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2"/>
  </p:notesMasterIdLst>
  <p:handoutMasterIdLst>
    <p:handoutMasterId r:id="rId23"/>
  </p:handoutMasterIdLst>
  <p:sldIdLst>
    <p:sldId id="257" r:id="rId2"/>
    <p:sldId id="974" r:id="rId3"/>
    <p:sldId id="977" r:id="rId4"/>
    <p:sldId id="978" r:id="rId5"/>
    <p:sldId id="642" r:id="rId6"/>
    <p:sldId id="975" r:id="rId7"/>
    <p:sldId id="983" r:id="rId8"/>
    <p:sldId id="979" r:id="rId9"/>
    <p:sldId id="991" r:id="rId10"/>
    <p:sldId id="992" r:id="rId11"/>
    <p:sldId id="988" r:id="rId12"/>
    <p:sldId id="989" r:id="rId13"/>
    <p:sldId id="976" r:id="rId14"/>
    <p:sldId id="984" r:id="rId15"/>
    <p:sldId id="982" r:id="rId16"/>
    <p:sldId id="985" r:id="rId17"/>
    <p:sldId id="981" r:id="rId18"/>
    <p:sldId id="993" r:id="rId19"/>
    <p:sldId id="986" r:id="rId20"/>
    <p:sldId id="987" r:id="rId21"/>
  </p:sldIdLst>
  <p:sldSz cx="9906000" cy="6858000" type="A4"/>
  <p:notesSz cx="9926638" cy="6797675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706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141">
          <p15:clr>
            <a:srgbClr val="A4A3A4"/>
          </p15:clr>
        </p15:guide>
        <p15:guide id="2" pos="3126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99"/>
    <a:srgbClr val="00007F"/>
    <a:srgbClr val="FF0066"/>
    <a:srgbClr val="5805FF"/>
    <a:srgbClr val="99FFCC"/>
    <a:srgbClr val="0033CC"/>
    <a:srgbClr val="0000A3"/>
    <a:srgbClr val="3366FF"/>
    <a:srgbClr val="00FF00"/>
    <a:srgbClr val="78E89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5BE263C-DBD7-4A20-BB59-AAB30ACAA65A}">
  <a:tblStyle styleId="{69C7853C-536D-4A76-A0AE-DD22124D55A5}" styleName="Styl z motywem 1 — Ak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940675A-B579-460E-94D1-54222C63F5DA}" styleName="Bez stylu, siatka tabeli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5C22544A-7EE6-4342-B048-85BDC9FD1C3A}" styleName="Styl pośredni 2 — Ak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Styl pośredni 2 — Ak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3C2FFA5D-87B4-456A-9821-1D502468CF0F}" styleName="Styl z motywem 1 — Ak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84E427A-3D55-4303-BF80-6455036E1DE7}" styleName="Styl z motywem 1 — Ak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69CF1AB2-1976-4502-BF36-3FF5EA218861}" styleName="Styl pośredni 4 — Ak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F5AB1C69-6EDB-4FF4-983F-18BD219EF322}" styleName="Styl pośredni 2 — Ak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93296810-A885-4BE3-A3E7-6D5BEEA58F35}" styleName="Styl pośredni 2 — Ak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6E25E649-3F16-4E02-A733-19D2CDBF48F0}" styleName="Styl pośredni 3 — Ak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Styl jasny 1 — Ak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9D7B26C5-4107-4FEC-AEDC-1716B250A1EF}" styleName="Styl jasny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68D230F3-CF80-4859-8CE7-A43EE81993B5}" styleName="Styl jasny 1 — Akc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5FD0F851-EC5A-4D38-B0AD-8093EC10F338}" styleName="Styl jasny 1 — Ak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C083E6E3-FA7D-4D7B-A595-EF9225AFEA82}" styleName="Styl jasny 1 — Akc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2D5ABB26-0587-4C30-8999-92F81FD0307C}" styleName="Bez stylu, bez siatki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7E9639D4-E3E2-4D34-9284-5A2195B3D0D7}" styleName="Styl jasny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7DF18680-E054-41AD-8BC1-D1AEF772440D}" styleName="Styl pośredni 2 — Ak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0A15C55-8517-42AA-B614-E9B94910E393}" styleName="Styl pośredni 2 — Ak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073A0DAA-6AF3-43AB-8588-CEC1D06C72B9}" styleName="Styl pośredni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85BE263C-DBD7-4A20-BB59-AAB30ACAA65A}" styleName="Styl pośredni 3 — Ak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D27102A9-8310-4765-A935-A1911B00CA55}" styleName="Styl jasny 1 — Akcent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2A488322-F2BA-4B5B-9748-0D474271808F}" styleName="Styl pośredni 3 — Ak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EB9631B5-78F2-41C9-869B-9F39066F8104}" styleName="Styl pośredni 3 — Ak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08FB837D-C827-4EFA-A057-4D05807E0F7C}" styleName="Styl z motywem 1 — Ak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0E3FDE45-AF77-4B5C-9715-49D594BDF05E}" styleName="Styl jasny 1 — Ak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37CE84F3-28C3-443E-9E96-99CF82512B78}" styleName="Styl ciemny 1 — Akcent 2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wholeTbl>
    <a:band1H>
      <a:tcStyle>
        <a:tcBdr/>
        <a:fill>
          <a:solidFill>
            <a:schemeClr val="accent2">
              <a:shade val="60000"/>
            </a:schemeClr>
          </a:solidFill>
        </a:fill>
      </a:tcStyle>
    </a:band1H>
    <a:band1V>
      <a:tcStyle>
        <a:tcBdr/>
        <a:fill>
          <a:solidFill>
            <a:schemeClr val="accent2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2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2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2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EB344D84-9AFB-497E-A393-DC336BA19D2E}" styleName="Styl pośredni 3 — Ak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8EC20E35-A176-4012-BC5E-935CFFF8708E}" styleName="Styl pośredni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4C1A8A3-306A-4EB7-A6B1-4F7E0EB9C5D6}" styleName="Styl pośredni 3 — Akcent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1EBBBCC-DAD2-459C-BE2E-F6DE35CF9A28}" styleName="Styl ciemny 2 - Akcent 3/Ak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46F890A9-2807-4EBB-B81D-B2AA78EC7F39}" styleName="Styl ciemny 2 - Akcent 5/Ak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0660B408-B3CF-4A94-85FC-2B1E0A45F4A2}" styleName="Styl ciemny 2 - Akcent 1/Ak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E269D01E-BC32-4049-B463-5C60D7B0CCD2}" styleName="Styl z motywem 2 — Akcent 4">
    <a:tblBg>
      <a:fillRef idx="3">
        <a:schemeClr val="accent4"/>
      </a:fillRef>
      <a:effectRef idx="3">
        <a:schemeClr val="accent4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4">
                <a:tint val="50000"/>
              </a:schemeClr>
            </a:lnRef>
          </a:left>
          <a:right>
            <a:lnRef idx="1">
              <a:schemeClr val="accent4">
                <a:tint val="50000"/>
              </a:schemeClr>
            </a:lnRef>
          </a:right>
          <a:top>
            <a:lnRef idx="1">
              <a:schemeClr val="accent4">
                <a:tint val="50000"/>
              </a:schemeClr>
            </a:lnRef>
          </a:top>
          <a:bottom>
            <a:lnRef idx="1">
              <a:schemeClr val="accent4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775DCB02-9BB8-47FD-8907-85C794F793BA}" styleName="Styl z motywem 1 — Ak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17292A2E-F333-43FB-9621-5CBBE7FDCDCB}" styleName="Styl jasny 2 — Ak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2833802-FEF1-4C79-8D5D-14CF1EAF98D9}" styleName="Styl jasny 2 — Ak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1FECB4D8-DB02-4DC6-A0A2-4F2EBAE1DC90}" styleName="Styl pośredni 1 — Ak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B301B821-A1FF-4177-AEE7-76D212191A09}" styleName="Styl pośredni 1 — Ak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025" autoAdjust="0"/>
    <p:restoredTop sz="97714" autoAdjust="0"/>
  </p:normalViewPr>
  <p:slideViewPr>
    <p:cSldViewPr showGuides="1">
      <p:cViewPr varScale="1">
        <p:scale>
          <a:sx n="87" d="100"/>
          <a:sy n="87" d="100"/>
        </p:scale>
        <p:origin x="1176" y="84"/>
      </p:cViewPr>
      <p:guideLst>
        <p:guide orient="horz" pos="1706"/>
        <p:guide pos="3120"/>
      </p:guideLst>
    </p:cSldViewPr>
  </p:slideViewPr>
  <p:outlineViewPr>
    <p:cViewPr>
      <p:scale>
        <a:sx n="33" d="100"/>
        <a:sy n="33" d="100"/>
      </p:scale>
      <p:origin x="0" y="66"/>
    </p:cViewPr>
  </p:outlineViewPr>
  <p:notesTextViewPr>
    <p:cViewPr>
      <p:scale>
        <a:sx n="3" d="2"/>
        <a:sy n="3" d="2"/>
      </p:scale>
      <p:origin x="0" y="0"/>
    </p:cViewPr>
  </p:notesTextViewPr>
  <p:notesViewPr>
    <p:cSldViewPr>
      <p:cViewPr varScale="1">
        <p:scale>
          <a:sx n="114" d="100"/>
          <a:sy n="114" d="100"/>
        </p:scale>
        <p:origin x="2160" y="102"/>
      </p:cViewPr>
      <p:guideLst>
        <p:guide orient="horz" pos="2141"/>
        <p:guide pos="3126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Arkusz_programu_Microsoft_Excel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l-PL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B0D3-40A6-8698-FB9DF9DB9704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B0D3-40A6-8698-FB9DF9DB9704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5-B0D3-40A6-8698-FB9DF9DB9704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7-B0D3-40A6-8698-FB9DF9DB9704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9-B0D3-40A6-8698-FB9DF9DB9704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l-PL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Arkusz1!$A$1:$A$5</c:f>
              <c:strCache>
                <c:ptCount val="5"/>
                <c:pt idx="0">
                  <c:v>agresja wobec nauczyciela</c:v>
                </c:pt>
                <c:pt idx="1">
                  <c:v>zniechęcenie</c:v>
                </c:pt>
                <c:pt idx="2">
                  <c:v>agresja wobec rówieśnikow</c:v>
                </c:pt>
                <c:pt idx="3">
                  <c:v>przemęczenie</c:v>
                </c:pt>
                <c:pt idx="4">
                  <c:v>inne </c:v>
                </c:pt>
              </c:strCache>
            </c:strRef>
          </c:cat>
          <c:val>
            <c:numRef>
              <c:f>Arkusz1!$B$1:$B$5</c:f>
              <c:numCache>
                <c:formatCode>0%</c:formatCode>
                <c:ptCount val="5"/>
                <c:pt idx="0">
                  <c:v>7.3999999999999996E-2</c:v>
                </c:pt>
                <c:pt idx="1">
                  <c:v>0.66900000000000004</c:v>
                </c:pt>
                <c:pt idx="2">
                  <c:v>0.13100000000000001</c:v>
                </c:pt>
                <c:pt idx="3">
                  <c:v>0.61399999999999999</c:v>
                </c:pt>
                <c:pt idx="4">
                  <c:v>0.27900000000000003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B0D3-40A6-8698-FB9DF9DB9704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pl-PL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pl-PL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l-PL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l-PL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Arkusz1!$A$1:$A$7</c:f>
              <c:strCache>
                <c:ptCount val="7"/>
                <c:pt idx="0">
                  <c:v>odpowiedź nieadekwatna do pytania</c:v>
                </c:pt>
                <c:pt idx="1">
                  <c:v>przeciążenie uczniów pracą przy komputerze</c:v>
                </c:pt>
                <c:pt idx="2">
                  <c:v>zbyt obszerny materiał do samodzielnego opanowania</c:v>
                </c:pt>
                <c:pt idx="3">
                  <c:v>brak odpowiedzi</c:v>
                </c:pt>
                <c:pt idx="4">
                  <c:v>problemy techniczne</c:v>
                </c:pt>
                <c:pt idx="5">
                  <c:v>nie zgłoszono problemów</c:v>
                </c:pt>
                <c:pt idx="6">
                  <c:v>liczba szkół objętych badaniem</c:v>
                </c:pt>
              </c:strCache>
            </c:strRef>
          </c:cat>
          <c:val>
            <c:numRef>
              <c:f>Arkusz1!$B$1:$B$7</c:f>
              <c:numCache>
                <c:formatCode>0</c:formatCode>
                <c:ptCount val="7"/>
                <c:pt idx="0">
                  <c:v>101</c:v>
                </c:pt>
                <c:pt idx="1">
                  <c:v>21</c:v>
                </c:pt>
                <c:pt idx="2">
                  <c:v>27</c:v>
                </c:pt>
                <c:pt idx="3">
                  <c:v>68</c:v>
                </c:pt>
                <c:pt idx="4">
                  <c:v>70</c:v>
                </c:pt>
                <c:pt idx="5">
                  <c:v>100</c:v>
                </c:pt>
                <c:pt idx="6">
                  <c:v>387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F2D-4A23-83BD-407FC410A8A4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82"/>
        <c:axId val="-1090923952"/>
        <c:axId val="-1090936464"/>
      </c:barChart>
      <c:catAx>
        <c:axId val="-1090923952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l-PL"/>
          </a:p>
        </c:txPr>
        <c:crossAx val="-1090936464"/>
        <c:crosses val="autoZero"/>
        <c:auto val="1"/>
        <c:lblAlgn val="ctr"/>
        <c:lblOffset val="100"/>
        <c:noMultiLvlLbl val="0"/>
      </c:catAx>
      <c:valAx>
        <c:axId val="-1090936464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l-PL"/>
          </a:p>
        </c:txPr>
        <c:crossAx val="-109092395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pl-PL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l-PL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l-PL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Arkusz2!$A$1:$A$3</c:f>
              <c:strCache>
                <c:ptCount val="3"/>
                <c:pt idx="0">
                  <c:v>liczba wszystkich badanych szkół</c:v>
                </c:pt>
                <c:pt idx="1">
                  <c:v>pozalekcyjne kontakty on - line</c:v>
                </c:pt>
                <c:pt idx="2">
                  <c:v>kontakty w formie stacjonarnej w małych grupach</c:v>
                </c:pt>
              </c:strCache>
            </c:strRef>
          </c:cat>
          <c:val>
            <c:numRef>
              <c:f>Arkusz2!$B$1:$B$3</c:f>
              <c:numCache>
                <c:formatCode>0</c:formatCode>
                <c:ptCount val="3"/>
                <c:pt idx="0">
                  <c:v>387</c:v>
                </c:pt>
                <c:pt idx="1">
                  <c:v>307</c:v>
                </c:pt>
                <c:pt idx="2">
                  <c:v>78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8A8-4D58-9B0E-3BA58DDBCC83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82"/>
        <c:axId val="-1090935376"/>
        <c:axId val="-1090934832"/>
      </c:barChart>
      <c:catAx>
        <c:axId val="-1090935376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l-PL"/>
          </a:p>
        </c:txPr>
        <c:crossAx val="-1090934832"/>
        <c:crosses val="autoZero"/>
        <c:auto val="1"/>
        <c:lblAlgn val="ctr"/>
        <c:lblOffset val="100"/>
        <c:noMultiLvlLbl val="0"/>
      </c:catAx>
      <c:valAx>
        <c:axId val="-1090934832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l-PL"/>
          </a:p>
        </c:txPr>
        <c:crossAx val="-109093537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pl-PL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l-PL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292D-4555-B89B-5CD21C03D07E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292D-4555-B89B-5CD21C03D07E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5-292D-4555-B89B-5CD21C03D07E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7-292D-4555-B89B-5CD21C03D07E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9-292D-4555-B89B-5CD21C03D07E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B-292D-4555-B89B-5CD21C03D07E}"/>
              </c:ext>
            </c:extLst>
          </c:dPt>
          <c:dPt>
            <c:idx val="6"/>
            <c:bubble3D val="0"/>
            <c:spPr>
              <a:solidFill>
                <a:schemeClr val="accent1">
                  <a:lumMod val="60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D-292D-4555-B89B-5CD21C03D07E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l-PL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Arkusz1!$A$1:$A$7</c:f>
              <c:strCache>
                <c:ptCount val="7"/>
                <c:pt idx="0">
                  <c:v>agresja wobec nauczyciela</c:v>
                </c:pt>
                <c:pt idx="1">
                  <c:v>agresja wobec rówieśników</c:v>
                </c:pt>
                <c:pt idx="2">
                  <c:v>zniechęcenie</c:v>
                </c:pt>
                <c:pt idx="3">
                  <c:v>przemęczenie</c:v>
                </c:pt>
                <c:pt idx="4">
                  <c:v>obniżony nastrój</c:v>
                </c:pt>
                <c:pt idx="5">
                  <c:v>zaburzenie relacji z członkami rodziny</c:v>
                </c:pt>
                <c:pt idx="6">
                  <c:v>uzależnienie od TIK</c:v>
                </c:pt>
              </c:strCache>
            </c:strRef>
          </c:cat>
          <c:val>
            <c:numRef>
              <c:f>Arkusz1!$B$1:$B$7</c:f>
              <c:numCache>
                <c:formatCode>0%</c:formatCode>
                <c:ptCount val="7"/>
                <c:pt idx="0">
                  <c:v>1.7999999999999999E-2</c:v>
                </c:pt>
                <c:pt idx="1">
                  <c:v>9.5000000000000001E-2</c:v>
                </c:pt>
                <c:pt idx="2">
                  <c:v>0.59899999999999998</c:v>
                </c:pt>
                <c:pt idx="3">
                  <c:v>0.55800000000000005</c:v>
                </c:pt>
                <c:pt idx="4">
                  <c:v>0.08</c:v>
                </c:pt>
                <c:pt idx="5">
                  <c:v>2.5000000000000001E-2</c:v>
                </c:pt>
                <c:pt idx="6">
                  <c:v>2.8000000000000001E-2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E-292D-4555-B89B-5CD21C03D07E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pl-PL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pl-PL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ymbol zastępczy numeru slajdu 10"/>
          <p:cNvSpPr>
            <a:spLocks noGrp="1"/>
          </p:cNvSpPr>
          <p:nvPr>
            <p:ph type="sldNum" sz="quarter" idx="3"/>
          </p:nvPr>
        </p:nvSpPr>
        <p:spPr>
          <a:xfrm>
            <a:off x="5622925" y="6456363"/>
            <a:ext cx="4302125" cy="339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025AEF1-79CC-439D-B924-02BABF98C153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46168474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5622799" y="0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23B61D-30E4-4D09-A828-E4AB2519AB07}" type="datetimeFigureOut">
              <a:rPr lang="pl-PL" smtClean="0"/>
              <a:pPr/>
              <a:t>22.03.2021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3122613" y="509588"/>
            <a:ext cx="3681412" cy="25495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992665" y="3228896"/>
            <a:ext cx="7941310" cy="305895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1" y="6456611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5622799" y="6456611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E4FE29-769A-4DE0-9603-92A9D3E435A1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2176797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1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26953163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5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0504630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742950" y="2130430"/>
            <a:ext cx="8420100" cy="1470025"/>
          </a:xfrm>
        </p:spPr>
        <p:txBody>
          <a:bodyPr>
            <a:normAutofit/>
          </a:bodyPr>
          <a:lstStyle>
            <a:lvl1pPr algn="ctr">
              <a:defRPr sz="3600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 smtClean="0"/>
              <a:t>Kliknij, aby edytować styl wzorca podtytułu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616E3-A5D3-42C7-824B-A16A7C07FD08}" type="datetimeFigureOut">
              <a:rPr lang="pl-PL" smtClean="0"/>
              <a:pPr/>
              <a:t>22.03.2021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4AA26-4708-407E-A4E7-B18892E0C127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616E3-A5D3-42C7-824B-A16A7C07FD08}" type="datetimeFigureOut">
              <a:rPr lang="pl-PL" smtClean="0"/>
              <a:pPr/>
              <a:t>22.03.2021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4AA26-4708-407E-A4E7-B18892E0C127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  <p:transition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7181850" y="274639"/>
            <a:ext cx="2228850" cy="5851525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95300" y="274639"/>
            <a:ext cx="6521450" cy="5851525"/>
          </a:xfr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616E3-A5D3-42C7-824B-A16A7C07FD08}" type="datetimeFigureOut">
              <a:rPr lang="pl-PL" smtClean="0"/>
              <a:pPr/>
              <a:t>22.03.2021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4AA26-4708-407E-A4E7-B18892E0C127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  <p:transition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616E3-A5D3-42C7-824B-A16A7C07FD08}" type="datetimeFigureOut">
              <a:rPr lang="pl-PL" smtClean="0"/>
              <a:pPr/>
              <a:t>22.03.2021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4AA26-4708-407E-A4E7-B18892E0C127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82506" y="4406905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616E3-A5D3-42C7-824B-A16A7C07FD08}" type="datetimeFigureOut">
              <a:rPr lang="pl-PL" smtClean="0"/>
              <a:pPr/>
              <a:t>22.03.2021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4AA26-4708-407E-A4E7-B18892E0C127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495300" y="1600204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5035550" y="1600204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616E3-A5D3-42C7-824B-A16A7C07FD08}" type="datetimeFigureOut">
              <a:rPr lang="pl-PL" smtClean="0"/>
              <a:pPr/>
              <a:t>22.03.2021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4AA26-4708-407E-A4E7-B18892E0C127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5032113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5032113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616E3-A5D3-42C7-824B-A16A7C07FD08}" type="datetimeFigureOut">
              <a:rPr lang="pl-PL" smtClean="0"/>
              <a:pPr/>
              <a:t>22.03.2021</a:t>
            </a:fld>
            <a:endParaRPr 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4AA26-4708-407E-A4E7-B18892E0C127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616E3-A5D3-42C7-824B-A16A7C07FD08}" type="datetimeFigureOut">
              <a:rPr lang="pl-PL" smtClean="0"/>
              <a:pPr/>
              <a:t>22.03.2021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4AA26-4708-407E-A4E7-B18892E0C127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616E3-A5D3-42C7-824B-A16A7C07FD08}" type="datetimeFigureOut">
              <a:rPr lang="pl-PL" smtClean="0"/>
              <a:pPr/>
              <a:t>22.03.2021</a:t>
            </a:fld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4AA26-4708-407E-A4E7-B18892E0C127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  <p:transition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872972" y="273052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495300" y="1435102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616E3-A5D3-42C7-824B-A16A7C07FD08}" type="datetimeFigureOut">
              <a:rPr lang="pl-PL" smtClean="0"/>
              <a:pPr/>
              <a:t>22.03.2021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4AA26-4708-407E-A4E7-B18892E0C127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  <p:transition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l-PL" smtClean="0"/>
              <a:t>Kliknij ikonę, aby dodać obraz</a:t>
            </a:r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616E3-A5D3-42C7-824B-A16A7C07FD08}" type="datetimeFigureOut">
              <a:rPr lang="pl-PL" smtClean="0"/>
              <a:pPr/>
              <a:t>22.03.2021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4AA26-4708-407E-A4E7-B18892E0C127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  <p:transition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/>
          <p:cNvSpPr>
            <a:spLocks noGrp="1"/>
          </p:cNvSpPr>
          <p:nvPr>
            <p:ph type="title"/>
          </p:nvPr>
        </p:nvSpPr>
        <p:spPr>
          <a:xfrm>
            <a:off x="1934744" y="142852"/>
            <a:ext cx="7816508" cy="9286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dirty="0" smtClean="0"/>
              <a:t>Kliknij, aby edytować styl</a:t>
            </a:r>
            <a:endParaRPr lang="pl-PL" dirty="0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154750" y="1428737"/>
            <a:ext cx="9596505" cy="42862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dirty="0" smtClean="0"/>
              <a:t>Kliknij, aby edytować style wzorca tekstu</a:t>
            </a:r>
          </a:p>
          <a:p>
            <a:pPr lvl="1"/>
            <a:r>
              <a:rPr lang="pl-PL" dirty="0" smtClean="0"/>
              <a:t>Drugi poziom</a:t>
            </a:r>
          </a:p>
          <a:p>
            <a:pPr lvl="2"/>
            <a:r>
              <a:rPr lang="pl-PL" dirty="0" smtClean="0"/>
              <a:t>Trzeci poziom</a:t>
            </a:r>
          </a:p>
          <a:p>
            <a:pPr lvl="3"/>
            <a:r>
              <a:rPr lang="pl-PL" dirty="0" smtClean="0"/>
              <a:t>Czwarty poziom</a:t>
            </a:r>
          </a:p>
          <a:p>
            <a:pPr lvl="4"/>
            <a:r>
              <a:rPr lang="pl-PL" dirty="0" smtClean="0"/>
              <a:t>Piąty poziom</a:t>
            </a:r>
            <a:endParaRPr lang="pl-PL" dirty="0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2"/>
          </p:nvPr>
        </p:nvSpPr>
        <p:spPr>
          <a:xfrm>
            <a:off x="495300" y="6356355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0616E3-A5D3-42C7-824B-A16A7C07FD08}" type="datetimeFigureOut">
              <a:rPr lang="pl-PL" smtClean="0"/>
              <a:pPr/>
              <a:t>22.03.2021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>
          <a:xfrm>
            <a:off x="3384550" y="6356355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>
          <a:xfrm>
            <a:off x="7099300" y="6356355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74AA26-4708-407E-A4E7-B18892E0C127}" type="slidenum">
              <a:rPr lang="pl-PL" smtClean="0"/>
              <a:pPr/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dissolve/>
  </p:transition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2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buFont typeface="Arial" pitchFamily="34" charset="0"/>
        <a:buNone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ytuł 1"/>
          <p:cNvSpPr>
            <a:spLocks noGrp="1"/>
          </p:cNvSpPr>
          <p:nvPr>
            <p:ph type="ctrTitle"/>
          </p:nvPr>
        </p:nvSpPr>
        <p:spPr bwMode="auto">
          <a:xfrm>
            <a:off x="560512" y="1916832"/>
            <a:ext cx="8420100" cy="3600400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r>
              <a:rPr lang="pl-PL" sz="40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0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pl-PL" sz="40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0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pl-PL" sz="40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0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pl-PL" sz="40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0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pl-PL" sz="40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0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pl-PL" sz="40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0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pl-PL" sz="40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0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pl-PL" sz="40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0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pl-PL" sz="40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0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pl-PL" sz="4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Wpływ edukacji zdalnej na funkcjonowanie uczniów</a:t>
            </a:r>
            <a:br>
              <a:rPr lang="pl-PL" sz="4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pl-PL" sz="44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pl-PL" sz="40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0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pl-PL" sz="40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0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pl-PL" sz="16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16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pl-PL" sz="40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0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pl-PL" sz="40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0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pl-PL" sz="40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0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pl-PL" sz="40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0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pl-PL" sz="4000" i="0" dirty="0" smtClean="0">
                <a:solidFill>
                  <a:srgbClr val="1D0575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000" i="0" dirty="0" smtClean="0">
                <a:solidFill>
                  <a:srgbClr val="1D0575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endParaRPr lang="pl-PL" sz="4000" i="0" dirty="0" smtClean="0">
              <a:solidFill>
                <a:srgbClr val="1D0575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757439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54747" y="1556792"/>
            <a:ext cx="9596505" cy="4286280"/>
          </a:xfrm>
        </p:spPr>
        <p:txBody>
          <a:bodyPr/>
          <a:lstStyle/>
          <a:p>
            <a:r>
              <a:rPr lang="pl-PL" dirty="0">
                <a:solidFill>
                  <a:srgbClr val="000099"/>
                </a:solidFill>
              </a:rPr>
              <a:t>Trudności w przyswajaniu określonych treści podstawy programowej zgłaszane   przez </a:t>
            </a:r>
            <a:r>
              <a:rPr lang="pl-PL" dirty="0" smtClean="0">
                <a:solidFill>
                  <a:srgbClr val="000099"/>
                </a:solidFill>
              </a:rPr>
              <a:t>uczniów</a:t>
            </a:r>
          </a:p>
          <a:p>
            <a:endParaRPr lang="pl-PL" dirty="0"/>
          </a:p>
        </p:txBody>
      </p:sp>
      <p:graphicFrame>
        <p:nvGraphicFramePr>
          <p:cNvPr id="4" name="Wykres 3"/>
          <p:cNvGraphicFramePr/>
          <p:nvPr>
            <p:extLst>
              <p:ext uri="{D42A27DB-BD31-4B8C-83A1-F6EECF244321}">
                <p14:modId xmlns:p14="http://schemas.microsoft.com/office/powerpoint/2010/main" val="223018119"/>
              </p:ext>
            </p:extLst>
          </p:nvPr>
        </p:nvGraphicFramePr>
        <p:xfrm>
          <a:off x="488504" y="2276872"/>
          <a:ext cx="8568952" cy="41044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450495115"/>
      </p:ext>
    </p:extLst>
  </p:cSld>
  <p:clrMapOvr>
    <a:masterClrMapping/>
  </p:clrMapOvr>
  <p:transition>
    <p:dissolv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Wpływ edukacji zdalnej na funkcjonowanie uczniów</a:t>
            </a:r>
            <a:endParaRPr lang="pl-PL" dirty="0"/>
          </a:p>
        </p:txBody>
      </p:sp>
      <p:pic>
        <p:nvPicPr>
          <p:cNvPr id="4" name="Symbol zastępczy zawartości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88504" y="1428750"/>
            <a:ext cx="8130199" cy="48805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331507"/>
      </p:ext>
    </p:extLst>
  </p:cSld>
  <p:clrMapOvr>
    <a:masterClrMapping/>
  </p:clrMapOvr>
  <p:transition>
    <p:dissolv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Wpływ edukacji zdalnej na funkcjonowanie uczniów</a:t>
            </a:r>
            <a:endParaRPr lang="pl-PL" dirty="0"/>
          </a:p>
        </p:txBody>
      </p:sp>
      <p:graphicFrame>
        <p:nvGraphicFramePr>
          <p:cNvPr id="4" name="Symbol zastępczy zawartości 3"/>
          <p:cNvGraphicFramePr>
            <a:graphicFrameLocks noGrp="1"/>
          </p:cNvGraphicFramePr>
          <p:nvPr>
            <p:ph idx="1"/>
          </p:nvPr>
        </p:nvGraphicFramePr>
        <p:xfrm>
          <a:off x="153988" y="1428750"/>
          <a:ext cx="9598025" cy="42862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985897159"/>
      </p:ext>
    </p:extLst>
  </p:cSld>
  <p:clrMapOvr>
    <a:masterClrMapping/>
  </p:clrMapOvr>
  <p:transition>
    <p:dissolv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Wpływ edukacji zdalnej na funkcjonowanie uczniów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pl-PL" dirty="0" smtClean="0">
                <a:solidFill>
                  <a:srgbClr val="000099"/>
                </a:solidFill>
              </a:rPr>
              <a:t>Niepokojące </a:t>
            </a:r>
            <a:r>
              <a:rPr lang="pl-PL" dirty="0">
                <a:solidFill>
                  <a:srgbClr val="000099"/>
                </a:solidFill>
              </a:rPr>
              <a:t>zachowania uczniów zgłaszane przez rodziców</a:t>
            </a:r>
          </a:p>
          <a:p>
            <a:endParaRPr lang="pl-PL" dirty="0"/>
          </a:p>
        </p:txBody>
      </p:sp>
      <p:graphicFrame>
        <p:nvGraphicFramePr>
          <p:cNvPr id="4" name="Wykres 3"/>
          <p:cNvGraphicFramePr/>
          <p:nvPr>
            <p:extLst>
              <p:ext uri="{D42A27DB-BD31-4B8C-83A1-F6EECF244321}">
                <p14:modId xmlns:p14="http://schemas.microsoft.com/office/powerpoint/2010/main" val="2196432970"/>
              </p:ext>
            </p:extLst>
          </p:nvPr>
        </p:nvGraphicFramePr>
        <p:xfrm>
          <a:off x="848544" y="2132856"/>
          <a:ext cx="8136904" cy="41764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532854759"/>
      </p:ext>
    </p:extLst>
  </p:cSld>
  <p:clrMapOvr>
    <a:masterClrMapping/>
  </p:clrMapOvr>
  <p:transition>
    <p:dissolv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l-PL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Edukacja zdalna a kondycja psychofizyczna osób dorosłych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88200" y="1412776"/>
            <a:ext cx="9596505" cy="4286280"/>
          </a:xfrm>
        </p:spPr>
        <p:txBody>
          <a:bodyPr>
            <a:normAutofit/>
          </a:bodyPr>
          <a:lstStyle/>
          <a:p>
            <a:pPr algn="just"/>
            <a:r>
              <a:rPr lang="pl-PL" sz="2800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 </a:t>
            </a:r>
            <a:r>
              <a:rPr lang="pl-PL" sz="280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przedłużającej się sytuacji </a:t>
            </a:r>
            <a:r>
              <a:rPr lang="pl-PL" sz="2800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kryzysowej wywołanej </a:t>
            </a:r>
            <a:r>
              <a:rPr lang="pl-PL" sz="280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epidemią</a:t>
            </a:r>
            <a:r>
              <a:rPr lang="pl-PL" sz="2800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dwie najważniejsze </a:t>
            </a:r>
            <a:r>
              <a:rPr lang="pl-PL" sz="280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grupy osób odpowiedzialnych za </a:t>
            </a:r>
            <a:r>
              <a:rPr lang="pl-PL" sz="2800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wychowanie i </a:t>
            </a:r>
            <a:r>
              <a:rPr lang="pl-PL" sz="280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wspieranie dzieci i młodzieży (</a:t>
            </a:r>
            <a:r>
              <a:rPr lang="pl-PL" sz="2800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rodzice                          </a:t>
            </a:r>
            <a:r>
              <a:rPr lang="pl-PL" sz="280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 </a:t>
            </a:r>
            <a:r>
              <a:rPr lang="pl-PL" sz="2800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nauczyciele) doświadczają trudności w </a:t>
            </a:r>
            <a:r>
              <a:rPr lang="pl-PL" sz="280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radzeniu sobie </a:t>
            </a:r>
            <a:r>
              <a:rPr lang="pl-PL" sz="2800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z </a:t>
            </a:r>
            <a:r>
              <a:rPr lang="pl-PL" sz="280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własnymi zadaniami i rolami życiowymi. </a:t>
            </a:r>
          </a:p>
        </p:txBody>
      </p:sp>
    </p:spTree>
    <p:extLst>
      <p:ext uri="{BB962C8B-B14F-4D97-AF65-F5344CB8AC3E}">
        <p14:creationId xmlns:p14="http://schemas.microsoft.com/office/powerpoint/2010/main" val="3540657654"/>
      </p:ext>
    </p:extLst>
  </p:cSld>
  <p:clrMapOvr>
    <a:masterClrMapping/>
  </p:clrMapOvr>
  <p:transition>
    <p:dissolv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856656" y="116632"/>
            <a:ext cx="7816508" cy="928694"/>
          </a:xfrm>
        </p:spPr>
        <p:txBody>
          <a:bodyPr/>
          <a:lstStyle/>
          <a:p>
            <a:r>
              <a:rPr lang="pl-PL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Edukacja zdalna </a:t>
            </a:r>
            <a:r>
              <a:rPr lang="pl-PL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pl-PL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kondycja psychofizyczna nauczycieli</a:t>
            </a:r>
            <a:endParaRPr lang="pl-PL" dirty="0"/>
          </a:p>
        </p:txBody>
      </p:sp>
      <p:pic>
        <p:nvPicPr>
          <p:cNvPr id="4" name="Symbol zastępczy zawartości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76536" y="1428750"/>
            <a:ext cx="7855096" cy="45925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9488606"/>
      </p:ext>
    </p:extLst>
  </p:cSld>
  <p:clrMapOvr>
    <a:masterClrMapping/>
  </p:clrMapOvr>
  <p:transition>
    <p:dissolv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Edukacja zdalna a kondycja psychofizyczna </a:t>
            </a:r>
            <a:r>
              <a:rPr lang="pl-PL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rodziców</a:t>
            </a:r>
            <a:endParaRPr lang="pl-PL" dirty="0"/>
          </a:p>
        </p:txBody>
      </p:sp>
      <p:pic>
        <p:nvPicPr>
          <p:cNvPr id="4" name="Symbol zastępczy zawartości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88504" y="1428750"/>
            <a:ext cx="8784976" cy="51686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4369093"/>
      </p:ext>
    </p:extLst>
  </p:cSld>
  <p:clrMapOvr>
    <a:masterClrMapping/>
  </p:clrMapOvr>
  <p:transition>
    <p:dissolv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Wpływ edukacji zdalnej na funkcjonowanie uczniów</a:t>
            </a:r>
            <a:endParaRPr lang="pl-PL" dirty="0"/>
          </a:p>
        </p:txBody>
      </p:sp>
      <p:pic>
        <p:nvPicPr>
          <p:cNvPr id="4" name="Symbol zastępczy zawartości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32520" y="1572766"/>
            <a:ext cx="8263830" cy="50245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508721"/>
      </p:ext>
    </p:extLst>
  </p:cSld>
  <p:clrMapOvr>
    <a:masterClrMapping/>
  </p:clrMapOvr>
  <p:transition>
    <p:dissolv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Wpływ edukacji zdalnej na funkcjonowanie uczniów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 algn="just"/>
            <a:r>
              <a:rPr lang="pl-PL" sz="280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</a:t>
            </a:r>
            <a:r>
              <a:rPr lang="pl-PL" sz="2800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aplanować </a:t>
            </a:r>
            <a:r>
              <a:rPr lang="pl-PL" sz="280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 przeprowadzić przedsięwzięcia związane </a:t>
            </a:r>
            <a:r>
              <a:rPr lang="pl-PL" sz="2800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z </a:t>
            </a:r>
            <a:r>
              <a:rPr lang="pl-PL" sz="280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przeciwdziałaniem </a:t>
            </a:r>
            <a:r>
              <a:rPr lang="pl-PL" sz="2800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występowania u </a:t>
            </a:r>
            <a:r>
              <a:rPr lang="pl-PL" sz="280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uczniów </a:t>
            </a:r>
            <a:r>
              <a:rPr lang="pl-PL" sz="2800" dirty="0" err="1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zachowań</a:t>
            </a:r>
            <a:r>
              <a:rPr lang="pl-PL" sz="280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niepożądanych, w </a:t>
            </a:r>
            <a:r>
              <a:rPr lang="pl-PL" sz="2800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związku z </a:t>
            </a:r>
            <a:r>
              <a:rPr lang="pl-PL" sz="280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realizacją nauczania za </a:t>
            </a:r>
            <a:r>
              <a:rPr lang="pl-PL" sz="2800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pomocą </a:t>
            </a:r>
            <a:r>
              <a:rPr lang="pl-PL" sz="280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metod i technik kształcenia na odległość. </a:t>
            </a:r>
            <a:endParaRPr lang="pl-PL" sz="2800" dirty="0" smtClean="0">
              <a:solidFill>
                <a:srgbClr val="0000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/>
            <a:r>
              <a:rPr lang="pl-PL" sz="2800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Działania </a:t>
            </a:r>
            <a:r>
              <a:rPr lang="pl-PL" sz="280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powinny być skierowane do uczniów, rodziców </a:t>
            </a:r>
            <a:r>
              <a:rPr lang="pl-PL" sz="2800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i </a:t>
            </a:r>
            <a:r>
              <a:rPr lang="pl-PL" sz="280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nauczycieli</a:t>
            </a:r>
            <a:r>
              <a:rPr lang="pl-PL" sz="360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893104900"/>
      </p:ext>
    </p:extLst>
  </p:cSld>
  <p:clrMapOvr>
    <a:masterClrMapping/>
  </p:clrMapOvr>
  <p:transition>
    <p:dissolve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Wpływ edukacji zdalnej na funkcjonowanie uczniów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pl-PL" sz="2400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Podejmowanie działań </a:t>
            </a:r>
            <a:r>
              <a:rPr lang="pl-PL" sz="240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wychowawczych, profilaktycznych </a:t>
            </a:r>
            <a:r>
              <a:rPr lang="pl-PL" sz="2400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i </a:t>
            </a:r>
            <a:r>
              <a:rPr lang="pl-PL" sz="240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wspierających kondycję psychiczną dzieci i młodzieży, które będą </a:t>
            </a:r>
            <a:r>
              <a:rPr lang="pl-PL" sz="2400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z </a:t>
            </a:r>
            <a:r>
              <a:rPr lang="pl-PL" sz="240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jednej strony włączać rodziców i wychowawców</a:t>
            </a:r>
            <a:r>
              <a:rPr lang="pl-PL" sz="2400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pl-PL" sz="240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wykorzystywać ich ogromny potencjał, </a:t>
            </a:r>
            <a:r>
              <a:rPr lang="pl-PL" sz="2400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powinny uwzględniać </a:t>
            </a:r>
            <a:r>
              <a:rPr lang="pl-PL" sz="240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uwzględniać ich osłabioną kondycję </a:t>
            </a:r>
            <a:r>
              <a:rPr lang="pl-PL" sz="2400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psychofizyczną.</a:t>
            </a:r>
          </a:p>
          <a:p>
            <a:pPr algn="just"/>
            <a:endParaRPr lang="pl-PL" sz="2400" dirty="0" smtClean="0">
              <a:solidFill>
                <a:srgbClr val="0000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pl-PL" sz="2400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l-PL" sz="240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Oznacza to wspieranie samych rodziców i nauczycieli tam, gdzie </a:t>
            </a:r>
            <a:r>
              <a:rPr lang="pl-PL" sz="2400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jest to niezbędne, </a:t>
            </a:r>
            <a:r>
              <a:rPr lang="pl-PL" sz="240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także uzupełnianie ich oddziaływania tam, gdzie jest ono niewystarczające z punktu widzenia potrzeb uczniów. </a:t>
            </a:r>
          </a:p>
        </p:txBody>
      </p:sp>
    </p:spTree>
    <p:extLst>
      <p:ext uri="{BB962C8B-B14F-4D97-AF65-F5344CB8AC3E}">
        <p14:creationId xmlns:p14="http://schemas.microsoft.com/office/powerpoint/2010/main" val="622258053"/>
      </p:ext>
    </p:extLst>
  </p:cSld>
  <p:clrMapOvr>
    <a:masterClrMapping/>
  </p:clrMapOvr>
  <p:transition>
    <p:dissolv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pl-PL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Wpływ edukacji zdalnej na funkcjonowanie uczniów</a:t>
            </a:r>
            <a:endParaRPr lang="pl-PL" dirty="0"/>
          </a:p>
        </p:txBody>
      </p:sp>
      <p:sp>
        <p:nvSpPr>
          <p:cNvPr id="4" name="Tytuł 1"/>
          <p:cNvSpPr>
            <a:spLocks noGrp="1"/>
          </p:cNvSpPr>
          <p:nvPr>
            <p:ph idx="1"/>
          </p:nvPr>
        </p:nvSpPr>
        <p:spPr bwMode="auto"/>
        <p:txBody>
          <a:bodyPr wrap="square" numCol="1" anchorCtr="0" compatLnSpc="1">
            <a:prstTxWarp prst="textNoShape">
              <a:avLst/>
            </a:prstTxWarp>
            <a:normAutofit fontScale="97500"/>
          </a:bodyPr>
          <a:lstStyle/>
          <a:p>
            <a:r>
              <a:rPr lang="pl-PL" sz="2900" i="1" dirty="0" smtClean="0">
                <a:solidFill>
                  <a:srgbClr val="1D0575"/>
                </a:solidFill>
                <a:effectLst/>
                <a:latin typeface="Times New Roman" pitchFamily="18" charset="0"/>
                <a:cs typeface="Times New Roman" pitchFamily="18" charset="0"/>
              </a:rPr>
              <a:t>Diagnoza wpływu kształcenia na odległość na proces dydaktyczny, wychowawczy i opiekuńczy w szkołach województwa lubuskiego</a:t>
            </a:r>
            <a:br>
              <a:rPr lang="pl-PL" sz="2900" i="1" dirty="0" smtClean="0">
                <a:solidFill>
                  <a:srgbClr val="1D0575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2200" i="1" dirty="0" smtClean="0">
                <a:solidFill>
                  <a:srgbClr val="1D0575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2200" i="1" dirty="0" smtClean="0">
                <a:solidFill>
                  <a:srgbClr val="1D0575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1600" dirty="0" smtClean="0">
                <a:solidFill>
                  <a:srgbClr val="1D0575"/>
                </a:solidFill>
                <a:latin typeface="Times New Roman" pitchFamily="18" charset="0"/>
                <a:cs typeface="Times New Roman" pitchFamily="18" charset="0"/>
              </a:rPr>
              <a:t>(Raport z badań własnych Kuratorium Oświaty w Gorzowie Wielkopolskim)</a:t>
            </a:r>
            <a:br>
              <a:rPr lang="pl-PL" sz="1600" dirty="0" smtClean="0">
                <a:solidFill>
                  <a:srgbClr val="1D0575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pl-PL" sz="1600" i="1" dirty="0" smtClean="0">
                <a:solidFill>
                  <a:srgbClr val="1D0575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1600" i="1" dirty="0" smtClean="0">
                <a:solidFill>
                  <a:srgbClr val="1D0575"/>
                </a:solidFill>
                <a:latin typeface="Times New Roman" pitchFamily="18" charset="0"/>
                <a:cs typeface="Times New Roman" pitchFamily="18" charset="0"/>
              </a:rPr>
            </a:br>
            <a:endParaRPr lang="pl-PL" sz="1600" i="1" dirty="0">
              <a:solidFill>
                <a:srgbClr val="1D0575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pl-PL" sz="2900" i="1" dirty="0" smtClean="0">
                <a:solidFill>
                  <a:srgbClr val="1D0575"/>
                </a:solidFill>
                <a:latin typeface="Times New Roman" pitchFamily="18" charset="0"/>
                <a:cs typeface="Times New Roman" pitchFamily="18" charset="0"/>
              </a:rPr>
              <a:t>Jak wspierać uczniów po roku pandemii? Wyzwania i rekomendacje z obszaru profilaktyki i zdrowia psychicznego </a:t>
            </a:r>
            <a:br>
              <a:rPr lang="pl-PL" sz="2900" i="1" dirty="0" smtClean="0">
                <a:solidFill>
                  <a:srgbClr val="1D0575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pl-PL" sz="2900" i="1" dirty="0" smtClean="0">
                <a:solidFill>
                  <a:srgbClr val="1D0575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2900" i="1" dirty="0" smtClean="0">
                <a:solidFill>
                  <a:srgbClr val="1D0575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pl-PL" sz="1600" dirty="0" smtClean="0">
                <a:solidFill>
                  <a:srgbClr val="1D0575"/>
                </a:solidFill>
                <a:latin typeface="Times New Roman" pitchFamily="18" charset="0"/>
                <a:cs typeface="Times New Roman" pitchFamily="18" charset="0"/>
              </a:rPr>
              <a:t>(Raport Instytutu Profilaktyki Zintegrowanej na zlecenie Ministerstwa Edukacji i Nauki)</a:t>
            </a:r>
            <a:endParaRPr lang="pl-PL" sz="1600" dirty="0" smtClean="0">
              <a:solidFill>
                <a:srgbClr val="1D0575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31245905"/>
      </p:ext>
    </p:extLst>
  </p:cSld>
  <p:clrMapOvr>
    <a:masterClrMapping/>
  </p:clrMapOvr>
  <p:transition>
    <p:dissolv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Wpływ edukacji zdalnej na funkcjonowanie uczniów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endParaRPr lang="pl-PL" sz="5400" dirty="0" smtClean="0">
              <a:solidFill>
                <a:srgbClr val="000099"/>
              </a:solidFill>
            </a:endParaRPr>
          </a:p>
          <a:p>
            <a:pPr algn="ctr"/>
            <a:r>
              <a:rPr lang="pl-PL" sz="5400" dirty="0" smtClean="0">
                <a:solidFill>
                  <a:srgbClr val="000099"/>
                </a:solidFill>
              </a:rPr>
              <a:t>Dziękuję za uwagę</a:t>
            </a:r>
            <a:endParaRPr lang="pl-PL" sz="5400" dirty="0">
              <a:solidFill>
                <a:srgbClr val="0000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2117495"/>
      </p:ext>
    </p:extLst>
  </p:cSld>
  <p:clrMapOvr>
    <a:masterClrMapping/>
  </p:clrMapOvr>
  <p:transition>
    <p:dissolv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934747" y="116632"/>
            <a:ext cx="7816508" cy="928694"/>
          </a:xfrm>
        </p:spPr>
        <p:txBody>
          <a:bodyPr/>
          <a:lstStyle/>
          <a:p>
            <a:r>
              <a:rPr lang="pl-PL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Wpływ edukacji zdalnej na funkcjonowanie uczniów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pl-PL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 obserwacji dyrektorów uczestniczących w wywiadzie fokusowym wynika, że w trakcie kształcenia na odległość uczniowie nie potrafią budować relacji </a:t>
            </a:r>
            <a:r>
              <a:rPr lang="pl-PL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interpersonalnych, co </a:t>
            </a:r>
            <a:r>
              <a:rPr lang="pl-PL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powoduje wykluczenie z grupy i samoizolację. Widoczny jest spadek motywacji do nauki </a:t>
            </a:r>
            <a:r>
              <a:rPr lang="pl-PL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 </a:t>
            </a:r>
            <a:r>
              <a:rPr lang="pl-PL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niepokojące  zachowania takie jak :</a:t>
            </a:r>
          </a:p>
          <a:p>
            <a:pPr algn="just"/>
            <a:r>
              <a:rPr lang="pl-PL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poszukiwanie zaspokojenia potrzeby kontaktu w sieci;</a:t>
            </a:r>
          </a:p>
          <a:p>
            <a:pPr algn="just"/>
            <a:r>
              <a:rPr lang="pl-PL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doświadczanie </a:t>
            </a:r>
            <a:r>
              <a:rPr lang="pl-PL" dirty="0" err="1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hejtu</a:t>
            </a:r>
            <a:r>
              <a:rPr lang="pl-PL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algn="just"/>
            <a:r>
              <a:rPr lang="pl-PL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wykluczenie;</a:t>
            </a:r>
          </a:p>
          <a:p>
            <a:pPr algn="just"/>
            <a:r>
              <a:rPr lang="pl-PL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zaburzenie relacji rówieśniczych, rodzinnych;</a:t>
            </a:r>
          </a:p>
          <a:p>
            <a:pPr algn="just"/>
            <a:r>
              <a:rPr lang="pl-PL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występowanie zaburzeń lękowych, buntowniczych, autodestrukcyjnych;</a:t>
            </a:r>
          </a:p>
          <a:p>
            <a:pPr algn="just"/>
            <a:r>
              <a:rPr lang="pl-PL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występowanie </a:t>
            </a:r>
            <a:r>
              <a:rPr lang="pl-PL" dirty="0" err="1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zachowań</a:t>
            </a:r>
            <a:r>
              <a:rPr lang="pl-PL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agresywnych w stosunku do domowników</a:t>
            </a:r>
            <a:r>
              <a:rPr lang="pl-PL" dirty="0">
                <a:solidFill>
                  <a:srgbClr val="000099"/>
                </a:solidFill>
              </a:rPr>
              <a:t>. </a:t>
            </a:r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50110451"/>
      </p:ext>
    </p:extLst>
  </p:cSld>
  <p:clrMapOvr>
    <a:masterClrMapping/>
  </p:clrMapOvr>
  <p:transition>
    <p:dissolv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Wpływ edukacji zdalnej na funkcjonowanie uczniów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200472" y="1412776"/>
            <a:ext cx="9596505" cy="4286280"/>
          </a:xfrm>
        </p:spPr>
        <p:txBody>
          <a:bodyPr/>
          <a:lstStyle/>
          <a:p>
            <a:pPr algn="ctr"/>
            <a:r>
              <a:rPr lang="pl-PL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 jakim zakresie rozpoznawano  sytuację społeczną uczniów</a:t>
            </a:r>
            <a:r>
              <a:rPr lang="pl-PL" b="1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</a:p>
          <a:p>
            <a:pPr algn="ctr"/>
            <a:endParaRPr lang="pl-PL" dirty="0">
              <a:solidFill>
                <a:srgbClr val="000099"/>
              </a:solidFill>
            </a:endParaRPr>
          </a:p>
        </p:txBody>
      </p:sp>
      <p:graphicFrame>
        <p:nvGraphicFramePr>
          <p:cNvPr id="5" name="Tabel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13773844"/>
              </p:ext>
            </p:extLst>
          </p:nvPr>
        </p:nvGraphicFramePr>
        <p:xfrm>
          <a:off x="462280" y="2204864"/>
          <a:ext cx="8981440" cy="2952328"/>
        </p:xfrm>
        <a:graphic>
          <a:graphicData uri="http://schemas.openxmlformats.org/drawingml/2006/table">
            <a:tbl>
              <a:tblPr firstRow="1" firstCol="1" bandRow="1">
                <a:tableStyleId>{85BE263C-DBD7-4A20-BB59-AAB30ACAA65A}</a:tableStyleId>
              </a:tblPr>
              <a:tblGrid>
                <a:gridCol w="299339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9940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99402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08012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000" dirty="0">
                          <a:solidFill>
                            <a:schemeClr val="tx1"/>
                          </a:solidFill>
                          <a:effectLst/>
                        </a:rPr>
                        <a:t>Liczba  szkół, w których  rozpoznano warunki </a:t>
                      </a:r>
                      <a:r>
                        <a:rPr lang="pl-PL" sz="1000" dirty="0" err="1">
                          <a:solidFill>
                            <a:schemeClr val="tx1"/>
                          </a:solidFill>
                          <a:effectLst/>
                        </a:rPr>
                        <a:t>socjalno</a:t>
                      </a:r>
                      <a:r>
                        <a:rPr lang="pl-PL" sz="1000" dirty="0">
                          <a:solidFill>
                            <a:schemeClr val="tx1"/>
                          </a:solidFill>
                          <a:effectLst/>
                        </a:rPr>
                        <a:t> – bytowe, w tym dostęp do TIK</a:t>
                      </a:r>
                      <a:endParaRPr lang="pl-PL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000" dirty="0">
                          <a:solidFill>
                            <a:schemeClr val="tx1"/>
                          </a:solidFill>
                          <a:effectLst/>
                        </a:rPr>
                        <a:t>Liczba szkół, w których rozpoznano   stan emocjonalny uczniów</a:t>
                      </a:r>
                      <a:endParaRPr lang="pl-PL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000" dirty="0">
                          <a:solidFill>
                            <a:schemeClr val="tx1"/>
                          </a:solidFill>
                          <a:effectLst/>
                        </a:rPr>
                        <a:t>Liczba odpowiedzi nieadekwatnych do pytania</a:t>
                      </a:r>
                      <a:endParaRPr lang="pl-PL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87220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4000" b="1" dirty="0">
                          <a:solidFill>
                            <a:schemeClr val="tx1"/>
                          </a:solidFill>
                          <a:effectLst/>
                        </a:rPr>
                        <a:t>170</a:t>
                      </a:r>
                      <a:endParaRPr lang="pl-PL" sz="40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4000" b="1" dirty="0">
                          <a:effectLst/>
                        </a:rPr>
                        <a:t>49</a:t>
                      </a:r>
                      <a:endParaRPr lang="pl-PL" sz="4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4000" b="1" dirty="0">
                          <a:effectLst/>
                        </a:rPr>
                        <a:t>168</a:t>
                      </a:r>
                      <a:endParaRPr lang="pl-PL" sz="4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21860389"/>
      </p:ext>
    </p:extLst>
  </p:cSld>
  <p:clrMapOvr>
    <a:masterClrMapping/>
  </p:clrMapOvr>
  <p:transition>
    <p:dissolv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ytuł 1"/>
          <p:cNvSpPr txBox="1">
            <a:spLocks/>
          </p:cNvSpPr>
          <p:nvPr/>
        </p:nvSpPr>
        <p:spPr bwMode="auto">
          <a:xfrm>
            <a:off x="0" y="5356946"/>
            <a:ext cx="9906000" cy="1501054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 fontScale="70000" lnSpcReduction="200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 i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endParaRPr lang="pl-PL" sz="3100" i="0" dirty="0" smtClean="0">
              <a:solidFill>
                <a:srgbClr val="1D0575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146" name="Tytuł 1"/>
          <p:cNvSpPr>
            <a:spLocks noGrp="1"/>
          </p:cNvSpPr>
          <p:nvPr>
            <p:ph type="title"/>
          </p:nvPr>
        </p:nvSpPr>
        <p:spPr bwMode="auto">
          <a:xfrm>
            <a:off x="2222697" y="188640"/>
            <a:ext cx="6826444" cy="928688"/>
          </a:xfrm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algn="ctr">
              <a:defRPr/>
            </a:pPr>
            <a:r>
              <a:rPr lang="pl-PL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Wpływ edukacji zdalnej na funkcjonowanie uczniów</a:t>
            </a:r>
            <a:endParaRPr lang="pl-PL" sz="2400" dirty="0" smtClean="0"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75" name="Symbol zastępczy zawartości 2"/>
          <p:cNvSpPr>
            <a:spLocks noGrp="1"/>
          </p:cNvSpPr>
          <p:nvPr>
            <p:ph idx="1"/>
          </p:nvPr>
        </p:nvSpPr>
        <p:spPr>
          <a:xfrm>
            <a:off x="-6400" y="1412776"/>
            <a:ext cx="9906000" cy="6389885"/>
          </a:xfrm>
        </p:spPr>
        <p:txBody>
          <a:bodyPr>
            <a:normAutofit/>
          </a:bodyPr>
          <a:lstStyle/>
          <a:p>
            <a:pPr algn="just"/>
            <a:r>
              <a:rPr lang="pl-PL" sz="180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Nauczyciele sygnalizowali niepokojące zachowania uczniów podczas lekcji prowadzonych on – </a:t>
            </a:r>
            <a:r>
              <a:rPr lang="pl-PL" sz="1800" dirty="0" err="1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line</a:t>
            </a:r>
            <a:r>
              <a:rPr lang="pl-PL" sz="180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lvl="0" algn="just"/>
            <a:endParaRPr lang="pl-PL" sz="1600" dirty="0"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graphicFrame>
        <p:nvGraphicFramePr>
          <p:cNvPr id="8" name="Tabela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24309376"/>
              </p:ext>
            </p:extLst>
          </p:nvPr>
        </p:nvGraphicFramePr>
        <p:xfrm>
          <a:off x="632520" y="2564904"/>
          <a:ext cx="8208912" cy="2448272"/>
        </p:xfrm>
        <a:graphic>
          <a:graphicData uri="http://schemas.openxmlformats.org/drawingml/2006/table">
            <a:tbl>
              <a:tblPr firstRow="1" bandRow="1">
                <a:tableStyleId>{85BE263C-DBD7-4A20-BB59-AAB30ACAA65A}</a:tableStyleId>
              </a:tblPr>
              <a:tblGrid>
                <a:gridCol w="410445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10445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864096"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>
                          <a:solidFill>
                            <a:schemeClr val="tx1"/>
                          </a:solidFill>
                        </a:rPr>
                        <a:t>Tak</a:t>
                      </a:r>
                    </a:p>
                    <a:p>
                      <a:pPr algn="ctr"/>
                      <a:endParaRPr lang="pl-PL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>
                          <a:solidFill>
                            <a:schemeClr val="tx1"/>
                          </a:solidFill>
                        </a:rPr>
                        <a:t>Nie</a:t>
                      </a:r>
                    </a:p>
                    <a:p>
                      <a:pPr algn="ctr"/>
                      <a:endParaRPr lang="pl-PL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584176">
                <a:tc>
                  <a:txBody>
                    <a:bodyPr/>
                    <a:lstStyle/>
                    <a:p>
                      <a:pPr algn="ctr"/>
                      <a:r>
                        <a:rPr lang="pl-PL" sz="4000" b="1" dirty="0" smtClean="0"/>
                        <a:t>297</a:t>
                      </a:r>
                      <a:endParaRPr lang="pl-PL" sz="4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4000" b="1" dirty="0" smtClean="0"/>
                        <a:t>88</a:t>
                      </a:r>
                      <a:endParaRPr lang="pl-PL" sz="40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439682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Wpływ edukacji zdalnej na funkcjonowanie uczniów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pl-PL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Niepokojące </a:t>
            </a:r>
            <a:r>
              <a:rPr lang="pl-PL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zachowania uczniów sygnalizowane przez </a:t>
            </a:r>
            <a:r>
              <a:rPr lang="pl-PL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nauczycieli</a:t>
            </a:r>
            <a:endParaRPr lang="pl-PL" dirty="0">
              <a:solidFill>
                <a:srgbClr val="0000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Wykres 3"/>
          <p:cNvGraphicFramePr/>
          <p:nvPr>
            <p:extLst>
              <p:ext uri="{D42A27DB-BD31-4B8C-83A1-F6EECF244321}">
                <p14:modId xmlns:p14="http://schemas.microsoft.com/office/powerpoint/2010/main" val="2298326110"/>
              </p:ext>
            </p:extLst>
          </p:nvPr>
        </p:nvGraphicFramePr>
        <p:xfrm>
          <a:off x="1064568" y="2060848"/>
          <a:ext cx="7560840" cy="42519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978638203"/>
      </p:ext>
    </p:extLst>
  </p:cSld>
  <p:clrMapOvr>
    <a:masterClrMapping/>
  </p:clrMapOvr>
  <p:transition>
    <p:dissolv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Wpływ edukacji zdalnej na funkcjonowanie uczniów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09495" y="1484784"/>
            <a:ext cx="9596505" cy="4286280"/>
          </a:xfrm>
        </p:spPr>
        <p:txBody>
          <a:bodyPr/>
          <a:lstStyle/>
          <a:p>
            <a:pPr algn="ctr"/>
            <a:r>
              <a:rPr lang="pl-PL" b="1" dirty="0">
                <a:solidFill>
                  <a:srgbClr val="000099"/>
                </a:solidFill>
              </a:rPr>
              <a:t>Inne zachowania uczniów </a:t>
            </a:r>
            <a:r>
              <a:rPr lang="pl-PL" b="1" dirty="0" smtClean="0">
                <a:solidFill>
                  <a:srgbClr val="000099"/>
                </a:solidFill>
              </a:rPr>
              <a:t>dotyczyły</a:t>
            </a:r>
          </a:p>
          <a:p>
            <a:endParaRPr lang="pl-PL" dirty="0"/>
          </a:p>
        </p:txBody>
      </p:sp>
      <p:graphicFrame>
        <p:nvGraphicFramePr>
          <p:cNvPr id="4" name="Tabe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597928"/>
              </p:ext>
            </p:extLst>
          </p:nvPr>
        </p:nvGraphicFramePr>
        <p:xfrm>
          <a:off x="560512" y="1916832"/>
          <a:ext cx="8208912" cy="2791341"/>
        </p:xfrm>
        <a:graphic>
          <a:graphicData uri="http://schemas.openxmlformats.org/drawingml/2006/table">
            <a:tbl>
              <a:tblPr firstRow="1" firstCol="1" bandRow="1"/>
              <a:tblGrid>
                <a:gridCol w="38416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36728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58417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Naruszania dyscypliny podczas lekcji</a:t>
                      </a:r>
                      <a:endParaRPr lang="pl-PL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Apatii, zachowania depresyjnego, autodestrukcyjnego,  izolacji od zespołu klasowego</a:t>
                      </a:r>
                      <a:r>
                        <a:rPr lang="pl-PL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.</a:t>
                      </a:r>
                      <a:endParaRPr lang="pl-PL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20716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40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74</a:t>
                      </a:r>
                      <a:endParaRPr lang="pl-PL" sz="4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40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14</a:t>
                      </a:r>
                      <a:endParaRPr lang="pl-PL" sz="4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6893165"/>
      </p:ext>
    </p:extLst>
  </p:cSld>
  <p:clrMapOvr>
    <a:masterClrMapping/>
  </p:clrMapOvr>
  <p:transition>
    <p:dissolv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Wpływ edukacji zdalnej na funkcjonowanie uczniów</a:t>
            </a:r>
            <a:endParaRPr lang="pl-PL" dirty="0"/>
          </a:p>
        </p:txBody>
      </p:sp>
      <p:pic>
        <p:nvPicPr>
          <p:cNvPr id="4" name="Symbol zastępczy zawartości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48544" y="1857374"/>
            <a:ext cx="7886540" cy="43079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9743939"/>
      </p:ext>
    </p:extLst>
  </p:cSld>
  <p:clrMapOvr>
    <a:masterClrMapping/>
  </p:clrMapOvr>
  <p:transition>
    <p:dissolv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Wpływ edukacji zdalnej na funkcjonowanie uczniów</a:t>
            </a:r>
            <a:endParaRPr lang="pl-PL" dirty="0"/>
          </a:p>
        </p:txBody>
      </p:sp>
      <p:pic>
        <p:nvPicPr>
          <p:cNvPr id="4" name="Symbol zastępczy zawartości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64568" y="1428750"/>
            <a:ext cx="7632847" cy="47365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6819514"/>
      </p:ext>
    </p:extLst>
  </p:cSld>
  <p:clrMapOvr>
    <a:masterClrMapping/>
  </p:clrMapOvr>
  <p:transition>
    <p:dissolve/>
  </p:transition>
</p:sld>
</file>

<file path=ppt/theme/theme1.xml><?xml version="1.0" encoding="utf-8"?>
<a:theme xmlns:a="http://schemas.openxmlformats.org/drawingml/2006/main" name="kuratorium2010_ver2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uratrorium 2010">
      <a:majorFont>
        <a:latin typeface="Cambria"/>
        <a:ea typeface=""/>
        <a:cs typeface=""/>
      </a:majorFont>
      <a:minorFont>
        <a:latin typeface="Cambria"/>
        <a:ea typeface=""/>
        <a:cs typeface="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15275</TotalTime>
  <Words>450</Words>
  <Application>Microsoft Office PowerPoint</Application>
  <PresentationFormat>Papier A4 (210x297 mm)</PresentationFormat>
  <Paragraphs>60</Paragraphs>
  <Slides>20</Slides>
  <Notes>2</Notes>
  <HiddenSlides>0</HiddenSlides>
  <MMClips>0</MMClips>
  <ScaleCrop>false</ScaleCrop>
  <HeadingPairs>
    <vt:vector size="6" baseType="variant">
      <vt:variant>
        <vt:lpstr>Używane czcionki</vt:lpstr>
      </vt:variant>
      <vt:variant>
        <vt:i4>5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20</vt:i4>
      </vt:variant>
    </vt:vector>
  </HeadingPairs>
  <TitlesOfParts>
    <vt:vector size="26" baseType="lpstr">
      <vt:lpstr>Arial</vt:lpstr>
      <vt:lpstr>Calibri</vt:lpstr>
      <vt:lpstr>Cambria</vt:lpstr>
      <vt:lpstr>Times</vt:lpstr>
      <vt:lpstr>Times New Roman</vt:lpstr>
      <vt:lpstr>kuratorium2010_ver2</vt:lpstr>
      <vt:lpstr>         Wpływ edukacji zdalnej na funkcjonowanie uczniów          </vt:lpstr>
      <vt:lpstr> Wpływ edukacji zdalnej na funkcjonowanie uczniów</vt:lpstr>
      <vt:lpstr>Wpływ edukacji zdalnej na funkcjonowanie uczniów</vt:lpstr>
      <vt:lpstr>Wpływ edukacji zdalnej na funkcjonowanie uczniów</vt:lpstr>
      <vt:lpstr>Wpływ edukacji zdalnej na funkcjonowanie uczniów</vt:lpstr>
      <vt:lpstr>Wpływ edukacji zdalnej na funkcjonowanie uczniów</vt:lpstr>
      <vt:lpstr>Wpływ edukacji zdalnej na funkcjonowanie uczniów</vt:lpstr>
      <vt:lpstr>Wpływ edukacji zdalnej na funkcjonowanie uczniów</vt:lpstr>
      <vt:lpstr>Wpływ edukacji zdalnej na funkcjonowanie uczniów</vt:lpstr>
      <vt:lpstr>Prezentacja programu PowerPoint</vt:lpstr>
      <vt:lpstr>Wpływ edukacji zdalnej na funkcjonowanie uczniów</vt:lpstr>
      <vt:lpstr>Wpływ edukacji zdalnej na funkcjonowanie uczniów</vt:lpstr>
      <vt:lpstr>Wpływ edukacji zdalnej na funkcjonowanie uczniów</vt:lpstr>
      <vt:lpstr>Edukacja zdalna a kondycja psychofizyczna osób dorosłych</vt:lpstr>
      <vt:lpstr>Edukacja zdalna a kondycja psychofizyczna nauczycieli</vt:lpstr>
      <vt:lpstr>Edukacja zdalna a kondycja psychofizyczna rodziców</vt:lpstr>
      <vt:lpstr>Wpływ edukacji zdalnej na funkcjonowanie uczniów</vt:lpstr>
      <vt:lpstr>Wpływ edukacji zdalnej na funkcjonowanie uczniów</vt:lpstr>
      <vt:lpstr>Wpływ edukacji zdalnej na funkcjonowanie uczniów</vt:lpstr>
      <vt:lpstr>Wpływ edukacji zdalnej na funkcjonowanie uczniów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Slajd 1</dc:title>
  <dc:creator>User</dc:creator>
  <cp:lastModifiedBy>Jolanta Lipińska</cp:lastModifiedBy>
  <cp:revision>834</cp:revision>
  <cp:lastPrinted>2020-08-20T09:26:40Z</cp:lastPrinted>
  <dcterms:created xsi:type="dcterms:W3CDTF">2010-04-15T09:51:31Z</dcterms:created>
  <dcterms:modified xsi:type="dcterms:W3CDTF">2021-03-22T06:35:47Z</dcterms:modified>
  <cp:contentStatus/>
</cp:coreProperties>
</file>