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5"/>
  </p:handoutMasterIdLst>
  <p:sldIdLst>
    <p:sldId id="318" r:id="rId2"/>
    <p:sldId id="328" r:id="rId3"/>
    <p:sldId id="257" r:id="rId4"/>
    <p:sldId id="289" r:id="rId5"/>
    <p:sldId id="263" r:id="rId6"/>
    <p:sldId id="319" r:id="rId7"/>
    <p:sldId id="320" r:id="rId8"/>
    <p:sldId id="321" r:id="rId9"/>
    <p:sldId id="322" r:id="rId10"/>
    <p:sldId id="274" r:id="rId11"/>
    <p:sldId id="294" r:id="rId12"/>
    <p:sldId id="295" r:id="rId13"/>
    <p:sldId id="296" r:id="rId14"/>
    <p:sldId id="271" r:id="rId15"/>
    <p:sldId id="299" r:id="rId16"/>
    <p:sldId id="259" r:id="rId17"/>
    <p:sldId id="278" r:id="rId18"/>
    <p:sldId id="323" r:id="rId19"/>
    <p:sldId id="324" r:id="rId20"/>
    <p:sldId id="302" r:id="rId21"/>
    <p:sldId id="306" r:id="rId22"/>
    <p:sldId id="326" r:id="rId23"/>
    <p:sldId id="276" r:id="rId24"/>
    <p:sldId id="308" r:id="rId25"/>
    <p:sldId id="281" r:id="rId26"/>
    <p:sldId id="309" r:id="rId27"/>
    <p:sldId id="282" r:id="rId28"/>
    <p:sldId id="283" r:id="rId29"/>
    <p:sldId id="284" r:id="rId30"/>
    <p:sldId id="285" r:id="rId31"/>
    <p:sldId id="286" r:id="rId32"/>
    <p:sldId id="287" r:id="rId33"/>
    <p:sldId id="327" r:id="rId34"/>
  </p:sldIdLst>
  <p:sldSz cx="9144000" cy="6858000" type="screen4x3"/>
  <p:notesSz cx="10234613" cy="710406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1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434999" cy="356437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797246" y="1"/>
            <a:ext cx="4434999" cy="356437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99942496-CD2F-42B2-8EFC-7A07C2C09C8E}" type="datetimeFigureOut">
              <a:rPr lang="pl-PL" smtClean="0"/>
              <a:t>20.03.2024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6747628"/>
            <a:ext cx="4434999" cy="356436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797246" y="6747628"/>
            <a:ext cx="4434999" cy="356436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6D4F4D98-2587-4CFF-A104-3C5FB49985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4206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B924-20E0-4EF7-A5F9-A3DB6FF90164}" type="datetimeFigureOut">
              <a:rPr lang="pl-PL" smtClean="0"/>
              <a:t>20.03.2024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146F-C8FE-4748-A7AE-ECEAEA715F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2135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B924-20E0-4EF7-A5F9-A3DB6FF90164}" type="datetimeFigureOut">
              <a:rPr lang="pl-PL" smtClean="0"/>
              <a:t>20.03.2024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146F-C8FE-4748-A7AE-ECEAEA715F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2514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B924-20E0-4EF7-A5F9-A3DB6FF90164}" type="datetimeFigureOut">
              <a:rPr lang="pl-PL" smtClean="0"/>
              <a:t>20.03.2024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146F-C8FE-4748-A7AE-ECEAEA715F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1403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B924-20E0-4EF7-A5F9-A3DB6FF90164}" type="datetimeFigureOut">
              <a:rPr lang="pl-PL" smtClean="0"/>
              <a:t>20.03.2024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146F-C8FE-4748-A7AE-ECEAEA715F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3705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B924-20E0-4EF7-A5F9-A3DB6FF90164}" type="datetimeFigureOut">
              <a:rPr lang="pl-PL" smtClean="0"/>
              <a:t>20.03.2024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146F-C8FE-4748-A7AE-ECEAEA715F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8626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B924-20E0-4EF7-A5F9-A3DB6FF90164}" type="datetimeFigureOut">
              <a:rPr lang="pl-PL" smtClean="0"/>
              <a:t>20.03.2024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146F-C8FE-4748-A7AE-ECEAEA715F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0332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B924-20E0-4EF7-A5F9-A3DB6FF90164}" type="datetimeFigureOut">
              <a:rPr lang="pl-PL" smtClean="0"/>
              <a:t>20.03.2024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146F-C8FE-4748-A7AE-ECEAEA715F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3748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B924-20E0-4EF7-A5F9-A3DB6FF90164}" type="datetimeFigureOut">
              <a:rPr lang="pl-PL" smtClean="0"/>
              <a:t>20.03.2024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146F-C8FE-4748-A7AE-ECEAEA715F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5704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B924-20E0-4EF7-A5F9-A3DB6FF90164}" type="datetimeFigureOut">
              <a:rPr lang="pl-PL" smtClean="0"/>
              <a:t>20.03.2024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146F-C8FE-4748-A7AE-ECEAEA715F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9581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B924-20E0-4EF7-A5F9-A3DB6FF90164}" type="datetimeFigureOut">
              <a:rPr lang="pl-PL" smtClean="0"/>
              <a:t>20.03.2024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146F-C8FE-4748-A7AE-ECEAEA715F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3525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B924-20E0-4EF7-A5F9-A3DB6FF90164}" type="datetimeFigureOut">
              <a:rPr lang="pl-PL" smtClean="0"/>
              <a:t>20.03.2024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146F-C8FE-4748-A7AE-ECEAEA715F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6934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4B924-20E0-4EF7-A5F9-A3DB6FF90164}" type="datetimeFigureOut">
              <a:rPr lang="pl-PL" smtClean="0"/>
              <a:t>20.03.2024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9146F-C8FE-4748-A7AE-ECEAEA715F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8096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39096" y="3274141"/>
            <a:ext cx="7865807" cy="2418736"/>
          </a:xfrm>
        </p:spPr>
        <p:txBody>
          <a:bodyPr>
            <a:normAutofit fontScale="90000"/>
          </a:bodyPr>
          <a:lstStyle/>
          <a:p>
            <a:r>
              <a:rPr lang="pl-PL" b="1" dirty="0"/>
              <a:t/>
            </a:r>
            <a:br>
              <a:rPr lang="pl-PL" b="1" dirty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sz="5300" b="1" dirty="0"/>
              <a:t>2023 / 2024</a:t>
            </a:r>
            <a:br>
              <a:rPr lang="pl-PL" sz="5300" b="1" dirty="0"/>
            </a:br>
            <a:r>
              <a:rPr lang="pl-PL" sz="1600" b="1" dirty="0"/>
              <a:t> </a:t>
            </a:r>
            <a:r>
              <a:rPr lang="pl-PL" sz="5300" b="1" dirty="0"/>
              <a:t/>
            </a:r>
            <a:br>
              <a:rPr lang="pl-PL" sz="5300" b="1" dirty="0"/>
            </a:br>
            <a:r>
              <a:rPr lang="pl-PL" sz="5300" b="1" dirty="0"/>
              <a:t>PYTANIA NA ETAP REJONOWY</a:t>
            </a:r>
            <a:br>
              <a:rPr lang="pl-PL" sz="5300" b="1" dirty="0"/>
            </a:br>
            <a:r>
              <a:rPr lang="pl-PL" sz="1600" b="1" dirty="0"/>
              <a:t> </a:t>
            </a:r>
            <a:r>
              <a:rPr lang="pl-PL" sz="5300" b="1" dirty="0"/>
              <a:t/>
            </a:r>
            <a:br>
              <a:rPr lang="pl-PL" sz="5300" b="1" dirty="0"/>
            </a:br>
            <a:r>
              <a:rPr lang="pl-PL" sz="3600" b="1" dirty="0"/>
              <a:t>20.03.2024 r.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F565E476-691B-EE0E-DD5A-A0D5234ABA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242" y="696810"/>
            <a:ext cx="2311513" cy="231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57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33168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Osoba poruszająca się przy użyciu urządzenia wspomagającego ruch w strefie zamieszkania: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4564"/>
            <a:ext cx="7886700" cy="3487528"/>
          </a:xfrm>
        </p:spPr>
        <p:txBody>
          <a:bodyPr>
            <a:normAutofit lnSpcReduction="10000"/>
          </a:bodyPr>
          <a:lstStyle/>
          <a:p>
            <a:pPr marL="385763" indent="-385763">
              <a:buFont typeface="+mj-lt"/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jest obowiązana korzystać z drogi dla pieszych, drogi dla pieszych i rowerów lub drogi dla rowerów,</a:t>
            </a:r>
          </a:p>
          <a:p>
            <a:pPr marL="385763" indent="-385763">
              <a:buFont typeface="+mj-lt"/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może korzystać z całej szerokości drogi, ale musi ustępować pierwszeństwa pojazdom poruszającym się po drodze,</a:t>
            </a:r>
          </a:p>
          <a:p>
            <a:pPr marL="385763" indent="-385763">
              <a:buFont typeface="+mj-lt"/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może korzystać z całej szerokości drogi i ma pierwszeństwo przed pojazdami poruszającymi się po drodze.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628650" y="5443021"/>
            <a:ext cx="7886700" cy="42384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Art.15a.1 i 2 UPoRD</a:t>
            </a:r>
          </a:p>
        </p:txBody>
      </p:sp>
    </p:spTree>
    <p:extLst>
      <p:ext uri="{BB962C8B-B14F-4D97-AF65-F5344CB8AC3E}">
        <p14:creationId xmlns:p14="http://schemas.microsoft.com/office/powerpoint/2010/main" val="209205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451692"/>
            <a:ext cx="7807517" cy="1673574"/>
          </a:xfrm>
        </p:spPr>
        <p:txBody>
          <a:bodyPr>
            <a:noAutofit/>
          </a:bodyPr>
          <a:lstStyle/>
          <a:p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Nałożony na kierującego pojazdem, obowiązek umożliwienia kierującemu autobusem włączenia się do ruchu podczas wyjeżdżania z oznaczonego przystanku autobusowego: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2443680"/>
            <a:ext cx="7886700" cy="2718412"/>
          </a:xfrm>
        </p:spPr>
        <p:txBody>
          <a:bodyPr/>
          <a:lstStyle/>
          <a:p>
            <a:pPr marL="385763" indent="-385763">
              <a:buFont typeface="+mj-lt"/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dotyczy sytuacji, w której przystanek zlokalizowany jest na obszarze zabudowanym,</a:t>
            </a:r>
          </a:p>
          <a:p>
            <a:pPr marL="385763" indent="-385763">
              <a:buFont typeface="+mj-lt"/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dotyczy sytuacji, w której przystanek zlokalizowany jest poza obszarem zabudowanym,</a:t>
            </a:r>
          </a:p>
          <a:p>
            <a:pPr marL="385763" indent="-385763">
              <a:buFont typeface="+mj-lt"/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jest niezależny od lokalizacji przystanku.</a:t>
            </a:r>
          </a:p>
          <a:p>
            <a:pPr marL="385763" indent="-385763">
              <a:buFont typeface="+mj-lt"/>
              <a:buAutoNum type="alphaLcParenR"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628650" y="5443021"/>
            <a:ext cx="7886700" cy="42384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Art.18.1 UPoRD</a:t>
            </a:r>
          </a:p>
        </p:txBody>
      </p:sp>
    </p:spTree>
    <p:extLst>
      <p:ext uri="{BB962C8B-B14F-4D97-AF65-F5344CB8AC3E}">
        <p14:creationId xmlns:p14="http://schemas.microsoft.com/office/powerpoint/2010/main" val="2524746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47578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Wykonanie manewru zawracania: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2657"/>
            <a:ext cx="7799254" cy="2699133"/>
          </a:xfrm>
        </p:spPr>
        <p:txBody>
          <a:bodyPr>
            <a:normAutofit/>
          </a:bodyPr>
          <a:lstStyle/>
          <a:p>
            <a:pPr marL="385763" indent="-385763">
              <a:buFont typeface="+mj-lt"/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wymaga zachowania szczególnej ostrożności,</a:t>
            </a:r>
          </a:p>
          <a:p>
            <a:pPr marL="385763" indent="-385763">
              <a:buFont typeface="+mj-lt"/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wymaga zachowania szczególnej ostrożności,</a:t>
            </a:r>
          </a:p>
          <a:p>
            <a:pPr marL="385763" indent="-385763">
              <a:buFont typeface="+mj-lt"/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jest zabronione na drodze ekspresowej, w każdym przypadku.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628650" y="5443021"/>
            <a:ext cx="7886700" cy="42384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22.1 i 6 UPoRD</a:t>
            </a:r>
          </a:p>
        </p:txBody>
      </p:sp>
    </p:spTree>
    <p:extLst>
      <p:ext uri="{BB962C8B-B14F-4D97-AF65-F5344CB8AC3E}">
        <p14:creationId xmlns:p14="http://schemas.microsoft.com/office/powerpoint/2010/main" val="1282115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495458"/>
            <a:ext cx="7645017" cy="903684"/>
          </a:xfrm>
        </p:spPr>
        <p:txBody>
          <a:bodyPr>
            <a:noAutofit/>
          </a:bodyPr>
          <a:lstStyle/>
          <a:p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Wyprzedzanie pojazdu lub uczestnika ruchu, który sygnalizuje zamiar skręcenia w lewo: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60853" y="2030547"/>
            <a:ext cx="7886700" cy="2404431"/>
          </a:xfrm>
        </p:spPr>
        <p:txBody>
          <a:bodyPr>
            <a:normAutofit/>
          </a:bodyPr>
          <a:lstStyle/>
          <a:p>
            <a:pPr marL="385763" indent="-385763">
              <a:buFont typeface="+mj-lt"/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jest zabronione,</a:t>
            </a:r>
          </a:p>
          <a:p>
            <a:pPr marL="385763" indent="-385763">
              <a:buFont typeface="+mj-lt"/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może odbywać się tylko z jego lewej strony,</a:t>
            </a:r>
          </a:p>
          <a:p>
            <a:pPr marL="385763" indent="-385763">
              <a:buFont typeface="+mj-lt"/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może odbywać się tylko z jego prawej strony.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628650" y="5443021"/>
            <a:ext cx="7886700" cy="42384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Art.24.5 UPoRD</a:t>
            </a:r>
          </a:p>
        </p:txBody>
      </p:sp>
    </p:spTree>
    <p:extLst>
      <p:ext uri="{BB962C8B-B14F-4D97-AF65-F5344CB8AC3E}">
        <p14:creationId xmlns:p14="http://schemas.microsoft.com/office/powerpoint/2010/main" val="3714758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033569" cy="1099879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Kierującemu urządzeniem transportu osobistego zabrania się: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2499"/>
            <a:ext cx="7886700" cy="2718412"/>
          </a:xfrm>
        </p:spPr>
        <p:txBody>
          <a:bodyPr/>
          <a:lstStyle/>
          <a:p>
            <a:pPr marL="385763" indent="-385763">
              <a:buFont typeface="+mj-lt"/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korzystania z drogi dla pieszych - w każdym przypadku,</a:t>
            </a:r>
          </a:p>
          <a:p>
            <a:pPr marL="385763" indent="-385763">
              <a:buFont typeface="+mj-lt"/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jazdy po jezdni - w każdym przypadku,</a:t>
            </a:r>
          </a:p>
          <a:p>
            <a:pPr marL="385763" indent="-385763">
              <a:buFont typeface="+mj-lt"/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jazdy po jezdni, z wyjątkiem korzystania z przejazdu dla rowerów.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628650" y="5443021"/>
            <a:ext cx="7886700" cy="42384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Art.33b.2 i 3 UPoRD</a:t>
            </a:r>
          </a:p>
        </p:txBody>
      </p:sp>
    </p:spTree>
    <p:extLst>
      <p:ext uri="{BB962C8B-B14F-4D97-AF65-F5344CB8AC3E}">
        <p14:creationId xmlns:p14="http://schemas.microsoft.com/office/powerpoint/2010/main" val="2396790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228911" cy="582325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Dziecko w wieku do 7 lat może korzystać z drogi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249382"/>
            <a:ext cx="7336545" cy="3891708"/>
          </a:xfrm>
        </p:spPr>
        <p:txBody>
          <a:bodyPr>
            <a:normAutofit/>
          </a:bodyPr>
          <a:lstStyle/>
          <a:p>
            <a:pPr marL="385763" indent="-385763">
              <a:buFont typeface="+mj-lt"/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tylko pod opieką osoby, która osiągnęła wiek co najmniej 10 lat – przepis ten nie dotyczy strefy zamieszkania,</a:t>
            </a:r>
          </a:p>
          <a:p>
            <a:pPr marL="385763" indent="-385763">
              <a:buFont typeface="+mj-lt"/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tylko pod opieką osoby, która osiągnęła wiek co najmniej 12 lat – przepis ten nie dotyczy strefy zamieszkania,</a:t>
            </a:r>
          </a:p>
          <a:p>
            <a:pPr marL="385763" indent="-385763">
              <a:buFont typeface="+mj-lt"/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tylko pod opieką osoby, która osiągnęła wiek co najmniej 12 lat – przepis ten dotyczy również strefy zamieszkania.</a:t>
            </a:r>
          </a:p>
          <a:p>
            <a:pPr marL="385763" indent="-385763">
              <a:buFont typeface="+mj-lt"/>
              <a:buAutoNum type="alphaLcParenR"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628650" y="5443021"/>
            <a:ext cx="7886700" cy="42384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Art.43 UPoRD</a:t>
            </a:r>
          </a:p>
        </p:txBody>
      </p:sp>
    </p:spTree>
    <p:extLst>
      <p:ext uri="{BB962C8B-B14F-4D97-AF65-F5344CB8AC3E}">
        <p14:creationId xmlns:p14="http://schemas.microsoft.com/office/powerpoint/2010/main" val="598626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700102" cy="989949"/>
          </a:xfrm>
        </p:spPr>
        <p:txBody>
          <a:bodyPr>
            <a:normAutofit/>
          </a:bodyPr>
          <a:lstStyle/>
          <a:p>
            <a:pPr algn="just"/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Który z manewrów wykonywanych na drodze nie wymaga zachowania szczególnej ostrożności?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863690"/>
            <a:ext cx="8151556" cy="2520109"/>
          </a:xfrm>
        </p:spPr>
        <p:txBody>
          <a:bodyPr/>
          <a:lstStyle/>
          <a:p>
            <a:pPr marL="385763" indent="-385763">
              <a:buFont typeface="+mj-lt"/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zmiana pasa ruchu na drodze dwukierunkowej dwujezdniowej,</a:t>
            </a:r>
          </a:p>
          <a:p>
            <a:pPr marL="385763" indent="-385763">
              <a:buFont typeface="+mj-lt"/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wymijanie innego uczestnika ruchu na drodze dwukierunkowej jednojezdniowej,</a:t>
            </a:r>
          </a:p>
          <a:p>
            <a:pPr marL="385763" indent="-385763">
              <a:buFont typeface="+mj-lt"/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cofanie na drodze dwukierunkowej jednojezdniowej.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628650" y="5443021"/>
            <a:ext cx="7886700" cy="42384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Art.22.1 i art.23.1 </a:t>
            </a:r>
            <a:r>
              <a:rPr lang="pl-PL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UPoRD</a:t>
            </a:r>
            <a:endParaRPr lang="pl-PL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881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440675"/>
            <a:ext cx="8383148" cy="1817783"/>
          </a:xfrm>
        </p:spPr>
        <p:txBody>
          <a:bodyPr>
            <a:noAutofit/>
          </a:bodyPr>
          <a:lstStyle/>
          <a:p>
            <a:r>
              <a:rPr lang="pl-PL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Znak "stop" oznacza zakaz wjazdu na skrzyżowanie bez zatrzymania się przed drogą z pierwszeństwem i obowiązek ustąpienia pierwszeństwa kierującym poruszającym się tą drogą. Zatrzymanie pojazdu powinno nastąpić: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2456761"/>
            <a:ext cx="5948420" cy="3272010"/>
          </a:xfrm>
        </p:spPr>
        <p:txBody>
          <a:bodyPr>
            <a:normAutofit fontScale="92500" lnSpcReduction="20000"/>
          </a:bodyPr>
          <a:lstStyle/>
          <a:p>
            <a:pPr marL="385763" indent="-385763">
              <a:buFont typeface="+mj-lt"/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miejscu wyznaczonym przez znak drogowy,</a:t>
            </a:r>
          </a:p>
          <a:p>
            <a:pPr marL="385763" indent="-385763">
              <a:buFont typeface="+mj-lt"/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takim miejscu, w którym kierujący może upewnić się, że nie utrudni ruchu na drodze z pierwszeństwem,</a:t>
            </a:r>
          </a:p>
          <a:p>
            <a:pPr marL="385763" indent="-385763">
              <a:buFont typeface="+mj-lt"/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wyznaczonym w tym celu miejscu, a w razie jego braku - w takim miejscu, w którym kierujący może upewnić się, że nie utrudni ruchu na drodze z pierwszeństwem.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628650" y="5443021"/>
            <a:ext cx="7886700" cy="42384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21.1 i 2 RwSZiSD</a:t>
            </a:r>
          </a:p>
        </p:txBody>
      </p:sp>
      <p:pic>
        <p:nvPicPr>
          <p:cNvPr id="1026" name="Picture 2" descr="B-20 „stop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70" y="2792225"/>
            <a:ext cx="2003730" cy="200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584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88375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Oba przedstawione znaki zabraniają: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0095" y="1900612"/>
            <a:ext cx="4494194" cy="2718412"/>
          </a:xfrm>
        </p:spPr>
        <p:txBody>
          <a:bodyPr>
            <a:normAutofit fontScale="92500" lnSpcReduction="10000"/>
          </a:bodyPr>
          <a:lstStyle/>
          <a:p>
            <a:pPr marL="385763" indent="-385763">
              <a:buFont typeface="+mj-lt"/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skręcania w lewo na najbliższym skrzyżowaniu,</a:t>
            </a:r>
          </a:p>
          <a:p>
            <a:pPr marL="385763" indent="-385763">
              <a:buFont typeface="+mj-lt"/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zawracania na najbliższym skrzyżowaniu,</a:t>
            </a:r>
          </a:p>
          <a:p>
            <a:pPr marL="385763" indent="-385763">
              <a:buFont typeface="+mj-lt"/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zawracania od miejsca umieszczenia do najbliższego skrzyżowania włącznie.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628650" y="5443021"/>
            <a:ext cx="7886700" cy="42384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22 </a:t>
            </a:r>
            <a:r>
              <a:rPr lang="pl-PL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RwSZiSD</a:t>
            </a:r>
            <a:endParaRPr lang="pl-PL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undefined">
            <a:extLst>
              <a:ext uri="{FF2B5EF4-FFF2-40B4-BE49-F238E27FC236}">
                <a16:creationId xmlns:a16="http://schemas.microsoft.com/office/drawing/2014/main" xmlns="" id="{E8948E53-7D94-3FB7-3989-5A0948714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289" y="1495166"/>
            <a:ext cx="1764652" cy="176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-23 „zakaz zawracania”">
            <a:extLst>
              <a:ext uri="{FF2B5EF4-FFF2-40B4-BE49-F238E27FC236}">
                <a16:creationId xmlns:a16="http://schemas.microsoft.com/office/drawing/2014/main" xmlns="" id="{2EB69468-A28F-0947-30B4-D0673B6A0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603" y="3002320"/>
            <a:ext cx="1769300" cy="176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929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02A48FC-1A9B-3B7A-6437-74F0E4F1B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6420793-BB68-25EF-04B9-611E9E53E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741634" cy="1067067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 Przedstawiony znak oznacza: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03CCB00-86CB-A055-97F8-0AD8273D8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65" y="1595291"/>
            <a:ext cx="4139995" cy="3716593"/>
          </a:xfrm>
        </p:spPr>
        <p:txBody>
          <a:bodyPr>
            <a:normAutofit fontScale="92500"/>
          </a:bodyPr>
          <a:lstStyle/>
          <a:p>
            <a:pPr marL="385763" indent="-385763">
              <a:buFont typeface="+mj-lt"/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zakaz zatrzymania pojazdu i dotyczy również kolumn pieszych,</a:t>
            </a:r>
          </a:p>
          <a:p>
            <a:pPr marL="385763" indent="-385763">
              <a:buFont typeface="+mj-lt"/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zakaz zatrzymania pojazdu i nie dotyczy kolumn pieszych,</a:t>
            </a:r>
          </a:p>
          <a:p>
            <a:pPr marL="385763" indent="-385763">
              <a:buFont typeface="+mj-lt"/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zakaz postoju pojazdu i nie dotyczy kolumn pieszych.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xmlns="" id="{21FF617F-3174-802F-D7D1-2BBD5C9D8CE3}"/>
              </a:ext>
            </a:extLst>
          </p:cNvPr>
          <p:cNvSpPr txBox="1">
            <a:spLocks/>
          </p:cNvSpPr>
          <p:nvPr/>
        </p:nvSpPr>
        <p:spPr>
          <a:xfrm>
            <a:off x="628650" y="5443021"/>
            <a:ext cx="7886700" cy="42384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28 RwSZiSD</a:t>
            </a:r>
          </a:p>
        </p:txBody>
      </p:sp>
      <p:sp>
        <p:nvSpPr>
          <p:cNvPr id="5" name="AutoShape 2" descr="Znak A-1 Niebezpieczny zakręt w prawo - drogowy ostrzegawczy">
            <a:extLst>
              <a:ext uri="{FF2B5EF4-FFF2-40B4-BE49-F238E27FC236}">
                <a16:creationId xmlns:a16="http://schemas.microsoft.com/office/drawing/2014/main" xmlns="" id="{454FCF43-60B1-21D4-35C2-8D601EB8B4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l-PL" sz="1350"/>
          </a:p>
        </p:txBody>
      </p:sp>
      <p:pic>
        <p:nvPicPr>
          <p:cNvPr id="4098" name="Picture 2" descr="undefined">
            <a:extLst>
              <a:ext uri="{FF2B5EF4-FFF2-40B4-BE49-F238E27FC236}">
                <a16:creationId xmlns:a16="http://schemas.microsoft.com/office/drawing/2014/main" xmlns="" id="{70B961B3-C8BD-7DDA-45DA-E674F7097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181" y="2576052"/>
            <a:ext cx="1872008" cy="187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716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Uwagi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pl-PL" dirty="0"/>
              <a:t>Piszemy pismem czytelnym, najlepiej technicznym.</a:t>
            </a:r>
          </a:p>
          <a:p>
            <a:pPr marL="514350" lvl="0" indent="-514350">
              <a:buFont typeface="+mj-lt"/>
              <a:buAutoNum type="arabicPeriod"/>
            </a:pPr>
            <a:r>
              <a:rPr lang="pl-PL" dirty="0"/>
              <a:t>Wpisujemy swoje imię i nazwisko, </a:t>
            </a:r>
          </a:p>
          <a:p>
            <a:pPr marL="514350" lvl="0" indent="-514350">
              <a:buFont typeface="+mj-lt"/>
              <a:buAutoNum type="arabicPeriod"/>
            </a:pPr>
            <a:r>
              <a:rPr lang="pl-PL" dirty="0"/>
              <a:t>Wpisujemy szkołę np. SP3 w Koninie.</a:t>
            </a:r>
          </a:p>
          <a:p>
            <a:pPr marL="514350" lvl="0" indent="-514350">
              <a:buFont typeface="+mj-lt"/>
              <a:buAutoNum type="arabicPeriod"/>
            </a:pPr>
            <a:r>
              <a:rPr lang="pl-PL" dirty="0"/>
              <a:t>Wpisujemy datę i klasę.</a:t>
            </a:r>
          </a:p>
          <a:p>
            <a:pPr marL="514350" lvl="0" indent="-514350">
              <a:buFont typeface="+mj-lt"/>
              <a:buAutoNum type="arabicPeriod"/>
            </a:pPr>
            <a:r>
              <a:rPr lang="pl-PL" dirty="0"/>
              <a:t>Swoją odpowiedź zaznaczamy znakiem X długopisem - nie czerwonym.</a:t>
            </a:r>
          </a:p>
          <a:p>
            <a:pPr marL="514350" lvl="0" indent="-514350">
              <a:buFont typeface="+mj-lt"/>
              <a:buAutoNum type="arabicPeriod"/>
            </a:pPr>
            <a:r>
              <a:rPr lang="pl-PL" dirty="0"/>
              <a:t>Na każde pytanie jest jedna prawidłowa odpowiedź za 1 punkt. </a:t>
            </a:r>
          </a:p>
          <a:p>
            <a:pPr marL="514350" lvl="0" indent="-514350">
              <a:buFont typeface="+mj-lt"/>
              <a:buAutoNum type="arabicPeriod"/>
            </a:pPr>
            <a:r>
              <a:rPr lang="pl-PL" dirty="0"/>
              <a:t>Za poprawioną odpowiedź jest 0 punktów.</a:t>
            </a:r>
          </a:p>
          <a:p>
            <a:pPr marL="514350" lvl="0" indent="-514350">
              <a:buFont typeface="+mj-lt"/>
              <a:buAutoNum type="arabicPeriod"/>
            </a:pPr>
            <a:r>
              <a:rPr lang="pl-PL" dirty="0"/>
              <a:t>W trakcie testu można pytać, po podniesieniu ręki i udzieleniu głosu.</a:t>
            </a:r>
          </a:p>
          <a:p>
            <a:pPr marL="514350" lvl="0" indent="-514350">
              <a:buFont typeface="+mj-lt"/>
              <a:buAutoNum type="arabicPeriod"/>
            </a:pPr>
            <a:r>
              <a:rPr lang="pl-PL" dirty="0"/>
              <a:t>Nie spieszymy się.  </a:t>
            </a:r>
          </a:p>
          <a:p>
            <a:pPr marL="514350" lvl="0" indent="-514350">
              <a:buFont typeface="+mj-lt"/>
              <a:buAutoNum type="arabicPeriod"/>
            </a:pPr>
            <a:r>
              <a:rPr lang="pl-PL" dirty="0"/>
              <a:t>Praca jest samodzielna.</a:t>
            </a:r>
          </a:p>
          <a:p>
            <a:pPr marL="514350" lvl="0" indent="-514350">
              <a:buFont typeface="+mj-lt"/>
              <a:buAutoNum type="arabicPeriod"/>
            </a:pPr>
            <a:r>
              <a:rPr lang="pl-PL" dirty="0"/>
              <a:t>Omawiamy zasady przechodzenia od pytania do pytania.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59587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1640" y="416711"/>
            <a:ext cx="8200719" cy="1133975"/>
          </a:xfrm>
        </p:spPr>
        <p:txBody>
          <a:bodyPr>
            <a:noAutofit/>
          </a:bodyPr>
          <a:lstStyle/>
          <a:p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 Który ze znaków ostrzega o wypukłości na jezdni zastosowanej w celu spowolnienia ruchu pojazdów?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52875" y="4167536"/>
            <a:ext cx="6081311" cy="429658"/>
          </a:xfrm>
        </p:spPr>
        <p:txBody>
          <a:bodyPr>
            <a:normAutofit fontScale="77500" lnSpcReduction="20000"/>
          </a:bodyPr>
          <a:lstStyle/>
          <a:p>
            <a:pPr marL="385763" indent="-385763">
              <a:buFont typeface="+mj-lt"/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b)                                  c)</a:t>
            </a: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628650" y="5387937"/>
            <a:ext cx="7886700" cy="42384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7 RwSZiSD</a:t>
            </a:r>
          </a:p>
        </p:txBody>
      </p:sp>
      <p:pic>
        <p:nvPicPr>
          <p:cNvPr id="2050" name="Picture 2" descr="A-11a „próg zwalniający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750" y="1911770"/>
            <a:ext cx="2146949" cy="189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-11 „nierówna droga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52" y="1911770"/>
            <a:ext cx="2146949" cy="189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xmlns="" id="{28EFAB77-C329-E1DA-7534-33FC5E2D1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48" y="1911770"/>
            <a:ext cx="2146949" cy="189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275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7030" y="374574"/>
            <a:ext cx="6863103" cy="1024568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 Który ze znaków oznacza "zmianę kierunku szlaku rowerowego lokalnego"?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17030" y="4084923"/>
            <a:ext cx="7324435" cy="42965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a)                                        b)                                           c)</a:t>
            </a: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628650" y="5443021"/>
            <a:ext cx="7886700" cy="42384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63.5.7 i § 83 RwSZiSD</a:t>
            </a:r>
          </a:p>
        </p:txBody>
      </p:sp>
      <p:pic>
        <p:nvPicPr>
          <p:cNvPr id="5122" name="Picture 2" descr="E-12a „drogowskaz do szlaku rowerowego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666" y="2662409"/>
            <a:ext cx="3488596" cy="92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-1b „zmiana kierunku szlaku rowerowego lokalnego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07" y="2388244"/>
            <a:ext cx="1329290" cy="132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-4b „zmiana kierunku szlaku rowerowego”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631" y="2458568"/>
            <a:ext cx="1996839" cy="133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449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6625" y="390757"/>
            <a:ext cx="7733153" cy="994172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 Wskaż, która kombinacja znaków drogowych może wystąpić na drodze?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52545" y="5246712"/>
            <a:ext cx="6081311" cy="429658"/>
          </a:xfrm>
        </p:spPr>
        <p:txBody>
          <a:bodyPr>
            <a:normAutofit fontScale="77500" lnSpcReduction="20000"/>
          </a:bodyPr>
          <a:lstStyle/>
          <a:p>
            <a:pPr marL="385763" indent="-385763">
              <a:buFont typeface="+mj-lt"/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b)                                  c)</a:t>
            </a: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549850" y="5676370"/>
            <a:ext cx="7886700" cy="42384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5.7, § 21.5 i § 43.2  RwSZiSD</a:t>
            </a:r>
          </a:p>
        </p:txBody>
      </p:sp>
      <p:pic>
        <p:nvPicPr>
          <p:cNvPr id="2050" name="Picture 2" descr="A-7 „ustąp pierwszeństwa”">
            <a:extLst>
              <a:ext uri="{FF2B5EF4-FFF2-40B4-BE49-F238E27FC236}">
                <a16:creationId xmlns:a16="http://schemas.microsoft.com/office/drawing/2014/main" xmlns="" id="{DAE9CB2D-2E85-A572-893B-63AAE6689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25" y="1633488"/>
            <a:ext cx="2145150" cy="190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ndefined">
            <a:extLst>
              <a:ext uri="{FF2B5EF4-FFF2-40B4-BE49-F238E27FC236}">
                <a16:creationId xmlns:a16="http://schemas.microsoft.com/office/drawing/2014/main" xmlns="" id="{31D60A16-8D55-5A5B-7790-1C456F9DB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316" y="1602663"/>
            <a:ext cx="1897768" cy="189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-1 „droga z pierwszeństwem”">
            <a:extLst>
              <a:ext uri="{FF2B5EF4-FFF2-40B4-BE49-F238E27FC236}">
                <a16:creationId xmlns:a16="http://schemas.microsoft.com/office/drawing/2014/main" xmlns="" id="{FC2B5788-D4BA-73D2-ECC4-FA9434E0F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624" y="1605220"/>
            <a:ext cx="1897768" cy="189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undefined">
            <a:extLst>
              <a:ext uri="{FF2B5EF4-FFF2-40B4-BE49-F238E27FC236}">
                <a16:creationId xmlns:a16="http://schemas.microsoft.com/office/drawing/2014/main" xmlns="" id="{FD092A9B-D407-C8F0-9235-D83D07E12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043" y="3502988"/>
            <a:ext cx="1384929" cy="138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undefined">
            <a:extLst>
              <a:ext uri="{FF2B5EF4-FFF2-40B4-BE49-F238E27FC236}">
                <a16:creationId xmlns:a16="http://schemas.microsoft.com/office/drawing/2014/main" xmlns="" id="{2821391B-E9C1-9C91-DC93-9D51F4A0B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735" y="3502988"/>
            <a:ext cx="1384929" cy="138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undefined">
            <a:extLst>
              <a:ext uri="{FF2B5EF4-FFF2-40B4-BE49-F238E27FC236}">
                <a16:creationId xmlns:a16="http://schemas.microsoft.com/office/drawing/2014/main" xmlns="" id="{710E672F-EDC3-A26B-680E-F2A61D3B4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61" y="3533641"/>
            <a:ext cx="1313678" cy="131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061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4073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 Znak ten oznacza zakaz ruchu: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07941" y="1684771"/>
            <a:ext cx="4714531" cy="2718412"/>
          </a:xfrm>
        </p:spPr>
        <p:txBody>
          <a:bodyPr>
            <a:normAutofit/>
          </a:bodyPr>
          <a:lstStyle/>
          <a:p>
            <a:pPr marL="385763" indent="-385763">
              <a:buFont typeface="+mj-lt"/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rowerów i dotyczy tylko jezdni,</a:t>
            </a:r>
          </a:p>
          <a:p>
            <a:pPr marL="385763" indent="-385763">
              <a:buFont typeface="+mj-lt"/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rowerów i motorowerów - dotyczy tylko jezdni,</a:t>
            </a:r>
          </a:p>
          <a:p>
            <a:pPr marL="385763" indent="-385763">
              <a:buFont typeface="+mj-lt"/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rowerów - dotyczy jezdni i pobocza.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628650" y="5443021"/>
            <a:ext cx="7886700" cy="42384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17.10 RwSZiSD</a:t>
            </a:r>
          </a:p>
        </p:txBody>
      </p:sp>
      <p:sp>
        <p:nvSpPr>
          <p:cNvPr id="5" name="AutoShape 2" descr="Znak A-1 Niebezpieczny zakręt w prawo - drogowy ostrzegawczy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l-PL" sz="1350"/>
          </a:p>
        </p:txBody>
      </p:sp>
      <p:pic>
        <p:nvPicPr>
          <p:cNvPr id="6" name="Picture 2" descr="undefined">
            <a:extLst>
              <a:ext uri="{FF2B5EF4-FFF2-40B4-BE49-F238E27FC236}">
                <a16:creationId xmlns:a16="http://schemas.microsoft.com/office/drawing/2014/main" xmlns="" id="{28039171-0E41-CC9C-AC0A-AE83B3F00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794" y="225241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086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7030" y="396609"/>
            <a:ext cx="7698320" cy="1353534"/>
          </a:xfrm>
        </p:spPr>
        <p:txBody>
          <a:bodyPr>
            <a:noAutofit/>
          </a:bodyPr>
          <a:lstStyle/>
          <a:p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22. Wskaż, która linia (znak drogowy poziomy) wskazuje miejsce zatrzymania pojazdu przed przystankami tramwajowymi bez wysepek: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07690" y="3655840"/>
            <a:ext cx="7304229" cy="42965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a)                            b)                             c)</a:t>
            </a: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628650" y="5443021"/>
            <a:ext cx="7886700" cy="42384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89 RwSZiSD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244" y="2553897"/>
            <a:ext cx="2451675" cy="785051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445" y="2554259"/>
            <a:ext cx="2433866" cy="784689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644" y="2534557"/>
            <a:ext cx="2433868" cy="7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51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8931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23. Ciągły sygnał żółty nadawany na pokazanym sygnalizatorze oznacza: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961002"/>
            <a:ext cx="4494194" cy="3201090"/>
          </a:xfrm>
        </p:spPr>
        <p:txBody>
          <a:bodyPr>
            <a:normAutofit/>
          </a:bodyPr>
          <a:lstStyle/>
          <a:p>
            <a:pPr marL="385763" indent="-385763">
              <a:buFont typeface="+mj-lt"/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bezwzględny zakaz wjazdu za sygnalizator,</a:t>
            </a:r>
          </a:p>
          <a:p>
            <a:pPr marL="385763" indent="-385763">
              <a:buFont typeface="+mj-lt"/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że za chwilę zapali się sygnał zielony,</a:t>
            </a:r>
          </a:p>
          <a:p>
            <a:pPr marL="385763" indent="-385763">
              <a:buFont typeface="+mj-lt"/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że za chwilę zapali się sygnał czerwony.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628650" y="5443021"/>
            <a:ext cx="7886700" cy="42384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95a RwSZiSD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780" y="1863407"/>
            <a:ext cx="1060488" cy="306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701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49" y="365127"/>
            <a:ext cx="8173827" cy="1234728"/>
          </a:xfrm>
        </p:spPr>
        <p:txBody>
          <a:bodyPr>
            <a:noAutofit/>
          </a:bodyPr>
          <a:lstStyle/>
          <a:p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24. Który z sygnałów zielonych nadawanych przez sygnalizatory pozwala na wykonanie manewru zawracania na skrzyżowaniu?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628650" y="5443021"/>
            <a:ext cx="7886700" cy="42384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95 i § 97 RwSZiSD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008" y="1877169"/>
            <a:ext cx="879655" cy="2858877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869" y="1877167"/>
            <a:ext cx="879655" cy="285887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939" y="1877168"/>
            <a:ext cx="879654" cy="2858877"/>
          </a:xfrm>
          <a:prstGeom prst="rect">
            <a:avLst/>
          </a:prstGeom>
        </p:spPr>
      </p:pic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2272329" y="4957063"/>
            <a:ext cx="4599341" cy="429658"/>
          </a:xfrm>
        </p:spPr>
        <p:txBody>
          <a:bodyPr>
            <a:normAutofit fontScale="92500" lnSpcReduction="10000"/>
          </a:bodyPr>
          <a:lstStyle/>
          <a:p>
            <a:pPr marL="385763" indent="-385763">
              <a:buFont typeface="+mj-lt"/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b)                   c)</a:t>
            </a: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9931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418642"/>
            <a:ext cx="7886700" cy="1013551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 Na tym skrzyżowaniu rowerzysta przejeżdża: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2684388"/>
            <a:ext cx="2356920" cy="1489224"/>
          </a:xfrm>
        </p:spPr>
        <p:txBody>
          <a:bodyPr>
            <a:normAutofit lnSpcReduction="10000"/>
          </a:bodyPr>
          <a:lstStyle/>
          <a:p>
            <a:pPr marL="385763" indent="-385763">
              <a:buFont typeface="+mj-lt"/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pierwszy,</a:t>
            </a:r>
          </a:p>
          <a:p>
            <a:pPr marL="385763" indent="-385763">
              <a:buFont typeface="+mj-lt"/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drugi,</a:t>
            </a:r>
          </a:p>
          <a:p>
            <a:pPr marL="385763" indent="-385763">
              <a:buFont typeface="+mj-lt"/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trzeci.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628650" y="5443021"/>
            <a:ext cx="7886700" cy="42384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xmlns="" id="{479C6B5D-E21C-C007-CAA6-8479A696E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350" y="1977785"/>
            <a:ext cx="4140000" cy="290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3A555DCA-8A57-4C6C-601D-8641DC1BECD9}"/>
              </a:ext>
            </a:extLst>
          </p:cNvPr>
          <p:cNvSpPr txBox="1"/>
          <p:nvPr/>
        </p:nvSpPr>
        <p:spPr>
          <a:xfrm>
            <a:off x="4940556" y="6182615"/>
            <a:ext cx="39253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Grafika pochodzi ze strony: www.brd.edu.pl </a:t>
            </a:r>
            <a:endParaRPr lang="pl-PL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8964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532274"/>
            <a:ext cx="7886700" cy="659443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 Na tym skrzyżowaniu kierujący pojazdem 1: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2207392"/>
            <a:ext cx="3626615" cy="2443213"/>
          </a:xfrm>
        </p:spPr>
        <p:txBody>
          <a:bodyPr>
            <a:normAutofit/>
          </a:bodyPr>
          <a:lstStyle/>
          <a:p>
            <a:pPr marL="385763" indent="-385763">
              <a:buFont typeface="+mj-lt"/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przejeżdża pierwszy,</a:t>
            </a:r>
          </a:p>
          <a:p>
            <a:pPr marL="385763" indent="-385763">
              <a:buFont typeface="+mj-lt"/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ustępuje pierwszeństwa tylko pojazdowi 2,</a:t>
            </a:r>
          </a:p>
          <a:p>
            <a:pPr marL="385763" indent="-385763">
              <a:buFont typeface="+mj-lt"/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przejeżdża ostatni.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628650" y="5443021"/>
            <a:ext cx="7886700" cy="42384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az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75349" y="1807020"/>
            <a:ext cx="4140000" cy="324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442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52540"/>
            <a:ext cx="7424679" cy="969484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27. Wskaż prawidłową kolejność przejazdu przez skrzyżowanie: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95800" y="2610646"/>
            <a:ext cx="2360356" cy="1636707"/>
          </a:xfrm>
        </p:spPr>
        <p:txBody>
          <a:bodyPr>
            <a:normAutofit/>
          </a:bodyPr>
          <a:lstStyle/>
          <a:p>
            <a:pPr marL="385763" indent="-385763">
              <a:buFont typeface="+mj-lt"/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4-2-1-3,</a:t>
            </a:r>
          </a:p>
          <a:p>
            <a:pPr marL="385763" indent="-385763">
              <a:buFont typeface="+mj-lt"/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4-2-3-1,</a:t>
            </a:r>
          </a:p>
          <a:p>
            <a:pPr marL="385763" indent="-385763">
              <a:buFont typeface="+mj-lt"/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4-1-2-3.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628650" y="5443021"/>
            <a:ext cx="7886700" cy="42384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0C46575C-2A68-2F2B-1728-B8C021921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349" y="1977785"/>
            <a:ext cx="4140000" cy="290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A9513652-1E31-FE8C-92C7-1A82E27FE0FD}"/>
              </a:ext>
            </a:extLst>
          </p:cNvPr>
          <p:cNvSpPr txBox="1"/>
          <p:nvPr/>
        </p:nvSpPr>
        <p:spPr>
          <a:xfrm>
            <a:off x="4940556" y="6182615"/>
            <a:ext cx="39253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Grafika pochodzi ze strony: www.brd.edu.pl </a:t>
            </a:r>
            <a:endParaRPr lang="pl-PL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804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0851" y="365126"/>
            <a:ext cx="7291767" cy="1325563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Do kierowania czterokołowcem uprawnia posiadanie prawa jazdy kategorii: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60852" y="2418891"/>
            <a:ext cx="4406058" cy="2710150"/>
          </a:xfrm>
        </p:spPr>
        <p:txBody>
          <a:bodyPr/>
          <a:lstStyle/>
          <a:p>
            <a:pPr marL="385763" indent="-385763">
              <a:buFont typeface="+mj-lt"/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AM,</a:t>
            </a:r>
          </a:p>
          <a:p>
            <a:pPr marL="385763" indent="-385763">
              <a:buFont typeface="+mj-lt"/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A1,</a:t>
            </a:r>
          </a:p>
          <a:p>
            <a:pPr marL="385763" indent="-385763">
              <a:buFont typeface="+mj-lt"/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B1.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628650" y="5443021"/>
            <a:ext cx="7886700" cy="42384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Art.6.1 </a:t>
            </a:r>
            <a:r>
              <a:rPr lang="pl-PL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UoKP</a:t>
            </a:r>
            <a:endParaRPr lang="pl-PL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2272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85590"/>
            <a:ext cx="7886700" cy="947451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28. Wskaż prawidłową kolejność przejazdu przez skrzyżowanie: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42374" y="2672966"/>
            <a:ext cx="2632342" cy="1512065"/>
          </a:xfrm>
        </p:spPr>
        <p:txBody>
          <a:bodyPr>
            <a:normAutofit/>
          </a:bodyPr>
          <a:lstStyle/>
          <a:p>
            <a:pPr marL="385763" indent="-385763">
              <a:buFont typeface="+mj-lt"/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2-3-1</a:t>
            </a:r>
          </a:p>
          <a:p>
            <a:pPr marL="385763" indent="-385763">
              <a:buFont typeface="+mj-lt"/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2-1-3</a:t>
            </a:r>
          </a:p>
          <a:p>
            <a:pPr marL="385763" indent="-385763">
              <a:buFont typeface="+mj-lt"/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3-2-1.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628650" y="5443021"/>
            <a:ext cx="7886700" cy="42384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350" y="1970642"/>
            <a:ext cx="4140000" cy="2916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9438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97982"/>
            <a:ext cx="7886700" cy="1101212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29. Wskaż prawidłową kolejność przejazdu przez skrzyżowanie: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2649974"/>
            <a:ext cx="2163710" cy="1558049"/>
          </a:xfrm>
        </p:spPr>
        <p:txBody>
          <a:bodyPr>
            <a:normAutofit/>
          </a:bodyPr>
          <a:lstStyle/>
          <a:p>
            <a:pPr marL="385763" indent="-385763">
              <a:buFont typeface="+mj-lt"/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3-2-1,</a:t>
            </a:r>
          </a:p>
          <a:p>
            <a:pPr marL="385763" indent="-385763">
              <a:buFont typeface="+mj-lt"/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2-3-1,</a:t>
            </a:r>
          </a:p>
          <a:p>
            <a:pPr marL="385763" indent="-385763">
              <a:buFont typeface="+mj-lt"/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2-1-3.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628650" y="5472518"/>
            <a:ext cx="7886700" cy="9875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7560B26F-607D-F63C-B693-D21A1CE41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349" y="1977785"/>
            <a:ext cx="4140000" cy="290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15B67E93-0CE4-7431-A4B5-A42597F248E1}"/>
              </a:ext>
            </a:extLst>
          </p:cNvPr>
          <p:cNvSpPr txBox="1"/>
          <p:nvPr/>
        </p:nvSpPr>
        <p:spPr>
          <a:xfrm>
            <a:off x="4940556" y="6182615"/>
            <a:ext cx="39253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Grafika pochodzi ze strony: www.brd.edu.pl </a:t>
            </a:r>
            <a:endParaRPr lang="pl-PL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0893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23847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30. Na tym skrzyżowaniu kierujący pojazdem 1 ustępuje pierwszeństwa: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7253" y="2609235"/>
            <a:ext cx="3778096" cy="1639529"/>
          </a:xfrm>
        </p:spPr>
        <p:txBody>
          <a:bodyPr>
            <a:normAutofit/>
          </a:bodyPr>
          <a:lstStyle/>
          <a:p>
            <a:pPr marL="385763" indent="-385763">
              <a:buFont typeface="+mj-lt"/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wszystkim pojazdom,</a:t>
            </a:r>
          </a:p>
          <a:p>
            <a:pPr marL="385763" indent="-385763">
              <a:buFont typeface="+mj-lt"/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pojazdowi 2 i 4,</a:t>
            </a:r>
          </a:p>
          <a:p>
            <a:pPr marL="385763" indent="-385763">
              <a:buFont typeface="+mj-lt"/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tylko pojazdowi 4.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628650" y="5443021"/>
            <a:ext cx="7886700" cy="42384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az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75349" y="1938386"/>
            <a:ext cx="4140000" cy="312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250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39096" y="3611598"/>
            <a:ext cx="7865807" cy="873316"/>
          </a:xfrm>
        </p:spPr>
        <p:txBody>
          <a:bodyPr>
            <a:normAutofit/>
          </a:bodyPr>
          <a:lstStyle/>
          <a:p>
            <a:r>
              <a:rPr lang="pl-PL" sz="5300" b="1" dirty="0"/>
              <a:t>KONIEC</a:t>
            </a:r>
            <a:endParaRPr lang="pl-PL" sz="3600" b="1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F565E476-691B-EE0E-DD5A-A0D5234ABA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242" y="1300085"/>
            <a:ext cx="2311513" cy="231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4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Kartę rowerową uczniowi szkoły podstawowej wydaje nieodpłatnie: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2016087"/>
            <a:ext cx="7886700" cy="3146004"/>
          </a:xfrm>
        </p:spPr>
        <p:txBody>
          <a:bodyPr>
            <a:normAutofit fontScale="92500"/>
          </a:bodyPr>
          <a:lstStyle/>
          <a:p>
            <a:pPr marL="385763" indent="-385763">
              <a:buFont typeface="+mj-lt"/>
              <a:buAutoNum type="alphaLcParenR"/>
            </a:pPr>
            <a:r>
              <a:rPr lang="pl-PL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dyrektor szkoły, za pisemną zgodą rodzica lub opiekuna,</a:t>
            </a:r>
          </a:p>
          <a:p>
            <a:pPr marL="385763" indent="-385763">
              <a:buFont typeface="+mj-lt"/>
              <a:buAutoNum type="alphaLcParenR"/>
            </a:pPr>
            <a:r>
              <a:rPr lang="pl-PL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dyrektor szkoły, za pisemną zgodą rodzica lub opiekuna – pod warunkiem zdania egzaminu w pierwszym wyznaczonym przez szkołę terminie,</a:t>
            </a:r>
          </a:p>
          <a:p>
            <a:pPr marL="385763" indent="-385763">
              <a:buFont typeface="+mj-lt"/>
              <a:buAutoNum type="alphaLcParenR"/>
            </a:pPr>
            <a:r>
              <a:rPr lang="pl-PL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dyrektor szkoły – pisemna zgoda rodzica lub opiekuna nie jest wymagana.</a:t>
            </a:r>
          </a:p>
          <a:p>
            <a:pPr marL="385763" indent="-385763">
              <a:buFont typeface="+mj-lt"/>
              <a:buAutoNum type="alphaLcParenR"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628650" y="5443021"/>
            <a:ext cx="7886700" cy="42384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Art.17 UoKP</a:t>
            </a:r>
          </a:p>
        </p:txBody>
      </p:sp>
    </p:spTree>
    <p:extLst>
      <p:ext uri="{BB962C8B-B14F-4D97-AF65-F5344CB8AC3E}">
        <p14:creationId xmlns:p14="http://schemas.microsoft.com/office/powerpoint/2010/main" val="2180114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414998"/>
            <a:ext cx="8030608" cy="1428262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Czy pieszy korzystając z drogi dla rowerów, jest obowiązany ustąpić miejsca kierującemu hulajnogą elektryczną?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2283934"/>
            <a:ext cx="7314511" cy="2718412"/>
          </a:xfrm>
        </p:spPr>
        <p:txBody>
          <a:bodyPr>
            <a:normAutofit/>
          </a:bodyPr>
          <a:lstStyle/>
          <a:p>
            <a:pPr marL="385763" indent="-385763">
              <a:buFont typeface="+mj-lt"/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ma takiego obowiązku,</a:t>
            </a:r>
          </a:p>
          <a:p>
            <a:pPr marL="385763" indent="-385763">
              <a:buFont typeface="+mj-lt"/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tak, obowiązek ten dotyczy każdego pieszego,</a:t>
            </a:r>
          </a:p>
          <a:p>
            <a:pPr marL="385763" indent="-385763">
              <a:buFont typeface="+mj-lt"/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tak, obowiązek ten dotyczy każdego pieszego, z wyjątkiem osoby niepełnosprawnej.</a:t>
            </a:r>
          </a:p>
          <a:p>
            <a:pPr marL="385763" indent="-385763">
              <a:buFont typeface="+mj-lt"/>
              <a:buAutoNum type="alphaLcParenR"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763" indent="-385763">
              <a:buFont typeface="+mj-lt"/>
              <a:buAutoNum type="alphaLcParenR"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628650" y="5443021"/>
            <a:ext cx="7886700" cy="42384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Art.11.4 </a:t>
            </a:r>
            <a:r>
              <a:rPr lang="pl-PL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UPoRD</a:t>
            </a:r>
            <a:endParaRPr lang="pl-PL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888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Pieszy poruszający się po drodze po zmierzchu poza obszarem zabudowanym: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3752332"/>
          </a:xfrm>
        </p:spPr>
        <p:txBody>
          <a:bodyPr>
            <a:normAutofit fontScale="92500"/>
          </a:bodyPr>
          <a:lstStyle/>
          <a:p>
            <a:pPr marL="385763" indent="-385763">
              <a:buFont typeface="+mj-lt"/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jest zawsze obowiązany używać elementów odblaskowych w sposób widoczny dla innych uczestników ruchu,</a:t>
            </a:r>
          </a:p>
          <a:p>
            <a:pPr marL="385763" indent="-385763">
              <a:buFont typeface="+mj-lt"/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jest obowiązany używać elementów odblaskowych w sposób widoczny dla innych uczestników ruchu, chyba że porusza się po drodze dla pieszych, drodze dla pieszych i rowerów lub drodze dla rowerów,</a:t>
            </a:r>
          </a:p>
          <a:p>
            <a:pPr marL="385763" indent="-385763">
              <a:buFont typeface="+mj-lt"/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jest obowiązany używać elementów odblaskowych w sposób widoczny dla innych uczestników ruchu.</a:t>
            </a:r>
          </a:p>
          <a:p>
            <a:pPr marL="385763" indent="-385763">
              <a:buFont typeface="+mj-lt"/>
              <a:buAutoNum type="alphaLcParenR"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763" indent="-385763">
              <a:buFont typeface="+mj-lt"/>
              <a:buAutoNum type="alphaLcParenR"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628650" y="5443021"/>
            <a:ext cx="7886700" cy="42384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Art.11.4a </a:t>
            </a:r>
            <a:r>
              <a:rPr lang="pl-PL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UPoRD</a:t>
            </a:r>
            <a:endParaRPr lang="pl-PL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914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Zabrania się: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14168"/>
            <a:ext cx="7886700" cy="3647924"/>
          </a:xfrm>
        </p:spPr>
        <p:txBody>
          <a:bodyPr>
            <a:normAutofit/>
          </a:bodyPr>
          <a:lstStyle/>
          <a:p>
            <a:pPr marL="385763" indent="-385763">
              <a:buFont typeface="+mj-lt"/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ruchu po jezdni kolumny pieszych w warunkach niedostatecznej widoczności,</a:t>
            </a:r>
          </a:p>
          <a:p>
            <a:pPr marL="385763" indent="-385763">
              <a:buFont typeface="+mj-lt"/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prowadzenia po jezdni kolumny pieszych przez osobę w wieku poniżej 18 lat,</a:t>
            </a:r>
          </a:p>
          <a:p>
            <a:pPr marL="385763" indent="-385763">
              <a:buFont typeface="+mj-lt"/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prowadzenia po jezdni kolumny pieszych przez osobę w wieku poniżej 21 lat.</a:t>
            </a:r>
          </a:p>
          <a:p>
            <a:pPr marL="385763" indent="-385763">
              <a:buFont typeface="+mj-lt"/>
              <a:buAutoNum type="alphaLcParenR"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763" indent="-385763">
              <a:buFont typeface="+mj-lt"/>
              <a:buAutoNum type="alphaLcParenR"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628650" y="5443021"/>
            <a:ext cx="7886700" cy="42384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Art.12.7 </a:t>
            </a:r>
            <a:r>
              <a:rPr lang="pl-PL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UPoRD</a:t>
            </a:r>
            <a:endParaRPr lang="pl-PL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366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265472"/>
            <a:ext cx="7886700" cy="1858296"/>
          </a:xfrm>
        </p:spPr>
        <p:txBody>
          <a:bodyPr>
            <a:noAutofit/>
          </a:bodyPr>
          <a:lstStyle/>
          <a:p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Czy pieszy przechodzący przez jezdnię na drodze dwujezdniowej jest obowiązany korzystać tylko z przejścia dla pieszych?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2199876"/>
            <a:ext cx="7886700" cy="2534357"/>
          </a:xfrm>
        </p:spPr>
        <p:txBody>
          <a:bodyPr>
            <a:normAutofit/>
          </a:bodyPr>
          <a:lstStyle/>
          <a:p>
            <a:pPr marL="385763" indent="-385763">
              <a:buFont typeface="+mj-lt"/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tak, ale obowiązek ten dotyczy tylko obszaru zabudowanego,</a:t>
            </a:r>
          </a:p>
          <a:p>
            <a:pPr marL="385763" indent="-385763">
              <a:buFont typeface="+mj-lt"/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tak, ale obowiązek ten dotyczy tylko obszaru niezabudowanego,</a:t>
            </a:r>
          </a:p>
          <a:p>
            <a:pPr marL="385763" indent="-385763">
              <a:buFont typeface="+mj-lt"/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bezwzględnie tak.</a:t>
            </a:r>
          </a:p>
          <a:p>
            <a:pPr marL="385763" indent="-385763">
              <a:buFont typeface="+mj-lt"/>
              <a:buAutoNum type="alphaLcParenR"/>
            </a:pPr>
            <a:endParaRPr lang="pl-PL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763" indent="-385763">
              <a:buFont typeface="+mj-lt"/>
              <a:buAutoNum type="alphaLcParenR"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628650" y="5443021"/>
            <a:ext cx="7886700" cy="42384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Art.13.5 </a:t>
            </a:r>
            <a:r>
              <a:rPr lang="pl-PL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UPoRD</a:t>
            </a:r>
            <a:endParaRPr lang="pl-PL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337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83571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Prędkość dopuszczalna roweru wynosi: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440607"/>
            <a:ext cx="5899969" cy="3426177"/>
          </a:xfrm>
        </p:spPr>
        <p:txBody>
          <a:bodyPr/>
          <a:lstStyle/>
          <a:p>
            <a:pPr marL="385763" indent="-385763">
              <a:buFont typeface="+mj-lt"/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obszarze zabudowanym 50 km/h, a w strefie zamieszkania 20 km/h, </a:t>
            </a:r>
          </a:p>
          <a:p>
            <a:pPr marL="385763" indent="-385763">
              <a:buFont typeface="+mj-lt"/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zarówno na obszarze zabudowanym, jak i w strefie zamieszkania 20 km/h, </a:t>
            </a:r>
          </a:p>
          <a:p>
            <a:pPr marL="385763" indent="-385763">
              <a:buFont typeface="+mj-lt"/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strefie zamieszkania 20 km/h – na obszarze zabudowanym nie jest określona.</a:t>
            </a:r>
          </a:p>
          <a:p>
            <a:pPr marL="385763" indent="-385763">
              <a:buFont typeface="+mj-lt"/>
              <a:buAutoNum type="alphaLcParenR"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628650" y="5443021"/>
            <a:ext cx="7886700" cy="42384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Art.20.1 i 2 </a:t>
            </a:r>
            <a:r>
              <a:rPr lang="pl-PL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UPoRD</a:t>
            </a:r>
            <a:endParaRPr lang="pl-PL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47579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2966</TotalTime>
  <Words>1260</Words>
  <Application>Microsoft Office PowerPoint</Application>
  <PresentationFormat>Pokaz na ekranie (4:3)</PresentationFormat>
  <Paragraphs>151</Paragraphs>
  <Slides>33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Motyw pakietu Office</vt:lpstr>
      <vt:lpstr>  2023 / 2024   PYTANIA NA ETAP REJONOWY   20.03.2024 r.</vt:lpstr>
      <vt:lpstr>Uwagi </vt:lpstr>
      <vt:lpstr>1. Do kierowania czterokołowcem uprawnia posiadanie prawa jazdy kategorii:</vt:lpstr>
      <vt:lpstr>2. Kartę rowerową uczniowi szkoły podstawowej wydaje nieodpłatnie:</vt:lpstr>
      <vt:lpstr>3. Czy pieszy korzystając z drogi dla rowerów, jest obowiązany ustąpić miejsca kierującemu hulajnogą elektryczną?</vt:lpstr>
      <vt:lpstr>4. Pieszy poruszający się po drodze po zmierzchu poza obszarem zabudowanym:</vt:lpstr>
      <vt:lpstr>5. Zabrania się:</vt:lpstr>
      <vt:lpstr>6. Czy pieszy przechodzący przez jezdnię na drodze dwujezdniowej jest obowiązany korzystać tylko z przejścia dla pieszych?</vt:lpstr>
      <vt:lpstr>7. Prędkość dopuszczalna roweru wynosi:</vt:lpstr>
      <vt:lpstr>8. Osoba poruszająca się przy użyciu urządzenia wspomagającego ruch w strefie zamieszkania:</vt:lpstr>
      <vt:lpstr>9. Nałożony na kierującego pojazdem, obowiązek umożliwienia kierującemu autobusem włączenia się do ruchu podczas wyjeżdżania z oznaczonego przystanku autobusowego:</vt:lpstr>
      <vt:lpstr>10. Wykonanie manewru zawracania:</vt:lpstr>
      <vt:lpstr>11. Wyprzedzanie pojazdu lub uczestnika ruchu, który sygnalizuje zamiar skręcenia w lewo:</vt:lpstr>
      <vt:lpstr>12. Kierującemu urządzeniem transportu osobistego zabrania się:</vt:lpstr>
      <vt:lpstr>13. Dziecko w wieku do 7 lat może korzystać z drogi:</vt:lpstr>
      <vt:lpstr>14. Który z manewrów wykonywanych na drodze nie wymaga zachowania szczególnej ostrożności?</vt:lpstr>
      <vt:lpstr>15. Znak "stop" oznacza zakaz wjazdu na skrzyżowanie bez zatrzymania się przed drogą z pierwszeństwem i obowiązek ustąpienia pierwszeństwa kierującym poruszającym się tą drogą. Zatrzymanie pojazdu powinno nastąpić:</vt:lpstr>
      <vt:lpstr>16. Oba przedstawione znaki zabraniają:</vt:lpstr>
      <vt:lpstr>17. Przedstawiony znak oznacza:</vt:lpstr>
      <vt:lpstr>18. Który ze znaków ostrzega o wypukłości na jezdni zastosowanej w celu spowolnienia ruchu pojazdów?</vt:lpstr>
      <vt:lpstr>19. Który ze znaków oznacza "zmianę kierunku szlaku rowerowego lokalnego"?</vt:lpstr>
      <vt:lpstr>20. Wskaż, która kombinacja znaków drogowych może wystąpić na drodze?</vt:lpstr>
      <vt:lpstr>21. Znak ten oznacza zakaz ruchu:</vt:lpstr>
      <vt:lpstr>22. Wskaż, która linia (znak drogowy poziomy) wskazuje miejsce zatrzymania pojazdu przed przystankami tramwajowymi bez wysepek:</vt:lpstr>
      <vt:lpstr>23. Ciągły sygnał żółty nadawany na pokazanym sygnalizatorze oznacza:</vt:lpstr>
      <vt:lpstr>24. Który z sygnałów zielonych nadawanych przez sygnalizatory pozwala na wykonanie manewru zawracania na skrzyżowaniu?</vt:lpstr>
      <vt:lpstr>25. Na tym skrzyżowaniu rowerzysta przejeżdża:</vt:lpstr>
      <vt:lpstr>26. Na tym skrzyżowaniu kierujący pojazdem 1:</vt:lpstr>
      <vt:lpstr>27. Wskaż prawidłową kolejność przejazdu przez skrzyżowanie:</vt:lpstr>
      <vt:lpstr>28. Wskaż prawidłową kolejność przejazdu przez skrzyżowanie:</vt:lpstr>
      <vt:lpstr>29. Wskaż prawidłową kolejność przejazdu przez skrzyżowanie:</vt:lpstr>
      <vt:lpstr>30. Na tym skrzyżowaniu kierujący pojazdem 1 ustępuje pierwszeństwa:</vt:lpstr>
      <vt:lpstr>KONIEC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Lubuski Konkurs BRD 2022 / 2023</dc:title>
  <dc:creator>Grzegorz Duszkiewicz</dc:creator>
  <cp:lastModifiedBy>Julian Szambelan</cp:lastModifiedBy>
  <cp:revision>188</cp:revision>
  <cp:lastPrinted>2022-11-08T07:44:11Z</cp:lastPrinted>
  <dcterms:created xsi:type="dcterms:W3CDTF">2022-10-24T06:54:22Z</dcterms:created>
  <dcterms:modified xsi:type="dcterms:W3CDTF">2024-03-20T10:05:42Z</dcterms:modified>
</cp:coreProperties>
</file>