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32" r:id="rId2"/>
  </p:sldMasterIdLst>
  <p:notesMasterIdLst>
    <p:notesMasterId r:id="rId19"/>
  </p:notesMasterIdLst>
  <p:handoutMasterIdLst>
    <p:handoutMasterId r:id="rId20"/>
  </p:handoutMasterIdLst>
  <p:sldIdLst>
    <p:sldId id="1464" r:id="rId3"/>
    <p:sldId id="1501" r:id="rId4"/>
    <p:sldId id="1497" r:id="rId5"/>
    <p:sldId id="1498" r:id="rId6"/>
    <p:sldId id="1499" r:id="rId7"/>
    <p:sldId id="1500" r:id="rId8"/>
    <p:sldId id="1475" r:id="rId9"/>
    <p:sldId id="1504" r:id="rId10"/>
    <p:sldId id="1503" r:id="rId11"/>
    <p:sldId id="262" r:id="rId12"/>
    <p:sldId id="1286" r:id="rId13"/>
    <p:sldId id="1481" r:id="rId14"/>
    <p:sldId id="1492" r:id="rId15"/>
    <p:sldId id="1496" r:id="rId16"/>
    <p:sldId id="1505" r:id="rId17"/>
    <p:sldId id="381" r:id="rId18"/>
  </p:sldIdLst>
  <p:sldSz cx="9906000" cy="6858000" type="A4"/>
  <p:notesSz cx="9842500" cy="671036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06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6">
          <p15:clr>
            <a:srgbClr val="A4A3A4"/>
          </p15:clr>
        </p15:guide>
        <p15:guide id="3" orient="horz" pos="2114">
          <p15:clr>
            <a:srgbClr val="A4A3A4"/>
          </p15:clr>
        </p15:guide>
        <p15:guide id="4" pos="310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wa i Grzegorz Tomczak" initials="EiGT" lastIdx="2" clrIdx="0">
    <p:extLst>
      <p:ext uri="{19B8F6BF-5375-455C-9EA6-DF929625EA0E}">
        <p15:presenceInfo xmlns:p15="http://schemas.microsoft.com/office/powerpoint/2012/main" userId="af9a338cdd62978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05FF"/>
    <a:srgbClr val="0000A3"/>
    <a:srgbClr val="0033CC"/>
    <a:srgbClr val="FF3300"/>
    <a:srgbClr val="000099"/>
    <a:srgbClr val="005426"/>
    <a:srgbClr val="FFFFA3"/>
    <a:srgbClr val="000000"/>
    <a:srgbClr val="7E2002"/>
    <a:srgbClr val="87CB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5BE263C-DBD7-4A20-BB59-AAB30ACAA65A}"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Styl pośredni 3 — Ak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 jasny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 jasny 1 — Ak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yl jasny 1 — Ak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 jasny 1 — Ak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Styl jasny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yl pośredni 3 — 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Styl jasny 1 — Ak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A488322-F2BA-4B5B-9748-0D474271808F}" styleName="Styl pośredni 3 — 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Styl pośredni 3 — Ak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Styl jasny 1 — Ak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7CE84F3-28C3-443E-9E96-99CF82512B78}" styleName="Styl ciemny 1 — Ak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344D84-9AFB-497E-A393-DC336BA19D2E}" styleName="Styl pośredni 3 — Ak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Styl pośredni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Styl pośredni 3 — Ak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EBBBCC-DAD2-459C-BE2E-F6DE35CF9A28}" styleName="Styl ciemny 2 - Akcent 3/Ak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Styl ciemny 2 - Akcent 5/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 ciemny 2 - Akcent 1/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269D01E-BC32-4049-B463-5C60D7B0CCD2}" styleName="Styl z motywem 2 — Ak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Styl z motywem 1 — Ak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Styl jasny 2 — Ak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FECB4D8-DB02-4DC6-A0A2-4F2EBAE1DC90}" styleName="Styl pośredni 1 — Ak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DA37D80-6434-44D0-A028-1B22A696006F}" styleName="Styl jasny 3 — Ak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 jasny 3 — Ak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tyl jasny 2 — Ak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89302" autoAdjust="0"/>
  </p:normalViewPr>
  <p:slideViewPr>
    <p:cSldViewPr showGuides="1">
      <p:cViewPr varScale="1">
        <p:scale>
          <a:sx n="99" d="100"/>
          <a:sy n="99" d="100"/>
        </p:scale>
        <p:origin x="1488" y="84"/>
      </p:cViewPr>
      <p:guideLst>
        <p:guide orient="horz" pos="1706"/>
        <p:guide pos="3120"/>
      </p:guideLst>
    </p:cSldViewPr>
  </p:slideViewPr>
  <p:outlineViewPr>
    <p:cViewPr>
      <p:scale>
        <a:sx n="33" d="100"/>
        <a:sy n="33" d="100"/>
      </p:scale>
      <p:origin x="0" y="66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14" d="100"/>
          <a:sy n="114" d="100"/>
        </p:scale>
        <p:origin x="2160" y="102"/>
      </p:cViewPr>
      <p:guideLst>
        <p:guide orient="horz" pos="2141"/>
        <p:guide pos="3126"/>
        <p:guide orient="horz" pos="2114"/>
        <p:guide pos="3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numeru slajdu 10"/>
          <p:cNvSpPr>
            <a:spLocks noGrp="1"/>
          </p:cNvSpPr>
          <p:nvPr>
            <p:ph type="sldNum" sz="quarter" idx="3"/>
          </p:nvPr>
        </p:nvSpPr>
        <p:spPr>
          <a:xfrm>
            <a:off x="5575266" y="6373436"/>
            <a:ext cx="4265660" cy="335361"/>
          </a:xfrm>
          <a:prstGeom prst="rect">
            <a:avLst/>
          </a:prstGeom>
        </p:spPr>
        <p:txBody>
          <a:bodyPr vert="horz" lIns="90498" tIns="45249" rIns="90498" bIns="45249" rtlCol="0" anchor="b"/>
          <a:lstStyle>
            <a:lvl1pPr algn="r">
              <a:defRPr sz="1200"/>
            </a:lvl1pPr>
          </a:lstStyle>
          <a:p>
            <a:fld id="{0025AEF1-79CC-439D-B924-02BABF98C1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1684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65083" cy="335518"/>
          </a:xfrm>
          <a:prstGeom prst="rect">
            <a:avLst/>
          </a:prstGeom>
        </p:spPr>
        <p:txBody>
          <a:bodyPr vert="horz" lIns="90498" tIns="45249" rIns="90498" bIns="45249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575141" y="0"/>
            <a:ext cx="4265083" cy="335518"/>
          </a:xfrm>
          <a:prstGeom prst="rect">
            <a:avLst/>
          </a:prstGeom>
        </p:spPr>
        <p:txBody>
          <a:bodyPr vert="horz" lIns="90498" tIns="45249" rIns="90498" bIns="45249" rtlCol="0"/>
          <a:lstStyle>
            <a:lvl1pPr algn="r">
              <a:defRPr sz="1200"/>
            </a:lvl1pPr>
          </a:lstStyle>
          <a:p>
            <a:fld id="{3C23B61D-30E4-4D09-A828-E4AB2519AB07}" type="datetimeFigureOut">
              <a:rPr lang="pl-PL" smtClean="0"/>
              <a:pPr/>
              <a:t>2023-09-21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103563" y="503238"/>
            <a:ext cx="3635375" cy="2516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98" tIns="45249" rIns="90498" bIns="45249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84251" y="3187423"/>
            <a:ext cx="7874000" cy="3019664"/>
          </a:xfrm>
          <a:prstGeom prst="rect">
            <a:avLst/>
          </a:prstGeom>
        </p:spPr>
        <p:txBody>
          <a:bodyPr vert="horz" lIns="90498" tIns="45249" rIns="90498" bIns="45249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6373680"/>
            <a:ext cx="4265083" cy="335518"/>
          </a:xfrm>
          <a:prstGeom prst="rect">
            <a:avLst/>
          </a:prstGeom>
        </p:spPr>
        <p:txBody>
          <a:bodyPr vert="horz" lIns="90498" tIns="45249" rIns="90498" bIns="45249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575141" y="6373680"/>
            <a:ext cx="4265083" cy="335518"/>
          </a:xfrm>
          <a:prstGeom prst="rect">
            <a:avLst/>
          </a:prstGeom>
        </p:spPr>
        <p:txBody>
          <a:bodyPr vert="horz" lIns="90498" tIns="45249" rIns="90498" bIns="45249" rtlCol="0" anchor="b"/>
          <a:lstStyle>
            <a:lvl1pPr algn="r">
              <a:defRPr sz="1200"/>
            </a:lvl1pPr>
          </a:lstStyle>
          <a:p>
            <a:fld id="{ADE4FE29-769A-4DE0-9603-92A9D3E435A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7679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4FE29-769A-4DE0-9603-92A9D3E435A1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103563" y="503238"/>
            <a:ext cx="3635375" cy="25161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1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A3F0C2-2071-480E-B7FD-5EB0F3E70FD3}" type="slidenum">
              <a:rPr lang="pl-PL" smtClean="0"/>
              <a:pPr>
                <a:defRPr/>
              </a:pPr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0708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103563" y="503238"/>
            <a:ext cx="3635375" cy="25161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04982">
              <a:defRPr/>
            </a:pPr>
            <a:fld id="{B5A3F0C2-2071-480E-B7FD-5EB0F3E70FD3}" type="slidenum">
              <a:rPr lang="pl-PL" smtClean="0">
                <a:solidFill>
                  <a:prstClr val="black"/>
                </a:solidFill>
                <a:latin typeface="Calibri"/>
              </a:rPr>
              <a:pPr defTabSz="904982">
                <a:defRPr/>
              </a:pPr>
              <a:t>11</a:t>
            </a:fld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773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4FE29-769A-4DE0-9603-92A9D3E435A1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103563" y="503238"/>
            <a:ext cx="3635375" cy="25161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04982">
              <a:defRPr/>
            </a:pPr>
            <a:fld id="{B5A3F0C2-2071-480E-B7FD-5EB0F3E70FD3}" type="slidenum">
              <a:rPr lang="pl-PL" smtClean="0">
                <a:solidFill>
                  <a:prstClr val="black"/>
                </a:solidFill>
                <a:latin typeface="Calibri"/>
              </a:rPr>
              <a:pPr defTabSz="904982">
                <a:defRPr/>
              </a:pPr>
              <a:t>13</a:t>
            </a:fld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295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103563" y="503238"/>
            <a:ext cx="3635375" cy="25161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04982">
              <a:defRPr/>
            </a:pPr>
            <a:fld id="{B5A3F0C2-2071-480E-B7FD-5EB0F3E70FD3}" type="slidenum">
              <a:rPr lang="pl-PL" smtClean="0">
                <a:solidFill>
                  <a:prstClr val="black"/>
                </a:solidFill>
                <a:latin typeface="Calibri"/>
              </a:rPr>
              <a:pPr defTabSz="904982">
                <a:defRPr/>
              </a:pPr>
              <a:t>14</a:t>
            </a:fld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84201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103563" y="503238"/>
            <a:ext cx="3635375" cy="25161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04982">
              <a:defRPr/>
            </a:pPr>
            <a:fld id="{B5A3F0C2-2071-480E-B7FD-5EB0F3E70FD3}" type="slidenum">
              <a:rPr lang="pl-PL" smtClean="0">
                <a:solidFill>
                  <a:prstClr val="black"/>
                </a:solidFill>
                <a:latin typeface="Calibri"/>
              </a:rPr>
              <a:pPr defTabSz="904982">
                <a:defRPr/>
              </a:pPr>
              <a:t>15</a:t>
            </a:fld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6019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103563" y="503238"/>
            <a:ext cx="3635375" cy="25161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A3F0C2-2071-480E-B7FD-5EB0F3E70FD3}" type="slidenum">
              <a:rPr lang="pl-PL" smtClean="0"/>
              <a:pPr>
                <a:defRPr/>
              </a:pPr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0670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2023-09-21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2023-09-21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2023-09-21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>
            <a:normAutofit/>
          </a:bodyPr>
          <a:lstStyle>
            <a:lvl1pPr algn="ctr">
              <a:defRPr sz="2925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714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2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4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57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2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0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7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2023-09-21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5597759"/>
      </p:ext>
    </p:extLst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2023-09-21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497489"/>
      </p:ext>
    </p:extLst>
  </p:cSld>
  <p:clrMapOvr>
    <a:masterClrMapping/>
  </p:clrMapOvr>
  <p:transition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82506" y="4406907"/>
            <a:ext cx="8420100" cy="1362075"/>
          </a:xfr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2023-09-21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1438619"/>
      </p:ext>
    </p:extLst>
  </p:cSld>
  <p:clrMapOvr>
    <a:masterClrMapping/>
  </p:clrMapOvr>
  <p:transition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2023-09-21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7794153"/>
      </p:ext>
    </p:extLst>
  </p:cSld>
  <p:clrMapOvr>
    <a:masterClrMapping/>
  </p:clrMapOvr>
  <p:transition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2023-09-21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7384765"/>
      </p:ext>
    </p:extLst>
  </p:cSld>
  <p:clrMapOvr>
    <a:masterClrMapping/>
  </p:clrMapOvr>
  <p:transition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2023-09-21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5225957"/>
      </p:ext>
    </p:extLst>
  </p:cSld>
  <p:clrMapOvr>
    <a:masterClrMapping/>
  </p:clrMapOvr>
  <p:transition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2023-09-21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5757853"/>
      </p:ext>
    </p:extLst>
  </p:cSld>
  <p:clrMapOvr>
    <a:masterClrMapping/>
  </p:clrMapOvr>
  <p:transition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72973" y="273054"/>
            <a:ext cx="5537729" cy="5853113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2023-09-21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114367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2023-09-21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2023-09-21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9944483"/>
      </p:ext>
    </p:extLst>
  </p:cSld>
  <p:clrMapOvr>
    <a:masterClrMapping/>
  </p:clrMapOvr>
  <p:transition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2023-09-21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4819890"/>
      </p:ext>
    </p:extLst>
  </p:cSld>
  <p:clrMapOvr>
    <a:masterClrMapping/>
  </p:clrMapOvr>
  <p:transition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2023-09-21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1400390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2023-09-21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2023-09-21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2023-09-21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2023-09-21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2023-09-21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2023-09-21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2023-09-21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934744" y="142852"/>
            <a:ext cx="7816508" cy="9286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54750" y="1428737"/>
            <a:ext cx="9596505" cy="4286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616E3-A5D3-42C7-824B-A16A7C07FD08}" type="datetimeFigureOut">
              <a:rPr lang="pl-PL" smtClean="0"/>
              <a:pPr/>
              <a:t>2023-09-21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934744" y="142852"/>
            <a:ext cx="7816508" cy="9286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54751" y="1428737"/>
            <a:ext cx="9596505" cy="4286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616E3-A5D3-42C7-824B-A16A7C07FD08}" type="datetimeFigureOut">
              <a:rPr lang="pl-PL" smtClean="0"/>
              <a:pPr/>
              <a:t>2023-09-21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967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dissolve/>
  </p:transition>
  <p:txStyles>
    <p:titleStyle>
      <a:lvl1pPr algn="l" defTabSz="742950" rtl="0" eaLnBrk="1" latinLnBrk="0" hangingPunct="1">
        <a:spcBef>
          <a:spcPct val="0"/>
        </a:spcBef>
        <a:buNone/>
        <a:defRPr sz="19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42950" rtl="0" eaLnBrk="1" latinLnBrk="0" hangingPunct="1">
        <a:spcBef>
          <a:spcPct val="20000"/>
        </a:spcBef>
        <a:buFont typeface="Arial" pitchFamily="34" charset="0"/>
        <a:buNone/>
        <a:defRPr sz="1788" kern="1200">
          <a:solidFill>
            <a:schemeClr val="tx1"/>
          </a:solidFill>
          <a:latin typeface="+mn-lt"/>
          <a:ea typeface="+mn-ea"/>
          <a:cs typeface="+mn-cs"/>
        </a:defRPr>
      </a:lvl1pPr>
      <a:lvl2pPr marL="603647" indent="-232172" algn="l" defTabSz="742950" rtl="0" eaLnBrk="1" latinLnBrk="0" hangingPunct="1">
        <a:spcBef>
          <a:spcPct val="20000"/>
        </a:spcBef>
        <a:buFont typeface="Arial" pitchFamily="34" charset="0"/>
        <a:buChar char="–"/>
        <a:defRPr sz="1625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spcBef>
          <a:spcPct val="20000"/>
        </a:spcBef>
        <a:buFont typeface="Arial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spcBef>
          <a:spcPct val="20000"/>
        </a:spcBef>
        <a:buFont typeface="Arial" pitchFamily="34" charset="0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spcBef>
          <a:spcPct val="20000"/>
        </a:spcBef>
        <a:buFont typeface="Arial" pitchFamily="34" charset="0"/>
        <a:buChar char="»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spcBef>
          <a:spcPct val="20000"/>
        </a:spcBef>
        <a:buFont typeface="Arial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spcBef>
          <a:spcPct val="20000"/>
        </a:spcBef>
        <a:buFont typeface="Arial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spcBef>
          <a:spcPct val="20000"/>
        </a:spcBef>
        <a:buFont typeface="Arial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spcBef>
          <a:spcPct val="20000"/>
        </a:spcBef>
        <a:buFont typeface="Arial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4485" y="0"/>
            <a:ext cx="8470660" cy="928694"/>
          </a:xfrm>
        </p:spPr>
        <p:txBody>
          <a:bodyPr>
            <a:normAutofit/>
          </a:bodyPr>
          <a:lstStyle/>
          <a:p>
            <a:pPr algn="ctr"/>
            <a:r>
              <a:rPr lang="pl-PL" sz="2000" dirty="0" smtClean="0">
                <a:solidFill>
                  <a:srgbClr val="0000A3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l-PL" sz="2000" dirty="0" smtClean="0">
                <a:solidFill>
                  <a:srgbClr val="0000A3"/>
                </a:solidFill>
                <a:latin typeface="+mn-lt"/>
                <a:ea typeface="Cambria" panose="02040503050406030204" pitchFamily="18" charset="0"/>
                <a:cs typeface="Times" panose="02020603050405020304" pitchFamily="18" charset="0"/>
              </a:rPr>
              <a:t>Wnioski i rekomendacje do pracy w roku szkolnym 2023/24</a:t>
            </a:r>
            <a:endParaRPr lang="pl-PL" sz="2000" dirty="0">
              <a:solidFill>
                <a:schemeClr val="tx2">
                  <a:lumMod val="50000"/>
                </a:schemeClr>
              </a:solidFill>
              <a:latin typeface="+mn-lt"/>
              <a:ea typeface="Cambria" panose="02040503050406030204" pitchFamily="18" charset="0"/>
              <a:cs typeface="Times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0086" y="1071546"/>
            <a:ext cx="9596505" cy="5093758"/>
          </a:xfrm>
        </p:spPr>
        <p:txBody>
          <a:bodyPr>
            <a:normAutofit/>
          </a:bodyPr>
          <a:lstStyle/>
          <a:p>
            <a:pPr marL="371475" indent="-371475" algn="ctr"/>
            <a:endParaRPr lang="pl-PL" sz="2800" b="1" dirty="0">
              <a:solidFill>
                <a:srgbClr val="0000A3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371475" indent="-371475" algn="ctr"/>
            <a:endParaRPr lang="pl-PL" b="1" i="1" dirty="0" smtClean="0">
              <a:solidFill>
                <a:srgbClr val="0000A3"/>
              </a:solidFill>
            </a:endParaRPr>
          </a:p>
          <a:p>
            <a:pPr marL="371475" indent="-371475" algn="ctr"/>
            <a:endParaRPr lang="pl-PL" b="1" i="1" dirty="0">
              <a:solidFill>
                <a:srgbClr val="0000A3"/>
              </a:solidFill>
            </a:endParaRPr>
          </a:p>
          <a:p>
            <a:pPr marL="371475" indent="-371475" algn="ctr"/>
            <a:r>
              <a:rPr lang="pl-PL" sz="2400" b="1" dirty="0" smtClean="0">
                <a:solidFill>
                  <a:srgbClr val="0000A3"/>
                </a:solidFill>
              </a:rPr>
              <a:t>Wnioski i rekomendacje </a:t>
            </a:r>
            <a:br>
              <a:rPr lang="pl-PL" sz="2400" b="1" dirty="0" smtClean="0">
                <a:solidFill>
                  <a:srgbClr val="0000A3"/>
                </a:solidFill>
              </a:rPr>
            </a:br>
            <a:r>
              <a:rPr lang="pl-PL" sz="2400" b="1" dirty="0" smtClean="0">
                <a:solidFill>
                  <a:srgbClr val="0000A3"/>
                </a:solidFill>
              </a:rPr>
              <a:t>z realizacji Programu działań  Lubuskiego Kuratora Oświaty </a:t>
            </a:r>
            <a:br>
              <a:rPr lang="pl-PL" sz="2400" b="1" dirty="0" smtClean="0">
                <a:solidFill>
                  <a:srgbClr val="0000A3"/>
                </a:solidFill>
              </a:rPr>
            </a:br>
            <a:r>
              <a:rPr lang="pl-PL" sz="2400" b="1" dirty="0" smtClean="0">
                <a:solidFill>
                  <a:srgbClr val="0000A3"/>
                </a:solidFill>
              </a:rPr>
              <a:t>w ramach sprawowanego nadzoru pedagogicznego w obszarze doskonalenia zawodowego nauczycieli, </a:t>
            </a:r>
            <a:br>
              <a:rPr lang="pl-PL" sz="2400" b="1" dirty="0" smtClean="0">
                <a:solidFill>
                  <a:srgbClr val="0000A3"/>
                </a:solidFill>
              </a:rPr>
            </a:br>
            <a:r>
              <a:rPr lang="pl-PL" sz="2400" b="1" dirty="0" smtClean="0">
                <a:solidFill>
                  <a:srgbClr val="0000A3"/>
                </a:solidFill>
              </a:rPr>
              <a:t>ukierunkowanego</a:t>
            </a:r>
            <a:r>
              <a:rPr lang="pl-PL" sz="2400" b="1" dirty="0">
                <a:solidFill>
                  <a:srgbClr val="0000A3"/>
                </a:solidFill>
              </a:rPr>
              <a:t> </a:t>
            </a:r>
            <a:r>
              <a:rPr lang="pl-PL" sz="2400" b="1" dirty="0" smtClean="0">
                <a:solidFill>
                  <a:srgbClr val="0000A3"/>
                </a:solidFill>
              </a:rPr>
              <a:t>na podnoszenie efektów kształcenia  </a:t>
            </a:r>
            <a:br>
              <a:rPr lang="pl-PL" sz="2400" b="1" dirty="0" smtClean="0">
                <a:solidFill>
                  <a:srgbClr val="0000A3"/>
                </a:solidFill>
              </a:rPr>
            </a:br>
            <a:r>
              <a:rPr lang="pl-PL" sz="2400" b="1" dirty="0" smtClean="0">
                <a:solidFill>
                  <a:srgbClr val="0000A3"/>
                </a:solidFill>
              </a:rPr>
              <a:t>w szkołach województwa lubuskiego - rok szkolny 2022/23</a:t>
            </a:r>
          </a:p>
        </p:txBody>
      </p:sp>
    </p:spTree>
    <p:extLst>
      <p:ext uri="{BB962C8B-B14F-4D97-AF65-F5344CB8AC3E}">
        <p14:creationId xmlns:p14="http://schemas.microsoft.com/office/powerpoint/2010/main" val="1129586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 bwMode="auto">
          <a:xfrm>
            <a:off x="0" y="6237312"/>
            <a:ext cx="9906000" cy="620688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r>
              <a:rPr lang="pl-PL" sz="4400" i="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i="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4400" i="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i="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4400" i="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i="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pl-PL" sz="3100" i="0" dirty="0">
              <a:solidFill>
                <a:srgbClr val="1D057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6" name="Tytuł 1"/>
          <p:cNvSpPr>
            <a:spLocks noGrp="1"/>
          </p:cNvSpPr>
          <p:nvPr>
            <p:ph type="title"/>
          </p:nvPr>
        </p:nvSpPr>
        <p:spPr bwMode="auto">
          <a:xfrm>
            <a:off x="1928664" y="116632"/>
            <a:ext cx="7776898" cy="1172016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lvl="0" algn="ctr">
              <a:defRPr/>
            </a:pPr>
            <a:r>
              <a:rPr lang="pl-PL" dirty="0" smtClean="0">
                <a:solidFill>
                  <a:srgbClr val="0000A3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Rekomendacje do pracy na  rok szkolny 2023/24 </a:t>
            </a:r>
            <a:r>
              <a:rPr lang="pl-PL" b="0" dirty="0" smtClean="0">
                <a:solidFill>
                  <a:srgbClr val="0000A3"/>
                </a:solidFill>
              </a:rPr>
              <a:t/>
            </a:r>
            <a:br>
              <a:rPr lang="pl-PL" b="0" dirty="0" smtClean="0">
                <a:solidFill>
                  <a:srgbClr val="0000A3"/>
                </a:solidFill>
              </a:rPr>
            </a:br>
            <a:endParaRPr lang="pl-PL" dirty="0"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16496" y="1628800"/>
            <a:ext cx="8856984" cy="4752528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l-PL" sz="2000" dirty="0" smtClean="0">
                <a:solidFill>
                  <a:srgbClr val="1B1B1B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 trosce o efektywność przebiegu procesów edukacyjnych w szkole należy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respektować zasady higieny pracy sprzyjające uczeniu się. Niezbędna jest troska o dostosowanie planu lekcji do możliwości psychofizycznych uczniów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na rzecz 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podejmowania intensywnego wysiłku umysłowego w ciągu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dnia: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uwzględnianie równomiernego rozłożenia liczby godzin zajęć edukacyjnych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na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poszczególne dni tygodnia oraz ich różnicowanie w każdym dniu. Długość przerw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międzylekcyjnych należy ustalać po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zasięgnięciu opinii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Rady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odziców  i Samorządu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czniowskiego.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l-PL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Realizowany przez dyrektora szkoły plan nadzoru pedagogicznego w danym roku szkolnym winien być zawsze ukierunkowany na kontrolę stopnia realizacji przez nauczycieli rekomendacji wynikających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z zdiagnozowanych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potrzeb szkoły, w tym  podejmowanych działań na rzecz poprawy efektów kształcenia mierzonych wynikiem egzaminu zewnętrznego.</a:t>
            </a: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pl-PL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51B7E-CBA2-4E06-A839-FD105B9D5D5C}" type="slidenum">
              <a:rPr lang="pl-PL" smtClean="0"/>
              <a:pPr>
                <a:defRPr/>
              </a:pPr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114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 bwMode="auto">
          <a:xfrm>
            <a:off x="2628695" y="0"/>
            <a:ext cx="6318730" cy="1015207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pl-PL" dirty="0" smtClean="0">
                <a:solidFill>
                  <a:srgbClr val="0000A3"/>
                </a:solidFill>
                <a:latin typeface="Times" panose="02020603050405020304" pitchFamily="18" charset="0"/>
                <a:cs typeface="Times" panose="02020603050405020304" pitchFamily="18" charset="0"/>
              </a:rPr>
              <a:t/>
            </a:r>
            <a:br>
              <a:rPr lang="pl-PL" dirty="0" smtClean="0">
                <a:solidFill>
                  <a:srgbClr val="0000A3"/>
                </a:solidFill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pl-PL" dirty="0" smtClean="0">
                <a:solidFill>
                  <a:srgbClr val="0000A3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Rekomendacje do </a:t>
            </a:r>
            <a:r>
              <a:rPr lang="pl-PL" dirty="0">
                <a:solidFill>
                  <a:srgbClr val="0000A3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pracy </a:t>
            </a:r>
            <a:r>
              <a:rPr lang="pl-PL" dirty="0" smtClean="0">
                <a:solidFill>
                  <a:srgbClr val="0000A3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w roku  szkolnym </a:t>
            </a:r>
            <a:r>
              <a:rPr lang="pl-PL" dirty="0">
                <a:solidFill>
                  <a:srgbClr val="0000A3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2023/24 </a:t>
            </a:r>
            <a:r>
              <a:rPr lang="pl-PL" b="0" dirty="0">
                <a:solidFill>
                  <a:srgbClr val="0000A3"/>
                </a:solidFill>
              </a:rPr>
              <a:t/>
            </a:r>
            <a:br>
              <a:rPr lang="pl-PL" b="0" dirty="0">
                <a:solidFill>
                  <a:srgbClr val="0000A3"/>
                </a:solidFill>
              </a:rPr>
            </a:br>
            <a:endParaRPr lang="pl-PL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1023314" y="1790820"/>
            <a:ext cx="7795991" cy="3042721"/>
          </a:xfrm>
        </p:spPr>
        <p:txBody>
          <a:bodyPr/>
          <a:lstStyle/>
          <a:p>
            <a:pPr algn="just"/>
            <a:endParaRPr lang="pl-PL" sz="1625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l-PL" sz="1625" b="1" dirty="0">
              <a:latin typeface="Times New Roman" pitchFamily="18" charset="0"/>
              <a:cs typeface="Times New Roman" pitchFamily="18" charset="0"/>
            </a:endParaRPr>
          </a:p>
          <a:p>
            <a:pPr marL="221853" indent="-221853" algn="just">
              <a:buClr>
                <a:srgbClr val="FF0000"/>
              </a:buClr>
              <a:defRPr/>
            </a:pPr>
            <a:endParaRPr lang="pl-PL" sz="13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pl-PL" sz="13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pl-PL" sz="13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pl-PL" sz="13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pl-PL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0490D-1C4C-466A-B826-50160A0804C5}" type="slidenum">
              <a:rPr lang="pl-PL">
                <a:solidFill>
                  <a:prstClr val="black">
                    <a:tint val="75000"/>
                  </a:prstClr>
                </a:solidFill>
                <a:latin typeface="Cambria"/>
              </a:rPr>
              <a:pPr>
                <a:defRPr/>
              </a:pPr>
              <a:t>11</a:t>
            </a:fld>
            <a:endParaRPr lang="pl-PL">
              <a:solidFill>
                <a:prstClr val="black">
                  <a:tint val="75000"/>
                </a:prstClr>
              </a:solidFill>
              <a:latin typeface="Cambria"/>
            </a:endParaRP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 bwMode="auto">
          <a:xfrm>
            <a:off x="928688" y="4999707"/>
            <a:ext cx="8048625" cy="12286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+mj-lt"/>
              <a:buAutoNum type="arabicPeriod" startAt="5"/>
            </a:pPr>
            <a:endParaRPr lang="pl-PL" sz="65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 bwMode="auto">
          <a:xfrm>
            <a:off x="351058" y="1484784"/>
            <a:ext cx="9361040" cy="4743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l-PL" sz="2000" dirty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A</a:t>
            </a:r>
            <a: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rkusze </a:t>
            </a:r>
            <a:r>
              <a:rPr lang="pl-PL" sz="2000" dirty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obserwacji zajęć i </a:t>
            </a:r>
            <a: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inne </a:t>
            </a:r>
            <a:r>
              <a:rPr lang="pl-PL" sz="2000" dirty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narzędzia wykorzystywane przez dyrektora  </a:t>
            </a:r>
            <a: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/>
            </a:r>
            <a:b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</a:br>
            <a: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w </a:t>
            </a:r>
            <a:r>
              <a:rPr lang="pl-PL" sz="2000" dirty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nadzorze pedagogicznym </a:t>
            </a:r>
            <a: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winny </a:t>
            </a:r>
            <a:r>
              <a:rPr lang="pl-PL" sz="2000" dirty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być spójne z przyjętymi kierunkami </a:t>
            </a:r>
            <a: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pracy </a:t>
            </a:r>
            <a:b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</a:br>
            <a: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w danym roku szkolnym (w tym PPEK), co umożliwi bieżące ocenianie  efektywności pracy n-la i ocenę stopnia realizacji przyjętych działań. </a:t>
            </a:r>
          </a:p>
          <a:p>
            <a:pPr lvl="0" algn="just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Celem poprawy skuteczności kształcenia należy </a:t>
            </a:r>
            <a:r>
              <a:rPr lang="pl-PL" sz="2000" dirty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upowszechniać współdziałanie nauczycieli w sieci współpracy </a:t>
            </a:r>
            <a: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i </a:t>
            </a:r>
            <a:r>
              <a:rPr lang="pl-PL" sz="2000" dirty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samokształcenia oferowanego przez placówki doskonalenia zawodowego, jako jeden z elementów podnoszących kompetencje zawodowe nauczycieli </a:t>
            </a:r>
            <a: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i </a:t>
            </a:r>
            <a:r>
              <a:rPr lang="pl-PL" sz="2000" dirty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jakościowy rozwój szkoły. </a:t>
            </a:r>
            <a:endParaRPr lang="pl-PL" sz="2000" dirty="0" smtClean="0">
              <a:solidFill>
                <a:prstClr val="black"/>
              </a:solidFill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lvl="0" algn="just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Dyrektorzy szkół powinni zachęcać </a:t>
            </a:r>
            <a:r>
              <a:rPr lang="pl-PL" sz="2000" dirty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nauczycieli przedmiotów egzaminacyjnych </a:t>
            </a:r>
            <a: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/>
            </a:r>
            <a:b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</a:br>
            <a: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do </a:t>
            </a:r>
            <a:r>
              <a:rPr lang="pl-PL" sz="2000" dirty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nabywania uprawnień egzaminatora egzaminu zewnętrznego celem podnoszenia ich kompetencji zawodowych </a:t>
            </a:r>
            <a: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poprzez </a:t>
            </a:r>
            <a:r>
              <a:rPr lang="pl-PL" sz="2000" dirty="0">
                <a:solidFill>
                  <a:prstClr val="black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pryzmat egzaminu zewnętrznego ósmoklasisty. </a:t>
            </a:r>
          </a:p>
          <a:p>
            <a:pPr marL="285750" lvl="0" indent="-285750" algn="just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l-PL" sz="2000" dirty="0">
              <a:solidFill>
                <a:prstClr val="black"/>
              </a:solidFill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285750" lvl="0" indent="-285750" algn="just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l-PL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l-PL" sz="1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l-PL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65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srgbClr val="0000A3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Rekomendacje do pracy w</a:t>
            </a:r>
            <a:r>
              <a:rPr lang="pl-PL" dirty="0" smtClean="0">
                <a:solidFill>
                  <a:srgbClr val="0000A3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roku szkolnym </a:t>
            </a:r>
            <a:r>
              <a:rPr lang="pl-PL" dirty="0">
                <a:solidFill>
                  <a:srgbClr val="0000A3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2023/24 </a:t>
            </a:r>
            <a:r>
              <a:rPr lang="pl-PL" b="0" dirty="0">
                <a:solidFill>
                  <a:srgbClr val="0000A3"/>
                </a:solidFill>
              </a:rPr>
              <a:t/>
            </a:r>
            <a:br>
              <a:rPr lang="pl-PL" b="0" dirty="0">
                <a:solidFill>
                  <a:srgbClr val="0000A3"/>
                </a:solidFill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747" y="1268760"/>
            <a:ext cx="9596505" cy="5328592"/>
          </a:xfrm>
        </p:spPr>
        <p:txBody>
          <a:bodyPr>
            <a:normAutofit/>
          </a:bodyPr>
          <a:lstStyle/>
          <a:p>
            <a:pPr marL="342900" lvl="0" indent="-342900" algn="just">
              <a:buFont typeface="Wingdings" panose="05000000000000000000" pitchFamily="2" charset="2"/>
              <a:buChar char="v"/>
            </a:pPr>
            <a:endParaRPr lang="pl-PL" sz="2000" dirty="0" smtClean="0"/>
          </a:p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pl-PL" sz="2000" dirty="0" smtClean="0"/>
              <a:t>Dyrektor </a:t>
            </a:r>
            <a:r>
              <a:rPr lang="pl-PL" sz="2000" dirty="0"/>
              <a:t>szkoły w procesie zarządzania, na podstawie wniosków wynikających </a:t>
            </a:r>
            <a:r>
              <a:rPr lang="pl-PL" sz="2000" dirty="0" smtClean="0"/>
              <a:t> </a:t>
            </a:r>
            <a:br>
              <a:rPr lang="pl-PL" sz="2000" dirty="0" smtClean="0"/>
            </a:br>
            <a:r>
              <a:rPr lang="pl-PL" sz="2000" dirty="0" smtClean="0"/>
              <a:t>z </a:t>
            </a:r>
            <a:r>
              <a:rPr lang="pl-PL" sz="2000" dirty="0"/>
              <a:t>nadzoru pedagogicznego </a:t>
            </a:r>
            <a:r>
              <a:rPr lang="pl-PL" sz="2000" dirty="0" smtClean="0"/>
              <a:t>jest zobowiązany do podejmowania działań służących podnoszeniu jakości pracy i rozwojowi szkoły, w </a:t>
            </a:r>
            <a:r>
              <a:rPr lang="pl-PL" sz="2000" dirty="0"/>
              <a:t>tym </a:t>
            </a:r>
            <a:r>
              <a:rPr lang="pl-PL" sz="2000" dirty="0" smtClean="0"/>
              <a:t>podejmowania </a:t>
            </a:r>
            <a:r>
              <a:rPr lang="pl-PL" sz="2000" dirty="0"/>
              <a:t>skutecznych działań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zapewniających</a:t>
            </a:r>
            <a:r>
              <a:rPr lang="pl-PL" sz="2000" dirty="0"/>
              <a:t> szkole wspomaganie zewnętrzne oferowane przez placówki doskonalenia nauczycieli odpowiednie do jej potrzeb obejmującego zgodnie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z </a:t>
            </a:r>
            <a:r>
              <a:rPr lang="pl-PL" sz="2000" dirty="0"/>
              <a:t>prawem</a:t>
            </a:r>
            <a:r>
              <a:rPr lang="pl-PL" sz="2000" dirty="0" smtClean="0"/>
              <a:t>:</a:t>
            </a:r>
          </a:p>
          <a:p>
            <a:pPr marL="342900" lvl="0" indent="-342900" algn="just">
              <a:buFontTx/>
              <a:buChar char="-"/>
            </a:pPr>
            <a:r>
              <a:rPr lang="pl-PL" sz="2000" dirty="0" smtClean="0"/>
              <a:t>pomoc </a:t>
            </a:r>
            <a:r>
              <a:rPr lang="pl-PL" sz="2000" dirty="0"/>
              <a:t>w diagnozowaniu potrzeb szkoły, </a:t>
            </a:r>
            <a:endParaRPr lang="pl-PL" sz="2000" dirty="0" smtClean="0"/>
          </a:p>
          <a:p>
            <a:pPr marL="342900" lvl="0" indent="-342900" algn="just">
              <a:buFontTx/>
              <a:buChar char="-"/>
            </a:pPr>
            <a:r>
              <a:rPr lang="pl-PL" sz="2000" dirty="0" smtClean="0"/>
              <a:t>ustalanie </a:t>
            </a:r>
            <a:r>
              <a:rPr lang="pl-PL" sz="2000" dirty="0"/>
              <a:t>sposobów działania prowadzących do </a:t>
            </a:r>
            <a:r>
              <a:rPr lang="pl-PL" sz="2000" dirty="0" smtClean="0"/>
              <a:t>określenia potrzeb szkoły,</a:t>
            </a:r>
          </a:p>
          <a:p>
            <a:pPr marL="342900" lvl="0" indent="-342900" algn="just">
              <a:buFontTx/>
              <a:buChar char="-"/>
            </a:pPr>
            <a:r>
              <a:rPr lang="pl-PL" sz="2000" dirty="0" smtClean="0"/>
              <a:t>zaplanowanie </a:t>
            </a:r>
            <a:r>
              <a:rPr lang="pl-PL" sz="2000" dirty="0"/>
              <a:t>form wspomagania i ich realizację, </a:t>
            </a:r>
            <a:endParaRPr lang="pl-PL" sz="2000" dirty="0" smtClean="0"/>
          </a:p>
          <a:p>
            <a:pPr marL="342900" lvl="0" indent="-342900" algn="just">
              <a:buFontTx/>
              <a:buChar char="-"/>
            </a:pPr>
            <a:r>
              <a:rPr lang="pl-PL" sz="2000" dirty="0" smtClean="0"/>
              <a:t>wspólną </a:t>
            </a:r>
            <a:r>
              <a:rPr lang="pl-PL" sz="2000" dirty="0"/>
              <a:t>ocenę efektów i opracowanie wniosków z realizacji zaplanowanych form wspomagania</a:t>
            </a:r>
            <a:r>
              <a:rPr lang="pl-PL" sz="2000" dirty="0" smtClean="0"/>
              <a:t>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8902495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 bwMode="auto">
          <a:xfrm>
            <a:off x="0" y="6237312"/>
            <a:ext cx="9906000" cy="620688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pl-PL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pl-PL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pl-PL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pl-PL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pl-PL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pl-PL" sz="3100" b="1" i="0" u="none" strike="noStrike" kern="1200" cap="none" spc="0" normalizeH="0" baseline="0" noProof="0" dirty="0">
              <a:ln>
                <a:noFill/>
              </a:ln>
              <a:solidFill>
                <a:srgbClr val="1D0575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266" name="Tytuł 1"/>
          <p:cNvSpPr>
            <a:spLocks noGrp="1"/>
          </p:cNvSpPr>
          <p:nvPr>
            <p:ph type="title"/>
          </p:nvPr>
        </p:nvSpPr>
        <p:spPr bwMode="auto">
          <a:xfrm>
            <a:off x="1928664" y="44624"/>
            <a:ext cx="7776898" cy="1172016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lvl="0" algn="ctr">
              <a:defRPr/>
            </a:pPr>
            <a:r>
              <a:rPr lang="pl-PL" dirty="0">
                <a:solidFill>
                  <a:srgbClr val="0000A3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Rekomendacje do pracy w roku szkolnym 2023/24 </a:t>
            </a:r>
            <a:r>
              <a:rPr lang="pl-PL" b="0" dirty="0">
                <a:solidFill>
                  <a:srgbClr val="0000A3"/>
                </a:solidFill>
              </a:rPr>
              <a:t/>
            </a:r>
            <a:br>
              <a:rPr lang="pl-PL" b="0" dirty="0">
                <a:solidFill>
                  <a:srgbClr val="0000A3"/>
                </a:solidFill>
              </a:rPr>
            </a:br>
            <a:endParaRPr lang="pl-PL" sz="2000" dirty="0"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16496" y="1628800"/>
            <a:ext cx="8856984" cy="4752528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pl-PL" sz="2000" dirty="0" smtClean="0">
              <a:ea typeface="Cambria" panose="020405030504060302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l-PL" sz="2000" dirty="0" smtClean="0">
                <a:ea typeface="Cambria" panose="02040503050406030204" pitchFamily="18" charset="0"/>
              </a:rPr>
              <a:t>Plan doskonalenia zawodowego nauczycieli  i wszystkie ustalenia dotyczące sposobu wykorzystania wyników nadzoru pedagogicznego, w tym sprawowanego nad szkołą przez organ nadzoru pedagogicznego należy wprowadzać  w szkołach na podstawie uchwały Rady Pedagogicznej. </a:t>
            </a: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pl-PL" sz="2000" dirty="0">
              <a:effectLst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151B7E-CBA2-4E06-A839-FD105B9D5D5C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956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 bwMode="auto">
          <a:xfrm>
            <a:off x="0" y="6237312"/>
            <a:ext cx="9906000" cy="620688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pl-PL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pl-PL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pl-PL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pl-PL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pl-PL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pl-PL" sz="3100" b="1" i="0" u="none" strike="noStrike" kern="1200" cap="none" spc="0" normalizeH="0" baseline="0" noProof="0" dirty="0">
              <a:ln>
                <a:noFill/>
              </a:ln>
              <a:solidFill>
                <a:srgbClr val="1D0575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266" name="Tytuł 1"/>
          <p:cNvSpPr>
            <a:spLocks noGrp="1"/>
          </p:cNvSpPr>
          <p:nvPr>
            <p:ph type="title"/>
          </p:nvPr>
        </p:nvSpPr>
        <p:spPr bwMode="auto">
          <a:xfrm>
            <a:off x="1928664" y="44624"/>
            <a:ext cx="7776898" cy="1172016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lvl="0" algn="ctr">
              <a:defRPr/>
            </a:pPr>
            <a:r>
              <a:rPr lang="pl-PL" dirty="0">
                <a:solidFill>
                  <a:srgbClr val="0000A3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Rekomendacje do pracy w roku szkolnym 2023/24 </a:t>
            </a:r>
            <a:r>
              <a:rPr lang="pl-PL" b="0" dirty="0">
                <a:solidFill>
                  <a:srgbClr val="0000A3"/>
                </a:solidFill>
              </a:rPr>
              <a:t/>
            </a:r>
            <a:br>
              <a:rPr lang="pl-PL" b="0" dirty="0">
                <a:solidFill>
                  <a:srgbClr val="0000A3"/>
                </a:solidFill>
              </a:rPr>
            </a:br>
            <a:r>
              <a:rPr lang="pl-PL" sz="2000" dirty="0" smtClean="0">
                <a:solidFill>
                  <a:srgbClr val="0000A3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wynikające z badania ankietowego </a:t>
            </a:r>
            <a:r>
              <a:rPr lang="pl-PL" sz="2000" b="0" dirty="0" smtClean="0">
                <a:solidFill>
                  <a:srgbClr val="0000A3"/>
                </a:solidFill>
              </a:rPr>
              <a:t/>
            </a:r>
            <a:br>
              <a:rPr lang="pl-PL" sz="2000" b="0" dirty="0" smtClean="0">
                <a:solidFill>
                  <a:srgbClr val="0000A3"/>
                </a:solidFill>
              </a:rPr>
            </a:br>
            <a:endParaRPr lang="pl-PL" sz="2000" dirty="0"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16496" y="1628800"/>
            <a:ext cx="8856984" cy="4752528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l-PL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Sprawując wewnętrzny nadzór pedagogiczny dyrektorzy szkół</a:t>
            </a:r>
            <a:r>
              <a:rPr lang="pl-PL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pl-PL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powinni dołożyć wszelkich starań, by działania podejmowane w tym obszarze w każdym roku szkolnym były </a:t>
            </a:r>
            <a:r>
              <a:rPr lang="pl-PL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adekwatne </a:t>
            </a:r>
            <a:r>
              <a:rPr lang="pl-PL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do potrzeb szkoły, realizowane zgodnie z planem, </a:t>
            </a:r>
            <a:r>
              <a:rPr lang="pl-PL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analizowane i oceniane, </a:t>
            </a:r>
            <a:r>
              <a:rPr lang="pl-PL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a wnioski z nadzoru wewnętrznego wykorzystywane </a:t>
            </a:r>
            <a:r>
              <a:rPr lang="pl-PL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pl-PL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l-PL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do </a:t>
            </a:r>
            <a:r>
              <a:rPr lang="pl-PL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pracy w kolejnym roku </a:t>
            </a:r>
            <a:r>
              <a:rPr lang="pl-PL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szkolnym. </a:t>
            </a: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l-PL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Dyrektorzy oraz </a:t>
            </a:r>
            <a:r>
              <a:rPr lang="pl-PL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nauczyciele przy wsparciu placówek doskonalenia nauczycieli powinni poszukiwać adekwatnych do potrzeb szkoły i efektywnych sposobów realizowania wewnątrzszkolnych form doskonalenia nauczycieli, w tym prowadzenia i omawiania zajęć otwartych oraz ustalania tematyki samokształcenia </a:t>
            </a:r>
            <a:r>
              <a:rPr lang="pl-PL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na dany rok szkolny.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151B7E-CBA2-4E06-A839-FD105B9D5D5C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641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 bwMode="auto">
          <a:xfrm>
            <a:off x="0" y="6237312"/>
            <a:ext cx="9906000" cy="620688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pl-PL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pl-PL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pl-PL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pl-PL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pl-PL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pl-PL" sz="3100" b="1" i="0" u="none" strike="noStrike" kern="1200" cap="none" spc="0" normalizeH="0" baseline="0" noProof="0" dirty="0">
              <a:ln>
                <a:noFill/>
              </a:ln>
              <a:solidFill>
                <a:srgbClr val="1D0575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266" name="Tytuł 1"/>
          <p:cNvSpPr>
            <a:spLocks noGrp="1"/>
          </p:cNvSpPr>
          <p:nvPr>
            <p:ph type="title"/>
          </p:nvPr>
        </p:nvSpPr>
        <p:spPr bwMode="auto">
          <a:xfrm>
            <a:off x="1928664" y="116632"/>
            <a:ext cx="7776898" cy="1172016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lvl="0" algn="ctr">
              <a:defRPr/>
            </a:pPr>
            <a:r>
              <a:rPr lang="pl-PL" dirty="0">
                <a:solidFill>
                  <a:srgbClr val="0000A3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Rekomendacje do pracy w roku szkolnym 2023/24 </a:t>
            </a:r>
            <a:r>
              <a:rPr lang="pl-PL" b="0" dirty="0">
                <a:solidFill>
                  <a:srgbClr val="0000A3"/>
                </a:solidFill>
              </a:rPr>
              <a:t/>
            </a:r>
            <a:br>
              <a:rPr lang="pl-PL" b="0" dirty="0">
                <a:solidFill>
                  <a:srgbClr val="0000A3"/>
                </a:solidFill>
              </a:rPr>
            </a:br>
            <a:r>
              <a:rPr lang="pl-PL" sz="2000" dirty="0" smtClean="0">
                <a:solidFill>
                  <a:srgbClr val="0000A3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wynikające z badania ankietowego </a:t>
            </a:r>
            <a:r>
              <a:rPr lang="pl-PL" sz="2000" b="0" dirty="0" smtClean="0">
                <a:solidFill>
                  <a:srgbClr val="0000A3"/>
                </a:solidFill>
              </a:rPr>
              <a:t/>
            </a:r>
            <a:br>
              <a:rPr lang="pl-PL" sz="2000" b="0" dirty="0" smtClean="0">
                <a:solidFill>
                  <a:srgbClr val="0000A3"/>
                </a:solidFill>
              </a:rPr>
            </a:br>
            <a:endParaRPr lang="pl-PL" sz="2000" dirty="0"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16496" y="1628800"/>
            <a:ext cx="8856984" cy="4752528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l-PL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Dyrektorzy w ramach sprawowanego nadzoru pedagogicznego powinni zobowiązać nauczycieli, w szczególności nauczycieli przedmiotów egzaminacyjnych, do </a:t>
            </a:r>
            <a:r>
              <a:rPr lang="pl-PL" sz="20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udziału w przedmiotowych konferencjach metodycznych,</a:t>
            </a:r>
            <a:r>
              <a:rPr lang="pl-PL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także motywować ich do udziału w innych formach doskonalenia zawodowego związanych z podnoszeniem kompetencji zawodowych, planować ich udział w odpowiednich zewnętrznych formach doskonalenia zawodowego i </a:t>
            </a:r>
            <a:r>
              <a:rPr lang="pl-PL" sz="20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nadzorować te działania.</a:t>
            </a:r>
          </a:p>
          <a:p>
            <a:pPr marL="342900" indent="-3429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l-PL" sz="20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Praca szkół osiągających </a:t>
            </a:r>
            <a:r>
              <a:rPr lang="pl-PL" sz="2000" dirty="0">
                <a:latin typeface="+mj-lt"/>
                <a:cs typeface="Times New Roman" panose="02020603050405020304" pitchFamily="18" charset="0"/>
              </a:rPr>
              <a:t>niskie i średnie wyniki egzaminów zewnętrznych </a:t>
            </a:r>
            <a:r>
              <a:rPr lang="pl-PL" sz="2000" dirty="0" smtClean="0">
                <a:latin typeface="+mj-lt"/>
                <a:cs typeface="Times New Roman" panose="02020603050405020304" pitchFamily="18" charset="0"/>
              </a:rPr>
              <a:t>winna być  ukierunkowana </a:t>
            </a:r>
            <a:r>
              <a:rPr lang="pl-PL" sz="2000" dirty="0">
                <a:latin typeface="+mj-lt"/>
                <a:cs typeface="Times New Roman" panose="02020603050405020304" pitchFamily="18" charset="0"/>
              </a:rPr>
              <a:t>na efektywność realizacji podstawy programowej każdego przedmiotu egzaminacyjnego, w tym warunki, terminowość </a:t>
            </a:r>
            <a:r>
              <a:rPr lang="pl-PL" sz="2000" dirty="0" smtClean="0">
                <a:latin typeface="+mj-lt"/>
                <a:cs typeface="Times New Roman" panose="02020603050405020304" pitchFamily="18" charset="0"/>
              </a:rPr>
              <a:t/>
            </a:r>
            <a:br>
              <a:rPr lang="pl-PL" sz="2000" dirty="0" smtClean="0">
                <a:latin typeface="+mj-lt"/>
                <a:cs typeface="Times New Roman" panose="02020603050405020304" pitchFamily="18" charset="0"/>
              </a:rPr>
            </a:br>
            <a:r>
              <a:rPr lang="pl-PL" sz="2000" dirty="0" smtClean="0">
                <a:latin typeface="+mj-lt"/>
                <a:cs typeface="Times New Roman" panose="02020603050405020304" pitchFamily="18" charset="0"/>
              </a:rPr>
              <a:t>i </a:t>
            </a:r>
            <a:r>
              <a:rPr lang="pl-PL" sz="2000" dirty="0">
                <a:latin typeface="+mj-lt"/>
                <a:cs typeface="Times New Roman" panose="02020603050405020304" pitchFamily="18" charset="0"/>
              </a:rPr>
              <a:t>sposoby prowadzenia zajęć edukacyjnych zgodnie z programem nauczania dla danej klasy, a także sposoby i skuteczność pracy z </a:t>
            </a:r>
            <a:r>
              <a:rPr lang="pl-PL" sz="2000" dirty="0" smtClean="0">
                <a:latin typeface="+mj-lt"/>
                <a:cs typeface="Times New Roman" panose="02020603050405020304" pitchFamily="18" charset="0"/>
              </a:rPr>
              <a:t>każdym uczniem.</a:t>
            </a:r>
            <a:endParaRPr lang="pl-PL" sz="2000" dirty="0">
              <a:latin typeface="+mj-lt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pl-PL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151B7E-CBA2-4E06-A839-FD105B9D5D5C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471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/>
          <p:cNvSpPr>
            <a:spLocks noGrp="1"/>
          </p:cNvSpPr>
          <p:nvPr>
            <p:ph type="ctrTitle"/>
          </p:nvPr>
        </p:nvSpPr>
        <p:spPr bwMode="auto">
          <a:xfrm>
            <a:off x="116462" y="2780928"/>
            <a:ext cx="9555163" cy="2808312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r" eaLnBrk="1" hangingPunct="1">
              <a:defRPr/>
            </a:pPr>
            <a:r>
              <a:rPr lang="pl-PL" sz="4400" i="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i="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4400" i="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i="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700" i="1" dirty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DZIĘKUJĘ</a:t>
            </a:r>
            <a:br>
              <a:rPr lang="pl-PL" sz="2700" i="1" dirty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pl-PL" sz="2700" i="1" dirty="0"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1"/>
          <p:cNvSpPr txBox="1">
            <a:spLocks/>
          </p:cNvSpPr>
          <p:nvPr/>
        </p:nvSpPr>
        <p:spPr bwMode="auto">
          <a:xfrm>
            <a:off x="0" y="5356946"/>
            <a:ext cx="9906000" cy="150105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70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 i="1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r>
              <a:rPr lang="pl-PL" sz="4400" i="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i="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4400" i="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i="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4400" i="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400" i="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pl-PL" sz="3100" i="0" dirty="0">
              <a:solidFill>
                <a:srgbClr val="1D057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53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000" dirty="0">
                <a:solidFill>
                  <a:srgbClr val="0000A3"/>
                </a:solidFill>
              </a:rPr>
              <a:t>Wnioski wynikające z działań podejmowanych przez szkoły </a:t>
            </a:r>
            <a:br>
              <a:rPr lang="pl-PL" sz="2000" dirty="0">
                <a:solidFill>
                  <a:srgbClr val="0000A3"/>
                </a:solidFill>
              </a:rPr>
            </a:br>
            <a:r>
              <a:rPr lang="pl-PL" sz="2000" dirty="0">
                <a:solidFill>
                  <a:srgbClr val="0000A3"/>
                </a:solidFill>
              </a:rPr>
              <a:t>w ramach PPEK w roku szkolnym 2022/23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z="2000" b="1" dirty="0" smtClean="0">
              <a:solidFill>
                <a:srgbClr val="0000A3"/>
              </a:solidFill>
              <a:ea typeface="+mj-ea"/>
              <a:cs typeface="+mj-cs"/>
            </a:endParaRPr>
          </a:p>
          <a:p>
            <a:endParaRPr lang="pl-PL" sz="2000" b="1" dirty="0">
              <a:solidFill>
                <a:srgbClr val="0000A3"/>
              </a:solidFill>
              <a:ea typeface="+mj-ea"/>
              <a:cs typeface="+mj-cs"/>
            </a:endParaRPr>
          </a:p>
          <a:p>
            <a:pPr marL="371475" lvl="0" indent="-371475" algn="ctr"/>
            <a:r>
              <a:rPr lang="pl-PL" sz="2400" b="1" dirty="0" smtClean="0">
                <a:solidFill>
                  <a:srgbClr val="0000A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Wnioski</a:t>
            </a:r>
          </a:p>
          <a:p>
            <a:pPr marL="371475" lvl="0" indent="-371475" algn="ctr"/>
            <a:r>
              <a:rPr lang="pl-PL" sz="2400" b="1" dirty="0">
                <a:solidFill>
                  <a:srgbClr val="0000A3"/>
                </a:solidFill>
              </a:rPr>
              <a:t/>
            </a:r>
            <a:br>
              <a:rPr lang="pl-PL" sz="2400" b="1" dirty="0">
                <a:solidFill>
                  <a:srgbClr val="0000A3"/>
                </a:solidFill>
              </a:rPr>
            </a:br>
            <a:r>
              <a:rPr lang="pl-PL" sz="2400" dirty="0">
                <a:solidFill>
                  <a:srgbClr val="0000A3"/>
                </a:solidFill>
              </a:rPr>
              <a:t>z realizacji Programu działań  Lubuskiego Kuratora Oświaty </a:t>
            </a:r>
            <a:br>
              <a:rPr lang="pl-PL" sz="2400" dirty="0">
                <a:solidFill>
                  <a:srgbClr val="0000A3"/>
                </a:solidFill>
              </a:rPr>
            </a:br>
            <a:r>
              <a:rPr lang="pl-PL" sz="2400" dirty="0">
                <a:solidFill>
                  <a:srgbClr val="0000A3"/>
                </a:solidFill>
              </a:rPr>
              <a:t>w ramach sprawowanego nadzoru pedagogicznego w obszarze doskonalenia zawodowego nauczycieli, </a:t>
            </a:r>
            <a:br>
              <a:rPr lang="pl-PL" sz="2400" dirty="0">
                <a:solidFill>
                  <a:srgbClr val="0000A3"/>
                </a:solidFill>
              </a:rPr>
            </a:br>
            <a:r>
              <a:rPr lang="pl-PL" sz="2400" dirty="0">
                <a:solidFill>
                  <a:srgbClr val="0000A3"/>
                </a:solidFill>
              </a:rPr>
              <a:t>ukierunkowanego na podnoszenie efektów kształcenia  </a:t>
            </a:r>
            <a:br>
              <a:rPr lang="pl-PL" sz="2400" dirty="0">
                <a:solidFill>
                  <a:srgbClr val="0000A3"/>
                </a:solidFill>
              </a:rPr>
            </a:br>
            <a:r>
              <a:rPr lang="pl-PL" sz="2400" dirty="0">
                <a:solidFill>
                  <a:srgbClr val="0000A3"/>
                </a:solidFill>
              </a:rPr>
              <a:t>w szkołach województwa lubuskiego </a:t>
            </a:r>
            <a:r>
              <a:rPr lang="pl-PL" sz="2400" dirty="0" smtClean="0">
                <a:solidFill>
                  <a:srgbClr val="0000A3"/>
                </a:solidFill>
              </a:rPr>
              <a:t>w roku szkolnym </a:t>
            </a:r>
            <a:r>
              <a:rPr lang="pl-PL" sz="2400" dirty="0">
                <a:solidFill>
                  <a:srgbClr val="0000A3"/>
                </a:solidFill>
              </a:rPr>
              <a:t>2022/23</a:t>
            </a:r>
          </a:p>
          <a:p>
            <a:pPr algn="ctr"/>
            <a:endParaRPr lang="pl-PL" sz="2400" b="1" dirty="0" smtClean="0">
              <a:solidFill>
                <a:srgbClr val="0000A3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5481455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000" dirty="0">
                <a:solidFill>
                  <a:srgbClr val="0000A3"/>
                </a:solidFill>
              </a:rPr>
              <a:t>Wnioski wynikające z działań podejmowanych przez szkoły </a:t>
            </a:r>
            <a:br>
              <a:rPr lang="pl-PL" sz="2000" dirty="0">
                <a:solidFill>
                  <a:srgbClr val="0000A3"/>
                </a:solidFill>
              </a:rPr>
            </a:br>
            <a:r>
              <a:rPr lang="pl-PL" sz="2000" dirty="0">
                <a:solidFill>
                  <a:srgbClr val="0000A3"/>
                </a:solidFill>
              </a:rPr>
              <a:t>w ramach PPEK w roku szkolnym 2022/23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750" y="1428736"/>
            <a:ext cx="9596505" cy="5096607"/>
          </a:xfrm>
        </p:spPr>
        <p:txBody>
          <a:bodyPr/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Wszystkie szkoły objęte Programem Poprawy Efektywności Kształcenia w roku szkolnym 2022/23 przeprowadziły diagnozę pracy szkoły i we wszystkich szkołach dyrektor powołał szkolny zespół ds. opracowania Programu Poprawy Efektywności Kształcenia. W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zdecydowanej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większości szkół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PPEK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został przyjęty do realizacji uchwałą rady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pedagogicznej.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Analizowanie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przez nauczycieli indywidualnie lub zespołowo wyników egzaminu ósmoklasisty za miniony rok oraz innych materiałów dotyczących egzaminów, formułowanie wniosków i rekomendacji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było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powszechne w kontrolowanych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szkołach</a:t>
            </a:r>
            <a:r>
              <a:rPr lang="pl-PL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(z wyjątkiem 1 szkoły), natomiast jakość tych analiz była na różnym poziomie.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Wszystkie szkoły organizowały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uczniom próbne egzaminy celem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diagnozowania ich poziomu wiedzy i umiejętności oraz 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technicznego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proceduralnego przygotowania do egzaminu zewnętrznego ósmoklasisty.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4187889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000" dirty="0">
                <a:solidFill>
                  <a:srgbClr val="0000A3"/>
                </a:solidFill>
              </a:rPr>
              <a:t>Wnioski wynikające z działań podejmowanych przez szkoły </a:t>
            </a:r>
            <a:br>
              <a:rPr lang="pl-PL" sz="2000" dirty="0">
                <a:solidFill>
                  <a:srgbClr val="0000A3"/>
                </a:solidFill>
              </a:rPr>
            </a:br>
            <a:r>
              <a:rPr lang="pl-PL" sz="2000" dirty="0">
                <a:solidFill>
                  <a:srgbClr val="0000A3"/>
                </a:solidFill>
              </a:rPr>
              <a:t>w ramach PPEK w roku szkolnym 2022/23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750" y="1428736"/>
            <a:ext cx="9596505" cy="5240623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10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We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wszystkich szkołach, z wyjątkiem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jednej, dyrektor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w ramach nadzoru pedagogicznego kontrolował i monitorował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realizację założeń oraz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harmonogramu PPEK. W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większości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szkół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przeprowadzono okresową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analizę działań podejmowanych przez dyrektora i nauczycieli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ramach PPEK w kontekście ich skuteczności oraz potrzeby modyfikowania lub wprowadzania nowych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działań. </a:t>
            </a:r>
          </a:p>
          <a:p>
            <a:pPr marL="342900" lvl="0" indent="-342900" algn="just">
              <a:lnSpc>
                <a:spcPct val="110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Cele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obserwacji lekcji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przedmiotów egzaminacyjnych nie we wszystkich szkołach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były spójne z założeniami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PPEK.</a:t>
            </a:r>
          </a:p>
          <a:p>
            <a:pPr marL="342900" lvl="0" indent="-342900" algn="just">
              <a:lnSpc>
                <a:spcPct val="110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 zdecydowanej większości szkół określono zakresu wspomagania nauczycieli </a:t>
            </a:r>
            <a:b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 ramach nadzoru pedagogicznego. Dyrektorzy diagnozowali i ustalali potrzeby szkoły w zakresie doskonalenia zawodowego nauczycieli oraz posiadali plan doskonalenia zawodowego nauczycieli na rok szkolny</a:t>
            </a:r>
            <a:r>
              <a:rPr lang="pl-PL" sz="20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2022/2023</a:t>
            </a:r>
            <a:r>
              <a:rPr lang="pl-PL" sz="20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lub inny dokument wskazującego na udział nauczycieli w określonych formach doskonalenia zawodowego.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pl-PL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pl-PL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197458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000" dirty="0">
                <a:solidFill>
                  <a:srgbClr val="0000A3"/>
                </a:solidFill>
              </a:rPr>
              <a:t>Wnioski wynikające z działań podejmowanych przez szkoły </a:t>
            </a:r>
            <a:br>
              <a:rPr lang="pl-PL" sz="2000" dirty="0">
                <a:solidFill>
                  <a:srgbClr val="0000A3"/>
                </a:solidFill>
              </a:rPr>
            </a:br>
            <a:r>
              <a:rPr lang="pl-PL" sz="2000" dirty="0">
                <a:solidFill>
                  <a:srgbClr val="0000A3"/>
                </a:solidFill>
              </a:rPr>
              <a:t>w ramach PPEK w roku szkolnym 2022/23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750" y="1428736"/>
            <a:ext cx="9596505" cy="4952591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pl-PL" sz="2000" dirty="0" smtClean="0"/>
              <a:t>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Podejmowanie uchwał przez radę pedagogiczną w sprawie organizacji doskonalenia zawodowego nauczycieli i formalne złożenie w terminie do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dnia</a:t>
            </a:r>
            <a:b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31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października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2022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wniosku do organu prowadzącego o dofinansowanie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doskonalenia zawodowego nauczycieli nie było powszechną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praktyką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kontrolowanych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szkołach.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pl-PL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Szkoły </a:t>
            </a:r>
            <a:r>
              <a:rPr lang="pl-PL" sz="2000" dirty="0">
                <a:solidFill>
                  <a:prstClr val="black"/>
                </a:solidFill>
                <a:cs typeface="Times New Roman" panose="02020603050405020304" pitchFamily="18" charset="0"/>
              </a:rPr>
              <a:t>z rezerwą podchodzą do </a:t>
            </a:r>
            <a:r>
              <a:rPr lang="pl-PL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korzystania </a:t>
            </a:r>
            <a:r>
              <a:rPr lang="pl-PL" sz="2000" dirty="0">
                <a:solidFill>
                  <a:prstClr val="black"/>
                </a:solidFill>
                <a:cs typeface="Times New Roman" panose="02020603050405020304" pitchFamily="18" charset="0"/>
              </a:rPr>
              <a:t>ze wspomagania oferowanego przez placówki doskonalenia </a:t>
            </a:r>
            <a:r>
              <a:rPr lang="pl-PL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nauczycieli, polegającego </a:t>
            </a:r>
            <a:r>
              <a:rPr lang="pl-PL" sz="2000" dirty="0">
                <a:solidFill>
                  <a:prstClr val="black"/>
                </a:solidFill>
                <a:cs typeface="Times New Roman" panose="02020603050405020304" pitchFamily="18" charset="0"/>
              </a:rPr>
              <a:t>na zaplanowaniu </a:t>
            </a:r>
            <a:br>
              <a:rPr lang="pl-PL" sz="2000" dirty="0"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pl-PL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oraz </a:t>
            </a:r>
            <a:r>
              <a:rPr lang="pl-PL" sz="2000" dirty="0">
                <a:solidFill>
                  <a:prstClr val="black"/>
                </a:solidFill>
                <a:cs typeface="Times New Roman" panose="02020603050405020304" pitchFamily="18" charset="0"/>
              </a:rPr>
              <a:t>przeprowadzeniu działań mających na celu poprawę jakości pracy szkoły wynikającej z jej potrzeb, obejmującego: pomoc w diagnozowaniu potrzeb szkoły, ustalanie sposobów </a:t>
            </a:r>
            <a:r>
              <a:rPr lang="pl-PL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działań </a:t>
            </a:r>
            <a:r>
              <a:rPr lang="pl-PL" sz="2000" dirty="0">
                <a:solidFill>
                  <a:prstClr val="black"/>
                </a:solidFill>
                <a:cs typeface="Times New Roman" panose="02020603050405020304" pitchFamily="18" charset="0"/>
              </a:rPr>
              <a:t>prowadzących do </a:t>
            </a:r>
            <a:r>
              <a:rPr lang="pl-PL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określenia  </a:t>
            </a:r>
            <a:r>
              <a:rPr lang="pl-PL" sz="2000" dirty="0">
                <a:solidFill>
                  <a:prstClr val="black"/>
                </a:solidFill>
                <a:cs typeface="Times New Roman" panose="02020603050405020304" pitchFamily="18" charset="0"/>
              </a:rPr>
              <a:t>potrzeb szkoły, zaplanowanie form wspomagania i ich realizację, wspólną ocenę efektów </a:t>
            </a:r>
            <a:r>
              <a:rPr lang="pl-PL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/>
            </a:r>
            <a:br>
              <a:rPr lang="pl-PL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pl-PL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i </a:t>
            </a:r>
            <a:r>
              <a:rPr lang="pl-PL" sz="2000" dirty="0">
                <a:solidFill>
                  <a:prstClr val="black"/>
                </a:solidFill>
                <a:cs typeface="Times New Roman" panose="02020603050405020304" pitchFamily="18" charset="0"/>
              </a:rPr>
              <a:t>opracowanie </a:t>
            </a:r>
            <a:r>
              <a:rPr lang="pl-PL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wniosków z </a:t>
            </a:r>
            <a:r>
              <a:rPr lang="pl-PL" sz="2000" dirty="0">
                <a:solidFill>
                  <a:prstClr val="black"/>
                </a:solidFill>
                <a:cs typeface="Times New Roman" panose="02020603050405020304" pitchFamily="18" charset="0"/>
              </a:rPr>
              <a:t>realizacji zaplanowanych form </a:t>
            </a:r>
            <a:r>
              <a:rPr lang="pl-PL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wspomagania,</a:t>
            </a:r>
            <a:r>
              <a:rPr lang="pl-PL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pl-PL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/>
            </a:r>
            <a:br>
              <a:rPr lang="pl-PL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pl-PL" sz="20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deklaruje </a:t>
            </a:r>
            <a:r>
              <a:rPr lang="pl-PL" sz="2000" b="1" dirty="0">
                <a:solidFill>
                  <a:prstClr val="black"/>
                </a:solidFill>
                <a:cs typeface="Times New Roman" panose="02020603050405020304" pitchFamily="18" charset="0"/>
              </a:rPr>
              <a:t>to  49% szkół</a:t>
            </a:r>
            <a:r>
              <a:rPr lang="pl-PL" sz="20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. 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pl-PL" sz="2000" i="1" dirty="0">
                <a:solidFill>
                  <a:prstClr val="black"/>
                </a:solidFill>
                <a:ea typeface="Calibri" panose="020F0502020204030204" pitchFamily="34" charset="0"/>
              </a:rPr>
              <a:t>W ostatnich dwóch latach szkolnych 29/45 </a:t>
            </a:r>
            <a:r>
              <a:rPr lang="pl-PL" sz="2000" b="1" i="1" dirty="0">
                <a:solidFill>
                  <a:prstClr val="black"/>
                </a:solidFill>
                <a:ea typeface="Calibri" panose="020F0502020204030204" pitchFamily="34" charset="0"/>
              </a:rPr>
              <a:t>(64%) </a:t>
            </a:r>
            <a:r>
              <a:rPr lang="pl-PL" sz="2000" i="1" dirty="0">
                <a:solidFill>
                  <a:prstClr val="black"/>
                </a:solidFill>
                <a:ea typeface="Calibri" panose="020F0502020204030204" pitchFamily="34" charset="0"/>
              </a:rPr>
              <a:t>szkół nawiązała współpracę </a:t>
            </a:r>
            <a:br>
              <a:rPr lang="pl-PL" sz="2000" i="1" dirty="0">
                <a:solidFill>
                  <a:prstClr val="black"/>
                </a:solidFill>
                <a:ea typeface="Calibri" panose="020F0502020204030204" pitchFamily="34" charset="0"/>
              </a:rPr>
            </a:br>
            <a:r>
              <a:rPr lang="pl-PL" sz="2000" i="1" dirty="0">
                <a:solidFill>
                  <a:prstClr val="black"/>
                </a:solidFill>
                <a:ea typeface="Calibri" panose="020F0502020204030204" pitchFamily="34" charset="0"/>
              </a:rPr>
              <a:t>z doradcami metodycznymi.</a:t>
            </a:r>
          </a:p>
          <a:p>
            <a:pPr lvl="0" algn="just"/>
            <a:endParaRPr lang="pl-PL" sz="2000" b="1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endParaRPr lang="pl-PL" sz="2000" b="1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pl-PL" sz="2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pl-PL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8018231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76081" y="44624"/>
            <a:ext cx="7816508" cy="1216726"/>
          </a:xfrm>
        </p:spPr>
        <p:txBody>
          <a:bodyPr>
            <a:normAutofit/>
          </a:bodyPr>
          <a:lstStyle/>
          <a:p>
            <a:r>
              <a:rPr lang="pl-PL" sz="2000" dirty="0" smtClean="0">
                <a:solidFill>
                  <a:srgbClr val="0000A3"/>
                </a:solidFill>
              </a:rPr>
              <a:t>Wnioski </a:t>
            </a:r>
            <a:r>
              <a:rPr lang="pl-PL" sz="2000" dirty="0">
                <a:solidFill>
                  <a:srgbClr val="0000A3"/>
                </a:solidFill>
              </a:rPr>
              <a:t>wynikające z działań podejmowanych przez szkoły </a:t>
            </a:r>
            <a:br>
              <a:rPr lang="pl-PL" sz="2000" dirty="0">
                <a:solidFill>
                  <a:srgbClr val="0000A3"/>
                </a:solidFill>
              </a:rPr>
            </a:br>
            <a:r>
              <a:rPr lang="pl-PL" sz="2000" dirty="0">
                <a:solidFill>
                  <a:srgbClr val="0000A3"/>
                </a:solidFill>
              </a:rPr>
              <a:t>w ramach </a:t>
            </a:r>
            <a:r>
              <a:rPr lang="pl-PL" sz="2000" dirty="0" smtClean="0">
                <a:solidFill>
                  <a:srgbClr val="0000A3"/>
                </a:solidFill>
              </a:rPr>
              <a:t>PPEK w roku szkolnym 2022/23</a:t>
            </a:r>
            <a:endParaRPr lang="pl-PL" sz="2000" dirty="0">
              <a:solidFill>
                <a:srgbClr val="0000A3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750" y="1428736"/>
            <a:ext cx="9596505" cy="4880583"/>
          </a:xfrm>
        </p:spPr>
        <p:txBody>
          <a:bodyPr>
            <a:normAutofit/>
          </a:bodyPr>
          <a:lstStyle/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pl-PL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Nauczyciele </a:t>
            </a:r>
            <a:r>
              <a:rPr lang="pl-PL" sz="2000" dirty="0">
                <a:solidFill>
                  <a:prstClr val="black"/>
                </a:solidFill>
                <a:cs typeface="Times New Roman" panose="02020603050405020304" pitchFamily="18" charset="0"/>
              </a:rPr>
              <a:t>przedmiotów egzaminacyjnych z rezerwą podchodzą </a:t>
            </a:r>
            <a:r>
              <a:rPr lang="pl-PL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do </a:t>
            </a:r>
            <a:r>
              <a:rPr lang="pl-PL" sz="2000" dirty="0">
                <a:solidFill>
                  <a:prstClr val="black"/>
                </a:solidFill>
                <a:cs typeface="Times New Roman" panose="02020603050405020304" pitchFamily="18" charset="0"/>
              </a:rPr>
              <a:t>oferowanej przez placówki doskonalenia nauczycieli sieci </a:t>
            </a:r>
            <a:r>
              <a:rPr lang="pl-PL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współpracy </a:t>
            </a:r>
            <a:r>
              <a:rPr lang="pl-PL" sz="2000" dirty="0">
                <a:solidFill>
                  <a:prstClr val="black"/>
                </a:solidFill>
                <a:cs typeface="Times New Roman" panose="02020603050405020304" pitchFamily="18" charset="0"/>
              </a:rPr>
              <a:t>i samokształcenia </a:t>
            </a:r>
            <a:r>
              <a:rPr lang="pl-PL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 nauczycieli. </a:t>
            </a:r>
            <a:r>
              <a:rPr lang="pl-PL" sz="20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Deklaruje to </a:t>
            </a:r>
            <a:r>
              <a:rPr lang="pl-PL" sz="2000" b="1" dirty="0">
                <a:solidFill>
                  <a:prstClr val="black"/>
                </a:solidFill>
                <a:cs typeface="Times New Roman" panose="02020603050405020304" pitchFamily="18" charset="0"/>
              </a:rPr>
              <a:t>55% </a:t>
            </a:r>
            <a:r>
              <a:rPr lang="pl-PL" sz="20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szkół.</a:t>
            </a:r>
          </a:p>
          <a:p>
            <a:pPr lvl="0" algn="just"/>
            <a:endParaRPr lang="pl-PL" sz="2000" b="1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Niski </a:t>
            </a:r>
            <a:r>
              <a:rPr lang="pl-PL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jest wskaźnik nauczycieli przedmiotów egzaminacyjnych, którzy </a:t>
            </a:r>
            <a: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posiadają </a:t>
            </a:r>
            <a:r>
              <a:rPr lang="pl-PL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na dzień kontroli uprawnienia egzaminatora </a:t>
            </a:r>
            <a: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(nauczyciele </a:t>
            </a:r>
            <a:r>
              <a:rPr lang="pl-PL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polskiego - 33</a:t>
            </a:r>
            <a:r>
              <a:rPr lang="pl-PL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%, </a:t>
            </a:r>
            <a: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nauczyciele matematyki - 30 %, n-le j. angielskiego - </a:t>
            </a:r>
            <a:r>
              <a:rPr lang="pl-PL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29%, j</a:t>
            </a:r>
            <a: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niemieckiego - 27 </a:t>
            </a:r>
            <a:r>
              <a:rPr lang="pl-PL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%).  </a:t>
            </a:r>
            <a:endParaRPr lang="pl-PL" sz="2000" dirty="0" smtClean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pl-PL" sz="2000" i="1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pl-PL" sz="2000" i="1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pl-PL" sz="2000" i="1" dirty="0" smtClean="0">
                <a:solidFill>
                  <a:prstClr val="black"/>
                </a:solidFill>
              </a:rPr>
              <a:t>ylko </a:t>
            </a:r>
            <a:r>
              <a:rPr lang="pl-PL" sz="2000" b="1" i="1" dirty="0">
                <a:solidFill>
                  <a:prstClr val="black"/>
                </a:solidFill>
              </a:rPr>
              <a:t>29 nauczycieli w 19 z 45 </a:t>
            </a:r>
            <a:r>
              <a:rPr lang="pl-PL" sz="2000" i="1" dirty="0">
                <a:solidFill>
                  <a:prstClr val="black"/>
                </a:solidFill>
              </a:rPr>
              <a:t>szkół w roku szkolnym 2022/23 uczestniczyło </a:t>
            </a:r>
            <a:r>
              <a:rPr lang="pl-PL" sz="2000" i="1" dirty="0" smtClean="0">
                <a:solidFill>
                  <a:prstClr val="black"/>
                </a:solidFill>
              </a:rPr>
              <a:t/>
            </a:r>
            <a:br>
              <a:rPr lang="pl-PL" sz="2000" i="1" dirty="0" smtClean="0">
                <a:solidFill>
                  <a:prstClr val="black"/>
                </a:solidFill>
              </a:rPr>
            </a:br>
            <a:r>
              <a:rPr lang="pl-PL" sz="2000" i="1" dirty="0" smtClean="0">
                <a:solidFill>
                  <a:prstClr val="black"/>
                </a:solidFill>
              </a:rPr>
              <a:t>lub </a:t>
            </a:r>
            <a:r>
              <a:rPr lang="pl-PL" sz="2000" i="1" dirty="0">
                <a:solidFill>
                  <a:prstClr val="black"/>
                </a:solidFill>
              </a:rPr>
              <a:t>zdeklarowało chęć udziału w szkoleniu nadającym uprawnienia egzaminatora egzaminu ósmoklasisty</a:t>
            </a:r>
            <a:r>
              <a:rPr lang="pl-PL" sz="2000" dirty="0">
                <a:solidFill>
                  <a:prstClr val="black"/>
                </a:solidFill>
              </a:rPr>
              <a:t>. 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pl-PL" sz="2400" dirty="0">
              <a:solidFill>
                <a:prstClr val="black"/>
              </a:solidFill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endParaRPr lang="pl-PL" sz="2000" b="1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l-PL" sz="2400" b="1" dirty="0">
              <a:cs typeface="Times New Roman" panose="02020603050405020304" pitchFamily="18" charset="0"/>
            </a:endParaRPr>
          </a:p>
          <a:p>
            <a:pPr algn="just"/>
            <a:endParaRPr lang="pl-PL" sz="20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l-PL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522899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000" dirty="0">
                <a:solidFill>
                  <a:srgbClr val="0000A3"/>
                </a:solidFill>
              </a:rPr>
              <a:t>Wnioski wynikające z działań podejmowanych przez szkoły </a:t>
            </a:r>
            <a:br>
              <a:rPr lang="pl-PL" sz="2000" dirty="0">
                <a:solidFill>
                  <a:srgbClr val="0000A3"/>
                </a:solidFill>
              </a:rPr>
            </a:br>
            <a:r>
              <a:rPr lang="pl-PL" sz="2000" dirty="0">
                <a:solidFill>
                  <a:srgbClr val="0000A3"/>
                </a:solidFill>
              </a:rPr>
              <a:t>w ramach </a:t>
            </a:r>
            <a:r>
              <a:rPr lang="pl-PL" sz="2000" dirty="0" smtClean="0">
                <a:solidFill>
                  <a:srgbClr val="0000A3"/>
                </a:solidFill>
              </a:rPr>
              <a:t>PPEK w roku szkolnym 2022/23</a:t>
            </a:r>
            <a:endParaRPr lang="pl-PL" sz="2000" dirty="0">
              <a:solidFill>
                <a:srgbClr val="0000A3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Uwzględnianie  zasad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higieny pracy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ucznia przy opracowywaniu planów zajęć dydaktyczno-wychowawczych nie  jest zjawiskiem powszechnym, co nie sprzyja uczeniu się i efektywnej realizacji procesu edukacyjnego.  </a:t>
            </a:r>
            <a: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Zasięganie </a:t>
            </a:r>
            <a:r>
              <a:rPr lang="pl-PL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przez dyrektora opinii Rady Rodziców i Samorządu Uczniowskiego </a:t>
            </a:r>
            <a: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przy </a:t>
            </a:r>
            <a:r>
              <a:rPr lang="pl-PL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ustalaniu długości przerw międzylekcyjnych nie jest powszechne </a:t>
            </a:r>
            <a: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 szkołach. </a:t>
            </a:r>
            <a:b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0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Respektuje </a:t>
            </a:r>
            <a:r>
              <a:rPr lang="pl-PL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to 28 z 45 dyrektorów kontrolowanych szkół.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sz="2000" dirty="0" smtClean="0"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i="1" dirty="0" smtClean="0">
                <a:ea typeface="Calibri" panose="020F0502020204030204" pitchFamily="34" charset="0"/>
              </a:rPr>
              <a:t>W </a:t>
            </a:r>
            <a:r>
              <a:rPr lang="pl-PL" sz="2000" i="1" dirty="0">
                <a:ea typeface="Calibri" panose="020F0502020204030204" pitchFamily="34" charset="0"/>
              </a:rPr>
              <a:t>wyniku </a:t>
            </a:r>
            <a:r>
              <a:rPr lang="pl-PL" sz="2000" i="1" dirty="0" smtClean="0">
                <a:ea typeface="Calibri" panose="020F0502020204030204" pitchFamily="34" charset="0"/>
              </a:rPr>
              <a:t>przeprowadzonych kontroli doraźnych  </a:t>
            </a:r>
            <a:r>
              <a:rPr lang="pl-PL" sz="2000" i="1" dirty="0">
                <a:ea typeface="Calibri" panose="020F0502020204030204" pitchFamily="34" charset="0"/>
              </a:rPr>
              <a:t>w 45 </a:t>
            </a:r>
            <a:r>
              <a:rPr lang="pl-PL" sz="2000" i="1" dirty="0" smtClean="0">
                <a:ea typeface="Calibri" panose="020F0502020204030204" pitchFamily="34" charset="0"/>
              </a:rPr>
              <a:t>szkołach, </a:t>
            </a:r>
            <a:r>
              <a:rPr lang="pl-PL" sz="2000" i="1" dirty="0">
                <a:ea typeface="Calibri" panose="020F0502020204030204" pitchFamily="34" charset="0"/>
              </a:rPr>
              <a:t>łącznie </a:t>
            </a:r>
            <a:r>
              <a:rPr lang="pl-PL" sz="2000" i="1" dirty="0" smtClean="0">
                <a:ea typeface="Calibri" panose="020F0502020204030204" pitchFamily="34" charset="0"/>
              </a:rPr>
              <a:t>wydano</a:t>
            </a:r>
            <a:br>
              <a:rPr lang="pl-PL" sz="2000" i="1" dirty="0" smtClean="0">
                <a:ea typeface="Calibri" panose="020F0502020204030204" pitchFamily="34" charset="0"/>
              </a:rPr>
            </a:br>
            <a:r>
              <a:rPr lang="pl-PL" sz="2000" i="1" dirty="0" smtClean="0">
                <a:ea typeface="Calibri" panose="020F0502020204030204" pitchFamily="34" charset="0"/>
              </a:rPr>
              <a:t>21 </a:t>
            </a:r>
            <a:r>
              <a:rPr lang="pl-PL" sz="2000" i="1" dirty="0">
                <a:ea typeface="Calibri" panose="020F0502020204030204" pitchFamily="34" charset="0"/>
              </a:rPr>
              <a:t>zaleceń </a:t>
            </a:r>
            <a:r>
              <a:rPr lang="pl-PL" sz="2000" i="1" dirty="0" smtClean="0">
                <a:ea typeface="Calibri" panose="020F0502020204030204" pitchFamily="34" charset="0"/>
              </a:rPr>
              <a:t>13 </a:t>
            </a:r>
            <a:r>
              <a:rPr lang="pl-PL" sz="2000" i="1" dirty="0">
                <a:ea typeface="Calibri" panose="020F0502020204030204" pitchFamily="34" charset="0"/>
              </a:rPr>
              <a:t>szkołom tj. 29% </a:t>
            </a:r>
            <a:r>
              <a:rPr lang="pl-PL" sz="2000" i="1" dirty="0" smtClean="0">
                <a:ea typeface="Calibri" panose="020F0502020204030204" pitchFamily="34" charset="0"/>
              </a:rPr>
              <a:t>kontrolowanych szkół. </a:t>
            </a:r>
            <a:br>
              <a:rPr lang="pl-PL" sz="2000" i="1" dirty="0" smtClean="0">
                <a:ea typeface="Calibri" panose="020F0502020204030204" pitchFamily="34" charset="0"/>
              </a:rPr>
            </a:br>
            <a:r>
              <a:rPr lang="pl-PL" sz="2000" i="1" dirty="0" smtClean="0">
                <a:ea typeface="Calibri" panose="020F0502020204030204" pitchFamily="34" charset="0"/>
              </a:rPr>
              <a:t>W </a:t>
            </a:r>
            <a:r>
              <a:rPr lang="pl-PL" sz="2000" i="1" dirty="0">
                <a:ea typeface="Calibri" panose="020F0502020204030204" pitchFamily="34" charset="0"/>
              </a:rPr>
              <a:t>jednej szkole wydano 5 zaleceń, </a:t>
            </a:r>
            <a:r>
              <a:rPr lang="pl-PL" sz="2000" i="1" dirty="0" smtClean="0">
                <a:ea typeface="Calibri" panose="020F0502020204030204" pitchFamily="34" charset="0"/>
              </a:rPr>
              <a:t> w </a:t>
            </a:r>
            <a:r>
              <a:rPr lang="pl-PL" sz="2000" i="1" dirty="0">
                <a:ea typeface="Calibri" panose="020F0502020204030204" pitchFamily="34" charset="0"/>
              </a:rPr>
              <a:t>4 szkołach po 2 zalecenia, w 8 szkołach </a:t>
            </a:r>
            <a:r>
              <a:rPr lang="pl-PL" sz="2000" i="1" dirty="0" smtClean="0">
                <a:ea typeface="Calibri" panose="020F0502020204030204" pitchFamily="34" charset="0"/>
              </a:rPr>
              <a:t>po</a:t>
            </a:r>
            <a:br>
              <a:rPr lang="pl-PL" sz="2000" i="1" dirty="0" smtClean="0">
                <a:ea typeface="Calibri" panose="020F0502020204030204" pitchFamily="34" charset="0"/>
              </a:rPr>
            </a:br>
            <a:r>
              <a:rPr lang="pl-PL" sz="2000" i="1" dirty="0" smtClean="0">
                <a:ea typeface="Calibri" panose="020F0502020204030204" pitchFamily="34" charset="0"/>
              </a:rPr>
              <a:t>1 </a:t>
            </a:r>
            <a:r>
              <a:rPr lang="pl-PL" sz="2000" i="1" dirty="0">
                <a:ea typeface="Calibri" panose="020F0502020204030204" pitchFamily="34" charset="0"/>
              </a:rPr>
              <a:t>zaleceniu. </a:t>
            </a:r>
            <a:endParaRPr lang="pl-PL" sz="200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sz="2400" i="1" dirty="0"/>
          </a:p>
        </p:txBody>
      </p:sp>
    </p:spTree>
    <p:extLst>
      <p:ext uri="{BB962C8B-B14F-4D97-AF65-F5344CB8AC3E}">
        <p14:creationId xmlns:p14="http://schemas.microsoft.com/office/powerpoint/2010/main" val="301320791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0000A3"/>
                </a:solidFill>
              </a:rPr>
              <a:t>Wnioski wynikające z działań podejmowanych przez szkoły </a:t>
            </a:r>
            <a:br>
              <a:rPr lang="pl-PL" dirty="0" smtClean="0">
                <a:solidFill>
                  <a:srgbClr val="0000A3"/>
                </a:solidFill>
              </a:rPr>
            </a:br>
            <a:r>
              <a:rPr lang="pl-PL" dirty="0" smtClean="0">
                <a:solidFill>
                  <a:srgbClr val="0000A3"/>
                </a:solidFill>
              </a:rPr>
              <a:t>w ramach PPEK w roku szkolnym 2022/23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pl-PL" dirty="0" smtClean="0"/>
              <a:t> </a:t>
            </a:r>
            <a:r>
              <a:rPr lang="pl-PL" sz="2000" dirty="0" smtClean="0"/>
              <a:t>Placówki doskonalenia nauczycieli w coraz większym stopniu dostosowują swoją ofertę do potrzeb szkół na rzecz poprawy efektywności kształcenia mierzonej wynikami egzaminów zewnętrznych i są otwarte na współpracę z Lubuskim Kuratorem Oświaty w budowaniu koalicji na rzecz  podejmowania działań  służących podnoszeniu efektywności kształcenia w szkołach podstawowych.</a:t>
            </a:r>
          </a:p>
          <a:p>
            <a:pPr algn="just">
              <a:buFont typeface="Wingdings" pitchFamily="2" charset="2"/>
              <a:buChar char="§"/>
            </a:pPr>
            <a:r>
              <a:rPr lang="pl-PL" sz="2000" dirty="0" smtClean="0"/>
              <a:t>  Spotkania Lubuskiego Kuratora Oświaty z wójtami i burmistrzami pozwoliły na omówienie czynników mających wpływ na wyniki egzaminów zewnętrznych oraz sformułowanie właściwych wniosków, co świadczy o tym, że organy prowadzące szkoły podstawowe są zainteresowane wspieraniem szkół w zakresie podnoszeniem efektywności kształcenia.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2000" dirty="0" smtClean="0"/>
              <a:t> Szkoły zobligowane do opracowania i realizacji PPEK w większości podniosły efektywność kształcenia, choć  czasami nadal pozostają w grupie szkół </a:t>
            </a:r>
            <a:br>
              <a:rPr lang="pl-PL" sz="2000" dirty="0" smtClean="0"/>
            </a:br>
            <a:r>
              <a:rPr lang="pl-PL" sz="2000" dirty="0" smtClean="0"/>
              <a:t>z niskimi </a:t>
            </a:r>
            <a:r>
              <a:rPr lang="pl-PL" sz="2000" dirty="0" err="1" smtClean="0"/>
              <a:t>staninami</a:t>
            </a:r>
            <a:r>
              <a:rPr lang="pl-PL" sz="2000" dirty="0" smtClean="0"/>
              <a:t>.</a:t>
            </a:r>
            <a:endParaRPr lang="pl-PL" sz="2000" dirty="0"/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0000A3"/>
                </a:solidFill>
                <a:latin typeface="Times" panose="02020603050405020304" pitchFamily="18" charset="0"/>
                <a:cs typeface="Times" panose="02020603050405020304" pitchFamily="18" charset="0"/>
              </a:rPr>
              <a:t/>
            </a:r>
            <a:br>
              <a:rPr lang="pl-PL" dirty="0" smtClean="0">
                <a:solidFill>
                  <a:srgbClr val="0000A3"/>
                </a:solidFill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pl-PL" dirty="0" smtClean="0">
                <a:solidFill>
                  <a:srgbClr val="0000A3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Rekomendacje </a:t>
            </a:r>
            <a:r>
              <a:rPr lang="pl-PL" dirty="0">
                <a:solidFill>
                  <a:srgbClr val="0000A3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do pracy w roku  szkolnym 2023/24 </a:t>
            </a:r>
            <a:r>
              <a:rPr lang="pl-PL" b="0" dirty="0">
                <a:solidFill>
                  <a:srgbClr val="0000A3"/>
                </a:solidFill>
              </a:rPr>
              <a:t/>
            </a:r>
            <a:br>
              <a:rPr lang="pl-PL" b="0" dirty="0">
                <a:solidFill>
                  <a:srgbClr val="0000A3"/>
                </a:solidFill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71475" lvl="0" indent="-371475" algn="ctr"/>
            <a:endParaRPr lang="pl-PL" sz="2400" b="1" dirty="0" smtClean="0">
              <a:solidFill>
                <a:srgbClr val="0000A3"/>
              </a:solidFill>
            </a:endParaRPr>
          </a:p>
          <a:p>
            <a:pPr marL="371475" lvl="0" indent="-371475" algn="ctr"/>
            <a:r>
              <a:rPr lang="pl-PL" sz="2400" b="1" dirty="0">
                <a:solidFill>
                  <a:srgbClr val="0000A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pl-PL" sz="2400" b="1" dirty="0" smtClean="0">
                <a:solidFill>
                  <a:srgbClr val="0000A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ekomendacje </a:t>
            </a:r>
          </a:p>
          <a:p>
            <a:pPr marL="371475" lvl="0" indent="-371475" algn="ctr"/>
            <a:r>
              <a:rPr lang="pl-PL" sz="2400" b="1" dirty="0">
                <a:solidFill>
                  <a:srgbClr val="0000A3"/>
                </a:solidFill>
              </a:rPr>
              <a:t/>
            </a:r>
            <a:br>
              <a:rPr lang="pl-PL" sz="2400" b="1" dirty="0">
                <a:solidFill>
                  <a:srgbClr val="0000A3"/>
                </a:solidFill>
              </a:rPr>
            </a:br>
            <a:r>
              <a:rPr lang="pl-PL" sz="2400" dirty="0" smtClean="0">
                <a:solidFill>
                  <a:srgbClr val="0000A3"/>
                </a:solidFill>
              </a:rPr>
              <a:t>do pracy w kolejnej edycji Programu </a:t>
            </a:r>
            <a:r>
              <a:rPr lang="pl-PL" sz="2400" dirty="0">
                <a:solidFill>
                  <a:srgbClr val="0000A3"/>
                </a:solidFill>
              </a:rPr>
              <a:t>działań  </a:t>
            </a:r>
            <a:r>
              <a:rPr lang="pl-PL" sz="2400" dirty="0" smtClean="0">
                <a:solidFill>
                  <a:srgbClr val="0000A3"/>
                </a:solidFill>
              </a:rPr>
              <a:t/>
            </a:r>
            <a:br>
              <a:rPr lang="pl-PL" sz="2400" dirty="0" smtClean="0">
                <a:solidFill>
                  <a:srgbClr val="0000A3"/>
                </a:solidFill>
              </a:rPr>
            </a:br>
            <a:r>
              <a:rPr lang="pl-PL" sz="2400" dirty="0" smtClean="0">
                <a:solidFill>
                  <a:srgbClr val="0000A3"/>
                </a:solidFill>
              </a:rPr>
              <a:t>Lubuskiego </a:t>
            </a:r>
            <a:r>
              <a:rPr lang="pl-PL" sz="2400" dirty="0">
                <a:solidFill>
                  <a:srgbClr val="0000A3"/>
                </a:solidFill>
              </a:rPr>
              <a:t>Kuratora Oświaty </a:t>
            </a:r>
            <a:br>
              <a:rPr lang="pl-PL" sz="2400" dirty="0">
                <a:solidFill>
                  <a:srgbClr val="0000A3"/>
                </a:solidFill>
              </a:rPr>
            </a:br>
            <a:r>
              <a:rPr lang="pl-PL" sz="2400" dirty="0">
                <a:solidFill>
                  <a:srgbClr val="0000A3"/>
                </a:solidFill>
              </a:rPr>
              <a:t>w ramach sprawowanego nadzoru pedagogicznego w obszarze doskonalenia zawodowego nauczycieli, </a:t>
            </a:r>
            <a:br>
              <a:rPr lang="pl-PL" sz="2400" dirty="0">
                <a:solidFill>
                  <a:srgbClr val="0000A3"/>
                </a:solidFill>
              </a:rPr>
            </a:br>
            <a:r>
              <a:rPr lang="pl-PL" sz="2400" dirty="0">
                <a:solidFill>
                  <a:srgbClr val="0000A3"/>
                </a:solidFill>
              </a:rPr>
              <a:t>ukierunkowanego na podnoszenie efektów kształcenia  </a:t>
            </a:r>
            <a:br>
              <a:rPr lang="pl-PL" sz="2400" dirty="0">
                <a:solidFill>
                  <a:srgbClr val="0000A3"/>
                </a:solidFill>
              </a:rPr>
            </a:br>
            <a:r>
              <a:rPr lang="pl-PL" sz="2400" dirty="0">
                <a:solidFill>
                  <a:srgbClr val="0000A3"/>
                </a:solidFill>
              </a:rPr>
              <a:t>w szkołach województwa lubuskiego - rok szkolny </a:t>
            </a:r>
            <a:r>
              <a:rPr lang="pl-PL" sz="2400" dirty="0" smtClean="0">
                <a:solidFill>
                  <a:srgbClr val="0000A3"/>
                </a:solidFill>
              </a:rPr>
              <a:t>2023/24</a:t>
            </a:r>
            <a:endParaRPr lang="pl-PL" sz="2400" dirty="0">
              <a:solidFill>
                <a:srgbClr val="0000A3"/>
              </a:solidFill>
            </a:endParaRP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62636450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uratorium2010_ver2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uratrorium 2010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kuratorium2010_ver2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uratrorium 2010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18564</TotalTime>
  <Words>1528</Words>
  <Application>Microsoft Office PowerPoint</Application>
  <PresentationFormat>Papier A4 (210x297 mm)</PresentationFormat>
  <Paragraphs>100</Paragraphs>
  <Slides>16</Slides>
  <Notes>8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Cambria</vt:lpstr>
      <vt:lpstr>Times</vt:lpstr>
      <vt:lpstr>Times New Roman</vt:lpstr>
      <vt:lpstr>Wingdings</vt:lpstr>
      <vt:lpstr>kuratorium2010_ver2</vt:lpstr>
      <vt:lpstr>2_kuratorium2010_ver2</vt:lpstr>
      <vt:lpstr> Wnioski i rekomendacje do pracy w roku szkolnym 2023/24</vt:lpstr>
      <vt:lpstr>Wnioski wynikające z działań podejmowanych przez szkoły  w ramach PPEK w roku szkolnym 2022/23</vt:lpstr>
      <vt:lpstr>Wnioski wynikające z działań podejmowanych przez szkoły  w ramach PPEK w roku szkolnym 2022/23</vt:lpstr>
      <vt:lpstr>Wnioski wynikające z działań podejmowanych przez szkoły  w ramach PPEK w roku szkolnym 2022/23</vt:lpstr>
      <vt:lpstr>Wnioski wynikające z działań podejmowanych przez szkoły  w ramach PPEK w roku szkolnym 2022/23</vt:lpstr>
      <vt:lpstr>Wnioski wynikające z działań podejmowanych przez szkoły  w ramach PPEK w roku szkolnym 2022/23</vt:lpstr>
      <vt:lpstr>Wnioski wynikające z działań podejmowanych przez szkoły  w ramach PPEK w roku szkolnym 2022/23</vt:lpstr>
      <vt:lpstr>Wnioski wynikające z działań podejmowanych przez szkoły  w ramach PPEK w roku szkolnym 2022/23</vt:lpstr>
      <vt:lpstr> Rekomendacje do pracy w roku  szkolnym 2023/24  </vt:lpstr>
      <vt:lpstr>Rekomendacje do pracy na  rok szkolny 2023/24  </vt:lpstr>
      <vt:lpstr> Rekomendacje do pracy w roku  szkolnym 2023/24  </vt:lpstr>
      <vt:lpstr>Rekomendacje do pracy w roku szkolnym 2023/24  </vt:lpstr>
      <vt:lpstr>Rekomendacje do pracy w roku szkolnym 2023/24  </vt:lpstr>
      <vt:lpstr>Rekomendacje do pracy w roku szkolnym 2023/24   wynikające z badania ankietowego  </vt:lpstr>
      <vt:lpstr>Rekomendacje do pracy w roku szkolnym 2023/24  wynikające z badania ankietowego  </vt:lpstr>
      <vt:lpstr>   DZIĘKUJĘ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User</dc:creator>
  <cp:lastModifiedBy>Grzegorz Tomczak</cp:lastModifiedBy>
  <cp:revision>1406</cp:revision>
  <cp:lastPrinted>2022-08-17T08:27:54Z</cp:lastPrinted>
  <dcterms:created xsi:type="dcterms:W3CDTF">2010-04-15T09:51:31Z</dcterms:created>
  <dcterms:modified xsi:type="dcterms:W3CDTF">2023-09-21T06:28:28Z</dcterms:modified>
  <cp:contentStatus/>
</cp:coreProperties>
</file>