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5"/>
  </p:handoutMasterIdLst>
  <p:sldIdLst>
    <p:sldId id="256" r:id="rId2"/>
    <p:sldId id="321" r:id="rId3"/>
    <p:sldId id="322" r:id="rId4"/>
    <p:sldId id="257" r:id="rId5"/>
    <p:sldId id="288" r:id="rId6"/>
    <p:sldId id="258" r:id="rId7"/>
    <p:sldId id="289" r:id="rId8"/>
    <p:sldId id="273" r:id="rId9"/>
    <p:sldId id="290" r:id="rId10"/>
    <p:sldId id="319" r:id="rId11"/>
    <p:sldId id="260" r:id="rId12"/>
    <p:sldId id="264" r:id="rId13"/>
    <p:sldId id="263" r:id="rId14"/>
    <p:sldId id="266" r:id="rId15"/>
    <p:sldId id="292" r:id="rId16"/>
    <p:sldId id="274" r:id="rId17"/>
    <p:sldId id="265" r:id="rId18"/>
    <p:sldId id="293" r:id="rId19"/>
    <p:sldId id="294" r:id="rId20"/>
    <p:sldId id="262" r:id="rId21"/>
    <p:sldId id="295" r:id="rId22"/>
    <p:sldId id="259" r:id="rId23"/>
    <p:sldId id="267" r:id="rId24"/>
    <p:sldId id="296" r:id="rId25"/>
    <p:sldId id="297" r:id="rId26"/>
    <p:sldId id="261" r:id="rId27"/>
    <p:sldId id="298" r:id="rId28"/>
    <p:sldId id="268" r:id="rId29"/>
    <p:sldId id="270" r:id="rId30"/>
    <p:sldId id="272" r:id="rId31"/>
    <p:sldId id="271" r:id="rId32"/>
    <p:sldId id="299" r:id="rId33"/>
    <p:sldId id="300" r:id="rId34"/>
    <p:sldId id="280" r:id="rId35"/>
    <p:sldId id="301" r:id="rId36"/>
    <p:sldId id="302" r:id="rId37"/>
    <p:sldId id="275" r:id="rId38"/>
    <p:sldId id="303" r:id="rId39"/>
    <p:sldId id="276" r:id="rId40"/>
    <p:sldId id="277" r:id="rId41"/>
    <p:sldId id="278" r:id="rId42"/>
    <p:sldId id="279" r:id="rId43"/>
    <p:sldId id="305" r:id="rId44"/>
    <p:sldId id="304" r:id="rId45"/>
    <p:sldId id="306" r:id="rId46"/>
    <p:sldId id="320" r:id="rId47"/>
    <p:sldId id="308" r:id="rId48"/>
    <p:sldId id="281" r:id="rId49"/>
    <p:sldId id="309" r:id="rId50"/>
    <p:sldId id="282" r:id="rId51"/>
    <p:sldId id="283" r:id="rId52"/>
    <p:sldId id="284" r:id="rId53"/>
    <p:sldId id="285" r:id="rId54"/>
    <p:sldId id="286" r:id="rId55"/>
    <p:sldId id="287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10234613" cy="71040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718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D905A-4783-43BC-AF07-1133615EA56A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5475" cy="357188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4BCD0C-78B6-4101-B0CC-8F505CB8EA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66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ABF71-A536-4D12-BF92-6D876402FF27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F8BA-35E4-4011-AFA0-B40B12372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CB5-B219-402E-A9E5-8122117CC73B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C311-53D8-4946-9951-F11511B117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B94B-B054-415B-AC70-33353248045F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9A5B-01C3-487F-9538-2EF0802A23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CF1C-D6FE-4F82-B48E-C2C5B645F33F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48D8-78BD-4D2D-A655-4D6078F82A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4C06-2CB6-462C-9C65-619F740829A5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68C7-B46F-44C7-850C-ABFBFCB2CD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E5B0-21BB-4A55-BE02-5DC9C7EB79C9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7BC7-C9FA-49C1-8930-0A41218553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EC74-4318-4158-A4D1-DCB0F400B658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98DA-6A14-4061-8399-909A818804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47D8-DA4F-4056-92DB-CE6A5F409101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D5E9-4999-42E2-81F8-6270265CC3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4122-9530-4A53-85D4-FFFB4BF3B9E7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A795-D9BF-495A-90F8-38DA5A72B5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FCD6-3DB3-4D84-BADD-A75547B30FE9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2F43-5DB4-4C13-BF63-ABE8A6E2B3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84DB-215C-4909-B0D5-BB1A20E29BD2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976B-AA9C-443B-A3ED-83C5A4458B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C0327-84E0-43FB-95EE-0AA57C8A8E3F}" type="datetimeFigureOut">
              <a:rPr lang="pl-PL"/>
              <a:pPr>
                <a:defRPr/>
              </a:pPr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63145-AC81-420F-A2F3-8BCD7E0F99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Lubuski Konkurs BRD</a:t>
            </a:r>
            <a:br>
              <a:rPr lang="pl-PL" b="1" smtClean="0"/>
            </a:br>
            <a:r>
              <a:rPr lang="pl-PL" b="1" smtClean="0"/>
              <a:t>2022 / 2023</a:t>
            </a: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r>
              <a:rPr lang="pl-PL" sz="3000" b="1" smtClean="0"/>
              <a:t>PYTANIA NA ETAP REJONOWY</a:t>
            </a:r>
          </a:p>
          <a:p>
            <a:pPr eaLnBrk="1" hangingPunct="1"/>
            <a:r>
              <a:rPr lang="pl-PL" sz="3000" b="1" smtClean="0"/>
              <a:t>23.03.2023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pl-PL" sz="3600" b="1" smtClean="0">
                <a:latin typeface="Times New Roman" pitchFamily="18" charset="0"/>
              </a:rPr>
              <a:t>7. W tej sytuacji jadąc zgodnie z przebiegiem drogi głównej:</a:t>
            </a:r>
            <a:r>
              <a:rPr lang="pl-PL" sz="3600" smtClean="0">
                <a:latin typeface="Times New Roman" pitchFamily="18" charset="0"/>
              </a:rPr>
              <a:t/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/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>a. Przepuszczasz pojazdy nadjeżdżające </a:t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>z Twojej prawej strony.</a:t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/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>b. Nie sygnalizujesz, ponieważ jedziesz drogą z pierwszeństwem.</a:t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/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>c. Sygnalizujesz zamiar skrętu </a:t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>w lewo.</a:t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3600" smtClean="0">
                <a:latin typeface="Times New Roman" pitchFamily="18" charset="0"/>
              </a:rPr>
              <a:t/>
            </a:r>
            <a:br>
              <a:rPr lang="pl-PL" sz="3600" smtClean="0">
                <a:latin typeface="Times New Roman" pitchFamily="18" charset="0"/>
              </a:rPr>
            </a:br>
            <a:r>
              <a:rPr lang="pl-PL" sz="1000" smtClean="0">
                <a:latin typeface="Times New Roman" pitchFamily="18" charset="0"/>
              </a:rPr>
              <a:t>Art. 22.5 PoRD</a:t>
            </a:r>
          </a:p>
        </p:txBody>
      </p:sp>
      <p:pic>
        <p:nvPicPr>
          <p:cNvPr id="78851" name="Picture 3" descr="t-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19600"/>
            <a:ext cx="2209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>
          <a:xfrm>
            <a:off x="628650" y="547688"/>
            <a:ext cx="7886700" cy="884237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8. Wskaż zdanie, zawierające nieprawdziwą informację: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74800"/>
            <a:ext cx="7886700" cy="3967163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600" smtClean="0">
                <a:latin typeface="Times New Roman" pitchFamily="18" charset="0"/>
                <a:cs typeface="Times New Roman" pitchFamily="18" charset="0"/>
              </a:rPr>
              <a:t>polecenia i sygnały dawane przez osoby kierujące ruchem lub uprawnione do jego kontroli mają pierwszeństwo przed sygnałami świetlnymi i znakami drogowymi,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600" smtClean="0">
                <a:latin typeface="Times New Roman" pitchFamily="18" charset="0"/>
                <a:cs typeface="Times New Roman" pitchFamily="18" charset="0"/>
              </a:rPr>
              <a:t>sygnały świetlne mają pierwszeństwo przed poleceniami i sygnałami dawanymi przez osoby kierujące ruchem,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600" smtClean="0">
                <a:latin typeface="Times New Roman" pitchFamily="18" charset="0"/>
                <a:cs typeface="Times New Roman" pitchFamily="18" charset="0"/>
              </a:rPr>
              <a:t>polecenia i sygnały dawane przez osoby kierujące ruchem lub uprawnione do jego kontroli mają pierwszeństwo przed znakami drogowymi.</a:t>
            </a:r>
          </a:p>
        </p:txBody>
      </p:sp>
      <p:sp>
        <p:nvSpPr>
          <p:cNvPr id="2253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Art.5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628650" y="442913"/>
            <a:ext cx="7886700" cy="944562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9. Obowiązek ułatwienia przejazdu pojazdu uprzywilejowanego dotyczy: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55813"/>
            <a:ext cx="7886700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uczestników ruchu i innych osób znajdujących się na drodze,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uczestników ruchu posiadających uprawnienia do kierowania pojazdów,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uczestników ruchu.</a:t>
            </a:r>
          </a:p>
        </p:txBody>
      </p:sp>
      <p:sp>
        <p:nvSpPr>
          <p:cNvPr id="2355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Art.9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>
          <a:xfrm>
            <a:off x="628650" y="414338"/>
            <a:ext cx="8031163" cy="14287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10. Czy pieszy korzystając z drogi dla rowerów, jest obowiązany ustąpić miejsca osobie poruszającej się przy użyciu urządzenia wspomagającego ruch?</a:t>
            </a: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84413"/>
            <a:ext cx="73152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nie ma takiego obowiązku,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tak, obowiązek ten dotyczy każdego pieszego,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tak, obowiązek ten dotyczy każdego pieszego, z wyjątkiem osoby niepełnosprawnej.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Art.11.4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11. Pieszy poruszający się po drodze po zmierzchu poza obszarem zabudowanym: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663950"/>
          </a:xfrm>
        </p:spPr>
        <p:txBody>
          <a:bodyPr rtlCol="0">
            <a:normAutofit fontScale="925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zawsze obowiązany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używać elementów odblaskowych w sposób widoczny dla innych uczestników ruchu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obowiązany używać elementów odblaskowych w sposób widoczny dla innych uczestników ruchu, chyba że porusza się po drodze dla pieszych, drodze dla pieszych i rowerów lub drodze dla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rowerów,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obowiązany używać elementów odblaskowych w sposób widoczny dla innych uczestników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ruchu.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ytuł 1"/>
          <p:cNvSpPr txBox="1">
            <a:spLocks/>
          </p:cNvSpPr>
          <p:nvPr/>
        </p:nvSpPr>
        <p:spPr bwMode="auto">
          <a:xfrm>
            <a:off x="628650" y="53546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Art.11.4a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>
          <a:xfrm>
            <a:off x="628650" y="442913"/>
            <a:ext cx="7886700" cy="73660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12. Wskaż prawidłową informację: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1938"/>
            <a:ext cx="7886700" cy="3756025"/>
          </a:xfrm>
        </p:spPr>
        <p:txBody>
          <a:bodyPr rtlCol="0">
            <a:normAutofit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kolumny pieszych nie może przekraczać 50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a odległość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między kolumnami nie może być mniejsza niż 100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kolumny pieszych nie może przekraczać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a odległość między kolumnami nie może być mniejsza niż 100 m,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kolumny pieszych nie może przekraczać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a odległość między kolumnami nie może być mniejsza niż 5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Art.12.5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334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13. Osoba poruszająca się przy użyciu urządzenia wspomagającego ruch w strefie zamieszkania: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4813"/>
            <a:ext cx="7886700" cy="3487737"/>
          </a:xfrm>
        </p:spPr>
        <p:txBody>
          <a:bodyPr rtlCol="0">
            <a:normAutofit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obowiązana korzystać z drogi dla pieszych, drogi dla pieszych i rowerów lub drogi dla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rowerów,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korzystać z całej szerokości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drogi,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musi ustępować pierwszeństwa pojazdom poruszającym się po drodze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może korzystać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całej szerokości drogi i ma pierwszeństwo przed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pojazdami poruszającymi się po drodze.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Art.15a.1 i 2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17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14. Osoba poruszającą się przy użyciu urządzenia wspomagającego ruch jest obowiązana: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41475"/>
            <a:ext cx="7612063" cy="3802063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wymijaniu zachować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odstęp co najmniej 1 metra od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wymijanego pojazdu lub uczestnika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ruchu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omijaniu zachować odstęp co najmniej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metra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omijanego pojazdu, uczestnika ruchu lub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przeszkody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zbliżając się do przejścia dla pieszych, zachować szczególną ostrożność i ustąpić pierwszeństwa pieszemu znajdującemu się na przejściu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Art.15a.6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>
          <a:xfrm>
            <a:off x="628650" y="481013"/>
            <a:ext cx="7485063" cy="9937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15. Kiedy uczestnik ruchu drogowego nie jest włączającym się do ruchu?</a:t>
            </a:r>
          </a:p>
        </p:txBody>
      </p:sp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514725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przy rozpoczynaniu jazdy po postoju,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przy rozpoczynaniu jazdy po zatrzymaniu się niewynikającym z warunków lub przepisów ruchu drogowego,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przy rozpoczynaniu jazdy po zatrzymaniu się wynikającym z warunków lub przepisów ruchu drogowego.</a:t>
            </a:r>
          </a:p>
        </p:txBody>
      </p:sp>
      <p:sp>
        <p:nvSpPr>
          <p:cNvPr id="2969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Art.17.1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>
          <a:xfrm>
            <a:off x="628650" y="452438"/>
            <a:ext cx="7807325" cy="167322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16. Nałożony na kierującego pojazdem, obowiązek umożliwienia kierującemu autobusem włączenia się do ruchu podczas wyjeżdżania z oznaczonego przystanku autobusowego:</a:t>
            </a:r>
          </a:p>
        </p:txBody>
      </p:sp>
      <p:sp>
        <p:nvSpPr>
          <p:cNvPr id="30722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43163"/>
            <a:ext cx="7886700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dotyczy sytuacji, w której przystanek zlokalizowany jest na obszarze zabudowanym,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dotyczy sytuacji, w której przystanek zlokalizowany jest poza obszarem zabudowanym,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jest niezależny od lokalizacji przystanku.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Art.18.1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344"/>
          </a:xfrm>
        </p:spPr>
        <p:txBody>
          <a:bodyPr/>
          <a:lstStyle/>
          <a:p>
            <a:r>
              <a:rPr lang="pl-PL" sz="3600" b="1" dirty="0"/>
              <a:t>Zasady udzielania odpowiedzi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7581" y="1095470"/>
            <a:ext cx="7886700" cy="41827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pl-PL" sz="2400" dirty="0" smtClean="0"/>
              <a:t>Piszemy </a:t>
            </a:r>
            <a:r>
              <a:rPr lang="pl-PL" sz="2400" dirty="0"/>
              <a:t>czytelnym pismem - najlepiej technicznym. </a:t>
            </a:r>
            <a:endParaRPr lang="pl-PL" sz="2400" dirty="0" smtClean="0"/>
          </a:p>
          <a:p>
            <a:pPr marL="514350" indent="-514350">
              <a:buAutoNum type="arabicParenR"/>
            </a:pPr>
            <a:r>
              <a:rPr lang="pl-PL" sz="2400" dirty="0" smtClean="0"/>
              <a:t>Wpisujemy </a:t>
            </a:r>
            <a:r>
              <a:rPr lang="pl-PL" sz="2400" dirty="0"/>
              <a:t>nazwisko, imię, miejscowość i nr swojej szkoły, jeżeli jest, oraz klasę. </a:t>
            </a:r>
            <a:endParaRPr lang="pl-PL" sz="2400" dirty="0" smtClean="0"/>
          </a:p>
          <a:p>
            <a:pPr marL="514350" indent="-514350">
              <a:buAutoNum type="arabicParenR"/>
            </a:pPr>
            <a:r>
              <a:rPr lang="pl-PL" sz="2400" dirty="0" smtClean="0"/>
              <a:t>Odpowiadamy </a:t>
            </a:r>
            <a:r>
              <a:rPr lang="pl-PL" sz="2400" dirty="0"/>
              <a:t>wyłącznie na tej karcie odpowiedzi zaznaczając X długopisem - nie czerwonym. </a:t>
            </a:r>
            <a:endParaRPr lang="pl-PL" sz="2400" dirty="0" smtClean="0"/>
          </a:p>
          <a:p>
            <a:pPr marL="514350" indent="-514350">
              <a:buAutoNum type="arabicParenR"/>
            </a:pPr>
            <a:r>
              <a:rPr lang="pl-PL" sz="2400" dirty="0" smtClean="0"/>
              <a:t>Na </a:t>
            </a:r>
            <a:r>
              <a:rPr lang="pl-PL" sz="2400" dirty="0"/>
              <a:t>każde pytanie jest jedna odpowiedź. </a:t>
            </a:r>
            <a:endParaRPr lang="pl-PL" sz="2400" dirty="0" smtClean="0"/>
          </a:p>
          <a:p>
            <a:pPr marL="514350" indent="-514350">
              <a:buAutoNum type="arabicParenR"/>
            </a:pPr>
            <a:r>
              <a:rPr lang="pl-PL" sz="2400" dirty="0" smtClean="0"/>
              <a:t>Nie </a:t>
            </a:r>
            <a:r>
              <a:rPr lang="pl-PL" sz="2400" dirty="0"/>
              <a:t>wolno robić błędów i poprawiać odpowiedzi. Za poprawioną odpowiedź jest 0 punktów. </a:t>
            </a:r>
            <a:endParaRPr lang="pl-PL" sz="2400" dirty="0" smtClean="0"/>
          </a:p>
          <a:p>
            <a:pPr marL="514350" indent="-514350">
              <a:buAutoNum type="arabicParenR"/>
            </a:pPr>
            <a:r>
              <a:rPr lang="pl-PL" sz="2400" dirty="0" smtClean="0"/>
              <a:t>Nie </a:t>
            </a:r>
            <a:r>
              <a:rPr lang="pl-PL" sz="2400" dirty="0"/>
              <a:t>spieszymy się – </a:t>
            </a:r>
            <a:r>
              <a:rPr lang="pl-PL" sz="2400" dirty="0">
                <a:solidFill>
                  <a:srgbClr val="FF0000"/>
                </a:solidFill>
              </a:rPr>
              <a:t>ustalamy zasady komunikacji przy przechodzeniu do kolejnych </a:t>
            </a:r>
            <a:r>
              <a:rPr lang="pl-PL" sz="2400" dirty="0" smtClean="0">
                <a:solidFill>
                  <a:srgbClr val="FF0000"/>
                </a:solidFill>
              </a:rPr>
              <a:t>slajdów</a:t>
            </a:r>
            <a:r>
              <a:rPr lang="pl-PL" sz="2400" dirty="0" smtClean="0"/>
              <a:t>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1945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6680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17. Prędkość dopuszczalna roweru w strefie zamieszkania:</a:t>
            </a:r>
          </a:p>
        </p:txBody>
      </p:sp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60550"/>
            <a:ext cx="760095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wynosi 20 km/h,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wynosi 25 km/h, jeżeli tym rowerem jest rower wyposażony w pomocniczy napęd elektryczny,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nie jest określona w obowiązujących przepisach ruchu drogowego.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 2 31), 47) i Art.20.2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477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18. Wykonanie manewru zawracania:</a:t>
            </a:r>
          </a:p>
        </p:txBody>
      </p:sp>
      <p:sp>
        <p:nvSpPr>
          <p:cNvPr id="32770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28813"/>
            <a:ext cx="7799388" cy="269875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nie wymaga zachowania szczególnej ostrożności,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wymaga zachowania szczególnej ostrożności,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jest zabronione na drodze ekspresowej, w każdym przypadku.</a:t>
            </a:r>
          </a:p>
        </p:txBody>
      </p:sp>
      <p:sp>
        <p:nvSpPr>
          <p:cNvPr id="3277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 22.1 i Art. 22.6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699375" cy="990600"/>
          </a:xfrm>
        </p:spPr>
        <p:txBody>
          <a:bodyPr/>
          <a:lstStyle/>
          <a:p>
            <a:pPr algn="just"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19. Który z manewrów wykonywanych na drodze wymaga zachowania szczególnej ostrożności?</a:t>
            </a:r>
          </a:p>
        </p:txBody>
      </p:sp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38363"/>
            <a:ext cx="7886700" cy="252095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omijanie,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cofanie,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wymijanie.</a:t>
            </a:r>
          </a:p>
        </p:txBody>
      </p:sp>
      <p:sp>
        <p:nvSpPr>
          <p:cNvPr id="3379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Art.23 UPoRD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>
          <a:xfrm>
            <a:off x="628650" y="561975"/>
            <a:ext cx="7886700" cy="13700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20. Obowiązek zachowania bezpiecznego odstępu nie mniejszego niż 1 metr nie musi być zachowany, w przypadku wyprzedzania przez kierującego rowerem:</a:t>
            </a:r>
          </a:p>
        </p:txBody>
      </p:sp>
      <p:sp>
        <p:nvSpPr>
          <p:cNvPr id="3481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86025"/>
            <a:ext cx="7886700" cy="2403475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hulajnogi elektrycznej,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pieszego,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osoby poruszającej się przy użyciu urządzenia wspomagającego ruch.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ytuł 1"/>
          <p:cNvSpPr txBox="1">
            <a:spLocks/>
          </p:cNvSpPr>
          <p:nvPr/>
        </p:nvSpPr>
        <p:spPr bwMode="auto">
          <a:xfrm>
            <a:off x="628650" y="5400675"/>
            <a:ext cx="78867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Art.24.2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>
          <a:xfrm>
            <a:off x="628650" y="495300"/>
            <a:ext cx="7645400" cy="90328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21. Wyprzedzanie pojazdu lub uczestnika ruchu, który sygnalizuje zamiar skręcenia w lewo:</a:t>
            </a:r>
          </a:p>
        </p:txBody>
      </p:sp>
      <p:sp>
        <p:nvSpPr>
          <p:cNvPr id="35842" name="Symbol zastępczy zawartości 2"/>
          <p:cNvSpPr>
            <a:spLocks noGrp="1"/>
          </p:cNvSpPr>
          <p:nvPr>
            <p:ph idx="1"/>
          </p:nvPr>
        </p:nvSpPr>
        <p:spPr>
          <a:xfrm>
            <a:off x="760413" y="2030413"/>
            <a:ext cx="7886700" cy="240506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jest zabronione,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może odbywać się tylko z jego lewej strony,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może odbywać się tylko z jego prawej strony.</a:t>
            </a:r>
          </a:p>
        </p:txBody>
      </p:sp>
      <p:sp>
        <p:nvSpPr>
          <p:cNvPr id="3584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Art.24.5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>
          <a:xfrm>
            <a:off x="628650" y="420688"/>
            <a:ext cx="7545388" cy="11493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22. Kierujący pojazdem, zbliżając się do skrzyżowania dróg, na którym pierwszeństwo nie jest określone znakami:</a:t>
            </a:r>
          </a:p>
        </p:txBody>
      </p:sp>
      <p:sp>
        <p:nvSpPr>
          <p:cNvPr id="36866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06588"/>
            <a:ext cx="8294688" cy="377825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jeżeli skręca w lewo, jest obowiązany zachować szczególną ostrożność i ustąpić pierwszeństwa tylko pojazdowi nadjeżdżającemu z prawej strony,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jeżeli skręca w prawo, nie musi zachowywać szczególnej ostrożności, ponieważ na tym skrzyżowaniu ma pierwszeństwo przejazdu,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jest obowiązany zachować szczególną ostrożność i ustąpić pierwszeństwa pojazdowi nadjeżdżającemu z prawej strony, a jeżeli skręca w lewo - także jadącemu z kierunku przeciwnego na wprost lub skręcającemu w prawo.</a:t>
            </a:r>
          </a:p>
        </p:txBody>
      </p:sp>
      <p:sp>
        <p:nvSpPr>
          <p:cNvPr id="3686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Art.25.1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>
          <a:xfrm>
            <a:off x="628650" y="447675"/>
            <a:ext cx="7413625" cy="11636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23. W razie przechodzenia przez jezdnię osoby o widocznej ograniczonej sprawności ruchowej, kierujący jest obowiązany: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17700"/>
            <a:ext cx="7886700" cy="3244850"/>
          </a:xfrm>
        </p:spPr>
        <p:txBody>
          <a:bodyPr rtlCol="0">
            <a:normAutofit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zatrzymać pojazd w celu umożliwienia jej przejścia,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zatrzymać pojazd w celu umożliwienia jej przejścia, pod warunkiem, że nie utrudni to ruchu pojazdów poruszających się po tej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jezdni,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zatrzymać pojazd w celu umożliwienia jej przejścia, pod warunkiem, że osoba ta zamierza skorzystać z wyznaczonego przejścia dla pieszych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Art.26.7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title"/>
          </p:nvPr>
        </p:nvSpPr>
        <p:spPr>
          <a:xfrm>
            <a:off x="628650" y="558800"/>
            <a:ext cx="7886700" cy="11636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24. Kierujący rowerem, zbliżając się do przejazdu kolejowego oraz przejeżdżając przez przejazd, jest obowiązany zachować szczególną ostrożność: </a:t>
            </a:r>
          </a:p>
        </p:txBody>
      </p:sp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47888"/>
            <a:ext cx="7766050" cy="301466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wtedy, jeżeli jest to przejazd kolejowy niewyposażony w zapory lub półzapory,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wtedy, jeżeli jest przejazd kolejowy niewyposażony w zapory,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niezależnie od tego czy jest to przejazd kolejowy z zaporami czy bez zapór.</a:t>
            </a:r>
          </a:p>
        </p:txBody>
      </p:sp>
      <p:sp>
        <p:nvSpPr>
          <p:cNvPr id="3891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Art.28.1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40713" cy="6159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25. Kierującemu hulajnogą elektryczną zabrania się:</a:t>
            </a:r>
          </a:p>
        </p:txBody>
      </p:sp>
      <p:sp>
        <p:nvSpPr>
          <p:cNvPr id="3993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19263"/>
            <a:ext cx="7435850" cy="34432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korzystania z drogi dla pieszych i rowerów, jeżeli tą drogą poruszają się piesi,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czepiania się pojazdów,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zatrzymywania się w śluzie dla rowerów obok innych kierujących tymi pojazdami.</a:t>
            </a:r>
          </a:p>
        </p:txBody>
      </p:sp>
      <p:sp>
        <p:nvSpPr>
          <p:cNvPr id="3993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Art.33.1, art.33.1a i art.33.3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170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26. Korzystanie z drogi dla pieszych przez kierującego rowerem jest:</a:t>
            </a:r>
          </a:p>
        </p:txBody>
      </p:sp>
      <p:sp>
        <p:nvSpPr>
          <p:cNvPr id="40962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81188"/>
            <a:ext cx="7886700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dozwolone wyjątkowo, w przypadkach określonych przepisami prawa,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bezwzględnie dozwolone,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bezwzględnie zabronione.</a:t>
            </a:r>
          </a:p>
        </p:txBody>
      </p:sp>
      <p:sp>
        <p:nvSpPr>
          <p:cNvPr id="4096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Art.33.5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344"/>
          </a:xfrm>
        </p:spPr>
        <p:txBody>
          <a:bodyPr/>
          <a:lstStyle/>
          <a:p>
            <a:r>
              <a:rPr lang="pl-PL" sz="3600" b="1" dirty="0"/>
              <a:t>Zasady udzielania odpowiedzi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6634" y="1430448"/>
            <a:ext cx="7886700" cy="4351338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pl-PL" sz="2400" dirty="0" smtClean="0"/>
              <a:t>W </a:t>
            </a:r>
            <a:r>
              <a:rPr lang="pl-PL" sz="2400" dirty="0"/>
              <a:t>trakcie można pytać, po podniesieniu ręki i udzieleniu głosu. </a:t>
            </a:r>
            <a:endParaRPr lang="pl-PL" sz="24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pl-PL" sz="2400" dirty="0" smtClean="0"/>
              <a:t>Siedzicie </a:t>
            </a:r>
            <a:r>
              <a:rPr lang="pl-PL" sz="2400" dirty="0"/>
              <a:t>obok siebie, nie zaglądajcie do sąsiada, bo on może robić błędy. Ty jesteś najlepszy. </a:t>
            </a:r>
            <a:r>
              <a:rPr lang="pl-PL" sz="2400" dirty="0" smtClean="0"/>
              <a:t>Chroń swoje odpowiedzi.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400" dirty="0" smtClean="0">
                <a:solidFill>
                  <a:srgbClr val="FF0000"/>
                </a:solidFill>
              </a:rPr>
              <a:t>Za </a:t>
            </a:r>
            <a:r>
              <a:rPr lang="pl-PL" sz="2400" dirty="0">
                <a:solidFill>
                  <a:srgbClr val="FF0000"/>
                </a:solidFill>
              </a:rPr>
              <a:t>porozumiewanie się w jakiejkolwiek formie dyskwalifikujemy ucznia</a:t>
            </a:r>
            <a:r>
              <a:rPr lang="pl-PL" sz="2400" dirty="0"/>
              <a:t>. </a:t>
            </a:r>
            <a:endParaRPr lang="pl-PL" sz="24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pl-PL" sz="2400" dirty="0" smtClean="0"/>
              <a:t>Sprawdzamy </a:t>
            </a:r>
            <a:r>
              <a:rPr lang="pl-PL" sz="2400" dirty="0"/>
              <a:t>gdzie siedzą uczniowie z tych samych szkół i przesadzamy. </a:t>
            </a:r>
            <a:endParaRPr lang="pl-PL" sz="24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pl-PL" sz="2400" dirty="0" smtClean="0"/>
              <a:t>Czy </a:t>
            </a:r>
            <a:r>
              <a:rPr lang="pl-PL" sz="2400" dirty="0"/>
              <a:t>każdy widzi ekran? </a:t>
            </a:r>
            <a:endParaRPr lang="pl-PL" sz="24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pl-PL" sz="2400" dirty="0" smtClean="0"/>
              <a:t>Czy </a:t>
            </a:r>
            <a:r>
              <a:rPr lang="pl-PL" sz="2400" dirty="0"/>
              <a:t>są pytania? </a:t>
            </a:r>
          </a:p>
        </p:txBody>
      </p:sp>
    </p:spTree>
    <p:extLst>
      <p:ext uri="{BB962C8B-B14F-4D97-AF65-F5344CB8AC3E}">
        <p14:creationId xmlns:p14="http://schemas.microsoft.com/office/powerpoint/2010/main" val="87607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5381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27. Kierującemu hulajnogą elektryczną zabrania się:</a:t>
            </a:r>
          </a:p>
        </p:txBody>
      </p:sp>
      <p:sp>
        <p:nvSpPr>
          <p:cNvPr id="41986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jazdy po jezdni, w każdym przypadku,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korzystania z pasa ruchu dla rowerów,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przewożenia innej osoby.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Art.33a.3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270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28. Kierujący urządzeniem transportu osobistego:</a:t>
            </a:r>
          </a:p>
        </p:txBody>
      </p:sp>
      <p:sp>
        <p:nvSpPr>
          <p:cNvPr id="43010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3225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nie może przewozić ładunku,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może przewozić inną osobę lub zwierzę,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może przewozić ładunek.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Art.33b.3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29600" cy="5826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29. Dziecko w wieku do 7 lat może korzystać z drogi</a:t>
            </a: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403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49363"/>
            <a:ext cx="7335838" cy="389096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pod opieką osoby, która osiągnęła wiek co najmniej 10 lat – przepis ten dotyczy również strefy zamieszkania,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pod opieką osoby, która osiągnęła wiek co najmniej 10 lat – przepis ten nie dotyczy strefy zamieszkania,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pod opieką osoby, która osiągnęła wiek co najmniej 12 lat – przepis ten nie dotyczy strefy zamieszkania.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Art.43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30. Nakaz udzielenia niezbędnej pomocy ofiarom wypadku dotyczy:</a:t>
            </a:r>
          </a:p>
        </p:txBody>
      </p:sp>
      <p:sp>
        <p:nvSpPr>
          <p:cNvPr id="4505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62138"/>
            <a:ext cx="7783513" cy="233521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kierujących pojazdami,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innych osób uczestniczących w wypadku,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zarówno kierujących pojazdami jak i innych osób uczestniczących w wypadku.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Art.44.2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50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31. Znak ten ostrzega o niebezpiecznych zakrętach:</a:t>
            </a:r>
          </a:p>
        </p:txBody>
      </p:sp>
      <p:sp>
        <p:nvSpPr>
          <p:cNvPr id="46082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7688"/>
            <a:ext cx="4449763" cy="334486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 których pierwszy jest w lewo, a drugi w prawo,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 których pierwszy jest w prawo, a drugi w lewo,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i zobowiązuje uczestników ruchu do zachowania szczególnej ostrożności.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3.1 i § 4.2 RwSZiSD</a:t>
            </a:r>
          </a:p>
        </p:txBody>
      </p:sp>
      <p:pic>
        <p:nvPicPr>
          <p:cNvPr id="46084" name="Picture 2" descr="A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825" y="2273300"/>
            <a:ext cx="21431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/>
          <p:cNvSpPr>
            <a:spLocks noGrp="1"/>
          </p:cNvSpPr>
          <p:nvPr>
            <p:ph type="title"/>
          </p:nvPr>
        </p:nvSpPr>
        <p:spPr>
          <a:xfrm>
            <a:off x="627063" y="390525"/>
            <a:ext cx="7732712" cy="9937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32. Który ze znaków nie ostrzega o skrzyżowaniu z drogą podporządkowaną?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2563" y="4241800"/>
            <a:ext cx="6081712" cy="430213"/>
          </a:xfrm>
        </p:spPr>
        <p:txBody>
          <a:bodyPr rtlCol="0">
            <a:normAutofit fontScale="77500" lnSpcReduction="2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b)        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5 RwSZiSD</a:t>
            </a:r>
          </a:p>
        </p:txBody>
      </p:sp>
      <p:pic>
        <p:nvPicPr>
          <p:cNvPr id="47108" name="Picture 6" descr="A-5 „skrzyżowanie dróg — skrzyżowanie równorzędne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725" y="1963738"/>
            <a:ext cx="21463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A-6d „wlot drogi jednokierunkowej z prawej strony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5975" y="1974850"/>
            <a:ext cx="2146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 descr="A-6c „skrzyżowanie z drogą podporządkowaną występującą po lewej stronie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1974850"/>
            <a:ext cx="214471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ytuł 1"/>
          <p:cNvSpPr>
            <a:spLocks noGrp="1"/>
          </p:cNvSpPr>
          <p:nvPr>
            <p:ph type="title"/>
          </p:nvPr>
        </p:nvSpPr>
        <p:spPr>
          <a:xfrm>
            <a:off x="628650" y="415925"/>
            <a:ext cx="7732713" cy="9953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33. Który ze znaków ostrzega o poprzecznej nierówności jezdni?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2588" y="4167188"/>
            <a:ext cx="6081712" cy="430212"/>
          </a:xfrm>
        </p:spPr>
        <p:txBody>
          <a:bodyPr rtlCol="0">
            <a:normAutofit fontScale="77500" lnSpcReduction="2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b)        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ytuł 1"/>
          <p:cNvSpPr txBox="1">
            <a:spLocks/>
          </p:cNvSpPr>
          <p:nvPr/>
        </p:nvSpPr>
        <p:spPr bwMode="auto">
          <a:xfrm>
            <a:off x="628650" y="5387975"/>
            <a:ext cx="78867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7 RwSZiSD</a:t>
            </a:r>
          </a:p>
        </p:txBody>
      </p:sp>
      <p:pic>
        <p:nvPicPr>
          <p:cNvPr id="48132" name="Picture 2" descr="A-11a „próg zwalniający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63" y="1911350"/>
            <a:ext cx="21478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A-11 „nierówna droga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11350"/>
            <a:ext cx="2146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A-15 „śliska jezdnia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688" y="1911350"/>
            <a:ext cx="2146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112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34. Takie umieszczenie znaku „ograniczenie prędkości” oznacza, że zakaz obowiązuje:</a:t>
            </a:r>
          </a:p>
        </p:txBody>
      </p:sp>
      <p:sp>
        <p:nvSpPr>
          <p:cNvPr id="4915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9900"/>
            <a:ext cx="4879975" cy="3856038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600" smtClean="0">
                <a:latin typeface="Times New Roman" pitchFamily="18" charset="0"/>
                <a:cs typeface="Times New Roman" pitchFamily="18" charset="0"/>
              </a:rPr>
              <a:t>na całym terenie zabudowanym,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600" smtClean="0">
                <a:latin typeface="Times New Roman" pitchFamily="18" charset="0"/>
                <a:cs typeface="Times New Roman" pitchFamily="18" charset="0"/>
              </a:rPr>
              <a:t>na całym terenie zabudowanym, z wyjątkiem odcinka drogi, na którym został on zmieniony lub odwołany innym znakiem,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z="2600" smtClean="0">
                <a:latin typeface="Times New Roman" pitchFamily="18" charset="0"/>
                <a:cs typeface="Times New Roman" pitchFamily="18" charset="0"/>
              </a:rPr>
              <a:t>na obszarze całej miejscowości, z wyjątkiem odcinka drogi, na którym został on zmieniony lub odwołany innym znakiem.</a:t>
            </a:r>
          </a:p>
        </p:txBody>
      </p:sp>
      <p:sp>
        <p:nvSpPr>
          <p:cNvPr id="4915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15.3 RwSZiSD</a:t>
            </a:r>
          </a:p>
        </p:txBody>
      </p:sp>
      <p:pic>
        <p:nvPicPr>
          <p:cNvPr id="49156" name="Picture 2" descr="E-17a „miejscowość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713" y="1843088"/>
            <a:ext cx="291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Obraz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613" y="3343275"/>
            <a:ext cx="1465262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742113" cy="106680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35. Znak „zakaz ruchu w obu kierunkach” nie dotyczy:</a:t>
            </a:r>
          </a:p>
        </p:txBody>
      </p:sp>
      <p:sp>
        <p:nvSpPr>
          <p:cNvPr id="5017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78038"/>
            <a:ext cx="4494213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pieszych,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kolumn pieszych,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rowerów.</a:t>
            </a:r>
          </a:p>
        </p:txBody>
      </p:sp>
      <p:sp>
        <p:nvSpPr>
          <p:cNvPr id="5017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16.1 RwSZiSD</a:t>
            </a:r>
          </a:p>
        </p:txBody>
      </p:sp>
      <p:sp>
        <p:nvSpPr>
          <p:cNvPr id="5" name="AutoShape 2" descr="Znak A-1 Niebezpieczny zakręt w prawo - drogowy ostrzegawczy"/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>
              <a:latin typeface="+mn-lt"/>
              <a:cs typeface="+mn-cs"/>
            </a:endParaRPr>
          </a:p>
        </p:txBody>
      </p:sp>
      <p:pic>
        <p:nvPicPr>
          <p:cNvPr id="50181" name="Picture 2" descr="B-1 „zakaz ruchu w obu kierunkach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49463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27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36. Znak ten oznacza zakaz ruchu:</a:t>
            </a:r>
          </a:p>
        </p:txBody>
      </p:sp>
      <p:sp>
        <p:nvSpPr>
          <p:cNvPr id="51202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58988"/>
            <a:ext cx="4714875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rowerów,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tylko wózków rowerowych,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rowerów i wózków rowerowych.</a:t>
            </a:r>
          </a:p>
        </p:txBody>
      </p:sp>
      <p:sp>
        <p:nvSpPr>
          <p:cNvPr id="5120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17.12 RwSZiSD</a:t>
            </a:r>
          </a:p>
        </p:txBody>
      </p:sp>
      <p:sp>
        <p:nvSpPr>
          <p:cNvPr id="5" name="AutoShape 2" descr="Znak A-1 Niebezpieczny zakręt w prawo - drogowy ostrzegawczy"/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>
              <a:latin typeface="+mn-lt"/>
              <a:cs typeface="+mn-cs"/>
            </a:endParaRPr>
          </a:p>
        </p:txBody>
      </p:sp>
      <p:pic>
        <p:nvPicPr>
          <p:cNvPr id="51205" name="Picture 2" descr="B-11 „zakaz wjazdu wózków rowerowych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1975" y="2120900"/>
            <a:ext cx="21796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>
          <a:xfrm>
            <a:off x="760413" y="365125"/>
            <a:ext cx="6588125" cy="1325563"/>
          </a:xfrm>
        </p:spPr>
        <p:txBody>
          <a:bodyPr/>
          <a:lstStyle/>
          <a:p>
            <a:pPr eaLnBrk="1" hangingPunct="1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1. Karta rowerowa jest dokumentem, który uprawniania do kierowania:</a:t>
            </a:r>
          </a:p>
        </p:txBody>
      </p:sp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760413" y="2419350"/>
            <a:ext cx="4406900" cy="2709863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motorowerem,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hulajnogą elektryczną,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czterokołowcem lekkim.</a:t>
            </a:r>
          </a:p>
        </p:txBody>
      </p:sp>
      <p:sp>
        <p:nvSpPr>
          <p:cNvPr id="1536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Art.6.1 i art.7 UoKP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ytuł 1"/>
          <p:cNvSpPr>
            <a:spLocks noGrp="1"/>
          </p:cNvSpPr>
          <p:nvPr>
            <p:ph type="title"/>
          </p:nvPr>
        </p:nvSpPr>
        <p:spPr>
          <a:xfrm>
            <a:off x="628650" y="396875"/>
            <a:ext cx="7732713" cy="11223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37. Który znak oznacza początek lub kontynuację drogi lub jezdni, na której ruch odbywa się w jednym kierunku?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2588" y="4244975"/>
            <a:ext cx="5907087" cy="430213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b) 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44.1 RwSZiSD</a:t>
            </a:r>
          </a:p>
        </p:txBody>
      </p:sp>
      <p:pic>
        <p:nvPicPr>
          <p:cNvPr id="52228" name="Picture 2" descr="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2230438"/>
            <a:ext cx="18843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C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230438"/>
            <a:ext cx="188436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 descr="D-5 „pierwszeństwo na zwężonym odcinku drogi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063" y="2230438"/>
            <a:ext cx="18907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ytuł 1"/>
          <p:cNvSpPr>
            <a:spLocks noGrp="1"/>
          </p:cNvSpPr>
          <p:nvPr>
            <p:ph type="title"/>
          </p:nvPr>
        </p:nvSpPr>
        <p:spPr>
          <a:xfrm>
            <a:off x="628650" y="441325"/>
            <a:ext cx="8383588" cy="1817688"/>
          </a:xfrm>
        </p:spPr>
        <p:txBody>
          <a:bodyPr/>
          <a:lstStyle/>
          <a:p>
            <a:pPr eaLnBrk="1" hangingPunct="1"/>
            <a:r>
              <a:rPr lang="pl-PL" sz="2600" b="1" smtClean="0">
                <a:latin typeface="Times New Roman" pitchFamily="18" charset="0"/>
                <a:cs typeface="Times New Roman" pitchFamily="18" charset="0"/>
              </a:rPr>
              <a:t>38. Znak "stop" oznacza zakaz wjazdu na skrzyżowanie bez zatrzymania się przed drogą z pierwszeństwem i obowiązek ustąpienia pierwszeństwa kierującym poruszającym się tą drogą. Zatrzymanie pojazdu powinno nastąpić: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57450"/>
            <a:ext cx="5948363" cy="3271838"/>
          </a:xfrm>
        </p:spPr>
        <p:txBody>
          <a:bodyPr rtlCol="0">
            <a:normAutofit fontScale="92500" lnSpcReduction="2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miejscu wyznaczonym przez znak drogowy,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takim miejscu, w którym kierujący może upewnić się, że nie utrudni ruchu na drodze 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pierwszeństwem,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wyznaczonym w tym celu miejscu, a w razie jego braku - w takim miejscu, w którym kierujący może upewnić się, że nie utrudni ruchu na drodze z pierwszeństwem.</a:t>
            </a:r>
          </a:p>
        </p:txBody>
      </p:sp>
      <p:sp>
        <p:nvSpPr>
          <p:cNvPr id="5325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21.1 i 2 RwSZiSD</a:t>
            </a:r>
          </a:p>
        </p:txBody>
      </p:sp>
      <p:pic>
        <p:nvPicPr>
          <p:cNvPr id="53252" name="Picture 2" descr="B-20 „stop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2792413"/>
            <a:ext cx="20034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ytuł 1"/>
          <p:cNvSpPr>
            <a:spLocks noGrp="1"/>
          </p:cNvSpPr>
          <p:nvPr>
            <p:ph type="title"/>
          </p:nvPr>
        </p:nvSpPr>
        <p:spPr>
          <a:xfrm>
            <a:off x="628650" y="374650"/>
            <a:ext cx="7886700" cy="82550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39. Znak „zakaz zawracania” zabrania kierującym:</a:t>
            </a:r>
          </a:p>
        </p:txBody>
      </p:sp>
      <p:sp>
        <p:nvSpPr>
          <p:cNvPr id="5427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06575"/>
            <a:ext cx="4737100" cy="3355975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zawracania do najbliższego skrzyżowania włącznie,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zawracania i skręcania w lewo do najbliższego skrzyżowania włącznie,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zawracania tylko na najbliższym skrzyżowaniu.</a:t>
            </a:r>
          </a:p>
        </p:txBody>
      </p:sp>
      <p:sp>
        <p:nvSpPr>
          <p:cNvPr id="5427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22.5 RwSZiSD</a:t>
            </a:r>
          </a:p>
        </p:txBody>
      </p:sp>
      <p:pic>
        <p:nvPicPr>
          <p:cNvPr id="54276" name="Picture 2" descr="B-23 „zakaz zawracania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725" y="2232025"/>
            <a:ext cx="21812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ytuł 1"/>
          <p:cNvSpPr>
            <a:spLocks noGrp="1"/>
          </p:cNvSpPr>
          <p:nvPr>
            <p:ph type="title"/>
          </p:nvPr>
        </p:nvSpPr>
        <p:spPr>
          <a:xfrm>
            <a:off x="817563" y="330200"/>
            <a:ext cx="6862762" cy="10699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40. Który ze znaków oznacza „nakaz jazdy z prawej strony znaku”?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1650" y="4300538"/>
            <a:ext cx="5908675" cy="428625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b)  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35 RwSZiSD</a:t>
            </a:r>
          </a:p>
        </p:txBody>
      </p:sp>
      <p:pic>
        <p:nvPicPr>
          <p:cNvPr id="55300" name="Picture 2" descr="C-1„nakaz jazdy w prawo przed znakiem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2114550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C-2 „nakaz jazdy w prawo za znakiem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2114550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C-9 „nakaz jazdy z prawej strony znaku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8863" y="2136775"/>
            <a:ext cx="18780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ytuł 1"/>
          <p:cNvSpPr>
            <a:spLocks noGrp="1"/>
          </p:cNvSpPr>
          <p:nvPr>
            <p:ph type="title"/>
          </p:nvPr>
        </p:nvSpPr>
        <p:spPr>
          <a:xfrm>
            <a:off x="628650" y="220663"/>
            <a:ext cx="5959475" cy="1938337"/>
          </a:xfrm>
        </p:spPr>
        <p:txBody>
          <a:bodyPr/>
          <a:lstStyle/>
          <a:p>
            <a:pPr eaLnBrk="1" hangingPunct="1"/>
            <a:r>
              <a:rPr lang="pl-PL" sz="2600" b="1" smtClean="0">
                <a:latin typeface="Times New Roman" pitchFamily="18" charset="0"/>
                <a:cs typeface="Times New Roman" pitchFamily="18" charset="0"/>
              </a:rPr>
              <a:t>41. Umieszczony na zwężonym odcinku jezdni znak widoczny po prawej stronie oznacza, że dla kierujących zbliżających się do tego zwężenia z kierunku przeciwnego ustawiono znak: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3238" y="4776788"/>
            <a:ext cx="5907087" cy="428625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b)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10.2, § 25 i § 46 RwSZiSD</a:t>
            </a:r>
          </a:p>
        </p:txBody>
      </p:sp>
      <p:pic>
        <p:nvPicPr>
          <p:cNvPr id="56324" name="Picture 2" descr="D-5 „pierwszeństwo na zwężonym odcinku drogi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075" y="455613"/>
            <a:ext cx="14716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B-31 „pierwszeństwo dla nadjeżdżających z przeciwka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263" y="2822575"/>
            <a:ext cx="164623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A-20 „odcinek jezdni o ruchu dwukierunkowym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2822575"/>
            <a:ext cx="19446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2" descr="D-5 „pierwszeństwo na zwężonym odcinku drogi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688" y="2822575"/>
            <a:ext cx="1651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ytuł 1"/>
          <p:cNvSpPr>
            <a:spLocks noGrp="1"/>
          </p:cNvSpPr>
          <p:nvPr>
            <p:ph type="title"/>
          </p:nvPr>
        </p:nvSpPr>
        <p:spPr>
          <a:xfrm>
            <a:off x="817563" y="374650"/>
            <a:ext cx="6862762" cy="10239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42. Który ze znaków oznacza "zmianę kierunku szlaku rowerowego lokalnego"?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4084638"/>
            <a:ext cx="6845300" cy="430212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b)           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63.5.7 i § 83 RwSZiSD</a:t>
            </a:r>
          </a:p>
        </p:txBody>
      </p:sp>
      <p:pic>
        <p:nvPicPr>
          <p:cNvPr id="57348" name="Picture 2" descr="E-12a „drogowskaz do szlaku rowerowego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2663825"/>
            <a:ext cx="34877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R-1b „zmiana kierunku szlaku rowerowego lokalnego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2438400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R-4b „zmiana kierunku szlaku rowerowego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25" y="2438400"/>
            <a:ext cx="19970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/>
          </p:cNvSpPr>
          <p:nvPr>
            <p:ph type="title"/>
          </p:nvPr>
        </p:nvSpPr>
        <p:spPr>
          <a:xfrm>
            <a:off x="671513" y="2595563"/>
            <a:ext cx="7886700" cy="1325562"/>
          </a:xfrm>
        </p:spPr>
        <p:txBody>
          <a:bodyPr/>
          <a:lstStyle/>
          <a:p>
            <a:r>
              <a:rPr lang="pl-PL" sz="4000" b="1" smtClean="0">
                <a:latin typeface="Times New Roman" pitchFamily="18" charset="0"/>
              </a:rPr>
              <a:t>43. Na rowerze można przewozić pasażera:</a:t>
            </a:r>
            <a:br>
              <a:rPr lang="pl-PL" sz="4000" b="1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/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>a. Na rowerze nie wolno przewozić pasażerów.</a:t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/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>b. Tylko na specjalnym siodełku.</a:t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/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>c. Na ramie.</a:t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4000" smtClean="0">
                <a:latin typeface="Times New Roman" pitchFamily="18" charset="0"/>
              </a:rPr>
              <a:t/>
            </a:r>
            <a:br>
              <a:rPr lang="pl-PL" sz="4000" smtClean="0">
                <a:latin typeface="Times New Roman" pitchFamily="18" charset="0"/>
              </a:rPr>
            </a:br>
            <a:r>
              <a:rPr lang="pl-PL" sz="1000" smtClean="0">
                <a:latin typeface="Times New Roman" pitchFamily="18" charset="0"/>
              </a:rPr>
              <a:t>PoRD Art.. 33.2.</a:t>
            </a:r>
            <a:endParaRPr lang="pl-PL" sz="4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ytuł 1"/>
          <p:cNvSpPr>
            <a:spLocks noGrp="1"/>
          </p:cNvSpPr>
          <p:nvPr>
            <p:ph type="title"/>
          </p:nvPr>
        </p:nvSpPr>
        <p:spPr>
          <a:xfrm>
            <a:off x="817563" y="396875"/>
            <a:ext cx="7378700" cy="11890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44. Wskaż, która linia (znak drogowy poziomy) wskazuje miejsce zatrzymania pojazdu przed śluzą dla rowerów: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5300" y="3656013"/>
            <a:ext cx="6846888" cy="430212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b)          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89 RwSZiSD</a:t>
            </a:r>
          </a:p>
        </p:txBody>
      </p:sp>
      <p:pic>
        <p:nvPicPr>
          <p:cNvPr id="59396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2554288"/>
            <a:ext cx="24511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2554288"/>
            <a:ext cx="24336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Obraz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2559050"/>
            <a:ext cx="2433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948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45. Ciągły sygnał żółty nadawany na pokazanym sygnalizatorze oznacza:</a:t>
            </a:r>
          </a:p>
        </p:txBody>
      </p:sp>
      <p:sp>
        <p:nvSpPr>
          <p:cNvPr id="6041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60563"/>
            <a:ext cx="4494213" cy="32019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bezwzględny zakaz wjazdu za sygnalizator,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że za chwilę zapali się sygnał czerwony,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że za chwilę zapali się sygnał zielony.</a:t>
            </a:r>
          </a:p>
        </p:txBody>
      </p:sp>
      <p:sp>
        <p:nvSpPr>
          <p:cNvPr id="6041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95a RwSZiSD</a:t>
            </a:r>
          </a:p>
        </p:txBody>
      </p:sp>
      <p:pic>
        <p:nvPicPr>
          <p:cNvPr id="60420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1863725"/>
            <a:ext cx="106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74038" cy="12350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46. Który z sygnałów zielonych nadawanych przez sygnalizatory pozwala na wykonanie manewru zawracania na skrzyżowaniu?</a:t>
            </a:r>
          </a:p>
        </p:txBody>
      </p:sp>
      <p:sp>
        <p:nvSpPr>
          <p:cNvPr id="61442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§ 95 i § 97 RwSZiSD</a:t>
            </a:r>
          </a:p>
        </p:txBody>
      </p:sp>
      <p:pic>
        <p:nvPicPr>
          <p:cNvPr id="61443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1876425"/>
            <a:ext cx="88106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1876425"/>
            <a:ext cx="8794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Obraz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1876425"/>
            <a:ext cx="8794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271713" y="4957763"/>
            <a:ext cx="4600575" cy="428625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b)                   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>
          <a:xfrm>
            <a:off x="771525" y="323850"/>
            <a:ext cx="6951663" cy="13255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sz="2800" b="1" smtClean="0">
                <a:latin typeface="Times New Roman" pitchFamily="18" charset="0"/>
              </a:rPr>
              <a:t>Pasażera na rowerze może przewozić:</a:t>
            </a:r>
            <a:endParaRPr lang="pl-PL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771525" y="2430463"/>
            <a:ext cx="7886700" cy="270986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</a:rPr>
              <a:t>tylko osoba dorosła,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</a:rPr>
              <a:t>osoba, która posiada kartę rowerową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</a:rPr>
              <a:t>osoba, która ukończyła 17 lat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1400">
                <a:latin typeface="Times New Roman" pitchFamily="18" charset="0"/>
                <a:cs typeface="Times New Roman" pitchFamily="18" charset="0"/>
              </a:rPr>
              <a:t>Art.8.1.11 UoKP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ytuł 1"/>
          <p:cNvSpPr>
            <a:spLocks noGrp="1"/>
          </p:cNvSpPr>
          <p:nvPr>
            <p:ph type="title"/>
          </p:nvPr>
        </p:nvSpPr>
        <p:spPr>
          <a:xfrm>
            <a:off x="628650" y="419100"/>
            <a:ext cx="7886700" cy="101282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47. Wskaż prawidłową kolejność przejazdu przez skrzyżowanie:</a:t>
            </a:r>
          </a:p>
        </p:txBody>
      </p:sp>
      <p:sp>
        <p:nvSpPr>
          <p:cNvPr id="62466" name="Symbol zastępczy zawartości 2"/>
          <p:cNvSpPr>
            <a:spLocks noGrp="1"/>
          </p:cNvSpPr>
          <p:nvPr>
            <p:ph idx="1"/>
          </p:nvPr>
        </p:nvSpPr>
        <p:spPr>
          <a:xfrm>
            <a:off x="793750" y="2443163"/>
            <a:ext cx="2357438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3-2-1,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1-2-3,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1-3-2.</a:t>
            </a:r>
          </a:p>
        </p:txBody>
      </p:sp>
      <p:sp>
        <p:nvSpPr>
          <p:cNvPr id="6246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Obraz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200" y="2041525"/>
            <a:ext cx="437991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588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48. Na tym skrzyżowaniu kierujący pojazdem 1:</a:t>
            </a:r>
          </a:p>
        </p:txBody>
      </p:sp>
      <p:sp>
        <p:nvSpPr>
          <p:cNvPr id="63490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43163"/>
            <a:ext cx="3625850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przejeżdża pierwszy,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ustępuje pierwszeństwa tylko pojazdowi 2,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przejeżdża ostatni.</a:t>
            </a:r>
          </a:p>
        </p:txBody>
      </p:sp>
      <p:sp>
        <p:nvSpPr>
          <p:cNvPr id="6349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Obraz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2090738"/>
            <a:ext cx="40989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ytuł 1"/>
          <p:cNvSpPr>
            <a:spLocks noGrp="1"/>
          </p:cNvSpPr>
          <p:nvPr>
            <p:ph type="title"/>
          </p:nvPr>
        </p:nvSpPr>
        <p:spPr>
          <a:xfrm>
            <a:off x="628650" y="352425"/>
            <a:ext cx="7424738" cy="9699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49. Kto jako ostatni przejedzie przez to skrzyżowanie?</a:t>
            </a:r>
          </a:p>
        </p:txBody>
      </p:sp>
      <p:sp>
        <p:nvSpPr>
          <p:cNvPr id="6451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43163"/>
            <a:ext cx="3625850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pojazd 1,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pojazd 2,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pojazd 3.</a:t>
            </a:r>
          </a:p>
        </p:txBody>
      </p:sp>
      <p:sp>
        <p:nvSpPr>
          <p:cNvPr id="6451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Obraz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963" y="2254250"/>
            <a:ext cx="42164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ytuł 1"/>
          <p:cNvSpPr>
            <a:spLocks noGrp="1"/>
          </p:cNvSpPr>
          <p:nvPr>
            <p:ph type="title"/>
          </p:nvPr>
        </p:nvSpPr>
        <p:spPr>
          <a:xfrm>
            <a:off x="628650" y="385763"/>
            <a:ext cx="7886700" cy="947737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50. Wskaż prawidłową kolejność przejazdu przez skrzyżowanie:</a:t>
            </a:r>
          </a:p>
        </p:txBody>
      </p:sp>
      <p:sp>
        <p:nvSpPr>
          <p:cNvPr id="65538" name="Symbol zastępczy zawartości 2"/>
          <p:cNvSpPr>
            <a:spLocks noGrp="1"/>
          </p:cNvSpPr>
          <p:nvPr>
            <p:ph idx="1"/>
          </p:nvPr>
        </p:nvSpPr>
        <p:spPr>
          <a:xfrm>
            <a:off x="771525" y="1917700"/>
            <a:ext cx="2632075" cy="2979738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2-3-1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2-1-3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3-2-1.</a:t>
            </a:r>
          </a:p>
        </p:txBody>
      </p:sp>
      <p:sp>
        <p:nvSpPr>
          <p:cNvPr id="6553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Obraz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0" y="2079625"/>
            <a:ext cx="36734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ytuł 1"/>
          <p:cNvSpPr>
            <a:spLocks noGrp="1"/>
          </p:cNvSpPr>
          <p:nvPr>
            <p:ph type="title"/>
          </p:nvPr>
        </p:nvSpPr>
        <p:spPr>
          <a:xfrm>
            <a:off x="628650" y="363538"/>
            <a:ext cx="7886700" cy="782637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51. Na tym skrzyżowaniu kierujący pojazdem 1:</a:t>
            </a:r>
          </a:p>
        </p:txBody>
      </p:sp>
      <p:sp>
        <p:nvSpPr>
          <p:cNvPr id="66562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43163"/>
            <a:ext cx="3625850" cy="27193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przejeżdża pierwszy,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ustępuje pierwszeństwa tylko pojazdowi 2,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przejeżdża ostatni.</a:t>
            </a:r>
          </a:p>
        </p:txBody>
      </p:sp>
      <p:sp>
        <p:nvSpPr>
          <p:cNvPr id="6656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Obraz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2028825"/>
            <a:ext cx="420528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392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52. Na tym skrzyżowaniu kierujący pojazdem 1 ustępuje pierwszeństwa: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39913"/>
            <a:ext cx="3778250" cy="33226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pojazdom,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pojazdowi 2 i 4,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tylko pojazdowi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Obraz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4025" y="2032000"/>
            <a:ext cx="41465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9572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53. Czy osobę ranną można pozostawić na miejscu wypadku drogowego samą?</a:t>
            </a:r>
          </a:p>
        </p:txBody>
      </p:sp>
      <p:sp>
        <p:nvSpPr>
          <p:cNvPr id="68610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zostawiamy rannego, gdy trzeba udać się po środki opatrunkowe,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jeśli nie zemdlał, możemy go zostawić samego,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rannego zawsze staramy się zostawić pod opieką, ponieważ jego stan w każdej chwili może się pogorszyć.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6159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54. Opatrunek uciskowy stosujemy przy:</a:t>
            </a:r>
          </a:p>
        </p:txBody>
      </p:sp>
      <p:sp>
        <p:nvSpPr>
          <p:cNvPr id="69634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krwotoku,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złamaniu kości udowej,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wycieku krwistej wydzieliny z ucha.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615950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55. O krwotoku tętniczym świadczy:</a:t>
            </a:r>
          </a:p>
        </p:txBody>
      </p:sp>
      <p:sp>
        <p:nvSpPr>
          <p:cNvPr id="7065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ciemnoczerwone zabarwienie krwi,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żywoczerwone zabarwienie krwi,   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mały wypływ krwi.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86836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56. Po jakim czasie mózg poszkodowanego, u którego nastąpiło zatrzymanie krążenia, obumiera?</a:t>
            </a:r>
          </a:p>
        </p:txBody>
      </p:sp>
      <p:sp>
        <p:nvSpPr>
          <p:cNvPr id="71682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 około 4-5 minutach,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 15 minutach,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 1 godzinie.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3. Urządzeniem transportu osobistego po drogach publicznych może poruszać się osoba, która:</a:t>
            </a: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535238"/>
            <a:ext cx="7886700" cy="2627312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ukończyła 10 lat i nie posiada karty rowerowej,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ukończyła 10 lat i posiada kartę rowerową,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ukończyła 13 lat i nie posiada karty rowerowej.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Art.7 i art.8 UoKP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8794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57. Dlaczego pozycja boczna ustalona jest bezpieczna dla osoby rannej w wypadku drogowym?</a:t>
            </a:r>
          </a:p>
        </p:txBody>
      </p:sp>
      <p:sp>
        <p:nvSpPr>
          <p:cNvPr id="72706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jest wygodna dla osoby rannej,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jest stabilna, zapewnia drożność dróg oddechowych i zabezpiecza rannego przed zachłyśnięciem się,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pozwala przeprowadzać działania resuscytacyjne.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8794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58. Defibrylator stosujemy do: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resuscytacji krążeniowo oddechowej,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mózgu,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tamowania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silnych krwotoków.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8794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59. Przy podejrzeniu złamania kończyny należy: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poruszyć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kończyną w celu sprawdzenia czy jest złamana,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sprawdzić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 ruchów nieprawidłowych,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unieruchomienia kończyny.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4688" cy="8794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60. Ciężkim urazom głowy najczęściej towarzyszą uszkodzenia: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14513"/>
            <a:ext cx="7886700" cy="2717800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żeber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kręgosłupa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piersiowego,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kręgosłupa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szyjnego.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endParaRPr lang="pl-PL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4. Kartę rowerową uczniowi szkoły podstawowej wydaje nieodpłatnie: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16125"/>
            <a:ext cx="7886700" cy="3146425"/>
          </a:xfrm>
        </p:spPr>
        <p:txBody>
          <a:bodyPr rtlCol="0">
            <a:normAutofit fontScale="925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szkoły, za pisemną zgodą rodzica lub opiekuna,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– pisemna zgoda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rodzica lub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opiekuna nie jest wymagana,</a:t>
            </a:r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szkoły, za pisemną zgodą rodzica lub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opiekuna – pod warunkiem zdania egzaminu w pierwszym wyznaczonym przez szkołę terminie.</a:t>
            </a:r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Art.17 UoKP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>
          <a:xfrm>
            <a:off x="628650" y="601663"/>
            <a:ext cx="7886700" cy="64452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5. Nie jest pieszym:</a:t>
            </a:r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27263"/>
            <a:ext cx="7886700" cy="2935287"/>
          </a:xfrm>
        </p:spPr>
        <p:txBody>
          <a:bodyPr/>
          <a:lstStyle/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osoba poruszająca się w wózku inwalidzkim,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osoba poruszająca się przy użyciu urządzenia wspomagającego ruch,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dziecko w wieku do 10 lat kierujące rowerem pod opieką osoby dorosłej.</a:t>
            </a:r>
          </a:p>
          <a:p>
            <a:pPr marL="385763" indent="-385763" eaLnBrk="1" hangingPunct="1">
              <a:buFont typeface="Calibri Light" pitchFamily="34" charset="0"/>
              <a:buAutoNum type="alphaLcParenR"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 18)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>
          <a:xfrm>
            <a:off x="628650" y="514350"/>
            <a:ext cx="7886700" cy="642938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6. Wymijanie to: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52588"/>
            <a:ext cx="7886700" cy="3509962"/>
          </a:xfrm>
        </p:spPr>
        <p:txBody>
          <a:bodyPr rtlCol="0">
            <a:normAutofit fontScale="92500" lnSpcReduction="10000"/>
          </a:bodyPr>
          <a:lstStyle/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przejeżdżanie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przechodzenie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obok pojazdu lub uczestnika ruchu poruszającego się w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tym samym kierunku,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przejeżdżanie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przechodzenie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obok nieporuszającego się pojazdu, uczestnika ruchu lub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przeszkody,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przejeżdżanie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przechodzenie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obok pojazdu lub uczestnika ruchu poruszającego się w przeciwnym 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kierunku.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ytuł 1"/>
          <p:cNvSpPr txBox="1">
            <a:spLocks/>
          </p:cNvSpPr>
          <p:nvPr/>
        </p:nvSpPr>
        <p:spPr bwMode="auto">
          <a:xfrm>
            <a:off x="628650" y="5443538"/>
            <a:ext cx="78867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pl-PL" sz="900">
                <a:latin typeface="Times New Roman" pitchFamily="18" charset="0"/>
                <a:cs typeface="Times New Roman" pitchFamily="18" charset="0"/>
              </a:rPr>
              <a:t>Art.2 27) UPoRD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2256</TotalTime>
  <Words>2465</Words>
  <Application>Microsoft Office PowerPoint</Application>
  <PresentationFormat>Pokaz na ekranie (4:3)</PresentationFormat>
  <Paragraphs>286</Paragraphs>
  <Slides>63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Motyw pakietu Office</vt:lpstr>
      <vt:lpstr>Lubuski Konkurs BRD 2022 / 2023</vt:lpstr>
      <vt:lpstr>Zasady udzielania odpowiedzi</vt:lpstr>
      <vt:lpstr>Zasady udzielania odpowiedzi</vt:lpstr>
      <vt:lpstr>1. Karta rowerowa jest dokumentem, który uprawniania do kierowania:</vt:lpstr>
      <vt:lpstr>2. Pasażera na rowerze może przewozić:</vt:lpstr>
      <vt:lpstr>3. Urządzeniem transportu osobistego po drogach publicznych może poruszać się osoba, która:</vt:lpstr>
      <vt:lpstr>4. Kartę rowerową uczniowi szkoły podstawowej wydaje nieodpłatnie:</vt:lpstr>
      <vt:lpstr>5. Nie jest pieszym:</vt:lpstr>
      <vt:lpstr>6. Wymijanie to:</vt:lpstr>
      <vt:lpstr>7. W tej sytuacji jadąc zgodnie z przebiegiem drogi głównej:  a. Przepuszczasz pojazdy nadjeżdżające  z Twojej prawej strony.  b. Nie sygnalizujesz, ponieważ jedziesz drogą z pierwszeństwem.  c. Sygnalizujesz zamiar skrętu  w lewo.  Art. 22.5 PoRD</vt:lpstr>
      <vt:lpstr>8. Wskaż zdanie, zawierające nieprawdziwą informację:</vt:lpstr>
      <vt:lpstr>9. Obowiązek ułatwienia przejazdu pojazdu uprzywilejowanego dotyczy:</vt:lpstr>
      <vt:lpstr>10. Czy pieszy korzystając z drogi dla rowerów, jest obowiązany ustąpić miejsca osobie poruszającej się przy użyciu urządzenia wspomagającego ruch?</vt:lpstr>
      <vt:lpstr>11. Pieszy poruszający się po drodze po zmierzchu poza obszarem zabudowanym:</vt:lpstr>
      <vt:lpstr>12. Wskaż prawidłową informację:</vt:lpstr>
      <vt:lpstr>13. Osoba poruszająca się przy użyciu urządzenia wspomagającego ruch w strefie zamieszkania:</vt:lpstr>
      <vt:lpstr>14. Osoba poruszającą się przy użyciu urządzenia wspomagającego ruch jest obowiązana:</vt:lpstr>
      <vt:lpstr>15. Kiedy uczestnik ruchu drogowego nie jest włączającym się do ruchu?</vt:lpstr>
      <vt:lpstr>16. Nałożony na kierującego pojazdem, obowiązek umożliwienia kierującemu autobusem włączenia się do ruchu podczas wyjeżdżania z oznaczonego przystanku autobusowego:</vt:lpstr>
      <vt:lpstr>17. Prędkość dopuszczalna roweru w strefie zamieszkania:</vt:lpstr>
      <vt:lpstr>18. Wykonanie manewru zawracania:</vt:lpstr>
      <vt:lpstr>19. Który z manewrów wykonywanych na drodze wymaga zachowania szczególnej ostrożności?</vt:lpstr>
      <vt:lpstr>20. Obowiązek zachowania bezpiecznego odstępu nie mniejszego niż 1 metr nie musi być zachowany, w przypadku wyprzedzania przez kierującego rowerem:</vt:lpstr>
      <vt:lpstr>21. Wyprzedzanie pojazdu lub uczestnika ruchu, który sygnalizuje zamiar skręcenia w lewo:</vt:lpstr>
      <vt:lpstr>22. Kierujący pojazdem, zbliżając się do skrzyżowania dróg, na którym pierwszeństwo nie jest określone znakami:</vt:lpstr>
      <vt:lpstr>23. W razie przechodzenia przez jezdnię osoby o widocznej ograniczonej sprawności ruchowej, kierujący jest obowiązany:</vt:lpstr>
      <vt:lpstr>24. Kierujący rowerem, zbliżając się do przejazdu kolejowego oraz przejeżdżając przez przejazd, jest obowiązany zachować szczególną ostrożność: </vt:lpstr>
      <vt:lpstr>25. Kierującemu hulajnogą elektryczną zabrania się:</vt:lpstr>
      <vt:lpstr>26. Korzystanie z drogi dla pieszych przez kierującego rowerem jest:</vt:lpstr>
      <vt:lpstr>27. Kierującemu hulajnogą elektryczną zabrania się:</vt:lpstr>
      <vt:lpstr>28. Kierujący urządzeniem transportu osobistego:</vt:lpstr>
      <vt:lpstr>29. Dziecko w wieku do 7 lat może korzystać z drogi:</vt:lpstr>
      <vt:lpstr>30. Nakaz udzielenia niezbędnej pomocy ofiarom wypadku dotyczy:</vt:lpstr>
      <vt:lpstr>31. Znak ten ostrzega o niebezpiecznych zakrętach:</vt:lpstr>
      <vt:lpstr>32. Który ze znaków nie ostrzega o skrzyżowaniu z drogą podporządkowaną?</vt:lpstr>
      <vt:lpstr>33. Który ze znaków ostrzega o poprzecznej nierówności jezdni?</vt:lpstr>
      <vt:lpstr>34. Takie umieszczenie znaku „ograniczenie prędkości” oznacza, że zakaz obowiązuje:</vt:lpstr>
      <vt:lpstr>35. Znak „zakaz ruchu w obu kierunkach” nie dotyczy:</vt:lpstr>
      <vt:lpstr>36. Znak ten oznacza zakaz ruchu:</vt:lpstr>
      <vt:lpstr>37. Który znak oznacza początek lub kontynuację drogi lub jezdni, na której ruch odbywa się w jednym kierunku?</vt:lpstr>
      <vt:lpstr>38. Znak "stop" oznacza zakaz wjazdu na skrzyżowanie bez zatrzymania się przed drogą z pierwszeństwem i obowiązek ustąpienia pierwszeństwa kierującym poruszającym się tą drogą. Zatrzymanie pojazdu powinno nastąpić:</vt:lpstr>
      <vt:lpstr>39. Znak „zakaz zawracania” zabrania kierującym:</vt:lpstr>
      <vt:lpstr>40. Który ze znaków oznacza „nakaz jazdy z prawej strony znaku”?</vt:lpstr>
      <vt:lpstr>41. Umieszczony na zwężonym odcinku jezdni znak widoczny po prawej stronie oznacza, że dla kierujących zbliżających się do tego zwężenia z kierunku przeciwnego ustawiono znak:</vt:lpstr>
      <vt:lpstr>42. Który ze znaków oznacza "zmianę kierunku szlaku rowerowego lokalnego"?</vt:lpstr>
      <vt:lpstr>43. Na rowerze można przewozić pasażera:  a. Na rowerze nie wolno przewozić pasażerów.  b. Tylko na specjalnym siodełku.  c. Na ramie.  PoRD Art.. 33.2.</vt:lpstr>
      <vt:lpstr>44. Wskaż, która linia (znak drogowy poziomy) wskazuje miejsce zatrzymania pojazdu przed śluzą dla rowerów:</vt:lpstr>
      <vt:lpstr>45. Ciągły sygnał żółty nadawany na pokazanym sygnalizatorze oznacza:</vt:lpstr>
      <vt:lpstr>46. Który z sygnałów zielonych nadawanych przez sygnalizatory pozwala na wykonanie manewru zawracania na skrzyżowaniu?</vt:lpstr>
      <vt:lpstr>47. Wskaż prawidłową kolejność przejazdu przez skrzyżowanie:</vt:lpstr>
      <vt:lpstr>48. Na tym skrzyżowaniu kierujący pojazdem 1:</vt:lpstr>
      <vt:lpstr>49. Kto jako ostatni przejedzie przez to skrzyżowanie?</vt:lpstr>
      <vt:lpstr>50. Wskaż prawidłową kolejność przejazdu przez skrzyżowanie:</vt:lpstr>
      <vt:lpstr>51. Na tym skrzyżowaniu kierujący pojazdem 1:</vt:lpstr>
      <vt:lpstr>52. Na tym skrzyżowaniu kierujący pojazdem 1 ustępuje pierwszeństwa:</vt:lpstr>
      <vt:lpstr>53. Czy osobę ranną można pozostawić na miejscu wypadku drogowego samą?</vt:lpstr>
      <vt:lpstr>54. Opatrunek uciskowy stosujemy przy:</vt:lpstr>
      <vt:lpstr>55. O krwotoku tętniczym świadczy:</vt:lpstr>
      <vt:lpstr>56. Po jakim czasie mózg poszkodowanego, u którego nastąpiło zatrzymanie krążenia, obumiera?</vt:lpstr>
      <vt:lpstr>57. Dlaczego pozycja boczna ustalona jest bezpieczna dla osoby rannej w wypadku drogowym?</vt:lpstr>
      <vt:lpstr>58. Defibrylator stosujemy do:</vt:lpstr>
      <vt:lpstr>59. Przy podejrzeniu złamania kończyny należy:</vt:lpstr>
      <vt:lpstr>60. Ciężkim urazom głowy najczęściej towarzyszą uszkodzenia: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Lubuski Konkurs BRD 2022 / 2023</dc:title>
  <dc:creator>Grzegorz Duszkiewicz</dc:creator>
  <cp:lastModifiedBy>Julian Szambelan</cp:lastModifiedBy>
  <cp:revision>178</cp:revision>
  <cp:lastPrinted>2022-11-08T07:44:11Z</cp:lastPrinted>
  <dcterms:created xsi:type="dcterms:W3CDTF">2022-10-24T06:54:22Z</dcterms:created>
  <dcterms:modified xsi:type="dcterms:W3CDTF">2023-03-23T09:49:56Z</dcterms:modified>
</cp:coreProperties>
</file>