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 id="272" r:id="rId18"/>
    <p:sldId id="273" r:id="rId19"/>
    <p:sldId id="274" r:id="rId20"/>
    <p:sldId id="275" r:id="rId21"/>
    <p:sldId id="276" r:id="rId22"/>
    <p:sldId id="279" r:id="rId23"/>
    <p:sldId id="278" r:id="rId24"/>
    <p:sldId id="277" r:id="rId25"/>
    <p:sldId id="280" r:id="rId26"/>
    <p:sldId id="281" r:id="rId27"/>
    <p:sldId id="282" r:id="rId28"/>
    <p:sldId id="283" r:id="rId29"/>
    <p:sldId id="284" r:id="rId30"/>
    <p:sldId id="285" r:id="rId31"/>
    <p:sldId id="287" r:id="rId32"/>
    <p:sldId id="286" r:id="rId33"/>
    <p:sldId id="288" r:id="rId34"/>
    <p:sldId id="289" r:id="rId3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43C49-8E55-45C4-8BE3-9385EF611A5E}" v="9234" dt="2021-03-27T17:55:08.813"/>
    <p1510:client id="{D9471D17-3A25-4A21-93B7-5310887661EE}" v="157" dt="2021-03-29T19:35:41.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472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26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542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816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431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336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98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35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154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037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67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814837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ted.com/talks?sort=newest&amp;topics%5B%5D=psychology" TargetMode="External"/><Relationship Id="rId2" Type="http://schemas.openxmlformats.org/officeDocument/2006/relationships/hyperlink" Target="https://www.swps.pl/strefa-psyche/blog/relacje/22893-wplyw-pandemii-na-zdrowie-psychiczne-dzieci-i-mlodziezy" TargetMode="Externa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Gradient geometryczny, żółty i fioletowy">
            <a:extLst>
              <a:ext uri="{FF2B5EF4-FFF2-40B4-BE49-F238E27FC236}">
                <a16:creationId xmlns:a16="http://schemas.microsoft.com/office/drawing/2014/main" id="{550302FD-A84A-4B51-8F69-9982A0D0F672}"/>
              </a:ext>
            </a:extLst>
          </p:cNvPr>
          <p:cNvPicPr>
            <a:picLocks noChangeAspect="1"/>
          </p:cNvPicPr>
          <p:nvPr/>
        </p:nvPicPr>
        <p:blipFill rotWithShape="1">
          <a:blip r:embed="rId2"/>
          <a:srcRect t="4340" b="5660"/>
          <a:stretch/>
        </p:blipFill>
        <p:spPr>
          <a:xfrm>
            <a:off x="20" y="1"/>
            <a:ext cx="12191980" cy="6858000"/>
          </a:xfrm>
          <a:prstGeom prst="rect">
            <a:avLst/>
          </a:prstGeom>
        </p:spPr>
      </p:pic>
      <p:sp>
        <p:nvSpPr>
          <p:cNvPr id="32"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ytuł 1"/>
          <p:cNvSpPr>
            <a:spLocks noGrp="1"/>
          </p:cNvSpPr>
          <p:nvPr>
            <p:ph type="ctrTitle"/>
          </p:nvPr>
        </p:nvSpPr>
        <p:spPr>
          <a:xfrm>
            <a:off x="3325473" y="1924619"/>
            <a:ext cx="5541054" cy="1655378"/>
          </a:xfrm>
        </p:spPr>
        <p:txBody>
          <a:bodyPr vert="horz" lIns="0" tIns="0" rIns="0" bIns="0" rtlCol="0" anchor="b" anchorCtr="0">
            <a:noAutofit/>
          </a:bodyPr>
          <a:lstStyle/>
          <a:p>
            <a:r>
              <a:rPr lang="pl" sz="3200" b="1">
                <a:latin typeface="Constantia"/>
                <a:ea typeface="+mj-lt"/>
                <a:cs typeface="+mj-lt"/>
              </a:rPr>
              <a:t>Skuteczne wsparcie ucznia </a:t>
            </a:r>
            <a:br>
              <a:rPr lang="pl" sz="3200" b="1" dirty="0">
                <a:latin typeface="Constantia"/>
                <a:ea typeface="+mj-lt"/>
                <a:cs typeface="+mj-lt"/>
              </a:rPr>
            </a:br>
            <a:r>
              <a:rPr lang="pl" sz="3200" b="1">
                <a:latin typeface="Constantia"/>
                <a:ea typeface="+mj-lt"/>
                <a:cs typeface="+mj-lt"/>
              </a:rPr>
              <a:t>w sytuacji kryzysowej  </a:t>
            </a:r>
            <a:br>
              <a:rPr lang="pl" sz="3200" b="1" dirty="0">
                <a:latin typeface="Constantia"/>
                <a:ea typeface="+mj-lt"/>
                <a:cs typeface="+mj-lt"/>
              </a:rPr>
            </a:br>
            <a:r>
              <a:rPr lang="pl" sz="3200" b="1">
                <a:latin typeface="Constantia"/>
                <a:ea typeface="+mj-lt"/>
                <a:cs typeface="+mj-lt"/>
              </a:rPr>
              <a:t>związanej  z pandemią.</a:t>
            </a:r>
            <a:endParaRPr lang="pl-PL" sz="3200" b="1">
              <a:latin typeface="Constantia"/>
            </a:endParaRPr>
          </a:p>
        </p:txBody>
      </p:sp>
      <p:sp>
        <p:nvSpPr>
          <p:cNvPr id="3" name="Podtytuł 2"/>
          <p:cNvSpPr>
            <a:spLocks noGrp="1"/>
          </p:cNvSpPr>
          <p:nvPr>
            <p:ph type="subTitle" idx="1"/>
          </p:nvPr>
        </p:nvSpPr>
        <p:spPr>
          <a:xfrm>
            <a:off x="3880419" y="3668285"/>
            <a:ext cx="4431162" cy="1337967"/>
          </a:xfrm>
        </p:spPr>
        <p:txBody>
          <a:bodyPr vert="horz" lIns="91440" tIns="45720" rIns="91440" bIns="45720" rtlCol="0">
            <a:normAutofit/>
          </a:bodyPr>
          <a:lstStyle/>
          <a:p>
            <a:r>
              <a:rPr lang="pl-PL"/>
              <a:t>         mgr Joanna Cegła</a:t>
            </a:r>
            <a:endParaRPr lang="pl-PL">
              <a:ea typeface="Source Sans Pro"/>
            </a:endParaRPr>
          </a:p>
          <a:p>
            <a:r>
              <a:rPr lang="pl-PL"/>
              <a:t>psycholog, psychoterapeuta</a:t>
            </a:r>
            <a:endParaRPr lang="pl-PL">
              <a:ea typeface="Source Sans Pro"/>
            </a:endParaRPr>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D24F4013-6B21-4026-B171-F3A1A0ED7703}"/>
              </a:ext>
            </a:extLst>
          </p:cNvPr>
          <p:cNvSpPr>
            <a:spLocks noGrp="1"/>
          </p:cNvSpPr>
          <p:nvPr>
            <p:ph type="title"/>
          </p:nvPr>
        </p:nvSpPr>
        <p:spPr>
          <a:xfrm>
            <a:off x="-8075" y="-1660"/>
            <a:ext cx="12179396" cy="6865902"/>
          </a:xfrm>
        </p:spPr>
        <p:txBody>
          <a:bodyPr vert="horz" lIns="91440" tIns="45720" rIns="91440" bIns="45720" rtlCol="0" anchor="b">
            <a:normAutofit fontScale="90000"/>
          </a:bodyPr>
          <a:lstStyle/>
          <a:p>
            <a:r>
              <a:rPr lang="en-US" sz="5200" dirty="0">
                <a:solidFill>
                  <a:schemeClr val="tx2"/>
                </a:solidFill>
                <a:cs typeface="Calibri Light"/>
              </a:rPr>
              <a:t>Jak </a:t>
            </a:r>
            <a:r>
              <a:rPr lang="en-US" sz="5200" dirty="0" err="1">
                <a:solidFill>
                  <a:schemeClr val="tx2"/>
                </a:solidFill>
                <a:cs typeface="Calibri Light"/>
              </a:rPr>
              <a:t>rozmawiać</a:t>
            </a:r>
            <a:r>
              <a:rPr lang="en-US" sz="5200" dirty="0">
                <a:solidFill>
                  <a:schemeClr val="tx2"/>
                </a:solidFill>
                <a:cs typeface="Calibri Light"/>
              </a:rPr>
              <a:t> z </a:t>
            </a:r>
            <a:r>
              <a:rPr lang="en-US" sz="5200" dirty="0" err="1">
                <a:solidFill>
                  <a:schemeClr val="tx2"/>
                </a:solidFill>
                <a:cs typeface="Calibri Light"/>
              </a:rPr>
              <a:t>dzieckiem</a:t>
            </a:r>
            <a:r>
              <a:rPr lang="en-US" sz="5200" dirty="0">
                <a:solidFill>
                  <a:schemeClr val="tx2"/>
                </a:solidFill>
                <a:cs typeface="Calibri Light"/>
              </a:rPr>
              <a:t> </a:t>
            </a:r>
            <a:r>
              <a:rPr lang="en-US" sz="5200" dirty="0" err="1">
                <a:solidFill>
                  <a:schemeClr val="tx2"/>
                </a:solidFill>
                <a:cs typeface="Calibri Light"/>
              </a:rPr>
              <a:t>na</a:t>
            </a:r>
            <a:r>
              <a:rPr lang="en-US" sz="5200" dirty="0">
                <a:solidFill>
                  <a:schemeClr val="tx2"/>
                </a:solidFill>
                <a:cs typeface="Calibri Light"/>
              </a:rPr>
              <a:t> </a:t>
            </a:r>
            <a:r>
              <a:rPr lang="en-US" sz="5200" dirty="0" err="1">
                <a:solidFill>
                  <a:schemeClr val="tx2"/>
                </a:solidFill>
                <a:cs typeface="Calibri Light"/>
              </a:rPr>
              <a:t>temat</a:t>
            </a:r>
            <a:r>
              <a:rPr lang="en-US" sz="5200" dirty="0">
                <a:solidFill>
                  <a:schemeClr val="tx2"/>
                </a:solidFill>
                <a:cs typeface="Calibri Light"/>
              </a:rPr>
              <a:t> </a:t>
            </a:r>
            <a:r>
              <a:rPr lang="en-US" sz="5200" dirty="0" err="1">
                <a:solidFill>
                  <a:schemeClr val="tx2"/>
                </a:solidFill>
                <a:cs typeface="Calibri Light"/>
              </a:rPr>
              <a:t>doświadczanych</a:t>
            </a:r>
            <a:r>
              <a:rPr lang="en-US" sz="5200" dirty="0">
                <a:solidFill>
                  <a:schemeClr val="tx2"/>
                </a:solidFill>
                <a:cs typeface="Calibri Light"/>
              </a:rPr>
              <a:t> </a:t>
            </a:r>
            <a:r>
              <a:rPr lang="en-US" sz="5200" dirty="0" err="1">
                <a:solidFill>
                  <a:schemeClr val="tx2"/>
                </a:solidFill>
                <a:cs typeface="Calibri Light"/>
              </a:rPr>
              <a:t>przez</a:t>
            </a:r>
            <a:r>
              <a:rPr lang="en-US" sz="5200" dirty="0">
                <a:solidFill>
                  <a:schemeClr val="tx2"/>
                </a:solidFill>
                <a:cs typeface="Calibri Light"/>
              </a:rPr>
              <a:t> </a:t>
            </a:r>
            <a:r>
              <a:rPr lang="en-US" sz="5200" dirty="0" err="1">
                <a:solidFill>
                  <a:schemeClr val="tx2"/>
                </a:solidFill>
                <a:cs typeface="Calibri Light"/>
              </a:rPr>
              <a:t>nie</a:t>
            </a:r>
            <a:r>
              <a:rPr lang="en-US" sz="5200" dirty="0">
                <a:solidFill>
                  <a:schemeClr val="tx2"/>
                </a:solidFill>
                <a:cs typeface="Calibri Light"/>
              </a:rPr>
              <a:t> </a:t>
            </a:r>
            <a:r>
              <a:rPr lang="en-US" sz="5200" dirty="0" err="1">
                <a:solidFill>
                  <a:schemeClr val="tx2"/>
                </a:solidFill>
                <a:cs typeface="Calibri Light"/>
              </a:rPr>
              <a:t>trudności</a:t>
            </a:r>
            <a:r>
              <a:rPr lang="en-US" sz="5200" dirty="0">
                <a:solidFill>
                  <a:schemeClr val="tx2"/>
                </a:solidFill>
                <a:cs typeface="Calibri Light"/>
              </a:rPr>
              <a:t>?</a:t>
            </a:r>
            <a:br>
              <a:rPr lang="en-US" sz="5200" dirty="0">
                <a:solidFill>
                  <a:schemeClr val="tx2"/>
                </a:solidFill>
                <a:cs typeface="Calibri Light"/>
              </a:rPr>
            </a:br>
            <a:br>
              <a:rPr lang="en-US" sz="5200" dirty="0">
                <a:solidFill>
                  <a:schemeClr val="tx2"/>
                </a:solidFill>
                <a:cs typeface="Calibri Light"/>
              </a:rPr>
            </a:br>
            <a:r>
              <a:rPr lang="en-US" sz="5200" dirty="0">
                <a:solidFill>
                  <a:schemeClr val="tx2"/>
                </a:solidFill>
                <a:cs typeface="Calibri Light"/>
              </a:rPr>
              <a:t>*</a:t>
            </a:r>
            <a:r>
              <a:rPr lang="en-US" sz="5200" dirty="0" err="1">
                <a:solidFill>
                  <a:schemeClr val="tx2"/>
                </a:solidFill>
                <a:cs typeface="Calibri Light"/>
              </a:rPr>
              <a:t>Podziel</a:t>
            </a:r>
            <a:r>
              <a:rPr lang="en-US" sz="5200" dirty="0">
                <a:solidFill>
                  <a:schemeClr val="tx2"/>
                </a:solidFill>
                <a:cs typeface="Calibri Light"/>
              </a:rPr>
              <a:t> </a:t>
            </a:r>
            <a:r>
              <a:rPr lang="en-US" sz="5200" dirty="0" err="1">
                <a:solidFill>
                  <a:schemeClr val="tx2"/>
                </a:solidFill>
                <a:cs typeface="Calibri Light"/>
              </a:rPr>
              <a:t>się</a:t>
            </a:r>
            <a:r>
              <a:rPr lang="en-US" sz="5200" dirty="0">
                <a:solidFill>
                  <a:schemeClr val="tx2"/>
                </a:solidFill>
                <a:cs typeface="Calibri Light"/>
              </a:rPr>
              <a:t> </a:t>
            </a:r>
            <a:r>
              <a:rPr lang="en-US" sz="5200" dirty="0" err="1">
                <a:solidFill>
                  <a:schemeClr val="tx2"/>
                </a:solidFill>
                <a:cs typeface="Calibri Light"/>
              </a:rPr>
              <a:t>swoimi</a:t>
            </a:r>
            <a:r>
              <a:rPr lang="en-US" sz="5200" dirty="0">
                <a:solidFill>
                  <a:schemeClr val="tx2"/>
                </a:solidFill>
                <a:cs typeface="Calibri Light"/>
              </a:rPr>
              <a:t> </a:t>
            </a:r>
            <a:r>
              <a:rPr lang="en-US" sz="5200" dirty="0" err="1">
                <a:solidFill>
                  <a:schemeClr val="tx2"/>
                </a:solidFill>
                <a:cs typeface="Calibri Light"/>
              </a:rPr>
              <a:t>spostrzeżeniami</a:t>
            </a:r>
            <a:r>
              <a:rPr lang="en-US" sz="5200" dirty="0">
                <a:solidFill>
                  <a:schemeClr val="tx2"/>
                </a:solidFill>
                <a:cs typeface="Calibri Light"/>
              </a:rPr>
              <a:t>. </a:t>
            </a:r>
            <a:br>
              <a:rPr lang="en-US" sz="5200" dirty="0">
                <a:solidFill>
                  <a:schemeClr val="tx2"/>
                </a:solidFill>
                <a:cs typeface="Calibri Light"/>
              </a:rPr>
            </a:br>
            <a:r>
              <a:rPr lang="en-US" sz="5200" dirty="0">
                <a:solidFill>
                  <a:schemeClr val="tx2"/>
                </a:solidFill>
                <a:cs typeface="Calibri Light"/>
              </a:rPr>
              <a:t>*</a:t>
            </a:r>
            <a:r>
              <a:rPr lang="en-US" sz="5200" dirty="0" err="1">
                <a:solidFill>
                  <a:schemeClr val="tx2"/>
                </a:solidFill>
                <a:cs typeface="Calibri Light"/>
              </a:rPr>
              <a:t>Zapytaj</a:t>
            </a:r>
            <a:r>
              <a:rPr lang="en-US" sz="5200" dirty="0">
                <a:solidFill>
                  <a:schemeClr val="tx2"/>
                </a:solidFill>
                <a:cs typeface="Calibri Light"/>
              </a:rPr>
              <a:t>:</a:t>
            </a:r>
            <a:br>
              <a:rPr lang="en-US" sz="5200" dirty="0">
                <a:solidFill>
                  <a:schemeClr val="tx2"/>
                </a:solidFill>
                <a:cs typeface="Calibri Light"/>
              </a:rPr>
            </a:br>
            <a:r>
              <a:rPr lang="en-US" sz="5200" dirty="0">
                <a:solidFill>
                  <a:schemeClr val="tx2"/>
                </a:solidFill>
                <a:ea typeface="+mj-lt"/>
                <a:cs typeface="+mj-lt"/>
              </a:rPr>
              <a:t>- Co </a:t>
            </a:r>
            <a:r>
              <a:rPr lang="en-US" sz="5200" dirty="0" err="1">
                <a:solidFill>
                  <a:schemeClr val="tx2"/>
                </a:solidFill>
                <a:ea typeface="+mj-lt"/>
                <a:cs typeface="+mj-lt"/>
              </a:rPr>
              <a:t>Cię</a:t>
            </a:r>
            <a:r>
              <a:rPr lang="en-US" sz="5200" dirty="0">
                <a:solidFill>
                  <a:schemeClr val="tx2"/>
                </a:solidFill>
                <a:ea typeface="+mj-lt"/>
                <a:cs typeface="+mj-lt"/>
              </a:rPr>
              <a:t> </a:t>
            </a:r>
            <a:r>
              <a:rPr lang="en-US" sz="5200" dirty="0" err="1">
                <a:solidFill>
                  <a:schemeClr val="tx2"/>
                </a:solidFill>
                <a:ea typeface="+mj-lt"/>
                <a:cs typeface="+mj-lt"/>
              </a:rPr>
              <a:t>przygnębia</a:t>
            </a:r>
            <a:r>
              <a:rPr lang="en-US" sz="5200" dirty="0">
                <a:solidFill>
                  <a:schemeClr val="tx2"/>
                </a:solidFill>
                <a:ea typeface="+mj-lt"/>
                <a:cs typeface="+mj-lt"/>
              </a:rPr>
              <a:t>/ </a:t>
            </a:r>
            <a:r>
              <a:rPr lang="en-US" sz="5200" dirty="0" err="1">
                <a:solidFill>
                  <a:schemeClr val="tx2"/>
                </a:solidFill>
                <a:ea typeface="+mj-lt"/>
                <a:cs typeface="+mj-lt"/>
              </a:rPr>
              <a:t>złości</a:t>
            </a:r>
            <a:r>
              <a:rPr lang="en-US" sz="5200" dirty="0">
                <a:solidFill>
                  <a:schemeClr val="tx2"/>
                </a:solidFill>
                <a:ea typeface="+mj-lt"/>
                <a:cs typeface="+mj-lt"/>
              </a:rPr>
              <a:t>?</a:t>
            </a:r>
            <a:br>
              <a:rPr lang="en-US" sz="5200" dirty="0">
                <a:solidFill>
                  <a:schemeClr val="tx2"/>
                </a:solidFill>
                <a:ea typeface="+mj-lt"/>
                <a:cs typeface="+mj-lt"/>
              </a:rPr>
            </a:br>
            <a:r>
              <a:rPr lang="en-US" sz="5200" dirty="0">
                <a:solidFill>
                  <a:schemeClr val="tx2"/>
                </a:solidFill>
                <a:ea typeface="+mj-lt"/>
                <a:cs typeface="+mj-lt"/>
              </a:rPr>
              <a:t>- </a:t>
            </a:r>
            <a:r>
              <a:rPr lang="en-US" sz="5200" dirty="0" err="1">
                <a:solidFill>
                  <a:schemeClr val="tx2"/>
                </a:solidFill>
                <a:ea typeface="+mj-lt"/>
                <a:cs typeface="+mj-lt"/>
              </a:rPr>
              <a:t>Czego</a:t>
            </a:r>
            <a:r>
              <a:rPr lang="en-US" sz="5200" dirty="0">
                <a:solidFill>
                  <a:schemeClr val="tx2"/>
                </a:solidFill>
                <a:ea typeface="+mj-lt"/>
                <a:cs typeface="+mj-lt"/>
              </a:rPr>
              <a:t> </a:t>
            </a:r>
            <a:r>
              <a:rPr lang="en-US" sz="5200" dirty="0" err="1">
                <a:solidFill>
                  <a:schemeClr val="tx2"/>
                </a:solidFill>
                <a:ea typeface="+mj-lt"/>
                <a:cs typeface="+mj-lt"/>
              </a:rPr>
              <a:t>się</a:t>
            </a:r>
            <a:r>
              <a:rPr lang="en-US" sz="5200" dirty="0">
                <a:solidFill>
                  <a:schemeClr val="tx2"/>
                </a:solidFill>
                <a:ea typeface="+mj-lt"/>
                <a:cs typeface="+mj-lt"/>
              </a:rPr>
              <a:t> </a:t>
            </a:r>
            <a:r>
              <a:rPr lang="en-US" sz="5200" dirty="0" err="1">
                <a:solidFill>
                  <a:schemeClr val="tx2"/>
                </a:solidFill>
                <a:ea typeface="+mj-lt"/>
                <a:cs typeface="+mj-lt"/>
              </a:rPr>
              <a:t>boisz</a:t>
            </a:r>
            <a:r>
              <a:rPr lang="en-US" sz="5200" dirty="0">
                <a:solidFill>
                  <a:schemeClr val="tx2"/>
                </a:solidFill>
                <a:ea typeface="+mj-lt"/>
                <a:cs typeface="+mj-lt"/>
              </a:rPr>
              <a:t>?</a:t>
            </a:r>
            <a:br>
              <a:rPr lang="en-US" sz="5200" dirty="0">
                <a:cs typeface="Calibri Light"/>
              </a:rPr>
            </a:br>
            <a:r>
              <a:rPr lang="en-US" sz="5200" dirty="0">
                <a:solidFill>
                  <a:schemeClr val="tx2"/>
                </a:solidFill>
                <a:cs typeface="Calibri Light"/>
              </a:rPr>
              <a:t> - Jak </a:t>
            </a:r>
            <a:r>
              <a:rPr lang="en-US" sz="5200" dirty="0" err="1">
                <a:solidFill>
                  <a:schemeClr val="tx2"/>
                </a:solidFill>
                <a:cs typeface="Calibri Light"/>
              </a:rPr>
              <a:t>mogę</a:t>
            </a:r>
            <a:r>
              <a:rPr lang="en-US" sz="5200" dirty="0">
                <a:solidFill>
                  <a:schemeClr val="tx2"/>
                </a:solidFill>
                <a:cs typeface="Calibri Light"/>
              </a:rPr>
              <a:t> Ci </a:t>
            </a:r>
            <a:r>
              <a:rPr lang="en-US" sz="5200" dirty="0" err="1">
                <a:solidFill>
                  <a:schemeClr val="tx2"/>
                </a:solidFill>
                <a:cs typeface="Calibri Light"/>
              </a:rPr>
              <a:t>pomóc</a:t>
            </a:r>
            <a:r>
              <a:rPr lang="en-US" sz="5200" dirty="0">
                <a:solidFill>
                  <a:schemeClr val="tx2"/>
                </a:solidFill>
                <a:cs typeface="Calibri Light"/>
              </a:rPr>
              <a:t>?</a:t>
            </a:r>
            <a:br>
              <a:rPr lang="en-US" sz="5200" dirty="0">
                <a:solidFill>
                  <a:schemeClr val="tx2"/>
                </a:solidFill>
                <a:cs typeface="Calibri Light"/>
              </a:rPr>
            </a:br>
            <a:r>
              <a:rPr lang="en-US" sz="5200" dirty="0">
                <a:solidFill>
                  <a:schemeClr val="tx2"/>
                </a:solidFill>
                <a:cs typeface="Calibri Light"/>
              </a:rPr>
              <a:t>- </a:t>
            </a:r>
            <a:r>
              <a:rPr lang="en-US" sz="5200" dirty="0" err="1">
                <a:solidFill>
                  <a:schemeClr val="tx2"/>
                </a:solidFill>
                <a:cs typeface="Calibri Light"/>
              </a:rPr>
              <a:t>Czego</a:t>
            </a:r>
            <a:r>
              <a:rPr lang="en-US" sz="5200" dirty="0">
                <a:solidFill>
                  <a:schemeClr val="tx2"/>
                </a:solidFill>
                <a:cs typeface="Calibri Light"/>
              </a:rPr>
              <a:t> </a:t>
            </a:r>
            <a:r>
              <a:rPr lang="en-US" sz="5200" dirty="0" err="1">
                <a:solidFill>
                  <a:schemeClr val="tx2"/>
                </a:solidFill>
                <a:cs typeface="Calibri Light"/>
              </a:rPr>
              <a:t>potrzebujesz</a:t>
            </a:r>
            <a:r>
              <a:rPr lang="en-US" sz="5200" dirty="0">
                <a:solidFill>
                  <a:schemeClr val="tx2"/>
                </a:solidFill>
                <a:cs typeface="Calibri Light"/>
              </a:rPr>
              <a:t>?</a:t>
            </a:r>
            <a:br>
              <a:rPr lang="en-US" sz="5200" dirty="0">
                <a:solidFill>
                  <a:schemeClr val="tx2"/>
                </a:solidFill>
                <a:cs typeface="Calibri Light"/>
              </a:rPr>
            </a:br>
            <a:endParaRPr lang="en-US" sz="5200" kern="1200" dirty="0">
              <a:solidFill>
                <a:schemeClr val="tx2"/>
              </a:solidFill>
              <a:cs typeface="Calibri Light"/>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17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5F2BD93A-9F42-4B4A-8934-E027C4245718}"/>
              </a:ext>
            </a:extLst>
          </p:cNvPr>
          <p:cNvSpPr>
            <a:spLocks noGrp="1"/>
          </p:cNvSpPr>
          <p:nvPr>
            <p:ph type="title"/>
          </p:nvPr>
        </p:nvSpPr>
        <p:spPr>
          <a:xfrm>
            <a:off x="250718" y="-30416"/>
            <a:ext cx="11934981" cy="6492092"/>
          </a:xfrm>
        </p:spPr>
        <p:txBody>
          <a:bodyPr vert="horz" lIns="91440" tIns="45720" rIns="91440" bIns="45720" rtlCol="0" anchor="b">
            <a:normAutofit fontScale="90000"/>
          </a:bodyPr>
          <a:lstStyle/>
          <a:p>
            <a:r>
              <a:rPr lang="en-US" sz="5200" dirty="0">
                <a:solidFill>
                  <a:schemeClr val="tx2"/>
                </a:solidFill>
                <a:cs typeface="Calibri Light"/>
              </a:rPr>
              <a:t>* Nie oczekuj od siebie, że rozwiążesz problem dziecka, ono prawdopodobnie też nie oczekuje tego od Ciebie. </a:t>
            </a:r>
            <a:br>
              <a:rPr lang="en-US" sz="5200" dirty="0">
                <a:solidFill>
                  <a:schemeClr val="tx2"/>
                </a:solidFill>
                <a:cs typeface="Calibri Light"/>
              </a:rPr>
            </a:br>
            <a:r>
              <a:rPr lang="en-US" sz="5200" dirty="0">
                <a:solidFill>
                  <a:schemeClr val="tx2"/>
                </a:solidFill>
                <a:cs typeface="Calibri Light"/>
              </a:rPr>
              <a:t>* </a:t>
            </a:r>
            <a:r>
              <a:rPr lang="en-US" sz="5200" dirty="0" err="1">
                <a:solidFill>
                  <a:schemeClr val="tx2"/>
                </a:solidFill>
                <a:cs typeface="Calibri Light"/>
              </a:rPr>
              <a:t>Wysłuchaj</a:t>
            </a:r>
            <a:r>
              <a:rPr lang="en-US" sz="5200" dirty="0">
                <a:solidFill>
                  <a:schemeClr val="tx2"/>
                </a:solidFill>
                <a:cs typeface="Calibri Light"/>
              </a:rPr>
              <a:t>, </a:t>
            </a:r>
            <a:r>
              <a:rPr lang="en-US" sz="5200" dirty="0" err="1">
                <a:solidFill>
                  <a:schemeClr val="tx2"/>
                </a:solidFill>
                <a:cs typeface="Calibri Light"/>
              </a:rPr>
              <a:t>okaż</a:t>
            </a:r>
            <a:r>
              <a:rPr lang="en-US" sz="5200" dirty="0">
                <a:solidFill>
                  <a:schemeClr val="tx2"/>
                </a:solidFill>
                <a:cs typeface="Calibri Light"/>
              </a:rPr>
              <a:t> </a:t>
            </a:r>
            <a:r>
              <a:rPr lang="en-US" sz="5200" dirty="0" err="1">
                <a:solidFill>
                  <a:schemeClr val="tx2"/>
                </a:solidFill>
                <a:cs typeface="Calibri Light"/>
              </a:rPr>
              <a:t>życzliwość</a:t>
            </a:r>
            <a:r>
              <a:rPr lang="en-US" sz="5200" dirty="0">
                <a:solidFill>
                  <a:schemeClr val="tx2"/>
                </a:solidFill>
                <a:cs typeface="Calibri Light"/>
              </a:rPr>
              <a:t> I </a:t>
            </a:r>
            <a:r>
              <a:rPr lang="en-US" sz="5200" dirty="0" err="1">
                <a:solidFill>
                  <a:schemeClr val="tx2"/>
                </a:solidFill>
                <a:cs typeface="Calibri Light"/>
              </a:rPr>
              <a:t>zrozumienie</a:t>
            </a:r>
            <a:r>
              <a:rPr lang="en-US" sz="5200" dirty="0">
                <a:solidFill>
                  <a:schemeClr val="tx2"/>
                </a:solidFill>
                <a:cs typeface="Calibri Light"/>
              </a:rPr>
              <a:t>.</a:t>
            </a:r>
            <a:br>
              <a:rPr lang="en-US" sz="5200" dirty="0">
                <a:solidFill>
                  <a:schemeClr val="tx2"/>
                </a:solidFill>
                <a:cs typeface="Calibri Light"/>
              </a:rPr>
            </a:br>
            <a:r>
              <a:rPr lang="en-US" sz="5200" dirty="0">
                <a:solidFill>
                  <a:schemeClr val="tx2"/>
                </a:solidFill>
                <a:cs typeface="Calibri Light"/>
              </a:rPr>
              <a:t>* Nie umniejszaj uczuć, nie pocieszaj słowami "to nic takiego", "to minie", "to nie jest </a:t>
            </a:r>
            <a:r>
              <a:rPr lang="en-US" sz="5200" dirty="0" err="1">
                <a:solidFill>
                  <a:schemeClr val="tx2"/>
                </a:solidFill>
                <a:cs typeface="Calibri Light"/>
              </a:rPr>
              <a:t>powód</a:t>
            </a:r>
            <a:r>
              <a:rPr lang="en-US" sz="5200" dirty="0">
                <a:solidFill>
                  <a:schemeClr val="tx2"/>
                </a:solidFill>
                <a:cs typeface="Calibri Light"/>
              </a:rPr>
              <a:t> do </a:t>
            </a:r>
            <a:r>
              <a:rPr lang="en-US" sz="5200" dirty="0" err="1">
                <a:solidFill>
                  <a:schemeClr val="tx2"/>
                </a:solidFill>
                <a:cs typeface="Calibri Light"/>
              </a:rPr>
              <a:t>płaczu</a:t>
            </a:r>
            <a:r>
              <a:rPr lang="en-US" sz="5200" dirty="0">
                <a:solidFill>
                  <a:schemeClr val="tx2"/>
                </a:solidFill>
                <a:cs typeface="Calibri Light"/>
              </a:rPr>
              <a:t>" </a:t>
            </a:r>
            <a:r>
              <a:rPr lang="en-US" sz="5200" dirty="0" err="1">
                <a:solidFill>
                  <a:schemeClr val="tx2"/>
                </a:solidFill>
                <a:cs typeface="Calibri Light"/>
              </a:rPr>
              <a:t>itp</a:t>
            </a:r>
            <a:r>
              <a:rPr lang="en-US" sz="5200" dirty="0">
                <a:solidFill>
                  <a:schemeClr val="tx2"/>
                </a:solidFill>
                <a:cs typeface="Calibri Light"/>
              </a:rPr>
              <a:t>. </a:t>
            </a:r>
            <a:r>
              <a:rPr lang="en-US" sz="5200" dirty="0" err="1">
                <a:solidFill>
                  <a:schemeClr val="tx2"/>
                </a:solidFill>
                <a:cs typeface="Calibri Light"/>
              </a:rPr>
              <a:t>Zamiast</a:t>
            </a:r>
            <a:r>
              <a:rPr lang="en-US" sz="5200" dirty="0">
                <a:solidFill>
                  <a:schemeClr val="tx2"/>
                </a:solidFill>
                <a:cs typeface="Calibri Light"/>
              </a:rPr>
              <a:t> </a:t>
            </a:r>
            <a:r>
              <a:rPr lang="en-US" sz="5200" dirty="0" err="1">
                <a:solidFill>
                  <a:schemeClr val="tx2"/>
                </a:solidFill>
                <a:cs typeface="Calibri Light"/>
              </a:rPr>
              <a:t>tego</a:t>
            </a:r>
            <a:r>
              <a:rPr lang="en-US" sz="5200" dirty="0">
                <a:solidFill>
                  <a:schemeClr val="tx2"/>
                </a:solidFill>
                <a:cs typeface="Calibri Light"/>
              </a:rPr>
              <a:t> </a:t>
            </a:r>
            <a:r>
              <a:rPr lang="en-US" sz="5200" dirty="0" err="1">
                <a:solidFill>
                  <a:schemeClr val="tx2"/>
                </a:solidFill>
                <a:cs typeface="Calibri Light"/>
              </a:rPr>
              <a:t>powiedz</a:t>
            </a:r>
            <a:r>
              <a:rPr lang="en-US" sz="5200" dirty="0">
                <a:solidFill>
                  <a:schemeClr val="tx2"/>
                </a:solidFill>
                <a:cs typeface="Calibri Light"/>
              </a:rPr>
              <a:t>: "</a:t>
            </a:r>
            <a:r>
              <a:rPr lang="en-US" sz="5200" dirty="0" err="1">
                <a:solidFill>
                  <a:schemeClr val="tx2"/>
                </a:solidFill>
                <a:cs typeface="Calibri Light"/>
              </a:rPr>
              <a:t>Widzę</a:t>
            </a:r>
            <a:r>
              <a:rPr lang="en-US" sz="5200" dirty="0">
                <a:solidFill>
                  <a:schemeClr val="tx2"/>
                </a:solidFill>
                <a:cs typeface="Calibri Light"/>
              </a:rPr>
              <a:t>, </a:t>
            </a:r>
            <a:r>
              <a:rPr lang="en-US" sz="5200" dirty="0" err="1">
                <a:solidFill>
                  <a:schemeClr val="tx2"/>
                </a:solidFill>
                <a:cs typeface="Calibri Light"/>
              </a:rPr>
              <a:t>że</a:t>
            </a:r>
            <a:r>
              <a:rPr lang="en-US" sz="5200" dirty="0">
                <a:solidFill>
                  <a:schemeClr val="tx2"/>
                </a:solidFill>
                <a:cs typeface="Calibri Light"/>
              </a:rPr>
              <a:t> to </a:t>
            </a:r>
            <a:r>
              <a:rPr lang="en-US" sz="5200" dirty="0" err="1">
                <a:solidFill>
                  <a:schemeClr val="tx2"/>
                </a:solidFill>
                <a:cs typeface="Calibri Light"/>
              </a:rPr>
              <a:t>dla</a:t>
            </a:r>
            <a:r>
              <a:rPr lang="en-US" sz="5200" dirty="0">
                <a:solidFill>
                  <a:schemeClr val="tx2"/>
                </a:solidFill>
                <a:cs typeface="Calibri Light"/>
              </a:rPr>
              <a:t> </a:t>
            </a:r>
            <a:r>
              <a:rPr lang="en-US" sz="5200" dirty="0" err="1">
                <a:solidFill>
                  <a:schemeClr val="tx2"/>
                </a:solidFill>
                <a:cs typeface="Calibri Light"/>
              </a:rPr>
              <a:t>Ciebie</a:t>
            </a:r>
            <a:r>
              <a:rPr lang="en-US" sz="5200" dirty="0">
                <a:solidFill>
                  <a:schemeClr val="tx2"/>
                </a:solidFill>
                <a:cs typeface="Calibri Light"/>
              </a:rPr>
              <a:t> </a:t>
            </a:r>
            <a:r>
              <a:rPr lang="en-US" sz="5200" dirty="0" err="1">
                <a:solidFill>
                  <a:schemeClr val="tx2"/>
                </a:solidFill>
                <a:cs typeface="Calibri Light"/>
              </a:rPr>
              <a:t>trudne</a:t>
            </a:r>
            <a:r>
              <a:rPr lang="en-US" sz="5200" dirty="0">
                <a:solidFill>
                  <a:schemeClr val="tx2"/>
                </a:solidFill>
                <a:cs typeface="Calibri Light"/>
              </a:rPr>
              <a:t>.", "</a:t>
            </a:r>
            <a:r>
              <a:rPr lang="en-US" sz="5200" dirty="0" err="1">
                <a:solidFill>
                  <a:schemeClr val="tx2"/>
                </a:solidFill>
                <a:cs typeface="Calibri Light"/>
              </a:rPr>
              <a:t>Widzę</a:t>
            </a:r>
            <a:r>
              <a:rPr lang="en-US" sz="5200" dirty="0">
                <a:solidFill>
                  <a:schemeClr val="tx2"/>
                </a:solidFill>
                <a:cs typeface="Calibri Light"/>
              </a:rPr>
              <a:t>, </a:t>
            </a:r>
            <a:r>
              <a:rPr lang="en-US" sz="5200" dirty="0" err="1">
                <a:solidFill>
                  <a:schemeClr val="tx2"/>
                </a:solidFill>
                <a:cs typeface="Calibri Light"/>
              </a:rPr>
              <a:t>że</a:t>
            </a:r>
            <a:r>
              <a:rPr lang="en-US" sz="5200" dirty="0">
                <a:solidFill>
                  <a:schemeClr val="tx2"/>
                </a:solidFill>
                <a:cs typeface="Calibri Light"/>
              </a:rPr>
              <a:t> </a:t>
            </a:r>
            <a:r>
              <a:rPr lang="en-US" sz="5200" dirty="0" err="1">
                <a:solidFill>
                  <a:schemeClr val="tx2"/>
                </a:solidFill>
                <a:cs typeface="Calibri Light"/>
              </a:rPr>
              <a:t>bardzo</a:t>
            </a:r>
            <a:r>
              <a:rPr lang="en-US" sz="5200" dirty="0">
                <a:solidFill>
                  <a:schemeClr val="tx2"/>
                </a:solidFill>
                <a:cs typeface="Calibri Light"/>
              </a:rPr>
              <a:t> </a:t>
            </a:r>
            <a:r>
              <a:rPr lang="en-US" sz="5200" dirty="0" err="1">
                <a:solidFill>
                  <a:schemeClr val="tx2"/>
                </a:solidFill>
                <a:cs typeface="Calibri Light"/>
              </a:rPr>
              <a:t>się</a:t>
            </a:r>
            <a:r>
              <a:rPr lang="en-US" sz="5200" dirty="0">
                <a:solidFill>
                  <a:schemeClr val="tx2"/>
                </a:solidFill>
                <a:cs typeface="Calibri Light"/>
              </a:rPr>
              <a:t> </a:t>
            </a:r>
            <a:r>
              <a:rPr lang="en-US" sz="5200" dirty="0" err="1">
                <a:solidFill>
                  <a:schemeClr val="tx2"/>
                </a:solidFill>
                <a:cs typeface="Calibri Light"/>
              </a:rPr>
              <a:t>tym</a:t>
            </a:r>
            <a:r>
              <a:rPr lang="en-US" sz="5200" dirty="0">
                <a:solidFill>
                  <a:schemeClr val="tx2"/>
                </a:solidFill>
                <a:cs typeface="Calibri Light"/>
              </a:rPr>
              <a:t> </a:t>
            </a:r>
            <a:r>
              <a:rPr lang="en-US" sz="5200" dirty="0" err="1">
                <a:solidFill>
                  <a:schemeClr val="tx2"/>
                </a:solidFill>
                <a:cs typeface="Calibri Light"/>
              </a:rPr>
              <a:t>martwisz</a:t>
            </a:r>
            <a:r>
              <a:rPr lang="en-US" sz="5200" dirty="0">
                <a:solidFill>
                  <a:schemeClr val="tx2"/>
                </a:solidFill>
                <a:cs typeface="Calibri Light"/>
              </a:rPr>
              <a:t>, jak </a:t>
            </a:r>
            <a:r>
              <a:rPr lang="en-US" sz="5200" dirty="0" err="1">
                <a:solidFill>
                  <a:schemeClr val="tx2"/>
                </a:solidFill>
                <a:cs typeface="Calibri Light"/>
              </a:rPr>
              <a:t>myślisz</a:t>
            </a:r>
            <a:r>
              <a:rPr lang="en-US" sz="5200" dirty="0">
                <a:solidFill>
                  <a:schemeClr val="tx2"/>
                </a:solidFill>
                <a:cs typeface="Calibri Light"/>
              </a:rPr>
              <a:t>, co </a:t>
            </a:r>
            <a:r>
              <a:rPr lang="en-US" sz="5200" dirty="0" err="1">
                <a:solidFill>
                  <a:schemeClr val="tx2"/>
                </a:solidFill>
                <a:cs typeface="Calibri Light"/>
              </a:rPr>
              <a:t>mogłoby</a:t>
            </a:r>
            <a:r>
              <a:rPr lang="en-US" sz="5200" dirty="0">
                <a:solidFill>
                  <a:schemeClr val="tx2"/>
                </a:solidFill>
                <a:cs typeface="Calibri Light"/>
              </a:rPr>
              <a:t> Ci </a:t>
            </a:r>
            <a:r>
              <a:rPr lang="en-US" sz="5200" dirty="0" err="1">
                <a:solidFill>
                  <a:schemeClr val="tx2"/>
                </a:solidFill>
                <a:cs typeface="Calibri Light"/>
              </a:rPr>
              <a:t>pomóc</a:t>
            </a:r>
            <a:r>
              <a:rPr lang="en-US" sz="5200" dirty="0">
                <a:solidFill>
                  <a:schemeClr val="tx2"/>
                </a:solidFill>
                <a:cs typeface="Calibri Light"/>
              </a:rPr>
              <a:t>?"</a:t>
            </a:r>
            <a:endParaRPr lang="pl-PL" dirty="0">
              <a:solidFill>
                <a:schemeClr val="tx2"/>
              </a:solidFill>
              <a:cs typeface="Calibri Light" panose="020F0302020204030204"/>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31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324B72D2-8A3F-4783-B2CB-A6B23866A1E1}"/>
              </a:ext>
            </a:extLst>
          </p:cNvPr>
          <p:cNvSpPr>
            <a:spLocks noGrp="1"/>
          </p:cNvSpPr>
          <p:nvPr>
            <p:ph type="title"/>
          </p:nvPr>
        </p:nvSpPr>
        <p:spPr>
          <a:xfrm>
            <a:off x="28295" y="-8826"/>
            <a:ext cx="12244907" cy="6846898"/>
          </a:xfrm>
        </p:spPr>
        <p:txBody>
          <a:bodyPr vert="horz" lIns="91440" tIns="45720" rIns="91440" bIns="45720" rtlCol="0" anchor="ctr">
            <a:normAutofit fontScale="90000"/>
          </a:bodyPr>
          <a:lstStyle/>
          <a:p>
            <a:pPr algn="ctr"/>
            <a:r>
              <a:rPr lang="en-US" sz="5400" dirty="0">
                <a:solidFill>
                  <a:schemeClr val="tx2"/>
                </a:solidFill>
                <a:cs typeface="Calibri Light"/>
              </a:rPr>
              <a:t>Jak rozmawiać z rodzicem?</a:t>
            </a:r>
            <a:br>
              <a:rPr lang="en-US" sz="5400" dirty="0">
                <a:solidFill>
                  <a:schemeClr val="tx2"/>
                </a:solidFill>
                <a:cs typeface="Calibri Light"/>
              </a:rPr>
            </a:br>
            <a:br>
              <a:rPr lang="en-US" sz="5400" dirty="0">
                <a:cs typeface="Calibri Light"/>
              </a:rPr>
            </a:br>
            <a:r>
              <a:rPr lang="en-US" sz="5400" dirty="0">
                <a:solidFill>
                  <a:schemeClr val="tx2"/>
                </a:solidFill>
                <a:cs typeface="Calibri Light"/>
              </a:rPr>
              <a:t>* Podziel się swoim niepokojem o ucznia.</a:t>
            </a:r>
            <a:br>
              <a:rPr lang="en-US" sz="5400" dirty="0">
                <a:solidFill>
                  <a:schemeClr val="tx2"/>
                </a:solidFill>
                <a:cs typeface="Calibri Light"/>
              </a:rPr>
            </a:br>
            <a:r>
              <a:rPr lang="en-US" sz="5400" dirty="0">
                <a:solidFill>
                  <a:schemeClr val="tx2"/>
                </a:solidFill>
                <a:cs typeface="Calibri Light"/>
              </a:rPr>
              <a:t>* Zapytaj rodziców, czy oni również zauważyli niepokojące sygnały?</a:t>
            </a:r>
            <a:br>
              <a:rPr lang="en-US" sz="5400" dirty="0">
                <a:solidFill>
                  <a:schemeClr val="tx2"/>
                </a:solidFill>
                <a:cs typeface="Calibri Light"/>
              </a:rPr>
            </a:br>
            <a:r>
              <a:rPr lang="en-US" sz="5400" dirty="0">
                <a:solidFill>
                  <a:schemeClr val="tx2"/>
                </a:solidFill>
                <a:cs typeface="Calibri Light"/>
              </a:rPr>
              <a:t>* Zapytaj rodziców, jak oni radzą sobie z pandemią, zdalną pracą, obawami o zdrowie, pracę?</a:t>
            </a:r>
            <a:br>
              <a:rPr lang="en-US" sz="5400" dirty="0">
                <a:solidFill>
                  <a:schemeClr val="tx2"/>
                </a:solidFill>
                <a:cs typeface="Calibri Light"/>
              </a:rPr>
            </a:br>
            <a:r>
              <a:rPr lang="en-US" sz="5400" dirty="0">
                <a:solidFill>
                  <a:schemeClr val="tx2"/>
                </a:solidFill>
                <a:cs typeface="Calibri Light"/>
              </a:rPr>
              <a:t>* Podpowiedz, gdzie mogą szukać pomocy dla </a:t>
            </a:r>
            <a:r>
              <a:rPr lang="en-US" sz="5400" u="sng">
                <a:solidFill>
                  <a:schemeClr val="tx2"/>
                </a:solidFill>
                <a:cs typeface="Calibri Light"/>
              </a:rPr>
              <a:t>swojego dziecka ORAZ DLA SIEBIE.</a:t>
            </a:r>
            <a:endParaRPr lang="en-US" sz="4000" kern="1200">
              <a:solidFill>
                <a:schemeClr val="tx2"/>
              </a:solidFill>
              <a:cs typeface="Calibri Light"/>
            </a:endParaRPr>
          </a:p>
        </p:txBody>
      </p:sp>
    </p:spTree>
    <p:extLst>
      <p:ext uri="{BB962C8B-B14F-4D97-AF65-F5344CB8AC3E}">
        <p14:creationId xmlns:p14="http://schemas.microsoft.com/office/powerpoint/2010/main" val="314637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ytuł 1">
            <a:extLst>
              <a:ext uri="{FF2B5EF4-FFF2-40B4-BE49-F238E27FC236}">
                <a16:creationId xmlns:a16="http://schemas.microsoft.com/office/drawing/2014/main" id="{D0F3A824-0FFC-40DD-824A-4471F8322253}"/>
              </a:ext>
            </a:extLst>
          </p:cNvPr>
          <p:cNvSpPr>
            <a:spLocks noGrp="1"/>
          </p:cNvSpPr>
          <p:nvPr>
            <p:ph type="title"/>
          </p:nvPr>
        </p:nvSpPr>
        <p:spPr>
          <a:xfrm>
            <a:off x="11746" y="30833"/>
            <a:ext cx="12028665" cy="6818715"/>
          </a:xfrm>
        </p:spPr>
        <p:txBody>
          <a:bodyPr vert="horz" lIns="91440" tIns="45720" rIns="91440" bIns="45720" rtlCol="0" anchor="b">
            <a:normAutofit/>
          </a:bodyPr>
          <a:lstStyle/>
          <a:p>
            <a:pPr algn="ctr"/>
            <a:r>
              <a:rPr lang="en-US" sz="5200" b="1" dirty="0">
                <a:solidFill>
                  <a:schemeClr val="tx2"/>
                </a:solidFill>
                <a:cs typeface="Calibri Light"/>
              </a:rPr>
              <a:t>UMÓW SIĘ Z RODZICEM/ RODZICAMI NA PODJĘCIE PRZEZ NICH KONKRETNYCH </a:t>
            </a:r>
            <a:r>
              <a:rPr lang="en-US" sz="5200" b="1">
                <a:solidFill>
                  <a:schemeClr val="tx2"/>
                </a:solidFill>
                <a:cs typeface="Calibri Light"/>
              </a:rPr>
              <a:t>DZIAŁAŃ!</a:t>
            </a:r>
            <a:br>
              <a:rPr lang="en-US" sz="5200" dirty="0">
                <a:solidFill>
                  <a:schemeClr val="tx2"/>
                </a:solidFill>
                <a:cs typeface="Calibri Light"/>
              </a:rPr>
            </a:br>
            <a:br>
              <a:rPr lang="en-US" sz="5200" dirty="0">
                <a:cs typeface="Calibri Light"/>
              </a:rPr>
            </a:br>
            <a:r>
              <a:rPr lang="en-US" sz="5200" b="1">
                <a:solidFill>
                  <a:schemeClr val="tx2"/>
                </a:solidFill>
                <a:cs typeface="Calibri Light"/>
              </a:rPr>
              <a:t>USTAL, KIEDY PONOWNIE SKONTAKTUJECIE SIĘ, BY OMÓWIĆ SYTUACJĘ DZIECKA.</a:t>
            </a:r>
            <a:br>
              <a:rPr lang="en-US" sz="5200" dirty="0">
                <a:solidFill>
                  <a:schemeClr val="tx2"/>
                </a:solidFill>
                <a:cs typeface="Calibri Light"/>
              </a:rPr>
            </a:br>
            <a:br>
              <a:rPr lang="en-US" sz="5200" dirty="0">
                <a:cs typeface="Calibri Light"/>
              </a:rPr>
            </a:br>
            <a:endParaRPr lang="en-US" sz="5200" kern="1200" dirty="0">
              <a:solidFill>
                <a:schemeClr val="tx2"/>
              </a:solidFill>
              <a:latin typeface="+mj-lt"/>
              <a:cs typeface="Calibri Light"/>
            </a:endParaRPr>
          </a:p>
        </p:txBody>
      </p:sp>
    </p:spTree>
    <p:extLst>
      <p:ext uri="{BB962C8B-B14F-4D97-AF65-F5344CB8AC3E}">
        <p14:creationId xmlns:p14="http://schemas.microsoft.com/office/powerpoint/2010/main" val="283682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151C5106-AF3D-47BA-B8D4-2E94D7711373}"/>
              </a:ext>
            </a:extLst>
          </p:cNvPr>
          <p:cNvSpPr>
            <a:spLocks noGrp="1"/>
          </p:cNvSpPr>
          <p:nvPr>
            <p:ph type="title"/>
          </p:nvPr>
        </p:nvSpPr>
        <p:spPr>
          <a:xfrm>
            <a:off x="-8075" y="-1660"/>
            <a:ext cx="12179396" cy="6865902"/>
          </a:xfrm>
        </p:spPr>
        <p:txBody>
          <a:bodyPr vert="horz" lIns="91440" tIns="45720" rIns="91440" bIns="45720" rtlCol="0" anchor="b">
            <a:normAutofit/>
          </a:bodyPr>
          <a:lstStyle/>
          <a:p>
            <a:pPr algn="ctr"/>
            <a:r>
              <a:rPr lang="en-US" sz="5200" u="sng" dirty="0">
                <a:solidFill>
                  <a:schemeClr val="tx2"/>
                </a:solidFill>
                <a:cs typeface="Calibri Light"/>
              </a:rPr>
              <a:t>A CZY MOŻNA ZAPOBIEC TAKIM TRUDNOŚCIOM?</a:t>
            </a:r>
            <a:br>
              <a:rPr lang="en-US" sz="5200" u="sng" dirty="0">
                <a:solidFill>
                  <a:schemeClr val="tx2"/>
                </a:solidFill>
                <a:cs typeface="Calibri Light"/>
              </a:rPr>
            </a:br>
            <a:br>
              <a:rPr lang="en-US" sz="5200" dirty="0">
                <a:cs typeface="Calibri Light"/>
              </a:rPr>
            </a:br>
            <a:r>
              <a:rPr lang="en-US" sz="5200" b="1" dirty="0">
                <a:solidFill>
                  <a:schemeClr val="tx2"/>
                </a:solidFill>
                <a:cs typeface="Calibri Light"/>
              </a:rPr>
              <a:t>MAMY </a:t>
            </a:r>
            <a:r>
              <a:rPr lang="en-US" sz="4000" b="1" dirty="0" err="1">
                <a:solidFill>
                  <a:schemeClr val="tx2"/>
                </a:solidFill>
                <a:cs typeface="Calibri Light"/>
              </a:rPr>
              <a:t>mały</a:t>
            </a:r>
            <a:r>
              <a:rPr lang="en-US" sz="5200" b="1" dirty="0">
                <a:solidFill>
                  <a:schemeClr val="tx2"/>
                </a:solidFill>
                <a:cs typeface="Calibri Light"/>
              </a:rPr>
              <a:t> WPŁYW</a:t>
            </a:r>
            <a:r>
              <a:rPr lang="en-US" sz="5200" dirty="0">
                <a:solidFill>
                  <a:schemeClr val="tx2"/>
                </a:solidFill>
                <a:cs typeface="Calibri Light"/>
              </a:rPr>
              <a:t> </a:t>
            </a:r>
            <a:r>
              <a:rPr lang="en-US" sz="5200" dirty="0" err="1">
                <a:solidFill>
                  <a:schemeClr val="tx2"/>
                </a:solidFill>
                <a:cs typeface="Calibri Light"/>
              </a:rPr>
              <a:t>na</a:t>
            </a:r>
            <a:r>
              <a:rPr lang="en-US" sz="5200" dirty="0">
                <a:solidFill>
                  <a:schemeClr val="tx2"/>
                </a:solidFill>
                <a:cs typeface="Calibri Light"/>
              </a:rPr>
              <a:t> to, co dzieje się w środowisku domowym ucznia.</a:t>
            </a:r>
            <a:br>
              <a:rPr lang="en-US" sz="5200" dirty="0">
                <a:solidFill>
                  <a:schemeClr val="tx2"/>
                </a:solidFill>
                <a:cs typeface="Calibri Light"/>
              </a:rPr>
            </a:br>
            <a:br>
              <a:rPr lang="en-US" sz="5200" dirty="0">
                <a:cs typeface="Calibri Light"/>
              </a:rPr>
            </a:br>
            <a:r>
              <a:rPr lang="en-US" sz="5200" b="1" dirty="0">
                <a:solidFill>
                  <a:schemeClr val="tx2"/>
                </a:solidFill>
                <a:cs typeface="Calibri Light"/>
              </a:rPr>
              <a:t>MAMY </a:t>
            </a:r>
            <a:r>
              <a:rPr lang="en-US" sz="7200" b="1" dirty="0">
                <a:solidFill>
                  <a:schemeClr val="tx2"/>
                </a:solidFill>
                <a:cs typeface="Calibri Light"/>
              </a:rPr>
              <a:t>DUŻY</a:t>
            </a:r>
            <a:r>
              <a:rPr lang="en-US" sz="5200" b="1" dirty="0">
                <a:solidFill>
                  <a:schemeClr val="tx2"/>
                </a:solidFill>
                <a:cs typeface="Calibri Light"/>
              </a:rPr>
              <a:t> WPŁYW</a:t>
            </a:r>
            <a:r>
              <a:rPr lang="en-US" sz="5200" dirty="0">
                <a:solidFill>
                  <a:schemeClr val="tx2"/>
                </a:solidFill>
                <a:cs typeface="Calibri Light"/>
              </a:rPr>
              <a:t> na to, co dzieje się w środowisku szkolnym.</a:t>
            </a:r>
            <a:br>
              <a:rPr lang="en-US" sz="5200" dirty="0">
                <a:solidFill>
                  <a:schemeClr val="tx2"/>
                </a:solidFill>
                <a:cs typeface="Calibri Light"/>
              </a:rPr>
            </a:br>
            <a:endParaRPr lang="en-US" sz="5200" kern="1200">
              <a:solidFill>
                <a:schemeClr val="tx2"/>
              </a:solidFill>
              <a:latin typeface="+mj-lt"/>
              <a:cs typeface="Calibri Light"/>
            </a:endParaRPr>
          </a:p>
        </p:txBody>
      </p:sp>
      <p:grpSp>
        <p:nvGrpSpPr>
          <p:cNvPr id="6"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055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8E52B025-AFFA-4683-8886-371CC2D916FF}"/>
              </a:ext>
            </a:extLst>
          </p:cNvPr>
          <p:cNvSpPr>
            <a:spLocks noGrp="1"/>
          </p:cNvSpPr>
          <p:nvPr>
            <p:ph type="title"/>
          </p:nvPr>
        </p:nvSpPr>
        <p:spPr>
          <a:xfrm>
            <a:off x="-43591" y="48683"/>
            <a:ext cx="12000491" cy="6803767"/>
          </a:xfrm>
        </p:spPr>
        <p:txBody>
          <a:bodyPr vert="horz" lIns="91440" tIns="45720" rIns="91440" bIns="45720" rtlCol="0" anchor="ctr">
            <a:normAutofit/>
          </a:bodyPr>
          <a:lstStyle/>
          <a:p>
            <a:pPr algn="ctr"/>
            <a:r>
              <a:rPr lang="en-US" sz="4000" dirty="0">
                <a:solidFill>
                  <a:schemeClr val="tx2"/>
                </a:solidFill>
                <a:cs typeface="Calibri Light"/>
              </a:rPr>
              <a:t>Skuteczna profilaktyka nie musi być wyszukana, </a:t>
            </a:r>
            <a:r>
              <a:rPr lang="en-US" sz="4000">
                <a:solidFill>
                  <a:schemeClr val="tx2"/>
                </a:solidFill>
                <a:cs typeface="Calibri Light"/>
              </a:rPr>
              <a:t>spektakularna, ani niesamowita. Nie musi mieć zagranicznych nazw.</a:t>
            </a:r>
            <a:br>
              <a:rPr lang="en-US" sz="4000" dirty="0">
                <a:solidFill>
                  <a:schemeClr val="tx2"/>
                </a:solidFill>
                <a:cs typeface="Calibri Light"/>
              </a:rPr>
            </a:br>
            <a:br>
              <a:rPr lang="en-US" sz="4000" dirty="0">
                <a:solidFill>
                  <a:schemeClr val="tx2"/>
                </a:solidFill>
                <a:cs typeface="Calibri Light"/>
              </a:rPr>
            </a:br>
            <a:r>
              <a:rPr lang="en-US" sz="4000">
                <a:solidFill>
                  <a:schemeClr val="tx2"/>
                </a:solidFill>
                <a:cs typeface="Calibri Light"/>
              </a:rPr>
              <a:t>Skuteczna profilaktyka może opierać się na pozornie </a:t>
            </a:r>
            <a:r>
              <a:rPr lang="en-US" sz="4000" b="1" dirty="0">
                <a:solidFill>
                  <a:schemeClr val="tx2"/>
                </a:solidFill>
                <a:cs typeface="Calibri Light"/>
              </a:rPr>
              <a:t>prostych działaniach</a:t>
            </a:r>
            <a:r>
              <a:rPr lang="en-US" sz="4000" dirty="0">
                <a:solidFill>
                  <a:schemeClr val="tx2"/>
                </a:solidFill>
                <a:cs typeface="Calibri Light"/>
              </a:rPr>
              <a:t>, ale musi być </a:t>
            </a:r>
            <a:r>
              <a:rPr lang="en-US" sz="4000" b="1" dirty="0">
                <a:solidFill>
                  <a:schemeClr val="tx2"/>
                </a:solidFill>
                <a:cs typeface="Calibri Light"/>
              </a:rPr>
              <a:t>REGULARNA</a:t>
            </a:r>
            <a:r>
              <a:rPr lang="en-US" sz="4000" dirty="0">
                <a:solidFill>
                  <a:schemeClr val="tx2"/>
                </a:solidFill>
                <a:cs typeface="Calibri Light"/>
              </a:rPr>
              <a:t> i  wdrażana od najwcześniejszych etapów edukacyjnych. </a:t>
            </a:r>
            <a:endParaRPr lang="pl-PL">
              <a:solidFill>
                <a:schemeClr val="tx2"/>
              </a:solidFill>
            </a:endParaRPr>
          </a:p>
        </p:txBody>
      </p:sp>
    </p:spTree>
    <p:extLst>
      <p:ext uri="{BB962C8B-B14F-4D97-AF65-F5344CB8AC3E}">
        <p14:creationId xmlns:p14="http://schemas.microsoft.com/office/powerpoint/2010/main" val="312741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6" name="Freeform: Shape 45">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1B158E8B-43B6-43E8-B436-B48022F138C3}"/>
              </a:ext>
            </a:extLst>
          </p:cNvPr>
          <p:cNvSpPr>
            <a:spLocks noGrp="1"/>
          </p:cNvSpPr>
          <p:nvPr>
            <p:ph type="title"/>
          </p:nvPr>
        </p:nvSpPr>
        <p:spPr>
          <a:xfrm>
            <a:off x="-460" y="1712720"/>
            <a:ext cx="6303486" cy="4000627"/>
          </a:xfrm>
        </p:spPr>
        <p:txBody>
          <a:bodyPr vert="horz" lIns="91440" tIns="45720" rIns="91440" bIns="45720" rtlCol="0" anchor="t">
            <a:normAutofit fontScale="90000"/>
          </a:bodyPr>
          <a:lstStyle/>
          <a:p>
            <a:pPr algn="ctr"/>
            <a:br>
              <a:rPr lang="en-US" sz="1000" kern="1200" dirty="0"/>
            </a:br>
            <a:br>
              <a:rPr lang="en-US" sz="1000" kern="1200" dirty="0"/>
            </a:br>
            <a:r>
              <a:rPr lang="en-US" sz="6600" b="1" kern="1200">
                <a:solidFill>
                  <a:schemeClr val="tx2"/>
                </a:solidFill>
                <a:latin typeface="+mj-lt"/>
                <a:ea typeface="+mj-ea"/>
                <a:cs typeface="+mj-cs"/>
              </a:rPr>
              <a:t>Czego potrzebuje głowa, </a:t>
            </a:r>
            <a:br>
              <a:rPr lang="en-US" sz="6600" b="1" kern="1200" dirty="0"/>
            </a:br>
            <a:r>
              <a:rPr lang="en-US" sz="6600" b="1" kern="1200">
                <a:solidFill>
                  <a:schemeClr val="tx2"/>
                </a:solidFill>
                <a:latin typeface="+mj-lt"/>
                <a:ea typeface="+mj-ea"/>
                <a:cs typeface="+mj-cs"/>
              </a:rPr>
              <a:t>aby mogła być zdrowa?</a:t>
            </a:r>
            <a:br>
              <a:rPr lang="en-US" sz="1000" b="1" kern="1200" dirty="0"/>
            </a:br>
            <a:br>
              <a:rPr lang="en-US" sz="1000" b="1" kern="1200" dirty="0"/>
            </a:br>
            <a:br>
              <a:rPr lang="en-US" sz="1000" b="1" kern="1200" dirty="0"/>
            </a:br>
            <a:br>
              <a:rPr lang="en-US" sz="1000" b="1" kern="1200" dirty="0"/>
            </a:br>
            <a:br>
              <a:rPr lang="en-US" sz="1000" kern="1200" dirty="0"/>
            </a:br>
            <a:br>
              <a:rPr lang="en-US" sz="1000" kern="1200" dirty="0"/>
            </a:br>
            <a:br>
              <a:rPr lang="en-US" sz="1000" kern="1200" dirty="0"/>
            </a:br>
            <a:endParaRPr lang="en-US" sz="1000" kern="1200">
              <a:solidFill>
                <a:schemeClr val="tx2"/>
              </a:solidFill>
              <a:latin typeface="+mj-lt"/>
              <a:cs typeface="Calibri Light" panose="020F0302020204030204"/>
            </a:endParaRPr>
          </a:p>
        </p:txBody>
      </p:sp>
      <p:pic>
        <p:nvPicPr>
          <p:cNvPr id="3" name="Grafika 3" descr="Mózg w głowie z wypełnieniem pełnym">
            <a:extLst>
              <a:ext uri="{FF2B5EF4-FFF2-40B4-BE49-F238E27FC236}">
                <a16:creationId xmlns:a16="http://schemas.microsoft.com/office/drawing/2014/main" id="{B6A7DF5B-53DC-421A-8D7D-EAB2AD7166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9341" y="910518"/>
            <a:ext cx="5029200" cy="5029200"/>
          </a:xfrm>
          <a:prstGeom prst="rect">
            <a:avLst/>
          </a:prstGeom>
          <a:ln w="9525">
            <a:noFill/>
          </a:ln>
        </p:spPr>
      </p:pic>
    </p:spTree>
    <p:extLst>
      <p:ext uri="{BB962C8B-B14F-4D97-AF65-F5344CB8AC3E}">
        <p14:creationId xmlns:p14="http://schemas.microsoft.com/office/powerpoint/2010/main" val="59135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4ED8549-A9A5-4475-8BF7-6218372914B8}"/>
              </a:ext>
            </a:extLst>
          </p:cNvPr>
          <p:cNvSpPr>
            <a:spLocks noGrp="1"/>
          </p:cNvSpPr>
          <p:nvPr>
            <p:ph type="title"/>
          </p:nvPr>
        </p:nvSpPr>
        <p:spPr>
          <a:xfrm>
            <a:off x="6921341" y="946664"/>
            <a:ext cx="5266071" cy="5653453"/>
          </a:xfrm>
        </p:spPr>
        <p:txBody>
          <a:bodyPr vert="horz" lIns="91440" tIns="45720" rIns="91440" bIns="45720" rtlCol="0" anchor="t">
            <a:noAutofit/>
          </a:bodyPr>
          <a:lstStyle/>
          <a:p>
            <a:pPr algn="ctr"/>
            <a:r>
              <a:rPr lang="en-US" sz="4800" b="1" dirty="0">
                <a:solidFill>
                  <a:schemeClr val="tx2"/>
                </a:solidFill>
              </a:rPr>
              <a:t>Espresso </a:t>
            </a:r>
            <a:br>
              <a:rPr lang="en-US" sz="4800" b="1" kern="1200" dirty="0"/>
            </a:br>
            <a:r>
              <a:rPr lang="en-US" sz="4800" b="1" kern="1200" dirty="0">
                <a:solidFill>
                  <a:schemeClr val="tx2"/>
                </a:solidFill>
                <a:latin typeface="+mj-lt"/>
                <a:ea typeface="+mj-ea"/>
                <a:cs typeface="+mj-cs"/>
              </a:rPr>
              <a:t>Gorąca woda</a:t>
            </a:r>
            <a:br>
              <a:rPr lang="en-US" sz="4800" b="1" kern="1200" dirty="0"/>
            </a:br>
            <a:r>
              <a:rPr lang="en-US" sz="4800" b="1" kern="1200" dirty="0">
                <a:solidFill>
                  <a:schemeClr val="tx2"/>
                </a:solidFill>
                <a:latin typeface="+mj-lt"/>
                <a:ea typeface="+mj-ea"/>
                <a:cs typeface="+mj-cs"/>
              </a:rPr>
              <a:t>Spienione mleko</a:t>
            </a:r>
            <a:br>
              <a:rPr lang="en-US" sz="4800" b="1" kern="1200" dirty="0"/>
            </a:br>
            <a:r>
              <a:rPr lang="en-US" sz="4800" b="1" kern="1200" dirty="0">
                <a:solidFill>
                  <a:schemeClr val="tx2"/>
                </a:solidFill>
                <a:latin typeface="+mj-lt"/>
                <a:ea typeface="+mj-ea"/>
                <a:cs typeface="+mj-cs"/>
              </a:rPr>
              <a:t>Cukier </a:t>
            </a:r>
            <a:br>
              <a:rPr lang="en-US" sz="4800" b="1" kern="1200" dirty="0"/>
            </a:br>
            <a:br>
              <a:rPr lang="en-US" sz="4800" b="1" kern="1200" dirty="0"/>
            </a:br>
            <a:r>
              <a:rPr lang="en-US" sz="4800" b="1" kern="1200">
                <a:solidFill>
                  <a:schemeClr val="tx2"/>
                </a:solidFill>
                <a:latin typeface="+mj-lt"/>
                <a:ea typeface="+mj-ea"/>
                <a:cs typeface="+mj-cs"/>
              </a:rPr>
              <a:t>- w </a:t>
            </a:r>
            <a:r>
              <a:rPr lang="en-US" sz="4800" b="1">
                <a:solidFill>
                  <a:schemeClr val="tx2"/>
                </a:solidFill>
              </a:rPr>
              <a:t>optymalnych</a:t>
            </a:r>
            <a:r>
              <a:rPr lang="en-US" sz="4800" b="1" kern="1200">
                <a:solidFill>
                  <a:schemeClr val="tx2"/>
                </a:solidFill>
                <a:latin typeface="+mj-lt"/>
                <a:ea typeface="+mj-ea"/>
                <a:cs typeface="+mj-cs"/>
              </a:rPr>
              <a:t> proporcjach</a:t>
            </a:r>
            <a:r>
              <a:rPr lang="en-US" sz="4800" b="1">
                <a:solidFill>
                  <a:schemeClr val="tx2"/>
                </a:solidFill>
              </a:rPr>
              <a:t>!</a:t>
            </a:r>
            <a:r>
              <a:rPr lang="en-US" sz="4800" b="1" kern="1200">
                <a:solidFill>
                  <a:schemeClr val="tx2"/>
                </a:solidFill>
                <a:latin typeface="+mj-lt"/>
                <a:ea typeface="+mj-ea"/>
                <a:cs typeface="+mj-cs"/>
              </a:rPr>
              <a:t> ;) </a:t>
            </a:r>
            <a:endParaRPr lang="pl-PL">
              <a:solidFill>
                <a:schemeClr val="tx2"/>
              </a:solidFill>
              <a:ea typeface="+mj-ea"/>
              <a:cs typeface="+mj-cs"/>
            </a:endParaRPr>
          </a:p>
        </p:txBody>
      </p:sp>
      <p:pic>
        <p:nvPicPr>
          <p:cNvPr id="3" name="Grafika 3" descr="Kawa z wypełnieniem pełnym">
            <a:extLst>
              <a:ext uri="{FF2B5EF4-FFF2-40B4-BE49-F238E27FC236}">
                <a16:creationId xmlns:a16="http://schemas.microsoft.com/office/drawing/2014/main" id="{62F4B0F7-6E9C-4A45-BC61-43E649CF60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5" name="Group 3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6" name="Freeform: Shape 3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6526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6DD66D7-76A7-4807-B696-15B1F09FF5BE}"/>
              </a:ext>
            </a:extLst>
          </p:cNvPr>
          <p:cNvSpPr>
            <a:spLocks noGrp="1"/>
          </p:cNvSpPr>
          <p:nvPr>
            <p:ph type="title"/>
          </p:nvPr>
        </p:nvSpPr>
        <p:spPr>
          <a:xfrm>
            <a:off x="6705681" y="1234209"/>
            <a:ext cx="4518449" cy="5107115"/>
          </a:xfrm>
        </p:spPr>
        <p:txBody>
          <a:bodyPr vert="horz" lIns="91440" tIns="45720" rIns="91440" bIns="45720" rtlCol="0" anchor="t">
            <a:normAutofit/>
          </a:bodyPr>
          <a:lstStyle/>
          <a:p>
            <a:pPr algn="ctr"/>
            <a:r>
              <a:rPr lang="pl-PL" sz="4000" b="1" dirty="0">
                <a:solidFill>
                  <a:schemeClr val="tx2"/>
                </a:solidFill>
                <a:ea typeface="+mj-lt"/>
                <a:cs typeface="+mj-lt"/>
              </a:rPr>
              <a:t>SEROTONINA</a:t>
            </a:r>
            <a:br>
              <a:rPr lang="pl-PL" sz="4000" b="1" dirty="0">
                <a:ea typeface="+mj-lt"/>
                <a:cs typeface="+mj-lt"/>
              </a:rPr>
            </a:br>
            <a:r>
              <a:rPr lang="pl-PL" sz="4000" b="1" dirty="0">
                <a:solidFill>
                  <a:schemeClr val="tx2"/>
                </a:solidFill>
                <a:cs typeface="Calibri Light"/>
              </a:rPr>
              <a:t>DOPAMINA</a:t>
            </a:r>
            <a:br>
              <a:rPr lang="pl-PL" sz="4000" b="1" dirty="0">
                <a:cs typeface="Calibri Light"/>
              </a:rPr>
            </a:br>
            <a:r>
              <a:rPr lang="pl-PL" sz="4000" b="1" dirty="0">
                <a:solidFill>
                  <a:schemeClr val="tx2"/>
                </a:solidFill>
                <a:cs typeface="Calibri Light"/>
              </a:rPr>
              <a:t>OKSYTOCYNA</a:t>
            </a:r>
            <a:br>
              <a:rPr lang="pl-PL" sz="4000" b="1" dirty="0">
                <a:cs typeface="Calibri Light"/>
              </a:rPr>
            </a:br>
            <a:r>
              <a:rPr lang="pl-PL" sz="4000" b="1" dirty="0">
                <a:solidFill>
                  <a:schemeClr val="tx2"/>
                </a:solidFill>
                <a:cs typeface="Calibri Light"/>
              </a:rPr>
              <a:t>ADRENALINA</a:t>
            </a:r>
            <a:br>
              <a:rPr lang="pl-PL" sz="4000" b="1" dirty="0">
                <a:cs typeface="Calibri Light"/>
              </a:rPr>
            </a:br>
            <a:r>
              <a:rPr lang="pl-PL" sz="4000" b="1" dirty="0">
                <a:solidFill>
                  <a:schemeClr val="tx2"/>
                </a:solidFill>
                <a:cs typeface="Calibri Light"/>
              </a:rPr>
              <a:t>NORADRENALINA</a:t>
            </a:r>
            <a:br>
              <a:rPr lang="pl-PL" sz="4000" b="1" dirty="0">
                <a:cs typeface="Calibri Light"/>
              </a:rPr>
            </a:br>
            <a:br>
              <a:rPr lang="pl-PL" sz="4000" b="1" dirty="0">
                <a:cs typeface="Calibri Light"/>
              </a:rPr>
            </a:br>
            <a:r>
              <a:rPr lang="pl-PL" sz="4000" b="1" dirty="0">
                <a:solidFill>
                  <a:schemeClr val="tx2"/>
                </a:solidFill>
                <a:cs typeface="Calibri Light"/>
              </a:rPr>
              <a:t>- w optymalnych </a:t>
            </a:r>
            <a:r>
              <a:rPr lang="pl-PL" sz="4000" b="1">
                <a:solidFill>
                  <a:schemeClr val="tx2"/>
                </a:solidFill>
                <a:cs typeface="Calibri Light"/>
              </a:rPr>
              <a:t>proporcjach!</a:t>
            </a:r>
          </a:p>
        </p:txBody>
      </p:sp>
      <p:pic>
        <p:nvPicPr>
          <p:cNvPr id="3" name="Grafika 3" descr="Mózg w głowie z wypełnieniem pełnym">
            <a:extLst>
              <a:ext uri="{FF2B5EF4-FFF2-40B4-BE49-F238E27FC236}">
                <a16:creationId xmlns:a16="http://schemas.microsoft.com/office/drawing/2014/main" id="{9F733CA0-159A-4ED7-9055-4DCA5C2EF6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2" name="Group 1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3" name="Freeform: Shape 1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72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F5B5727F-DBDF-4801-9E47-B99C2A001295}"/>
              </a:ext>
            </a:extLst>
          </p:cNvPr>
          <p:cNvSpPr>
            <a:spLocks noGrp="1"/>
          </p:cNvSpPr>
          <p:nvPr>
            <p:ph type="title"/>
          </p:nvPr>
        </p:nvSpPr>
        <p:spPr>
          <a:xfrm>
            <a:off x="940830" y="6151848"/>
            <a:ext cx="5810227" cy="237942"/>
          </a:xfrm>
        </p:spPr>
        <p:txBody>
          <a:bodyPr vert="horz" lIns="91440" tIns="45720" rIns="91440" bIns="45720" rtlCol="0" anchor="b">
            <a:normAutofit fontScale="90000"/>
          </a:bodyPr>
          <a:lstStyle/>
          <a:p>
            <a:pPr algn="ctr"/>
            <a:endParaRPr lang="en-US" sz="5200" kern="1200">
              <a:solidFill>
                <a:schemeClr val="tx2"/>
              </a:solidFill>
              <a:latin typeface="+mj-lt"/>
              <a:ea typeface="+mj-ea"/>
              <a:cs typeface="+mj-cs"/>
            </a:endParaRPr>
          </a:p>
        </p:txBody>
      </p:sp>
      <p:grpSp>
        <p:nvGrpSpPr>
          <p:cNvPr id="6"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Obraz 9">
            <a:extLst>
              <a:ext uri="{FF2B5EF4-FFF2-40B4-BE49-F238E27FC236}">
                <a16:creationId xmlns:a16="http://schemas.microsoft.com/office/drawing/2014/main" id="{99EB5C04-333A-40FF-B75C-568D3824FB68}"/>
              </a:ext>
            </a:extLst>
          </p:cNvPr>
          <p:cNvPicPr>
            <a:picLocks noChangeAspect="1"/>
          </p:cNvPicPr>
          <p:nvPr/>
        </p:nvPicPr>
        <p:blipFill>
          <a:blip r:embed="rId2"/>
          <a:stretch>
            <a:fillRect/>
          </a:stretch>
        </p:blipFill>
        <p:spPr>
          <a:xfrm>
            <a:off x="1115684" y="842140"/>
            <a:ext cx="9960632" cy="5173720"/>
          </a:xfrm>
          <a:prstGeom prst="rect">
            <a:avLst/>
          </a:prstGeom>
        </p:spPr>
      </p:pic>
    </p:spTree>
    <p:extLst>
      <p:ext uri="{BB962C8B-B14F-4D97-AF65-F5344CB8AC3E}">
        <p14:creationId xmlns:p14="http://schemas.microsoft.com/office/powerpoint/2010/main" val="211656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A56B43C9-98EE-4B9B-A9A4-B5522FF86C3A}"/>
              </a:ext>
            </a:extLst>
          </p:cNvPr>
          <p:cNvSpPr>
            <a:spLocks noGrp="1"/>
          </p:cNvSpPr>
          <p:nvPr>
            <p:ph type="title"/>
          </p:nvPr>
        </p:nvSpPr>
        <p:spPr>
          <a:xfrm>
            <a:off x="-8075" y="-1660"/>
            <a:ext cx="12179396" cy="6865902"/>
          </a:xfrm>
        </p:spPr>
        <p:txBody>
          <a:bodyPr vert="horz" lIns="91440" tIns="45720" rIns="91440" bIns="45720" rtlCol="0" anchor="b">
            <a:normAutofit fontScale="90000"/>
          </a:bodyPr>
          <a:lstStyle/>
          <a:p>
            <a:pPr algn="ctr"/>
            <a:br>
              <a:rPr lang="en-US" sz="5200" b="1" dirty="0">
                <a:solidFill>
                  <a:schemeClr val="tx2"/>
                </a:solidFill>
                <a:cs typeface="Calibri Light"/>
              </a:rPr>
            </a:br>
            <a:r>
              <a:rPr lang="en-US" sz="5200" b="1" dirty="0">
                <a:solidFill>
                  <a:schemeClr val="tx2"/>
                </a:solidFill>
                <a:cs typeface="Calibri Light"/>
              </a:rPr>
              <a:t>Jakich trudności/ zaburzeń emocjonalnych doświadczają dzieci w "czasach zarazy"?</a:t>
            </a:r>
            <a:br>
              <a:rPr lang="en-US" sz="5200" b="1" dirty="0">
                <a:solidFill>
                  <a:schemeClr val="tx2"/>
                </a:solidFill>
                <a:cs typeface="Calibri Light"/>
              </a:rPr>
            </a:br>
            <a:br>
              <a:rPr lang="en-US" sz="5200" b="1" dirty="0">
                <a:cs typeface="Calibri Light"/>
              </a:rPr>
            </a:br>
            <a:r>
              <a:rPr lang="en-US" sz="4000" b="1">
                <a:solidFill>
                  <a:schemeClr val="tx2"/>
                </a:solidFill>
                <a:cs typeface="Calibri Light"/>
              </a:rPr>
              <a:t>Od obniżonego nastroju, po doświadczenia </a:t>
            </a:r>
            <a:r>
              <a:rPr lang="en-US" sz="4000" b="1" u="sng">
                <a:solidFill>
                  <a:schemeClr val="tx2"/>
                </a:solidFill>
                <a:cs typeface="Calibri Light"/>
              </a:rPr>
              <a:t>depresyjne</a:t>
            </a:r>
            <a:r>
              <a:rPr lang="en-US" sz="4000" b="1">
                <a:solidFill>
                  <a:schemeClr val="tx2"/>
                </a:solidFill>
                <a:cs typeface="Calibri Light"/>
              </a:rPr>
              <a:t>.</a:t>
            </a:r>
            <a:br>
              <a:rPr lang="en-US" sz="4000" b="1" dirty="0">
                <a:solidFill>
                  <a:schemeClr val="tx2"/>
                </a:solidFill>
                <a:cs typeface="Calibri Light"/>
              </a:rPr>
            </a:br>
            <a:br>
              <a:rPr lang="en-US" sz="4000" b="1" dirty="0">
                <a:cs typeface="Calibri Light"/>
              </a:rPr>
            </a:br>
            <a:r>
              <a:rPr lang="en-US" sz="4000" b="1">
                <a:solidFill>
                  <a:schemeClr val="tx2"/>
                </a:solidFill>
                <a:cs typeface="Calibri Light"/>
              </a:rPr>
              <a:t>Od niepokoju, po zaburzenia </a:t>
            </a:r>
            <a:r>
              <a:rPr lang="en-US" sz="4000" b="1" u="sng">
                <a:solidFill>
                  <a:schemeClr val="tx2"/>
                </a:solidFill>
                <a:cs typeface="Calibri Light"/>
              </a:rPr>
              <a:t>lękowe</a:t>
            </a:r>
            <a:r>
              <a:rPr lang="en-US" sz="4000" b="1">
                <a:solidFill>
                  <a:schemeClr val="tx2"/>
                </a:solidFill>
                <a:cs typeface="Calibri Light"/>
              </a:rPr>
              <a:t>.</a:t>
            </a:r>
            <a:br>
              <a:rPr lang="en-US" sz="4000" b="1" dirty="0">
                <a:solidFill>
                  <a:schemeClr val="tx2"/>
                </a:solidFill>
                <a:cs typeface="Calibri Light"/>
              </a:rPr>
            </a:br>
            <a:br>
              <a:rPr lang="en-US" sz="4000" b="1" dirty="0">
                <a:cs typeface="Calibri Light"/>
              </a:rPr>
            </a:br>
            <a:r>
              <a:rPr lang="en-US" sz="4000" b="1">
                <a:solidFill>
                  <a:schemeClr val="tx2"/>
                </a:solidFill>
                <a:cs typeface="Calibri Light"/>
              </a:rPr>
              <a:t>Od trudności z zasypianiem, po chroniczną </a:t>
            </a:r>
            <a:r>
              <a:rPr lang="en-US" sz="4000" b="1" u="sng">
                <a:solidFill>
                  <a:schemeClr val="tx2"/>
                </a:solidFill>
                <a:cs typeface="Calibri Light"/>
              </a:rPr>
              <a:t>bezsenność</a:t>
            </a:r>
            <a:r>
              <a:rPr lang="en-US" sz="4000" b="1">
                <a:solidFill>
                  <a:schemeClr val="tx2"/>
                </a:solidFill>
                <a:cs typeface="Calibri Light"/>
              </a:rPr>
              <a:t>.</a:t>
            </a:r>
            <a:br>
              <a:rPr lang="en-US" sz="4000" b="1" dirty="0">
                <a:solidFill>
                  <a:schemeClr val="tx2"/>
                </a:solidFill>
                <a:cs typeface="Calibri Light"/>
              </a:rPr>
            </a:br>
            <a:br>
              <a:rPr lang="en-US" sz="4000" b="1" dirty="0">
                <a:cs typeface="Calibri Light"/>
              </a:rPr>
            </a:br>
            <a:r>
              <a:rPr lang="en-US" sz="4000" b="1">
                <a:solidFill>
                  <a:schemeClr val="tx2"/>
                </a:solidFill>
                <a:cs typeface="Calibri Light"/>
              </a:rPr>
              <a:t>Od nadużywania urządzeń cyfrowych, </a:t>
            </a:r>
            <a:br>
              <a:rPr lang="en-US" sz="4000" b="1" dirty="0">
                <a:solidFill>
                  <a:schemeClr val="tx2"/>
                </a:solidFill>
                <a:cs typeface="Calibri Light"/>
              </a:rPr>
            </a:br>
            <a:r>
              <a:rPr lang="en-US" sz="4000" b="1">
                <a:solidFill>
                  <a:schemeClr val="tx2"/>
                </a:solidFill>
                <a:cs typeface="Calibri Light"/>
              </a:rPr>
              <a:t>po </a:t>
            </a:r>
            <a:r>
              <a:rPr lang="en-US" sz="4000" b="1" u="sng">
                <a:solidFill>
                  <a:schemeClr val="tx2"/>
                </a:solidFill>
                <a:cs typeface="Calibri Light"/>
              </a:rPr>
              <a:t>uzależnienia behawioralne</a:t>
            </a:r>
            <a:r>
              <a:rPr lang="en-US" sz="4000" b="1">
                <a:solidFill>
                  <a:schemeClr val="tx2"/>
                </a:solidFill>
                <a:cs typeface="Calibri Light"/>
              </a:rPr>
              <a:t>.</a:t>
            </a:r>
            <a:br>
              <a:rPr lang="en-US" sz="5200" dirty="0">
                <a:cs typeface="Calibri Light"/>
              </a:rPr>
            </a:br>
            <a:endParaRPr lang="en-US" sz="5200" kern="1200" dirty="0">
              <a:cs typeface="Calibri Light"/>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544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ytuł 1">
            <a:extLst>
              <a:ext uri="{FF2B5EF4-FFF2-40B4-BE49-F238E27FC236}">
                <a16:creationId xmlns:a16="http://schemas.microsoft.com/office/drawing/2014/main" id="{0952AA93-E405-443F-887E-8AE07BD0D11E}"/>
              </a:ext>
            </a:extLst>
          </p:cNvPr>
          <p:cNvSpPr>
            <a:spLocks noGrp="1"/>
          </p:cNvSpPr>
          <p:nvPr>
            <p:ph type="title"/>
          </p:nvPr>
        </p:nvSpPr>
        <p:spPr>
          <a:xfrm>
            <a:off x="903142" y="1684229"/>
            <a:ext cx="10001457" cy="3971998"/>
          </a:xfrm>
        </p:spPr>
        <p:txBody>
          <a:bodyPr vert="horz" lIns="91440" tIns="45720" rIns="91440" bIns="45720" rtlCol="0" anchor="b">
            <a:normAutofit fontScale="90000"/>
          </a:bodyPr>
          <a:lstStyle/>
          <a:p>
            <a:pPr algn="ctr"/>
            <a:br>
              <a:rPr lang="en-US" sz="5300" b="1" dirty="0">
                <a:solidFill>
                  <a:schemeClr val="tx2"/>
                </a:solidFill>
                <a:cs typeface="Calibri Light"/>
              </a:rPr>
            </a:br>
            <a:r>
              <a:rPr lang="en-US" sz="5300" b="1">
                <a:solidFill>
                  <a:schemeClr val="tx2"/>
                </a:solidFill>
                <a:cs typeface="Calibri Light"/>
              </a:rPr>
              <a:t>Czego potrzebujemy, by produkować i przyswajać  neuroprzekaźniki w optymalnych ilościach i proporcjach?</a:t>
            </a:r>
            <a:br>
              <a:rPr lang="en-US" sz="5300" b="1" dirty="0">
                <a:cs typeface="Calibri Light"/>
              </a:rPr>
            </a:br>
            <a:br>
              <a:rPr lang="en-US" sz="5200" dirty="0">
                <a:solidFill>
                  <a:schemeClr val="tx2"/>
                </a:solidFill>
                <a:cs typeface="Calibri Light"/>
              </a:rPr>
            </a:br>
            <a:endParaRPr lang="en-US" sz="5200" kern="1200" dirty="0">
              <a:solidFill>
                <a:schemeClr val="tx2"/>
              </a:solidFill>
              <a:latin typeface="+mj-lt"/>
              <a:cs typeface="Calibri Light"/>
            </a:endParaRPr>
          </a:p>
        </p:txBody>
      </p:sp>
    </p:spTree>
    <p:extLst>
      <p:ext uri="{BB962C8B-B14F-4D97-AF65-F5344CB8AC3E}">
        <p14:creationId xmlns:p14="http://schemas.microsoft.com/office/powerpoint/2010/main" val="2756840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F507F56E-805E-4F2C-A49D-04A11BF2EF55}"/>
              </a:ext>
            </a:extLst>
          </p:cNvPr>
          <p:cNvSpPr>
            <a:spLocks noGrp="1"/>
          </p:cNvSpPr>
          <p:nvPr>
            <p:ph type="title"/>
          </p:nvPr>
        </p:nvSpPr>
        <p:spPr>
          <a:xfrm>
            <a:off x="459616" y="531517"/>
            <a:ext cx="10926541" cy="5996249"/>
          </a:xfrm>
        </p:spPr>
        <p:txBody>
          <a:bodyPr vert="horz" lIns="91440" tIns="45720" rIns="91440" bIns="45720" rtlCol="0" anchor="ctr">
            <a:normAutofit fontScale="90000"/>
          </a:bodyPr>
          <a:lstStyle/>
          <a:p>
            <a:r>
              <a:rPr lang="en-US" sz="5200" dirty="0">
                <a:solidFill>
                  <a:schemeClr val="tx2"/>
                </a:solidFill>
                <a:cs typeface="Calibri Light"/>
              </a:rPr>
              <a:t>- Zdrowa dieta.</a:t>
            </a:r>
            <a:br>
              <a:rPr lang="en-US" sz="5200" dirty="0">
                <a:solidFill>
                  <a:schemeClr val="tx2"/>
                </a:solidFill>
                <a:cs typeface="Calibri Light"/>
              </a:rPr>
            </a:br>
            <a:r>
              <a:rPr lang="en-US" sz="5200" dirty="0">
                <a:solidFill>
                  <a:schemeClr val="tx2"/>
                </a:solidFill>
                <a:cs typeface="Calibri Light"/>
              </a:rPr>
              <a:t>- Regularny wysiłek fizyczny.</a:t>
            </a:r>
            <a:br>
              <a:rPr lang="en-US" sz="5200" dirty="0">
                <a:solidFill>
                  <a:schemeClr val="tx2"/>
                </a:solidFill>
                <a:cs typeface="Calibri Light"/>
              </a:rPr>
            </a:br>
            <a:r>
              <a:rPr lang="en-US" sz="5200" dirty="0">
                <a:solidFill>
                  <a:schemeClr val="tx2"/>
                </a:solidFill>
                <a:cs typeface="Calibri Light"/>
              </a:rPr>
              <a:t>- Światło dzienne.</a:t>
            </a:r>
            <a:br>
              <a:rPr lang="en-US" sz="5200" dirty="0">
                <a:solidFill>
                  <a:schemeClr val="tx2"/>
                </a:solidFill>
                <a:cs typeface="Calibri Light"/>
              </a:rPr>
            </a:br>
            <a:r>
              <a:rPr lang="en-US" sz="5200" dirty="0">
                <a:solidFill>
                  <a:schemeClr val="tx2"/>
                </a:solidFill>
                <a:cs typeface="Calibri Light"/>
              </a:rPr>
              <a:t>- Zdrowy, regularny i nieprzerwany sen.</a:t>
            </a:r>
            <a:br>
              <a:rPr lang="en-US" sz="5200" dirty="0">
                <a:cs typeface="Calibri Light"/>
              </a:rPr>
            </a:br>
            <a:r>
              <a:rPr lang="en-US" sz="5200" dirty="0">
                <a:solidFill>
                  <a:schemeClr val="tx2"/>
                </a:solidFill>
                <a:cs typeface="Calibri Light"/>
              </a:rPr>
              <a:t>- Bliski kontakt z innymi ludźmi (niekoniecznie rodziną ;))</a:t>
            </a:r>
            <a:br>
              <a:rPr lang="en-US" sz="5200" dirty="0">
                <a:solidFill>
                  <a:schemeClr val="tx2"/>
                </a:solidFill>
                <a:cs typeface="Calibri Light"/>
              </a:rPr>
            </a:br>
            <a:r>
              <a:rPr lang="en-US" sz="5200" dirty="0">
                <a:solidFill>
                  <a:schemeClr val="tx2"/>
                </a:solidFill>
                <a:cs typeface="Calibri Light"/>
              </a:rPr>
              <a:t>- Kontakt z przyrodą.</a:t>
            </a:r>
            <a:br>
              <a:rPr lang="en-US" sz="5200" dirty="0">
                <a:solidFill>
                  <a:schemeClr val="tx2"/>
                </a:solidFill>
                <a:cs typeface="Calibri Light"/>
              </a:rPr>
            </a:br>
            <a:r>
              <a:rPr lang="en-US" sz="5200" dirty="0">
                <a:solidFill>
                  <a:schemeClr val="tx2"/>
                </a:solidFill>
                <a:cs typeface="Calibri Light"/>
              </a:rPr>
              <a:t>- Rozrywka.</a:t>
            </a:r>
            <a:br>
              <a:rPr lang="en-US" sz="5200" dirty="0">
                <a:solidFill>
                  <a:schemeClr val="tx2"/>
                </a:solidFill>
                <a:cs typeface="Calibri Light"/>
              </a:rPr>
            </a:br>
            <a:r>
              <a:rPr lang="en-US" sz="5200">
                <a:solidFill>
                  <a:schemeClr val="tx2"/>
                </a:solidFill>
                <a:cs typeface="Calibri Light"/>
              </a:rPr>
              <a:t>- Zaangażowanie w działania społeczne.</a:t>
            </a:r>
            <a:endParaRPr lang="en-US" sz="5200" kern="1200" dirty="0">
              <a:solidFill>
                <a:schemeClr val="tx2"/>
              </a:solidFill>
              <a:latin typeface="+mj-lt"/>
              <a:cs typeface="Calibri Light"/>
            </a:endParaRPr>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1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B4395EE1-BC3B-4D20-910A-3FC2978B7999}"/>
              </a:ext>
            </a:extLst>
          </p:cNvPr>
          <p:cNvSpPr>
            <a:spLocks noGrp="1"/>
          </p:cNvSpPr>
          <p:nvPr>
            <p:ph type="title"/>
          </p:nvPr>
        </p:nvSpPr>
        <p:spPr>
          <a:xfrm>
            <a:off x="804672" y="1293517"/>
            <a:ext cx="10121409" cy="4199080"/>
          </a:xfrm>
        </p:spPr>
        <p:txBody>
          <a:bodyPr vert="horz" lIns="91440" tIns="45720" rIns="91440" bIns="45720" rtlCol="0" anchor="ctr">
            <a:normAutofit/>
          </a:bodyPr>
          <a:lstStyle/>
          <a:p>
            <a:pPr algn="ctr"/>
            <a:r>
              <a:rPr lang="en-US" sz="5200" b="1">
                <a:solidFill>
                  <a:schemeClr val="tx2"/>
                </a:solidFill>
                <a:cs typeface="Calibri Light"/>
              </a:rPr>
              <a:t>Jak pandemia wpływa na realizowanie przez dzieci, młodzież i nas wszystkich tych potrzeb? </a:t>
            </a:r>
            <a:endParaRPr lang="pl-PL"/>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151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F507F56E-805E-4F2C-A49D-04A11BF2EF55}"/>
              </a:ext>
            </a:extLst>
          </p:cNvPr>
          <p:cNvSpPr>
            <a:spLocks noGrp="1"/>
          </p:cNvSpPr>
          <p:nvPr>
            <p:ph type="title"/>
          </p:nvPr>
        </p:nvSpPr>
        <p:spPr>
          <a:xfrm>
            <a:off x="373352" y="301479"/>
            <a:ext cx="10926541" cy="5996249"/>
          </a:xfrm>
        </p:spPr>
        <p:txBody>
          <a:bodyPr vert="horz" lIns="91440" tIns="45720" rIns="91440" bIns="45720" rtlCol="0" anchor="ctr">
            <a:normAutofit fontScale="90000"/>
          </a:bodyPr>
          <a:lstStyle/>
          <a:p>
            <a:r>
              <a:rPr lang="en-US" sz="5200">
                <a:solidFill>
                  <a:schemeClr val="tx2"/>
                </a:solidFill>
                <a:cs typeface="Calibri Light"/>
              </a:rPr>
              <a:t>- Zdrowa dieta. (?)</a:t>
            </a:r>
            <a:br>
              <a:rPr lang="en-US" sz="5200" dirty="0">
                <a:solidFill>
                  <a:schemeClr val="tx2"/>
                </a:solidFill>
                <a:cs typeface="Calibri Light"/>
              </a:rPr>
            </a:br>
            <a:r>
              <a:rPr lang="en-US" sz="5200" strike="sngStrike" dirty="0">
                <a:solidFill>
                  <a:schemeClr val="tx2"/>
                </a:solidFill>
                <a:cs typeface="Calibri Light"/>
              </a:rPr>
              <a:t>- Regularny wysiłek fizyczny.</a:t>
            </a:r>
            <a:br>
              <a:rPr lang="en-US" sz="5200" dirty="0">
                <a:solidFill>
                  <a:schemeClr val="tx2"/>
                </a:solidFill>
                <a:cs typeface="Calibri Light"/>
              </a:rPr>
            </a:br>
            <a:r>
              <a:rPr lang="en-US" sz="5200" strike="sngStrike" dirty="0">
                <a:solidFill>
                  <a:schemeClr val="tx2"/>
                </a:solidFill>
                <a:cs typeface="Calibri Light"/>
              </a:rPr>
              <a:t>- Światło dzienne.</a:t>
            </a:r>
            <a:br>
              <a:rPr lang="en-US" sz="5200" dirty="0">
                <a:solidFill>
                  <a:schemeClr val="tx2"/>
                </a:solidFill>
                <a:cs typeface="Calibri Light"/>
              </a:rPr>
            </a:br>
            <a:r>
              <a:rPr lang="en-US" sz="5200" strike="sngStrike" dirty="0">
                <a:solidFill>
                  <a:schemeClr val="tx2"/>
                </a:solidFill>
                <a:cs typeface="Calibri Light"/>
              </a:rPr>
              <a:t>- Zdrowy, regularny i nieprzerwany sen.</a:t>
            </a:r>
            <a:br>
              <a:rPr lang="en-US" sz="5200" dirty="0">
                <a:cs typeface="Calibri Light"/>
              </a:rPr>
            </a:br>
            <a:r>
              <a:rPr lang="en-US" sz="5200" strike="sngStrike">
                <a:solidFill>
                  <a:schemeClr val="tx2"/>
                </a:solidFill>
                <a:cs typeface="Calibri Light"/>
              </a:rPr>
              <a:t>- Bliski kontakt z innymi ludźmi</a:t>
            </a:r>
            <a:r>
              <a:rPr lang="en-US" sz="5200" dirty="0">
                <a:solidFill>
                  <a:schemeClr val="tx2"/>
                </a:solidFill>
                <a:cs typeface="Calibri Light"/>
              </a:rPr>
              <a:t> </a:t>
            </a:r>
            <a:r>
              <a:rPr lang="en-US" sz="5200">
                <a:solidFill>
                  <a:schemeClr val="tx2"/>
                </a:solidFill>
                <a:cs typeface="Calibri Light"/>
              </a:rPr>
              <a:t>(niekoniecznie rodziną ;))</a:t>
            </a:r>
            <a:br>
              <a:rPr lang="en-US" sz="5200" dirty="0">
                <a:solidFill>
                  <a:schemeClr val="tx2"/>
                </a:solidFill>
                <a:cs typeface="Calibri Light"/>
              </a:rPr>
            </a:br>
            <a:r>
              <a:rPr lang="en-US" sz="5200">
                <a:solidFill>
                  <a:schemeClr val="tx2"/>
                </a:solidFill>
                <a:cs typeface="Calibri Light"/>
              </a:rPr>
              <a:t>- Kontakt z przyrodą. (?)</a:t>
            </a:r>
            <a:br>
              <a:rPr lang="en-US" sz="5200" dirty="0">
                <a:solidFill>
                  <a:schemeClr val="tx2"/>
                </a:solidFill>
                <a:cs typeface="Calibri Light"/>
              </a:rPr>
            </a:br>
            <a:r>
              <a:rPr lang="en-US" sz="5200">
                <a:solidFill>
                  <a:schemeClr val="tx2"/>
                </a:solidFill>
                <a:cs typeface="Calibri Light"/>
              </a:rPr>
              <a:t>- Rozrywka. (?)</a:t>
            </a:r>
            <a:br>
              <a:rPr lang="en-US" sz="5200" dirty="0">
                <a:solidFill>
                  <a:schemeClr val="tx2"/>
                </a:solidFill>
                <a:cs typeface="Calibri Light"/>
              </a:rPr>
            </a:br>
            <a:r>
              <a:rPr lang="en-US" sz="5200" strike="sngStrike">
                <a:solidFill>
                  <a:schemeClr val="tx2"/>
                </a:solidFill>
                <a:cs typeface="Calibri Light"/>
              </a:rPr>
              <a:t>- Zaangażowanie w działania społeczne.</a:t>
            </a:r>
            <a:endParaRPr lang="en-US" sz="5200" strike="sngStrike" kern="1200" dirty="0">
              <a:solidFill>
                <a:schemeClr val="tx2"/>
              </a:solidFill>
              <a:latin typeface="+mj-lt"/>
              <a:cs typeface="Calibri Light"/>
            </a:endParaRPr>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350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7FF6E1-F30E-4699-A248-88852CF425EA}"/>
              </a:ext>
            </a:extLst>
          </p:cNvPr>
          <p:cNvSpPr>
            <a:spLocks noGrp="1"/>
          </p:cNvSpPr>
          <p:nvPr>
            <p:ph type="title"/>
          </p:nvPr>
        </p:nvSpPr>
        <p:spPr>
          <a:xfrm>
            <a:off x="7493369" y="1985242"/>
            <a:ext cx="4087306" cy="2889114"/>
          </a:xfrm>
        </p:spPr>
        <p:txBody>
          <a:bodyPr vert="horz" lIns="91440" tIns="45720" rIns="91440" bIns="45720" rtlCol="0" anchor="b">
            <a:noAutofit/>
          </a:bodyPr>
          <a:lstStyle/>
          <a:p>
            <a:pPr algn="ctr"/>
            <a:r>
              <a:rPr lang="en-US" sz="6000" b="1"/>
              <a:t>Co może na to wszystko poradzić szkoła?? </a:t>
            </a:r>
            <a:endParaRPr lang="pl-PL" sz="6000" b="1"/>
          </a:p>
        </p:txBody>
      </p:sp>
      <p:sp>
        <p:nvSpPr>
          <p:cNvPr id="26" name="Freeform: Shape 2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3" descr="Wow Gummy Monsters">
            <a:extLst>
              <a:ext uri="{FF2B5EF4-FFF2-40B4-BE49-F238E27FC236}">
                <a16:creationId xmlns:a16="http://schemas.microsoft.com/office/drawing/2014/main" id="{B6A8D1E6-B029-4D86-91B8-E239B443B568}"/>
              </a:ext>
            </a:extLst>
          </p:cNvPr>
          <p:cNvPicPr>
            <a:picLocks noChangeAspect="1"/>
          </p:cNvPicPr>
          <p:nvPr/>
        </p:nvPicPr>
        <p:blipFill rotWithShape="1">
          <a:blip r:embed="rId2"/>
          <a:srcRect r="3" b="242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4372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8" name="Freeform: Shape 2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4" name="Freeform: Shape 3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a:extLst>
              <a:ext uri="{FF2B5EF4-FFF2-40B4-BE49-F238E27FC236}">
                <a16:creationId xmlns:a16="http://schemas.microsoft.com/office/drawing/2014/main" id="{94F83E85-50B1-4787-849E-469DA9521DED}"/>
              </a:ext>
            </a:extLst>
          </p:cNvPr>
          <p:cNvSpPr>
            <a:spLocks noGrp="1"/>
          </p:cNvSpPr>
          <p:nvPr>
            <p:ph type="title"/>
          </p:nvPr>
        </p:nvSpPr>
        <p:spPr>
          <a:xfrm>
            <a:off x="3071956" y="1735653"/>
            <a:ext cx="5904619" cy="3546764"/>
          </a:xfrm>
        </p:spPr>
        <p:txBody>
          <a:bodyPr vert="horz" lIns="91440" tIns="45720" rIns="91440" bIns="45720" rtlCol="0" anchor="b">
            <a:noAutofit/>
          </a:bodyPr>
          <a:lstStyle/>
          <a:p>
            <a:pPr algn="ctr"/>
            <a:r>
              <a:rPr lang="en-US" sz="5400" b="1" kern="1200">
                <a:solidFill>
                  <a:schemeClr val="tx2"/>
                </a:solidFill>
                <a:latin typeface="+mj-lt"/>
                <a:ea typeface="+mj-ea"/>
                <a:cs typeface="+mj-cs"/>
              </a:rPr>
              <a:t>ROZMAWIAJMY (CZĘSTO) Z DZIEĆMI I RODZICAMI O ZDROWYM RYTMIE OKOŁODOBOWYM!</a:t>
            </a:r>
          </a:p>
        </p:txBody>
      </p:sp>
    </p:spTree>
    <p:extLst>
      <p:ext uri="{BB962C8B-B14F-4D97-AF65-F5344CB8AC3E}">
        <p14:creationId xmlns:p14="http://schemas.microsoft.com/office/powerpoint/2010/main" val="97272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620A4074-A176-4516-929C-C882A34B3A34}"/>
              </a:ext>
            </a:extLst>
          </p:cNvPr>
          <p:cNvSpPr>
            <a:spLocks noGrp="1"/>
          </p:cNvSpPr>
          <p:nvPr>
            <p:ph type="title"/>
          </p:nvPr>
        </p:nvSpPr>
        <p:spPr>
          <a:xfrm>
            <a:off x="-14837" y="13932"/>
            <a:ext cx="12033598" cy="6844513"/>
          </a:xfrm>
        </p:spPr>
        <p:txBody>
          <a:bodyPr vert="horz" lIns="91440" tIns="45720" rIns="91440" bIns="45720" rtlCol="0" anchor="ctr">
            <a:normAutofit/>
          </a:bodyPr>
          <a:lstStyle/>
          <a:p>
            <a:pPr algn="ctr"/>
            <a:r>
              <a:rPr lang="en-US" sz="5200" b="1" u="sng" dirty="0">
                <a:solidFill>
                  <a:schemeClr val="tx2"/>
                </a:solidFill>
                <a:cs typeface="Calibri Light"/>
              </a:rPr>
              <a:t>BHP W TRYBIE EDUKACJI ZDALNEJ: </a:t>
            </a:r>
            <a:br>
              <a:rPr lang="en-US" sz="5200" b="1" dirty="0">
                <a:solidFill>
                  <a:schemeClr val="tx2"/>
                </a:solidFill>
                <a:cs typeface="Calibri Light"/>
              </a:rPr>
            </a:br>
            <a:r>
              <a:rPr lang="en-US" sz="5200" b="1" dirty="0">
                <a:solidFill>
                  <a:schemeClr val="tx2"/>
                </a:solidFill>
                <a:cs typeface="Calibri Light"/>
              </a:rPr>
              <a:t>Wstań, pościel łóżko, wywietrz pokój. Ubierz się i uczesz (najlepiej tak, jakbyś wybierał/a się do szkoły).</a:t>
            </a:r>
            <a:br>
              <a:rPr lang="en-US" sz="5200" b="1" dirty="0">
                <a:solidFill>
                  <a:schemeClr val="tx2"/>
                </a:solidFill>
                <a:cs typeface="Calibri Light"/>
              </a:rPr>
            </a:br>
            <a:r>
              <a:rPr lang="en-US" sz="5200" b="1">
                <a:solidFill>
                  <a:schemeClr val="tx2"/>
                </a:solidFill>
                <a:cs typeface="Calibri Light"/>
              </a:rPr>
              <a:t>Zjedz śniadanie i umyj zęby. </a:t>
            </a:r>
            <a:endParaRPr lang="en-US" sz="5200" b="1" dirty="0">
              <a:solidFill>
                <a:schemeClr val="tx2"/>
              </a:solidFill>
              <a:cs typeface="Calibri Light"/>
            </a:endParaRPr>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a 3" descr="Kontur szeroko uśmiechniętej twarzy z wypełnieniem pełnym">
            <a:extLst>
              <a:ext uri="{FF2B5EF4-FFF2-40B4-BE49-F238E27FC236}">
                <a16:creationId xmlns:a16="http://schemas.microsoft.com/office/drawing/2014/main" id="{2D683C7D-05C3-4B00-A221-2F2F533A94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93857" y="4438291"/>
            <a:ext cx="914400" cy="914400"/>
          </a:xfrm>
          <a:prstGeom prst="rect">
            <a:avLst/>
          </a:prstGeom>
        </p:spPr>
      </p:pic>
    </p:spTree>
    <p:extLst>
      <p:ext uri="{BB962C8B-B14F-4D97-AF65-F5344CB8AC3E}">
        <p14:creationId xmlns:p14="http://schemas.microsoft.com/office/powerpoint/2010/main" val="72067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643D046E-BAF6-4FF9-B42C-424528880AD3}"/>
              </a:ext>
            </a:extLst>
          </p:cNvPr>
          <p:cNvSpPr>
            <a:spLocks noGrp="1"/>
          </p:cNvSpPr>
          <p:nvPr>
            <p:ph type="title"/>
          </p:nvPr>
        </p:nvSpPr>
        <p:spPr>
          <a:xfrm>
            <a:off x="-14837" y="-29200"/>
            <a:ext cx="11889824" cy="6787004"/>
          </a:xfrm>
        </p:spPr>
        <p:txBody>
          <a:bodyPr vert="horz" lIns="91440" tIns="45720" rIns="91440" bIns="45720" rtlCol="0" anchor="ctr">
            <a:normAutofit/>
          </a:bodyPr>
          <a:lstStyle/>
          <a:p>
            <a:pPr algn="ctr"/>
            <a:r>
              <a:rPr lang="en-US" sz="6000" b="1" dirty="0">
                <a:solidFill>
                  <a:schemeClr val="tx2"/>
                </a:solidFill>
                <a:cs typeface="Calibri Light"/>
              </a:rPr>
              <a:t>Po lekcjach wyjdź na energiczny spacer. </a:t>
            </a:r>
            <a:br>
              <a:rPr lang="en-US" sz="6000" b="1" dirty="0">
                <a:cs typeface="Calibri Light"/>
              </a:rPr>
            </a:br>
            <a:r>
              <a:rPr lang="en-US" sz="6000" b="1">
                <a:solidFill>
                  <a:schemeClr val="tx2"/>
                </a:solidFill>
                <a:cs typeface="Calibri Light"/>
              </a:rPr>
              <a:t>Światło dzienne wykona swoje zadanie, nawet jeśli pogoda nie jest idealna.</a:t>
            </a:r>
            <a:endParaRPr lang="en-US" sz="6000" b="1" kern="1200" dirty="0">
              <a:solidFill>
                <a:schemeClr val="tx2"/>
              </a:solidFill>
              <a:latin typeface="+mj-lt"/>
              <a:cs typeface="Calibri Light"/>
            </a:endParaRPr>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68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94D2B7EA-BCCA-4FC5-8AA5-D84D59AF2426}"/>
              </a:ext>
            </a:extLst>
          </p:cNvPr>
          <p:cNvSpPr>
            <a:spLocks noGrp="1"/>
          </p:cNvSpPr>
          <p:nvPr>
            <p:ph type="title"/>
          </p:nvPr>
        </p:nvSpPr>
        <p:spPr>
          <a:xfrm>
            <a:off x="-57969" y="-23204"/>
            <a:ext cx="12158643" cy="6875654"/>
          </a:xfrm>
        </p:spPr>
        <p:txBody>
          <a:bodyPr vert="horz" lIns="91440" tIns="45720" rIns="91440" bIns="45720" rtlCol="0" anchor="ctr">
            <a:normAutofit/>
          </a:bodyPr>
          <a:lstStyle/>
          <a:p>
            <a:pPr algn="ctr"/>
            <a:r>
              <a:rPr lang="en-US" sz="4000" b="1" dirty="0">
                <a:solidFill>
                  <a:schemeClr val="tx2"/>
                </a:solidFill>
                <a:cs typeface="Calibri Light"/>
              </a:rPr>
              <a:t>Wyłącz swoje urządzenia cyfrowe (telefon, tablet, laptop, </a:t>
            </a:r>
            <a:r>
              <a:rPr lang="en-US" sz="4000" b="1">
                <a:solidFill>
                  <a:schemeClr val="tx2"/>
                </a:solidFill>
                <a:cs typeface="Calibri Light"/>
              </a:rPr>
              <a:t>telewizor) 2 godziny przed snem. </a:t>
            </a:r>
            <a:br>
              <a:rPr lang="en-US" sz="4000" b="1" dirty="0">
                <a:cs typeface="Calibri Light"/>
              </a:rPr>
            </a:br>
            <a:r>
              <a:rPr lang="en-US" sz="4000" b="1">
                <a:solidFill>
                  <a:schemeClr val="tx2"/>
                </a:solidFill>
                <a:cs typeface="Calibri Light"/>
              </a:rPr>
              <a:t>Wyłącz wszelkie dzwonki i powiadomienia.</a:t>
            </a:r>
            <a:br>
              <a:rPr lang="en-US" sz="4000" b="1" dirty="0">
                <a:cs typeface="Calibri Light"/>
              </a:rPr>
            </a:br>
            <a:r>
              <a:rPr lang="en-US" sz="4000" b="1" dirty="0">
                <a:solidFill>
                  <a:schemeClr val="tx2"/>
                </a:solidFill>
                <a:cs typeface="Calibri Light"/>
              </a:rPr>
              <a:t> </a:t>
            </a:r>
            <a:br>
              <a:rPr lang="en-US" sz="4000" b="1" dirty="0">
                <a:cs typeface="Calibri Light"/>
              </a:rPr>
            </a:br>
            <a:r>
              <a:rPr lang="en-US" sz="4000" b="1" dirty="0">
                <a:solidFill>
                  <a:schemeClr val="tx2"/>
                </a:solidFill>
                <a:cs typeface="Calibri Light"/>
              </a:rPr>
              <a:t>Śpij przynajmniej 8 godzin na dobę. </a:t>
            </a:r>
            <a:endParaRPr lang="en-US" sz="4000" b="1" kern="1200" dirty="0">
              <a:solidFill>
                <a:schemeClr val="tx2"/>
              </a:solidFill>
              <a:latin typeface="+mj-lt"/>
              <a:cs typeface="Calibri Light"/>
            </a:endParaRPr>
          </a:p>
        </p:txBody>
      </p:sp>
    </p:spTree>
    <p:extLst>
      <p:ext uri="{BB962C8B-B14F-4D97-AF65-F5344CB8AC3E}">
        <p14:creationId xmlns:p14="http://schemas.microsoft.com/office/powerpoint/2010/main" val="2467743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03859378-1B6D-480F-8F6D-454EF8188C6A}"/>
              </a:ext>
            </a:extLst>
          </p:cNvPr>
          <p:cNvSpPr>
            <a:spLocks noGrp="1"/>
          </p:cNvSpPr>
          <p:nvPr>
            <p:ph type="title"/>
          </p:nvPr>
        </p:nvSpPr>
        <p:spPr>
          <a:xfrm>
            <a:off x="804672" y="1055098"/>
            <a:ext cx="11080340" cy="5596069"/>
          </a:xfrm>
        </p:spPr>
        <p:txBody>
          <a:bodyPr vert="horz" lIns="91440" tIns="45720" rIns="91440" bIns="45720" rtlCol="0" anchor="ctr">
            <a:normAutofit/>
          </a:bodyPr>
          <a:lstStyle/>
          <a:p>
            <a:pPr algn="ctr"/>
            <a:r>
              <a:rPr lang="en-US" sz="5400" b="1" dirty="0">
                <a:solidFill>
                  <a:schemeClr val="tx2"/>
                </a:solidFill>
                <a:cs typeface="Calibri Light"/>
              </a:rPr>
              <a:t>Jeśli tylko Twoja indywidualna sytuacja na to pozwala, spotykaj się z przyjaciółmi "na żywo" conajmniej 1-2 razy w tygodniu. (Możecie np. iść na spacer i pozostać w </a:t>
            </a:r>
            <a:r>
              <a:rPr lang="en-US" sz="5400" b="1">
                <a:solidFill>
                  <a:schemeClr val="tx2"/>
                </a:solidFill>
                <a:cs typeface="Calibri Light"/>
              </a:rPr>
              <a:t>maseczkach).  </a:t>
            </a:r>
            <a:endParaRPr lang="pl-PL" sz="6000">
              <a:solidFill>
                <a:schemeClr val="tx2"/>
              </a:solidFill>
              <a:cs typeface="Calibri Light"/>
            </a:endParaRPr>
          </a:p>
        </p:txBody>
      </p:sp>
    </p:spTree>
    <p:extLst>
      <p:ext uri="{BB962C8B-B14F-4D97-AF65-F5344CB8AC3E}">
        <p14:creationId xmlns:p14="http://schemas.microsoft.com/office/powerpoint/2010/main" val="58265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62334166-7CF5-4C61-A504-70F7CD465DE4}"/>
              </a:ext>
            </a:extLst>
          </p:cNvPr>
          <p:cNvSpPr>
            <a:spLocks noGrp="1"/>
          </p:cNvSpPr>
          <p:nvPr>
            <p:ph type="title"/>
          </p:nvPr>
        </p:nvSpPr>
        <p:spPr>
          <a:xfrm>
            <a:off x="284" y="1037"/>
            <a:ext cx="12363960" cy="6242649"/>
          </a:xfrm>
        </p:spPr>
        <p:txBody>
          <a:bodyPr vert="horz" lIns="91440" tIns="45720" rIns="91440" bIns="45720" rtlCol="0" anchor="b">
            <a:noAutofit/>
          </a:bodyPr>
          <a:lstStyle/>
          <a:p>
            <a:r>
              <a:rPr lang="pl-PL" sz="3600">
                <a:solidFill>
                  <a:schemeClr val="tx2"/>
                </a:solidFill>
                <a:cs typeface="Calibri Light"/>
              </a:rPr>
              <a:t>Przeprowadzenie szczegółowej diagnozy, jest zadaniem klinicysty</a:t>
            </a:r>
            <a:br>
              <a:rPr lang="pl-PL" sz="3600" dirty="0">
                <a:solidFill>
                  <a:schemeClr val="tx2"/>
                </a:solidFill>
                <a:cs typeface="Calibri Light"/>
              </a:rPr>
            </a:br>
            <a:r>
              <a:rPr lang="pl-PL" sz="3600">
                <a:solidFill>
                  <a:schemeClr val="tx2"/>
                </a:solidFill>
                <a:cs typeface="Calibri Light"/>
              </a:rPr>
              <a:t> – </a:t>
            </a:r>
            <a:r>
              <a:rPr lang="pl-PL" sz="3600" dirty="0">
                <a:solidFill>
                  <a:schemeClr val="tx2"/>
                </a:solidFill>
                <a:cs typeface="Calibri Light"/>
              </a:rPr>
              <a:t>psychologa, psychoterapeuty lub psychiatry. </a:t>
            </a:r>
            <a:br>
              <a:rPr lang="pl-PL" sz="3600" dirty="0">
                <a:solidFill>
                  <a:schemeClr val="tx2"/>
                </a:solidFill>
                <a:cs typeface="Calibri Light"/>
              </a:rPr>
            </a:br>
            <a:br>
              <a:rPr lang="pl-PL" sz="3600" dirty="0">
                <a:cs typeface="Calibri Light"/>
              </a:rPr>
            </a:br>
            <a:r>
              <a:rPr lang="pl-PL" sz="3600" dirty="0">
                <a:solidFill>
                  <a:schemeClr val="tx2"/>
                </a:solidFill>
                <a:cs typeface="Calibri Light"/>
              </a:rPr>
              <a:t>Bardzo ważnym zadaniem nauczyciela, pedagoga, rodzica i innych osób dorosłych uczestniczących w życiu dziecka jest:</a:t>
            </a:r>
            <a:br>
              <a:rPr lang="pl-PL" sz="3600" dirty="0">
                <a:solidFill>
                  <a:schemeClr val="tx2"/>
                </a:solidFill>
                <a:cs typeface="Calibri Light"/>
              </a:rPr>
            </a:br>
            <a:br>
              <a:rPr lang="pl-PL" sz="3600" dirty="0">
                <a:cs typeface="Calibri Light"/>
              </a:rPr>
            </a:br>
            <a:r>
              <a:rPr lang="pl-PL" sz="3600" dirty="0">
                <a:solidFill>
                  <a:schemeClr val="tx2"/>
                </a:solidFill>
                <a:cs typeface="Calibri Light"/>
              </a:rPr>
              <a:t>1) </a:t>
            </a:r>
            <a:r>
              <a:rPr lang="pl-PL" sz="3600" b="1" dirty="0">
                <a:solidFill>
                  <a:schemeClr val="tx2"/>
                </a:solidFill>
                <a:cs typeface="Calibri Light"/>
              </a:rPr>
              <a:t>Zauważnie sygnałów alarmowych</a:t>
            </a:r>
            <a:r>
              <a:rPr lang="pl-PL" sz="3600" dirty="0">
                <a:solidFill>
                  <a:schemeClr val="tx2"/>
                </a:solidFill>
                <a:cs typeface="Calibri Light"/>
              </a:rPr>
              <a:t>, które świadczą o potrzebie zapewnienia dziecku specjalistycznej pomocy.</a:t>
            </a:r>
            <a:br>
              <a:rPr lang="pl-PL" sz="3600" dirty="0">
                <a:solidFill>
                  <a:schemeClr val="tx2"/>
                </a:solidFill>
                <a:cs typeface="Calibri Light"/>
              </a:rPr>
            </a:br>
            <a:br>
              <a:rPr lang="pl-PL" sz="3600" dirty="0">
                <a:cs typeface="Calibri Light"/>
              </a:rPr>
            </a:br>
            <a:r>
              <a:rPr lang="pl-PL" sz="3600" dirty="0">
                <a:solidFill>
                  <a:schemeClr val="tx2"/>
                </a:solidFill>
                <a:cs typeface="Calibri Light"/>
              </a:rPr>
              <a:t>2) </a:t>
            </a:r>
            <a:r>
              <a:rPr lang="pl-PL" sz="3600" b="1" dirty="0">
                <a:solidFill>
                  <a:schemeClr val="tx2"/>
                </a:solidFill>
                <a:cs typeface="Calibri Light"/>
              </a:rPr>
              <a:t>Zabezpiecznie dziecka i udzielenie mu wsparcia</a:t>
            </a:r>
            <a:r>
              <a:rPr lang="pl-PL" sz="3600" dirty="0">
                <a:solidFill>
                  <a:schemeClr val="tx2"/>
                </a:solidFill>
                <a:cs typeface="Calibri Light"/>
              </a:rPr>
              <a:t> ("pierwszej pomocy"), do czasu otrzymania przez nie  pomocy terapeutycznej.</a:t>
            </a:r>
          </a:p>
        </p:txBody>
      </p:sp>
      <p:grpSp>
        <p:nvGrpSpPr>
          <p:cNvPr id="21"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614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9036ABE2-54A6-44F0-B916-C43CAE386AFD}"/>
              </a:ext>
            </a:extLst>
          </p:cNvPr>
          <p:cNvSpPr>
            <a:spLocks noGrp="1"/>
          </p:cNvSpPr>
          <p:nvPr>
            <p:ph type="title"/>
          </p:nvPr>
        </p:nvSpPr>
        <p:spPr>
          <a:xfrm>
            <a:off x="28295" y="114574"/>
            <a:ext cx="11875447" cy="6743871"/>
          </a:xfrm>
        </p:spPr>
        <p:txBody>
          <a:bodyPr vert="horz" lIns="91440" tIns="45720" rIns="91440" bIns="45720" rtlCol="0" anchor="ctr">
            <a:normAutofit/>
          </a:bodyPr>
          <a:lstStyle/>
          <a:p>
            <a:pPr algn="ctr"/>
            <a:r>
              <a:rPr lang="en-US" sz="5200" b="1" dirty="0">
                <a:solidFill>
                  <a:schemeClr val="tx2"/>
                </a:solidFill>
                <a:cs typeface="Calibri Light"/>
              </a:rPr>
              <a:t>Codziennie, zrób chociaż jedną, ciekawą rzecz offline:</a:t>
            </a:r>
            <a:br>
              <a:rPr lang="en-US" sz="5200" b="1" dirty="0">
                <a:cs typeface="Calibri Light"/>
              </a:rPr>
            </a:br>
            <a:r>
              <a:rPr lang="en-US" sz="5200" b="1">
                <a:solidFill>
                  <a:schemeClr val="tx2"/>
                </a:solidFill>
                <a:cs typeface="Calibri Light"/>
              </a:rPr>
              <a:t>poćwicz, narysuj coś, zagraj na instrumencie, przejedź się na rowerze, zasadź roślinkę ... </a:t>
            </a:r>
            <a:endParaRPr lang="en-US" sz="5200" kern="1200">
              <a:solidFill>
                <a:schemeClr val="tx2"/>
              </a:solidFill>
              <a:latin typeface="+mj-lt"/>
              <a:cs typeface="Calibri Light"/>
            </a:endParaRPr>
          </a:p>
        </p:txBody>
      </p:sp>
      <p:grpSp>
        <p:nvGrpSpPr>
          <p:cNvPr id="11" name="Group 10">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8" name="Freeform: Shape 17">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8630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8" name="Freeform: Shape 2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4" name="Freeform: Shape 3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a:extLst>
              <a:ext uri="{FF2B5EF4-FFF2-40B4-BE49-F238E27FC236}">
                <a16:creationId xmlns:a16="http://schemas.microsoft.com/office/drawing/2014/main" id="{94F83E85-50B1-4787-849E-469DA9521DED}"/>
              </a:ext>
            </a:extLst>
          </p:cNvPr>
          <p:cNvSpPr>
            <a:spLocks noGrp="1"/>
          </p:cNvSpPr>
          <p:nvPr>
            <p:ph type="title"/>
          </p:nvPr>
        </p:nvSpPr>
        <p:spPr>
          <a:xfrm>
            <a:off x="305114" y="920937"/>
            <a:ext cx="11282016" cy="3980480"/>
          </a:xfrm>
        </p:spPr>
        <p:txBody>
          <a:bodyPr vert="horz" lIns="91440" tIns="45720" rIns="91440" bIns="45720" rtlCol="0" anchor="b">
            <a:noAutofit/>
          </a:bodyPr>
          <a:lstStyle/>
          <a:p>
            <a:pPr algn="ctr"/>
            <a:r>
              <a:rPr lang="en-US" b="1" dirty="0">
                <a:solidFill>
                  <a:schemeClr val="tx2"/>
                </a:solidFill>
              </a:rPr>
              <a:t>ROZMAWIAJMY Z DZIEĆMI </a:t>
            </a:r>
            <a:r>
              <a:rPr lang="en-US" b="1" kern="1200" dirty="0">
                <a:solidFill>
                  <a:schemeClr val="tx2"/>
                </a:solidFill>
                <a:latin typeface="+mj-lt"/>
                <a:ea typeface="+mj-ea"/>
                <a:cs typeface="+mj-cs"/>
              </a:rPr>
              <a:t> </a:t>
            </a:r>
            <a:r>
              <a:rPr lang="en-US" b="1" dirty="0">
                <a:solidFill>
                  <a:schemeClr val="tx2"/>
                </a:solidFill>
              </a:rPr>
              <a:t>- </a:t>
            </a:r>
            <a:r>
              <a:rPr lang="en-US" b="1" kern="1200" dirty="0">
                <a:solidFill>
                  <a:schemeClr val="tx2"/>
                </a:solidFill>
                <a:latin typeface="+mj-lt"/>
                <a:ea typeface="+mj-ea"/>
                <a:cs typeface="+mj-cs"/>
              </a:rPr>
              <a:t>CZĘSTO</a:t>
            </a:r>
            <a:r>
              <a:rPr lang="en-US" b="1" dirty="0">
                <a:solidFill>
                  <a:schemeClr val="tx2"/>
                </a:solidFill>
              </a:rPr>
              <a:t> I "NA ZAPAS"</a:t>
            </a:r>
            <a:r>
              <a:rPr lang="en-US" b="1" kern="1200" dirty="0">
                <a:solidFill>
                  <a:schemeClr val="tx2"/>
                </a:solidFill>
                <a:latin typeface="+mj-lt"/>
                <a:ea typeface="+mj-ea"/>
                <a:cs typeface="+mj-cs"/>
              </a:rPr>
              <a:t> </a:t>
            </a:r>
            <a:r>
              <a:rPr lang="en-US" b="1" dirty="0">
                <a:solidFill>
                  <a:schemeClr val="tx2"/>
                </a:solidFill>
              </a:rPr>
              <a:t>O EMOCJACH - RÓBMY TO REGULARNIE, Z POZYCJI </a:t>
            </a:r>
            <a:r>
              <a:rPr lang="en-US" b="1">
                <a:solidFill>
                  <a:schemeClr val="tx2"/>
                </a:solidFill>
              </a:rPr>
              <a:t>ŻYCZLIWEGO SŁUCHACZA, A NIE EKSPERTA</a:t>
            </a:r>
            <a:r>
              <a:rPr lang="en-US" sz="3600" b="1">
                <a:solidFill>
                  <a:schemeClr val="tx2"/>
                </a:solidFill>
              </a:rPr>
              <a:t>.</a:t>
            </a:r>
            <a:r>
              <a:rPr lang="en-US" sz="3600" dirty="0">
                <a:solidFill>
                  <a:schemeClr val="tx2"/>
                </a:solidFill>
              </a:rPr>
              <a:t> </a:t>
            </a:r>
            <a:br>
              <a:rPr lang="en-US" sz="3600" dirty="0">
                <a:cs typeface="Calibri Light"/>
              </a:rPr>
            </a:br>
            <a:endParaRPr lang="en-US" sz="3200" kern="1200" dirty="0">
              <a:solidFill>
                <a:schemeClr val="tx2"/>
              </a:solidFill>
              <a:latin typeface="+mj-lt"/>
              <a:cs typeface="Calibri Light"/>
            </a:endParaRPr>
          </a:p>
        </p:txBody>
      </p:sp>
    </p:spTree>
    <p:extLst>
      <p:ext uri="{BB962C8B-B14F-4D97-AF65-F5344CB8AC3E}">
        <p14:creationId xmlns:p14="http://schemas.microsoft.com/office/powerpoint/2010/main" val="397478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a:extLst>
              <a:ext uri="{FF2B5EF4-FFF2-40B4-BE49-F238E27FC236}">
                <a16:creationId xmlns:a16="http://schemas.microsoft.com/office/drawing/2014/main" id="{361DB086-4285-4153-97BC-7A28E497B4CB}"/>
              </a:ext>
            </a:extLst>
          </p:cNvPr>
          <p:cNvSpPr>
            <a:spLocks noGrp="1"/>
          </p:cNvSpPr>
          <p:nvPr>
            <p:ph type="title"/>
          </p:nvPr>
        </p:nvSpPr>
        <p:spPr>
          <a:xfrm>
            <a:off x="2947619" y="395630"/>
            <a:ext cx="6494623" cy="3989533"/>
          </a:xfrm>
        </p:spPr>
        <p:txBody>
          <a:bodyPr vert="horz" lIns="91440" tIns="45720" rIns="91440" bIns="45720" rtlCol="0" anchor="b">
            <a:normAutofit/>
          </a:bodyPr>
          <a:lstStyle/>
          <a:p>
            <a:pPr algn="ctr"/>
            <a:r>
              <a:rPr lang="en-US" sz="7200" b="1" dirty="0">
                <a:solidFill>
                  <a:schemeClr val="tx2"/>
                </a:solidFill>
                <a:cs typeface="Calibri Light"/>
              </a:rPr>
              <a:t>BHP OSOBY </a:t>
            </a:r>
            <a:r>
              <a:rPr lang="en-US" sz="7200" b="1">
                <a:solidFill>
                  <a:schemeClr val="tx2"/>
                </a:solidFill>
                <a:cs typeface="Calibri Light"/>
              </a:rPr>
              <a:t>POMAGAJĄCEJ:</a:t>
            </a:r>
            <a:endParaRPr lang="en-US" sz="7200" b="1" kern="1200">
              <a:solidFill>
                <a:schemeClr val="tx2"/>
              </a:solidFill>
              <a:latin typeface="+mj-lt"/>
              <a:cs typeface="Calibri Light"/>
            </a:endParaRPr>
          </a:p>
        </p:txBody>
      </p:sp>
    </p:spTree>
    <p:extLst>
      <p:ext uri="{BB962C8B-B14F-4D97-AF65-F5344CB8AC3E}">
        <p14:creationId xmlns:p14="http://schemas.microsoft.com/office/powerpoint/2010/main" val="197937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4D724449-C4C8-4277-9511-0CC7EC938342}"/>
              </a:ext>
            </a:extLst>
          </p:cNvPr>
          <p:cNvSpPr>
            <a:spLocks noGrp="1"/>
          </p:cNvSpPr>
          <p:nvPr>
            <p:ph type="title"/>
          </p:nvPr>
        </p:nvSpPr>
        <p:spPr>
          <a:xfrm>
            <a:off x="207586" y="113358"/>
            <a:ext cx="11230490" cy="6664620"/>
          </a:xfrm>
        </p:spPr>
        <p:txBody>
          <a:bodyPr vert="horz" lIns="91440" tIns="45720" rIns="91440" bIns="45720" rtlCol="0" anchor="b">
            <a:normAutofit fontScale="90000"/>
          </a:bodyPr>
          <a:lstStyle/>
          <a:p>
            <a:pPr algn="ctr"/>
            <a:r>
              <a:rPr lang="en-US" sz="5200" b="1" dirty="0">
                <a:solidFill>
                  <a:schemeClr val="tx2"/>
                </a:solidFill>
                <a:cs typeface="Calibri Light"/>
              </a:rPr>
              <a:t>MOŻESZ PODZIELIĆ SIĘ TYLKO TYM, CO SAM/A POSIADASZ.</a:t>
            </a:r>
            <a:br>
              <a:rPr lang="en-US" sz="5200" dirty="0">
                <a:solidFill>
                  <a:schemeClr val="tx2"/>
                </a:solidFill>
                <a:cs typeface="Calibri Light"/>
              </a:rPr>
            </a:br>
            <a:r>
              <a:rPr lang="en-US" sz="5200" dirty="0">
                <a:solidFill>
                  <a:schemeClr val="tx2"/>
                </a:solidFill>
                <a:cs typeface="Calibri Light"/>
              </a:rPr>
              <a:t>*</a:t>
            </a:r>
            <a:r>
              <a:rPr lang="en-US" sz="5200" err="1">
                <a:solidFill>
                  <a:schemeClr val="tx2"/>
                </a:solidFill>
                <a:cs typeface="Calibri Light"/>
              </a:rPr>
              <a:t>Zadbaj</a:t>
            </a:r>
            <a:r>
              <a:rPr lang="en-US" sz="5200" dirty="0">
                <a:solidFill>
                  <a:schemeClr val="tx2"/>
                </a:solidFill>
                <a:cs typeface="Calibri Light"/>
              </a:rPr>
              <a:t> o </a:t>
            </a:r>
            <a:r>
              <a:rPr lang="en-US" sz="5200" b="1" u="sng" err="1">
                <a:solidFill>
                  <a:schemeClr val="tx2"/>
                </a:solidFill>
                <a:cs typeface="Calibri Light"/>
              </a:rPr>
              <a:t>swój</a:t>
            </a:r>
            <a:r>
              <a:rPr lang="en-US" sz="5200" dirty="0">
                <a:solidFill>
                  <a:schemeClr val="tx2"/>
                </a:solidFill>
                <a:cs typeface="Calibri Light"/>
              </a:rPr>
              <a:t> </a:t>
            </a:r>
            <a:r>
              <a:rPr lang="en-US" sz="5200" err="1">
                <a:solidFill>
                  <a:schemeClr val="tx2"/>
                </a:solidFill>
                <a:cs typeface="Calibri Light"/>
              </a:rPr>
              <a:t>rytm</a:t>
            </a:r>
            <a:r>
              <a:rPr lang="en-US" sz="5200" dirty="0">
                <a:solidFill>
                  <a:schemeClr val="tx2"/>
                </a:solidFill>
                <a:cs typeface="Calibri Light"/>
              </a:rPr>
              <a:t> </a:t>
            </a:r>
            <a:r>
              <a:rPr lang="en-US" sz="5200" err="1">
                <a:solidFill>
                  <a:schemeClr val="tx2"/>
                </a:solidFill>
                <a:cs typeface="Calibri Light"/>
              </a:rPr>
              <a:t>okołodobowy</a:t>
            </a:r>
            <a:r>
              <a:rPr lang="en-US" sz="5200" dirty="0">
                <a:solidFill>
                  <a:schemeClr val="tx2"/>
                </a:solidFill>
                <a:cs typeface="Calibri Light"/>
              </a:rPr>
              <a:t>, </a:t>
            </a:r>
            <a:r>
              <a:rPr lang="en-US" sz="5200" err="1">
                <a:solidFill>
                  <a:schemeClr val="tx2"/>
                </a:solidFill>
                <a:cs typeface="Calibri Light"/>
              </a:rPr>
              <a:t>ruch</a:t>
            </a:r>
            <a:r>
              <a:rPr lang="en-US" sz="5200" dirty="0">
                <a:solidFill>
                  <a:schemeClr val="tx2"/>
                </a:solidFill>
                <a:cs typeface="Calibri Light"/>
              </a:rPr>
              <a:t>, </a:t>
            </a:r>
            <a:r>
              <a:rPr lang="en-US" sz="5200" err="1">
                <a:solidFill>
                  <a:schemeClr val="tx2"/>
                </a:solidFill>
                <a:cs typeface="Calibri Light"/>
              </a:rPr>
              <a:t>kontakty</a:t>
            </a:r>
            <a:r>
              <a:rPr lang="en-US" sz="5200" dirty="0">
                <a:solidFill>
                  <a:schemeClr val="tx2"/>
                </a:solidFill>
                <a:cs typeface="Calibri Light"/>
              </a:rPr>
              <a:t> </a:t>
            </a:r>
            <a:r>
              <a:rPr lang="en-US" sz="5200" err="1">
                <a:solidFill>
                  <a:schemeClr val="tx2"/>
                </a:solidFill>
                <a:cs typeface="Calibri Light"/>
              </a:rPr>
              <a:t>społeczne</a:t>
            </a:r>
            <a:r>
              <a:rPr lang="en-US" sz="5200" dirty="0">
                <a:solidFill>
                  <a:schemeClr val="tx2"/>
                </a:solidFill>
                <a:cs typeface="Calibri Light"/>
              </a:rPr>
              <a:t>.</a:t>
            </a:r>
            <a:br>
              <a:rPr lang="en-US" sz="5200" dirty="0">
                <a:solidFill>
                  <a:schemeClr val="tx2"/>
                </a:solidFill>
                <a:cs typeface="Calibri Light"/>
              </a:rPr>
            </a:br>
            <a:r>
              <a:rPr lang="en-US" sz="5200" dirty="0">
                <a:solidFill>
                  <a:schemeClr val="tx2"/>
                </a:solidFill>
                <a:cs typeface="Calibri Light"/>
              </a:rPr>
              <a:t>* Nie </a:t>
            </a:r>
            <a:r>
              <a:rPr lang="en-US" sz="5200" dirty="0" err="1">
                <a:solidFill>
                  <a:schemeClr val="tx2"/>
                </a:solidFill>
                <a:cs typeface="Calibri Light"/>
              </a:rPr>
              <a:t>obawiaj</a:t>
            </a:r>
            <a:r>
              <a:rPr lang="en-US" sz="5200" dirty="0">
                <a:solidFill>
                  <a:schemeClr val="tx2"/>
                </a:solidFill>
                <a:cs typeface="Calibri Light"/>
              </a:rPr>
              <a:t> </a:t>
            </a:r>
            <a:r>
              <a:rPr lang="en-US" sz="5200" dirty="0" err="1">
                <a:solidFill>
                  <a:schemeClr val="tx2"/>
                </a:solidFill>
                <a:cs typeface="Calibri Light"/>
              </a:rPr>
              <a:t>się</a:t>
            </a:r>
            <a:r>
              <a:rPr lang="en-US" sz="5200" dirty="0">
                <a:solidFill>
                  <a:schemeClr val="tx2"/>
                </a:solidFill>
                <a:cs typeface="Calibri Light"/>
              </a:rPr>
              <a:t> </a:t>
            </a:r>
            <a:r>
              <a:rPr lang="en-US" sz="5200" dirty="0" err="1">
                <a:solidFill>
                  <a:schemeClr val="tx2"/>
                </a:solidFill>
                <a:cs typeface="Calibri Light"/>
              </a:rPr>
              <a:t>przyznać</a:t>
            </a:r>
            <a:r>
              <a:rPr lang="en-US" sz="5200" dirty="0">
                <a:solidFill>
                  <a:schemeClr val="tx2"/>
                </a:solidFill>
                <a:cs typeface="Calibri Light"/>
              </a:rPr>
              <a:t>, </a:t>
            </a:r>
            <a:r>
              <a:rPr lang="en-US" sz="5200" dirty="0" err="1">
                <a:solidFill>
                  <a:schemeClr val="tx2"/>
                </a:solidFill>
                <a:cs typeface="Calibri Light"/>
              </a:rPr>
              <a:t>że</a:t>
            </a:r>
            <a:r>
              <a:rPr lang="en-US" sz="5200" dirty="0">
                <a:solidFill>
                  <a:schemeClr val="tx2"/>
                </a:solidFill>
                <a:cs typeface="Calibri Light"/>
              </a:rPr>
              <a:t> </a:t>
            </a:r>
            <a:r>
              <a:rPr lang="en-US" sz="5200" dirty="0" err="1">
                <a:solidFill>
                  <a:schemeClr val="tx2"/>
                </a:solidFill>
                <a:cs typeface="Calibri Light"/>
              </a:rPr>
              <a:t>nie</a:t>
            </a:r>
            <a:r>
              <a:rPr lang="en-US" sz="5200" dirty="0">
                <a:solidFill>
                  <a:schemeClr val="tx2"/>
                </a:solidFill>
                <a:cs typeface="Calibri Light"/>
              </a:rPr>
              <a:t> </a:t>
            </a:r>
            <a:r>
              <a:rPr lang="en-US" sz="5200" dirty="0" err="1">
                <a:solidFill>
                  <a:schemeClr val="tx2"/>
                </a:solidFill>
                <a:cs typeface="Calibri Light"/>
              </a:rPr>
              <a:t>wiesz</a:t>
            </a:r>
            <a:r>
              <a:rPr lang="en-US" sz="5200" dirty="0">
                <a:solidFill>
                  <a:schemeClr val="tx2"/>
                </a:solidFill>
                <a:cs typeface="Calibri Light"/>
              </a:rPr>
              <a:t> jak </a:t>
            </a:r>
            <a:r>
              <a:rPr lang="en-US" sz="5200" dirty="0" err="1">
                <a:solidFill>
                  <a:schemeClr val="tx2"/>
                </a:solidFill>
                <a:cs typeface="Calibri Light"/>
              </a:rPr>
              <a:t>sobie</a:t>
            </a:r>
            <a:r>
              <a:rPr lang="en-US" sz="5200" dirty="0">
                <a:solidFill>
                  <a:schemeClr val="tx2"/>
                </a:solidFill>
                <a:cs typeface="Calibri Light"/>
              </a:rPr>
              <a:t> z </a:t>
            </a:r>
            <a:r>
              <a:rPr lang="en-US" sz="5200" dirty="0" err="1">
                <a:solidFill>
                  <a:schemeClr val="tx2"/>
                </a:solidFill>
                <a:cs typeface="Calibri Light"/>
              </a:rPr>
              <a:t>czymś</a:t>
            </a:r>
            <a:r>
              <a:rPr lang="en-US" sz="5200" dirty="0">
                <a:solidFill>
                  <a:schemeClr val="tx2"/>
                </a:solidFill>
                <a:cs typeface="Calibri Light"/>
              </a:rPr>
              <a:t> </a:t>
            </a:r>
            <a:r>
              <a:rPr lang="en-US" sz="5200" dirty="0" err="1">
                <a:solidFill>
                  <a:schemeClr val="tx2"/>
                </a:solidFill>
                <a:cs typeface="Calibri Light"/>
              </a:rPr>
              <a:t>poradzić</a:t>
            </a:r>
            <a:r>
              <a:rPr lang="en-US" sz="5200" dirty="0">
                <a:solidFill>
                  <a:schemeClr val="tx2"/>
                </a:solidFill>
                <a:cs typeface="Calibri Light"/>
              </a:rPr>
              <a:t>. </a:t>
            </a:r>
            <a:r>
              <a:rPr lang="en-US" sz="5200" dirty="0" err="1">
                <a:solidFill>
                  <a:schemeClr val="tx2"/>
                </a:solidFill>
                <a:cs typeface="Calibri Light"/>
              </a:rPr>
              <a:t>Zaproponuj</a:t>
            </a:r>
            <a:r>
              <a:rPr lang="en-US" sz="5200" dirty="0">
                <a:solidFill>
                  <a:schemeClr val="tx2"/>
                </a:solidFill>
                <a:cs typeface="Calibri Light"/>
              </a:rPr>
              <a:t> </a:t>
            </a:r>
            <a:r>
              <a:rPr lang="en-US" sz="5200" dirty="0" err="1">
                <a:solidFill>
                  <a:schemeClr val="tx2"/>
                </a:solidFill>
                <a:cs typeface="Calibri Light"/>
              </a:rPr>
              <a:t>wspólne</a:t>
            </a:r>
            <a:r>
              <a:rPr lang="en-US" sz="5200" dirty="0">
                <a:solidFill>
                  <a:schemeClr val="tx2"/>
                </a:solidFill>
                <a:cs typeface="Calibri Light"/>
              </a:rPr>
              <a:t> </a:t>
            </a:r>
            <a:r>
              <a:rPr lang="en-US" sz="5200" dirty="0" err="1">
                <a:solidFill>
                  <a:schemeClr val="tx2"/>
                </a:solidFill>
                <a:cs typeface="Calibri Light"/>
              </a:rPr>
              <a:t>poszukiwanie</a:t>
            </a:r>
            <a:r>
              <a:rPr lang="en-US" sz="5200" dirty="0">
                <a:solidFill>
                  <a:schemeClr val="tx2"/>
                </a:solidFill>
                <a:cs typeface="Calibri Light"/>
              </a:rPr>
              <a:t> </a:t>
            </a:r>
            <a:r>
              <a:rPr lang="en-US" sz="5200" dirty="0" err="1">
                <a:solidFill>
                  <a:schemeClr val="tx2"/>
                </a:solidFill>
                <a:cs typeface="Calibri Light"/>
              </a:rPr>
              <a:t>rozwiązań</a:t>
            </a:r>
            <a:r>
              <a:rPr lang="en-US" sz="5200" dirty="0">
                <a:solidFill>
                  <a:schemeClr val="tx2"/>
                </a:solidFill>
                <a:cs typeface="Calibri Light"/>
              </a:rPr>
              <a:t>.</a:t>
            </a:r>
            <a:br>
              <a:rPr lang="en-US" sz="5200" dirty="0">
                <a:solidFill>
                  <a:schemeClr val="tx2"/>
                </a:solidFill>
                <a:cs typeface="Calibri Light"/>
              </a:rPr>
            </a:br>
            <a:r>
              <a:rPr lang="en-US" sz="5200" dirty="0">
                <a:solidFill>
                  <a:schemeClr val="tx2"/>
                </a:solidFill>
                <a:cs typeface="Calibri Light"/>
              </a:rPr>
              <a:t>*</a:t>
            </a:r>
            <a:r>
              <a:rPr lang="en-US" sz="5200" dirty="0" err="1">
                <a:solidFill>
                  <a:schemeClr val="tx2"/>
                </a:solidFill>
                <a:cs typeface="Calibri Light"/>
              </a:rPr>
              <a:t>Proś</a:t>
            </a:r>
            <a:r>
              <a:rPr lang="en-US" sz="5200" dirty="0">
                <a:solidFill>
                  <a:schemeClr val="tx2"/>
                </a:solidFill>
                <a:cs typeface="Calibri Light"/>
              </a:rPr>
              <a:t> o </a:t>
            </a:r>
            <a:r>
              <a:rPr lang="en-US" sz="5200" dirty="0" err="1">
                <a:solidFill>
                  <a:schemeClr val="tx2"/>
                </a:solidFill>
                <a:cs typeface="Calibri Light"/>
              </a:rPr>
              <a:t>wsparcie</a:t>
            </a:r>
            <a:r>
              <a:rPr lang="en-US" sz="5200" dirty="0">
                <a:solidFill>
                  <a:schemeClr val="tx2"/>
                </a:solidFill>
                <a:cs typeface="Calibri Light"/>
              </a:rPr>
              <a:t> </a:t>
            </a:r>
            <a:r>
              <a:rPr lang="en-US" sz="5200" dirty="0" err="1">
                <a:solidFill>
                  <a:schemeClr val="tx2"/>
                </a:solidFill>
                <a:cs typeface="Calibri Light"/>
              </a:rPr>
              <a:t>i</a:t>
            </a:r>
            <a:r>
              <a:rPr lang="en-US" sz="5200" dirty="0">
                <a:solidFill>
                  <a:schemeClr val="tx2"/>
                </a:solidFill>
                <a:cs typeface="Calibri Light"/>
              </a:rPr>
              <a:t> </a:t>
            </a:r>
            <a:r>
              <a:rPr lang="en-US" sz="5200" dirty="0" err="1">
                <a:solidFill>
                  <a:schemeClr val="tx2"/>
                </a:solidFill>
                <a:cs typeface="Calibri Light"/>
              </a:rPr>
              <a:t>korzystaj</a:t>
            </a:r>
            <a:r>
              <a:rPr lang="en-US" sz="5200" dirty="0">
                <a:solidFill>
                  <a:schemeClr val="tx2"/>
                </a:solidFill>
                <a:cs typeface="Calibri Light"/>
              </a:rPr>
              <a:t> z </a:t>
            </a:r>
            <a:r>
              <a:rPr lang="en-US" sz="5200" dirty="0" err="1">
                <a:solidFill>
                  <a:schemeClr val="tx2"/>
                </a:solidFill>
                <a:cs typeface="Calibri Light"/>
              </a:rPr>
              <a:t>niego</a:t>
            </a:r>
            <a:r>
              <a:rPr lang="en-US" sz="5200" dirty="0">
                <a:solidFill>
                  <a:schemeClr val="tx2"/>
                </a:solidFill>
                <a:cs typeface="Calibri Light"/>
              </a:rPr>
              <a:t> </a:t>
            </a:r>
            <a:r>
              <a:rPr lang="en-US" sz="5200" dirty="0" err="1">
                <a:solidFill>
                  <a:schemeClr val="tx2"/>
                </a:solidFill>
                <a:cs typeface="Calibri Light"/>
              </a:rPr>
              <a:t>na</a:t>
            </a:r>
            <a:r>
              <a:rPr lang="en-US" sz="5200" dirty="0">
                <a:solidFill>
                  <a:schemeClr val="tx2"/>
                </a:solidFill>
                <a:cs typeface="Calibri Light"/>
              </a:rPr>
              <a:t> </a:t>
            </a:r>
            <a:r>
              <a:rPr lang="en-US" sz="5200" dirty="0" err="1">
                <a:solidFill>
                  <a:schemeClr val="tx2"/>
                </a:solidFill>
                <a:cs typeface="Calibri Light"/>
              </a:rPr>
              <a:t>bieżąco</a:t>
            </a:r>
            <a:r>
              <a:rPr lang="en-US" sz="5200" dirty="0">
                <a:solidFill>
                  <a:schemeClr val="tx2"/>
                </a:solidFill>
                <a:cs typeface="Calibri Light"/>
              </a:rPr>
              <a:t>, a </a:t>
            </a:r>
            <a:r>
              <a:rPr lang="en-US" sz="5200" dirty="0" err="1">
                <a:solidFill>
                  <a:schemeClr val="tx2"/>
                </a:solidFill>
                <a:cs typeface="Calibri Light"/>
              </a:rPr>
              <a:t>nie</a:t>
            </a:r>
            <a:r>
              <a:rPr lang="en-US" sz="5200" dirty="0">
                <a:solidFill>
                  <a:schemeClr val="tx2"/>
                </a:solidFill>
                <a:cs typeface="Calibri Light"/>
              </a:rPr>
              <a:t> </a:t>
            </a:r>
            <a:r>
              <a:rPr lang="en-US" sz="5200" dirty="0" err="1">
                <a:solidFill>
                  <a:schemeClr val="tx2"/>
                </a:solidFill>
                <a:cs typeface="Calibri Light"/>
              </a:rPr>
              <a:t>dopiero</a:t>
            </a:r>
            <a:r>
              <a:rPr lang="en-US" sz="5200" dirty="0">
                <a:solidFill>
                  <a:schemeClr val="tx2"/>
                </a:solidFill>
                <a:cs typeface="Calibri Light"/>
              </a:rPr>
              <a:t>, </a:t>
            </a:r>
            <a:r>
              <a:rPr lang="en-US" sz="5200" dirty="0" err="1">
                <a:solidFill>
                  <a:schemeClr val="tx2"/>
                </a:solidFill>
                <a:cs typeface="Calibri Light"/>
              </a:rPr>
              <a:t>gdy</a:t>
            </a:r>
            <a:r>
              <a:rPr lang="en-US" sz="5200" dirty="0">
                <a:solidFill>
                  <a:schemeClr val="tx2"/>
                </a:solidFill>
                <a:cs typeface="Calibri Light"/>
              </a:rPr>
              <a:t> </a:t>
            </a:r>
            <a:r>
              <a:rPr lang="en-US" sz="5200" dirty="0" err="1">
                <a:solidFill>
                  <a:schemeClr val="tx2"/>
                </a:solidFill>
                <a:cs typeface="Calibri Light"/>
              </a:rPr>
              <a:t>jesteś</a:t>
            </a:r>
            <a:r>
              <a:rPr lang="en-US" sz="5200" dirty="0">
                <a:solidFill>
                  <a:schemeClr val="tx2"/>
                </a:solidFill>
                <a:cs typeface="Calibri Light"/>
              </a:rPr>
              <a:t> </a:t>
            </a:r>
            <a:r>
              <a:rPr lang="en-US" sz="5200" dirty="0" err="1">
                <a:solidFill>
                  <a:schemeClr val="tx2"/>
                </a:solidFill>
                <a:cs typeface="Calibri Light"/>
              </a:rPr>
              <a:t>przeciążony</a:t>
            </a:r>
            <a:r>
              <a:rPr lang="en-US" sz="5200" dirty="0">
                <a:solidFill>
                  <a:schemeClr val="tx2"/>
                </a:solidFill>
                <a:cs typeface="Calibri Light"/>
              </a:rPr>
              <a:t>/a.</a:t>
            </a:r>
            <a:endParaRPr lang="pl-PL">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8278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46549C4-36A3-4D41-BD31-4B82601CDD37}"/>
              </a:ext>
            </a:extLst>
          </p:cNvPr>
          <p:cNvSpPr>
            <a:spLocks noGrp="1"/>
          </p:cNvSpPr>
          <p:nvPr>
            <p:ph type="title"/>
          </p:nvPr>
        </p:nvSpPr>
        <p:spPr>
          <a:xfrm>
            <a:off x="4577833" y="716625"/>
            <a:ext cx="7494561" cy="6573605"/>
          </a:xfrm>
        </p:spPr>
        <p:txBody>
          <a:bodyPr vert="horz" lIns="91440" tIns="45720" rIns="91440" bIns="45720" rtlCol="0" anchor="t">
            <a:normAutofit/>
          </a:bodyPr>
          <a:lstStyle/>
          <a:p>
            <a:pPr algn="ctr"/>
            <a:r>
              <a:rPr lang="en-US" sz="4000" b="1" u="sng">
                <a:solidFill>
                  <a:schemeClr val="tx2"/>
                </a:solidFill>
                <a:cs typeface="Calibri Light"/>
              </a:rPr>
              <a:t>POLECAM</a:t>
            </a:r>
            <a:br>
              <a:rPr lang="en-US" sz="4000" b="1" dirty="0">
                <a:cs typeface="Calibri Light"/>
              </a:rPr>
            </a:br>
            <a:r>
              <a:rPr lang="en-US" sz="4000" b="1">
                <a:solidFill>
                  <a:schemeClr val="tx2"/>
                </a:solidFill>
                <a:cs typeface="Calibri Light"/>
              </a:rPr>
              <a:t>*do obejrzenia: </a:t>
            </a:r>
            <a:br>
              <a:rPr lang="en-US" sz="4000" b="1" dirty="0">
                <a:cs typeface="Calibri Light"/>
              </a:rPr>
            </a:br>
            <a:r>
              <a:rPr lang="en-US" sz="4000" b="1">
                <a:solidFill>
                  <a:schemeClr val="tx2"/>
                </a:solidFill>
                <a:cs typeface="Calibri Light"/>
              </a:rPr>
              <a:t>Film "Dylemat społeczny".</a:t>
            </a:r>
            <a:br>
              <a:rPr lang="en-US" sz="4000" b="1" dirty="0">
                <a:cs typeface="Calibri Light"/>
              </a:rPr>
            </a:br>
            <a:r>
              <a:rPr lang="en-US" sz="4000" b="1">
                <a:solidFill>
                  <a:schemeClr val="tx2"/>
                </a:solidFill>
                <a:cs typeface="Calibri Light"/>
              </a:rPr>
              <a:t>* do poczytania: </a:t>
            </a:r>
            <a:br>
              <a:rPr lang="en-US" sz="4000" b="1" dirty="0">
                <a:cs typeface="Calibri Light"/>
              </a:rPr>
            </a:br>
            <a:r>
              <a:rPr lang="en-US" sz="4000" b="1">
                <a:solidFill>
                  <a:schemeClr val="tx2"/>
                </a:solidFill>
                <a:cs typeface="Calibri Light"/>
              </a:rPr>
              <a:t>"Wynaleźć siebie. Sekretne życie mózgu nastolatka". </a:t>
            </a:r>
            <a:br>
              <a:rPr lang="en-US" sz="4000" b="1" dirty="0">
                <a:cs typeface="Calibri Light"/>
              </a:rPr>
            </a:br>
            <a:r>
              <a:rPr lang="en-US" sz="4000" b="1">
                <a:solidFill>
                  <a:schemeClr val="tx2"/>
                </a:solidFill>
                <a:cs typeface="Calibri Light"/>
              </a:rPr>
              <a:t>autorka: Sarah – Jayne Blakemore</a:t>
            </a:r>
            <a:br>
              <a:rPr lang="en-US" sz="4000" b="1" dirty="0">
                <a:cs typeface="Calibri Light"/>
              </a:rPr>
            </a:br>
            <a:r>
              <a:rPr lang="en-US" sz="4000" b="1">
                <a:solidFill>
                  <a:schemeClr val="tx2"/>
                </a:solidFill>
                <a:cs typeface="Calibri Light"/>
              </a:rPr>
              <a:t>* do posłuchania:</a:t>
            </a:r>
            <a:br>
              <a:rPr lang="en-US" sz="4000" b="1" dirty="0">
                <a:cs typeface="Calibri Light"/>
              </a:rPr>
            </a:br>
            <a:r>
              <a:rPr lang="en-US" sz="4000" b="1" dirty="0">
                <a:ea typeface="+mj-lt"/>
                <a:cs typeface="+mj-lt"/>
                <a:hlinkClick r:id="rId2"/>
              </a:rPr>
              <a:t>SWPS strefa psyche</a:t>
            </a:r>
            <a:br>
              <a:rPr lang="en-US" sz="4000" b="1" dirty="0">
                <a:ea typeface="+mj-lt"/>
                <a:cs typeface="+mj-lt"/>
              </a:rPr>
            </a:br>
            <a:r>
              <a:rPr lang="en-US" sz="4000" b="1" dirty="0">
                <a:ea typeface="+mj-lt"/>
                <a:cs typeface="+mj-lt"/>
                <a:hlinkClick r:id="rId3"/>
              </a:rPr>
              <a:t>Ted Talks - psychologia</a:t>
            </a:r>
            <a:endParaRPr lang="en-US" sz="4000" b="1" kern="1200">
              <a:solidFill>
                <a:srgbClr val="000000"/>
              </a:solidFill>
              <a:cs typeface="Calibri Light"/>
            </a:endParaRPr>
          </a:p>
        </p:txBody>
      </p:sp>
      <p:pic>
        <p:nvPicPr>
          <p:cNvPr id="3" name="Grafika 3" descr="Na zdrowie z wypełnieniem pełnym">
            <a:extLst>
              <a:ext uri="{FF2B5EF4-FFF2-40B4-BE49-F238E27FC236}">
                <a16:creationId xmlns:a16="http://schemas.microsoft.com/office/drawing/2014/main" id="{C37649A1-3D3B-4275-B93E-ADDF9259F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7" name="Group 2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8" name="Freeform: Shape 2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730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809B7EFB-6A61-45B0-98FE-2575FA32A86C}"/>
              </a:ext>
            </a:extLst>
          </p:cNvPr>
          <p:cNvSpPr>
            <a:spLocks noGrp="1"/>
          </p:cNvSpPr>
          <p:nvPr>
            <p:ph type="title"/>
          </p:nvPr>
        </p:nvSpPr>
        <p:spPr>
          <a:xfrm>
            <a:off x="977943" y="173623"/>
            <a:ext cx="9962945" cy="1383072"/>
          </a:xfrm>
        </p:spPr>
        <p:txBody>
          <a:bodyPr anchor="b">
            <a:normAutofit/>
          </a:bodyPr>
          <a:lstStyle/>
          <a:p>
            <a:pPr algn="ctr"/>
            <a:r>
              <a:rPr lang="pl-PL" sz="4000" b="1">
                <a:solidFill>
                  <a:schemeClr val="tx2"/>
                </a:solidFill>
                <a:cs typeface="Calibri Light"/>
              </a:rPr>
              <a:t>Sygnały alarmowe</a:t>
            </a:r>
            <a:br>
              <a:rPr lang="pl-PL" sz="4000" b="1" dirty="0">
                <a:cs typeface="Calibri Light"/>
              </a:rPr>
            </a:br>
            <a:r>
              <a:rPr lang="pl-PL" sz="4000" b="1">
                <a:solidFill>
                  <a:schemeClr val="tx2"/>
                </a:solidFill>
                <a:cs typeface="Calibri Light"/>
              </a:rPr>
              <a:t> – co powinno wzbudzić naszą czujność?</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6CD0F238-CFF8-482C-99A5-ACE1C3AFDD7F}"/>
              </a:ext>
            </a:extLst>
          </p:cNvPr>
          <p:cNvSpPr>
            <a:spLocks noGrp="1"/>
          </p:cNvSpPr>
          <p:nvPr>
            <p:ph idx="1"/>
          </p:nvPr>
        </p:nvSpPr>
        <p:spPr>
          <a:xfrm>
            <a:off x="230321" y="1712036"/>
            <a:ext cx="11760113" cy="5181258"/>
          </a:xfrm>
        </p:spPr>
        <p:txBody>
          <a:bodyPr vert="horz" lIns="91440" tIns="45720" rIns="91440" bIns="45720" rtlCol="0" anchor="t">
            <a:noAutofit/>
          </a:bodyPr>
          <a:lstStyle/>
          <a:p>
            <a:pPr marL="0" indent="0">
              <a:buNone/>
            </a:pPr>
            <a:r>
              <a:rPr lang="pl-PL" sz="2400">
                <a:solidFill>
                  <a:schemeClr val="tx2"/>
                </a:solidFill>
                <a:cs typeface="Calibri" panose="020F0502020204030204"/>
              </a:rPr>
              <a:t>Poszczególne trudności emocjonalne dzieci i </a:t>
            </a:r>
            <a:r>
              <a:rPr lang="pl-PL" sz="2400" dirty="0">
                <a:solidFill>
                  <a:schemeClr val="tx2"/>
                </a:solidFill>
                <a:cs typeface="Calibri" panose="020F0502020204030204"/>
              </a:rPr>
              <a:t>młodzieży, mogą przejawiać się podobnymi </a:t>
            </a:r>
            <a:r>
              <a:rPr lang="pl-PL" sz="2400">
                <a:solidFill>
                  <a:schemeClr val="tx2"/>
                </a:solidFill>
                <a:cs typeface="Calibri" panose="020F0502020204030204"/>
              </a:rPr>
              <a:t>sygnałami możliwymi do zaobserwowania przez nauczyciela. </a:t>
            </a:r>
          </a:p>
          <a:p>
            <a:pPr marL="0" indent="0">
              <a:buNone/>
            </a:pPr>
            <a:r>
              <a:rPr lang="pl-PL" sz="2400">
                <a:solidFill>
                  <a:schemeClr val="tx2"/>
                </a:solidFill>
                <a:cs typeface="Calibri" panose="020F0502020204030204"/>
              </a:rPr>
              <a:t> - Wycofanie się z kontaktów rówieśniczych.</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 Zwiększona absencja na zajęciach dydaktycznych.</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 Osłabiona koncentracja.</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 Osłabiona pamięć.</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 Ospałość i apatia lub nadmierne pobudzenie.</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Agresywne lub "wybuchowe" reakcje emocjonalne wobec rówieśników i/lub osób </a:t>
            </a:r>
            <a:r>
              <a:rPr lang="pl-PL" sz="2400" dirty="0">
                <a:solidFill>
                  <a:schemeClr val="tx2"/>
                </a:solidFill>
                <a:cs typeface="Calibri" panose="020F0502020204030204"/>
              </a:rPr>
              <a:t>dorosłych.</a:t>
            </a:r>
          </a:p>
          <a:p>
            <a:pPr marL="0" indent="0">
              <a:buNone/>
            </a:pPr>
            <a:r>
              <a:rPr lang="pl-PL" sz="2400">
                <a:solidFill>
                  <a:schemeClr val="tx2"/>
                </a:solidFill>
                <a:cs typeface="Calibri" panose="020F0502020204030204"/>
              </a:rPr>
              <a:t> - Wycofywanie się z zajęć pozalekcyjnych, które dotychczas sprawiały dziecku przyjemność.</a:t>
            </a:r>
            <a:endParaRPr lang="pl-PL" sz="2400" dirty="0">
              <a:solidFill>
                <a:schemeClr val="tx2"/>
              </a:solidFill>
              <a:cs typeface="Calibri" panose="020F0502020204030204"/>
            </a:endParaRPr>
          </a:p>
          <a:p>
            <a:pPr marL="0" indent="0">
              <a:buNone/>
            </a:pPr>
            <a:r>
              <a:rPr lang="pl-PL" sz="2400">
                <a:solidFill>
                  <a:schemeClr val="tx2"/>
                </a:solidFill>
                <a:cs typeface="Calibri" panose="020F0502020204030204"/>
              </a:rPr>
              <a:t> - Osłabiony lub nadmierny apetyt (w realiach lekcji zdalnych trudne do zaobserwowania przez nauczyciela, ale może być tematem, o który warto dopytać rodziców </a:t>
            </a:r>
            <a:r>
              <a:rPr lang="pl-PL" sz="2400" dirty="0">
                <a:solidFill>
                  <a:schemeClr val="tx2"/>
                </a:solidFill>
                <a:cs typeface="Calibri" panose="020F0502020204030204"/>
              </a:rPr>
              <a:t>ucznia).</a:t>
            </a:r>
          </a:p>
          <a:p>
            <a:pPr marL="0" indent="0">
              <a:buNone/>
            </a:pPr>
            <a:endParaRPr lang="pl-PL" sz="4000" dirty="0">
              <a:solidFill>
                <a:schemeClr val="tx2"/>
              </a:solidFill>
              <a:cs typeface="Calibri" panose="020F0502020204030204"/>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99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5034C1E9-736C-4550-986A-85B466F6F14A}"/>
              </a:ext>
            </a:extLst>
          </p:cNvPr>
          <p:cNvSpPr>
            <a:spLocks noGrp="1"/>
          </p:cNvSpPr>
          <p:nvPr>
            <p:ph type="title"/>
          </p:nvPr>
        </p:nvSpPr>
        <p:spPr>
          <a:xfrm>
            <a:off x="-29213" y="5551"/>
            <a:ext cx="12201774" cy="6846899"/>
          </a:xfrm>
        </p:spPr>
        <p:txBody>
          <a:bodyPr vert="horz" lIns="91440" tIns="45720" rIns="91440" bIns="45720" rtlCol="0" anchor="ctr">
            <a:normAutofit/>
          </a:bodyPr>
          <a:lstStyle/>
          <a:p>
            <a:r>
              <a:rPr lang="en-US" sz="4000" dirty="0" err="1">
                <a:solidFill>
                  <a:schemeClr val="tx2"/>
                </a:solidFill>
                <a:cs typeface="Calibri Light"/>
              </a:rPr>
              <a:t>Wymienione</a:t>
            </a:r>
            <a:r>
              <a:rPr lang="en-US" sz="4000" dirty="0">
                <a:solidFill>
                  <a:schemeClr val="tx2"/>
                </a:solidFill>
                <a:cs typeface="Calibri Light"/>
              </a:rPr>
              <a:t> </a:t>
            </a:r>
            <a:r>
              <a:rPr lang="en-US" sz="4000" dirty="0" err="1">
                <a:solidFill>
                  <a:schemeClr val="tx2"/>
                </a:solidFill>
                <a:cs typeface="Calibri Light"/>
              </a:rPr>
              <a:t>sygnały</a:t>
            </a:r>
            <a:r>
              <a:rPr lang="en-US" sz="4000" dirty="0">
                <a:solidFill>
                  <a:schemeClr val="tx2"/>
                </a:solidFill>
                <a:cs typeface="Calibri Light"/>
              </a:rPr>
              <a:t> </a:t>
            </a:r>
            <a:r>
              <a:rPr lang="en-US" sz="4000" dirty="0" err="1">
                <a:solidFill>
                  <a:schemeClr val="tx2"/>
                </a:solidFill>
                <a:cs typeface="Calibri Light"/>
              </a:rPr>
              <a:t>mogą</a:t>
            </a:r>
            <a:r>
              <a:rPr lang="en-US" sz="4000" dirty="0">
                <a:solidFill>
                  <a:schemeClr val="tx2"/>
                </a:solidFill>
                <a:cs typeface="Calibri Light"/>
              </a:rPr>
              <a:t> </a:t>
            </a:r>
            <a:r>
              <a:rPr lang="en-US" sz="4000" dirty="0" err="1">
                <a:solidFill>
                  <a:schemeClr val="tx2"/>
                </a:solidFill>
                <a:cs typeface="Calibri Light"/>
              </a:rPr>
              <a:t>być</a:t>
            </a:r>
            <a:r>
              <a:rPr lang="en-US" sz="4000" dirty="0">
                <a:solidFill>
                  <a:schemeClr val="tx2"/>
                </a:solidFill>
                <a:cs typeface="Calibri Light"/>
              </a:rPr>
              <a:t> </a:t>
            </a:r>
            <a:r>
              <a:rPr lang="en-US" sz="4000" dirty="0" err="1">
                <a:solidFill>
                  <a:schemeClr val="tx2"/>
                </a:solidFill>
                <a:cs typeface="Calibri Light"/>
              </a:rPr>
              <a:t>przejawem</a:t>
            </a:r>
            <a:r>
              <a:rPr lang="en-US" sz="4000" dirty="0">
                <a:solidFill>
                  <a:schemeClr val="tx2"/>
                </a:solidFill>
                <a:cs typeface="Calibri Light"/>
              </a:rPr>
              <a:t> </a:t>
            </a:r>
            <a:r>
              <a:rPr lang="en-US" sz="4000" dirty="0" err="1">
                <a:solidFill>
                  <a:schemeClr val="tx2"/>
                </a:solidFill>
                <a:cs typeface="Calibri Light"/>
              </a:rPr>
              <a:t>naturalnych</a:t>
            </a:r>
            <a:r>
              <a:rPr lang="en-US" sz="4000" dirty="0">
                <a:solidFill>
                  <a:schemeClr val="tx2"/>
                </a:solidFill>
                <a:cs typeface="Calibri Light"/>
              </a:rPr>
              <a:t> </a:t>
            </a:r>
            <a:r>
              <a:rPr lang="en-US" sz="4000" dirty="0" err="1">
                <a:solidFill>
                  <a:schemeClr val="tx2"/>
                </a:solidFill>
                <a:cs typeface="Calibri Light"/>
              </a:rPr>
              <a:t>procesów</a:t>
            </a:r>
            <a:r>
              <a:rPr lang="en-US" sz="4000" dirty="0">
                <a:solidFill>
                  <a:schemeClr val="tx2"/>
                </a:solidFill>
                <a:cs typeface="Calibri Light"/>
              </a:rPr>
              <a:t> </a:t>
            </a:r>
            <a:r>
              <a:rPr lang="en-US" sz="4000" dirty="0" err="1">
                <a:solidFill>
                  <a:schemeClr val="tx2"/>
                </a:solidFill>
                <a:cs typeface="Calibri Light"/>
              </a:rPr>
              <a:t>rozwojowych</a:t>
            </a:r>
            <a:r>
              <a:rPr lang="en-US" sz="4000" dirty="0">
                <a:solidFill>
                  <a:schemeClr val="tx2"/>
                </a:solidFill>
                <a:cs typeface="Calibri Light"/>
              </a:rPr>
              <a:t>, skoków </a:t>
            </a:r>
            <a:r>
              <a:rPr lang="en-US" sz="4000" dirty="0" err="1">
                <a:solidFill>
                  <a:schemeClr val="tx2"/>
                </a:solidFill>
                <a:cs typeface="Calibri Light"/>
              </a:rPr>
              <a:t>rozwojowych</a:t>
            </a:r>
            <a:r>
              <a:rPr lang="en-US" sz="4000" dirty="0">
                <a:solidFill>
                  <a:schemeClr val="tx2"/>
                </a:solidFill>
                <a:cs typeface="Calibri Light"/>
              </a:rPr>
              <a:t>, </a:t>
            </a:r>
            <a:r>
              <a:rPr lang="en-US" sz="4000" dirty="0" err="1">
                <a:solidFill>
                  <a:schemeClr val="tx2"/>
                </a:solidFill>
                <a:cs typeface="Calibri Light"/>
              </a:rPr>
              <a:t>pokwitania</a:t>
            </a:r>
            <a:r>
              <a:rPr lang="en-US" sz="4000" dirty="0">
                <a:solidFill>
                  <a:schemeClr val="tx2"/>
                </a:solidFill>
                <a:cs typeface="Calibri Light"/>
              </a:rPr>
              <a:t>, </a:t>
            </a:r>
            <a:r>
              <a:rPr lang="en-US" sz="4000" dirty="0" err="1">
                <a:solidFill>
                  <a:schemeClr val="tx2"/>
                </a:solidFill>
                <a:cs typeface="Calibri Light"/>
              </a:rPr>
              <a:t>mogą</a:t>
            </a:r>
            <a:r>
              <a:rPr lang="en-US" sz="4000" dirty="0">
                <a:solidFill>
                  <a:schemeClr val="tx2"/>
                </a:solidFill>
                <a:cs typeface="Calibri Light"/>
              </a:rPr>
              <a:t> </a:t>
            </a:r>
            <a:r>
              <a:rPr lang="en-US" sz="4000" dirty="0" err="1">
                <a:solidFill>
                  <a:schemeClr val="tx2"/>
                </a:solidFill>
                <a:cs typeface="Calibri Light"/>
              </a:rPr>
              <a:t>też</a:t>
            </a:r>
            <a:r>
              <a:rPr lang="en-US" sz="4000" dirty="0">
                <a:solidFill>
                  <a:schemeClr val="tx2"/>
                </a:solidFill>
                <a:cs typeface="Calibri Light"/>
              </a:rPr>
              <a:t> </a:t>
            </a:r>
            <a:r>
              <a:rPr lang="en-US" sz="4000" dirty="0" err="1">
                <a:solidFill>
                  <a:schemeClr val="tx2"/>
                </a:solidFill>
                <a:cs typeface="Calibri Light"/>
              </a:rPr>
              <a:t>należeć</a:t>
            </a:r>
            <a:r>
              <a:rPr lang="en-US" sz="4000" dirty="0">
                <a:solidFill>
                  <a:schemeClr val="tx2"/>
                </a:solidFill>
                <a:cs typeface="Calibri Light"/>
              </a:rPr>
              <a:t> do </a:t>
            </a:r>
            <a:r>
              <a:rPr lang="en-US" sz="4000" dirty="0" err="1">
                <a:solidFill>
                  <a:schemeClr val="tx2"/>
                </a:solidFill>
                <a:cs typeface="Calibri Light"/>
              </a:rPr>
              <a:t>naturalnego</a:t>
            </a:r>
            <a:r>
              <a:rPr lang="en-US" sz="4000" dirty="0">
                <a:solidFill>
                  <a:schemeClr val="tx2"/>
                </a:solidFill>
                <a:cs typeface="Calibri Light"/>
              </a:rPr>
              <a:t> </a:t>
            </a:r>
            <a:r>
              <a:rPr lang="en-US" sz="4000" dirty="0" err="1">
                <a:solidFill>
                  <a:schemeClr val="tx2"/>
                </a:solidFill>
                <a:cs typeface="Calibri Light"/>
              </a:rPr>
              <a:t>repertuaru</a:t>
            </a:r>
            <a:r>
              <a:rPr lang="en-US" sz="4000" dirty="0">
                <a:solidFill>
                  <a:schemeClr val="tx2"/>
                </a:solidFill>
                <a:cs typeface="Calibri Light"/>
              </a:rPr>
              <a:t> </a:t>
            </a:r>
            <a:r>
              <a:rPr lang="en-US" sz="4000" dirty="0" err="1">
                <a:solidFill>
                  <a:schemeClr val="tx2"/>
                </a:solidFill>
                <a:cs typeface="Calibri Light"/>
              </a:rPr>
              <a:t>osobniczych</a:t>
            </a:r>
            <a:r>
              <a:rPr lang="en-US" sz="4000" dirty="0">
                <a:solidFill>
                  <a:schemeClr val="tx2"/>
                </a:solidFill>
                <a:cs typeface="Calibri Light"/>
              </a:rPr>
              <a:t> </a:t>
            </a:r>
            <a:r>
              <a:rPr lang="en-US" sz="4000" dirty="0" err="1">
                <a:solidFill>
                  <a:schemeClr val="tx2"/>
                </a:solidFill>
                <a:cs typeface="Calibri Light"/>
              </a:rPr>
              <a:t>cech</a:t>
            </a:r>
            <a:r>
              <a:rPr lang="en-US" sz="4000" dirty="0">
                <a:solidFill>
                  <a:schemeClr val="tx2"/>
                </a:solidFill>
                <a:cs typeface="Calibri Light"/>
              </a:rPr>
              <a:t> </a:t>
            </a:r>
            <a:r>
              <a:rPr lang="en-US" sz="4000" dirty="0" err="1">
                <a:solidFill>
                  <a:schemeClr val="tx2"/>
                </a:solidFill>
                <a:cs typeface="Calibri Light"/>
              </a:rPr>
              <a:t>danego</a:t>
            </a:r>
            <a:r>
              <a:rPr lang="en-US" sz="4000" dirty="0">
                <a:solidFill>
                  <a:schemeClr val="tx2"/>
                </a:solidFill>
                <a:cs typeface="Calibri Light"/>
              </a:rPr>
              <a:t> </a:t>
            </a:r>
            <a:r>
              <a:rPr lang="en-US" sz="4000" dirty="0" err="1">
                <a:solidFill>
                  <a:schemeClr val="tx2"/>
                </a:solidFill>
                <a:cs typeface="Calibri Light"/>
              </a:rPr>
              <a:t>dziecka</a:t>
            </a:r>
            <a:r>
              <a:rPr lang="en-US" sz="4000" dirty="0">
                <a:solidFill>
                  <a:schemeClr val="tx2"/>
                </a:solidFill>
                <a:cs typeface="Calibri Light"/>
              </a:rPr>
              <a:t>. </a:t>
            </a:r>
            <a:br>
              <a:rPr lang="en-US" sz="4000" dirty="0">
                <a:solidFill>
                  <a:schemeClr val="tx2"/>
                </a:solidFill>
                <a:cs typeface="Calibri Light"/>
              </a:rPr>
            </a:br>
            <a:br>
              <a:rPr lang="en-US" sz="4000" dirty="0">
                <a:cs typeface="Calibri Light"/>
              </a:rPr>
            </a:br>
            <a:r>
              <a:rPr lang="en-US" sz="4000" dirty="0" err="1">
                <a:solidFill>
                  <a:schemeClr val="tx2"/>
                </a:solidFill>
                <a:cs typeface="Calibri Light"/>
              </a:rPr>
              <a:t>Powodem</a:t>
            </a:r>
            <a:r>
              <a:rPr lang="en-US" sz="4000" dirty="0">
                <a:solidFill>
                  <a:schemeClr val="tx2"/>
                </a:solidFill>
                <a:cs typeface="Calibri Light"/>
              </a:rPr>
              <a:t> do </a:t>
            </a:r>
            <a:r>
              <a:rPr lang="en-US" sz="4000" dirty="0" err="1">
                <a:solidFill>
                  <a:schemeClr val="tx2"/>
                </a:solidFill>
                <a:cs typeface="Calibri Light"/>
              </a:rPr>
              <a:t>niepokoju</a:t>
            </a:r>
            <a:r>
              <a:rPr lang="en-US" sz="4000" dirty="0">
                <a:solidFill>
                  <a:schemeClr val="tx2"/>
                </a:solidFill>
                <a:cs typeface="Calibri Light"/>
              </a:rPr>
              <a:t> </a:t>
            </a:r>
            <a:r>
              <a:rPr lang="en-US" sz="4000" dirty="0" err="1">
                <a:solidFill>
                  <a:schemeClr val="tx2"/>
                </a:solidFill>
                <a:cs typeface="Calibri Light"/>
              </a:rPr>
              <a:t>powinny</a:t>
            </a:r>
            <a:r>
              <a:rPr lang="en-US" sz="4000" dirty="0">
                <a:solidFill>
                  <a:schemeClr val="tx2"/>
                </a:solidFill>
                <a:cs typeface="Calibri Light"/>
              </a:rPr>
              <a:t> </a:t>
            </a:r>
            <a:r>
              <a:rPr lang="en-US" sz="4000" dirty="0" err="1">
                <a:solidFill>
                  <a:schemeClr val="tx2"/>
                </a:solidFill>
                <a:cs typeface="Calibri Light"/>
              </a:rPr>
              <a:t>stać</a:t>
            </a:r>
            <a:r>
              <a:rPr lang="en-US" sz="4000" dirty="0">
                <a:solidFill>
                  <a:schemeClr val="tx2"/>
                </a:solidFill>
                <a:cs typeface="Calibri Light"/>
              </a:rPr>
              <a:t> </a:t>
            </a:r>
            <a:r>
              <a:rPr lang="en-US" sz="4000" dirty="0" err="1">
                <a:solidFill>
                  <a:schemeClr val="tx2"/>
                </a:solidFill>
                <a:cs typeface="Calibri Light"/>
              </a:rPr>
              <a:t>się</a:t>
            </a:r>
            <a:r>
              <a:rPr lang="en-US" sz="4000" dirty="0">
                <a:solidFill>
                  <a:schemeClr val="tx2"/>
                </a:solidFill>
                <a:cs typeface="Calibri Light"/>
              </a:rPr>
              <a:t> </a:t>
            </a:r>
            <a:r>
              <a:rPr lang="en-US" sz="4000" dirty="0" err="1">
                <a:solidFill>
                  <a:schemeClr val="tx2"/>
                </a:solidFill>
                <a:cs typeface="Calibri Light"/>
              </a:rPr>
              <a:t>wówczas</a:t>
            </a:r>
            <a:r>
              <a:rPr lang="en-US" sz="4000" dirty="0">
                <a:solidFill>
                  <a:schemeClr val="tx2"/>
                </a:solidFill>
                <a:cs typeface="Calibri Light"/>
              </a:rPr>
              <a:t>, </a:t>
            </a:r>
            <a:r>
              <a:rPr lang="en-US" sz="4000" dirty="0" err="1">
                <a:solidFill>
                  <a:schemeClr val="tx2"/>
                </a:solidFill>
                <a:cs typeface="Calibri Light"/>
              </a:rPr>
              <a:t>gdy</a:t>
            </a:r>
            <a:r>
              <a:rPr lang="en-US" sz="4000" dirty="0">
                <a:solidFill>
                  <a:schemeClr val="tx2"/>
                </a:solidFill>
                <a:cs typeface="Calibri Light"/>
              </a:rPr>
              <a:t> </a:t>
            </a:r>
            <a:r>
              <a:rPr lang="en-US" sz="4000" dirty="0" err="1">
                <a:solidFill>
                  <a:schemeClr val="tx2"/>
                </a:solidFill>
                <a:cs typeface="Calibri Light"/>
              </a:rPr>
              <a:t>są</a:t>
            </a:r>
            <a:r>
              <a:rPr lang="en-US" sz="4000" dirty="0">
                <a:solidFill>
                  <a:schemeClr val="tx2"/>
                </a:solidFill>
                <a:cs typeface="Calibri Light"/>
              </a:rPr>
              <a:t> </a:t>
            </a:r>
            <a:r>
              <a:rPr lang="en-US" sz="4000" b="1" dirty="0" err="1">
                <a:solidFill>
                  <a:schemeClr val="tx2"/>
                </a:solidFill>
                <a:cs typeface="Calibri Light"/>
              </a:rPr>
              <a:t>wyraźnie</a:t>
            </a:r>
            <a:r>
              <a:rPr lang="en-US" sz="4000" b="1" dirty="0">
                <a:solidFill>
                  <a:schemeClr val="tx2"/>
                </a:solidFill>
                <a:cs typeface="Calibri Light"/>
              </a:rPr>
              <a:t> </a:t>
            </a:r>
            <a:r>
              <a:rPr lang="en-US" sz="4000" b="1" dirty="0" err="1">
                <a:solidFill>
                  <a:schemeClr val="tx2"/>
                </a:solidFill>
                <a:cs typeface="Calibri Light"/>
              </a:rPr>
              <a:t>odmienne</a:t>
            </a:r>
            <a:r>
              <a:rPr lang="en-US" sz="4000" dirty="0">
                <a:solidFill>
                  <a:schemeClr val="tx2"/>
                </a:solidFill>
                <a:cs typeface="Calibri Light"/>
              </a:rPr>
              <a:t> </a:t>
            </a:r>
            <a:r>
              <a:rPr lang="en-US" sz="4000" dirty="0" err="1">
                <a:solidFill>
                  <a:schemeClr val="tx2"/>
                </a:solidFill>
                <a:cs typeface="Calibri Light"/>
              </a:rPr>
              <a:t>od</a:t>
            </a:r>
            <a:r>
              <a:rPr lang="en-US" sz="4000" dirty="0">
                <a:solidFill>
                  <a:schemeClr val="tx2"/>
                </a:solidFill>
                <a:cs typeface="Calibri Light"/>
              </a:rPr>
              <a:t> </a:t>
            </a:r>
            <a:r>
              <a:rPr lang="en-US" sz="4000" dirty="0" err="1">
                <a:solidFill>
                  <a:schemeClr val="tx2"/>
                </a:solidFill>
                <a:cs typeface="Calibri Light"/>
              </a:rPr>
              <a:t>dotchczasowych</a:t>
            </a:r>
            <a:r>
              <a:rPr lang="en-US" sz="4000" dirty="0">
                <a:solidFill>
                  <a:schemeClr val="tx2"/>
                </a:solidFill>
                <a:cs typeface="Calibri Light"/>
              </a:rPr>
              <a:t> </a:t>
            </a:r>
            <a:r>
              <a:rPr lang="en-US" sz="4000" dirty="0" err="1">
                <a:solidFill>
                  <a:schemeClr val="tx2"/>
                </a:solidFill>
                <a:cs typeface="Calibri Light"/>
              </a:rPr>
              <a:t>zachowań</a:t>
            </a:r>
            <a:r>
              <a:rPr lang="en-US" sz="4000" dirty="0">
                <a:solidFill>
                  <a:schemeClr val="tx2"/>
                </a:solidFill>
                <a:cs typeface="Calibri Light"/>
              </a:rPr>
              <a:t> </a:t>
            </a:r>
            <a:r>
              <a:rPr lang="en-US" sz="4000" dirty="0" err="1">
                <a:solidFill>
                  <a:schemeClr val="tx2"/>
                </a:solidFill>
                <a:cs typeface="Calibri Light"/>
              </a:rPr>
              <a:t>ucznia</a:t>
            </a:r>
            <a:r>
              <a:rPr lang="en-US" sz="4000" dirty="0">
                <a:solidFill>
                  <a:schemeClr val="tx2"/>
                </a:solidFill>
                <a:cs typeface="Calibri Light"/>
              </a:rPr>
              <a:t>, </a:t>
            </a:r>
            <a:r>
              <a:rPr lang="en-US" sz="4000" b="1" dirty="0" err="1">
                <a:solidFill>
                  <a:schemeClr val="tx2"/>
                </a:solidFill>
                <a:cs typeface="Calibri Light"/>
              </a:rPr>
              <a:t>zmiana</a:t>
            </a:r>
            <a:r>
              <a:rPr lang="en-US" sz="4000" b="1" dirty="0">
                <a:solidFill>
                  <a:schemeClr val="tx2"/>
                </a:solidFill>
                <a:cs typeface="Calibri Light"/>
              </a:rPr>
              <a:t> </a:t>
            </a:r>
            <a:r>
              <a:rPr lang="en-US" sz="4000" b="1" dirty="0" err="1">
                <a:solidFill>
                  <a:schemeClr val="tx2"/>
                </a:solidFill>
                <a:cs typeface="Calibri Light"/>
              </a:rPr>
              <a:t>zaszła</a:t>
            </a:r>
            <a:r>
              <a:rPr lang="en-US" sz="4000" b="1" dirty="0">
                <a:solidFill>
                  <a:schemeClr val="tx2"/>
                </a:solidFill>
                <a:cs typeface="Calibri Light"/>
              </a:rPr>
              <a:t> </a:t>
            </a:r>
            <a:r>
              <a:rPr lang="en-US" sz="4000" b="1" dirty="0" err="1">
                <a:solidFill>
                  <a:schemeClr val="tx2"/>
                </a:solidFill>
                <a:cs typeface="Calibri Light"/>
              </a:rPr>
              <a:t>nagle</a:t>
            </a:r>
            <a:r>
              <a:rPr lang="en-US" sz="4000" dirty="0">
                <a:solidFill>
                  <a:schemeClr val="tx2"/>
                </a:solidFill>
                <a:cs typeface="Calibri Light"/>
              </a:rPr>
              <a:t> </a:t>
            </a:r>
            <a:r>
              <a:rPr lang="en-US" sz="4000" dirty="0" err="1">
                <a:solidFill>
                  <a:schemeClr val="tx2"/>
                </a:solidFill>
                <a:cs typeface="Calibri Light"/>
              </a:rPr>
              <a:t>i</a:t>
            </a:r>
            <a:r>
              <a:rPr lang="en-US" sz="4000" dirty="0">
                <a:solidFill>
                  <a:schemeClr val="tx2"/>
                </a:solidFill>
                <a:cs typeface="Calibri Light"/>
              </a:rPr>
              <a:t> </a:t>
            </a:r>
            <a:r>
              <a:rPr lang="en-US" sz="4000" b="1" dirty="0" err="1">
                <a:solidFill>
                  <a:schemeClr val="tx2"/>
                </a:solidFill>
                <a:cs typeface="Calibri Light"/>
              </a:rPr>
              <a:t>utrzymuje</a:t>
            </a:r>
            <a:r>
              <a:rPr lang="en-US" sz="4000" b="1" dirty="0">
                <a:solidFill>
                  <a:schemeClr val="tx2"/>
                </a:solidFill>
                <a:cs typeface="Calibri Light"/>
              </a:rPr>
              <a:t> </a:t>
            </a:r>
            <a:r>
              <a:rPr lang="en-US" sz="4000" b="1" dirty="0" err="1">
                <a:solidFill>
                  <a:schemeClr val="tx2"/>
                </a:solidFill>
                <a:cs typeface="Calibri Light"/>
              </a:rPr>
              <a:t>się</a:t>
            </a:r>
            <a:r>
              <a:rPr lang="en-US" sz="4000" dirty="0">
                <a:solidFill>
                  <a:schemeClr val="tx2"/>
                </a:solidFill>
                <a:cs typeface="Calibri Light"/>
              </a:rPr>
              <a:t> </a:t>
            </a:r>
            <a:r>
              <a:rPr lang="en-US" sz="4000" dirty="0" err="1">
                <a:solidFill>
                  <a:schemeClr val="tx2"/>
                </a:solidFill>
                <a:cs typeface="Calibri Light"/>
              </a:rPr>
              <a:t>przez</a:t>
            </a:r>
            <a:r>
              <a:rPr lang="en-US" sz="4000" dirty="0">
                <a:solidFill>
                  <a:schemeClr val="tx2"/>
                </a:solidFill>
                <a:cs typeface="Calibri Light"/>
              </a:rPr>
              <a:t> </a:t>
            </a:r>
            <a:r>
              <a:rPr lang="en-US" sz="4000" dirty="0" err="1">
                <a:solidFill>
                  <a:schemeClr val="tx2"/>
                </a:solidFill>
                <a:cs typeface="Calibri Light"/>
              </a:rPr>
              <a:t>dłuższy</a:t>
            </a:r>
            <a:r>
              <a:rPr lang="en-US" sz="4000" dirty="0">
                <a:solidFill>
                  <a:schemeClr val="tx2"/>
                </a:solidFill>
                <a:cs typeface="Calibri Light"/>
              </a:rPr>
              <a:t> </a:t>
            </a:r>
            <a:r>
              <a:rPr lang="en-US" sz="4000" dirty="0" err="1">
                <a:solidFill>
                  <a:schemeClr val="tx2"/>
                </a:solidFill>
                <a:cs typeface="Calibri Light"/>
              </a:rPr>
              <a:t>czas</a:t>
            </a:r>
            <a:r>
              <a:rPr lang="en-US" sz="4000" dirty="0">
                <a:solidFill>
                  <a:schemeClr val="tx2"/>
                </a:solidFill>
                <a:cs typeface="Calibri Light"/>
              </a:rPr>
              <a:t>. </a:t>
            </a:r>
          </a:p>
        </p:txBody>
      </p:sp>
    </p:spTree>
    <p:extLst>
      <p:ext uri="{BB962C8B-B14F-4D97-AF65-F5344CB8AC3E}">
        <p14:creationId xmlns:p14="http://schemas.microsoft.com/office/powerpoint/2010/main" val="16762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ytuł 1">
            <a:extLst>
              <a:ext uri="{FF2B5EF4-FFF2-40B4-BE49-F238E27FC236}">
                <a16:creationId xmlns:a16="http://schemas.microsoft.com/office/drawing/2014/main" id="{561A4D01-D1A5-4CF6-898E-9281EAE78CB7}"/>
              </a:ext>
            </a:extLst>
          </p:cNvPr>
          <p:cNvSpPr>
            <a:spLocks noGrp="1"/>
          </p:cNvSpPr>
          <p:nvPr>
            <p:ph type="title"/>
          </p:nvPr>
        </p:nvSpPr>
        <p:spPr>
          <a:xfrm>
            <a:off x="11746" y="2079"/>
            <a:ext cx="12301834" cy="6876223"/>
          </a:xfrm>
        </p:spPr>
        <p:txBody>
          <a:bodyPr vert="horz" lIns="91440" tIns="45720" rIns="91440" bIns="45720" rtlCol="0" anchor="b">
            <a:normAutofit fontScale="90000"/>
          </a:bodyPr>
          <a:lstStyle/>
          <a:p>
            <a:pPr algn="ctr"/>
            <a:br>
              <a:rPr lang="en-US" sz="5200" dirty="0">
                <a:solidFill>
                  <a:schemeClr val="tx2"/>
                </a:solidFill>
                <a:cs typeface="Calibri Light"/>
              </a:rPr>
            </a:br>
            <a:br>
              <a:rPr lang="en-US" sz="5200" dirty="0">
                <a:cs typeface="Calibri Light"/>
              </a:rPr>
            </a:br>
            <a:r>
              <a:rPr lang="en-US" sz="5300" dirty="0">
                <a:solidFill>
                  <a:schemeClr val="tx2"/>
                </a:solidFill>
                <a:cs typeface="Calibri Light"/>
              </a:rPr>
              <a:t>Na przykład: dotychczas spokojne i dobrze skupiające uwagę dziecko, od około 2-3 tygodni </a:t>
            </a:r>
            <a:r>
              <a:rPr lang="en-US" sz="5300">
                <a:solidFill>
                  <a:schemeClr val="tx2"/>
                </a:solidFill>
                <a:cs typeface="Calibri Light"/>
              </a:rPr>
              <a:t>wydaje się "nieobecne" i zamyślone, a na </a:t>
            </a:r>
            <a:r>
              <a:rPr lang="en-US" sz="5300" dirty="0">
                <a:solidFill>
                  <a:schemeClr val="tx2"/>
                </a:solidFill>
                <a:cs typeface="Calibri Light"/>
              </a:rPr>
              <a:t>zwróconą mu uwagę reaguje obojętnością, silną złością lub płaczem.</a:t>
            </a:r>
            <a:br>
              <a:rPr lang="en-US" sz="6000" dirty="0">
                <a:cs typeface="Calibri Light"/>
              </a:rPr>
            </a:br>
            <a:br>
              <a:rPr lang="en-US" sz="5200" dirty="0">
                <a:solidFill>
                  <a:schemeClr val="tx2"/>
                </a:solidFill>
                <a:cs typeface="Calibri Light"/>
              </a:rPr>
            </a:br>
            <a:br>
              <a:rPr lang="en-US" sz="5200" dirty="0">
                <a:cs typeface="Calibri Light"/>
              </a:rPr>
            </a:br>
            <a:endParaRPr lang="en-US" sz="5200" kern="1200" dirty="0">
              <a:solidFill>
                <a:schemeClr val="tx2"/>
              </a:solidFill>
              <a:latin typeface="+mj-lt"/>
              <a:cs typeface="Calibri Light"/>
            </a:endParaRPr>
          </a:p>
        </p:txBody>
      </p:sp>
    </p:spTree>
    <p:extLst>
      <p:ext uri="{BB962C8B-B14F-4D97-AF65-F5344CB8AC3E}">
        <p14:creationId xmlns:p14="http://schemas.microsoft.com/office/powerpoint/2010/main" val="378600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ytuł 1">
            <a:extLst>
              <a:ext uri="{FF2B5EF4-FFF2-40B4-BE49-F238E27FC236}">
                <a16:creationId xmlns:a16="http://schemas.microsoft.com/office/drawing/2014/main" id="{483DCB00-FBDE-496C-B655-7777CCC4BF45}"/>
              </a:ext>
            </a:extLst>
          </p:cNvPr>
          <p:cNvSpPr>
            <a:spLocks noGrp="1"/>
          </p:cNvSpPr>
          <p:nvPr>
            <p:ph type="title"/>
          </p:nvPr>
        </p:nvSpPr>
        <p:spPr>
          <a:xfrm>
            <a:off x="-2632" y="2079"/>
            <a:ext cx="12201193" cy="6847468"/>
          </a:xfrm>
        </p:spPr>
        <p:txBody>
          <a:bodyPr vert="horz" lIns="91440" tIns="45720" rIns="91440" bIns="45720" rtlCol="0" anchor="b">
            <a:normAutofit/>
          </a:bodyPr>
          <a:lstStyle/>
          <a:p>
            <a:pPr algn="ctr"/>
            <a:r>
              <a:rPr lang="en-US" sz="4800" dirty="0" err="1">
                <a:solidFill>
                  <a:schemeClr val="tx2"/>
                </a:solidFill>
                <a:cs typeface="Calibri Light"/>
              </a:rPr>
              <a:t>Dotychczas</a:t>
            </a:r>
            <a:r>
              <a:rPr lang="en-US" sz="4800" dirty="0">
                <a:solidFill>
                  <a:schemeClr val="tx2"/>
                </a:solidFill>
                <a:cs typeface="Calibri Light"/>
              </a:rPr>
              <a:t> </a:t>
            </a:r>
            <a:r>
              <a:rPr lang="en-US" sz="4800" dirty="0" err="1">
                <a:solidFill>
                  <a:schemeClr val="tx2"/>
                </a:solidFill>
                <a:cs typeface="Calibri Light"/>
              </a:rPr>
              <a:t>żywiołowe</a:t>
            </a:r>
            <a:r>
              <a:rPr lang="en-US" sz="4800" dirty="0">
                <a:solidFill>
                  <a:schemeClr val="tx2"/>
                </a:solidFill>
                <a:cs typeface="Calibri Light"/>
              </a:rPr>
              <a:t> </a:t>
            </a:r>
            <a:r>
              <a:rPr lang="en-US" sz="4800" dirty="0" err="1">
                <a:solidFill>
                  <a:schemeClr val="tx2"/>
                </a:solidFill>
                <a:cs typeface="Calibri Light"/>
              </a:rPr>
              <a:t>i</a:t>
            </a:r>
            <a:r>
              <a:rPr lang="en-US" sz="4800" dirty="0">
                <a:solidFill>
                  <a:schemeClr val="tx2"/>
                </a:solidFill>
                <a:cs typeface="Calibri Light"/>
              </a:rPr>
              <a:t> </a:t>
            </a:r>
            <a:r>
              <a:rPr lang="en-US" sz="4800" dirty="0" err="1">
                <a:solidFill>
                  <a:schemeClr val="tx2"/>
                </a:solidFill>
                <a:cs typeface="Calibri Light"/>
              </a:rPr>
              <a:t>ruchliwe</a:t>
            </a:r>
            <a:r>
              <a:rPr lang="en-US" sz="4800" dirty="0">
                <a:solidFill>
                  <a:schemeClr val="tx2"/>
                </a:solidFill>
                <a:cs typeface="Calibri Light"/>
              </a:rPr>
              <a:t>, </a:t>
            </a:r>
            <a:r>
              <a:rPr lang="en-US" sz="4800" dirty="0" err="1">
                <a:solidFill>
                  <a:schemeClr val="tx2"/>
                </a:solidFill>
                <a:cs typeface="Calibri Light"/>
              </a:rPr>
              <a:t>chętnie</a:t>
            </a:r>
            <a:r>
              <a:rPr lang="en-US" sz="4800" dirty="0">
                <a:solidFill>
                  <a:schemeClr val="tx2"/>
                </a:solidFill>
                <a:cs typeface="Calibri Light"/>
              </a:rPr>
              <a:t> </a:t>
            </a:r>
            <a:r>
              <a:rPr lang="en-US" sz="4800" dirty="0" err="1">
                <a:solidFill>
                  <a:schemeClr val="tx2"/>
                </a:solidFill>
                <a:cs typeface="Calibri Light"/>
              </a:rPr>
              <a:t>udzielające</a:t>
            </a:r>
            <a:r>
              <a:rPr lang="en-US" sz="4800" dirty="0">
                <a:solidFill>
                  <a:schemeClr val="tx2"/>
                </a:solidFill>
                <a:cs typeface="Calibri Light"/>
              </a:rPr>
              <a:t> </a:t>
            </a:r>
            <a:r>
              <a:rPr lang="en-US" sz="4800" dirty="0" err="1">
                <a:solidFill>
                  <a:schemeClr val="tx2"/>
                </a:solidFill>
                <a:cs typeface="Calibri Light"/>
              </a:rPr>
              <a:t>się</a:t>
            </a:r>
            <a:r>
              <a:rPr lang="en-US" sz="4800" dirty="0">
                <a:solidFill>
                  <a:schemeClr val="tx2"/>
                </a:solidFill>
                <a:cs typeface="Calibri Light"/>
              </a:rPr>
              <a:t> w </a:t>
            </a:r>
            <a:r>
              <a:rPr lang="en-US" sz="4800" dirty="0" err="1">
                <a:solidFill>
                  <a:schemeClr val="tx2"/>
                </a:solidFill>
                <a:cs typeface="Calibri Light"/>
              </a:rPr>
              <a:t>dyskusjach</a:t>
            </a:r>
            <a:r>
              <a:rPr lang="en-US" sz="4800" dirty="0">
                <a:solidFill>
                  <a:schemeClr val="tx2"/>
                </a:solidFill>
                <a:cs typeface="Calibri Light"/>
              </a:rPr>
              <a:t> dziecko od około 2-3 tygodni stało się apatyczne </a:t>
            </a:r>
            <a:r>
              <a:rPr lang="en-US" sz="4800" dirty="0" err="1">
                <a:solidFill>
                  <a:schemeClr val="tx2"/>
                </a:solidFill>
                <a:cs typeface="Calibri Light"/>
              </a:rPr>
              <a:t>i</a:t>
            </a:r>
            <a:r>
              <a:rPr lang="en-US" sz="4800" dirty="0">
                <a:solidFill>
                  <a:schemeClr val="tx2"/>
                </a:solidFill>
                <a:cs typeface="Calibri Light"/>
              </a:rPr>
              <a:t>  </a:t>
            </a:r>
            <a:r>
              <a:rPr lang="en-US" sz="4800" dirty="0" err="1">
                <a:solidFill>
                  <a:schemeClr val="tx2"/>
                </a:solidFill>
                <a:cs typeface="Calibri Light"/>
              </a:rPr>
              <a:t>wycofane</a:t>
            </a:r>
            <a:r>
              <a:rPr lang="en-US" sz="4800" dirty="0">
                <a:solidFill>
                  <a:schemeClr val="tx2"/>
                </a:solidFill>
                <a:cs typeface="Calibri Light"/>
              </a:rPr>
              <a:t>. </a:t>
            </a:r>
            <a:r>
              <a:rPr lang="en-US" sz="4800" dirty="0" err="1">
                <a:solidFill>
                  <a:schemeClr val="tx2"/>
                </a:solidFill>
                <a:cs typeface="Calibri Light"/>
              </a:rPr>
              <a:t>Zachęcane</a:t>
            </a:r>
            <a:r>
              <a:rPr lang="en-US" sz="4800" dirty="0">
                <a:solidFill>
                  <a:schemeClr val="tx2"/>
                </a:solidFill>
                <a:cs typeface="Calibri Light"/>
              </a:rPr>
              <a:t> do </a:t>
            </a:r>
            <a:r>
              <a:rPr lang="en-US" sz="4800" dirty="0" err="1">
                <a:solidFill>
                  <a:schemeClr val="tx2"/>
                </a:solidFill>
                <a:cs typeface="Calibri Light"/>
              </a:rPr>
              <a:t>wypowiedzenia</a:t>
            </a:r>
            <a:r>
              <a:rPr lang="en-US" sz="4800" dirty="0">
                <a:solidFill>
                  <a:schemeClr val="tx2"/>
                </a:solidFill>
                <a:cs typeface="Calibri Light"/>
              </a:rPr>
              <a:t> </a:t>
            </a:r>
            <a:r>
              <a:rPr lang="en-US" sz="4800" dirty="0" err="1">
                <a:solidFill>
                  <a:schemeClr val="tx2"/>
                </a:solidFill>
                <a:cs typeface="Calibri Light"/>
              </a:rPr>
              <a:t>się</a:t>
            </a:r>
            <a:r>
              <a:rPr lang="en-US" sz="4800" dirty="0">
                <a:solidFill>
                  <a:schemeClr val="tx2"/>
                </a:solidFill>
                <a:cs typeface="Calibri Light"/>
              </a:rPr>
              <a:t>, </a:t>
            </a:r>
            <a:r>
              <a:rPr lang="en-US" sz="4800" dirty="0" err="1">
                <a:solidFill>
                  <a:schemeClr val="tx2"/>
                </a:solidFill>
                <a:cs typeface="Calibri Light"/>
              </a:rPr>
              <a:t>nie</a:t>
            </a:r>
            <a:r>
              <a:rPr lang="en-US" sz="4800" dirty="0">
                <a:solidFill>
                  <a:schemeClr val="tx2"/>
                </a:solidFill>
                <a:cs typeface="Calibri Light"/>
              </a:rPr>
              <a:t> </a:t>
            </a:r>
            <a:r>
              <a:rPr lang="en-US" sz="4800" dirty="0" err="1">
                <a:solidFill>
                  <a:schemeClr val="tx2"/>
                </a:solidFill>
                <a:cs typeface="Calibri Light"/>
              </a:rPr>
              <a:t>potrafi</a:t>
            </a:r>
            <a:r>
              <a:rPr lang="en-US" sz="4800" dirty="0">
                <a:solidFill>
                  <a:schemeClr val="tx2"/>
                </a:solidFill>
                <a:cs typeface="Calibri Light"/>
              </a:rPr>
              <a:t> </a:t>
            </a:r>
            <a:r>
              <a:rPr lang="en-US" sz="4800" dirty="0" err="1">
                <a:solidFill>
                  <a:schemeClr val="tx2"/>
                </a:solidFill>
                <a:cs typeface="Calibri Light"/>
              </a:rPr>
              <a:t>wyrazić</a:t>
            </a:r>
            <a:r>
              <a:rPr lang="en-US" sz="4800" dirty="0">
                <a:solidFill>
                  <a:schemeClr val="tx2"/>
                </a:solidFill>
                <a:cs typeface="Calibri Light"/>
              </a:rPr>
              <a:t> </a:t>
            </a:r>
            <a:r>
              <a:rPr lang="en-US" sz="4800" dirty="0" err="1">
                <a:solidFill>
                  <a:schemeClr val="tx2"/>
                </a:solidFill>
                <a:cs typeface="Calibri Light"/>
              </a:rPr>
              <a:t>swojego</a:t>
            </a:r>
            <a:r>
              <a:rPr lang="en-US" sz="4800" dirty="0">
                <a:solidFill>
                  <a:schemeClr val="tx2"/>
                </a:solidFill>
                <a:cs typeface="Calibri Light"/>
              </a:rPr>
              <a:t> </a:t>
            </a:r>
            <a:r>
              <a:rPr lang="en-US" sz="4800" dirty="0" err="1">
                <a:solidFill>
                  <a:schemeClr val="tx2"/>
                </a:solidFill>
                <a:cs typeface="Calibri Light"/>
              </a:rPr>
              <a:t>zdania</a:t>
            </a:r>
            <a:r>
              <a:rPr lang="en-US" sz="4800" dirty="0">
                <a:solidFill>
                  <a:schemeClr val="tx2"/>
                </a:solidFill>
                <a:cs typeface="Calibri Light"/>
              </a:rPr>
              <a:t>.</a:t>
            </a:r>
            <a:r>
              <a:rPr lang="en-US" sz="5200" dirty="0">
                <a:solidFill>
                  <a:schemeClr val="tx2"/>
                </a:solidFill>
                <a:cs typeface="Calibri Light"/>
              </a:rPr>
              <a:t> </a:t>
            </a:r>
            <a:br>
              <a:rPr lang="en-US" sz="5200" dirty="0">
                <a:solidFill>
                  <a:schemeClr val="tx2"/>
                </a:solidFill>
                <a:cs typeface="Calibri Light"/>
              </a:rPr>
            </a:br>
            <a:br>
              <a:rPr lang="en-US" sz="5200" dirty="0">
                <a:solidFill>
                  <a:schemeClr val="tx2"/>
                </a:solidFill>
                <a:cs typeface="Calibri Light"/>
              </a:rPr>
            </a:br>
            <a:endParaRPr lang="en-US" sz="5200" kern="1200" dirty="0">
              <a:solidFill>
                <a:schemeClr val="tx2"/>
              </a:solidFill>
              <a:latin typeface="+mj-lt"/>
              <a:cs typeface="Calibri Light"/>
            </a:endParaRPr>
          </a:p>
        </p:txBody>
      </p:sp>
    </p:spTree>
    <p:extLst>
      <p:ext uri="{BB962C8B-B14F-4D97-AF65-F5344CB8AC3E}">
        <p14:creationId xmlns:p14="http://schemas.microsoft.com/office/powerpoint/2010/main" val="188085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ytuł 1">
            <a:extLst>
              <a:ext uri="{FF2B5EF4-FFF2-40B4-BE49-F238E27FC236}">
                <a16:creationId xmlns:a16="http://schemas.microsoft.com/office/drawing/2014/main" id="{A73F7CDE-1451-4734-88F1-B08C5FCF657E}"/>
              </a:ext>
            </a:extLst>
          </p:cNvPr>
          <p:cNvSpPr>
            <a:spLocks noGrp="1"/>
          </p:cNvSpPr>
          <p:nvPr>
            <p:ph type="title"/>
          </p:nvPr>
        </p:nvSpPr>
        <p:spPr>
          <a:xfrm>
            <a:off x="1262576" y="1468568"/>
            <a:ext cx="9814551" cy="4130150"/>
          </a:xfrm>
        </p:spPr>
        <p:txBody>
          <a:bodyPr vert="horz" lIns="91440" tIns="45720" rIns="91440" bIns="45720" rtlCol="0" anchor="b">
            <a:normAutofit fontScale="90000"/>
          </a:bodyPr>
          <a:lstStyle/>
          <a:p>
            <a:pPr algn="ctr"/>
            <a:r>
              <a:rPr lang="en-US" sz="5200" dirty="0">
                <a:solidFill>
                  <a:schemeClr val="tx2"/>
                </a:solidFill>
                <a:cs typeface="Calibri Light"/>
              </a:rPr>
              <a:t>Dziecko dotychczas kreatywne I chętnie angażujące się w działania grupowe, od około 2 – 3 tygodni opuszcza dużo lekcji, przestało zabierać głos na forum klasy lub gdy się odzywa – czyni złośliwe uwagi wyrażające </a:t>
            </a:r>
            <a:r>
              <a:rPr lang="en-US" sz="5200">
                <a:solidFill>
                  <a:schemeClr val="tx2"/>
                </a:solidFill>
                <a:cs typeface="Calibri Light"/>
              </a:rPr>
              <a:t>niezadowolenie z tego, w czym uczestniczy.</a:t>
            </a:r>
            <a:endParaRPr lang="en-US" sz="5200" kern="1200">
              <a:solidFill>
                <a:schemeClr val="tx2"/>
              </a:solidFill>
              <a:latin typeface="+mj-lt"/>
              <a:ea typeface="+mj-ea"/>
              <a:cs typeface="+mj-cs"/>
            </a:endParaRPr>
          </a:p>
        </p:txBody>
      </p:sp>
    </p:spTree>
    <p:extLst>
      <p:ext uri="{BB962C8B-B14F-4D97-AF65-F5344CB8AC3E}">
        <p14:creationId xmlns:p14="http://schemas.microsoft.com/office/powerpoint/2010/main" val="390804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EC8AD40B-3DBF-47FD-833C-2F319160D6E8}"/>
              </a:ext>
            </a:extLst>
          </p:cNvPr>
          <p:cNvSpPr>
            <a:spLocks noGrp="1"/>
          </p:cNvSpPr>
          <p:nvPr>
            <p:ph type="title"/>
          </p:nvPr>
        </p:nvSpPr>
        <p:spPr>
          <a:xfrm>
            <a:off x="6303" y="-1660"/>
            <a:ext cx="12179396" cy="6865902"/>
          </a:xfrm>
        </p:spPr>
        <p:txBody>
          <a:bodyPr vert="horz" lIns="91440" tIns="45720" rIns="91440" bIns="45720" rtlCol="0" anchor="b">
            <a:normAutofit/>
          </a:bodyPr>
          <a:lstStyle/>
          <a:p>
            <a:pPr algn="ctr"/>
            <a:r>
              <a:rPr lang="en-US" sz="5200" dirty="0">
                <a:solidFill>
                  <a:schemeClr val="tx2"/>
                </a:solidFill>
                <a:cs typeface="Calibri Light"/>
              </a:rPr>
              <a:t>Jak mogę pomóc uczniowi, gdy nawet nie </a:t>
            </a:r>
            <a:r>
              <a:rPr lang="en-US" sz="5200">
                <a:solidFill>
                  <a:schemeClr val="tx2"/>
                </a:solidFill>
                <a:cs typeface="Calibri Light"/>
              </a:rPr>
              <a:t>mogę się z nim spotkać?</a:t>
            </a:r>
            <a:br>
              <a:rPr lang="en-US" sz="5200" dirty="0">
                <a:solidFill>
                  <a:schemeClr val="tx2"/>
                </a:solidFill>
                <a:cs typeface="Calibri Light"/>
              </a:rPr>
            </a:br>
            <a:br>
              <a:rPr lang="en-US" sz="5200" dirty="0">
                <a:solidFill>
                  <a:schemeClr val="tx2"/>
                </a:solidFill>
                <a:cs typeface="Calibri Light"/>
              </a:rPr>
            </a:br>
            <a:r>
              <a:rPr lang="en-US" sz="5200">
                <a:solidFill>
                  <a:schemeClr val="tx2"/>
                </a:solidFill>
                <a:cs typeface="Calibri Light"/>
              </a:rPr>
              <a:t>ROZMOWA DZIECKIEM</a:t>
            </a:r>
            <a:br>
              <a:rPr lang="en-US" sz="5200" dirty="0">
                <a:solidFill>
                  <a:schemeClr val="tx2"/>
                </a:solidFill>
                <a:cs typeface="Calibri Light"/>
              </a:rPr>
            </a:br>
            <a:r>
              <a:rPr lang="en-US" sz="5200">
                <a:solidFill>
                  <a:schemeClr val="tx2"/>
                </a:solidFill>
                <a:cs typeface="Calibri Light"/>
              </a:rPr>
              <a:t>ROZMOWA Z RODZICEM</a:t>
            </a:r>
            <a:br>
              <a:rPr lang="en-US" sz="5200" dirty="0">
                <a:solidFill>
                  <a:schemeClr val="tx2"/>
                </a:solidFill>
                <a:cs typeface="Calibri Light"/>
              </a:rPr>
            </a:br>
            <a:br>
              <a:rPr lang="en-US" sz="5200" dirty="0">
                <a:solidFill>
                  <a:schemeClr val="tx2"/>
                </a:solidFill>
                <a:cs typeface="Calibri Light"/>
              </a:rPr>
            </a:br>
            <a:br>
              <a:rPr lang="en-US" sz="5200" dirty="0">
                <a:cs typeface="Calibri Light"/>
              </a:rPr>
            </a:br>
            <a:endParaRPr lang="en-US" sz="5200" kern="1200" dirty="0">
              <a:solidFill>
                <a:schemeClr val="tx2"/>
              </a:solidFill>
              <a:latin typeface="+mj-lt"/>
              <a:cs typeface="Calibri Light"/>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8269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34</Slides>
  <Notes>0</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Office Theme</vt:lpstr>
      <vt:lpstr>Skuteczne wsparcie ucznia  w sytuacji kryzysowej   związanej  z pandemią.</vt:lpstr>
      <vt:lpstr> Jakich trudności/ zaburzeń emocjonalnych doświadczają dzieci w "czasach zarazy"?  Od obniżonego nastroju, po doświadczenia depresyjne.  Od niepokoju, po zaburzenia lękowe.  Od trudności z zasypianiem, po chroniczną bezsenność.  Od nadużywania urządzeń cyfrowych,  po uzależnienia behawioralne. </vt:lpstr>
      <vt:lpstr>Przeprowadzenie szczegółowej diagnozy, jest zadaniem klinicysty  – psychologa, psychoterapeuty lub psychiatry.   Bardzo ważnym zadaniem nauczyciela, pedagoga, rodzica i innych osób dorosłych uczestniczących w życiu dziecka jest:  1) Zauważnie sygnałów alarmowych, które świadczą o potrzebie zapewnienia dziecku specjalistycznej pomocy.  2) Zabezpiecznie dziecka i udzielenie mu wsparcia ("pierwszej pomocy"), do czasu otrzymania przez nie  pomocy terapeutycznej.</vt:lpstr>
      <vt:lpstr>Sygnały alarmowe  – co powinno wzbudzić naszą czujność?</vt:lpstr>
      <vt:lpstr>Wymienione sygnały mogą być przejawem naturalnych procesów rozwojowych, skoków rozwojowych, pokwitania, mogą też należeć do naturalnego repertuaru osobniczych cech danego dziecka.   Powodem do niepokoju powinny stać się wówczas, gdy są wyraźnie odmienne od dotchczasowych zachowań ucznia, zmiana zaszła nagle i utrzymuje się przez dłuższy czas. </vt:lpstr>
      <vt:lpstr>  Na przykład: dotychczas spokojne i dobrze skupiające uwagę dziecko, od około 2-3 tygodni wydaje się "nieobecne" i zamyślone, a na zwróconą mu uwagę reaguje obojętnością, silną złością lub płaczem.   </vt:lpstr>
      <vt:lpstr>Dotychczas żywiołowe i ruchliwe, chętnie udzielające się w dyskusjach dziecko od około 2-3 tygodni stało się apatyczne i  wycofane. Zachęcane do wypowiedzenia się, nie potrafi wyrazić swojego zdania.   </vt:lpstr>
      <vt:lpstr>Dziecko dotychczas kreatywne I chętnie angażujące się w działania grupowe, od około 2 – 3 tygodni opuszcza dużo lekcji, przestało zabierać głos na forum klasy lub gdy się odzywa – czyni złośliwe uwagi wyrażające niezadowolenie z tego, w czym uczestniczy.</vt:lpstr>
      <vt:lpstr>Jak mogę pomóc uczniowi, gdy nawet nie mogę się z nim spotkać?  ROZMOWA DZIECKIEM ROZMOWA Z RODZICEM   </vt:lpstr>
      <vt:lpstr>Jak rozmawiać z dzieckiem na temat doświadczanych przez nie trudności?  *Podziel się swoimi spostrzeżeniami.  *Zapytaj: - Co Cię przygnębia/ złości? - Czego się boisz?  - Jak mogę Ci pomóc? - Czego potrzebujesz? </vt:lpstr>
      <vt:lpstr>* Nie oczekuj od siebie, że rozwiążesz problem dziecka, ono prawdopodobnie też nie oczekuje tego od Ciebie.  * Wysłuchaj, okaż życzliwość I zrozumienie. * Nie umniejszaj uczuć, nie pocieszaj słowami "to nic takiego", "to minie", "to nie jest powód do płaczu" itp. Zamiast tego powiedz: "Widzę, że to dla Ciebie trudne.", "Widzę, że bardzo się tym martwisz, jak myślisz, co mogłoby Ci pomóc?"</vt:lpstr>
      <vt:lpstr>Jak rozmawiać z rodzicem?  * Podziel się swoim niepokojem o ucznia. * Zapytaj rodziców, czy oni również zauważyli niepokojące sygnały? * Zapytaj rodziców, jak oni radzą sobie z pandemią, zdalną pracą, obawami o zdrowie, pracę? * Podpowiedz, gdzie mogą szukać pomocy dla swojego dziecka ORAZ DLA SIEBIE.</vt:lpstr>
      <vt:lpstr>UMÓW SIĘ Z RODZICEM/ RODZICAMI NA PODJĘCIE PRZEZ NICH KONKRETNYCH DZIAŁAŃ!  USTAL, KIEDY PONOWNIE SKONTAKTUJECIE SIĘ, BY OMÓWIĆ SYTUACJĘ DZIECKA.  </vt:lpstr>
      <vt:lpstr>A CZY MOŻNA ZAPOBIEC TAKIM TRUDNOŚCIOM?  MAMY mały WPŁYW na to, co dzieje się w środowisku domowym ucznia.  MAMY DUŻY WPŁYW na to, co dzieje się w środowisku szkolnym. </vt:lpstr>
      <vt:lpstr>Skuteczna profilaktyka nie musi być wyszukana, spektakularna, ani niesamowita. Nie musi mieć zagranicznych nazw.  Skuteczna profilaktyka może opierać się na pozornie prostych działaniach, ale musi być REGULARNA i  wdrażana od najwcześniejszych etapów edukacyjnych. </vt:lpstr>
      <vt:lpstr>  Czego potrzebuje głowa,  aby mogła być zdrowa?       </vt:lpstr>
      <vt:lpstr>Espresso  Gorąca woda Spienione mleko Cukier   - w optymalnych proporcjach! ;) </vt:lpstr>
      <vt:lpstr>SEROTONINA DOPAMINA OKSYTOCYNA ADRENALINA NORADRENALINA  - w optymalnych proporcjach!</vt:lpstr>
      <vt:lpstr>Prezentacja programu PowerPoint</vt:lpstr>
      <vt:lpstr> Czego potrzebujemy, by produkować i przyswajać  neuroprzekaźniki w optymalnych ilościach i proporcjach?  </vt:lpstr>
      <vt:lpstr>- Zdrowa dieta. - Regularny wysiłek fizyczny. - Światło dzienne. - Zdrowy, regularny i nieprzerwany sen. - Bliski kontakt z innymi ludźmi (niekoniecznie rodziną ;)) - Kontakt z przyrodą. - Rozrywka. - Zaangażowanie w działania społeczne.</vt:lpstr>
      <vt:lpstr>Jak pandemia wpływa na realizowanie przez dzieci, młodzież i nas wszystkich tych potrzeb? </vt:lpstr>
      <vt:lpstr>- Zdrowa dieta. (?) - Regularny wysiłek fizyczny. - Światło dzienne. - Zdrowy, regularny i nieprzerwany sen. - Bliski kontakt z innymi ludźmi (niekoniecznie rodziną ;)) - Kontakt z przyrodą. (?) - Rozrywka. (?) - Zaangażowanie w działania społeczne.</vt:lpstr>
      <vt:lpstr>Co może na to wszystko poradzić szkoła?? </vt:lpstr>
      <vt:lpstr>ROZMAWIAJMY (CZĘSTO) Z DZIEĆMI I RODZICAMI O ZDROWYM RYTMIE OKOŁODOBOWYM!</vt:lpstr>
      <vt:lpstr>BHP W TRYBIE EDUKACJI ZDALNEJ:  Wstań, pościel łóżko, wywietrz pokój. Ubierz się i uczesz (najlepiej tak, jakbyś wybierał/a się do szkoły). Zjedz śniadanie i umyj zęby. </vt:lpstr>
      <vt:lpstr>Po lekcjach wyjdź na energiczny spacer.  Światło dzienne wykona swoje zadanie, nawet jeśli pogoda nie jest idealna.</vt:lpstr>
      <vt:lpstr>Wyłącz swoje urządzenia cyfrowe (telefon, tablet, laptop, telewizor) 2 godziny przed snem.  Wyłącz wszelkie dzwonki i powiadomienia.   Śpij przynajmniej 8 godzin na dobę. </vt:lpstr>
      <vt:lpstr>Jeśli tylko Twoja indywidualna sytuacja na to pozwala, spotykaj się z przyjaciółmi "na żywo" conajmniej 1-2 razy w tygodniu. (Możecie np. iść na spacer i pozostać w maseczkach).  </vt:lpstr>
      <vt:lpstr>Codziennie, zrób chociaż jedną, ciekawą rzecz offline: poćwicz, narysuj coś, zagraj na instrumencie, przejedź się na rowerze, zasadź roślinkę ... </vt:lpstr>
      <vt:lpstr>ROZMAWIAJMY Z DZIEĆMI  - CZĘSTO I "NA ZAPAS" O EMOCJACH - RÓBMY TO REGULARNIE, Z POZYCJI ŻYCZLIWEGO SŁUCHACZA, A NIE EKSPERTA.  </vt:lpstr>
      <vt:lpstr>BHP OSOBY POMAGAJĄCEJ:</vt:lpstr>
      <vt:lpstr>MOŻESZ PODZIELIĆ SIĘ TYLKO TYM, CO SAM/A POSIADASZ. *Zadbaj o swój rytm okołodobowy, ruch, kontakty społeczne. * Nie obawiaj się przyznać, że nie wiesz jak sobie z czymś poradzić. Zaproponuj wspólne poszukiwanie rozwiązań. *Proś o wsparcie i korzystaj z niego na bieżąco, a nie dopiero, gdy jesteś przeciążony/a.</vt:lpstr>
      <vt:lpstr>POLECAM *do obejrzenia:  Film "Dylemat społeczny". * do poczytania:  "Wynaleźć siebie. Sekretne życie mózgu nastolatka".  autorka: Sarah – Jayne Blakemore * do posłuchania: SWPS strefa psyche Ted Talks - psychologia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1023</cp:revision>
  <dcterms:created xsi:type="dcterms:W3CDTF">2021-03-27T11:46:57Z</dcterms:created>
  <dcterms:modified xsi:type="dcterms:W3CDTF">2021-03-29T19:37:06Z</dcterms:modified>
</cp:coreProperties>
</file>