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36" r:id="rId2"/>
    <p:sldId id="348" r:id="rId3"/>
    <p:sldId id="315" r:id="rId4"/>
    <p:sldId id="339" r:id="rId5"/>
    <p:sldId id="349" r:id="rId6"/>
    <p:sldId id="337" r:id="rId7"/>
    <p:sldId id="338" r:id="rId8"/>
    <p:sldId id="350" r:id="rId9"/>
    <p:sldId id="351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2" r:id="rId19"/>
    <p:sldId id="318" r:id="rId20"/>
    <p:sldId id="320" r:id="rId21"/>
    <p:sldId id="345" r:id="rId22"/>
    <p:sldId id="363" r:id="rId23"/>
    <p:sldId id="342" r:id="rId24"/>
    <p:sldId id="343" r:id="rId25"/>
    <p:sldId id="344" r:id="rId26"/>
    <p:sldId id="364" r:id="rId27"/>
    <p:sldId id="365" r:id="rId28"/>
  </p:sldIdLst>
  <p:sldSz cx="9906000" cy="6858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ipinska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7"/>
    <a:srgbClr val="000099"/>
    <a:srgbClr val="FFA3D1"/>
    <a:srgbClr val="FF3399"/>
    <a:srgbClr val="78E89D"/>
    <a:srgbClr val="C0C0C0"/>
    <a:srgbClr val="CCFFCC"/>
    <a:srgbClr val="660033"/>
    <a:srgbClr val="0033CC"/>
    <a:srgbClr val="FF9F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 showGuides="1">
      <p:cViewPr varScale="1">
        <p:scale>
          <a:sx n="78" d="100"/>
          <a:sy n="78" d="100"/>
        </p:scale>
        <p:origin x="-1368" y="-102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214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</a:rPr>
              <a:t>KONFERENCJA DLA DYREKTORÓW PORADNI PSYCHOLOGICZNO - PEDAGOGICZNYCH</a:t>
            </a:r>
            <a:endParaRPr lang="pl-PL" dirty="0">
              <a:solidFill>
                <a:srgbClr val="00009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pl-PL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,,ROLA I ZADANIA PORADNI PSYCHOLOGICZNO – PEDAGOGICZNYCH WE WSPOMAGANIU PRZEDSZKOLI, SZKÓŁ I PLACÓWEK”</a:t>
            </a:r>
          </a:p>
          <a:p>
            <a:pPr algn="ctr"/>
            <a:endParaRPr lang="pl-PL" sz="36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1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10 STYCZNIA 2019r., STRZELCE KRAJEŃSKIE</a:t>
            </a:r>
            <a:endParaRPr lang="pl-PL" sz="1800" b="1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rgbClr val="00009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>
              <a:solidFill>
                <a:srgbClr val="000097"/>
              </a:solidFill>
            </a:endParaRPr>
          </a:p>
          <a:p>
            <a:pPr algn="ctr"/>
            <a:endParaRPr lang="pl-PL" b="1" dirty="0" smtClean="0">
              <a:solidFill>
                <a:srgbClr val="000097"/>
              </a:solidFill>
            </a:endParaRPr>
          </a:p>
          <a:p>
            <a:pPr algn="ctr"/>
            <a:endParaRPr lang="pl-PL" b="1" dirty="0" smtClean="0">
              <a:solidFill>
                <a:srgbClr val="000097"/>
              </a:solidFill>
            </a:endParaRPr>
          </a:p>
          <a:p>
            <a:pPr algn="ctr"/>
            <a:r>
              <a:rPr lang="pl-PL" sz="32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</a:p>
          <a:p>
            <a:pPr algn="ctr"/>
            <a:r>
              <a:rPr lang="pl-PL" sz="32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i indywidualnego nauczania dzieci i młodzieży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0097"/>
                </a:solidFill>
              </a:rPr>
              <a:t>Orzeczenie o potrzebie indywidualnego </a:t>
            </a:r>
            <a:br>
              <a:rPr lang="pl-PL" dirty="0" smtClean="0">
                <a:solidFill>
                  <a:srgbClr val="000097"/>
                </a:solidFill>
              </a:rPr>
            </a:br>
            <a:r>
              <a:rPr lang="pl-PL" dirty="0" smtClean="0">
                <a:solidFill>
                  <a:srgbClr val="000097"/>
                </a:solidFill>
              </a:rPr>
              <a:t>rocznego przygotowania przedszkolnego dzieci  i indywidualnego nauczania dzieci i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Podstawa prawna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1.Rozporządzenie Ministra Edukacji Narodowej  z dnia 09 sierpnia 2017 r. 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sprawie </a:t>
            </a:r>
            <a:r>
              <a:rPr lang="pl-PL" i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indywidualnego obowiązkowego rocznego przegotowania przedszkolnego dzieci indywidualnego nauczania dzieci i młodzieży 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( Dz. U z 2017 r. poz. 1616).</a:t>
            </a:r>
            <a:endParaRPr lang="pl-PL" i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2. Rozporządzenie Ministra Edukacji Narodowej z dnia 07 września 2017 r. 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sprawie </a:t>
            </a:r>
            <a:r>
              <a:rPr lang="pl-PL" i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orzeczeń i opinii wydawanych przez zespoły orzekające działające </a:t>
            </a:r>
          </a:p>
          <a:p>
            <a:r>
              <a:rPr lang="pl-PL" i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publicznych poradniach psychologiczno – pedagogicznych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( Dz. U. z 2017 r.poz.1743)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  <a:b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            i indywidualnego nauczania dzieci i młodzież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 1. </a:t>
            </a:r>
            <a:r>
              <a:rPr lang="pl-PL" i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…dla dzieci i młodzieży, których stan zdrowia uniemożliwia lub znacznie utrudnia uczęszczanie do przedszkola, szkoły.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 5. </a:t>
            </a:r>
            <a:r>
              <a:rPr lang="pl-PL" i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…zajęcia  prowadzi się w miejscu pobytu ucznia, w szczególności w domu rodzinnym…</a:t>
            </a:r>
          </a:p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 10. ust.4 </a:t>
            </a:r>
            <a:r>
              <a:rPr lang="pl-PL" i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… uczniowie objęci indywidualnym nauczaniem uczestniczą                   w formach o których mowa w ust. 3 ( zajęcia rozwijające zainteresowania                     i uzdolnienia, uroczystości, imprezy, wybrane zajęcia edukacyjne) w zajęciach rewalidacyjnych, z zakresu doradztwa zawodowego lub formach pomocy psychologiczno – pedagogicznej poza tygodniowym wymiarem godzin zajęć</a:t>
            </a:r>
            <a:r>
              <a:rPr lang="pl-PL" i="1" dirty="0" smtClean="0">
                <a:solidFill>
                  <a:srgbClr val="000097"/>
                </a:solidFill>
              </a:rPr>
              <a:t>.</a:t>
            </a:r>
            <a:endParaRPr lang="pl-PL" dirty="0" smtClean="0">
              <a:solidFill>
                <a:srgbClr val="000097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  <a:b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i indywidualnego nauczania dzieci i młodzieży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7"/>
                </a:solidFill>
              </a:rPr>
              <a:t>§ 11. </a:t>
            </a:r>
            <a:r>
              <a:rPr lang="pl-PL" i="1" dirty="0" smtClean="0">
                <a:solidFill>
                  <a:srgbClr val="000097"/>
                </a:solidFill>
              </a:rPr>
              <a:t>Na wniosek rodzica (…) na podstawie dołączonego do wniosku zaświadczenia lekarskiego, z którego wynika, że stan zdrowia uległ czasowej poprawie(…) dyrektor szkoły zawiesza organizację indywidualnego nauczania na okres wskazany w zaświadczeniu lekarskim.</a:t>
            </a:r>
          </a:p>
          <a:p>
            <a:endParaRPr lang="pl-PL" i="1" dirty="0" smtClean="0">
              <a:solidFill>
                <a:srgbClr val="000097"/>
              </a:solidFill>
            </a:endParaRPr>
          </a:p>
          <a:p>
            <a:r>
              <a:rPr lang="pl-PL" dirty="0" smtClean="0">
                <a:solidFill>
                  <a:srgbClr val="000097"/>
                </a:solidFill>
              </a:rPr>
              <a:t>§ 12.</a:t>
            </a:r>
            <a:r>
              <a:rPr lang="pl-PL" i="1" dirty="0" smtClean="0">
                <a:solidFill>
                  <a:srgbClr val="000097"/>
                </a:solidFill>
              </a:rPr>
              <a:t> Na wniosek rodzica (…) na podstawie załączonego do wniosku zaświadczenia lekarskiego, z którego wynika, że stan zdrowia ucznia umożliwia uczęszczanie do szkoły, dyrektor zaprzestaje organizacji indywidualnego nauczania oraz </a:t>
            </a:r>
            <a:r>
              <a:rPr lang="pl-PL" b="1" i="1" dirty="0" smtClean="0">
                <a:solidFill>
                  <a:srgbClr val="000097"/>
                </a:solidFill>
              </a:rPr>
              <a:t>powiadamia  o tym poradnię, w której działa </a:t>
            </a:r>
            <a:r>
              <a:rPr lang="pl-PL" b="1" i="1" dirty="0" err="1" smtClean="0">
                <a:solidFill>
                  <a:srgbClr val="000097"/>
                </a:solidFill>
              </a:rPr>
              <a:t>zespół</a:t>
            </a:r>
            <a:r>
              <a:rPr lang="pl-PL" b="1" i="1" dirty="0" smtClean="0">
                <a:solidFill>
                  <a:srgbClr val="000097"/>
                </a:solidFill>
              </a:rPr>
              <a:t>, który wydał orzeczenie…</a:t>
            </a:r>
            <a:endParaRPr lang="pl-PL" b="1" dirty="0" smtClean="0">
              <a:solidFill>
                <a:srgbClr val="000097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i indywidualnego nauczania dzieci i młodzieży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000097"/>
                </a:solidFill>
              </a:rPr>
              <a:t>. § 6.ust.5 </a:t>
            </a:r>
            <a:r>
              <a:rPr lang="pl-PL" i="1" dirty="0" smtClean="0">
                <a:solidFill>
                  <a:srgbClr val="000097"/>
                </a:solidFill>
              </a:rPr>
              <a:t>Do wniosku (…)dołącza zaświadczenie o stanie zdrowia dziecka lub ucznia wydane przez lekarza specjalistę lub lekarza podstawowej opieki medycznej na podstawie dokumentacji medycznej leczenia specjalistycznego.</a:t>
            </a:r>
          </a:p>
          <a:p>
            <a:endParaRPr lang="pl-PL" i="1" dirty="0" smtClean="0">
              <a:solidFill>
                <a:srgbClr val="000097"/>
              </a:solidFill>
            </a:endParaRPr>
          </a:p>
          <a:p>
            <a:r>
              <a:rPr lang="pl-PL" dirty="0" smtClean="0">
                <a:solidFill>
                  <a:srgbClr val="000097"/>
                </a:solidFill>
              </a:rPr>
              <a:t>§ 14.ust. 2 Orzeczenie o potrzebie indywidualnego rocznego przygotowania przedszkolnego powinno zawierać :</a:t>
            </a:r>
          </a:p>
          <a:p>
            <a:pPr marL="457200" indent="-457200">
              <a:buAutoNum type="arabicParenR"/>
            </a:pPr>
            <a:r>
              <a:rPr lang="pl-PL" dirty="0" smtClean="0">
                <a:solidFill>
                  <a:srgbClr val="000097"/>
                </a:solidFill>
              </a:rPr>
              <a:t>ograniczenia w funkcjonowaniu dziecka wynikające z przebiegu choroby;</a:t>
            </a:r>
          </a:p>
          <a:p>
            <a:pPr marL="457200" indent="-457200">
              <a:buAutoNum type="arabicParenR"/>
            </a:pPr>
            <a:r>
              <a:rPr lang="pl-PL" dirty="0" smtClean="0">
                <a:solidFill>
                  <a:srgbClr val="000097"/>
                </a:solidFill>
              </a:rPr>
              <a:t>okres, w jakim zachodzi potrzeba indywidualnego rocznego przygotowania przedszkolnego;</a:t>
            </a:r>
          </a:p>
          <a:p>
            <a:pPr marL="457200" indent="-457200">
              <a:buAutoNum type="arabicParenR"/>
            </a:pPr>
            <a:r>
              <a:rPr lang="pl-PL" dirty="0" smtClean="0">
                <a:solidFill>
                  <a:srgbClr val="000097"/>
                </a:solidFill>
              </a:rPr>
              <a:t>zalecane formy wsparcia;</a:t>
            </a:r>
          </a:p>
          <a:p>
            <a:pPr marL="457200" indent="-457200">
              <a:buAutoNum type="arabicParenR"/>
            </a:pPr>
            <a:r>
              <a:rPr lang="pl-PL" dirty="0" smtClean="0">
                <a:solidFill>
                  <a:srgbClr val="000097"/>
                </a:solidFill>
              </a:rPr>
              <a:t>warunki rozwijania potencjalnych możliwości i mocnych stron dziecka;</a:t>
            </a:r>
          </a:p>
          <a:p>
            <a:pPr marL="457200" indent="-457200">
              <a:buAutoNum type="arabicParenR"/>
            </a:pPr>
            <a:r>
              <a:rPr lang="pl-PL" dirty="0" smtClean="0">
                <a:solidFill>
                  <a:srgbClr val="000097"/>
                </a:solidFill>
              </a:rPr>
              <a:t>cele terapeutyczne i rozwojowe;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i indywidualnego nauczania dzieci i młodzieży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000097"/>
                </a:solidFill>
              </a:rPr>
              <a:t>§ 15.ust. Orzeczenie o potrzebie indywidualnego nauczania powinno zawierać: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1) ograniczenia w funkcjonowaniu ucznia wynikające z przebiegu choroby;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2) okres, w jakim zachodzi potrzeba indywidualnego nauczania;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3) zalecane warunki i formy wsparcia;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4) warunki rozwijania potencjalnych możliwości i mocnych stron ucznia;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5) cele rozwojowe i terapeutyczne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6) zalecane formy pomocy psychologiczno – pedagogicznej;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7) w przypadku ucznia szkoły prowadzącej kształcenia zawodowe – możliwość 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   dalszego kształcenia w zawodzie i warunki realizacji praktycznej nauki zawodu.</a:t>
            </a:r>
          </a:p>
          <a:p>
            <a:endParaRPr lang="pl-PL" dirty="0" smtClean="0">
              <a:solidFill>
                <a:srgbClr val="000097"/>
              </a:solidFill>
            </a:endParaRPr>
          </a:p>
          <a:p>
            <a:r>
              <a:rPr lang="pl-PL" dirty="0" smtClean="0">
                <a:solidFill>
                  <a:srgbClr val="000097"/>
                </a:solidFill>
              </a:rPr>
              <a:t> </a:t>
            </a:r>
            <a:r>
              <a:rPr lang="pl-PL" b="1" dirty="0" smtClean="0">
                <a:solidFill>
                  <a:srgbClr val="000097"/>
                </a:solidFill>
              </a:rPr>
              <a:t>Wyżej wymienione orzeczenia wydaje się na okres nie krótszy niż 30 dni i nie dłuższy niż jeden rok szkolny.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i indywidualnego nauczania dzieci i młodzieży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Diagnoza w orzeczeniu o potrzebie indywidualnego nauczania ma określić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ograniczenia w funkcjonowaniu dziecka/ucznia uwarunkowane i wynikające    z przebiegu choroby. </a:t>
            </a:r>
          </a:p>
          <a:p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•Zalecenia w tym typie orzeczenia muszą określać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takie formy wsparcia, które uwzględniają przede wszystkim indywidualne potrzeby rozw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ojowe, potencjał dziecka i jego mocne strony wraz z uzasadnieniem. </a:t>
            </a:r>
          </a:p>
          <a:p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•Położenie nacisku na takie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działania szkoły, które zapewnią i będą sprzyjały integracji dziecka ze środowiskiem szkolnym i ułatwią dziecku powrót            do szkoły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•Określenie celów rozwojowych i terapeutycznych w zależności od potrzeb ucznia , które mają być osiągane w trakcie zajęć edukacyjnych w indywidualnym nauczaniu oraz w ramach pomocy psychologiczno-pedagogicznych</a:t>
            </a:r>
            <a:r>
              <a:rPr lang="pl-PL" dirty="0" smtClean="0"/>
              <a:t>,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również dla rodziców ucznia w zależności od ich potrzeb.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Orzeczenie o potrzebie indywidualnego </a:t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rocznego przygotowania przedszkolnego dzieci                             i indywidualnego nauczania dzieci i młodzież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Tylko na mocy prawidłowego zaświadczenia o stanie zdrowia wydanego przez lekarza specjalistę w oparciu o dokumentację medyczną, zawierającego przewidywany okres nie krótszy jednak niż 30 dni oraz zawierającego rozpoznanie choroby zgodnie z obowiązującą klasyfikacją ICD wraz z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opisaniem ograniczeń     w funkcjonowaniu ucznia wynikających z przebiegu choroby</a:t>
            </a:r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wnioskodawca może ubiegać się o orzeczenie do indywidualnego nauczania.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>
              <a:solidFill>
                <a:srgbClr val="000097"/>
              </a:solidFill>
            </a:endParaRPr>
          </a:p>
          <a:p>
            <a:pPr algn="ctr"/>
            <a:endParaRPr lang="pl-PL" b="1" dirty="0" smtClean="0">
              <a:solidFill>
                <a:srgbClr val="000097"/>
              </a:solidFill>
            </a:endParaRPr>
          </a:p>
          <a:p>
            <a:pPr algn="ctr"/>
            <a:endParaRPr lang="pl-PL" b="1" dirty="0" smtClean="0">
              <a:solidFill>
                <a:srgbClr val="000097"/>
              </a:solidFill>
            </a:endParaRPr>
          </a:p>
          <a:p>
            <a:pPr algn="ctr"/>
            <a:r>
              <a:rPr lang="pl-PL" sz="3200" b="1" dirty="0" smtClean="0">
                <a:solidFill>
                  <a:srgbClr val="000097"/>
                </a:solidFill>
              </a:rPr>
              <a:t> Opinia o potrzebie objęcia zindywidualizowaną ścieżką kształcenia</a:t>
            </a:r>
            <a:endParaRPr lang="pl-PL" sz="3200" b="1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Opinia w sprawie objęcia ucznia zindywidualizowaną ścieżką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4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28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Przed </a:t>
            </a:r>
            <a:r>
              <a:rPr lang="pl-PL" sz="2800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wydaniem opinii publiczna poradnia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we współpracy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przedszkolem lub szkołą </a:t>
            </a:r>
            <a:r>
              <a:rPr lang="pl-PL" sz="2800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oraz rodzicami ucznia albo pełnoletnim uczniem przeprowadza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analizę funkcjonowania ucznia uwzględniającą efekty udzielanej dotychczas przez przedszkole lub szkołę pomocy psychologiczno-pedagogicznej. </a:t>
            </a:r>
            <a:endParaRPr lang="pl-PL" sz="28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448883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</a:rPr>
              <a:t>WSPOMAGANIE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2800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Wsparcie merytoryczne dla nauczycieli, wychowawców grup wychowawczych i specjalistów udzielających pomocy psychologiczno-pedagogicznej 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przedszkolu, szkole i placówce, na wniosek dyrektora przedszkola, szkoły i placówki, zapewniają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poradnie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oraz placówki doskonalenia nauczycieli.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Wspomaganie przedszkoli, szkół i placówek, polega na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zaplanowaniu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           i przeprowadzeniu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działań mających na celu poprawę jakości pracy przedszkola, szkoły lub placówki.</a:t>
            </a:r>
            <a:endParaRPr lang="pl-PL" sz="2400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Opinia w sprawie objęcia ucznia zindywidualizowaną ścieżką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Wnioskowanie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do poradni o przeprowadzenie diagnozy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                  i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wskazanie sposobu rozwiązania problemu ucznia. </a:t>
            </a:r>
            <a:endParaRPr lang="pl-PL" sz="28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800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przypadku gdy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 wniosków będących wynikiem oceny efektywności pomocy wynika, </a:t>
            </a:r>
            <a:r>
              <a:rPr lang="pl-PL" sz="2800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że mimo udzielanej uczniowi pomocy psychologiczno-pedagogicznej w przedszkolu, szkole lub placówce nie następuje poprawa funkcjonowania ucznia w przedszkolu, szkole lub placówce,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dyrektor przedszkola, szkoły lub placówki, za zgodą rodziców ucznia albo pełnoletniego ucznia, występuje do publicznej poradni z wnioskiem o przeprowadzenie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diagnozy         </a:t>
            </a:r>
            <a:r>
              <a:rPr lang="pl-PL" sz="28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i wskazanie sposobu rozwiązania problemu ucznia. </a:t>
            </a:r>
            <a:endParaRPr lang="pl-PL" sz="28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6777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Opinia w sprawie objęcia ucznia zindywidualizowaną ścieżką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just"/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Ścieżka nie jest formą zastępczą indywidualnego nauczania na terenie szkoły. </a:t>
            </a:r>
          </a:p>
          <a:p>
            <a:pPr algn="just"/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 Przed podjęciem decyzji w szkole i przez rodziców                     o wystąpienie do poradni z wnioskiem o wydanie opinii              w sprawie zindywidualizowanej ścieżce kształcenia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muszą być opisane efekty udzielanej dotychczas w szkole pomocy psychologiczno-pedagogicznej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2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32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32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2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Orzeczenia do kształcenia specjalnego</a:t>
            </a:r>
            <a:endParaRPr lang="pl-PL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Orzeczenia do kształcenia specjalnego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Orzeczenia do kształcenia specjalnego 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wydawane są przez zespoły orzekające z uwagi na niepełnosprawności dzieci: niesłyszące, słabo słyszące, niewidome, słabo widzące, z niepełnosprawnością ruchową w tym z afazją, z niepełnosprawnością intelektualną w stopniu: lekkim, umiarkowanym lub znacznym, z autyzmem w tym z Zespołem </a:t>
            </a:r>
            <a:r>
              <a:rPr lang="pl-PL" sz="2400" dirty="0" err="1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Aspergera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•Dla uczniów z zagrożeniem niedostosowaniem społecznym oraz dla uczniów niedostosowanych społecznie.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Najważniejsze zmiany </a:t>
            </a:r>
            <a:b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8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596505" cy="4286280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algn="just"/>
            <a:r>
              <a:rPr lang="pl-PL" dirty="0" smtClean="0">
                <a:solidFill>
                  <a:srgbClr val="000097"/>
                </a:solidFill>
              </a:rPr>
              <a:t>•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Zawartość orzeczenia – zmiana podejścia do diagnozy, która zgodnie                    z założeniami ICF ma być funkcjonalna a więc skupia się na opisie funkcjonowania ucznia w najważniejszych obszarach życia ucznia w szkole i jego środowisku, wskazuje jego mocne strony jako potencjał rozwojowy oraz opisie barier                  i ograniczeń utrudniających jego funkcjonowanie.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•Zmiany w podejściu do zaleceń, które oprócz określenia warunków i form wsparcia aby uczeń mógł rozwijać swój potencjał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muszą zwracać uwagę na takie aspekty życia ucznia jak jego aktywność i uczestniczenie w społeczności szkolnej. Położenie nacisku na rozwój emocjonalno -społeczny .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•W drugim punkcie zaleceń konieczność określenia celów rozwojowych                  i terapeutycznych jest konsekwencją diagnozy </a:t>
            </a:r>
            <a:r>
              <a:rPr lang="pl-PL" sz="26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funkcjonalnej, która w modelu </a:t>
            </a:r>
            <a:r>
              <a:rPr lang="pl-PL" sz="2600" dirty="0" err="1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biopsychospołecznym</a:t>
            </a:r>
            <a:r>
              <a:rPr lang="pl-PL" sz="26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służy przede wszystkim planowaniu interwencji          i wsparcia.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Waga zaleceń zawartych w orzeczeniu o potrzebie kształcenia specjalnego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•Zalecenia sformułowane w orzeczeniu do kształcenia specjalnego są podstawą       do przygotowania indywidualnego programu edukacyjno-terapeutycznego.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•Zespół, który opracowuje IPET także dokonuje wielospecjalistycznej oceny funkcjonowania ucznia i może poszerzyć zakres wspomagania ucznia ze SPE.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•Aby dokonywać koniecznej korekty wspomagania ucznia z orzeczeniem w trakcie jego ważności sformułowano ostatni punkt zaleceń w druku orzeczenia mówiący    o konieczności określenia sposobu dokonywania oceny efektów działań podjętych przez szkołę w celu realizacji zaleceń. Daje to możliwość wpływania na przebieg wspomagania ucznia z orzeczeniem a wpływ na to mogą mieć rodzice, nauczyciele i specjaliści pracujący z dzieckiem oraz poradnia.</a:t>
            </a:r>
            <a:r>
              <a:rPr lang="pl-PL" b="1" dirty="0" smtClean="0"/>
              <a:t> </a:t>
            </a:r>
          </a:p>
          <a:p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Informowanie rodziców uczniów  o możliwych formach wsparcia psychologiczno - pedagogicznego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400" b="1" dirty="0" smtClean="0">
                <a:solidFill>
                  <a:srgbClr val="000097"/>
                </a:solidFill>
              </a:rPr>
              <a:t>Informacje, które rodzice powinni uzyskać przed wydaniem opinii, orzeczenia: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- niepełnosprawność ucznia nie jest powodem do obejmowania go 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indywidualnym nauczaniem;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rgbClr val="000097"/>
                </a:solidFill>
              </a:rPr>
              <a:t>  uczeń posiadający orzeczenie o potrzebie kształcenia specjalnego może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mieć prowadzone indywidualne zajęcia w szkole na podstawie IPET;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rgbClr val="000097"/>
                </a:solidFill>
              </a:rPr>
              <a:t>  uczeń, który może uczęszczać do szkoły, ale ze względu na trudności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w funkcjonowaniu wynikające w szczególności ze stanu zdrowia nie może realizować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wszystkich zajęć wychowania przedszkolnego lub zajęć edukacyjnych wspólnie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z oddziałem przedszkolnym lub szkolnym i wymaga dostosowania organizacji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procesu nauczania do jego specjalnych potrzeb edukacyjnych może zostać objęty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 zindywidualizowaną ścieżką kształcenia;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rgbClr val="000097"/>
                </a:solidFill>
              </a:rPr>
              <a:t>   zajęcia indywidualnego nauczania organizowane są w domu ucznia;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rgbClr val="000097"/>
                </a:solidFill>
              </a:rPr>
              <a:t>   w indywidualnym nauczaniu realizuje się wszystkie obowiązkowe zajęcia edukacyjne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wynikające z ramowego planu nauczania danego typu i rodzaju szkoły;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rgbClr val="000097"/>
                </a:solidFill>
              </a:rPr>
              <a:t>  w przypadku ucznia szkoły ponadpodstawowej prowadzącej kształcenie  zawodowe, dyrektor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szkoły określa sposób realizacji zajęć prowadzonych w ramach praktycznej nauki zawodu.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4000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4000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4000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Dziękuję za uwagę</a:t>
            </a:r>
            <a:endParaRPr lang="pl-PL" sz="40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</a:rPr>
              <a:t>WSPOMAGANIE</a:t>
            </a:r>
            <a:endParaRPr lang="pl-PL" dirty="0">
              <a:solidFill>
                <a:srgbClr val="00009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24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4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4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2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Współpraca </a:t>
            </a:r>
            <a:r>
              <a:rPr lang="pl-PL" sz="32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zakresie opracowania, </a:t>
            </a:r>
            <a:endParaRPr lang="pl-PL" sz="32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200" b="1" dirty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realizowania i modyfikowania indywidualnych programów edukacyjno - terapeutycznych </a:t>
            </a:r>
            <a:endParaRPr lang="pl-PL" sz="3200" b="1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33731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Współpraca w zakresie opracowania, </a:t>
            </a:r>
            <a:b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realizowania i modyfikowania indywidualnych programów edukacyjno - terapeutycznych 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0097"/>
                </a:solidFill>
              </a:rPr>
              <a:t>Podstawa prawna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rgbClr val="000097"/>
                </a:solidFill>
              </a:rPr>
              <a:t>Rozporządzenia Ministra edukacji Narodowej z dnia 24 sierpnia 2017 r. </a:t>
            </a:r>
          </a:p>
          <a:p>
            <a:pPr marL="457200" indent="-457200"/>
            <a:r>
              <a:rPr lang="pl-PL" dirty="0" smtClean="0">
                <a:solidFill>
                  <a:srgbClr val="000097"/>
                </a:solidFill>
              </a:rPr>
              <a:t>        w sprawie </a:t>
            </a:r>
            <a:r>
              <a:rPr lang="pl-PL" i="1" dirty="0" smtClean="0">
                <a:solidFill>
                  <a:srgbClr val="000097"/>
                </a:solidFill>
              </a:rPr>
              <a:t>warunków organizowania kształcenia, wychowania i opieki dla dzieci i młodzieży niepełnosprawnych, niedostosowanych społecznie                 i zagrożonych niedostosowaniem społecznym </a:t>
            </a:r>
            <a:r>
              <a:rPr lang="pl-PL" dirty="0" smtClean="0">
                <a:solidFill>
                  <a:srgbClr val="000097"/>
                </a:solidFill>
              </a:rPr>
              <a:t>( Dz. U. z 2017 r. poz. 1578).</a:t>
            </a:r>
          </a:p>
          <a:p>
            <a:pPr marL="457200" indent="-457200"/>
            <a:endParaRPr lang="pl-PL" dirty="0" smtClean="0">
              <a:solidFill>
                <a:srgbClr val="000097"/>
              </a:solidFill>
            </a:endParaRPr>
          </a:p>
          <a:p>
            <a:r>
              <a:rPr lang="pl-PL" dirty="0" smtClean="0">
                <a:solidFill>
                  <a:srgbClr val="000097"/>
                </a:solidFill>
              </a:rPr>
              <a:t>2.   Rozporządzenie Ministra Edukacji Narodowej z dnia 07 września 2017 r. 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      w sprawie </a:t>
            </a:r>
            <a:r>
              <a:rPr lang="pl-PL" i="1" dirty="0" smtClean="0">
                <a:solidFill>
                  <a:srgbClr val="000097"/>
                </a:solidFill>
              </a:rPr>
              <a:t>orzeczeń i opinii wydawanych przez zespoły orzekające działające 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   w publicznych poradniach psychologiczno – pedagogicznych</a:t>
            </a:r>
            <a:r>
              <a:rPr lang="pl-PL" dirty="0" smtClean="0">
                <a:solidFill>
                  <a:srgbClr val="000097"/>
                </a:solidFill>
              </a:rPr>
              <a:t> 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       ( Dz. U. z 2017 r.poz.1743).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Współpraca w zakresie opracowania, </a:t>
            </a:r>
            <a:b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realizowania i modyfikowania indywidualnych programów edukacyjno - terapeutycznych 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Opracowanie i realizowanie programów </a:t>
            </a:r>
            <a:endParaRPr lang="pl-PL" sz="2800" dirty="0" smtClean="0">
              <a:solidFill>
                <a:srgbClr val="0000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•współpraca z przedszkolami, szkołami i placówkami w udzielaniu organizowaniu przez przedszkola, szkoły i placówki pomocy psychologiczno-pedagogicznej </a:t>
            </a:r>
            <a:r>
              <a:rPr lang="pl-PL" sz="20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oraz opracowywaniu i realizowaniu </a:t>
            </a:r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indywidualnych programów edukacyjno-terapeutycznych oraz indywidualnych programów zajęć rewalidacyjno-wychowawczych;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pl-PL" sz="20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udzielanie, </a:t>
            </a:r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we współpracy z placówkami doskonalenia nauczycieli </a:t>
            </a:r>
            <a:b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i bibliotekami pedagogicznymi, </a:t>
            </a:r>
            <a:r>
              <a:rPr lang="pl-PL" sz="20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wsparcia merytorycznego </a:t>
            </a:r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nauczycielom, wychowawcom grup wychowawczych i specjalistom</a:t>
            </a:r>
            <a:r>
              <a:rPr lang="pl-PL" sz="2000" dirty="0" smtClean="0">
                <a:latin typeface="Arial"/>
              </a:rPr>
              <a:t>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Współpraca w zakresie opracowania, </a:t>
            </a:r>
            <a:b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realizowania i modyfikowania indywidualnych programów edukacyjno - terapeutycznych </a:t>
            </a:r>
            <a:br>
              <a:rPr lang="pl-PL" sz="20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§6.ust.1.pkt.4 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IPET zawiera m.in. działania wspierające rodziców ucznia oraz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zakres współdziałania z poradniami  psychologiczno – pedagogicznymi, w tym specjalistycznymi</a:t>
            </a:r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§6.ust.4 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Zespół opracowuje program(…)uwzględniając </a:t>
            </a:r>
            <a:r>
              <a:rPr lang="pl-PL" sz="24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zalecenia zawarte                w orzeczeniu o potrzebie kształcenia specjalnego, w zależności od potrzeb,  z poradnią  psychologiczno – pedagogiczną, w tym poradnią specjalistyczną.</a:t>
            </a:r>
          </a:p>
          <a:p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Współpraca w zakresie opracowania, </a:t>
            </a:r>
            <a:b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realizowania i modyfikowania indywidualnych programów edukacyjno - terapeutycznych 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§6.ust.8.pkt.1 </a:t>
            </a:r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spotkaniu zespołu mogą także uczestniczyć na wniosek dyrektora(…)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przedstawiciel poradni psychologiczno – pedagogicznej, w tym poradni specjalistycznej(…).</a:t>
            </a:r>
          </a:p>
          <a:p>
            <a:pPr algn="just"/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§6.ust.9 </a:t>
            </a:r>
          </a:p>
          <a:p>
            <a:pPr algn="just"/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Okresowej wielospecjalistycznej oceny poziomu funkcjonowania ucznia i modyfikacji dokonuje się w zależności od potrzeb,      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we współpracy z poradnią psychologiczno – pedagogiczną</a:t>
            </a:r>
            <a:r>
              <a:rPr lang="pl-PL" sz="28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pl-PL" sz="2800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 tym poradnią specjalistyczną.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7"/>
                </a:solidFill>
              </a:rPr>
              <a:t>Orzeczenie o potrzebie kształcenia specjalnego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§ 13. ust.2 określa zawartość orzeczenia tj. </a:t>
            </a:r>
          </a:p>
          <a:p>
            <a:pPr marL="457200" indent="-457200" algn="just">
              <a:buAutoNum type="arabicParenR"/>
            </a:pP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diagnoza funkcjonowania dziecka z podkreśleniem jego mocnych stron, </a:t>
            </a:r>
          </a:p>
          <a:p>
            <a:pPr marL="457200" indent="-457200"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        i uzdolnień, potencjału;</a:t>
            </a:r>
          </a:p>
          <a:p>
            <a:pPr marL="457200" indent="-457200" algn="just">
              <a:buAutoNum type="arabicParenR" startAt="2"/>
            </a:pP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współwystępujących w środowisku barier i ograniczeń utrudniających jego funkcjonowanie;</a:t>
            </a:r>
          </a:p>
          <a:p>
            <a:pPr marL="457200" indent="-457200" algn="just">
              <a:buAutoNum type="arabicParenR" startAt="2"/>
            </a:pP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zalecane warunki i formy wsparcia;</a:t>
            </a:r>
          </a:p>
          <a:p>
            <a:pPr marL="457200" indent="-457200" algn="just">
              <a:buAutoNum type="arabicParenR" startAt="2"/>
            </a:pP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cele rozwojowe i terapeutyczne;</a:t>
            </a:r>
          </a:p>
          <a:p>
            <a:pPr marL="457200" indent="-457200" algn="just">
              <a:buAutoNum type="arabicParenR" startAt="2"/>
            </a:pP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wszystkie możliwe formy kształcenia specjalnego </a:t>
            </a:r>
            <a:r>
              <a:rPr lang="pl-PL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poczynając                          od najkorzystniejszej;  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7"/>
                </a:solidFill>
              </a:rPr>
              <a:t>Orzeczenie o potrzebie kształcenia specjalnego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6) wskazanie zajęć </a:t>
            </a:r>
            <a:r>
              <a:rPr lang="pl-PL" b="1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realizowanych indywidualnie lub w grupie do 5 osób</a:t>
            </a:r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7) działania ukierunkowane na poprawę funkcjonowania dziecka,</a:t>
            </a:r>
          </a:p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   wzmacnianie jego uczestnictwa w życiu szkoły;</a:t>
            </a:r>
          </a:p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8) działania wspierające rodziców ucznia;</a:t>
            </a:r>
          </a:p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9) niezbędny w procesie kształcenia sprzęt specjalistyczny;</a:t>
            </a:r>
          </a:p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10) sposoby oceny efektów działań podjętych przez szkołę </a:t>
            </a:r>
          </a:p>
          <a:p>
            <a:pPr algn="just"/>
            <a:r>
              <a:rPr lang="pl-PL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    w celu realizacji zaleceń.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13828</TotalTime>
  <Words>1812</Words>
  <Application>Microsoft Office PowerPoint</Application>
  <PresentationFormat>Papier A4 (210x297 mm)</PresentationFormat>
  <Paragraphs>163</Paragraphs>
  <Slides>27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kuratorium2010_ver2</vt:lpstr>
      <vt:lpstr>KONFERENCJA DLA DYREKTORÓW PORADNI PSYCHOLOGICZNO - PEDAGOGICZNYCH</vt:lpstr>
      <vt:lpstr>WSPOMAGANIE  </vt:lpstr>
      <vt:lpstr>WSPOMAGANIE</vt:lpstr>
      <vt:lpstr>Współpraca w zakresie opracowania,  realizowania i modyfikowania indywidualnych programów edukacyjno - terapeutycznych  </vt:lpstr>
      <vt:lpstr>Współpraca w zakresie opracowania,  realizowania i modyfikowania indywidualnych programów edukacyjno - terapeutycznych  </vt:lpstr>
      <vt:lpstr>Współpraca w zakresie opracowania,  realizowania i modyfikowania indywidualnych programów edukacyjno - terapeutycznych  </vt:lpstr>
      <vt:lpstr>Współpraca w zakresie opracowania,  realizowania i modyfikowania indywidualnych programów edukacyjno - terapeutycznych  </vt:lpstr>
      <vt:lpstr>Orzeczenie o potrzebie kształcenia specjalnego</vt:lpstr>
      <vt:lpstr>Orzeczenie o potrzebie kształcenia specjalnego</vt:lpstr>
      <vt:lpstr>Slajd 10</vt:lpstr>
      <vt:lpstr>Orzeczenie o potrzebie indywidualnego  rocznego przygotowania przedszkolnego dzieci  i indywidualnego nauczania dzieci i młodzieży</vt:lpstr>
      <vt:lpstr>Orzeczenie o potrzebie indywidualnego  rocznego przygotowania przedszkolnego dzieci                                         i indywidualnego nauczania dzieci i młodzieży </vt:lpstr>
      <vt:lpstr>Orzeczenie o potrzebie indywidualnego  rocznego przygotowania przedszkolnego dzieci                             i indywidualnego nauczania dzieci i młodzieży </vt:lpstr>
      <vt:lpstr>Orzeczenie o potrzebie indywidualnego  rocznego przygotowania przedszkolnego dzieci                             i indywidualnego nauczania dzieci i młodzieży </vt:lpstr>
      <vt:lpstr>Orzeczenie o potrzebie indywidualnego  rocznego przygotowania przedszkolnego dzieci                             i indywidualnego nauczania dzieci i młodzieży </vt:lpstr>
      <vt:lpstr>Orzeczenie o potrzebie indywidualnego  rocznego przygotowania przedszkolnego dzieci                             i indywidualnego nauczania dzieci i młodzieży </vt:lpstr>
      <vt:lpstr>Orzeczenie o potrzebie indywidualnego  rocznego przygotowania przedszkolnego dzieci                             i indywidualnego nauczania dzieci i młodzież</vt:lpstr>
      <vt:lpstr>Slajd 18</vt:lpstr>
      <vt:lpstr>Opinia w sprawie objęcia ucznia zindywidualizowaną ścieżką kształcenia</vt:lpstr>
      <vt:lpstr>Opinia w sprawie objęcia ucznia zindywidualizowaną ścieżką kształcenia</vt:lpstr>
      <vt:lpstr>Opinia w sprawie objęcia ucznia zindywidualizowaną ścieżką kształcenia</vt:lpstr>
      <vt:lpstr>Slajd 22</vt:lpstr>
      <vt:lpstr>Orzeczenia do kształcenia specjalnego</vt:lpstr>
      <vt:lpstr>Najważniejsze zmiany  </vt:lpstr>
      <vt:lpstr>Waga zaleceń zawartych w orzeczeniu o potrzebie kształcenia specjalnego </vt:lpstr>
      <vt:lpstr>Informowanie rodziców uczniów  o możliwych formach wsparcia psychologiczno - pedagogicznego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jlipinska</cp:lastModifiedBy>
  <cp:revision>777</cp:revision>
  <cp:lastPrinted>2017-08-16T14:06:48Z</cp:lastPrinted>
  <dcterms:created xsi:type="dcterms:W3CDTF">2010-04-15T09:51:31Z</dcterms:created>
  <dcterms:modified xsi:type="dcterms:W3CDTF">2019-01-14T07:01:51Z</dcterms:modified>
</cp:coreProperties>
</file>