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7" r:id="rId2"/>
    <p:sldId id="267" r:id="rId3"/>
    <p:sldId id="334" r:id="rId4"/>
    <p:sldId id="333" r:id="rId5"/>
    <p:sldId id="264" r:id="rId6"/>
    <p:sldId id="335" r:id="rId7"/>
    <p:sldId id="347" r:id="rId8"/>
    <p:sldId id="349" r:id="rId9"/>
    <p:sldId id="337" r:id="rId10"/>
    <p:sldId id="336" r:id="rId11"/>
    <p:sldId id="342" r:id="rId12"/>
    <p:sldId id="343" r:id="rId13"/>
    <p:sldId id="339" r:id="rId14"/>
    <p:sldId id="340" r:id="rId15"/>
    <p:sldId id="346" r:id="rId16"/>
    <p:sldId id="341" r:id="rId17"/>
  </p:sldIdLst>
  <p:sldSz cx="9906000" cy="6858000" type="A4"/>
  <p:notesSz cx="9926638" cy="67976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706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41">
          <p15:clr>
            <a:srgbClr val="A4A3A4"/>
          </p15:clr>
        </p15:guide>
        <p15:guide id="2" pos="312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97"/>
    <a:srgbClr val="C0C0C0"/>
    <a:srgbClr val="000099"/>
    <a:srgbClr val="FFA3D1"/>
    <a:srgbClr val="FF3399"/>
    <a:srgbClr val="78E89D"/>
    <a:srgbClr val="CCFFCC"/>
    <a:srgbClr val="660033"/>
    <a:srgbClr val="0033CC"/>
    <a:srgbClr val="FF9F8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85BE263C-DBD7-4A20-BB59-AAB30ACAA65A}"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z motywem 1 — Ak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Styl pośredni 3 — Ak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 jasny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yl jasny 1 — Ak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yl jasny 1 — Ak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 jasny 1 — Ak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Styl jasny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Styl pośredni 3 — 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Styl jasny 1 — Ak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A488322-F2BA-4B5B-9748-0D474271808F}" styleName="Styl pośredni 3 — Ak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Styl pośredni 3 — Ak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8FB837D-C827-4EFA-A057-4D05807E0F7C}" styleName="Styl z motywem 1 — Ak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E3FDE45-AF77-4B5C-9715-49D594BDF05E}" styleName="Styl jasny 1 — Ak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7CE84F3-28C3-443E-9E96-99CF82512B78}" styleName="Styl ciemny 1 — Ak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344D84-9AFB-497E-A393-DC336BA19D2E}" styleName="Styl pośredni 3 — Ak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Styl pośredn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Styl pośredni 3 — Ak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1EBBBCC-DAD2-459C-BE2E-F6DE35CF9A28}" styleName="Styl ciemny 2 - Akcent 3/Ak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Styl ciemny 2 - Akcent 5/Ak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 ciemny 2 - Akcent 1/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269D01E-BC32-4049-B463-5C60D7B0CCD2}" styleName="Styl z motywem 2 — Ak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Styl z motywem 1 — Ak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7292A2E-F333-43FB-9621-5CBBE7FDCDCB}" styleName="Styl jasny 2 — Ak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2833802-FEF1-4C79-8D5D-14CF1EAF98D9}" styleName="Styl jasny 2 — Ak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FECB4D8-DB02-4DC6-A0A2-4F2EBAE1DC90}" styleName="Styl pośredni 1 — Ak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96" autoAdjust="0"/>
    <p:restoredTop sz="97797" autoAdjust="0"/>
  </p:normalViewPr>
  <p:slideViewPr>
    <p:cSldViewPr showGuides="1">
      <p:cViewPr varScale="1">
        <p:scale>
          <a:sx n="76" d="100"/>
          <a:sy n="76" d="100"/>
        </p:scale>
        <p:origin x="-720" y="-84"/>
      </p:cViewPr>
      <p:guideLst>
        <p:guide orient="horz" pos="1706"/>
        <p:guide pos="3120"/>
      </p:guideLst>
    </p:cSldViewPr>
  </p:slideViewPr>
  <p:outlineViewPr>
    <p:cViewPr>
      <p:scale>
        <a:sx n="33" d="100"/>
        <a:sy n="33" d="100"/>
      </p:scale>
      <p:origin x="0" y="66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114" d="100"/>
          <a:sy n="114" d="100"/>
        </p:scale>
        <p:origin x="2160" y="102"/>
      </p:cViewPr>
      <p:guideLst>
        <p:guide orient="horz" pos="2141"/>
        <p:guide pos="312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3F848E-B8C5-4237-A0C3-882D759E58A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843B36E-57CD-4E93-BD82-F9C6B79655D1}">
      <dgm:prSet phldrT="[Tekst]"/>
      <dgm:spPr/>
      <dgm:t>
        <a:bodyPr/>
        <a:lstStyle/>
        <a:p>
          <a:r>
            <a:rPr lang="pl-PL" dirty="0" smtClean="0"/>
            <a:t>Rozpoznanie</a:t>
          </a:r>
          <a:endParaRPr lang="pl-PL" dirty="0"/>
        </a:p>
      </dgm:t>
    </dgm:pt>
    <dgm:pt modelId="{E6E46872-D27F-4507-9AA6-FCE8DB667C4E}" type="parTrans" cxnId="{400F996E-FCC3-4052-AD5F-12810D812337}">
      <dgm:prSet/>
      <dgm:spPr/>
      <dgm:t>
        <a:bodyPr/>
        <a:lstStyle/>
        <a:p>
          <a:endParaRPr lang="pl-PL"/>
        </a:p>
      </dgm:t>
    </dgm:pt>
    <dgm:pt modelId="{9F9E685C-AED4-47B9-9F7C-F652474D1C55}" type="sibTrans" cxnId="{400F996E-FCC3-4052-AD5F-12810D812337}">
      <dgm:prSet/>
      <dgm:spPr/>
      <dgm:t>
        <a:bodyPr/>
        <a:lstStyle/>
        <a:p>
          <a:endParaRPr lang="pl-PL"/>
        </a:p>
      </dgm:t>
    </dgm:pt>
    <dgm:pt modelId="{D04AD141-2C88-498D-9360-CA6DAB1A5BE8}">
      <dgm:prSet phldrT="[Tekst]"/>
      <dgm:spPr/>
      <dgm:t>
        <a:bodyPr/>
        <a:lstStyle/>
        <a:p>
          <a:r>
            <a:rPr lang="pl-PL" dirty="0" smtClean="0"/>
            <a:t>Indywidualnych potrzeb rozwojowych i edukacyjnych</a:t>
          </a:r>
          <a:endParaRPr lang="pl-PL" dirty="0"/>
        </a:p>
      </dgm:t>
    </dgm:pt>
    <dgm:pt modelId="{D4F119F3-33E9-4C7E-8AB4-0D7C4C5461D2}" type="parTrans" cxnId="{2648439C-D22F-4912-9C5C-F047E56E4CE3}">
      <dgm:prSet/>
      <dgm:spPr/>
      <dgm:t>
        <a:bodyPr/>
        <a:lstStyle/>
        <a:p>
          <a:endParaRPr lang="pl-PL"/>
        </a:p>
      </dgm:t>
    </dgm:pt>
    <dgm:pt modelId="{79B9BD4A-EADB-4BC8-A2AB-EE3B2D1DBC87}" type="sibTrans" cxnId="{2648439C-D22F-4912-9C5C-F047E56E4CE3}">
      <dgm:prSet/>
      <dgm:spPr/>
      <dgm:t>
        <a:bodyPr/>
        <a:lstStyle/>
        <a:p>
          <a:endParaRPr lang="pl-PL"/>
        </a:p>
      </dgm:t>
    </dgm:pt>
    <dgm:pt modelId="{52909DFE-BFF0-44FB-B89A-98E4CA4D791D}">
      <dgm:prSet phldrT="[Tekst]"/>
      <dgm:spPr/>
      <dgm:t>
        <a:bodyPr/>
        <a:lstStyle/>
        <a:p>
          <a:r>
            <a:rPr lang="pl-PL" dirty="0" smtClean="0"/>
            <a:t>Indywidualnych możliwości psychofizycznych</a:t>
          </a:r>
          <a:endParaRPr lang="pl-PL" dirty="0"/>
        </a:p>
      </dgm:t>
    </dgm:pt>
    <dgm:pt modelId="{5986D4CE-4BB3-425C-998F-A09F022B54DF}" type="parTrans" cxnId="{FA247A4B-CB66-4FBD-93AB-2BE4A1BC6C43}">
      <dgm:prSet/>
      <dgm:spPr/>
      <dgm:t>
        <a:bodyPr/>
        <a:lstStyle/>
        <a:p>
          <a:endParaRPr lang="pl-PL"/>
        </a:p>
      </dgm:t>
    </dgm:pt>
    <dgm:pt modelId="{13603117-5AB6-49EF-9969-7637A48C1F14}" type="sibTrans" cxnId="{FA247A4B-CB66-4FBD-93AB-2BE4A1BC6C43}">
      <dgm:prSet/>
      <dgm:spPr/>
      <dgm:t>
        <a:bodyPr/>
        <a:lstStyle/>
        <a:p>
          <a:endParaRPr lang="pl-PL"/>
        </a:p>
      </dgm:t>
    </dgm:pt>
    <dgm:pt modelId="{5BBE3E63-0F94-4E98-A07D-0307E97E571F}">
      <dgm:prSet phldrT="[Tekst]"/>
      <dgm:spPr/>
      <dgm:t>
        <a:bodyPr/>
        <a:lstStyle/>
        <a:p>
          <a:r>
            <a:rPr lang="pl-PL" dirty="0" smtClean="0"/>
            <a:t>Czynników środowiskowych</a:t>
          </a:r>
          <a:endParaRPr lang="pl-PL" dirty="0"/>
        </a:p>
      </dgm:t>
    </dgm:pt>
    <dgm:pt modelId="{DB7230ED-B2E3-4500-85B5-2F6D3611B368}" type="parTrans" cxnId="{877FA22D-E3FE-43B1-B4FE-ED4B8966428D}">
      <dgm:prSet/>
      <dgm:spPr/>
      <dgm:t>
        <a:bodyPr/>
        <a:lstStyle/>
        <a:p>
          <a:endParaRPr lang="pl-PL"/>
        </a:p>
      </dgm:t>
    </dgm:pt>
    <dgm:pt modelId="{10281C53-B537-4B23-8C94-DC6218EBAAA4}" type="sibTrans" cxnId="{877FA22D-E3FE-43B1-B4FE-ED4B8966428D}">
      <dgm:prSet/>
      <dgm:spPr/>
      <dgm:t>
        <a:bodyPr/>
        <a:lstStyle/>
        <a:p>
          <a:endParaRPr lang="pl-PL"/>
        </a:p>
      </dgm:t>
    </dgm:pt>
    <dgm:pt modelId="{299BE1A5-8C83-4A4E-B28C-7F0FF66AC506}" type="pres">
      <dgm:prSet presAssocID="{AB3F848E-B8C5-4237-A0C3-882D759E58A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94FBC679-3CD7-42EA-BA5F-9AD9377B7E13}" type="pres">
      <dgm:prSet presAssocID="{B843B36E-57CD-4E93-BD82-F9C6B79655D1}" presName="hierRoot1" presStyleCnt="0">
        <dgm:presLayoutVars>
          <dgm:hierBranch val="init"/>
        </dgm:presLayoutVars>
      </dgm:prSet>
      <dgm:spPr/>
    </dgm:pt>
    <dgm:pt modelId="{0CF9F679-29FE-4750-ABBD-8A4B435F2257}" type="pres">
      <dgm:prSet presAssocID="{B843B36E-57CD-4E93-BD82-F9C6B79655D1}" presName="rootComposite1" presStyleCnt="0"/>
      <dgm:spPr/>
    </dgm:pt>
    <dgm:pt modelId="{DC813CBF-A23B-47D5-ABAD-6214EF2FD7CD}" type="pres">
      <dgm:prSet presAssocID="{B843B36E-57CD-4E93-BD82-F9C6B79655D1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9E5BC9FC-5304-42D4-9A8B-20EBD5E72306}" type="pres">
      <dgm:prSet presAssocID="{B843B36E-57CD-4E93-BD82-F9C6B79655D1}" presName="rootConnector1" presStyleLbl="node1" presStyleIdx="0" presStyleCnt="0"/>
      <dgm:spPr/>
      <dgm:t>
        <a:bodyPr/>
        <a:lstStyle/>
        <a:p>
          <a:endParaRPr lang="pl-PL"/>
        </a:p>
      </dgm:t>
    </dgm:pt>
    <dgm:pt modelId="{E4EBAB89-EF8A-4E28-8CF1-C2507B15BAD2}" type="pres">
      <dgm:prSet presAssocID="{B843B36E-57CD-4E93-BD82-F9C6B79655D1}" presName="hierChild2" presStyleCnt="0"/>
      <dgm:spPr/>
    </dgm:pt>
    <dgm:pt modelId="{DD9E7A98-1770-41B9-A830-BC3E7144C631}" type="pres">
      <dgm:prSet presAssocID="{D4F119F3-33E9-4C7E-8AB4-0D7C4C5461D2}" presName="Name37" presStyleLbl="parChTrans1D2" presStyleIdx="0" presStyleCnt="3"/>
      <dgm:spPr/>
      <dgm:t>
        <a:bodyPr/>
        <a:lstStyle/>
        <a:p>
          <a:endParaRPr lang="pl-PL"/>
        </a:p>
      </dgm:t>
    </dgm:pt>
    <dgm:pt modelId="{B98D98E9-8A68-4D3A-B2B6-528C56D8EE17}" type="pres">
      <dgm:prSet presAssocID="{D04AD141-2C88-498D-9360-CA6DAB1A5BE8}" presName="hierRoot2" presStyleCnt="0">
        <dgm:presLayoutVars>
          <dgm:hierBranch val="init"/>
        </dgm:presLayoutVars>
      </dgm:prSet>
      <dgm:spPr/>
    </dgm:pt>
    <dgm:pt modelId="{09B524DE-0AEC-4DEE-8548-389E9CA2CCE5}" type="pres">
      <dgm:prSet presAssocID="{D04AD141-2C88-498D-9360-CA6DAB1A5BE8}" presName="rootComposite" presStyleCnt="0"/>
      <dgm:spPr/>
    </dgm:pt>
    <dgm:pt modelId="{0B7AB19E-BFF3-4028-A282-3924F0F3C58F}" type="pres">
      <dgm:prSet presAssocID="{D04AD141-2C88-498D-9360-CA6DAB1A5BE8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469DE651-F04D-4DB5-8F7B-D061DBBA8FF8}" type="pres">
      <dgm:prSet presAssocID="{D04AD141-2C88-498D-9360-CA6DAB1A5BE8}" presName="rootConnector" presStyleLbl="node2" presStyleIdx="0" presStyleCnt="3"/>
      <dgm:spPr/>
      <dgm:t>
        <a:bodyPr/>
        <a:lstStyle/>
        <a:p>
          <a:endParaRPr lang="pl-PL"/>
        </a:p>
      </dgm:t>
    </dgm:pt>
    <dgm:pt modelId="{624546DD-54FF-4DE6-83DB-5E443D4BF91F}" type="pres">
      <dgm:prSet presAssocID="{D04AD141-2C88-498D-9360-CA6DAB1A5BE8}" presName="hierChild4" presStyleCnt="0"/>
      <dgm:spPr/>
    </dgm:pt>
    <dgm:pt modelId="{55BA0679-CD21-43F9-9B2B-A636BBA0EB02}" type="pres">
      <dgm:prSet presAssocID="{D04AD141-2C88-498D-9360-CA6DAB1A5BE8}" presName="hierChild5" presStyleCnt="0"/>
      <dgm:spPr/>
    </dgm:pt>
    <dgm:pt modelId="{A7DF4D18-99BE-48D8-8E09-091054E3CD38}" type="pres">
      <dgm:prSet presAssocID="{5986D4CE-4BB3-425C-998F-A09F022B54DF}" presName="Name37" presStyleLbl="parChTrans1D2" presStyleIdx="1" presStyleCnt="3"/>
      <dgm:spPr/>
      <dgm:t>
        <a:bodyPr/>
        <a:lstStyle/>
        <a:p>
          <a:endParaRPr lang="pl-PL"/>
        </a:p>
      </dgm:t>
    </dgm:pt>
    <dgm:pt modelId="{CF75D02F-6F90-4EF8-AFF7-2E14568DD6DD}" type="pres">
      <dgm:prSet presAssocID="{52909DFE-BFF0-44FB-B89A-98E4CA4D791D}" presName="hierRoot2" presStyleCnt="0">
        <dgm:presLayoutVars>
          <dgm:hierBranch val="init"/>
        </dgm:presLayoutVars>
      </dgm:prSet>
      <dgm:spPr/>
    </dgm:pt>
    <dgm:pt modelId="{EF3CCC73-5900-4E8C-B2F4-55DA059B55F4}" type="pres">
      <dgm:prSet presAssocID="{52909DFE-BFF0-44FB-B89A-98E4CA4D791D}" presName="rootComposite" presStyleCnt="0"/>
      <dgm:spPr/>
    </dgm:pt>
    <dgm:pt modelId="{8F07A038-C42F-45A1-AD23-74D7120DB518}" type="pres">
      <dgm:prSet presAssocID="{52909DFE-BFF0-44FB-B89A-98E4CA4D791D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FA048A27-0C35-4935-9320-63F9EDA50D19}" type="pres">
      <dgm:prSet presAssocID="{52909DFE-BFF0-44FB-B89A-98E4CA4D791D}" presName="rootConnector" presStyleLbl="node2" presStyleIdx="1" presStyleCnt="3"/>
      <dgm:spPr/>
      <dgm:t>
        <a:bodyPr/>
        <a:lstStyle/>
        <a:p>
          <a:endParaRPr lang="pl-PL"/>
        </a:p>
      </dgm:t>
    </dgm:pt>
    <dgm:pt modelId="{15AFB10E-DBD6-46A6-BF3D-E50782921414}" type="pres">
      <dgm:prSet presAssocID="{52909DFE-BFF0-44FB-B89A-98E4CA4D791D}" presName="hierChild4" presStyleCnt="0"/>
      <dgm:spPr/>
    </dgm:pt>
    <dgm:pt modelId="{7A209F00-065C-4CA1-B455-B17E6DD6E1E8}" type="pres">
      <dgm:prSet presAssocID="{52909DFE-BFF0-44FB-B89A-98E4CA4D791D}" presName="hierChild5" presStyleCnt="0"/>
      <dgm:spPr/>
    </dgm:pt>
    <dgm:pt modelId="{67999553-5017-4DE5-984C-146FF1E190A0}" type="pres">
      <dgm:prSet presAssocID="{DB7230ED-B2E3-4500-85B5-2F6D3611B368}" presName="Name37" presStyleLbl="parChTrans1D2" presStyleIdx="2" presStyleCnt="3"/>
      <dgm:spPr/>
      <dgm:t>
        <a:bodyPr/>
        <a:lstStyle/>
        <a:p>
          <a:endParaRPr lang="pl-PL"/>
        </a:p>
      </dgm:t>
    </dgm:pt>
    <dgm:pt modelId="{E255437C-5FF7-4A26-AB25-97F035CC2702}" type="pres">
      <dgm:prSet presAssocID="{5BBE3E63-0F94-4E98-A07D-0307E97E571F}" presName="hierRoot2" presStyleCnt="0">
        <dgm:presLayoutVars>
          <dgm:hierBranch val="init"/>
        </dgm:presLayoutVars>
      </dgm:prSet>
      <dgm:spPr/>
    </dgm:pt>
    <dgm:pt modelId="{419CCED7-DD1D-4345-A4E7-3720FAB52915}" type="pres">
      <dgm:prSet presAssocID="{5BBE3E63-0F94-4E98-A07D-0307E97E571F}" presName="rootComposite" presStyleCnt="0"/>
      <dgm:spPr/>
    </dgm:pt>
    <dgm:pt modelId="{CDC7ABB0-AC18-418A-8C5B-986D2396F09B}" type="pres">
      <dgm:prSet presAssocID="{5BBE3E63-0F94-4E98-A07D-0307E97E571F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CA636941-204F-42D3-A142-F454AB0EF81B}" type="pres">
      <dgm:prSet presAssocID="{5BBE3E63-0F94-4E98-A07D-0307E97E571F}" presName="rootConnector" presStyleLbl="node2" presStyleIdx="2" presStyleCnt="3"/>
      <dgm:spPr/>
      <dgm:t>
        <a:bodyPr/>
        <a:lstStyle/>
        <a:p>
          <a:endParaRPr lang="pl-PL"/>
        </a:p>
      </dgm:t>
    </dgm:pt>
    <dgm:pt modelId="{E623FAEB-C273-432D-90AC-E0A9DFCA60CF}" type="pres">
      <dgm:prSet presAssocID="{5BBE3E63-0F94-4E98-A07D-0307E97E571F}" presName="hierChild4" presStyleCnt="0"/>
      <dgm:spPr/>
    </dgm:pt>
    <dgm:pt modelId="{2573EFDD-835F-43DE-91C5-C37379C3885E}" type="pres">
      <dgm:prSet presAssocID="{5BBE3E63-0F94-4E98-A07D-0307E97E571F}" presName="hierChild5" presStyleCnt="0"/>
      <dgm:spPr/>
    </dgm:pt>
    <dgm:pt modelId="{F3C96017-B220-4991-818E-7A9B6D0795CF}" type="pres">
      <dgm:prSet presAssocID="{B843B36E-57CD-4E93-BD82-F9C6B79655D1}" presName="hierChild3" presStyleCnt="0"/>
      <dgm:spPr/>
    </dgm:pt>
  </dgm:ptLst>
  <dgm:cxnLst>
    <dgm:cxn modelId="{AE99825B-1D8A-4C8F-9796-A4D1FB512FDA}" type="presOf" srcId="{5986D4CE-4BB3-425C-998F-A09F022B54DF}" destId="{A7DF4D18-99BE-48D8-8E09-091054E3CD38}" srcOrd="0" destOrd="0" presId="urn:microsoft.com/office/officeart/2005/8/layout/orgChart1"/>
    <dgm:cxn modelId="{9CC4713E-1FFA-4475-AE2E-E23EA00449A0}" type="presOf" srcId="{5BBE3E63-0F94-4E98-A07D-0307E97E571F}" destId="{CDC7ABB0-AC18-418A-8C5B-986D2396F09B}" srcOrd="0" destOrd="0" presId="urn:microsoft.com/office/officeart/2005/8/layout/orgChart1"/>
    <dgm:cxn modelId="{0370EC80-5F45-4C08-879D-03711651A29F}" type="presOf" srcId="{D4F119F3-33E9-4C7E-8AB4-0D7C4C5461D2}" destId="{DD9E7A98-1770-41B9-A830-BC3E7144C631}" srcOrd="0" destOrd="0" presId="urn:microsoft.com/office/officeart/2005/8/layout/orgChart1"/>
    <dgm:cxn modelId="{877FA22D-E3FE-43B1-B4FE-ED4B8966428D}" srcId="{B843B36E-57CD-4E93-BD82-F9C6B79655D1}" destId="{5BBE3E63-0F94-4E98-A07D-0307E97E571F}" srcOrd="2" destOrd="0" parTransId="{DB7230ED-B2E3-4500-85B5-2F6D3611B368}" sibTransId="{10281C53-B537-4B23-8C94-DC6218EBAAA4}"/>
    <dgm:cxn modelId="{24473E79-9802-49E9-8A39-FF2C6C6F2E5E}" type="presOf" srcId="{52909DFE-BFF0-44FB-B89A-98E4CA4D791D}" destId="{FA048A27-0C35-4935-9320-63F9EDA50D19}" srcOrd="1" destOrd="0" presId="urn:microsoft.com/office/officeart/2005/8/layout/orgChart1"/>
    <dgm:cxn modelId="{3E440E75-B963-42D8-BE32-444E544864B0}" type="presOf" srcId="{AB3F848E-B8C5-4237-A0C3-882D759E58AD}" destId="{299BE1A5-8C83-4A4E-B28C-7F0FF66AC506}" srcOrd="0" destOrd="0" presId="urn:microsoft.com/office/officeart/2005/8/layout/orgChart1"/>
    <dgm:cxn modelId="{4C7F4B73-2BE0-473B-B4B5-A14B1F4E6B78}" type="presOf" srcId="{52909DFE-BFF0-44FB-B89A-98E4CA4D791D}" destId="{8F07A038-C42F-45A1-AD23-74D7120DB518}" srcOrd="0" destOrd="0" presId="urn:microsoft.com/office/officeart/2005/8/layout/orgChart1"/>
    <dgm:cxn modelId="{400F996E-FCC3-4052-AD5F-12810D812337}" srcId="{AB3F848E-B8C5-4237-A0C3-882D759E58AD}" destId="{B843B36E-57CD-4E93-BD82-F9C6B79655D1}" srcOrd="0" destOrd="0" parTransId="{E6E46872-D27F-4507-9AA6-FCE8DB667C4E}" sibTransId="{9F9E685C-AED4-47B9-9F7C-F652474D1C55}"/>
    <dgm:cxn modelId="{2648439C-D22F-4912-9C5C-F047E56E4CE3}" srcId="{B843B36E-57CD-4E93-BD82-F9C6B79655D1}" destId="{D04AD141-2C88-498D-9360-CA6DAB1A5BE8}" srcOrd="0" destOrd="0" parTransId="{D4F119F3-33E9-4C7E-8AB4-0D7C4C5461D2}" sibTransId="{79B9BD4A-EADB-4BC8-A2AB-EE3B2D1DBC87}"/>
    <dgm:cxn modelId="{33668A5C-8EC3-49D8-A02B-A73CA2CE5EAB}" type="presOf" srcId="{DB7230ED-B2E3-4500-85B5-2F6D3611B368}" destId="{67999553-5017-4DE5-984C-146FF1E190A0}" srcOrd="0" destOrd="0" presId="urn:microsoft.com/office/officeart/2005/8/layout/orgChart1"/>
    <dgm:cxn modelId="{B45D0E08-5860-46A3-87B4-7091032E99E5}" type="presOf" srcId="{5BBE3E63-0F94-4E98-A07D-0307E97E571F}" destId="{CA636941-204F-42D3-A142-F454AB0EF81B}" srcOrd="1" destOrd="0" presId="urn:microsoft.com/office/officeart/2005/8/layout/orgChart1"/>
    <dgm:cxn modelId="{DC25A98C-45FB-4239-8853-E1E2501BF106}" type="presOf" srcId="{B843B36E-57CD-4E93-BD82-F9C6B79655D1}" destId="{9E5BC9FC-5304-42D4-9A8B-20EBD5E72306}" srcOrd="1" destOrd="0" presId="urn:microsoft.com/office/officeart/2005/8/layout/orgChart1"/>
    <dgm:cxn modelId="{DC92C30A-EC95-4601-8970-60133BD13CDA}" type="presOf" srcId="{B843B36E-57CD-4E93-BD82-F9C6B79655D1}" destId="{DC813CBF-A23B-47D5-ABAD-6214EF2FD7CD}" srcOrd="0" destOrd="0" presId="urn:microsoft.com/office/officeart/2005/8/layout/orgChart1"/>
    <dgm:cxn modelId="{AF4F1E3C-9489-4806-BF68-1E7B2BA1DFBC}" type="presOf" srcId="{D04AD141-2C88-498D-9360-CA6DAB1A5BE8}" destId="{469DE651-F04D-4DB5-8F7B-D061DBBA8FF8}" srcOrd="1" destOrd="0" presId="urn:microsoft.com/office/officeart/2005/8/layout/orgChart1"/>
    <dgm:cxn modelId="{B4F78170-7D17-4A3D-8395-D308EF8CCCF3}" type="presOf" srcId="{D04AD141-2C88-498D-9360-CA6DAB1A5BE8}" destId="{0B7AB19E-BFF3-4028-A282-3924F0F3C58F}" srcOrd="0" destOrd="0" presId="urn:microsoft.com/office/officeart/2005/8/layout/orgChart1"/>
    <dgm:cxn modelId="{FA247A4B-CB66-4FBD-93AB-2BE4A1BC6C43}" srcId="{B843B36E-57CD-4E93-BD82-F9C6B79655D1}" destId="{52909DFE-BFF0-44FB-B89A-98E4CA4D791D}" srcOrd="1" destOrd="0" parTransId="{5986D4CE-4BB3-425C-998F-A09F022B54DF}" sibTransId="{13603117-5AB6-49EF-9969-7637A48C1F14}"/>
    <dgm:cxn modelId="{D4A8406F-FDCB-462C-B8F1-38D866BEFA58}" type="presParOf" srcId="{299BE1A5-8C83-4A4E-B28C-7F0FF66AC506}" destId="{94FBC679-3CD7-42EA-BA5F-9AD9377B7E13}" srcOrd="0" destOrd="0" presId="urn:microsoft.com/office/officeart/2005/8/layout/orgChart1"/>
    <dgm:cxn modelId="{D518D35E-9371-4562-957B-A42DFE8290CF}" type="presParOf" srcId="{94FBC679-3CD7-42EA-BA5F-9AD9377B7E13}" destId="{0CF9F679-29FE-4750-ABBD-8A4B435F2257}" srcOrd="0" destOrd="0" presId="urn:microsoft.com/office/officeart/2005/8/layout/orgChart1"/>
    <dgm:cxn modelId="{86E73D0F-549D-496F-9726-8641D4F98CBD}" type="presParOf" srcId="{0CF9F679-29FE-4750-ABBD-8A4B435F2257}" destId="{DC813CBF-A23B-47D5-ABAD-6214EF2FD7CD}" srcOrd="0" destOrd="0" presId="urn:microsoft.com/office/officeart/2005/8/layout/orgChart1"/>
    <dgm:cxn modelId="{FCB8A46F-A6ED-48A9-BC5D-D6386A541A86}" type="presParOf" srcId="{0CF9F679-29FE-4750-ABBD-8A4B435F2257}" destId="{9E5BC9FC-5304-42D4-9A8B-20EBD5E72306}" srcOrd="1" destOrd="0" presId="urn:microsoft.com/office/officeart/2005/8/layout/orgChart1"/>
    <dgm:cxn modelId="{5CF256F1-25C8-4577-BCEB-9CA8050317FC}" type="presParOf" srcId="{94FBC679-3CD7-42EA-BA5F-9AD9377B7E13}" destId="{E4EBAB89-EF8A-4E28-8CF1-C2507B15BAD2}" srcOrd="1" destOrd="0" presId="urn:microsoft.com/office/officeart/2005/8/layout/orgChart1"/>
    <dgm:cxn modelId="{F256A682-F6F7-4E41-93EF-817154762390}" type="presParOf" srcId="{E4EBAB89-EF8A-4E28-8CF1-C2507B15BAD2}" destId="{DD9E7A98-1770-41B9-A830-BC3E7144C631}" srcOrd="0" destOrd="0" presId="urn:microsoft.com/office/officeart/2005/8/layout/orgChart1"/>
    <dgm:cxn modelId="{5B8F77DB-3694-4C7A-AAE8-349DE2A34803}" type="presParOf" srcId="{E4EBAB89-EF8A-4E28-8CF1-C2507B15BAD2}" destId="{B98D98E9-8A68-4D3A-B2B6-528C56D8EE17}" srcOrd="1" destOrd="0" presId="urn:microsoft.com/office/officeart/2005/8/layout/orgChart1"/>
    <dgm:cxn modelId="{51246A4D-23D9-47F0-9AA8-727851051322}" type="presParOf" srcId="{B98D98E9-8A68-4D3A-B2B6-528C56D8EE17}" destId="{09B524DE-0AEC-4DEE-8548-389E9CA2CCE5}" srcOrd="0" destOrd="0" presId="urn:microsoft.com/office/officeart/2005/8/layout/orgChart1"/>
    <dgm:cxn modelId="{E1214292-B900-43A2-B100-271A0AFB508A}" type="presParOf" srcId="{09B524DE-0AEC-4DEE-8548-389E9CA2CCE5}" destId="{0B7AB19E-BFF3-4028-A282-3924F0F3C58F}" srcOrd="0" destOrd="0" presId="urn:microsoft.com/office/officeart/2005/8/layout/orgChart1"/>
    <dgm:cxn modelId="{31026A37-6BD5-4542-8B9F-336AF60FE9F9}" type="presParOf" srcId="{09B524DE-0AEC-4DEE-8548-389E9CA2CCE5}" destId="{469DE651-F04D-4DB5-8F7B-D061DBBA8FF8}" srcOrd="1" destOrd="0" presId="urn:microsoft.com/office/officeart/2005/8/layout/orgChart1"/>
    <dgm:cxn modelId="{35D380A7-B070-431D-A0A6-56FD5503EF59}" type="presParOf" srcId="{B98D98E9-8A68-4D3A-B2B6-528C56D8EE17}" destId="{624546DD-54FF-4DE6-83DB-5E443D4BF91F}" srcOrd="1" destOrd="0" presId="urn:microsoft.com/office/officeart/2005/8/layout/orgChart1"/>
    <dgm:cxn modelId="{46884340-FCC1-4647-9FB8-455655A798D1}" type="presParOf" srcId="{B98D98E9-8A68-4D3A-B2B6-528C56D8EE17}" destId="{55BA0679-CD21-43F9-9B2B-A636BBA0EB02}" srcOrd="2" destOrd="0" presId="urn:microsoft.com/office/officeart/2005/8/layout/orgChart1"/>
    <dgm:cxn modelId="{2F3AD23E-CF2E-45F2-8B32-CFD7187783E3}" type="presParOf" srcId="{E4EBAB89-EF8A-4E28-8CF1-C2507B15BAD2}" destId="{A7DF4D18-99BE-48D8-8E09-091054E3CD38}" srcOrd="2" destOrd="0" presId="urn:microsoft.com/office/officeart/2005/8/layout/orgChart1"/>
    <dgm:cxn modelId="{C2346BB6-3340-43D4-80BA-7063F3233681}" type="presParOf" srcId="{E4EBAB89-EF8A-4E28-8CF1-C2507B15BAD2}" destId="{CF75D02F-6F90-4EF8-AFF7-2E14568DD6DD}" srcOrd="3" destOrd="0" presId="urn:microsoft.com/office/officeart/2005/8/layout/orgChart1"/>
    <dgm:cxn modelId="{81967275-9F05-479B-922E-7F396D64134A}" type="presParOf" srcId="{CF75D02F-6F90-4EF8-AFF7-2E14568DD6DD}" destId="{EF3CCC73-5900-4E8C-B2F4-55DA059B55F4}" srcOrd="0" destOrd="0" presId="urn:microsoft.com/office/officeart/2005/8/layout/orgChart1"/>
    <dgm:cxn modelId="{5BEF4EE2-0378-4C18-A801-68231BBFB94A}" type="presParOf" srcId="{EF3CCC73-5900-4E8C-B2F4-55DA059B55F4}" destId="{8F07A038-C42F-45A1-AD23-74D7120DB518}" srcOrd="0" destOrd="0" presId="urn:microsoft.com/office/officeart/2005/8/layout/orgChart1"/>
    <dgm:cxn modelId="{759DC688-9748-41B8-B00A-5DE7D7B7C736}" type="presParOf" srcId="{EF3CCC73-5900-4E8C-B2F4-55DA059B55F4}" destId="{FA048A27-0C35-4935-9320-63F9EDA50D19}" srcOrd="1" destOrd="0" presId="urn:microsoft.com/office/officeart/2005/8/layout/orgChart1"/>
    <dgm:cxn modelId="{6A9EF56E-311F-4928-9965-F906F007B220}" type="presParOf" srcId="{CF75D02F-6F90-4EF8-AFF7-2E14568DD6DD}" destId="{15AFB10E-DBD6-46A6-BF3D-E50782921414}" srcOrd="1" destOrd="0" presId="urn:microsoft.com/office/officeart/2005/8/layout/orgChart1"/>
    <dgm:cxn modelId="{C0E30725-DD1F-455A-A99D-B743F6F83DAD}" type="presParOf" srcId="{CF75D02F-6F90-4EF8-AFF7-2E14568DD6DD}" destId="{7A209F00-065C-4CA1-B455-B17E6DD6E1E8}" srcOrd="2" destOrd="0" presId="urn:microsoft.com/office/officeart/2005/8/layout/orgChart1"/>
    <dgm:cxn modelId="{940C4A3E-CB5C-4562-98C3-21C404722D16}" type="presParOf" srcId="{E4EBAB89-EF8A-4E28-8CF1-C2507B15BAD2}" destId="{67999553-5017-4DE5-984C-146FF1E190A0}" srcOrd="4" destOrd="0" presId="urn:microsoft.com/office/officeart/2005/8/layout/orgChart1"/>
    <dgm:cxn modelId="{0ED1A466-14A4-495D-9C41-59B72536ABC3}" type="presParOf" srcId="{E4EBAB89-EF8A-4E28-8CF1-C2507B15BAD2}" destId="{E255437C-5FF7-4A26-AB25-97F035CC2702}" srcOrd="5" destOrd="0" presId="urn:microsoft.com/office/officeart/2005/8/layout/orgChart1"/>
    <dgm:cxn modelId="{2728DF4D-F2BC-4047-9DC9-A71DBC19C565}" type="presParOf" srcId="{E255437C-5FF7-4A26-AB25-97F035CC2702}" destId="{419CCED7-DD1D-4345-A4E7-3720FAB52915}" srcOrd="0" destOrd="0" presId="urn:microsoft.com/office/officeart/2005/8/layout/orgChart1"/>
    <dgm:cxn modelId="{AF2027C5-FE1C-4ACB-9828-6AB5CB4FF42E}" type="presParOf" srcId="{419CCED7-DD1D-4345-A4E7-3720FAB52915}" destId="{CDC7ABB0-AC18-418A-8C5B-986D2396F09B}" srcOrd="0" destOrd="0" presId="urn:microsoft.com/office/officeart/2005/8/layout/orgChart1"/>
    <dgm:cxn modelId="{6116A090-7B0E-4BB0-BBA4-A8DD900B7D1A}" type="presParOf" srcId="{419CCED7-DD1D-4345-A4E7-3720FAB52915}" destId="{CA636941-204F-42D3-A142-F454AB0EF81B}" srcOrd="1" destOrd="0" presId="urn:microsoft.com/office/officeart/2005/8/layout/orgChart1"/>
    <dgm:cxn modelId="{3F48AAA3-C854-4F46-9ECC-9011E4481064}" type="presParOf" srcId="{E255437C-5FF7-4A26-AB25-97F035CC2702}" destId="{E623FAEB-C273-432D-90AC-E0A9DFCA60CF}" srcOrd="1" destOrd="0" presId="urn:microsoft.com/office/officeart/2005/8/layout/orgChart1"/>
    <dgm:cxn modelId="{5DB37A7D-7501-4C28-BBDB-038D2E5C133B}" type="presParOf" srcId="{E255437C-5FF7-4A26-AB25-97F035CC2702}" destId="{2573EFDD-835F-43DE-91C5-C37379C3885E}" srcOrd="2" destOrd="0" presId="urn:microsoft.com/office/officeart/2005/8/layout/orgChart1"/>
    <dgm:cxn modelId="{C38BFE19-69AE-4BA3-8802-73E8624984D2}" type="presParOf" srcId="{94FBC679-3CD7-42EA-BA5F-9AD9377B7E13}" destId="{F3C96017-B220-4991-818E-7A9B6D0795C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0FC975-4245-43BA-907F-3E7C9158155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B5C9BE6-006E-4AF8-B4C3-5FC87CCABC2C}">
      <dgm:prSet phldrT="[Tekst]"/>
      <dgm:spPr/>
      <dgm:t>
        <a:bodyPr/>
        <a:lstStyle/>
        <a:p>
          <a:r>
            <a:rPr lang="pl-PL" dirty="0" smtClean="0"/>
            <a:t>Indywidualne potrzeby rozwojowe</a:t>
          </a:r>
          <a:endParaRPr lang="pl-PL" dirty="0"/>
        </a:p>
      </dgm:t>
    </dgm:pt>
    <dgm:pt modelId="{E1BC160F-F967-49BF-898F-A072AC116331}" type="parTrans" cxnId="{9F00A04A-1714-41DD-B709-E26772D74B87}">
      <dgm:prSet/>
      <dgm:spPr/>
      <dgm:t>
        <a:bodyPr/>
        <a:lstStyle/>
        <a:p>
          <a:endParaRPr lang="pl-PL"/>
        </a:p>
      </dgm:t>
    </dgm:pt>
    <dgm:pt modelId="{951D71DF-EA10-4406-971F-CC296A8C932B}" type="sibTrans" cxnId="{9F00A04A-1714-41DD-B709-E26772D74B87}">
      <dgm:prSet/>
      <dgm:spPr/>
      <dgm:t>
        <a:bodyPr/>
        <a:lstStyle/>
        <a:p>
          <a:endParaRPr lang="pl-PL"/>
        </a:p>
      </dgm:t>
    </dgm:pt>
    <dgm:pt modelId="{B0592656-3459-46FE-A617-A6C67C2FEADD}">
      <dgm:prSet phldrT="[Tekst]"/>
      <dgm:spPr/>
      <dgm:t>
        <a:bodyPr/>
        <a:lstStyle/>
        <a:p>
          <a:r>
            <a:rPr lang="pl-PL" dirty="0" smtClean="0">
              <a:solidFill>
                <a:schemeClr val="tx2"/>
              </a:solidFill>
            </a:rPr>
            <a:t>Wynikają z etapu rozwoju procesów poznawczych, emocjonalno – społecznych, rozwoju osobowości.</a:t>
          </a:r>
          <a:endParaRPr lang="pl-PL" dirty="0">
            <a:solidFill>
              <a:schemeClr val="tx2"/>
            </a:solidFill>
          </a:endParaRPr>
        </a:p>
      </dgm:t>
    </dgm:pt>
    <dgm:pt modelId="{C8CEE96F-9D8E-46E2-B772-AA067106B241}" type="parTrans" cxnId="{923D6102-C84F-45C0-A02D-22CE19667B95}">
      <dgm:prSet/>
      <dgm:spPr/>
      <dgm:t>
        <a:bodyPr/>
        <a:lstStyle/>
        <a:p>
          <a:endParaRPr lang="pl-PL"/>
        </a:p>
      </dgm:t>
    </dgm:pt>
    <dgm:pt modelId="{3CEE66CA-BB6B-4F9B-911A-CDE29FE6E498}" type="sibTrans" cxnId="{923D6102-C84F-45C0-A02D-22CE19667B95}">
      <dgm:prSet/>
      <dgm:spPr/>
      <dgm:t>
        <a:bodyPr/>
        <a:lstStyle/>
        <a:p>
          <a:endParaRPr lang="pl-PL"/>
        </a:p>
      </dgm:t>
    </dgm:pt>
    <dgm:pt modelId="{FA45106D-2CDA-47D5-82D7-F388CB9D6B4E}">
      <dgm:prSet phldrT="[Tekst]"/>
      <dgm:spPr/>
      <dgm:t>
        <a:bodyPr/>
        <a:lstStyle/>
        <a:p>
          <a:r>
            <a:rPr lang="pl-PL" dirty="0" smtClean="0"/>
            <a:t>Indywidualne potrzeby edukacyjne</a:t>
          </a:r>
          <a:endParaRPr lang="pl-PL" dirty="0"/>
        </a:p>
      </dgm:t>
    </dgm:pt>
    <dgm:pt modelId="{8315410F-7AED-4C61-BBB2-2BC77AE11C80}" type="parTrans" cxnId="{3093478C-A821-4068-B4B9-9F4C5C7C9548}">
      <dgm:prSet/>
      <dgm:spPr/>
      <dgm:t>
        <a:bodyPr/>
        <a:lstStyle/>
        <a:p>
          <a:endParaRPr lang="pl-PL"/>
        </a:p>
      </dgm:t>
    </dgm:pt>
    <dgm:pt modelId="{5A17D107-C2D4-42A7-B218-771102830648}" type="sibTrans" cxnId="{3093478C-A821-4068-B4B9-9F4C5C7C9548}">
      <dgm:prSet/>
      <dgm:spPr/>
      <dgm:t>
        <a:bodyPr/>
        <a:lstStyle/>
        <a:p>
          <a:endParaRPr lang="pl-PL"/>
        </a:p>
      </dgm:t>
    </dgm:pt>
    <dgm:pt modelId="{5752DA6A-5AB5-4213-A465-D45DF5999024}">
      <dgm:prSet phldrT="[Tekst]"/>
      <dgm:spPr/>
      <dgm:t>
        <a:bodyPr/>
        <a:lstStyle/>
        <a:p>
          <a:r>
            <a:rPr lang="pl-PL" dirty="0" smtClean="0">
              <a:solidFill>
                <a:schemeClr val="tx2"/>
              </a:solidFill>
            </a:rPr>
            <a:t>Wynikają z podstawy programowej i programu nauczania, wiążą się z dostosowaniem metod, form i strategii uczenia, uczenia się</a:t>
          </a:r>
          <a:endParaRPr lang="pl-PL" dirty="0">
            <a:solidFill>
              <a:schemeClr val="tx2"/>
            </a:solidFill>
          </a:endParaRPr>
        </a:p>
      </dgm:t>
    </dgm:pt>
    <dgm:pt modelId="{A0EA4AD8-B5DB-426D-B390-CC6BBB72E96E}" type="parTrans" cxnId="{137C28A7-5BD3-4A70-8EBB-6F865A5DCA17}">
      <dgm:prSet/>
      <dgm:spPr/>
      <dgm:t>
        <a:bodyPr/>
        <a:lstStyle/>
        <a:p>
          <a:endParaRPr lang="pl-PL"/>
        </a:p>
      </dgm:t>
    </dgm:pt>
    <dgm:pt modelId="{96436A2F-B4D1-4242-BBCE-2D3AB9D8E0D5}" type="sibTrans" cxnId="{137C28A7-5BD3-4A70-8EBB-6F865A5DCA17}">
      <dgm:prSet/>
      <dgm:spPr/>
      <dgm:t>
        <a:bodyPr/>
        <a:lstStyle/>
        <a:p>
          <a:endParaRPr lang="pl-PL"/>
        </a:p>
      </dgm:t>
    </dgm:pt>
    <dgm:pt modelId="{FF089E45-7B37-4BAC-86DC-2047CF5FBC17}">
      <dgm:prSet phldrT="[Tekst]"/>
      <dgm:spPr/>
      <dgm:t>
        <a:bodyPr/>
        <a:lstStyle/>
        <a:p>
          <a:r>
            <a:rPr lang="pl-PL" dirty="0" smtClean="0"/>
            <a:t>Indywidualne możliwości psychofizyczne</a:t>
          </a:r>
          <a:endParaRPr lang="pl-PL" dirty="0"/>
        </a:p>
      </dgm:t>
    </dgm:pt>
    <dgm:pt modelId="{047F8DB4-B943-40E8-B880-9F0B4EE21090}" type="parTrans" cxnId="{DE7CC893-2B91-4E4C-9978-3AB169910078}">
      <dgm:prSet/>
      <dgm:spPr/>
      <dgm:t>
        <a:bodyPr/>
        <a:lstStyle/>
        <a:p>
          <a:endParaRPr lang="pl-PL"/>
        </a:p>
      </dgm:t>
    </dgm:pt>
    <dgm:pt modelId="{C8CDD789-A968-4A2A-B3B6-BB9AC82A93B4}" type="sibTrans" cxnId="{DE7CC893-2B91-4E4C-9978-3AB169910078}">
      <dgm:prSet/>
      <dgm:spPr/>
      <dgm:t>
        <a:bodyPr/>
        <a:lstStyle/>
        <a:p>
          <a:endParaRPr lang="pl-PL"/>
        </a:p>
      </dgm:t>
    </dgm:pt>
    <dgm:pt modelId="{05A83CC6-C395-4614-BD6D-B1CA78AD3A04}">
      <dgm:prSet phldrT="[Tekst]"/>
      <dgm:spPr/>
      <dgm:t>
        <a:bodyPr/>
        <a:lstStyle/>
        <a:p>
          <a:r>
            <a:rPr lang="pl-PL" dirty="0" smtClean="0">
              <a:solidFill>
                <a:schemeClr val="tx2"/>
              </a:solidFill>
            </a:rPr>
            <a:t>Wynikają z indywidualnych cech ucznia, ograniczeń wynikających z choroby przewlekłej i wiążą się z potrzebą personalizacji uczenia się</a:t>
          </a:r>
          <a:endParaRPr lang="pl-PL" dirty="0">
            <a:solidFill>
              <a:schemeClr val="tx2"/>
            </a:solidFill>
          </a:endParaRPr>
        </a:p>
      </dgm:t>
    </dgm:pt>
    <dgm:pt modelId="{A6600A41-79D5-45EE-A9A9-0157AE05351F}" type="parTrans" cxnId="{2A5C077F-D3B8-402D-A896-4831398BCCB1}">
      <dgm:prSet/>
      <dgm:spPr/>
      <dgm:t>
        <a:bodyPr/>
        <a:lstStyle/>
        <a:p>
          <a:endParaRPr lang="pl-PL"/>
        </a:p>
      </dgm:t>
    </dgm:pt>
    <dgm:pt modelId="{3E217C75-F571-43BA-A2CE-CC58D0DB4EAD}" type="sibTrans" cxnId="{2A5C077F-D3B8-402D-A896-4831398BCCB1}">
      <dgm:prSet/>
      <dgm:spPr/>
      <dgm:t>
        <a:bodyPr/>
        <a:lstStyle/>
        <a:p>
          <a:endParaRPr lang="pl-PL"/>
        </a:p>
      </dgm:t>
    </dgm:pt>
    <dgm:pt modelId="{B93D3A55-1775-4A6B-9CCC-8636A32B849A}">
      <dgm:prSet/>
      <dgm:spPr/>
      <dgm:t>
        <a:bodyPr/>
        <a:lstStyle/>
        <a:p>
          <a:r>
            <a:rPr lang="pl-PL" dirty="0" smtClean="0"/>
            <a:t>Czynniki środowiskowe</a:t>
          </a:r>
          <a:endParaRPr lang="pl-PL" dirty="0"/>
        </a:p>
      </dgm:t>
    </dgm:pt>
    <dgm:pt modelId="{3ACD6930-C14C-4CEE-8480-9586B008B52E}" type="parTrans" cxnId="{A1CC2AA5-157A-40A7-9FBD-95A8A323EAD7}">
      <dgm:prSet/>
      <dgm:spPr/>
      <dgm:t>
        <a:bodyPr/>
        <a:lstStyle/>
        <a:p>
          <a:endParaRPr lang="pl-PL"/>
        </a:p>
      </dgm:t>
    </dgm:pt>
    <dgm:pt modelId="{B6E6C18C-EF5A-43A3-B930-B32620695062}" type="sibTrans" cxnId="{A1CC2AA5-157A-40A7-9FBD-95A8A323EAD7}">
      <dgm:prSet/>
      <dgm:spPr/>
      <dgm:t>
        <a:bodyPr/>
        <a:lstStyle/>
        <a:p>
          <a:endParaRPr lang="pl-PL"/>
        </a:p>
      </dgm:t>
    </dgm:pt>
    <dgm:pt modelId="{B66DB2C5-D093-4B68-A478-98CD11FB8318}" type="pres">
      <dgm:prSet presAssocID="{810FC975-4245-43BA-907F-3E7C9158155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29159C7-F572-4BB7-B1D6-3BEFC2C0FB0C}" type="pres">
      <dgm:prSet presAssocID="{9B5C9BE6-006E-4AF8-B4C3-5FC87CCABC2C}" presName="linNode" presStyleCnt="0"/>
      <dgm:spPr/>
    </dgm:pt>
    <dgm:pt modelId="{9B76E831-EA17-45E6-A175-426FCEF350EB}" type="pres">
      <dgm:prSet presAssocID="{9B5C9BE6-006E-4AF8-B4C3-5FC87CCABC2C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B295F70-B150-4750-892B-BC3BBB17A626}" type="pres">
      <dgm:prSet presAssocID="{9B5C9BE6-006E-4AF8-B4C3-5FC87CCABC2C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DA519DC-16E9-4AC5-9402-28E67A062AF0}" type="pres">
      <dgm:prSet presAssocID="{951D71DF-EA10-4406-971F-CC296A8C932B}" presName="sp" presStyleCnt="0"/>
      <dgm:spPr/>
    </dgm:pt>
    <dgm:pt modelId="{E6B6BD6D-B5E3-4CE1-BCD7-3E025162A97E}" type="pres">
      <dgm:prSet presAssocID="{FA45106D-2CDA-47D5-82D7-F388CB9D6B4E}" presName="linNode" presStyleCnt="0"/>
      <dgm:spPr/>
    </dgm:pt>
    <dgm:pt modelId="{753B51E2-0634-4B92-8839-F297DBD3E41B}" type="pres">
      <dgm:prSet presAssocID="{FA45106D-2CDA-47D5-82D7-F388CB9D6B4E}" presName="parentText" presStyleLbl="node1" presStyleIdx="1" presStyleCnt="4" custLinFactNeighborY="3439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04F52C4-AB89-4540-86FD-1E3DF9488756}" type="pres">
      <dgm:prSet presAssocID="{FA45106D-2CDA-47D5-82D7-F388CB9D6B4E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25CF190-8267-49AD-BF22-F258220FF30A}" type="pres">
      <dgm:prSet presAssocID="{5A17D107-C2D4-42A7-B218-771102830648}" presName="sp" presStyleCnt="0"/>
      <dgm:spPr/>
    </dgm:pt>
    <dgm:pt modelId="{8456FDA0-0280-4C1F-A23A-E348452234EA}" type="pres">
      <dgm:prSet presAssocID="{FF089E45-7B37-4BAC-86DC-2047CF5FBC17}" presName="linNode" presStyleCnt="0"/>
      <dgm:spPr/>
    </dgm:pt>
    <dgm:pt modelId="{80B546A6-114A-4D17-A7BE-E7979E1ADA7A}" type="pres">
      <dgm:prSet presAssocID="{FF089E45-7B37-4BAC-86DC-2047CF5FBC17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2903429-20C0-4FBF-BA15-83F041DB3115}" type="pres">
      <dgm:prSet presAssocID="{FF089E45-7B37-4BAC-86DC-2047CF5FBC17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9DD4EC8-8721-4507-B0B2-926CB0E72D58}" type="pres">
      <dgm:prSet presAssocID="{C8CDD789-A968-4A2A-B3B6-BB9AC82A93B4}" presName="sp" presStyleCnt="0"/>
      <dgm:spPr/>
    </dgm:pt>
    <dgm:pt modelId="{0D27EDBF-107B-4809-96BA-C4CCE0225362}" type="pres">
      <dgm:prSet presAssocID="{B93D3A55-1775-4A6B-9CCC-8636A32B849A}" presName="linNode" presStyleCnt="0"/>
      <dgm:spPr/>
    </dgm:pt>
    <dgm:pt modelId="{30041F86-AD35-4EA1-8709-20BA99CC5696}" type="pres">
      <dgm:prSet presAssocID="{B93D3A55-1775-4A6B-9CCC-8636A32B849A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093478C-A821-4068-B4B9-9F4C5C7C9548}" srcId="{810FC975-4245-43BA-907F-3E7C91581551}" destId="{FA45106D-2CDA-47D5-82D7-F388CB9D6B4E}" srcOrd="1" destOrd="0" parTransId="{8315410F-7AED-4C61-BBB2-2BC77AE11C80}" sibTransId="{5A17D107-C2D4-42A7-B218-771102830648}"/>
    <dgm:cxn modelId="{44D60098-81FF-4CFE-960C-4F26B203875F}" type="presOf" srcId="{B93D3A55-1775-4A6B-9CCC-8636A32B849A}" destId="{30041F86-AD35-4EA1-8709-20BA99CC5696}" srcOrd="0" destOrd="0" presId="urn:microsoft.com/office/officeart/2005/8/layout/vList5"/>
    <dgm:cxn modelId="{46883A33-E7FC-419A-B80B-3290660B4A81}" type="presOf" srcId="{FF089E45-7B37-4BAC-86DC-2047CF5FBC17}" destId="{80B546A6-114A-4D17-A7BE-E7979E1ADA7A}" srcOrd="0" destOrd="0" presId="urn:microsoft.com/office/officeart/2005/8/layout/vList5"/>
    <dgm:cxn modelId="{0BD6CF6E-24AB-4479-9368-BBB6E4114EF7}" type="presOf" srcId="{5752DA6A-5AB5-4213-A465-D45DF5999024}" destId="{504F52C4-AB89-4540-86FD-1E3DF9488756}" srcOrd="0" destOrd="0" presId="urn:microsoft.com/office/officeart/2005/8/layout/vList5"/>
    <dgm:cxn modelId="{DE7CC893-2B91-4E4C-9978-3AB169910078}" srcId="{810FC975-4245-43BA-907F-3E7C91581551}" destId="{FF089E45-7B37-4BAC-86DC-2047CF5FBC17}" srcOrd="2" destOrd="0" parTransId="{047F8DB4-B943-40E8-B880-9F0B4EE21090}" sibTransId="{C8CDD789-A968-4A2A-B3B6-BB9AC82A93B4}"/>
    <dgm:cxn modelId="{923D6102-C84F-45C0-A02D-22CE19667B95}" srcId="{9B5C9BE6-006E-4AF8-B4C3-5FC87CCABC2C}" destId="{B0592656-3459-46FE-A617-A6C67C2FEADD}" srcOrd="0" destOrd="0" parTransId="{C8CEE96F-9D8E-46E2-B772-AA067106B241}" sibTransId="{3CEE66CA-BB6B-4F9B-911A-CDE29FE6E498}"/>
    <dgm:cxn modelId="{0A482D52-0507-466A-A582-59180F9003EB}" type="presOf" srcId="{05A83CC6-C395-4614-BD6D-B1CA78AD3A04}" destId="{72903429-20C0-4FBF-BA15-83F041DB3115}" srcOrd="0" destOrd="0" presId="urn:microsoft.com/office/officeart/2005/8/layout/vList5"/>
    <dgm:cxn modelId="{2A5C077F-D3B8-402D-A896-4831398BCCB1}" srcId="{FF089E45-7B37-4BAC-86DC-2047CF5FBC17}" destId="{05A83CC6-C395-4614-BD6D-B1CA78AD3A04}" srcOrd="0" destOrd="0" parTransId="{A6600A41-79D5-45EE-A9A9-0157AE05351F}" sibTransId="{3E217C75-F571-43BA-A2CE-CC58D0DB4EAD}"/>
    <dgm:cxn modelId="{5A631AC2-9501-437E-9A48-AC01F523FA82}" type="presOf" srcId="{9B5C9BE6-006E-4AF8-B4C3-5FC87CCABC2C}" destId="{9B76E831-EA17-45E6-A175-426FCEF350EB}" srcOrd="0" destOrd="0" presId="urn:microsoft.com/office/officeart/2005/8/layout/vList5"/>
    <dgm:cxn modelId="{A1CC2AA5-157A-40A7-9FBD-95A8A323EAD7}" srcId="{810FC975-4245-43BA-907F-3E7C91581551}" destId="{B93D3A55-1775-4A6B-9CCC-8636A32B849A}" srcOrd="3" destOrd="0" parTransId="{3ACD6930-C14C-4CEE-8480-9586B008B52E}" sibTransId="{B6E6C18C-EF5A-43A3-B930-B32620695062}"/>
    <dgm:cxn modelId="{137C28A7-5BD3-4A70-8EBB-6F865A5DCA17}" srcId="{FA45106D-2CDA-47D5-82D7-F388CB9D6B4E}" destId="{5752DA6A-5AB5-4213-A465-D45DF5999024}" srcOrd="0" destOrd="0" parTransId="{A0EA4AD8-B5DB-426D-B390-CC6BBB72E96E}" sibTransId="{96436A2F-B4D1-4242-BBCE-2D3AB9D8E0D5}"/>
    <dgm:cxn modelId="{40B98D57-BE25-45E9-B5FF-7F0D96B673DA}" type="presOf" srcId="{B0592656-3459-46FE-A617-A6C67C2FEADD}" destId="{CB295F70-B150-4750-892B-BC3BBB17A626}" srcOrd="0" destOrd="0" presId="urn:microsoft.com/office/officeart/2005/8/layout/vList5"/>
    <dgm:cxn modelId="{04B68979-B286-479C-9778-56AB00E72436}" type="presOf" srcId="{FA45106D-2CDA-47D5-82D7-F388CB9D6B4E}" destId="{753B51E2-0634-4B92-8839-F297DBD3E41B}" srcOrd="0" destOrd="0" presId="urn:microsoft.com/office/officeart/2005/8/layout/vList5"/>
    <dgm:cxn modelId="{39E612D8-EC8B-4AFD-9B28-AE10E8872C20}" type="presOf" srcId="{810FC975-4245-43BA-907F-3E7C91581551}" destId="{B66DB2C5-D093-4B68-A478-98CD11FB8318}" srcOrd="0" destOrd="0" presId="urn:microsoft.com/office/officeart/2005/8/layout/vList5"/>
    <dgm:cxn modelId="{9F00A04A-1714-41DD-B709-E26772D74B87}" srcId="{810FC975-4245-43BA-907F-3E7C91581551}" destId="{9B5C9BE6-006E-4AF8-B4C3-5FC87CCABC2C}" srcOrd="0" destOrd="0" parTransId="{E1BC160F-F967-49BF-898F-A072AC116331}" sibTransId="{951D71DF-EA10-4406-971F-CC296A8C932B}"/>
    <dgm:cxn modelId="{871FFF13-97E0-4FD4-AD76-9B149093A885}" type="presParOf" srcId="{B66DB2C5-D093-4B68-A478-98CD11FB8318}" destId="{529159C7-F572-4BB7-B1D6-3BEFC2C0FB0C}" srcOrd="0" destOrd="0" presId="urn:microsoft.com/office/officeart/2005/8/layout/vList5"/>
    <dgm:cxn modelId="{CCF6E578-5A17-496E-8D01-51FCA6E3F72D}" type="presParOf" srcId="{529159C7-F572-4BB7-B1D6-3BEFC2C0FB0C}" destId="{9B76E831-EA17-45E6-A175-426FCEF350EB}" srcOrd="0" destOrd="0" presId="urn:microsoft.com/office/officeart/2005/8/layout/vList5"/>
    <dgm:cxn modelId="{0B1240AA-4C78-4C82-9305-9AB7D630AC1A}" type="presParOf" srcId="{529159C7-F572-4BB7-B1D6-3BEFC2C0FB0C}" destId="{CB295F70-B150-4750-892B-BC3BBB17A626}" srcOrd="1" destOrd="0" presId="urn:microsoft.com/office/officeart/2005/8/layout/vList5"/>
    <dgm:cxn modelId="{35EC8823-8899-4631-A2FB-09FA71A6A750}" type="presParOf" srcId="{B66DB2C5-D093-4B68-A478-98CD11FB8318}" destId="{6DA519DC-16E9-4AC5-9402-28E67A062AF0}" srcOrd="1" destOrd="0" presId="urn:microsoft.com/office/officeart/2005/8/layout/vList5"/>
    <dgm:cxn modelId="{7AB11F1D-BA83-44AD-A36B-1B4061D4F652}" type="presParOf" srcId="{B66DB2C5-D093-4B68-A478-98CD11FB8318}" destId="{E6B6BD6D-B5E3-4CE1-BCD7-3E025162A97E}" srcOrd="2" destOrd="0" presId="urn:microsoft.com/office/officeart/2005/8/layout/vList5"/>
    <dgm:cxn modelId="{A9E708B5-D6E8-44A4-820F-94BFAD19B910}" type="presParOf" srcId="{E6B6BD6D-B5E3-4CE1-BCD7-3E025162A97E}" destId="{753B51E2-0634-4B92-8839-F297DBD3E41B}" srcOrd="0" destOrd="0" presId="urn:microsoft.com/office/officeart/2005/8/layout/vList5"/>
    <dgm:cxn modelId="{06B75A71-05C3-4030-A7E3-6F59DE458669}" type="presParOf" srcId="{E6B6BD6D-B5E3-4CE1-BCD7-3E025162A97E}" destId="{504F52C4-AB89-4540-86FD-1E3DF9488756}" srcOrd="1" destOrd="0" presId="urn:microsoft.com/office/officeart/2005/8/layout/vList5"/>
    <dgm:cxn modelId="{A5348085-D288-4C72-980A-32D548C79037}" type="presParOf" srcId="{B66DB2C5-D093-4B68-A478-98CD11FB8318}" destId="{B25CF190-8267-49AD-BF22-F258220FF30A}" srcOrd="3" destOrd="0" presId="urn:microsoft.com/office/officeart/2005/8/layout/vList5"/>
    <dgm:cxn modelId="{6F660E59-132D-4261-A744-470D1163881D}" type="presParOf" srcId="{B66DB2C5-D093-4B68-A478-98CD11FB8318}" destId="{8456FDA0-0280-4C1F-A23A-E348452234EA}" srcOrd="4" destOrd="0" presId="urn:microsoft.com/office/officeart/2005/8/layout/vList5"/>
    <dgm:cxn modelId="{0E075347-FF2B-480D-B91E-B8127BCD6C39}" type="presParOf" srcId="{8456FDA0-0280-4C1F-A23A-E348452234EA}" destId="{80B546A6-114A-4D17-A7BE-E7979E1ADA7A}" srcOrd="0" destOrd="0" presId="urn:microsoft.com/office/officeart/2005/8/layout/vList5"/>
    <dgm:cxn modelId="{D65A78DE-C10F-41FC-A85A-B65ED9C6D714}" type="presParOf" srcId="{8456FDA0-0280-4C1F-A23A-E348452234EA}" destId="{72903429-20C0-4FBF-BA15-83F041DB3115}" srcOrd="1" destOrd="0" presId="urn:microsoft.com/office/officeart/2005/8/layout/vList5"/>
    <dgm:cxn modelId="{B12C1389-F5CF-4985-BEE5-8128F74FA096}" type="presParOf" srcId="{B66DB2C5-D093-4B68-A478-98CD11FB8318}" destId="{79DD4EC8-8721-4507-B0B2-926CB0E72D58}" srcOrd="5" destOrd="0" presId="urn:microsoft.com/office/officeart/2005/8/layout/vList5"/>
    <dgm:cxn modelId="{6CE29B05-F76C-4B0E-84CD-0C30E7789BA6}" type="presParOf" srcId="{B66DB2C5-D093-4B68-A478-98CD11FB8318}" destId="{0D27EDBF-107B-4809-96BA-C4CCE0225362}" srcOrd="6" destOrd="0" presId="urn:microsoft.com/office/officeart/2005/8/layout/vList5"/>
    <dgm:cxn modelId="{9A335F22-26B4-4491-BD40-2CC195707500}" type="presParOf" srcId="{0D27EDBF-107B-4809-96BA-C4CCE0225362}" destId="{30041F86-AD35-4EA1-8709-20BA99CC5696}" srcOrd="0" destOrd="0" presId="urn:microsoft.com/office/officeart/2005/8/layout/vList5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ymbol zastępczy numeru slajdu 10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5AEF1-79CC-439D-B924-02BABF98C15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461684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23B61D-30E4-4D09-A828-E4AB2519AB07}" type="datetimeFigureOut">
              <a:rPr lang="pl-PL" smtClean="0"/>
              <a:pPr/>
              <a:t>2018-01-04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122613" y="509588"/>
            <a:ext cx="36814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E4FE29-769A-4DE0-9603-92A9D3E435A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217679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3F0C2-2071-480E-B7FD-5EB0F3E70FD3}" type="slidenum">
              <a:rPr lang="pl-PL" smtClean="0"/>
              <a:pPr>
                <a:defRPr/>
              </a:pPr>
              <a:t>1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269531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42950" y="2130430"/>
            <a:ext cx="8420100" cy="1470025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2018-01-04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2018-01-04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2018-01-04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2018-01-04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2018-01-04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2018-01-04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2018-01-04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2018-01-04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2018-01-04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2018-01-04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16E3-A5D3-42C7-824B-A16A7C07FD08}" type="datetimeFigureOut">
              <a:rPr lang="pl-PL" smtClean="0"/>
              <a:pPr/>
              <a:t>2018-01-04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1934744" y="142852"/>
            <a:ext cx="7816508" cy="9286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54750" y="1428737"/>
            <a:ext cx="9596505" cy="4286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616E3-A5D3-42C7-824B-A16A7C07FD08}" type="datetimeFigureOut">
              <a:rPr lang="pl-PL" smtClean="0"/>
              <a:pPr/>
              <a:t>2018-01-04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384550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4AA26-4708-407E-A4E7-B18892E0C12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pl-PL" sz="44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44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44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44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44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KONFERENCJA  DLA DYREKTORÓW  SZKÓŁ                  I PLACÓWEK  KSZTAŁCENIA </a:t>
            </a:r>
            <a:r>
              <a:rPr lang="pl-PL" sz="44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SPECJALNEGO</a:t>
            </a:r>
            <a:r>
              <a:rPr lang="pl-PL" sz="44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44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4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600" dirty="0" smtClean="0">
                <a:solidFill>
                  <a:srgbClr val="000097"/>
                </a:solidFill>
                <a:latin typeface="Times New Roman" pitchFamily="18" charset="0"/>
                <a:cs typeface="Times New Roman" pitchFamily="18" charset="0"/>
              </a:rPr>
              <a:t>STRZELCE KRAJEŃSKIE, 12 STYCZNIA 2018 r.</a:t>
            </a:r>
            <a:endParaRPr lang="pl-PL" sz="2700" i="0" dirty="0" smtClean="0">
              <a:solidFill>
                <a:srgbClr val="000097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57439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l-PL" dirty="0" smtClean="0">
                <a:solidFill>
                  <a:srgbClr val="000097"/>
                </a:solidFill>
              </a:rPr>
              <a:t>Wspomagająca rola szkół i placówek kształcenia specjalnego wynikająca z przepisów prawa oświatowego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fontAlgn="t"/>
            <a:r>
              <a:rPr lang="pl-PL" b="1" dirty="0" smtClean="0">
                <a:solidFill>
                  <a:srgbClr val="000097"/>
                </a:solidFill>
              </a:rPr>
              <a:t>Model </a:t>
            </a:r>
            <a:r>
              <a:rPr lang="pl-PL" b="1" dirty="0" err="1" smtClean="0">
                <a:solidFill>
                  <a:srgbClr val="000097"/>
                </a:solidFill>
              </a:rPr>
              <a:t>biopsychospołeczny</a:t>
            </a:r>
            <a:endParaRPr lang="pl-PL" dirty="0" smtClean="0"/>
          </a:p>
          <a:p>
            <a:pPr fontAlgn="t"/>
            <a:r>
              <a:rPr lang="pl-PL" dirty="0" smtClean="0">
                <a:solidFill>
                  <a:srgbClr val="000097"/>
                </a:solidFill>
              </a:rPr>
              <a:t>Cel diagnozy - identyfikacja trudności i barier w rozwijaniu potencjału ucznia.</a:t>
            </a:r>
          </a:p>
          <a:p>
            <a:pPr fontAlgn="t"/>
            <a:r>
              <a:rPr lang="pl-PL" dirty="0" smtClean="0">
                <a:solidFill>
                  <a:srgbClr val="000097"/>
                </a:solidFill>
              </a:rPr>
              <a:t>Zakres diagnozy - uczeń i jego środowisko.</a:t>
            </a:r>
          </a:p>
          <a:p>
            <a:pPr fontAlgn="t"/>
            <a:r>
              <a:rPr lang="pl-PL" dirty="0" smtClean="0">
                <a:solidFill>
                  <a:srgbClr val="000097"/>
                </a:solidFill>
              </a:rPr>
              <a:t>Metody diagnozy </a:t>
            </a:r>
            <a:r>
              <a:rPr lang="pl-PL" dirty="0" smtClean="0"/>
              <a:t>- </a:t>
            </a:r>
            <a:r>
              <a:rPr lang="pl-PL" dirty="0" smtClean="0">
                <a:solidFill>
                  <a:srgbClr val="000097"/>
                </a:solidFill>
              </a:rPr>
              <a:t>ilościowe, jakościowe podejście idiograficzne </a:t>
            </a:r>
          </a:p>
          <a:p>
            <a:pPr fontAlgn="t"/>
            <a:r>
              <a:rPr lang="pl-PL" dirty="0" smtClean="0">
                <a:solidFill>
                  <a:srgbClr val="000097"/>
                </a:solidFill>
              </a:rPr>
              <a:t>                                    (prymat podmiotu nad ogółem, tzw. normy).</a:t>
            </a:r>
          </a:p>
          <a:p>
            <a:pPr fontAlgn="t"/>
            <a:r>
              <a:rPr lang="pl-PL" dirty="0" smtClean="0">
                <a:solidFill>
                  <a:srgbClr val="000097"/>
                </a:solidFill>
              </a:rPr>
              <a:t>Model edukacji </a:t>
            </a:r>
            <a:r>
              <a:rPr lang="pl-PL" dirty="0" smtClean="0"/>
              <a:t>- </a:t>
            </a:r>
            <a:r>
              <a:rPr lang="pl-PL" dirty="0" smtClean="0">
                <a:solidFill>
                  <a:srgbClr val="000097"/>
                </a:solidFill>
              </a:rPr>
              <a:t>egalitarna, indukcyjna, włączanie.</a:t>
            </a:r>
          </a:p>
          <a:p>
            <a:pPr fontAlgn="t"/>
            <a:r>
              <a:rPr lang="pl-PL" dirty="0" smtClean="0">
                <a:solidFill>
                  <a:srgbClr val="000097"/>
                </a:solidFill>
              </a:rPr>
              <a:t>Cel edukacji </a:t>
            </a:r>
            <a:r>
              <a:rPr lang="pl-PL" dirty="0" smtClean="0"/>
              <a:t>-      </a:t>
            </a:r>
            <a:r>
              <a:rPr lang="pl-PL" dirty="0" smtClean="0">
                <a:solidFill>
                  <a:srgbClr val="000097"/>
                </a:solidFill>
              </a:rPr>
              <a:t>wsparcie ucznia w kształtowaniu indywidualnych tj. opartych na posiadanych zasobach, skutecznych strategii radzenia sobie z wyzwaniami życiowymi.</a:t>
            </a:r>
          </a:p>
          <a:p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l-PL" dirty="0" smtClean="0">
                <a:solidFill>
                  <a:srgbClr val="000097"/>
                </a:solidFill>
              </a:rPr>
              <a:t>Wspomagająca rola szkół i placówek kształcenia specjalnego wynikająca z przepisów prawa oświatowego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53988" y="1428750"/>
          <a:ext cx="9598025" cy="4286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000097"/>
                </a:solidFill>
              </a:rPr>
              <a:t>Wspomagająca rola szkół i placówek kształcenia specjalnego wynikająca z przepisów prawa oświatowego</a:t>
            </a:r>
            <a:endParaRPr lang="pl-PL" dirty="0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</p:nvPr>
        </p:nvGraphicFramePr>
        <p:xfrm>
          <a:off x="153988" y="1428750"/>
          <a:ext cx="9598025" cy="4736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1" name="pole tekstowe 40"/>
          <p:cNvSpPr txBox="1"/>
          <p:nvPr/>
        </p:nvSpPr>
        <p:spPr>
          <a:xfrm>
            <a:off x="3728864" y="5085184"/>
            <a:ext cx="5688632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tx2"/>
                </a:solidFill>
              </a:rPr>
              <a:t>• Wynikają ze środowiska szkolnego, rówieśniczego, rodzinnego</a:t>
            </a:r>
            <a:endParaRPr lang="pl-PL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l-PL" sz="1400" dirty="0" smtClean="0">
                <a:solidFill>
                  <a:srgbClr val="000097"/>
                </a:solidFill>
              </a:rPr>
              <a:t>Rozporządzenie Ministra Edukacji Narodowej z dnia 24 sierpnia 2017 r. w sprawie </a:t>
            </a:r>
            <a:r>
              <a:rPr lang="pl-PL" sz="1400" i="1" dirty="0" smtClean="0">
                <a:solidFill>
                  <a:srgbClr val="000097"/>
                </a:solidFill>
              </a:rPr>
              <a:t>organizowania wczesnego wspomagania rozwoju dzieci </a:t>
            </a:r>
            <a:endParaRPr lang="pl-PL" sz="1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9495" y="1412776"/>
            <a:ext cx="9596505" cy="4286280"/>
          </a:xfrm>
        </p:spPr>
        <p:txBody>
          <a:bodyPr>
            <a:normAutofit/>
          </a:bodyPr>
          <a:lstStyle/>
          <a:p>
            <a:endParaRPr lang="pl-PL" sz="2400" dirty="0" smtClean="0">
              <a:solidFill>
                <a:srgbClr val="000097"/>
              </a:solidFill>
            </a:endParaRPr>
          </a:p>
          <a:p>
            <a:endParaRPr lang="pl-PL" sz="2400" dirty="0" smtClean="0">
              <a:solidFill>
                <a:srgbClr val="000097"/>
              </a:solidFill>
            </a:endParaRPr>
          </a:p>
          <a:p>
            <a:endParaRPr lang="pl-PL" sz="2400" dirty="0" smtClean="0">
              <a:solidFill>
                <a:srgbClr val="000097"/>
              </a:solidFill>
            </a:endParaRPr>
          </a:p>
          <a:p>
            <a:endParaRPr lang="pl-PL" sz="2400" dirty="0" smtClean="0">
              <a:solidFill>
                <a:srgbClr val="000097"/>
              </a:solidFill>
            </a:endParaRPr>
          </a:p>
          <a:p>
            <a:r>
              <a:rPr lang="pl-PL" sz="2400" dirty="0" smtClean="0">
                <a:solidFill>
                  <a:srgbClr val="000097"/>
                </a:solidFill>
              </a:rPr>
              <a:t>§ 2. Wczesne wspomaganie może być organizowane w podmiotach, o których mowa w art.127 ust. 5 ustawy z dnia 14 grudnia 2016 r. – Prawo oświatowe</a:t>
            </a:r>
            <a:r>
              <a:rPr lang="pl-PL" sz="2400" dirty="0" smtClean="0"/>
              <a:t>.</a:t>
            </a:r>
            <a:endParaRPr lang="pl-PL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1400" dirty="0" smtClean="0">
                <a:solidFill>
                  <a:srgbClr val="000097"/>
                </a:solidFill>
              </a:rPr>
              <a:t>Rozporządzenie Ministra Edukacji Narodowej z dnia 05 września 2017 r.   w sprawie </a:t>
            </a:r>
            <a:r>
              <a:rPr lang="pl-PL" sz="1400" i="1" dirty="0" smtClean="0">
                <a:solidFill>
                  <a:srgbClr val="000097"/>
                </a:solidFill>
              </a:rPr>
              <a:t>szczegółowych zadań wiodących ośrodków koordynacyjno -   rehabilitacyjno – opiekuńczych</a:t>
            </a:r>
            <a:endParaRPr lang="pl-PL" sz="1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4750" y="1428736"/>
            <a:ext cx="9596505" cy="4664559"/>
          </a:xfrm>
        </p:spPr>
        <p:txBody>
          <a:bodyPr/>
          <a:lstStyle/>
          <a:p>
            <a:r>
              <a:rPr lang="pl-PL" dirty="0" smtClean="0">
                <a:solidFill>
                  <a:srgbClr val="000097"/>
                </a:solidFill>
              </a:rPr>
              <a:t>§ 1. ust. 1. </a:t>
            </a:r>
            <a:r>
              <a:rPr lang="pl-PL" dirty="0" err="1" smtClean="0">
                <a:solidFill>
                  <a:srgbClr val="000097"/>
                </a:solidFill>
              </a:rPr>
              <a:t>pkt</a:t>
            </a:r>
            <a:r>
              <a:rPr lang="pl-PL" dirty="0" smtClean="0">
                <a:solidFill>
                  <a:srgbClr val="000097"/>
                </a:solidFill>
              </a:rPr>
              <a:t> 4 organizowanie wczesnego wspomagania rozwoju dziecka na warunkach i w formach określonych w przepisach wydanych na podstawie art. 127 ust.19 </a:t>
            </a:r>
            <a:r>
              <a:rPr lang="pl-PL" dirty="0" err="1" smtClean="0">
                <a:solidFill>
                  <a:srgbClr val="000097"/>
                </a:solidFill>
              </a:rPr>
              <a:t>pkt</a:t>
            </a:r>
            <a:r>
              <a:rPr lang="pl-PL" dirty="0" smtClean="0">
                <a:solidFill>
                  <a:srgbClr val="000097"/>
                </a:solidFill>
              </a:rPr>
              <a:t> 1 ustawy z dnia 14 grudnia 2016 r. – Prawo oświatowe.</a:t>
            </a:r>
          </a:p>
          <a:p>
            <a:endParaRPr lang="pl-PL" dirty="0" smtClean="0">
              <a:solidFill>
                <a:srgbClr val="000097"/>
              </a:solidFill>
            </a:endParaRPr>
          </a:p>
          <a:p>
            <a:r>
              <a:rPr lang="pl-PL" dirty="0" smtClean="0">
                <a:solidFill>
                  <a:srgbClr val="000097"/>
                </a:solidFill>
              </a:rPr>
              <a:t>§ 1. ust. 1. </a:t>
            </a:r>
            <a:r>
              <a:rPr lang="pl-PL" dirty="0" err="1" smtClean="0">
                <a:solidFill>
                  <a:srgbClr val="000097"/>
                </a:solidFill>
              </a:rPr>
              <a:t>pkt</a:t>
            </a:r>
            <a:r>
              <a:rPr lang="pl-PL" dirty="0" smtClean="0">
                <a:solidFill>
                  <a:srgbClr val="000097"/>
                </a:solidFill>
              </a:rPr>
              <a:t> 5 koordynowanie korzystania z usług specjalistów dostępnych na obszarze powiatu w tym:</a:t>
            </a:r>
          </a:p>
          <a:p>
            <a:pPr marL="457200" indent="-457200">
              <a:buAutoNum type="alphaLcParenR"/>
            </a:pPr>
            <a:r>
              <a:rPr lang="pl-PL" dirty="0" smtClean="0">
                <a:solidFill>
                  <a:srgbClr val="000097"/>
                </a:solidFill>
              </a:rPr>
              <a:t>zbieranie i upowszechnianie informacji o usługach i świadczących je specjalistach,</a:t>
            </a:r>
          </a:p>
          <a:p>
            <a:pPr marL="457200" indent="-457200">
              <a:buAutoNum type="alphaLcParenR"/>
            </a:pPr>
            <a:r>
              <a:rPr lang="pl-PL" dirty="0" smtClean="0">
                <a:solidFill>
                  <a:srgbClr val="000097"/>
                </a:solidFill>
              </a:rPr>
              <a:t>prowadzenie akcji informacyjnych,</a:t>
            </a:r>
          </a:p>
          <a:p>
            <a:pPr marL="457200" indent="-457200">
              <a:buAutoNum type="alphaLcParenR"/>
            </a:pPr>
            <a:r>
              <a:rPr lang="pl-PL" dirty="0" smtClean="0">
                <a:solidFill>
                  <a:srgbClr val="000097"/>
                </a:solidFill>
              </a:rPr>
              <a:t>monitorowanie działań związanych z udzielaniem pomocy dzieciom i ich rodzinom.</a:t>
            </a:r>
            <a:endParaRPr lang="pl-PL" dirty="0">
              <a:solidFill>
                <a:srgbClr val="000097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l-PL" dirty="0" smtClean="0">
                <a:solidFill>
                  <a:srgbClr val="000097"/>
                </a:solidFill>
              </a:rPr>
              <a:t>Wspomagająca rola szkół i placówek kształcenia specjalnego wynikająca z przepisów prawa oświatowego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Tx/>
              <a:buChar char="-"/>
            </a:pPr>
            <a:r>
              <a:rPr lang="pl-PL" dirty="0" smtClean="0">
                <a:solidFill>
                  <a:srgbClr val="000097"/>
                </a:solidFill>
              </a:rPr>
              <a:t> wypracowanie modelu rozwiązań lokalnych, które będą uwzględniać zarówno specyfikę problemów, jak i zasoby instytucjonalne, finansowe, kadrowe środowiska, którego dotyczą;</a:t>
            </a:r>
          </a:p>
          <a:p>
            <a:pPr algn="just"/>
            <a:endParaRPr lang="pl-PL" dirty="0" smtClean="0">
              <a:solidFill>
                <a:srgbClr val="000097"/>
              </a:solidFill>
            </a:endParaRPr>
          </a:p>
          <a:p>
            <a:pPr algn="just">
              <a:buFontTx/>
              <a:buChar char="-"/>
            </a:pPr>
            <a:r>
              <a:rPr lang="pl-PL" smtClean="0">
                <a:solidFill>
                  <a:srgbClr val="000097"/>
                </a:solidFill>
              </a:rPr>
              <a:t>  wypracowanie </a:t>
            </a:r>
            <a:r>
              <a:rPr lang="pl-PL" dirty="0" smtClean="0">
                <a:solidFill>
                  <a:srgbClr val="000097"/>
                </a:solidFill>
              </a:rPr>
              <a:t>modelu współpracy szkół, instytucji i organizacji pozarządowych działających na rzecz dzieci i młodzieży ze specjalnymi potrzebami edukacyjnymi oraz ich rodzin;</a:t>
            </a:r>
            <a:r>
              <a:rPr lang="pl-PL" smtClean="0">
                <a:solidFill>
                  <a:srgbClr val="000097"/>
                </a:solidFill>
              </a:rPr>
              <a:t>	</a:t>
            </a:r>
          </a:p>
          <a:p>
            <a:pPr algn="just"/>
            <a:endParaRPr lang="pl-PL" dirty="0" smtClean="0">
              <a:solidFill>
                <a:srgbClr val="000097"/>
              </a:solidFill>
            </a:endParaRPr>
          </a:p>
          <a:p>
            <a:r>
              <a:rPr lang="pl-PL" dirty="0" smtClean="0">
                <a:solidFill>
                  <a:srgbClr val="000097"/>
                </a:solidFill>
              </a:rPr>
              <a:t>-   udzielanie efektywnego wsparcia dzieciom i młodzieży ze specjalnymi potrzebami edukacyjnymi w szkole ogólnodostępnej poprzez podejmowanie spójnych działań umożliwiających tworzenie ponadstandardowych rozwiązań</a:t>
            </a:r>
            <a:r>
              <a:rPr lang="pl-PL" dirty="0" smtClean="0"/>
              <a:t>.	</a:t>
            </a:r>
          </a:p>
          <a:p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3600" dirty="0" smtClean="0">
              <a:solidFill>
                <a:srgbClr val="000097"/>
              </a:solidFill>
            </a:endParaRPr>
          </a:p>
          <a:p>
            <a:endParaRPr lang="pl-PL" sz="3600" dirty="0" smtClean="0">
              <a:solidFill>
                <a:srgbClr val="000097"/>
              </a:solidFill>
            </a:endParaRPr>
          </a:p>
          <a:p>
            <a:endParaRPr lang="pl-PL" sz="3600" dirty="0" smtClean="0">
              <a:solidFill>
                <a:srgbClr val="000097"/>
              </a:solidFill>
            </a:endParaRPr>
          </a:p>
          <a:p>
            <a:pPr algn="ctr"/>
            <a:r>
              <a:rPr lang="pl-PL" sz="3600" dirty="0" smtClean="0">
                <a:solidFill>
                  <a:srgbClr val="000097"/>
                </a:solidFill>
              </a:rPr>
              <a:t>Dziękuję za uwagę</a:t>
            </a:r>
            <a:endParaRPr lang="pl-PL" sz="3600" dirty="0">
              <a:solidFill>
                <a:srgbClr val="000097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rgbClr val="000097"/>
                </a:solidFill>
              </a:rPr>
              <a:t>Harmonogram spotkania</a:t>
            </a:r>
            <a:endParaRPr lang="pl-PL" dirty="0">
              <a:solidFill>
                <a:srgbClr val="000097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4750" y="1428736"/>
            <a:ext cx="9751250" cy="542926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l-PL" sz="2000" b="1" dirty="0" smtClean="0">
                <a:solidFill>
                  <a:srgbClr val="000097"/>
                </a:solidFill>
              </a:rPr>
              <a:t>10.00- 10.10    </a:t>
            </a:r>
            <a:r>
              <a:rPr lang="pl-PL" sz="2000" dirty="0" smtClean="0">
                <a:solidFill>
                  <a:srgbClr val="000097"/>
                </a:solidFill>
              </a:rPr>
              <a:t>Otwarcie konferencji - Ewa Rawa  Lubuski Kurator Oświaty.</a:t>
            </a:r>
          </a:p>
          <a:p>
            <a:pPr algn="just"/>
            <a:r>
              <a:rPr lang="pl-PL" sz="2000" dirty="0" smtClean="0">
                <a:solidFill>
                  <a:srgbClr val="000097"/>
                </a:solidFill>
              </a:rPr>
              <a:t>                               Wystąpienie Wojewody Lubuskiego Władysława </a:t>
            </a:r>
            <a:r>
              <a:rPr lang="pl-PL" sz="2000" dirty="0" err="1" smtClean="0">
                <a:solidFill>
                  <a:srgbClr val="000097"/>
                </a:solidFill>
              </a:rPr>
              <a:t>Dajczaka</a:t>
            </a:r>
            <a:endParaRPr lang="pl-PL" sz="2000" dirty="0" smtClean="0">
              <a:solidFill>
                <a:srgbClr val="000097"/>
              </a:solidFill>
            </a:endParaRPr>
          </a:p>
          <a:p>
            <a:pPr algn="just"/>
            <a:r>
              <a:rPr lang="pl-PL" sz="2000" dirty="0" smtClean="0">
                <a:solidFill>
                  <a:srgbClr val="000097"/>
                </a:solidFill>
              </a:rPr>
              <a:t>                                Wystąpienie Starosty Powiatu Strzelecko – Drezdeneckiego  Edwarda </a:t>
            </a:r>
            <a:r>
              <a:rPr lang="pl-PL" sz="2000" dirty="0" err="1" smtClean="0">
                <a:solidFill>
                  <a:srgbClr val="000097"/>
                </a:solidFill>
              </a:rPr>
              <a:t>Tyranowicza</a:t>
            </a:r>
            <a:endParaRPr lang="pl-PL" sz="2000" dirty="0" smtClean="0">
              <a:solidFill>
                <a:srgbClr val="000097"/>
              </a:solidFill>
            </a:endParaRPr>
          </a:p>
          <a:p>
            <a:pPr algn="just"/>
            <a:r>
              <a:rPr lang="pl-PL" sz="2000" b="1" dirty="0" smtClean="0">
                <a:solidFill>
                  <a:srgbClr val="000097"/>
                </a:solidFill>
              </a:rPr>
              <a:t>10.10 – 10.40  </a:t>
            </a:r>
            <a:r>
              <a:rPr lang="pl-PL" sz="2000" dirty="0" smtClean="0">
                <a:solidFill>
                  <a:srgbClr val="000097"/>
                </a:solidFill>
              </a:rPr>
              <a:t>Prezentacja działalności SOSW w Strzelcach Krajeńskich – </a:t>
            </a:r>
          </a:p>
          <a:p>
            <a:pPr algn="just"/>
            <a:r>
              <a:rPr lang="pl-PL" sz="2000" dirty="0" smtClean="0">
                <a:solidFill>
                  <a:srgbClr val="000097"/>
                </a:solidFill>
              </a:rPr>
              <a:t>                              Zofia </a:t>
            </a:r>
            <a:r>
              <a:rPr lang="pl-PL" sz="2000" dirty="0" err="1" smtClean="0">
                <a:solidFill>
                  <a:srgbClr val="000097"/>
                </a:solidFill>
              </a:rPr>
              <a:t>Dajczak</a:t>
            </a:r>
            <a:r>
              <a:rPr lang="pl-PL" sz="2000" dirty="0" smtClean="0">
                <a:solidFill>
                  <a:srgbClr val="000097"/>
                </a:solidFill>
              </a:rPr>
              <a:t>  Dyrektor SOSW w Strzelcach Krajeńskich.</a:t>
            </a:r>
          </a:p>
          <a:p>
            <a:pPr algn="just"/>
            <a:r>
              <a:rPr lang="pl-PL" sz="2000" b="1" dirty="0" smtClean="0">
                <a:solidFill>
                  <a:srgbClr val="000097"/>
                </a:solidFill>
              </a:rPr>
              <a:t>10.40 - 11.10   </a:t>
            </a:r>
            <a:r>
              <a:rPr lang="pl-PL" sz="2000" dirty="0" smtClean="0">
                <a:solidFill>
                  <a:srgbClr val="000097"/>
                </a:solidFill>
              </a:rPr>
              <a:t>Wspomagająca rola szkół i placówek kształcenia specjalnego </a:t>
            </a:r>
          </a:p>
          <a:p>
            <a:pPr algn="just"/>
            <a:r>
              <a:rPr lang="pl-PL" sz="2000" dirty="0" smtClean="0">
                <a:solidFill>
                  <a:srgbClr val="000097"/>
                </a:solidFill>
              </a:rPr>
              <a:t>                               wynikająca z przepisów prawa oświatowego – Jolanta Lipińska.</a:t>
            </a:r>
          </a:p>
          <a:p>
            <a:pPr algn="just"/>
            <a:r>
              <a:rPr lang="pl-PL" sz="2000" b="1" dirty="0" smtClean="0">
                <a:solidFill>
                  <a:srgbClr val="000097"/>
                </a:solidFill>
              </a:rPr>
              <a:t>11.10 – 11.40 </a:t>
            </a:r>
            <a:r>
              <a:rPr lang="pl-PL" sz="2000" dirty="0" smtClean="0">
                <a:solidFill>
                  <a:srgbClr val="000097"/>
                </a:solidFill>
              </a:rPr>
              <a:t>  Działalność punktu konsultacyjnego – prezentacja dobrej praktyki –</a:t>
            </a:r>
          </a:p>
          <a:p>
            <a:pPr algn="just"/>
            <a:r>
              <a:rPr lang="pl-PL" sz="2000" dirty="0" smtClean="0">
                <a:solidFill>
                  <a:srgbClr val="000097"/>
                </a:solidFill>
              </a:rPr>
              <a:t>                               Jolanta Miękina Dyrektor Zespołu Szkół Specjalnych nr 23 w Częstochowie. </a:t>
            </a:r>
          </a:p>
          <a:p>
            <a:pPr algn="just"/>
            <a:r>
              <a:rPr lang="pl-PL" sz="2000" dirty="0" smtClean="0">
                <a:solidFill>
                  <a:srgbClr val="000097"/>
                </a:solidFill>
              </a:rPr>
              <a:t> </a:t>
            </a:r>
            <a:r>
              <a:rPr lang="pl-PL" sz="2000" b="1" dirty="0" smtClean="0">
                <a:solidFill>
                  <a:srgbClr val="000097"/>
                </a:solidFill>
              </a:rPr>
              <a:t>11.40 – 12.00  Przerwa</a:t>
            </a:r>
          </a:p>
          <a:p>
            <a:pPr algn="just"/>
            <a:r>
              <a:rPr lang="pl-PL" sz="2000" b="1" dirty="0" smtClean="0">
                <a:solidFill>
                  <a:srgbClr val="000097"/>
                </a:solidFill>
              </a:rPr>
              <a:t>12.00 – 12.30   </a:t>
            </a:r>
            <a:r>
              <a:rPr lang="pl-PL" sz="2000" dirty="0" smtClean="0">
                <a:solidFill>
                  <a:srgbClr val="000097"/>
                </a:solidFill>
              </a:rPr>
              <a:t>Finansowanie zadań oświatowych z zakresu kształcenia uczniów ze SPE – </a:t>
            </a:r>
          </a:p>
          <a:p>
            <a:pPr algn="just"/>
            <a:r>
              <a:rPr lang="pl-PL" sz="2000" dirty="0" smtClean="0">
                <a:solidFill>
                  <a:srgbClr val="000097"/>
                </a:solidFill>
              </a:rPr>
              <a:t>                               Anna Włodarczak</a:t>
            </a:r>
          </a:p>
          <a:p>
            <a:pPr algn="just"/>
            <a:r>
              <a:rPr lang="pl-PL" sz="2000" b="1" dirty="0" smtClean="0">
                <a:solidFill>
                  <a:srgbClr val="000097"/>
                </a:solidFill>
              </a:rPr>
              <a:t>12.30 – 13.00   </a:t>
            </a:r>
            <a:r>
              <a:rPr lang="pl-PL" sz="2000" dirty="0" smtClean="0">
                <a:solidFill>
                  <a:srgbClr val="000097"/>
                </a:solidFill>
              </a:rPr>
              <a:t>Realizacja zadań w ramach programu ,,Za życiem” – </a:t>
            </a:r>
          </a:p>
          <a:p>
            <a:pPr algn="just"/>
            <a:r>
              <a:rPr lang="pl-PL" sz="2000" dirty="0" smtClean="0">
                <a:solidFill>
                  <a:srgbClr val="000097"/>
                </a:solidFill>
              </a:rPr>
              <a:t>                               Andrzej </a:t>
            </a:r>
            <a:r>
              <a:rPr lang="pl-PL" sz="2000" dirty="0" err="1" smtClean="0">
                <a:solidFill>
                  <a:srgbClr val="000097"/>
                </a:solidFill>
              </a:rPr>
              <a:t>Waldman</a:t>
            </a:r>
            <a:r>
              <a:rPr lang="pl-PL" sz="2000" dirty="0" smtClean="0">
                <a:solidFill>
                  <a:srgbClr val="000097"/>
                </a:solidFill>
              </a:rPr>
              <a:t> Dyrektor SOSW we Wschowie</a:t>
            </a:r>
          </a:p>
          <a:p>
            <a:pPr algn="just"/>
            <a:endParaRPr lang="pl-PL" sz="2000" dirty="0" smtClean="0">
              <a:solidFill>
                <a:srgbClr val="000097"/>
              </a:solidFill>
            </a:endParaRPr>
          </a:p>
          <a:p>
            <a:pPr algn="just"/>
            <a:r>
              <a:rPr lang="pl-PL" sz="2000" b="1" dirty="0" smtClean="0">
                <a:solidFill>
                  <a:srgbClr val="000097"/>
                </a:solidFill>
              </a:rPr>
              <a:t>13.00 – 13.30  </a:t>
            </a:r>
            <a:r>
              <a:rPr lang="pl-PL" sz="2000" dirty="0" smtClean="0">
                <a:solidFill>
                  <a:srgbClr val="000097"/>
                </a:solidFill>
              </a:rPr>
              <a:t>Rola działalności organizacji młodzieżowych w przygotowaniu do życia społecznego - </a:t>
            </a:r>
          </a:p>
          <a:p>
            <a:pPr algn="just"/>
            <a:r>
              <a:rPr lang="pl-PL" sz="2000" dirty="0" smtClean="0">
                <a:solidFill>
                  <a:srgbClr val="000097"/>
                </a:solidFill>
              </a:rPr>
              <a:t>                              prezentacja dobrej praktyki – Alicja Borkowska Dyrektor ZKS nr 1 w Gorzowie Wlkp.</a:t>
            </a:r>
          </a:p>
          <a:p>
            <a:pPr algn="just"/>
            <a:r>
              <a:rPr lang="pl-PL" sz="2000" b="1" dirty="0" smtClean="0">
                <a:solidFill>
                  <a:srgbClr val="000097"/>
                </a:solidFill>
              </a:rPr>
              <a:t>13.30 – 13.50  </a:t>
            </a:r>
            <a:r>
              <a:rPr lang="pl-PL" sz="2000" dirty="0" smtClean="0">
                <a:solidFill>
                  <a:srgbClr val="000097"/>
                </a:solidFill>
              </a:rPr>
              <a:t>Wymiana spostrzeżeń, dyskusja – moderuje J. Lipińska, A. Włodarczak.</a:t>
            </a:r>
            <a:endParaRPr lang="pl-PL" sz="2000" b="1" dirty="0" smtClean="0">
              <a:solidFill>
                <a:srgbClr val="000097"/>
              </a:solidFill>
            </a:endParaRPr>
          </a:p>
          <a:p>
            <a:pPr algn="just"/>
            <a:r>
              <a:rPr lang="pl-PL" sz="2000" b="1" dirty="0" smtClean="0">
                <a:solidFill>
                  <a:srgbClr val="000097"/>
                </a:solidFill>
              </a:rPr>
              <a:t>13.50 – 14.00  </a:t>
            </a:r>
            <a:r>
              <a:rPr lang="pl-PL" sz="2000" dirty="0" smtClean="0">
                <a:solidFill>
                  <a:srgbClr val="000097"/>
                </a:solidFill>
              </a:rPr>
              <a:t>Podsumowania i zakończenia konferencji – Ewa Rawa Lubuski Kurator Oświaty</a:t>
            </a:r>
          </a:p>
          <a:p>
            <a:pPr algn="just"/>
            <a:endParaRPr lang="pl-PL" sz="2000" dirty="0" smtClean="0">
              <a:solidFill>
                <a:srgbClr val="000097"/>
              </a:solidFill>
            </a:endParaRPr>
          </a:p>
          <a:p>
            <a:pPr algn="just"/>
            <a:endParaRPr lang="pl-PL" sz="2000" b="1" dirty="0" smtClean="0">
              <a:solidFill>
                <a:srgbClr val="000097"/>
              </a:solidFill>
            </a:endParaRPr>
          </a:p>
          <a:p>
            <a:endParaRPr lang="pl-PL" dirty="0">
              <a:solidFill>
                <a:srgbClr val="000097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sz="4400" b="1" dirty="0" smtClean="0">
              <a:solidFill>
                <a:srgbClr val="000097"/>
              </a:solidFill>
            </a:endParaRPr>
          </a:p>
          <a:p>
            <a:pPr algn="ctr"/>
            <a:r>
              <a:rPr lang="pl-PL" sz="4400" b="1" dirty="0" smtClean="0">
                <a:solidFill>
                  <a:srgbClr val="000097"/>
                </a:solidFill>
              </a:rPr>
              <a:t>Wspomagająca  rola szkół                      i placówek kształcenia specjalnego wynikająca z przepisów prawa oświatowego</a:t>
            </a:r>
            <a:endParaRPr lang="pl-PL" sz="44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l-PL" dirty="0" smtClean="0">
                <a:solidFill>
                  <a:srgbClr val="000097"/>
                </a:solidFill>
              </a:rPr>
              <a:t>Wspomagająca rola szkół i placówek kształcenia specjalnego wynikająca z przepisów prawa oświatowego</a:t>
            </a:r>
            <a:endParaRPr lang="pl-PL" dirty="0"/>
          </a:p>
        </p:txBody>
      </p:sp>
      <p:pic>
        <p:nvPicPr>
          <p:cNvPr id="4" name="Symbol zastępczy zawartości 3" descr="dzielmy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48610" y="1844824"/>
            <a:ext cx="5696678" cy="4447918"/>
          </a:xfrm>
        </p:spPr>
      </p:pic>
      <p:sp>
        <p:nvSpPr>
          <p:cNvPr id="5" name="pole tekstowe 4"/>
          <p:cNvSpPr txBox="1"/>
          <p:nvPr/>
        </p:nvSpPr>
        <p:spPr>
          <a:xfrm>
            <a:off x="6825208" y="5949280"/>
            <a:ext cx="19849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i="1" dirty="0" smtClean="0">
                <a:solidFill>
                  <a:srgbClr val="000097"/>
                </a:solidFill>
              </a:rPr>
              <a:t>Grafika: Danuta Sterna</a:t>
            </a:r>
            <a:endParaRPr lang="pl-PL" sz="1000" i="1" dirty="0">
              <a:solidFill>
                <a:srgbClr val="000097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l-PL" dirty="0" smtClean="0">
                <a:solidFill>
                  <a:srgbClr val="000097"/>
                </a:solidFill>
              </a:rPr>
              <a:t>Wspomagająca rola szkół i placówek kształcenia specjalnego wynikająca z przepisów prawa oświatowego</a:t>
            </a:r>
            <a:r>
              <a:rPr lang="pl-PL" i="1" dirty="0" smtClean="0">
                <a:solidFill>
                  <a:srgbClr val="000097"/>
                </a:solidFill>
              </a:rPr>
              <a:t/>
            </a:r>
            <a:br>
              <a:rPr lang="pl-PL" i="1" dirty="0" smtClean="0">
                <a:solidFill>
                  <a:srgbClr val="000097"/>
                </a:solidFill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4750" y="1428736"/>
            <a:ext cx="9596505" cy="5240623"/>
          </a:xfrm>
        </p:spPr>
        <p:txBody>
          <a:bodyPr>
            <a:normAutofit/>
          </a:bodyPr>
          <a:lstStyle/>
          <a:p>
            <a:r>
              <a:rPr lang="pl-PL" sz="2000" b="1" dirty="0" smtClean="0">
                <a:solidFill>
                  <a:srgbClr val="000097"/>
                </a:solidFill>
              </a:rPr>
              <a:t>Przepisy regulujące organizację kształcenia i wsparcie uczniów ze specjalnymi potrzebami edukacyjnymi:</a:t>
            </a:r>
          </a:p>
          <a:p>
            <a:r>
              <a:rPr lang="pl-PL" sz="2000" dirty="0" smtClean="0">
                <a:solidFill>
                  <a:srgbClr val="000097"/>
                </a:solidFill>
              </a:rPr>
              <a:t>1. Rozporządzenie Ministra Edukacji Narodowej z dnia 09 sierpnia 2017 w sprawie </a:t>
            </a:r>
            <a:r>
              <a:rPr lang="pl-PL" sz="2000" i="1" dirty="0" smtClean="0">
                <a:solidFill>
                  <a:srgbClr val="000097"/>
                </a:solidFill>
              </a:rPr>
              <a:t>indywidualnego obowiązkowego rocznego przygotowania przedszkolnego                            i indywidualnego nauczania dzieci i młodzieży </a:t>
            </a:r>
            <a:r>
              <a:rPr lang="pl-PL" sz="2000" dirty="0" smtClean="0">
                <a:solidFill>
                  <a:srgbClr val="000097"/>
                </a:solidFill>
              </a:rPr>
              <a:t>( Dz. U.  z 2017 r. poz. 1616)</a:t>
            </a:r>
            <a:r>
              <a:rPr lang="pl-PL" sz="2000" i="1" dirty="0" smtClean="0">
                <a:solidFill>
                  <a:srgbClr val="000097"/>
                </a:solidFill>
              </a:rPr>
              <a:t>;</a:t>
            </a:r>
          </a:p>
          <a:p>
            <a:r>
              <a:rPr lang="pl-PL" sz="2000" dirty="0" smtClean="0">
                <a:solidFill>
                  <a:srgbClr val="000097"/>
                </a:solidFill>
              </a:rPr>
              <a:t>2</a:t>
            </a:r>
            <a:r>
              <a:rPr lang="pl-PL" sz="2000" i="1" dirty="0" smtClean="0">
                <a:solidFill>
                  <a:srgbClr val="000097"/>
                </a:solidFill>
              </a:rPr>
              <a:t>. </a:t>
            </a:r>
            <a:r>
              <a:rPr lang="pl-PL" sz="2000" dirty="0" smtClean="0">
                <a:solidFill>
                  <a:srgbClr val="000097"/>
                </a:solidFill>
              </a:rPr>
              <a:t>Rozporządzenie Ministra Edukacji Narodowej z dnia 09 sierpnia 2017r.  w sprawie </a:t>
            </a:r>
            <a:r>
              <a:rPr lang="pl-PL" sz="2000" i="1" dirty="0" smtClean="0">
                <a:solidFill>
                  <a:srgbClr val="000097"/>
                </a:solidFill>
              </a:rPr>
              <a:t>zasad organizacji i udzielania pomocy psychologiczno – pedagogicznej w publicznych przedszkolach, szkołach i placówkach</a:t>
            </a:r>
            <a:r>
              <a:rPr lang="pl-PL" sz="2000" dirty="0" smtClean="0">
                <a:solidFill>
                  <a:srgbClr val="000097"/>
                </a:solidFill>
              </a:rPr>
              <a:t> ( Dz. U z 2017r . poz. 1591);</a:t>
            </a:r>
          </a:p>
          <a:p>
            <a:r>
              <a:rPr lang="pl-PL" sz="2000" dirty="0" smtClean="0">
                <a:solidFill>
                  <a:srgbClr val="000097"/>
                </a:solidFill>
              </a:rPr>
              <a:t>3. Rozporządzenie Ministra Edukacji Narodowej z dnia 09 sierpnia 2017 w sprawie </a:t>
            </a:r>
            <a:r>
              <a:rPr lang="pl-PL" sz="2000" i="1" dirty="0" smtClean="0">
                <a:solidFill>
                  <a:srgbClr val="000097"/>
                </a:solidFill>
              </a:rPr>
              <a:t>warunków organizowania kształcenia, wychowania i opieki dla dzieci i młodzieży niepełnoprawnych, niedostosowanych społecznie i zagrożonych niedostosowaniem społecznym </a:t>
            </a:r>
            <a:r>
              <a:rPr lang="pl-PL" sz="2000" dirty="0" smtClean="0">
                <a:solidFill>
                  <a:srgbClr val="000097"/>
                </a:solidFill>
              </a:rPr>
              <a:t>( Dz. U. z 2017r. poz. 1578);</a:t>
            </a:r>
          </a:p>
          <a:p>
            <a:pPr>
              <a:buFontTx/>
              <a:buChar char="-"/>
            </a:pPr>
            <a:endParaRPr lang="pl-PL" sz="2000" dirty="0" smtClean="0">
              <a:solidFill>
                <a:srgbClr val="000097"/>
              </a:solidFill>
            </a:endParaRPr>
          </a:p>
          <a:p>
            <a:pPr>
              <a:buFontTx/>
              <a:buChar char="-"/>
            </a:pPr>
            <a:endParaRPr lang="pl-PL" sz="2000" dirty="0" smtClean="0">
              <a:solidFill>
                <a:srgbClr val="000097"/>
              </a:solidFill>
            </a:endParaRPr>
          </a:p>
          <a:p>
            <a:pPr>
              <a:buFontTx/>
              <a:buChar char="-"/>
            </a:pPr>
            <a:endParaRPr lang="pl-PL" sz="2000" dirty="0" smtClean="0">
              <a:solidFill>
                <a:srgbClr val="000097"/>
              </a:solidFill>
            </a:endParaRPr>
          </a:p>
          <a:p>
            <a:pPr>
              <a:buFontTx/>
              <a:buChar char="-"/>
            </a:pPr>
            <a:endParaRPr lang="pl-PL" sz="2000" dirty="0" smtClean="0">
              <a:solidFill>
                <a:srgbClr val="000097"/>
              </a:solidFill>
            </a:endParaRPr>
          </a:p>
          <a:p>
            <a:pPr>
              <a:buFontTx/>
              <a:buChar char="-"/>
            </a:pPr>
            <a:endParaRPr lang="pl-PL" sz="2000" dirty="0" smtClean="0">
              <a:solidFill>
                <a:srgbClr val="000097"/>
              </a:solidFill>
            </a:endParaRPr>
          </a:p>
          <a:p>
            <a:pPr>
              <a:buFontTx/>
              <a:buChar char="-"/>
            </a:pPr>
            <a:endParaRPr lang="pl-PL" sz="2000" dirty="0" smtClean="0">
              <a:solidFill>
                <a:srgbClr val="000097"/>
              </a:solidFill>
            </a:endParaRPr>
          </a:p>
          <a:p>
            <a:pPr>
              <a:buFontTx/>
              <a:buChar char="-"/>
            </a:pPr>
            <a:endParaRPr lang="pl-PL" sz="2000" dirty="0" smtClean="0">
              <a:solidFill>
                <a:srgbClr val="000097"/>
              </a:solidFill>
            </a:endParaRPr>
          </a:p>
          <a:p>
            <a:pPr>
              <a:buFontTx/>
              <a:buChar char="-"/>
            </a:pPr>
            <a:endParaRPr lang="pl-PL" sz="2000" dirty="0" smtClean="0">
              <a:solidFill>
                <a:srgbClr val="000097"/>
              </a:solidFill>
            </a:endParaRPr>
          </a:p>
          <a:p>
            <a:pPr>
              <a:buFontTx/>
              <a:buChar char="-"/>
            </a:pPr>
            <a:endParaRPr lang="pl-PL" sz="2000" dirty="0" smtClean="0">
              <a:solidFill>
                <a:srgbClr val="000097"/>
              </a:solidFill>
            </a:endParaRPr>
          </a:p>
          <a:p>
            <a:pPr>
              <a:buFontTx/>
              <a:buChar char="-"/>
            </a:pPr>
            <a:endParaRPr lang="pl-PL" sz="2000" dirty="0" smtClean="0">
              <a:solidFill>
                <a:srgbClr val="000097"/>
              </a:solidFill>
            </a:endParaRPr>
          </a:p>
          <a:p>
            <a:endParaRPr lang="pl-PL" sz="2000" dirty="0">
              <a:solidFill>
                <a:srgbClr val="000097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l-PL" dirty="0" smtClean="0">
                <a:solidFill>
                  <a:srgbClr val="000097"/>
                </a:solidFill>
              </a:rPr>
              <a:t>Wspomagająca rola szkół i placówek kształcenia specjalnego wynikająca z przepisów prawa oświatowego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4750" y="1428736"/>
            <a:ext cx="9596505" cy="5024599"/>
          </a:xfrm>
        </p:spPr>
        <p:txBody>
          <a:bodyPr>
            <a:normAutofit lnSpcReduction="10000"/>
          </a:bodyPr>
          <a:lstStyle/>
          <a:p>
            <a:r>
              <a:rPr lang="pl-PL" dirty="0" smtClean="0">
                <a:solidFill>
                  <a:srgbClr val="000097"/>
                </a:solidFill>
              </a:rPr>
              <a:t>4.Rozporządzenie Ministra Edukacji Narodowej z dnia 24 sierpnia 2017 r. </a:t>
            </a:r>
          </a:p>
          <a:p>
            <a:r>
              <a:rPr lang="pl-PL" dirty="0" smtClean="0">
                <a:solidFill>
                  <a:srgbClr val="000097"/>
                </a:solidFill>
              </a:rPr>
              <a:t>    w sprawie </a:t>
            </a:r>
            <a:r>
              <a:rPr lang="pl-PL" i="1" dirty="0" smtClean="0">
                <a:solidFill>
                  <a:srgbClr val="000097"/>
                </a:solidFill>
              </a:rPr>
              <a:t>organizowania wczesnego wspomagania rozwoju dzieci </a:t>
            </a:r>
          </a:p>
          <a:p>
            <a:r>
              <a:rPr lang="pl-PL" i="1" dirty="0" smtClean="0">
                <a:solidFill>
                  <a:srgbClr val="000097"/>
                </a:solidFill>
              </a:rPr>
              <a:t>    </a:t>
            </a:r>
            <a:r>
              <a:rPr lang="pl-PL" dirty="0" smtClean="0">
                <a:solidFill>
                  <a:srgbClr val="000097"/>
                </a:solidFill>
              </a:rPr>
              <a:t>( Dz. U. z 2017 r. poz. 1635);</a:t>
            </a:r>
          </a:p>
          <a:p>
            <a:r>
              <a:rPr lang="pl-PL" dirty="0" smtClean="0">
                <a:solidFill>
                  <a:srgbClr val="000097"/>
                </a:solidFill>
              </a:rPr>
              <a:t>5.Rozporządzenie Ministra Edukacji Narodowej z dnia 05 września 2017 r. </a:t>
            </a:r>
          </a:p>
          <a:p>
            <a:r>
              <a:rPr lang="pl-PL" dirty="0" smtClean="0">
                <a:solidFill>
                  <a:srgbClr val="000097"/>
                </a:solidFill>
              </a:rPr>
              <a:t>     w sprawie </a:t>
            </a:r>
            <a:r>
              <a:rPr lang="pl-PL" i="1" dirty="0" smtClean="0">
                <a:solidFill>
                  <a:srgbClr val="000097"/>
                </a:solidFill>
              </a:rPr>
              <a:t>szczegółowych zadań wiodących ośrodków koordynacyjno - </a:t>
            </a:r>
          </a:p>
          <a:p>
            <a:r>
              <a:rPr lang="pl-PL" i="1" dirty="0" smtClean="0">
                <a:solidFill>
                  <a:srgbClr val="000097"/>
                </a:solidFill>
              </a:rPr>
              <a:t>     rehabilitacyjno – opiekuńczych </a:t>
            </a:r>
            <a:r>
              <a:rPr lang="pl-PL" dirty="0" smtClean="0">
                <a:solidFill>
                  <a:srgbClr val="000097"/>
                </a:solidFill>
              </a:rPr>
              <a:t>( dz. U. z 2017 r. poz. 1712).</a:t>
            </a:r>
          </a:p>
          <a:p>
            <a:r>
              <a:rPr lang="pl-PL" dirty="0" smtClean="0">
                <a:solidFill>
                  <a:srgbClr val="000097"/>
                </a:solidFill>
              </a:rPr>
              <a:t>6.Rozporządzenie Ministra Edukacji Narodowej z dnia 11 sierpnia 2017 r. </a:t>
            </a:r>
          </a:p>
          <a:p>
            <a:r>
              <a:rPr lang="pl-PL" dirty="0" smtClean="0">
                <a:solidFill>
                  <a:srgbClr val="000097"/>
                </a:solidFill>
              </a:rPr>
              <a:t>    w sprawie </a:t>
            </a:r>
            <a:r>
              <a:rPr lang="pl-PL" i="1" dirty="0" smtClean="0">
                <a:solidFill>
                  <a:srgbClr val="000097"/>
                </a:solidFill>
              </a:rPr>
              <a:t>publicznych placówek oświatowo – wychowawczych</a:t>
            </a:r>
          </a:p>
          <a:p>
            <a:r>
              <a:rPr lang="pl-PL" i="1" dirty="0" smtClean="0">
                <a:solidFill>
                  <a:srgbClr val="000097"/>
                </a:solidFill>
              </a:rPr>
              <a:t>    młodzieżowych ośrodków wychowawczych, młodzieżowych ośrodków</a:t>
            </a:r>
          </a:p>
          <a:p>
            <a:r>
              <a:rPr lang="pl-PL" i="1" dirty="0" smtClean="0">
                <a:solidFill>
                  <a:srgbClr val="000097"/>
                </a:solidFill>
              </a:rPr>
              <a:t>    socjoterapii, specjalnych ośrodków szkolno – wychowawczych, ośrodków</a:t>
            </a:r>
          </a:p>
          <a:p>
            <a:r>
              <a:rPr lang="pl-PL" i="1" dirty="0" smtClean="0">
                <a:solidFill>
                  <a:srgbClr val="000097"/>
                </a:solidFill>
              </a:rPr>
              <a:t>     rewalidacyjno – wychowawczych oraz zapewniających opiekę i wychowanie</a:t>
            </a:r>
          </a:p>
          <a:p>
            <a:r>
              <a:rPr lang="pl-PL" i="1" dirty="0" smtClean="0">
                <a:solidFill>
                  <a:srgbClr val="000097"/>
                </a:solidFill>
              </a:rPr>
              <a:t>     uczniom w okresie pobierania nauki poza miejscem stałego zamieszkania </a:t>
            </a:r>
          </a:p>
          <a:p>
            <a:r>
              <a:rPr lang="pl-PL" i="1" dirty="0" smtClean="0">
                <a:solidFill>
                  <a:srgbClr val="000097"/>
                </a:solidFill>
              </a:rPr>
              <a:t>    </a:t>
            </a:r>
            <a:r>
              <a:rPr lang="pl-PL" dirty="0" smtClean="0">
                <a:solidFill>
                  <a:srgbClr val="000097"/>
                </a:solidFill>
              </a:rPr>
              <a:t>( Dz. U. z 2017 . poz. 1606);</a:t>
            </a:r>
          </a:p>
          <a:p>
            <a:endParaRPr lang="pl-PL" dirty="0" smtClean="0">
              <a:solidFill>
                <a:srgbClr val="000097"/>
              </a:solidFill>
            </a:endParaRPr>
          </a:p>
          <a:p>
            <a:endParaRPr lang="pl-PL" dirty="0" smtClean="0">
              <a:solidFill>
                <a:srgbClr val="000097"/>
              </a:solidFill>
            </a:endParaRPr>
          </a:p>
          <a:p>
            <a:endParaRPr lang="pl-PL" dirty="0">
              <a:solidFill>
                <a:srgbClr val="000097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1300" dirty="0" smtClean="0">
                <a:solidFill>
                  <a:srgbClr val="000097"/>
                </a:solidFill>
              </a:rPr>
              <a:t>Rozporządzenie Ministra Edukacji Narodowej z dnia 11 sierpnia 2017 r. w sprawie </a:t>
            </a:r>
            <a:r>
              <a:rPr lang="pl-PL" sz="1300" i="1" dirty="0" smtClean="0">
                <a:solidFill>
                  <a:srgbClr val="000097"/>
                </a:solidFill>
              </a:rPr>
              <a:t>publicznych placówek oświatowo – wychowawczych, młodzieżowych ośrodków wychowawczych, młodzieżowych ośrodków socjoterapii, specjalnych ośrodków szkolno – wychowawczych, ośrodków rewalidacyjno – wychowawczych oraz zapewniających opiekę i wychowanie uczniom w okresie pobierania nauki poza miejscem stałego zamieszkania. </a:t>
            </a:r>
            <a:r>
              <a:rPr lang="pl-PL" sz="2000" dirty="0" smtClean="0">
                <a:solidFill>
                  <a:srgbClr val="000097"/>
                </a:solidFill>
              </a:rPr>
              <a:t/>
            </a:r>
            <a:br>
              <a:rPr lang="pl-PL" sz="2000" dirty="0" smtClean="0">
                <a:solidFill>
                  <a:srgbClr val="000097"/>
                </a:solidFill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>
                <a:solidFill>
                  <a:srgbClr val="000097"/>
                </a:solidFill>
              </a:rPr>
              <a:t>§ 31. Młodzieżowy ośrodek wychowawczy i młodzieżowy ośrodek socjoterapii </a:t>
            </a:r>
            <a:r>
              <a:rPr lang="pl-PL" b="1" dirty="0" smtClean="0">
                <a:solidFill>
                  <a:srgbClr val="000097"/>
                </a:solidFill>
              </a:rPr>
              <a:t>współpracują ze szkołami ogólnodostępnymi w zakresie diagnozowania              i rozwiązywania problemów dydaktyczno – wychowawczych uczniów niedostosowanych społecznie lub zagrożonych niedostosowaniem społecznym uczęszczających do tych szkół</a:t>
            </a:r>
            <a:r>
              <a:rPr lang="pl-PL" dirty="0" smtClean="0">
                <a:solidFill>
                  <a:srgbClr val="000097"/>
                </a:solidFill>
              </a:rPr>
              <a:t>.</a:t>
            </a:r>
          </a:p>
          <a:p>
            <a:r>
              <a:rPr lang="pl-PL" dirty="0" smtClean="0">
                <a:solidFill>
                  <a:srgbClr val="000097"/>
                </a:solidFill>
              </a:rPr>
              <a:t>§ 48. Specjalny ośrodek wychowawczy współpracuje ze szkołą, do której uczęszcza wychowanek, w zakresie opracowania i realizowania indywidualnego programu edukacyjno – terapeutycznego, w szczególności      w zakresie zajęć rewalidacyjnych i oddziaływań terapeutycznych.</a:t>
            </a:r>
          </a:p>
          <a:p>
            <a:r>
              <a:rPr lang="pl-PL" dirty="0" smtClean="0">
                <a:solidFill>
                  <a:srgbClr val="000097"/>
                </a:solidFill>
              </a:rPr>
              <a:t>§ 49. Specjalny ośrodek szkolno – wychowawczy </a:t>
            </a:r>
            <a:r>
              <a:rPr lang="pl-PL" b="1" dirty="0" smtClean="0">
                <a:solidFill>
                  <a:srgbClr val="000097"/>
                </a:solidFill>
              </a:rPr>
              <a:t>współpracuje ze szkołami ogólnodostępnymi w zakresie diagnozy i rozwiązywania problemów dydaktyczno – wychowawczych uczniów niepełnosprawnych uczęszczających do tych szkół.</a:t>
            </a:r>
          </a:p>
          <a:p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l-PL" dirty="0" smtClean="0">
                <a:solidFill>
                  <a:srgbClr val="000097"/>
                </a:solidFill>
              </a:rPr>
              <a:t>Wspomagająca rola szkół i placówek kształcenia specjalnego wynikająca z przepisów prawa oświatowego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l-PL" b="1" dirty="0" smtClean="0">
                <a:solidFill>
                  <a:srgbClr val="000097"/>
                </a:solidFill>
              </a:rPr>
              <a:t>Wyniki badania ankietowego</a:t>
            </a:r>
            <a:r>
              <a:rPr lang="pl-PL" sz="2400" dirty="0" smtClean="0">
                <a:solidFill>
                  <a:srgbClr val="000097"/>
                </a:solidFill>
              </a:rPr>
              <a:t> </a:t>
            </a:r>
            <a:r>
              <a:rPr lang="pl-PL" sz="2400" b="1" dirty="0" smtClean="0">
                <a:solidFill>
                  <a:srgbClr val="000097"/>
                </a:solidFill>
              </a:rPr>
              <a:t>przeprowadzonego w terminie </a:t>
            </a:r>
          </a:p>
          <a:p>
            <a:pPr algn="just"/>
            <a:r>
              <a:rPr lang="pl-PL" sz="2400" b="1" dirty="0" smtClean="0">
                <a:solidFill>
                  <a:srgbClr val="000097"/>
                </a:solidFill>
              </a:rPr>
              <a:t>                                 05.10.2017r. – 20.10.2017r.</a:t>
            </a:r>
            <a:endParaRPr lang="pl-PL" b="1" dirty="0" smtClean="0">
              <a:solidFill>
                <a:srgbClr val="000097"/>
              </a:solidFill>
            </a:endParaRPr>
          </a:p>
          <a:p>
            <a:pPr algn="just"/>
            <a:r>
              <a:rPr lang="pl-PL" dirty="0" smtClean="0">
                <a:solidFill>
                  <a:srgbClr val="000097"/>
                </a:solidFill>
              </a:rPr>
              <a:t>1. </a:t>
            </a:r>
            <a:r>
              <a:rPr lang="pl-PL" sz="2400" dirty="0" smtClean="0">
                <a:solidFill>
                  <a:srgbClr val="000097"/>
                </a:solidFill>
              </a:rPr>
              <a:t>W 2 placówkach kształcenia specjalnego  działają  punkty konsultacyjne.</a:t>
            </a:r>
          </a:p>
          <a:p>
            <a:pPr algn="just"/>
            <a:endParaRPr lang="pl-PL" sz="2400" dirty="0" smtClean="0">
              <a:solidFill>
                <a:srgbClr val="000097"/>
              </a:solidFill>
            </a:endParaRPr>
          </a:p>
          <a:p>
            <a:pPr algn="just"/>
            <a:r>
              <a:rPr lang="pl-PL" sz="2400" dirty="0" smtClean="0">
                <a:solidFill>
                  <a:srgbClr val="000097"/>
                </a:solidFill>
              </a:rPr>
              <a:t>  2.  56% badanych szkół ogólnodostępnych zwraca się  o pomoc do placówek</a:t>
            </a:r>
          </a:p>
          <a:p>
            <a:pPr algn="just"/>
            <a:r>
              <a:rPr lang="pl-PL" sz="2400" dirty="0" smtClean="0">
                <a:solidFill>
                  <a:srgbClr val="000097"/>
                </a:solidFill>
              </a:rPr>
              <a:t>       specjalnych w zakresie pracy z uczeniem z SPE.</a:t>
            </a:r>
          </a:p>
          <a:p>
            <a:pPr algn="just"/>
            <a:endParaRPr lang="pl-PL" sz="2400" dirty="0" smtClean="0">
              <a:solidFill>
                <a:srgbClr val="000097"/>
              </a:solidFill>
            </a:endParaRPr>
          </a:p>
          <a:p>
            <a:pPr marL="457200" indent="-457200" algn="just">
              <a:buAutoNum type="arabicPeriod" startAt="3"/>
            </a:pPr>
            <a:r>
              <a:rPr lang="pl-PL" sz="2400" dirty="0" smtClean="0">
                <a:solidFill>
                  <a:srgbClr val="000097"/>
                </a:solidFill>
              </a:rPr>
              <a:t>89% szkół i placówek specjalnych dzieli się wiedzą nt pracy z uczniem </a:t>
            </a:r>
          </a:p>
          <a:p>
            <a:pPr marL="457200" indent="-457200" algn="just"/>
            <a:r>
              <a:rPr lang="pl-PL" sz="2400" dirty="0" smtClean="0">
                <a:solidFill>
                  <a:srgbClr val="000097"/>
                </a:solidFill>
              </a:rPr>
              <a:t>        ze SPE z pracownikami szkół i placówek ogólnodostępnych.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l-PL" dirty="0" smtClean="0">
                <a:solidFill>
                  <a:srgbClr val="000097"/>
                </a:solidFill>
              </a:rPr>
              <a:t>Wspomagająca rola szkół i placówek kształcenia specjalnego wynikająca z przepisów prawa oświatowego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      </a:t>
            </a:r>
            <a:r>
              <a:rPr lang="pl-PL" b="1" dirty="0" smtClean="0">
                <a:solidFill>
                  <a:srgbClr val="000097"/>
                </a:solidFill>
              </a:rPr>
              <a:t>Diagnoza funkcjonalna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000097"/>
                </a:solidFill>
              </a:rPr>
              <a:t>Wielowymiarowy opis funkcjonowania ucznia;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000097"/>
                </a:solidFill>
              </a:rPr>
              <a:t>Odnoszenie zidentyfikowanych zasobów ( fizycznych, poznawczych, osobowościowych, emocjonalno-społecznych) do ich funkcji w konkretnym kontekście środowiskowym;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000097"/>
                </a:solidFill>
              </a:rPr>
              <a:t>Uwzględnienie roli środowiska w aktualnie przejawianych zachowaniach </a:t>
            </a:r>
            <a:br>
              <a:rPr lang="pl-PL" dirty="0" smtClean="0">
                <a:solidFill>
                  <a:srgbClr val="000097"/>
                </a:solidFill>
              </a:rPr>
            </a:br>
            <a:r>
              <a:rPr lang="pl-PL" dirty="0" smtClean="0">
                <a:solidFill>
                  <a:srgbClr val="000097"/>
                </a:solidFill>
              </a:rPr>
              <a:t>i modelowaniu pożądanych postaw;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000097"/>
                </a:solidFill>
              </a:rPr>
              <a:t>Podkreślenie dynamiki zmian rozwojowych;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000097"/>
                </a:solidFill>
              </a:rPr>
              <a:t>Szerokie, funkcjonalne rozumienie normy;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000097"/>
                </a:solidFill>
              </a:rPr>
              <a:t>Odejście od modelu medycznego do modelu </a:t>
            </a:r>
            <a:r>
              <a:rPr lang="pl-PL" b="1" dirty="0" err="1" smtClean="0">
                <a:solidFill>
                  <a:srgbClr val="000097"/>
                </a:solidFill>
              </a:rPr>
              <a:t>biopsychospołecznego</a:t>
            </a:r>
            <a:endParaRPr lang="pl-PL" b="1" dirty="0" smtClean="0">
              <a:solidFill>
                <a:srgbClr val="000097"/>
              </a:solidFill>
            </a:endParaRPr>
          </a:p>
          <a:p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uratorium2010_ver2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uratrorium 2010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14164</TotalTime>
  <Words>1016</Words>
  <Application>Microsoft Office PowerPoint</Application>
  <PresentationFormat>Papier A4 (210x297 mm)</PresentationFormat>
  <Paragraphs>123</Paragraphs>
  <Slides>16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kuratorium2010_ver2</vt:lpstr>
      <vt:lpstr>    KONFERENCJA  DLA DYREKTORÓW  SZKÓŁ                  I PLACÓWEK  KSZTAŁCENIA SPECJALNEGO  STRZELCE KRAJEŃSKIE, 12 STYCZNIA 2018 r.</vt:lpstr>
      <vt:lpstr>Harmonogram spotkania</vt:lpstr>
      <vt:lpstr>Slajd 3</vt:lpstr>
      <vt:lpstr>Wspomagająca rola szkół i placówek kształcenia specjalnego wynikająca z przepisów prawa oświatowego</vt:lpstr>
      <vt:lpstr>Wspomagająca rola szkół i placówek kształcenia specjalnego wynikająca z przepisów prawa oświatowego </vt:lpstr>
      <vt:lpstr>Wspomagająca rola szkół i placówek kształcenia specjalnego wynikająca z przepisów prawa oświatowego</vt:lpstr>
      <vt:lpstr>Rozporządzenie Ministra Edukacji Narodowej z dnia 11 sierpnia 2017 r. w sprawie publicznych placówek oświatowo – wychowawczych, młodzieżowych ośrodków wychowawczych, młodzieżowych ośrodków socjoterapii, specjalnych ośrodków szkolno – wychowawczych, ośrodków rewalidacyjno – wychowawczych oraz zapewniających opiekę i wychowanie uczniom w okresie pobierania nauki poza miejscem stałego zamieszkania.  </vt:lpstr>
      <vt:lpstr>Wspomagająca rola szkół i placówek kształcenia specjalnego wynikająca z przepisów prawa oświatowego</vt:lpstr>
      <vt:lpstr>Wspomagająca rola szkół i placówek kształcenia specjalnego wynikająca z przepisów prawa oświatowego</vt:lpstr>
      <vt:lpstr>Wspomagająca rola szkół i placówek kształcenia specjalnego wynikająca z przepisów prawa oświatowego</vt:lpstr>
      <vt:lpstr>Wspomagająca rola szkół i placówek kształcenia specjalnego wynikająca z przepisów prawa oświatowego</vt:lpstr>
      <vt:lpstr>Wspomagająca rola szkół i placówek kształcenia specjalnego wynikająca z przepisów prawa oświatowego</vt:lpstr>
      <vt:lpstr>Rozporządzenie Ministra Edukacji Narodowej z dnia 24 sierpnia 2017 r. w sprawie organizowania wczesnego wspomagania rozwoju dzieci </vt:lpstr>
      <vt:lpstr>Rozporządzenie Ministra Edukacji Narodowej z dnia 05 września 2017 r.   w sprawie szczegółowych zadań wiodących ośrodków koordynacyjno -   rehabilitacyjno – opiekuńczych</vt:lpstr>
      <vt:lpstr>Wspomagająca rola szkół i placówek kształcenia specjalnego wynikająca z przepisów prawa oświatowego</vt:lpstr>
      <vt:lpstr>Slajd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User</dc:creator>
  <cp:lastModifiedBy>jlipinska</cp:lastModifiedBy>
  <cp:revision>793</cp:revision>
  <cp:lastPrinted>2017-08-16T14:06:48Z</cp:lastPrinted>
  <dcterms:created xsi:type="dcterms:W3CDTF">2010-04-15T09:51:31Z</dcterms:created>
  <dcterms:modified xsi:type="dcterms:W3CDTF">2018-01-04T12:55:51Z</dcterms:modified>
</cp:coreProperties>
</file>