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charts/chart11.xml" ContentType="application/vnd.openxmlformats-officedocument.drawingml.chart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2"/>
  </p:notesMasterIdLst>
  <p:handoutMasterIdLst>
    <p:handoutMasterId r:id="rId133"/>
  </p:handoutMasterIdLst>
  <p:sldIdLst>
    <p:sldId id="257" r:id="rId2"/>
    <p:sldId id="421" r:id="rId3"/>
    <p:sldId id="422" r:id="rId4"/>
    <p:sldId id="54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425" r:id="rId13"/>
    <p:sldId id="431" r:id="rId14"/>
    <p:sldId id="432" r:id="rId15"/>
    <p:sldId id="433" r:id="rId16"/>
    <p:sldId id="434" r:id="rId17"/>
    <p:sldId id="435" r:id="rId18"/>
    <p:sldId id="470" r:id="rId19"/>
    <p:sldId id="271" r:id="rId20"/>
    <p:sldId id="458" r:id="rId21"/>
    <p:sldId id="462" r:id="rId22"/>
    <p:sldId id="461" r:id="rId23"/>
    <p:sldId id="277" r:id="rId24"/>
    <p:sldId id="548" r:id="rId25"/>
    <p:sldId id="282" r:id="rId26"/>
    <p:sldId id="585" r:id="rId27"/>
    <p:sldId id="382" r:id="rId28"/>
    <p:sldId id="286" r:id="rId29"/>
    <p:sldId id="290" r:id="rId30"/>
    <p:sldId id="383" r:id="rId31"/>
    <p:sldId id="387" r:id="rId32"/>
    <p:sldId id="403" r:id="rId33"/>
    <p:sldId id="388" r:id="rId34"/>
    <p:sldId id="404" r:id="rId35"/>
    <p:sldId id="390" r:id="rId36"/>
    <p:sldId id="389" r:id="rId37"/>
    <p:sldId id="405" r:id="rId38"/>
    <p:sldId id="399" r:id="rId39"/>
    <p:sldId id="406" r:id="rId40"/>
    <p:sldId id="552" r:id="rId41"/>
    <p:sldId id="436" r:id="rId42"/>
    <p:sldId id="437" r:id="rId43"/>
    <p:sldId id="530" r:id="rId44"/>
    <p:sldId id="468" r:id="rId45"/>
    <p:sldId id="560" r:id="rId46"/>
    <p:sldId id="586" r:id="rId47"/>
    <p:sldId id="546" r:id="rId48"/>
    <p:sldId id="477" r:id="rId49"/>
    <p:sldId id="479" r:id="rId50"/>
    <p:sldId id="480" r:id="rId51"/>
    <p:sldId id="481" r:id="rId52"/>
    <p:sldId id="553" r:id="rId53"/>
    <p:sldId id="554" r:id="rId54"/>
    <p:sldId id="555" r:id="rId55"/>
    <p:sldId id="483" r:id="rId56"/>
    <p:sldId id="485" r:id="rId57"/>
    <p:sldId id="507" r:id="rId58"/>
    <p:sldId id="508" r:id="rId59"/>
    <p:sldId id="509" r:id="rId60"/>
    <p:sldId id="510" r:id="rId61"/>
    <p:sldId id="527" r:id="rId62"/>
    <p:sldId id="528" r:id="rId63"/>
    <p:sldId id="529" r:id="rId64"/>
    <p:sldId id="514" r:id="rId65"/>
    <p:sldId id="556" r:id="rId66"/>
    <p:sldId id="515" r:id="rId67"/>
    <p:sldId id="516" r:id="rId68"/>
    <p:sldId id="517" r:id="rId69"/>
    <p:sldId id="521" r:id="rId70"/>
    <p:sldId id="522" r:id="rId71"/>
    <p:sldId id="566" r:id="rId72"/>
    <p:sldId id="587" r:id="rId73"/>
    <p:sldId id="588" r:id="rId74"/>
    <p:sldId id="589" r:id="rId75"/>
    <p:sldId id="590" r:id="rId76"/>
    <p:sldId id="591" r:id="rId77"/>
    <p:sldId id="592" r:id="rId78"/>
    <p:sldId id="593" r:id="rId79"/>
    <p:sldId id="594" r:id="rId80"/>
    <p:sldId id="595" r:id="rId81"/>
    <p:sldId id="596" r:id="rId82"/>
    <p:sldId id="597" r:id="rId83"/>
    <p:sldId id="598" r:id="rId84"/>
    <p:sldId id="599" r:id="rId85"/>
    <p:sldId id="600" r:id="rId86"/>
    <p:sldId id="583" r:id="rId87"/>
    <p:sldId id="506" r:id="rId88"/>
    <p:sldId id="505" r:id="rId89"/>
    <p:sldId id="488" r:id="rId90"/>
    <p:sldId id="489" r:id="rId91"/>
    <p:sldId id="490" r:id="rId92"/>
    <p:sldId id="491" r:id="rId93"/>
    <p:sldId id="492" r:id="rId94"/>
    <p:sldId id="564" r:id="rId95"/>
    <p:sldId id="493" r:id="rId96"/>
    <p:sldId id="494" r:id="rId97"/>
    <p:sldId id="495" r:id="rId98"/>
    <p:sldId id="496" r:id="rId99"/>
    <p:sldId id="497" r:id="rId100"/>
    <p:sldId id="498" r:id="rId101"/>
    <p:sldId id="499" r:id="rId102"/>
    <p:sldId id="500" r:id="rId103"/>
    <p:sldId id="501" r:id="rId104"/>
    <p:sldId id="503" r:id="rId105"/>
    <p:sldId id="504" r:id="rId106"/>
    <p:sldId id="523" r:id="rId107"/>
    <p:sldId id="524" r:id="rId108"/>
    <p:sldId id="525" r:id="rId109"/>
    <p:sldId id="535" r:id="rId110"/>
    <p:sldId id="551" r:id="rId111"/>
    <p:sldId id="537" r:id="rId112"/>
    <p:sldId id="538" r:id="rId113"/>
    <p:sldId id="539" r:id="rId114"/>
    <p:sldId id="541" r:id="rId115"/>
    <p:sldId id="543" r:id="rId116"/>
    <p:sldId id="540" r:id="rId117"/>
    <p:sldId id="558" r:id="rId118"/>
    <p:sldId id="445" r:id="rId119"/>
    <p:sldId id="562" r:id="rId120"/>
    <p:sldId id="557" r:id="rId121"/>
    <p:sldId id="567" r:id="rId122"/>
    <p:sldId id="568" r:id="rId123"/>
    <p:sldId id="369" r:id="rId124"/>
    <p:sldId id="370" r:id="rId125"/>
    <p:sldId id="371" r:id="rId126"/>
    <p:sldId id="372" r:id="rId127"/>
    <p:sldId id="373" r:id="rId128"/>
    <p:sldId id="379" r:id="rId129"/>
    <p:sldId id="380" r:id="rId130"/>
    <p:sldId id="381" r:id="rId131"/>
  </p:sldIdLst>
  <p:sldSz cx="9906000" cy="6858000" type="A4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0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00FF00"/>
    <a:srgbClr val="000097"/>
    <a:srgbClr val="C0C0C0"/>
    <a:srgbClr val="000099"/>
    <a:srgbClr val="CCFFCC"/>
    <a:srgbClr val="660033"/>
    <a:srgbClr val="0033CC"/>
    <a:srgbClr val="FF9F8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BE263C-DBD7-4A20-BB59-AAB30ACAA65A}"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7714" autoAdjust="0"/>
  </p:normalViewPr>
  <p:slideViewPr>
    <p:cSldViewPr showGuides="1">
      <p:cViewPr>
        <p:scale>
          <a:sx n="93" d="100"/>
          <a:sy n="93" d="100"/>
        </p:scale>
        <p:origin x="-888" y="66"/>
      </p:cViewPr>
      <p:guideLst>
        <p:guide orient="horz" pos="1706"/>
        <p:guide pos="312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2160" y="102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rady%202016\Zeszyt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rady%202016\Zeszyt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rady%202016\Zeszyt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in\Desktop\do%20prezentacji%20na%20narady%20sierpniowe\Wisniewska%20-%20ewalucje\dane%20do%20prezentacj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59716795028795E-2"/>
          <c:y val="7.1943663292088483E-2"/>
          <c:w val="0.93279578701348831"/>
          <c:h val="0.83706989751281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Arkusz2!$E$3</c:f>
              <c:strCache>
                <c:ptCount val="1"/>
                <c:pt idx="0">
                  <c:v>Liczba przeprowadzonych kontroli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Arkusz2!$D$4:$D$8</c:f>
              <c:strCache>
                <c:ptCount val="5"/>
                <c:pt idx="0">
                  <c:v> Szkoły podstawowe</c:v>
                </c:pt>
                <c:pt idx="1">
                  <c:v> Gimnazja</c:v>
                </c:pt>
                <c:pt idx="2">
                  <c:v> Zasadnicze szkoły zawodowe</c:v>
                </c:pt>
                <c:pt idx="3">
                  <c:v> Technika</c:v>
                </c:pt>
                <c:pt idx="4">
                  <c:v> Licea ogólnokształcące</c:v>
                </c:pt>
              </c:strCache>
            </c:strRef>
          </c:cat>
          <c:val>
            <c:numRef>
              <c:f>Arkusz2!$E$4:$E$8</c:f>
              <c:numCache>
                <c:formatCode>General</c:formatCode>
                <c:ptCount val="5"/>
                <c:pt idx="0">
                  <c:v>77</c:v>
                </c:pt>
                <c:pt idx="1">
                  <c:v>41</c:v>
                </c:pt>
                <c:pt idx="2">
                  <c:v>30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Arkusz2!$F$3</c:f>
              <c:strCache>
                <c:ptCount val="1"/>
                <c:pt idx="0">
                  <c:v>Liczba szkół, którym wydano zalecenia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Arkusz2!$D$4:$D$8</c:f>
              <c:strCache>
                <c:ptCount val="5"/>
                <c:pt idx="0">
                  <c:v> Szkoły podstawowe</c:v>
                </c:pt>
                <c:pt idx="1">
                  <c:v> Gimnazja</c:v>
                </c:pt>
                <c:pt idx="2">
                  <c:v> Zasadnicze szkoły zawodowe</c:v>
                </c:pt>
                <c:pt idx="3">
                  <c:v> Technika</c:v>
                </c:pt>
                <c:pt idx="4">
                  <c:v> Licea ogólnokształcące</c:v>
                </c:pt>
              </c:strCache>
            </c:strRef>
          </c:cat>
          <c:val>
            <c:numRef>
              <c:f>Arkusz2!$F$4:$F$8</c:f>
              <c:numCache>
                <c:formatCode>General</c:formatCode>
                <c:ptCount val="5"/>
                <c:pt idx="0">
                  <c:v>128</c:v>
                </c:pt>
                <c:pt idx="1">
                  <c:v>51</c:v>
                </c:pt>
                <c:pt idx="2">
                  <c:v>26</c:v>
                </c:pt>
                <c:pt idx="3">
                  <c:v>25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5939840"/>
        <c:axId val="315949824"/>
        <c:axId val="0"/>
      </c:bar3DChart>
      <c:catAx>
        <c:axId val="315939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pl-PL"/>
          </a:p>
        </c:txPr>
        <c:crossAx val="315949824"/>
        <c:crosses val="autoZero"/>
        <c:auto val="1"/>
        <c:lblAlgn val="ctr"/>
        <c:lblOffset val="100"/>
        <c:noMultiLvlLbl val="0"/>
      </c:catAx>
      <c:valAx>
        <c:axId val="31594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5939840"/>
        <c:crosses val="autoZero"/>
        <c:crossBetween val="between"/>
      </c:valAx>
    </c:plotArea>
    <c:legend>
      <c:legendPos val="t"/>
      <c:layout/>
      <c:overlay val="0"/>
      <c:spPr>
        <a:solidFill>
          <a:srgbClr val="ECEADC"/>
        </a:solidFill>
      </c:spPr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0"/>
      <c:rotY val="0"/>
      <c:depthPercent val="10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345390734204201E-2"/>
          <c:y val="9.4761563895422368E-2"/>
          <c:w val="0.95160607797588603"/>
          <c:h val="0.769340252922930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cku!$A$2</c:f>
              <c:strCache>
                <c:ptCount val="1"/>
                <c:pt idx="0">
                  <c:v>spełnione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cku!$B$2:$M$2</c:f>
              <c:numCache>
                <c:formatCode>General</c:formatCode>
                <c:ptCount val="12"/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cku!$A$3</c:f>
              <c:strCache>
                <c:ptCount val="1"/>
                <c:pt idx="0">
                  <c:v>niespełnione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cku!$B$3:$M$3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27567232"/>
        <c:axId val="327568768"/>
        <c:axId val="0"/>
      </c:bar3DChart>
      <c:catAx>
        <c:axId val="327567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327568768"/>
        <c:crosses val="autoZero"/>
        <c:auto val="1"/>
        <c:lblAlgn val="ctr"/>
        <c:lblOffset val="100"/>
        <c:tickMarkSkip val="1"/>
        <c:noMultiLvlLbl val="0"/>
      </c:catAx>
      <c:valAx>
        <c:axId val="327568768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327567232"/>
        <c:crosses val="autoZero"/>
        <c:crossBetween val="between"/>
        <c:majorUnit val="1"/>
        <c:minorUnit val="0.1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mtClean="0"/>
                      <a:t>brak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313 000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336 720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532 960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 </a:t>
                    </a:r>
                    <a:r>
                      <a:rPr lang="en-US"/>
                      <a:t>273 </a:t>
                    </a:r>
                    <a:r>
                      <a:rPr lang="en-US" smtClean="0"/>
                      <a:t>780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 </a:t>
                    </a:r>
                    <a:r>
                      <a:rPr lang="en-US"/>
                      <a:t>546 </a:t>
                    </a:r>
                    <a:r>
                      <a:rPr lang="en-US" smtClean="0"/>
                      <a:t>250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 </a:t>
                    </a:r>
                    <a:r>
                      <a:rPr lang="en-US"/>
                      <a:t>652 </a:t>
                    </a:r>
                    <a:r>
                      <a:rPr lang="en-US" smtClean="0"/>
                      <a:t>116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10 </a:t>
                    </a:r>
                    <a:r>
                      <a:rPr lang="en-US"/>
                      <a:t>020 </a:t>
                    </a:r>
                    <a:r>
                      <a:rPr lang="en-US" smtClean="0"/>
                      <a:t>692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10 </a:t>
                    </a:r>
                    <a:r>
                      <a:rPr lang="en-US" sz="1600"/>
                      <a:t>154 </a:t>
                    </a:r>
                    <a:r>
                      <a:rPr lang="en-US" sz="1600" smtClean="0"/>
                      <a:t>000</a:t>
                    </a:r>
                    <a:r>
                      <a:rPr lang="pl-PL" sz="1600" smtClean="0"/>
                      <a:t> zł</a:t>
                    </a:r>
                    <a:r>
                      <a:rPr lang="en-US" sz="1600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7775445960125997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dirty="0" smtClean="0"/>
                      <a:t>33 </a:t>
                    </a:r>
                    <a:r>
                      <a:rPr lang="en-US" sz="1600" dirty="0"/>
                      <a:t>265 </a:t>
                    </a:r>
                    <a:r>
                      <a:rPr lang="en-US" sz="1600" dirty="0" smtClean="0"/>
                      <a:t>356</a:t>
                    </a:r>
                    <a:r>
                      <a:rPr lang="pl-PL" sz="1600" dirty="0" smtClean="0"/>
                      <a:t> zł</a:t>
                    </a:r>
                    <a:r>
                      <a:rPr lang="en-US" sz="1600" dirty="0" smtClean="0"/>
                      <a:t> 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Arkusz2!$C$2:$C$11</c:f>
              <c:strCache>
                <c:ptCount val="10"/>
                <c:pt idx="0">
                  <c:v>Zasiłek losowy na cele edukacyjne</c:v>
                </c:pt>
                <c:pt idx="1">
                  <c:v>Organizacja szkoleń dokonalących dla nauczycieli</c:v>
                </c:pt>
                <c:pt idx="2">
                  <c:v>Wyprawka szkolna </c:v>
                </c:pt>
                <c:pt idx="3">
                  <c:v>Dofinansowanie wypoczynku letniego</c:v>
                </c:pt>
                <c:pt idx="4">
                  <c:v>Wypoczynek letni dla dzieci z najuboższych rodzin
finansowany w całości z budżetu państwa</c:v>
                </c:pt>
                <c:pt idx="5">
                  <c:v>Rządowy program "Aktywna tablica"</c:v>
                </c:pt>
                <c:pt idx="6">
                  <c:v>Stypendia i zasiłki za okres I-VI 2017</c:v>
                </c:pt>
                <c:pt idx="7">
                  <c:v>Dofinansowanie pracodawcom kosztów 
kształcenia młodocianych pracowników</c:v>
                </c:pt>
                <c:pt idx="8">
                  <c:v>Dotacja celowa na wyposażenie szkół w podręcznki i ćwiczenia</c:v>
                </c:pt>
                <c:pt idx="9">
                  <c:v>Dofinansowanie wychowania przedszkolnego</c:v>
                </c:pt>
              </c:strCache>
            </c:strRef>
          </c:cat>
          <c:val>
            <c:numRef>
              <c:f>Arkusz2!$D$2:$D$11</c:f>
              <c:numCache>
                <c:formatCode>"zł"#,##0_);[Red]\("zł"#,##0\)</c:formatCode>
                <c:ptCount val="10"/>
                <c:pt idx="0">
                  <c:v>0</c:v>
                </c:pt>
                <c:pt idx="1">
                  <c:v>313000</c:v>
                </c:pt>
                <c:pt idx="2">
                  <c:v>336720</c:v>
                </c:pt>
                <c:pt idx="3">
                  <c:v>532960</c:v>
                </c:pt>
                <c:pt idx="4">
                  <c:v>1273780</c:v>
                </c:pt>
                <c:pt idx="5">
                  <c:v>2546250</c:v>
                </c:pt>
                <c:pt idx="6">
                  <c:v>6652116</c:v>
                </c:pt>
                <c:pt idx="7">
                  <c:v>10020692</c:v>
                </c:pt>
                <c:pt idx="8">
                  <c:v>10154000</c:v>
                </c:pt>
                <c:pt idx="9">
                  <c:v>33265356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425965056"/>
        <c:axId val="425966592"/>
      </c:barChart>
      <c:catAx>
        <c:axId val="425965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425966592"/>
        <c:crosses val="autoZero"/>
        <c:auto val="1"/>
        <c:lblAlgn val="ctr"/>
        <c:lblOffset val="100"/>
        <c:noMultiLvlLbl val="0"/>
      </c:catAx>
      <c:valAx>
        <c:axId val="4259665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&quot;zł&quot;#,##0_);[Red]\(&quot;zł&quot;#,##0\)" sourceLinked="1"/>
        <c:majorTickMark val="out"/>
        <c:minorTickMark val="none"/>
        <c:tickLblPos val="none"/>
        <c:crossAx val="4259650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0033CC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explosion val="6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pl-PL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pl-PL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53%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</a:defRPr>
                    </a:pPr>
                    <a:r>
                      <a:rPr lang="en-US" b="1" smtClean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pl-PL" smtClean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pl-PL" smtClean="0">
                        <a:solidFill>
                          <a:schemeClr val="tx1"/>
                        </a:solidFill>
                      </a:rPr>
                    </a:br>
                    <a:r>
                      <a:rPr lang="en-US" smtClean="0">
                        <a:solidFill>
                          <a:schemeClr val="tx1"/>
                        </a:solidFill>
                      </a:rPr>
                      <a:t>47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Arkusz1!$B$3:$B$4</c:f>
              <c:strCache>
                <c:ptCount val="2"/>
                <c:pt idx="0">
                  <c:v>Nie wydano zaleceń</c:v>
                </c:pt>
                <c:pt idx="1">
                  <c:v>Wydano zalecenia</c:v>
                </c:pt>
              </c:strCache>
            </c:strRef>
          </c:cat>
          <c:val>
            <c:numRef>
              <c:f>Arkusz1!$C$3:$C$4</c:f>
              <c:numCache>
                <c:formatCode>General</c:formatCode>
                <c:ptCount val="2"/>
                <c:pt idx="0">
                  <c:v>83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ayout/>
      <c:overlay val="0"/>
      <c:txPr>
        <a:bodyPr/>
        <a:lstStyle/>
        <a:p>
          <a:pPr rtl="0">
            <a:defRPr sz="1600"/>
          </a:pPr>
          <a:endParaRPr lang="pl-PL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Technikum</c:v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2282596406218461"/>
                  <c:y val="-0.2393607774296093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11</a:t>
                    </a:r>
                    <a:r>
                      <a:rPr lang="pl-PL" b="1" dirty="0" smtClean="0"/>
                      <a:t/>
                    </a:r>
                    <a:br>
                      <a:rPr lang="pl-PL" b="1" dirty="0" smtClean="0"/>
                    </a:br>
                    <a:r>
                      <a:rPr lang="pl-PL" b="1" dirty="0" smtClean="0"/>
                      <a:t>85%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793525809274042E-2"/>
                  <c:y val="0.15846670899137913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smtClean="0"/>
                      <a:t>2</a:t>
                    </a:r>
                    <a:r>
                      <a:rPr lang="pl-PL" sz="1200" b="1" smtClean="0"/>
                      <a:t/>
                    </a:r>
                    <a:br>
                      <a:rPr lang="pl-PL" sz="1200" b="1" smtClean="0"/>
                    </a:br>
                    <a:r>
                      <a:rPr lang="pl-PL" sz="1200" b="1" smtClean="0"/>
                      <a:t>15%</a:t>
                    </a:r>
                    <a:endParaRPr lang="en-US" sz="12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Arkusz1!$Z$11:$Z$12</c:f>
              <c:strCache>
                <c:ptCount val="2"/>
                <c:pt idx="0">
                  <c:v>jeden nauczyciel</c:v>
                </c:pt>
                <c:pt idx="1">
                  <c:v>więcej niż jeden nauczyciel</c:v>
                </c:pt>
              </c:strCache>
            </c:strRef>
          </c:cat>
          <c:val>
            <c:numRef>
              <c:f>Arkusz1!$Y$11:$Y$12</c:f>
              <c:numCache>
                <c:formatCode>General</c:formatCode>
                <c:ptCount val="2"/>
                <c:pt idx="0">
                  <c:v>11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 rtl="0">
            <a:defRPr sz="1400"/>
          </a:pPr>
          <a:endParaRPr lang="pl-PL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Zasadnicza szkoła zawodowa</c:v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4.9571741032370963E-2"/>
                  <c:y val="6.7903480715848716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7</a:t>
                    </a:r>
                    <a:r>
                      <a:rPr lang="pl-PL" b="1" smtClean="0"/>
                      <a:t/>
                    </a:r>
                    <a:br>
                      <a:rPr lang="pl-PL" b="1" smtClean="0"/>
                    </a:br>
                    <a:r>
                      <a:rPr lang="pl-PL" b="1" smtClean="0"/>
                      <a:t>54%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6</a:t>
                    </a:r>
                    <a:r>
                      <a:rPr lang="pl-PL" b="1" smtClean="0"/>
                      <a:t/>
                    </a:r>
                    <a:br>
                      <a:rPr lang="pl-PL" b="1" smtClean="0"/>
                    </a:br>
                    <a:r>
                      <a:rPr lang="pl-PL" b="1" smtClean="0"/>
                      <a:t>46%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Arkusz1!$AA$38:$AA$39</c:f>
              <c:strCache>
                <c:ptCount val="2"/>
                <c:pt idx="0">
                  <c:v>jeden nauczyciel</c:v>
                </c:pt>
                <c:pt idx="1">
                  <c:v>więcej niż jeden nauczyciel</c:v>
                </c:pt>
              </c:strCache>
            </c:strRef>
          </c:cat>
          <c:val>
            <c:numRef>
              <c:f>Arkusz1!$Z$38:$Z$39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 rtl="0">
            <a:defRPr sz="1400"/>
          </a:pPr>
          <a:endParaRPr lang="pl-PL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explosion val="25"/>
          <c:dPt>
            <c:idx val="0"/>
            <c:bubble3D val="0"/>
            <c:explosion val="8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b="1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pl-PL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pl-PL" smtClean="0">
                        <a:solidFill>
                          <a:schemeClr val="bg1"/>
                        </a:solidFill>
                      </a:rPr>
                    </a:br>
                    <a:r>
                      <a:rPr lang="en-US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60%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b="1" smtClean="0"/>
                      <a:t>8</a:t>
                    </a:r>
                    <a:r>
                      <a:rPr lang="pl-PL" smtClean="0"/>
                      <a:t/>
                    </a:r>
                    <a:br>
                      <a:rPr lang="pl-PL" smtClean="0"/>
                    </a:br>
                    <a:r>
                      <a:rPr lang="en-US" smtClean="0"/>
                      <a:t> </a:t>
                    </a:r>
                    <a:r>
                      <a:rPr lang="en-US"/>
                      <a:t>40%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Arkusz1!$B$24:$B$25</c:f>
              <c:strCache>
                <c:ptCount val="2"/>
                <c:pt idx="0">
                  <c:v>Nie wydano zaleceń</c:v>
                </c:pt>
                <c:pt idx="1">
                  <c:v>Wydano zalecenia</c:v>
                </c:pt>
              </c:strCache>
            </c:strRef>
          </c:cat>
          <c:val>
            <c:numRef>
              <c:f>Arkusz1!$C$24:$C$25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ayout/>
      <c:overlay val="0"/>
      <c:txPr>
        <a:bodyPr/>
        <a:lstStyle/>
        <a:p>
          <a:pPr rtl="0">
            <a:defRPr sz="1600"/>
          </a:pPr>
          <a:endParaRPr lang="pl-PL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Arkusz2!$I$4</c:f>
              <c:strCache>
                <c:ptCount val="1"/>
                <c:pt idx="0">
                  <c:v>2016/2017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925170272982848E-2"/>
                  <c:y val="3.527385846017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442036354934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Arkusz2!$H$5:$H$6</c:f>
              <c:strCache>
                <c:ptCount val="2"/>
                <c:pt idx="0">
                  <c:v>Liczba kontroli</c:v>
                </c:pt>
                <c:pt idx="1">
                  <c:v>Liczba wydanych zaleceń</c:v>
                </c:pt>
              </c:strCache>
            </c:strRef>
          </c:cat>
          <c:val>
            <c:numRef>
              <c:f>Arkusz2!$I$5:$I$6</c:f>
              <c:numCache>
                <c:formatCode>General</c:formatCode>
                <c:ptCount val="2"/>
                <c:pt idx="0">
                  <c:v>124</c:v>
                </c:pt>
                <c:pt idx="1">
                  <c:v>151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Arkusz2!$J$4</c:f>
              <c:strCache>
                <c:ptCount val="1"/>
                <c:pt idx="0">
                  <c:v>2015/2016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925170272982848E-2"/>
                  <c:y val="4.612735337099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Arkusz2!$H$5:$H$6</c:f>
              <c:strCache>
                <c:ptCount val="2"/>
                <c:pt idx="0">
                  <c:v>Liczba kontroli</c:v>
                </c:pt>
                <c:pt idx="1">
                  <c:v>Liczba wydanych zaleceń</c:v>
                </c:pt>
              </c:strCache>
            </c:strRef>
          </c:cat>
          <c:val>
            <c:numRef>
              <c:f>Arkusz2!$J$5:$J$6</c:f>
              <c:numCache>
                <c:formatCode>General</c:formatCode>
                <c:ptCount val="2"/>
                <c:pt idx="0">
                  <c:v>239</c:v>
                </c:pt>
                <c:pt idx="1">
                  <c:v>326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0630784"/>
        <c:axId val="320632320"/>
      </c:lineChart>
      <c:catAx>
        <c:axId val="320630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20632320"/>
        <c:crosses val="autoZero"/>
        <c:auto val="1"/>
        <c:lblAlgn val="ctr"/>
        <c:lblOffset val="100"/>
        <c:noMultiLvlLbl val="0"/>
      </c:catAx>
      <c:valAx>
        <c:axId val="320632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0630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0"/>
      <c:rotY val="0"/>
      <c:depthPercent val="10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345390734204201E-2"/>
          <c:y val="9.2597061730920138E-2"/>
          <c:w val="0.95160607797588603"/>
          <c:h val="0.758517742100419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T!$A$2</c:f>
              <c:strCache>
                <c:ptCount val="1"/>
                <c:pt idx="0">
                  <c:v>spełnione </c:v>
                </c:pt>
              </c:strCache>
            </c:strRef>
          </c:tx>
          <c:spPr>
            <a:solidFill>
              <a:srgbClr val="18982D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T!$B$2:$M$2</c:f>
              <c:numCache>
                <c:formatCode>General</c:formatCode>
                <c:ptCount val="12"/>
                <c:pt idx="1">
                  <c:v>3</c:v>
                </c:pt>
                <c:pt idx="4">
                  <c:v>3</c:v>
                </c:pt>
                <c:pt idx="5">
                  <c:v>2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T!$A$3</c:f>
              <c:strCache>
                <c:ptCount val="1"/>
                <c:pt idx="0">
                  <c:v>niespełnione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T!$B$3:$M$3</c:f>
              <c:numCache>
                <c:formatCode>General</c:formatCode>
                <c:ptCount val="12"/>
                <c:pt idx="1">
                  <c:v>1</c:v>
                </c:pt>
                <c:pt idx="5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17894912"/>
        <c:axId val="217896448"/>
        <c:axId val="0"/>
      </c:bar3DChart>
      <c:catAx>
        <c:axId val="217894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217896448"/>
        <c:crosses val="autoZero"/>
        <c:auto val="1"/>
        <c:lblAlgn val="ctr"/>
        <c:lblOffset val="100"/>
        <c:tickMarkSkip val="1"/>
        <c:noMultiLvlLbl val="0"/>
      </c:catAx>
      <c:valAx>
        <c:axId val="217896448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217894912"/>
        <c:crosses val="autoZero"/>
        <c:crossBetween val="between"/>
        <c:majorUnit val="1"/>
        <c:minorUnit val="0.1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0"/>
      <c:rotY val="0"/>
      <c:depthPercent val="10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zsz!$A$2</c:f>
              <c:strCache>
                <c:ptCount val="1"/>
                <c:pt idx="0">
                  <c:v>spełnione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zsz!$B$2:$M$2</c:f>
              <c:numCache>
                <c:formatCode>General</c:formatCode>
                <c:ptCount val="12"/>
                <c:pt idx="1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zsz!$A$3</c:f>
              <c:strCache>
                <c:ptCount val="1"/>
                <c:pt idx="0">
                  <c:v>niespełnione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zsz!$B$3:$M$3</c:f>
              <c:numCache>
                <c:formatCode>General</c:formatCode>
                <c:ptCount val="12"/>
                <c:pt idx="5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14250624"/>
        <c:axId val="214252160"/>
        <c:axId val="0"/>
      </c:bar3DChart>
      <c:catAx>
        <c:axId val="21425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214252160"/>
        <c:crosses val="autoZero"/>
        <c:auto val="1"/>
        <c:lblAlgn val="ctr"/>
        <c:lblOffset val="100"/>
        <c:tickMarkSkip val="1"/>
        <c:noMultiLvlLbl val="0"/>
      </c:catAx>
      <c:valAx>
        <c:axId val="214252160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214250624"/>
        <c:crosses val="autoZero"/>
        <c:crossBetween val="between"/>
        <c:majorUnit val="1"/>
        <c:minorUnit val="0.1"/>
      </c:valAx>
    </c:plotArea>
    <c:legend>
      <c:legendPos val="b"/>
      <c:layout>
        <c:manualLayout>
          <c:xMode val="edge"/>
          <c:yMode val="edge"/>
          <c:x val="0.52132711859293446"/>
          <c:y val="2.14655554419334E-2"/>
          <c:w val="0.27911002503997384"/>
          <c:h val="5.4836895388076533E-2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0"/>
      <c:rotY val="0"/>
      <c:depthPercent val="10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spg!$A$2</c:f>
              <c:strCache>
                <c:ptCount val="1"/>
                <c:pt idx="0">
                  <c:v>spełnione</c:v>
                </c:pt>
              </c:strCache>
            </c:strRef>
          </c:tx>
          <c:spPr>
            <a:solidFill>
              <a:srgbClr val="18982D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spg!$B$2:$M$2</c:f>
              <c:numCache>
                <c:formatCode>General</c:formatCode>
                <c:ptCount val="12"/>
                <c:pt idx="1">
                  <c:v>5</c:v>
                </c:pt>
                <c:pt idx="4">
                  <c:v>10</c:v>
                </c:pt>
                <c:pt idx="5">
                  <c:v>7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spg!$A$3</c:f>
              <c:strCache>
                <c:ptCount val="1"/>
                <c:pt idx="0">
                  <c:v>niespełnione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spg!$B$3:$M$3</c:f>
              <c:numCache>
                <c:formatCode>General</c:formatCode>
                <c:ptCount val="12"/>
                <c:pt idx="1">
                  <c:v>2</c:v>
                </c:pt>
                <c:pt idx="5">
                  <c:v>3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27499776"/>
        <c:axId val="327501312"/>
        <c:axId val="0"/>
      </c:bar3DChart>
      <c:catAx>
        <c:axId val="327499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327501312"/>
        <c:crosses val="autoZero"/>
        <c:auto val="1"/>
        <c:lblAlgn val="ctr"/>
        <c:lblOffset val="100"/>
        <c:tickMarkSkip val="1"/>
        <c:noMultiLvlLbl val="0"/>
      </c:catAx>
      <c:valAx>
        <c:axId val="327501312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327499776"/>
        <c:crosses val="autoZero"/>
        <c:crossBetween val="between"/>
        <c:majorUnit val="1"/>
        <c:minorUnit val="0.1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73186-4BA5-404E-9D2C-7904A83A14A4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9B292DC1-CE8F-47FB-B2ED-23C2A7C0613B}">
      <dgm:prSet/>
      <dgm:spPr>
        <a:solidFill>
          <a:srgbClr val="F7994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874 dyrektorów</a:t>
          </a:r>
          <a:endParaRPr lang="pl-PL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42EA5-693B-4676-B27A-CB0B29A36626}" type="parTrans" cxnId="{5487A644-9046-4237-B012-E7A2B12EF499}">
      <dgm:prSet/>
      <dgm:spPr/>
      <dgm:t>
        <a:bodyPr/>
        <a:lstStyle/>
        <a:p>
          <a:endParaRPr lang="pl-PL"/>
        </a:p>
      </dgm:t>
    </dgm:pt>
    <dgm:pt modelId="{0F2656FD-F428-40C9-A92A-16A382A0C761}" type="sibTrans" cxnId="{5487A644-9046-4237-B012-E7A2B12EF499}">
      <dgm:prSet/>
      <dgm:spPr/>
      <dgm:t>
        <a:bodyPr/>
        <a:lstStyle/>
        <a:p>
          <a:endParaRPr lang="pl-PL"/>
        </a:p>
      </dgm:t>
    </dgm:pt>
    <dgm:pt modelId="{6C388986-32CE-403F-AC84-B342CB00A1B4}" type="pres">
      <dgm:prSet presAssocID="{55773186-4BA5-404E-9D2C-7904A83A14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D1B12B8-4A38-4390-B35C-99A681147958}" type="pres">
      <dgm:prSet presAssocID="{9B292DC1-CE8F-47FB-B2ED-23C2A7C0613B}" presName="parentText" presStyleLbl="node1" presStyleIdx="0" presStyleCnt="1" custScaleY="68384" custLinFactY="4529" custLinFactNeighborX="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4083C1-6551-4976-9C68-64BDB9AE4F50}" type="presOf" srcId="{9B292DC1-CE8F-47FB-B2ED-23C2A7C0613B}" destId="{DD1B12B8-4A38-4390-B35C-99A681147958}" srcOrd="0" destOrd="0" presId="urn:microsoft.com/office/officeart/2005/8/layout/vList2"/>
    <dgm:cxn modelId="{5487A644-9046-4237-B012-E7A2B12EF499}" srcId="{55773186-4BA5-404E-9D2C-7904A83A14A4}" destId="{9B292DC1-CE8F-47FB-B2ED-23C2A7C0613B}" srcOrd="0" destOrd="0" parTransId="{9E842EA5-693B-4676-B27A-CB0B29A36626}" sibTransId="{0F2656FD-F428-40C9-A92A-16A382A0C761}"/>
    <dgm:cxn modelId="{1CE3167D-C920-4862-AF97-C72C8FB2503F}" type="presOf" srcId="{55773186-4BA5-404E-9D2C-7904A83A14A4}" destId="{6C388986-32CE-403F-AC84-B342CB00A1B4}" srcOrd="0" destOrd="0" presId="urn:microsoft.com/office/officeart/2005/8/layout/vList2"/>
    <dgm:cxn modelId="{EE52ED6F-CEC3-4A58-81D7-FA1854E3C576}" type="presParOf" srcId="{6C388986-32CE-403F-AC84-B342CB00A1B4}" destId="{DD1B12B8-4A38-4390-B35C-99A6811479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6A5EC-E92E-4C2F-905D-94DC82F89241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A747A7E5-81EE-4579-9C30-892DE7403122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Diagnoza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C45D29-E917-4936-9B4C-8EF1F88010CA}" type="parTrans" cxnId="{E1687151-DEC5-415D-8196-DD9BFDD21242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B2250-4FAB-42D9-89E6-395857E4D2D3}" type="sibTrans" cxnId="{E1687151-DEC5-415D-8196-DD9BFDD21242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7ECC2-71F5-400F-BA62-2293AD0CC63D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Planowanie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49563-4DED-4D02-B6E4-13FDA0C818A3}" type="parTrans" cxnId="{9EE736FF-9B9C-4D3B-B91B-A54942B3FA1F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F3459-9826-45BC-838F-2D33B9755D73}" type="sibTrans" cxnId="{9EE736FF-9B9C-4D3B-B91B-A54942B3FA1F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E8F17-A4A4-49A5-B545-619BE8E32804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Realizacja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FDA53-94A1-4999-8169-5E26B6E97199}" type="parTrans" cxnId="{643BAB23-21A3-403C-BB81-D4BEFBE66F92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DB44A-3DC5-4CB4-B994-BA706849667F}" type="sibTrans" cxnId="{643BAB23-21A3-403C-BB81-D4BEFBE66F92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CEAAD-FDD6-430B-82F7-E440B708E270}">
      <dgm:prSet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Monitorowanie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A96CC-A698-41B9-9213-D8E7D4A403BF}" type="parTrans" cxnId="{E066BD18-D7E3-4535-B13C-5C209831D9D6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07DDF-5054-46FA-9B17-D828D3F55F7A}" type="sibTrans" cxnId="{E066BD18-D7E3-4535-B13C-5C209831D9D6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65977-1132-4E92-9FD3-4229027B0B28}">
      <dgm:prSet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Ewaluacja działań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8451A-9A6C-474A-A560-4A002C19B09A}" type="parTrans" cxnId="{D0F8101C-971B-4BFA-A513-7A1B120B073C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A1C2C-C0B8-4FF8-9EB7-30996229C2F9}" type="sibTrans" cxnId="{D0F8101C-971B-4BFA-A513-7A1B120B073C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3ACD0-65AA-4A8F-8213-4875F8DF35C7}" type="pres">
      <dgm:prSet presAssocID="{87A6A5EC-E92E-4C2F-905D-94DC82F89241}" presName="Name0" presStyleCnt="0">
        <dgm:presLayoutVars>
          <dgm:dir/>
          <dgm:resizeHandles val="exact"/>
        </dgm:presLayoutVars>
      </dgm:prSet>
      <dgm:spPr/>
    </dgm:pt>
    <dgm:pt modelId="{0CC5C63A-9467-46AA-ABD1-65086FF7E85F}" type="pres">
      <dgm:prSet presAssocID="{A747A7E5-81EE-4579-9C30-892DE74031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24B2C0-1299-478B-83F0-A62B16C1DC08}" type="pres">
      <dgm:prSet presAssocID="{FF3B2250-4FAB-42D9-89E6-395857E4D2D3}" presName="sibTrans" presStyleLbl="sibTrans2D1" presStyleIdx="0" presStyleCnt="4"/>
      <dgm:spPr/>
      <dgm:t>
        <a:bodyPr/>
        <a:lstStyle/>
        <a:p>
          <a:endParaRPr lang="pl-PL"/>
        </a:p>
      </dgm:t>
    </dgm:pt>
    <dgm:pt modelId="{73489A4A-FADA-473A-A681-C2FD8B69058A}" type="pres">
      <dgm:prSet presAssocID="{FF3B2250-4FAB-42D9-89E6-395857E4D2D3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F0258F34-434C-4E21-85F7-89C335EE58EB}" type="pres">
      <dgm:prSet presAssocID="{7FC7ECC2-71F5-400F-BA62-2293AD0CC6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836205-E364-4F8E-B138-5A72A1E68487}" type="pres">
      <dgm:prSet presAssocID="{B1BF3459-9826-45BC-838F-2D33B9755D73}" presName="sibTrans" presStyleLbl="sibTrans2D1" presStyleIdx="1" presStyleCnt="4"/>
      <dgm:spPr/>
      <dgm:t>
        <a:bodyPr/>
        <a:lstStyle/>
        <a:p>
          <a:endParaRPr lang="pl-PL"/>
        </a:p>
      </dgm:t>
    </dgm:pt>
    <dgm:pt modelId="{0512FDAB-75ED-41E2-8059-8C1C392DF1D4}" type="pres">
      <dgm:prSet presAssocID="{B1BF3459-9826-45BC-838F-2D33B9755D73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2E88C758-164A-4F1A-9F0D-F0F493FEE949}" type="pres">
      <dgm:prSet presAssocID="{9D1E8F17-A4A4-49A5-B545-619BE8E328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6795B3-9A23-4816-A5D8-FC36746EA790}" type="pres">
      <dgm:prSet presAssocID="{091DB44A-3DC5-4CB4-B994-BA706849667F}" presName="sibTrans" presStyleLbl="sibTrans2D1" presStyleIdx="2" presStyleCnt="4"/>
      <dgm:spPr/>
      <dgm:t>
        <a:bodyPr/>
        <a:lstStyle/>
        <a:p>
          <a:endParaRPr lang="pl-PL"/>
        </a:p>
      </dgm:t>
    </dgm:pt>
    <dgm:pt modelId="{C3287D67-E83E-4FE9-80A0-E3AD760A4C7C}" type="pres">
      <dgm:prSet presAssocID="{091DB44A-3DC5-4CB4-B994-BA706849667F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712DEAE9-2A3A-41F9-B8A9-E4E9CA40607E}" type="pres">
      <dgm:prSet presAssocID="{8D0CEAAD-FDD6-430B-82F7-E440B708E2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C07792-7AF5-4E7C-B6BF-27DCE50293B3}" type="pres">
      <dgm:prSet presAssocID="{6CB07DDF-5054-46FA-9B17-D828D3F55F7A}" presName="sibTrans" presStyleLbl="sibTrans2D1" presStyleIdx="3" presStyleCnt="4"/>
      <dgm:spPr/>
      <dgm:t>
        <a:bodyPr/>
        <a:lstStyle/>
        <a:p>
          <a:endParaRPr lang="pl-PL"/>
        </a:p>
      </dgm:t>
    </dgm:pt>
    <dgm:pt modelId="{F449C165-4510-4400-A35F-6E9868AC23D0}" type="pres">
      <dgm:prSet presAssocID="{6CB07DDF-5054-46FA-9B17-D828D3F55F7A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C6224615-8EFC-4AB9-8C0E-99C828C177DE}" type="pres">
      <dgm:prSet presAssocID="{1DB65977-1132-4E92-9FD3-4229027B0B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D9B6F05-0E7D-4AF8-A0DA-8C23CBA9FD5D}" type="presOf" srcId="{B1BF3459-9826-45BC-838F-2D33B9755D73}" destId="{0512FDAB-75ED-41E2-8059-8C1C392DF1D4}" srcOrd="1" destOrd="0" presId="urn:microsoft.com/office/officeart/2005/8/layout/process1"/>
    <dgm:cxn modelId="{B8ABD565-0170-4AA3-8337-ECD826CCBFC7}" type="presOf" srcId="{9D1E8F17-A4A4-49A5-B545-619BE8E32804}" destId="{2E88C758-164A-4F1A-9F0D-F0F493FEE949}" srcOrd="0" destOrd="0" presId="urn:microsoft.com/office/officeart/2005/8/layout/process1"/>
    <dgm:cxn modelId="{B1DE0115-98CB-4704-A255-477C3F4DCC54}" type="presOf" srcId="{6CB07DDF-5054-46FA-9B17-D828D3F55F7A}" destId="{F449C165-4510-4400-A35F-6E9868AC23D0}" srcOrd="1" destOrd="0" presId="urn:microsoft.com/office/officeart/2005/8/layout/process1"/>
    <dgm:cxn modelId="{1F19AB9B-494E-429E-ADEB-0B9F6438CDCC}" type="presOf" srcId="{091DB44A-3DC5-4CB4-B994-BA706849667F}" destId="{C3287D67-E83E-4FE9-80A0-E3AD760A4C7C}" srcOrd="1" destOrd="0" presId="urn:microsoft.com/office/officeart/2005/8/layout/process1"/>
    <dgm:cxn modelId="{E80AA2AC-867B-47FF-B03F-6DA0B7FC3E86}" type="presOf" srcId="{6CB07DDF-5054-46FA-9B17-D828D3F55F7A}" destId="{13C07792-7AF5-4E7C-B6BF-27DCE50293B3}" srcOrd="0" destOrd="0" presId="urn:microsoft.com/office/officeart/2005/8/layout/process1"/>
    <dgm:cxn modelId="{D0F8101C-971B-4BFA-A513-7A1B120B073C}" srcId="{87A6A5EC-E92E-4C2F-905D-94DC82F89241}" destId="{1DB65977-1132-4E92-9FD3-4229027B0B28}" srcOrd="4" destOrd="0" parTransId="{4D08451A-9A6C-474A-A560-4A002C19B09A}" sibTransId="{ADCA1C2C-C0B8-4FF8-9EB7-30996229C2F9}"/>
    <dgm:cxn modelId="{0BD951A9-CCED-4E7E-9B9F-2864878214E2}" type="presOf" srcId="{8D0CEAAD-FDD6-430B-82F7-E440B708E270}" destId="{712DEAE9-2A3A-41F9-B8A9-E4E9CA40607E}" srcOrd="0" destOrd="0" presId="urn:microsoft.com/office/officeart/2005/8/layout/process1"/>
    <dgm:cxn modelId="{001F8FB2-883C-4361-8FEB-DA54EB23DA1B}" type="presOf" srcId="{091DB44A-3DC5-4CB4-B994-BA706849667F}" destId="{6B6795B3-9A23-4816-A5D8-FC36746EA790}" srcOrd="0" destOrd="0" presId="urn:microsoft.com/office/officeart/2005/8/layout/process1"/>
    <dgm:cxn modelId="{5272F844-CD64-4831-B876-5857E1FA4951}" type="presOf" srcId="{FF3B2250-4FAB-42D9-89E6-395857E4D2D3}" destId="{73489A4A-FADA-473A-A681-C2FD8B69058A}" srcOrd="1" destOrd="0" presId="urn:microsoft.com/office/officeart/2005/8/layout/process1"/>
    <dgm:cxn modelId="{E1687151-DEC5-415D-8196-DD9BFDD21242}" srcId="{87A6A5EC-E92E-4C2F-905D-94DC82F89241}" destId="{A747A7E5-81EE-4579-9C30-892DE7403122}" srcOrd="0" destOrd="0" parTransId="{18C45D29-E917-4936-9B4C-8EF1F88010CA}" sibTransId="{FF3B2250-4FAB-42D9-89E6-395857E4D2D3}"/>
    <dgm:cxn modelId="{2F39CCBD-D90F-451A-B634-8803EDD6A4D6}" type="presOf" srcId="{7FC7ECC2-71F5-400F-BA62-2293AD0CC63D}" destId="{F0258F34-434C-4E21-85F7-89C335EE58EB}" srcOrd="0" destOrd="0" presId="urn:microsoft.com/office/officeart/2005/8/layout/process1"/>
    <dgm:cxn modelId="{9EE736FF-9B9C-4D3B-B91B-A54942B3FA1F}" srcId="{87A6A5EC-E92E-4C2F-905D-94DC82F89241}" destId="{7FC7ECC2-71F5-400F-BA62-2293AD0CC63D}" srcOrd="1" destOrd="0" parTransId="{EC549563-4DED-4D02-B6E4-13FDA0C818A3}" sibTransId="{B1BF3459-9826-45BC-838F-2D33B9755D73}"/>
    <dgm:cxn modelId="{E066BD18-D7E3-4535-B13C-5C209831D9D6}" srcId="{87A6A5EC-E92E-4C2F-905D-94DC82F89241}" destId="{8D0CEAAD-FDD6-430B-82F7-E440B708E270}" srcOrd="3" destOrd="0" parTransId="{86BA96CC-A698-41B9-9213-D8E7D4A403BF}" sibTransId="{6CB07DDF-5054-46FA-9B17-D828D3F55F7A}"/>
    <dgm:cxn modelId="{A936F66B-1E22-42B8-A19C-AB4730E155A7}" type="presOf" srcId="{1DB65977-1132-4E92-9FD3-4229027B0B28}" destId="{C6224615-8EFC-4AB9-8C0E-99C828C177DE}" srcOrd="0" destOrd="0" presId="urn:microsoft.com/office/officeart/2005/8/layout/process1"/>
    <dgm:cxn modelId="{C01576A7-A9C5-4C8B-83F1-82AE489645D6}" type="presOf" srcId="{A747A7E5-81EE-4579-9C30-892DE7403122}" destId="{0CC5C63A-9467-46AA-ABD1-65086FF7E85F}" srcOrd="0" destOrd="0" presId="urn:microsoft.com/office/officeart/2005/8/layout/process1"/>
    <dgm:cxn modelId="{5F6756F9-C012-4A40-BC00-3129A52083C7}" type="presOf" srcId="{87A6A5EC-E92E-4C2F-905D-94DC82F89241}" destId="{5E03ACD0-65AA-4A8F-8213-4875F8DF35C7}" srcOrd="0" destOrd="0" presId="urn:microsoft.com/office/officeart/2005/8/layout/process1"/>
    <dgm:cxn modelId="{643BAB23-21A3-403C-BB81-D4BEFBE66F92}" srcId="{87A6A5EC-E92E-4C2F-905D-94DC82F89241}" destId="{9D1E8F17-A4A4-49A5-B545-619BE8E32804}" srcOrd="2" destOrd="0" parTransId="{C40FDA53-94A1-4999-8169-5E26B6E97199}" sibTransId="{091DB44A-3DC5-4CB4-B994-BA706849667F}"/>
    <dgm:cxn modelId="{D167E929-9BA2-497C-B2C6-58DEB3D58337}" type="presOf" srcId="{FF3B2250-4FAB-42D9-89E6-395857E4D2D3}" destId="{DC24B2C0-1299-478B-83F0-A62B16C1DC08}" srcOrd="0" destOrd="0" presId="urn:microsoft.com/office/officeart/2005/8/layout/process1"/>
    <dgm:cxn modelId="{88D5DFC9-17D8-4514-AEFB-C66A5AC106CE}" type="presOf" srcId="{B1BF3459-9826-45BC-838F-2D33B9755D73}" destId="{9A836205-E364-4F8E-B138-5A72A1E68487}" srcOrd="0" destOrd="0" presId="urn:microsoft.com/office/officeart/2005/8/layout/process1"/>
    <dgm:cxn modelId="{BD93DD6F-418A-4033-A774-395B2F3FB10D}" type="presParOf" srcId="{5E03ACD0-65AA-4A8F-8213-4875F8DF35C7}" destId="{0CC5C63A-9467-46AA-ABD1-65086FF7E85F}" srcOrd="0" destOrd="0" presId="urn:microsoft.com/office/officeart/2005/8/layout/process1"/>
    <dgm:cxn modelId="{883CA1A4-28FD-4347-A96A-1D543CDEE117}" type="presParOf" srcId="{5E03ACD0-65AA-4A8F-8213-4875F8DF35C7}" destId="{DC24B2C0-1299-478B-83F0-A62B16C1DC08}" srcOrd="1" destOrd="0" presId="urn:microsoft.com/office/officeart/2005/8/layout/process1"/>
    <dgm:cxn modelId="{5F55545C-751B-47D5-9F82-091BB6E886D5}" type="presParOf" srcId="{DC24B2C0-1299-478B-83F0-A62B16C1DC08}" destId="{73489A4A-FADA-473A-A681-C2FD8B69058A}" srcOrd="0" destOrd="0" presId="urn:microsoft.com/office/officeart/2005/8/layout/process1"/>
    <dgm:cxn modelId="{FF1D4B6E-6657-422C-87EA-7714E0AE3AA9}" type="presParOf" srcId="{5E03ACD0-65AA-4A8F-8213-4875F8DF35C7}" destId="{F0258F34-434C-4E21-85F7-89C335EE58EB}" srcOrd="2" destOrd="0" presId="urn:microsoft.com/office/officeart/2005/8/layout/process1"/>
    <dgm:cxn modelId="{F07CD3B0-9F22-4F8B-AA71-FC2F36B29D06}" type="presParOf" srcId="{5E03ACD0-65AA-4A8F-8213-4875F8DF35C7}" destId="{9A836205-E364-4F8E-B138-5A72A1E68487}" srcOrd="3" destOrd="0" presId="urn:microsoft.com/office/officeart/2005/8/layout/process1"/>
    <dgm:cxn modelId="{E3B1B278-2A59-452B-96A0-6510E2EC6A2B}" type="presParOf" srcId="{9A836205-E364-4F8E-B138-5A72A1E68487}" destId="{0512FDAB-75ED-41E2-8059-8C1C392DF1D4}" srcOrd="0" destOrd="0" presId="urn:microsoft.com/office/officeart/2005/8/layout/process1"/>
    <dgm:cxn modelId="{8F7F841C-2515-4E8F-B9A6-C7901687B560}" type="presParOf" srcId="{5E03ACD0-65AA-4A8F-8213-4875F8DF35C7}" destId="{2E88C758-164A-4F1A-9F0D-F0F493FEE949}" srcOrd="4" destOrd="0" presId="urn:microsoft.com/office/officeart/2005/8/layout/process1"/>
    <dgm:cxn modelId="{8BECFCE2-EAA0-4462-9278-F420C0978C32}" type="presParOf" srcId="{5E03ACD0-65AA-4A8F-8213-4875F8DF35C7}" destId="{6B6795B3-9A23-4816-A5D8-FC36746EA790}" srcOrd="5" destOrd="0" presId="urn:microsoft.com/office/officeart/2005/8/layout/process1"/>
    <dgm:cxn modelId="{706B98FA-F11F-4E9E-8AE2-BCD3920C4720}" type="presParOf" srcId="{6B6795B3-9A23-4816-A5D8-FC36746EA790}" destId="{C3287D67-E83E-4FE9-80A0-E3AD760A4C7C}" srcOrd="0" destOrd="0" presId="urn:microsoft.com/office/officeart/2005/8/layout/process1"/>
    <dgm:cxn modelId="{152A8B9E-E69B-4805-8C7B-6B20C52C7B1B}" type="presParOf" srcId="{5E03ACD0-65AA-4A8F-8213-4875F8DF35C7}" destId="{712DEAE9-2A3A-41F9-B8A9-E4E9CA40607E}" srcOrd="6" destOrd="0" presId="urn:microsoft.com/office/officeart/2005/8/layout/process1"/>
    <dgm:cxn modelId="{A1864E9C-3D5D-450D-93E7-1A85973F2F25}" type="presParOf" srcId="{5E03ACD0-65AA-4A8F-8213-4875F8DF35C7}" destId="{13C07792-7AF5-4E7C-B6BF-27DCE50293B3}" srcOrd="7" destOrd="0" presId="urn:microsoft.com/office/officeart/2005/8/layout/process1"/>
    <dgm:cxn modelId="{E77EA8A0-09C8-4031-BFD4-B4774470A707}" type="presParOf" srcId="{13C07792-7AF5-4E7C-B6BF-27DCE50293B3}" destId="{F449C165-4510-4400-A35F-6E9868AC23D0}" srcOrd="0" destOrd="0" presId="urn:microsoft.com/office/officeart/2005/8/layout/process1"/>
    <dgm:cxn modelId="{CE8ADEB9-2AF2-49DE-A49A-CA015F418460}" type="presParOf" srcId="{5E03ACD0-65AA-4A8F-8213-4875F8DF35C7}" destId="{C6224615-8EFC-4AB9-8C0E-99C828C177D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943FF-9C7E-407B-B324-5F08BEEAA6ED}" type="doc">
      <dgm:prSet loTypeId="urn:microsoft.com/office/officeart/2005/8/layout/vList5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595647D4-BBB5-4F02-B5AC-4E20804563D8}">
      <dgm:prSet phldrT="[Tekst]"/>
      <dgm:spPr/>
      <dgm:t>
        <a:bodyPr/>
        <a:lstStyle/>
        <a:p>
          <a:r>
            <a:rPr lang="pl-PL" dirty="0" smtClean="0"/>
            <a:t>23</a:t>
          </a:r>
          <a:endParaRPr lang="pl-PL" dirty="0"/>
        </a:p>
      </dgm:t>
    </dgm:pt>
    <dgm:pt modelId="{9E03A5C4-BA93-4E4E-914D-181F9D4FD3A5}" type="parTrans" cxnId="{B876CEE0-E3A1-4C21-9863-F3B0D8A8F11B}">
      <dgm:prSet/>
      <dgm:spPr/>
      <dgm:t>
        <a:bodyPr/>
        <a:lstStyle/>
        <a:p>
          <a:endParaRPr lang="pl-PL"/>
        </a:p>
      </dgm:t>
    </dgm:pt>
    <dgm:pt modelId="{1E802177-55A0-4001-8889-14284A6538D8}" type="sibTrans" cxnId="{B876CEE0-E3A1-4C21-9863-F3B0D8A8F11B}">
      <dgm:prSet/>
      <dgm:spPr/>
      <dgm:t>
        <a:bodyPr/>
        <a:lstStyle/>
        <a:p>
          <a:endParaRPr lang="pl-PL"/>
        </a:p>
      </dgm:t>
    </dgm:pt>
    <dgm:pt modelId="{3568EF7D-60F5-45D5-9957-C07B18ED00F2}">
      <dgm:prSet phldrT="[Tekst]"/>
      <dgm:spPr/>
      <dgm:t>
        <a:bodyPr/>
        <a:lstStyle/>
        <a:p>
          <a:pPr algn="just"/>
          <a:r>
            <a: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wnioski o nadanie wojewódzkiego certyfikatu </a:t>
          </a:r>
          <a:r>
            <a:rPr lang="pl-PL" altLang="pl-PL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SzPZ</a:t>
          </a:r>
          <a:endParaRPr lang="pl-PL" dirty="0"/>
        </a:p>
      </dgm:t>
    </dgm:pt>
    <dgm:pt modelId="{F2269FCF-2AF6-407F-98A9-B140D5B2630D}" type="parTrans" cxnId="{644BC0A5-E352-41DE-BB4D-463A7EAFB064}">
      <dgm:prSet/>
      <dgm:spPr/>
      <dgm:t>
        <a:bodyPr/>
        <a:lstStyle/>
        <a:p>
          <a:endParaRPr lang="pl-PL"/>
        </a:p>
      </dgm:t>
    </dgm:pt>
    <dgm:pt modelId="{BA7C64D2-8F7D-44E5-B685-04FC6261D674}" type="sibTrans" cxnId="{644BC0A5-E352-41DE-BB4D-463A7EAFB064}">
      <dgm:prSet/>
      <dgm:spPr/>
      <dgm:t>
        <a:bodyPr/>
        <a:lstStyle/>
        <a:p>
          <a:endParaRPr lang="pl-PL"/>
        </a:p>
      </dgm:t>
    </dgm:pt>
    <dgm:pt modelId="{DC387923-3EC6-4CA6-AC02-4D15F3DA4FCC}">
      <dgm:prSet phldrT="[Tekst]"/>
      <dgm:spPr/>
      <dgm:t>
        <a:bodyPr/>
        <a:lstStyle/>
        <a:p>
          <a:r>
            <a:rPr lang="pl-PL" dirty="0" smtClean="0"/>
            <a:t>5</a:t>
          </a:r>
          <a:endParaRPr lang="pl-PL" dirty="0"/>
        </a:p>
      </dgm:t>
    </dgm:pt>
    <dgm:pt modelId="{576B9CDA-2FEB-4028-8898-1A2C58887467}" type="parTrans" cxnId="{560F9727-903C-4785-ABE3-53A0FC72985E}">
      <dgm:prSet/>
      <dgm:spPr/>
      <dgm:t>
        <a:bodyPr/>
        <a:lstStyle/>
        <a:p>
          <a:endParaRPr lang="pl-PL"/>
        </a:p>
      </dgm:t>
    </dgm:pt>
    <dgm:pt modelId="{6B2DB3BE-1E41-4DCD-B97B-5D9D75A762AC}" type="sibTrans" cxnId="{560F9727-903C-4785-ABE3-53A0FC72985E}">
      <dgm:prSet/>
      <dgm:spPr/>
      <dgm:t>
        <a:bodyPr/>
        <a:lstStyle/>
        <a:p>
          <a:endParaRPr lang="pl-PL"/>
        </a:p>
      </dgm:t>
    </dgm:pt>
    <dgm:pt modelId="{D8E86934-CB13-48EC-8348-C1D1A5A532DF}">
      <dgm:prSet phldrT="[Tekst]"/>
      <dgm:spPr/>
      <dgm:t>
        <a:bodyPr/>
        <a:lstStyle/>
        <a:p>
          <a:pPr algn="just"/>
          <a:r>
            <a: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zgłoszenia szkół/ przedszkoli do Lubuskiej Sieci Szkół Promujących Zdrowie</a:t>
          </a:r>
          <a:endParaRPr lang="pl-PL" dirty="0"/>
        </a:p>
      </dgm:t>
    </dgm:pt>
    <dgm:pt modelId="{89F3F0BE-F5FC-465D-9C58-A86ED07A753B}" type="parTrans" cxnId="{128C576A-306E-4B01-A883-8E51360FBDE2}">
      <dgm:prSet/>
      <dgm:spPr/>
      <dgm:t>
        <a:bodyPr/>
        <a:lstStyle/>
        <a:p>
          <a:endParaRPr lang="pl-PL"/>
        </a:p>
      </dgm:t>
    </dgm:pt>
    <dgm:pt modelId="{C5040377-A4EA-4066-9B91-F9176E3FEA5D}" type="sibTrans" cxnId="{128C576A-306E-4B01-A883-8E51360FBDE2}">
      <dgm:prSet/>
      <dgm:spPr/>
      <dgm:t>
        <a:bodyPr/>
        <a:lstStyle/>
        <a:p>
          <a:endParaRPr lang="pl-PL"/>
        </a:p>
      </dgm:t>
    </dgm:pt>
    <dgm:pt modelId="{9EA0A798-5035-47EE-B377-96B39BB4E50C}">
      <dgm:prSet phldrT="[Tekst]"/>
      <dgm:spPr/>
      <dgm:t>
        <a:bodyPr/>
        <a:lstStyle/>
        <a:p>
          <a:r>
            <a:rPr lang="pl-PL" smtClean="0"/>
            <a:t>29/150</a:t>
          </a:r>
          <a:endParaRPr lang="pl-PL" dirty="0"/>
        </a:p>
      </dgm:t>
    </dgm:pt>
    <dgm:pt modelId="{29CDB8E7-136A-4103-BD16-428A6A94EA98}" type="parTrans" cxnId="{29309FEC-EB9C-45CE-BAB4-F4D98B88CF84}">
      <dgm:prSet/>
      <dgm:spPr/>
      <dgm:t>
        <a:bodyPr/>
        <a:lstStyle/>
        <a:p>
          <a:endParaRPr lang="pl-PL"/>
        </a:p>
      </dgm:t>
    </dgm:pt>
    <dgm:pt modelId="{E2CCFDA8-8D1B-4742-B1B1-E711800F63FF}" type="sibTrans" cxnId="{29309FEC-EB9C-45CE-BAB4-F4D98B88CF84}">
      <dgm:prSet/>
      <dgm:spPr/>
      <dgm:t>
        <a:bodyPr/>
        <a:lstStyle/>
        <a:p>
          <a:endParaRPr lang="pl-PL"/>
        </a:p>
      </dgm:t>
    </dgm:pt>
    <dgm:pt modelId="{91847B8D-1405-424C-8F5A-68499B50776A}">
      <dgm:prSet phldrT="[Tekst]"/>
      <dgm:spPr/>
      <dgm:t>
        <a:bodyPr/>
        <a:lstStyle/>
        <a:p>
          <a:pPr algn="just"/>
          <a:r>
            <a: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raportów rocznych podsumowujących realizację programu w roku szkolnym 2016/2017</a:t>
          </a:r>
          <a:endParaRPr lang="pl-PL" dirty="0"/>
        </a:p>
      </dgm:t>
    </dgm:pt>
    <dgm:pt modelId="{0C623D9D-6D89-45DA-BDF8-3709A22383F5}" type="parTrans" cxnId="{4E6633FB-7159-45B3-83AC-5DBF56114BAE}">
      <dgm:prSet/>
      <dgm:spPr/>
      <dgm:t>
        <a:bodyPr/>
        <a:lstStyle/>
        <a:p>
          <a:endParaRPr lang="pl-PL"/>
        </a:p>
      </dgm:t>
    </dgm:pt>
    <dgm:pt modelId="{509101E2-9344-40DC-A11E-C18CC2B6A327}" type="sibTrans" cxnId="{4E6633FB-7159-45B3-83AC-5DBF56114BAE}">
      <dgm:prSet/>
      <dgm:spPr/>
      <dgm:t>
        <a:bodyPr/>
        <a:lstStyle/>
        <a:p>
          <a:endParaRPr lang="pl-PL"/>
        </a:p>
      </dgm:t>
    </dgm:pt>
    <dgm:pt modelId="{4A8632A1-7089-4CE3-B552-6A71997997E8}" type="pres">
      <dgm:prSet presAssocID="{E46943FF-9C7E-407B-B324-5F08BEEAA6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B2CFBC0-EE3F-4F9A-BD1E-8BA42547A913}" type="pres">
      <dgm:prSet presAssocID="{595647D4-BBB5-4F02-B5AC-4E20804563D8}" presName="linNode" presStyleCnt="0"/>
      <dgm:spPr/>
    </dgm:pt>
    <dgm:pt modelId="{55A64FE4-D590-4BAE-A792-0596F1A39BD1}" type="pres">
      <dgm:prSet presAssocID="{595647D4-BBB5-4F02-B5AC-4E20804563D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5EFE01-49BC-49E0-A4EE-F0F40380D5D6}" type="pres">
      <dgm:prSet presAssocID="{595647D4-BBB5-4F02-B5AC-4E20804563D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E4EF1A-9286-46BE-A488-8F00630D28CD}" type="pres">
      <dgm:prSet presAssocID="{1E802177-55A0-4001-8889-14284A6538D8}" presName="sp" presStyleCnt="0"/>
      <dgm:spPr/>
    </dgm:pt>
    <dgm:pt modelId="{9FC1B35B-08C6-4F73-B6FA-6E0DDB964061}" type="pres">
      <dgm:prSet presAssocID="{DC387923-3EC6-4CA6-AC02-4D15F3DA4FCC}" presName="linNode" presStyleCnt="0"/>
      <dgm:spPr/>
    </dgm:pt>
    <dgm:pt modelId="{37E23E5D-0726-42A4-B8F8-A4FFF551453C}" type="pres">
      <dgm:prSet presAssocID="{DC387923-3EC6-4CA6-AC02-4D15F3DA4FC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B49762-DA27-47B9-BAE8-ED15FFFA786D}" type="pres">
      <dgm:prSet presAssocID="{DC387923-3EC6-4CA6-AC02-4D15F3DA4FC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0C2623-8305-425D-9DCD-5A3D93FA266F}" type="pres">
      <dgm:prSet presAssocID="{6B2DB3BE-1E41-4DCD-B97B-5D9D75A762AC}" presName="sp" presStyleCnt="0"/>
      <dgm:spPr/>
    </dgm:pt>
    <dgm:pt modelId="{0CAADB93-E8FC-4562-A707-D434C0E14FEC}" type="pres">
      <dgm:prSet presAssocID="{9EA0A798-5035-47EE-B377-96B39BB4E50C}" presName="linNode" presStyleCnt="0"/>
      <dgm:spPr/>
    </dgm:pt>
    <dgm:pt modelId="{987CE5F5-3E28-4AB3-988A-4476C926B561}" type="pres">
      <dgm:prSet presAssocID="{9EA0A798-5035-47EE-B377-96B39BB4E50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CC136F-1837-442D-87DC-5BC830B7B5B9}" type="pres">
      <dgm:prSet presAssocID="{9EA0A798-5035-47EE-B377-96B39BB4E50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8C576A-306E-4B01-A883-8E51360FBDE2}" srcId="{DC387923-3EC6-4CA6-AC02-4D15F3DA4FCC}" destId="{D8E86934-CB13-48EC-8348-C1D1A5A532DF}" srcOrd="0" destOrd="0" parTransId="{89F3F0BE-F5FC-465D-9C58-A86ED07A753B}" sibTransId="{C5040377-A4EA-4066-9B91-F9176E3FEA5D}"/>
    <dgm:cxn modelId="{065F1642-8318-4337-AB62-57C5ACE3A0D5}" type="presOf" srcId="{DC387923-3EC6-4CA6-AC02-4D15F3DA4FCC}" destId="{37E23E5D-0726-42A4-B8F8-A4FFF551453C}" srcOrd="0" destOrd="0" presId="urn:microsoft.com/office/officeart/2005/8/layout/vList5"/>
    <dgm:cxn modelId="{644BC0A5-E352-41DE-BB4D-463A7EAFB064}" srcId="{595647D4-BBB5-4F02-B5AC-4E20804563D8}" destId="{3568EF7D-60F5-45D5-9957-C07B18ED00F2}" srcOrd="0" destOrd="0" parTransId="{F2269FCF-2AF6-407F-98A9-B140D5B2630D}" sibTransId="{BA7C64D2-8F7D-44E5-B685-04FC6261D674}"/>
    <dgm:cxn modelId="{560F9727-903C-4785-ABE3-53A0FC72985E}" srcId="{E46943FF-9C7E-407B-B324-5F08BEEAA6ED}" destId="{DC387923-3EC6-4CA6-AC02-4D15F3DA4FCC}" srcOrd="1" destOrd="0" parTransId="{576B9CDA-2FEB-4028-8898-1A2C58887467}" sibTransId="{6B2DB3BE-1E41-4DCD-B97B-5D9D75A762AC}"/>
    <dgm:cxn modelId="{B876CEE0-E3A1-4C21-9863-F3B0D8A8F11B}" srcId="{E46943FF-9C7E-407B-B324-5F08BEEAA6ED}" destId="{595647D4-BBB5-4F02-B5AC-4E20804563D8}" srcOrd="0" destOrd="0" parTransId="{9E03A5C4-BA93-4E4E-914D-181F9D4FD3A5}" sibTransId="{1E802177-55A0-4001-8889-14284A6538D8}"/>
    <dgm:cxn modelId="{6B4E7C23-7983-445F-A900-34BAD1A9D063}" type="presOf" srcId="{E46943FF-9C7E-407B-B324-5F08BEEAA6ED}" destId="{4A8632A1-7089-4CE3-B552-6A71997997E8}" srcOrd="0" destOrd="0" presId="urn:microsoft.com/office/officeart/2005/8/layout/vList5"/>
    <dgm:cxn modelId="{4E916608-568E-45DF-BF00-7A7D657714E6}" type="presOf" srcId="{91847B8D-1405-424C-8F5A-68499B50776A}" destId="{6BCC136F-1837-442D-87DC-5BC830B7B5B9}" srcOrd="0" destOrd="0" presId="urn:microsoft.com/office/officeart/2005/8/layout/vList5"/>
    <dgm:cxn modelId="{4E6633FB-7159-45B3-83AC-5DBF56114BAE}" srcId="{9EA0A798-5035-47EE-B377-96B39BB4E50C}" destId="{91847B8D-1405-424C-8F5A-68499B50776A}" srcOrd="0" destOrd="0" parTransId="{0C623D9D-6D89-45DA-BDF8-3709A22383F5}" sibTransId="{509101E2-9344-40DC-A11E-C18CC2B6A327}"/>
    <dgm:cxn modelId="{60AD9608-5EA7-4F12-AFE3-2D9CAA2639BB}" type="presOf" srcId="{595647D4-BBB5-4F02-B5AC-4E20804563D8}" destId="{55A64FE4-D590-4BAE-A792-0596F1A39BD1}" srcOrd="0" destOrd="0" presId="urn:microsoft.com/office/officeart/2005/8/layout/vList5"/>
    <dgm:cxn modelId="{E28ADFD9-6C34-440F-A1C6-6180F2883C37}" type="presOf" srcId="{9EA0A798-5035-47EE-B377-96B39BB4E50C}" destId="{987CE5F5-3E28-4AB3-988A-4476C926B561}" srcOrd="0" destOrd="0" presId="urn:microsoft.com/office/officeart/2005/8/layout/vList5"/>
    <dgm:cxn modelId="{C8DA46CE-2595-48F3-AF05-08C17C7F4E07}" type="presOf" srcId="{D8E86934-CB13-48EC-8348-C1D1A5A532DF}" destId="{DFB49762-DA27-47B9-BAE8-ED15FFFA786D}" srcOrd="0" destOrd="0" presId="urn:microsoft.com/office/officeart/2005/8/layout/vList5"/>
    <dgm:cxn modelId="{900DC413-334C-4613-9DC4-37D6D0B018A9}" type="presOf" srcId="{3568EF7D-60F5-45D5-9957-C07B18ED00F2}" destId="{565EFE01-49BC-49E0-A4EE-F0F40380D5D6}" srcOrd="0" destOrd="0" presId="urn:microsoft.com/office/officeart/2005/8/layout/vList5"/>
    <dgm:cxn modelId="{29309FEC-EB9C-45CE-BAB4-F4D98B88CF84}" srcId="{E46943FF-9C7E-407B-B324-5F08BEEAA6ED}" destId="{9EA0A798-5035-47EE-B377-96B39BB4E50C}" srcOrd="2" destOrd="0" parTransId="{29CDB8E7-136A-4103-BD16-428A6A94EA98}" sibTransId="{E2CCFDA8-8D1B-4742-B1B1-E711800F63FF}"/>
    <dgm:cxn modelId="{874D90F0-9BA3-416A-9CE8-D5E41040A3F3}" type="presParOf" srcId="{4A8632A1-7089-4CE3-B552-6A71997997E8}" destId="{8B2CFBC0-EE3F-4F9A-BD1E-8BA42547A913}" srcOrd="0" destOrd="0" presId="urn:microsoft.com/office/officeart/2005/8/layout/vList5"/>
    <dgm:cxn modelId="{7D0F5FF1-03B3-4D4C-BBC5-E4FB1FBA217F}" type="presParOf" srcId="{8B2CFBC0-EE3F-4F9A-BD1E-8BA42547A913}" destId="{55A64FE4-D590-4BAE-A792-0596F1A39BD1}" srcOrd="0" destOrd="0" presId="urn:microsoft.com/office/officeart/2005/8/layout/vList5"/>
    <dgm:cxn modelId="{A9BD1BD8-760C-40BB-8107-D139C966FC75}" type="presParOf" srcId="{8B2CFBC0-EE3F-4F9A-BD1E-8BA42547A913}" destId="{565EFE01-49BC-49E0-A4EE-F0F40380D5D6}" srcOrd="1" destOrd="0" presId="urn:microsoft.com/office/officeart/2005/8/layout/vList5"/>
    <dgm:cxn modelId="{C85F47FA-76C1-4FCB-ABAC-78A76AC7261A}" type="presParOf" srcId="{4A8632A1-7089-4CE3-B552-6A71997997E8}" destId="{80E4EF1A-9286-46BE-A488-8F00630D28CD}" srcOrd="1" destOrd="0" presId="urn:microsoft.com/office/officeart/2005/8/layout/vList5"/>
    <dgm:cxn modelId="{D0810402-B83F-48A0-8E3D-99DACEF104C1}" type="presParOf" srcId="{4A8632A1-7089-4CE3-B552-6A71997997E8}" destId="{9FC1B35B-08C6-4F73-B6FA-6E0DDB964061}" srcOrd="2" destOrd="0" presId="urn:microsoft.com/office/officeart/2005/8/layout/vList5"/>
    <dgm:cxn modelId="{89D5E8D4-4D1D-4E7D-BCC1-AD4694B0F8F9}" type="presParOf" srcId="{9FC1B35B-08C6-4F73-B6FA-6E0DDB964061}" destId="{37E23E5D-0726-42A4-B8F8-A4FFF551453C}" srcOrd="0" destOrd="0" presId="urn:microsoft.com/office/officeart/2005/8/layout/vList5"/>
    <dgm:cxn modelId="{EF0035F7-056D-4FCC-827B-FC0855DAAE14}" type="presParOf" srcId="{9FC1B35B-08C6-4F73-B6FA-6E0DDB964061}" destId="{DFB49762-DA27-47B9-BAE8-ED15FFFA786D}" srcOrd="1" destOrd="0" presId="urn:microsoft.com/office/officeart/2005/8/layout/vList5"/>
    <dgm:cxn modelId="{3471B711-146D-4BC7-9210-B5F85B8E6BF4}" type="presParOf" srcId="{4A8632A1-7089-4CE3-B552-6A71997997E8}" destId="{2C0C2623-8305-425D-9DCD-5A3D93FA266F}" srcOrd="3" destOrd="0" presId="urn:microsoft.com/office/officeart/2005/8/layout/vList5"/>
    <dgm:cxn modelId="{AC57F7A2-172B-48D4-98CD-C79C07985263}" type="presParOf" srcId="{4A8632A1-7089-4CE3-B552-6A71997997E8}" destId="{0CAADB93-E8FC-4562-A707-D434C0E14FEC}" srcOrd="4" destOrd="0" presId="urn:microsoft.com/office/officeart/2005/8/layout/vList5"/>
    <dgm:cxn modelId="{DE5DBD0A-20B2-4159-9912-A311C59A7A6F}" type="presParOf" srcId="{0CAADB93-E8FC-4562-A707-D434C0E14FEC}" destId="{987CE5F5-3E28-4AB3-988A-4476C926B561}" srcOrd="0" destOrd="0" presId="urn:microsoft.com/office/officeart/2005/8/layout/vList5"/>
    <dgm:cxn modelId="{54284CC9-C156-4702-A871-18E5FB5C502D}" type="presParOf" srcId="{0CAADB93-E8FC-4562-A707-D434C0E14FEC}" destId="{6BCC136F-1837-442D-87DC-5BC830B7B5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B12B8-4A38-4390-B35C-99A681147958}">
      <dsp:nvSpPr>
        <dsp:cNvPr id="0" name=""/>
        <dsp:cNvSpPr/>
      </dsp:nvSpPr>
      <dsp:spPr>
        <a:xfrm>
          <a:off x="0" y="15999"/>
          <a:ext cx="4212467" cy="560064"/>
        </a:xfrm>
        <a:prstGeom prst="roundRect">
          <a:avLst/>
        </a:prstGeom>
        <a:solidFill>
          <a:srgbClr val="F7994B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874 dyrektorów</a:t>
          </a:r>
          <a:endParaRPr lang="pl-PL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40" y="43339"/>
        <a:ext cx="4157787" cy="50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5C63A-9467-46AA-ABD1-65086FF7E85F}">
      <dsp:nvSpPr>
        <dsp:cNvPr id="0" name=""/>
        <dsp:cNvSpPr/>
      </dsp:nvSpPr>
      <dsp:spPr>
        <a:xfrm>
          <a:off x="4836" y="342254"/>
          <a:ext cx="1499443" cy="89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Diagnoza</a:t>
          </a:r>
          <a:endParaRPr lang="pl-PL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86" y="368604"/>
        <a:ext cx="1446743" cy="846966"/>
      </dsp:txXfrm>
    </dsp:sp>
    <dsp:sp modelId="{DC24B2C0-1299-478B-83F0-A62B16C1DC08}">
      <dsp:nvSpPr>
        <dsp:cNvPr id="0" name=""/>
        <dsp:cNvSpPr/>
      </dsp:nvSpPr>
      <dsp:spPr>
        <a:xfrm>
          <a:off x="1654224" y="606157"/>
          <a:ext cx="317881" cy="37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224" y="680529"/>
        <a:ext cx="222517" cy="223117"/>
      </dsp:txXfrm>
    </dsp:sp>
    <dsp:sp modelId="{F0258F34-434C-4E21-85F7-89C335EE58EB}">
      <dsp:nvSpPr>
        <dsp:cNvPr id="0" name=""/>
        <dsp:cNvSpPr/>
      </dsp:nvSpPr>
      <dsp:spPr>
        <a:xfrm>
          <a:off x="2104057" y="342254"/>
          <a:ext cx="1499443" cy="89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Planowanie</a:t>
          </a:r>
          <a:endParaRPr lang="pl-PL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0407" y="368604"/>
        <a:ext cx="1446743" cy="846966"/>
      </dsp:txXfrm>
    </dsp:sp>
    <dsp:sp modelId="{9A836205-E364-4F8E-B138-5A72A1E68487}">
      <dsp:nvSpPr>
        <dsp:cNvPr id="0" name=""/>
        <dsp:cNvSpPr/>
      </dsp:nvSpPr>
      <dsp:spPr>
        <a:xfrm>
          <a:off x="3753445" y="606157"/>
          <a:ext cx="317881" cy="37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3445" y="680529"/>
        <a:ext cx="222517" cy="223117"/>
      </dsp:txXfrm>
    </dsp:sp>
    <dsp:sp modelId="{2E88C758-164A-4F1A-9F0D-F0F493FEE949}">
      <dsp:nvSpPr>
        <dsp:cNvPr id="0" name=""/>
        <dsp:cNvSpPr/>
      </dsp:nvSpPr>
      <dsp:spPr>
        <a:xfrm>
          <a:off x="4203278" y="342254"/>
          <a:ext cx="1499443" cy="89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Realizacja</a:t>
          </a:r>
          <a:endParaRPr lang="pl-PL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9628" y="368604"/>
        <a:ext cx="1446743" cy="846966"/>
      </dsp:txXfrm>
    </dsp:sp>
    <dsp:sp modelId="{6B6795B3-9A23-4816-A5D8-FC36746EA790}">
      <dsp:nvSpPr>
        <dsp:cNvPr id="0" name=""/>
        <dsp:cNvSpPr/>
      </dsp:nvSpPr>
      <dsp:spPr>
        <a:xfrm>
          <a:off x="5852666" y="606157"/>
          <a:ext cx="317881" cy="37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2666" y="680529"/>
        <a:ext cx="222517" cy="223117"/>
      </dsp:txXfrm>
    </dsp:sp>
    <dsp:sp modelId="{712DEAE9-2A3A-41F9-B8A9-E4E9CA40607E}">
      <dsp:nvSpPr>
        <dsp:cNvPr id="0" name=""/>
        <dsp:cNvSpPr/>
      </dsp:nvSpPr>
      <dsp:spPr>
        <a:xfrm>
          <a:off x="6302499" y="342254"/>
          <a:ext cx="1499443" cy="89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Monitorowanie</a:t>
          </a:r>
          <a:endParaRPr lang="pl-PL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8849" y="368604"/>
        <a:ext cx="1446743" cy="846966"/>
      </dsp:txXfrm>
    </dsp:sp>
    <dsp:sp modelId="{13C07792-7AF5-4E7C-B6BF-27DCE50293B3}">
      <dsp:nvSpPr>
        <dsp:cNvPr id="0" name=""/>
        <dsp:cNvSpPr/>
      </dsp:nvSpPr>
      <dsp:spPr>
        <a:xfrm>
          <a:off x="7951886" y="606157"/>
          <a:ext cx="317881" cy="37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51886" y="680529"/>
        <a:ext cx="222517" cy="223117"/>
      </dsp:txXfrm>
    </dsp:sp>
    <dsp:sp modelId="{C6224615-8EFC-4AB9-8C0E-99C828C177DE}">
      <dsp:nvSpPr>
        <dsp:cNvPr id="0" name=""/>
        <dsp:cNvSpPr/>
      </dsp:nvSpPr>
      <dsp:spPr>
        <a:xfrm>
          <a:off x="8401719" y="342254"/>
          <a:ext cx="1499443" cy="89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Ewaluacja działań</a:t>
          </a:r>
          <a:endParaRPr lang="pl-PL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28069" y="368604"/>
        <a:ext cx="1446743" cy="846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EFE01-49BC-49E0-A4EE-F0F40380D5D6}">
      <dsp:nvSpPr>
        <dsp:cNvPr id="0" name=""/>
        <dsp:cNvSpPr/>
      </dsp:nvSpPr>
      <dsp:spPr>
        <a:xfrm rot="5400000">
          <a:off x="6024874" y="-2278218"/>
          <a:ext cx="1422411" cy="63398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wnioski o nadanie wojewódzkiego certyfikatu </a:t>
          </a:r>
          <a:r>
            <a:rPr lang="pl-PL" altLang="pl-PL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SzPZ</a:t>
          </a:r>
          <a:endParaRPr lang="pl-PL" sz="2900" kern="1200" dirty="0"/>
        </a:p>
      </dsp:txBody>
      <dsp:txXfrm rot="-5400000">
        <a:off x="3566160" y="249932"/>
        <a:ext cx="6270404" cy="1283539"/>
      </dsp:txXfrm>
    </dsp:sp>
    <dsp:sp modelId="{55A64FE4-D590-4BAE-A792-0596F1A39BD1}">
      <dsp:nvSpPr>
        <dsp:cNvPr id="0" name=""/>
        <dsp:cNvSpPr/>
      </dsp:nvSpPr>
      <dsp:spPr>
        <a:xfrm>
          <a:off x="0" y="2693"/>
          <a:ext cx="3566160" cy="17780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23</a:t>
          </a:r>
          <a:endParaRPr lang="pl-PL" sz="6500" kern="1200" dirty="0"/>
        </a:p>
      </dsp:txBody>
      <dsp:txXfrm>
        <a:off x="86795" y="89488"/>
        <a:ext cx="3392570" cy="1604424"/>
      </dsp:txXfrm>
    </dsp:sp>
    <dsp:sp modelId="{DFB49762-DA27-47B9-BAE8-ED15FFFA786D}">
      <dsp:nvSpPr>
        <dsp:cNvPr id="0" name=""/>
        <dsp:cNvSpPr/>
      </dsp:nvSpPr>
      <dsp:spPr>
        <a:xfrm rot="5400000">
          <a:off x="6024874" y="-411304"/>
          <a:ext cx="1422411" cy="63398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zgłoszenia szkół/ przedszkoli do Lubuskiej Sieci Szkół Promujących Zdrowie</a:t>
          </a:r>
          <a:endParaRPr lang="pl-PL" sz="2900" kern="1200" dirty="0"/>
        </a:p>
      </dsp:txBody>
      <dsp:txXfrm rot="-5400000">
        <a:off x="3566160" y="2116846"/>
        <a:ext cx="6270404" cy="1283539"/>
      </dsp:txXfrm>
    </dsp:sp>
    <dsp:sp modelId="{37E23E5D-0726-42A4-B8F8-A4FFF551453C}">
      <dsp:nvSpPr>
        <dsp:cNvPr id="0" name=""/>
        <dsp:cNvSpPr/>
      </dsp:nvSpPr>
      <dsp:spPr>
        <a:xfrm>
          <a:off x="0" y="1869608"/>
          <a:ext cx="3566160" cy="17780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5</a:t>
          </a:r>
          <a:endParaRPr lang="pl-PL" sz="6500" kern="1200" dirty="0"/>
        </a:p>
      </dsp:txBody>
      <dsp:txXfrm>
        <a:off x="86795" y="1956403"/>
        <a:ext cx="3392570" cy="1604424"/>
      </dsp:txXfrm>
    </dsp:sp>
    <dsp:sp modelId="{6BCC136F-1837-442D-87DC-5BC830B7B5B9}">
      <dsp:nvSpPr>
        <dsp:cNvPr id="0" name=""/>
        <dsp:cNvSpPr/>
      </dsp:nvSpPr>
      <dsp:spPr>
        <a:xfrm rot="5400000">
          <a:off x="6024874" y="1455610"/>
          <a:ext cx="1422411" cy="63398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raportów rocznych podsumowujących realizację programu w roku szkolnym 2016/2017</a:t>
          </a:r>
          <a:endParaRPr lang="pl-PL" sz="2900" kern="1200" dirty="0"/>
        </a:p>
      </dsp:txBody>
      <dsp:txXfrm rot="-5400000">
        <a:off x="3566160" y="3983760"/>
        <a:ext cx="6270404" cy="1283539"/>
      </dsp:txXfrm>
    </dsp:sp>
    <dsp:sp modelId="{987CE5F5-3E28-4AB3-988A-4476C926B561}">
      <dsp:nvSpPr>
        <dsp:cNvPr id="0" name=""/>
        <dsp:cNvSpPr/>
      </dsp:nvSpPr>
      <dsp:spPr>
        <a:xfrm>
          <a:off x="0" y="3736523"/>
          <a:ext cx="3566160" cy="17780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smtClean="0"/>
            <a:t>29/150</a:t>
          </a:r>
          <a:endParaRPr lang="pl-PL" sz="6500" kern="1200" dirty="0"/>
        </a:p>
      </dsp:txBody>
      <dsp:txXfrm>
        <a:off x="86795" y="3823318"/>
        <a:ext cx="3392570" cy="1604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5AEF1-79CC-439D-B924-02BABF98C1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684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3B61D-30E4-4D09-A828-E4AB2519AB07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FE29-769A-4DE0-9603-92A9D3E435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67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504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003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003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79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904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46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7114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79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463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BF193-E050-43B0-8BCC-28DD8A589D26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840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793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89</a:t>
            </a:fld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90</a:t>
            </a:fld>
            <a:endParaRPr lang="pl-P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91</a:t>
            </a:fld>
            <a:endParaRPr lang="pl-P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92</a:t>
            </a:fld>
            <a:endParaRPr lang="pl-P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93</a:t>
            </a:fld>
            <a:endParaRPr lang="pl-P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95</a:t>
            </a:fld>
            <a:endParaRPr lang="pl-P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97</a:t>
            </a:fld>
            <a:endParaRPr lang="pl-P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98</a:t>
            </a:fld>
            <a:endParaRPr lang="pl-P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99</a:t>
            </a:fld>
            <a:endParaRPr lang="pl-P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100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101</a:t>
            </a:fld>
            <a:endParaRPr lang="pl-P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102</a:t>
            </a:fld>
            <a:endParaRPr lang="pl-P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103</a:t>
            </a:fld>
            <a:endParaRPr lang="pl-PL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104</a:t>
            </a:fld>
            <a:endParaRPr lang="pl-PL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105</a:t>
            </a:fld>
            <a:endParaRPr lang="pl-PL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106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107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109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22613" y="509588"/>
            <a:ext cx="36814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39789-A72D-4E36-BD38-F8131D93BC36}" type="slidenum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118</a:t>
            </a:fld>
            <a:endParaRPr lang="pl-PL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120</a:t>
            </a:fld>
            <a:endParaRPr lang="pl-PL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122</a:t>
            </a:fld>
            <a:endParaRPr lang="pl-PL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128</a:t>
            </a:fld>
            <a:endParaRPr lang="pl-PL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67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934744" y="142852"/>
            <a:ext cx="781650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4750" y="1428737"/>
            <a:ext cx="9596505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e.edu.pl/promocja-zdrowia/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://zatrudnienie.ko-gorzow.edu.p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i_vH-i_DX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76536" y="1916832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Narada 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dotycząca wyników i wniosków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z nadzoru pedagogicznego sprawowanego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przez Lubuskiego Kuratora Oświaty </a:t>
            </a:r>
            <a: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w roku szkolnym 2016/2017 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dirty="0" smtClean="0">
                <a:solidFill>
                  <a:srgbClr val="1D0575"/>
                </a:solidFill>
                <a:latin typeface="Times New Roman" pitchFamily="18" charset="0"/>
                <a:cs typeface="Times New Roman" pitchFamily="18" charset="0"/>
              </a:rPr>
              <a:t>oraz </a:t>
            </a: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organizacji roku szkolnego 2017/2018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i="0" dirty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i="0" dirty="0" smtClean="0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800" i="0" dirty="0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publiczne i  niepubliczne szkoły ponadgimnazjalne, CKU, CKP, </a:t>
            </a:r>
            <a:r>
              <a:rPr lang="pl-PL" sz="1800" i="0" dirty="0" err="1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ODiDZ</a:t>
            </a:r>
            <a:r>
              <a:rPr lang="pl-PL" sz="1800" i="0" dirty="0" smtClean="0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Realizacja kontroli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przewidzianych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planie nadzoru pedagogicznego Lubuskiego Kuratora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Oświaty </a:t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roku szkolnym 2016/2017</a:t>
            </a: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596438" cy="4286250"/>
          </a:xfrm>
        </p:spPr>
        <p:txBody>
          <a:bodyPr/>
          <a:lstStyle/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93425"/>
              </p:ext>
            </p:extLst>
          </p:nvPr>
        </p:nvGraphicFramePr>
        <p:xfrm>
          <a:off x="0" y="1340769"/>
          <a:ext cx="9906000" cy="5569889"/>
        </p:xfrm>
        <a:graphic>
          <a:graphicData uri="http://schemas.openxmlformats.org/drawingml/2006/table">
            <a:tbl>
              <a:tblPr/>
              <a:tblGrid>
                <a:gridCol w="974558"/>
                <a:gridCol w="6942771"/>
                <a:gridCol w="780087"/>
                <a:gridCol w="1208584"/>
              </a:tblGrid>
              <a:tr h="4108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 kontroli</a:t>
                      </a:r>
                    </a:p>
                  </a:txBody>
                  <a:tcPr marL="7143" marR="7143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</a:p>
                  </a:txBody>
                  <a:tcPr marL="7143" marR="7143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</a:t>
                      </a:r>
                    </a:p>
                  </a:txBody>
                  <a:tcPr marL="7143" marR="7143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9C9"/>
                    </a:solidFill>
                  </a:tcPr>
                </a:tc>
              </a:tr>
              <a:tr h="309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Temat 1: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rgbClr val="0000E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Prawidłowość organizacji i funkcjonowania biblioteki szkolnej.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Kontrolą objęto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 szkół podstawowych,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imnazjów,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liceów ogólnokształcących,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techników,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zasadniczych szkół zawodowych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Temat 2: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rgbClr val="0000E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Realizacja kształcenia dualnego w ramach praktycznej nauki zawodu.</a:t>
                      </a:r>
                      <a:endParaRPr lang="pl-PL" sz="1600" b="1" dirty="0">
                        <a:solidFill>
                          <a:srgbClr val="0000E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Kontrolą objęto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technika, w tym 2 technika 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 których realizowano kształcenie dualne,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zasadniczych szkół zawodowych, w których realizowano kształcenie dualne.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617">
                <a:tc gridSpan="2">
                  <a:txBody>
                    <a:bodyPr/>
                    <a:lstStyle/>
                    <a:p>
                      <a:pPr marL="0" indent="5830888" algn="ctr" fontAlgn="b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     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8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w roku szkolnym 2017/2018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340768"/>
            <a:ext cx="9789537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buClr>
                <a:srgbClr val="FF0000"/>
              </a:buClr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Proponuje się, by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tygodniowy rozkład zajęć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szkolny plan nauczania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danego oddziału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zawierał takie elementy, jak:</a:t>
            </a:r>
          </a:p>
          <a:p>
            <a:pPr marL="801688" indent="-352425"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pełne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brzmienie typu szkoły, </a:t>
            </a:r>
          </a:p>
          <a:p>
            <a:pPr marL="801688" indent="-352425"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symbol cyfrowy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zawodu,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352425"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podbudowa,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352425"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oznaczenie i nazwa kwalifikacji,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podstawą programową kształcenia w danym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zawodzie,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352425" algn="just"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elementy zgodnie z odpowiednim ramowym planem nauczania,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godziny do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dyspozycji dyrektora;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tygodniowym rozkładzie zajęć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godziny przeznaczone na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               z zakresu pomocy psychologiczno-pedagogicznej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na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doradztwo zawodowe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352425" algn="just"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opis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zawodowego (zarówno przedmiotowego, jak i modułowego ze wskazaniem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kształcenie dualne); 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przypadku kształcenia przedmiotowego – nazwy przedmiotów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kształceniu zawodowym teoretycznym, wynikające z programu nauczania (liczba godzin), przedmioty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kształceniu zawodowym praktycznym, w tym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praktyka zawodowa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realizowana w wymiarze określonym w podstawie programowej kształcenia w danym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zawodzie (liczba godzin); dla oddziałów kształcących pracowników młodocianych – opis organizacji kształcenia zawodowego teoretycznego i praktycznego;</a:t>
            </a:r>
          </a:p>
          <a:p>
            <a:pPr marL="801688" indent="-352425" algn="just">
              <a:buClr>
                <a:srgbClr val="FF0000"/>
              </a:buClr>
              <a:buFont typeface="Times New Roman" panose="02020603050405020304" pitchFamily="18" charset="0"/>
              <a:buChar char="→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w roku szkolnym 2017/2018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340768"/>
            <a:ext cx="9789537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FF0000"/>
              </a:buClr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Godziny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dyspozycji dyrektora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przeznacza się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odpowiednio na: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352425" algn="just"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szkolny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nauczania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</a:t>
            </a:r>
            <a:r>
              <a:rPr lang="pl-PL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§2 ust.1 pkt 5)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MEN z dnia 7 lutego 2012 r.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ramowych planów nauczania w szkołach publicznych (Dz. U. nr 32 z 2012 r. poz. 204 z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zm.):</a:t>
            </a:r>
          </a:p>
          <a:p>
            <a:pPr marL="801688" indent="-352425" algn="just">
              <a:buClr>
                <a:srgbClr val="FF0000"/>
              </a:buClr>
              <a:buAutoNum type="arabicParenR"/>
            </a:pP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okresowe lub roczne zwiększenie liczby godzin wybranych obowiązkowych zajęć edukacyjnych,</a:t>
            </a:r>
          </a:p>
          <a:p>
            <a:pPr marL="801688" indent="-352425" algn="just">
              <a:buClr>
                <a:srgbClr val="FF0000"/>
              </a:buClr>
              <a:buAutoNum type="arabicParenR"/>
            </a:pP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realizujące potrzeby i zainteresowania uczniów, z uwzględnieniem art.42 ust.2 </a:t>
            </a:r>
            <a:r>
              <a:rPr lang="pl-PL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ustawy KN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352425" algn="just">
              <a:buClr>
                <a:srgbClr val="FF0000"/>
              </a:buClr>
              <a:buFont typeface="Times New Roman" panose="02020603050405020304" pitchFamily="18" charset="0"/>
              <a:buChar char="→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tygodniowy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rozkład zajęć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podstawie </a:t>
            </a:r>
            <a:r>
              <a:rPr lang="pl-PL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§2 ust.1 pkt 4)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MEN z dnia 28 marca 2017 r.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ramowych planów nauczania dla publicznych szkół (Dz. U. 2017 poz.703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801688" indent="-352425" algn="just">
              <a:buClr>
                <a:srgbClr val="FF0000"/>
              </a:buClr>
              <a:buAutoNum type="arabicParenR"/>
            </a:pP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rozwijające zainteresowanie i uzdolnienia uczniów, w szczególności zajęcia związane                                   z kształtowaniem aktywności i kreatywności uczniów,</a:t>
            </a:r>
          </a:p>
          <a:p>
            <a:pPr marL="801688" indent="-352425" algn="just">
              <a:buClr>
                <a:srgbClr val="FF0000"/>
              </a:buClr>
              <a:buAutoNum type="arabicParenR"/>
            </a:pP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szkół prowadzących kształcenie zawodowe – również na zajęcia związane                                             z kształtowaniem kompetencji zawodowych,</a:t>
            </a:r>
          </a:p>
          <a:p>
            <a:pPr marL="801688" indent="-352425" algn="just">
              <a:buClr>
                <a:srgbClr val="FF0000"/>
              </a:buClr>
              <a:buAutoNum type="arabicParenR"/>
            </a:pP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liceum ogólnokształcącego dla dorosłych – również na realizację przedmiotów                                w zakresie rozszerzonym.</a:t>
            </a:r>
            <a:endParaRPr lang="pl-PL" sz="16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Aneks do arkusza organizacji branżowej szkoły I stopnia powinien uwzględniać godziny przeznaczone na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z zakresu pomocy psychologiczno-pedagogicznej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(realizowane zgodnie              z przepisami wydanymi na podstawie  art.47 ust.1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ustawy – Prawo oświatowe) oraz na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doradztwo zawodowe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w roku szkolnym 2017/2018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340768"/>
            <a:ext cx="9789537" cy="64735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 zadania dyrektora wynikające ze zmian w przepisach prawa oświatowego:</a:t>
            </a:r>
          </a:p>
          <a:p>
            <a:pPr lvl="0"/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360363" lvl="0" indent="-360363">
              <a:buClr>
                <a:srgbClr val="FF0000"/>
              </a:buClr>
              <a:buFont typeface="Wingdings" pitchFamily="2" charset="2"/>
              <a:buChar char="Ø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Zmiany w statutach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opracowanie statutu branżowej szkoły I stopnia i innych zmian. </a:t>
            </a:r>
          </a:p>
          <a:p>
            <a:pPr marL="360363" lvl="0" indent="-360363">
              <a:buClr>
                <a:srgbClr val="FF0000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Termin: 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listopada 2017 r.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</a:t>
            </a:r>
          </a:p>
          <a:p>
            <a:pPr marL="719138" indent="-184150" algn="just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322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ustawy z dnia 14 grudnia 2016 r. Przepisy wprowadzające ustawę – Prawo oświatowe (Dz.U. z 2017r. poz. 60); </a:t>
            </a:r>
          </a:p>
          <a:p>
            <a:pPr marL="719138" indent="-184150" algn="just">
              <a:buFont typeface="Arial" panose="020B0604020202020204" pitchFamily="34" charset="0"/>
              <a:buChar char="•"/>
              <a:tabLst>
                <a:tab pos="719138" algn="l"/>
              </a:tabLst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98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ustawy z dnia 14 grudnia 2016 r. Prawo oświatowe  (Dz.U. z 2017r. poz.59).</a:t>
            </a:r>
          </a:p>
          <a:p>
            <a:pPr algn="just">
              <a:buFont typeface="Arial" pitchFamily="34" charset="0"/>
              <a:buChar char="•"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indent="-534988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Uchwalenie programu wychowawczo-profilaktycznego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 porozumieniu z Radą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odziców)                                                                                                                                                    Termin: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września 2017 r.</a:t>
            </a:r>
          </a:p>
          <a:p>
            <a:pPr marL="534988" indent="-534988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                                                                                                                         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art.26 ust.1 i 2; art. 84 ust.1 pkt 1, ust.3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ustawy z dnia 14 grudnia 2016 r, Prawo Oświatowe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(Dz.U. z 2017r. poz.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59). </a:t>
            </a:r>
          </a:p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w roku szkolnym 2017/2018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5"/>
            <a:ext cx="9789537" cy="47818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3538" indent="-363538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Indywidualne programy edukacyjno-terapeutyczne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ważne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1 października 2017r.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</a:p>
          <a:p>
            <a:pPr marL="539750" indent="-176213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311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ustawy z dnia 14 grudnia 2016 r. Przepisy wprowadzające ustawę – Prawo oświatowe  (Dz. U. z 2017 r. poz. 60).</a:t>
            </a:r>
          </a:p>
          <a:p>
            <a:pPr marL="363538" indent="-363538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Eksperyment w szkole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dostosowanie do przepisów art. 45 ustawy Prawo Oświatowe                             Termin: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31 sierpnia 2018 r.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9750" indent="-176213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306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ustawy z dnia 14 grudnia 2016 r. Przepisy wprowadzające ustawę – Prawo oświatowe  (Dz. U. z 2017 r. poz. 60). </a:t>
            </a:r>
          </a:p>
          <a:p>
            <a:pPr marL="363538" indent="-363538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dnia 1 września 2017 r.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czynności dotyczące organizowania i prowadzenia kształcenia, wychowania i opieki są realizowane z uwzględnieniem odpowiednio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307-310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ustawy z dnia 14 grudnia 2016 r. Przepisy wprowadzające ustawę – Prawo oświatowe 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(Dz. U. z 2017 r. poz. 60).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pl-PL" sz="20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18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z wizytatorami Kuratorium Oświaty </a:t>
            </a:r>
            <a:endParaRPr lang="pl-PL" sz="18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340768"/>
            <a:ext cx="9789537" cy="404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1688" indent="-801688" algn="just">
              <a:lnSpc>
                <a:spcPct val="115000"/>
              </a:lnSpc>
              <a:spcAft>
                <a:spcPts val="1000"/>
              </a:spcAft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1199583"/>
            <a:ext cx="5392880" cy="565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8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1800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z wizytatorami Kuratorium Oświaty </a:t>
            </a:r>
          </a:p>
        </p:txBody>
      </p:sp>
      <p:sp>
        <p:nvSpPr>
          <p:cNvPr id="5" name="Prostokąt 4"/>
          <p:cNvSpPr/>
          <p:nvPr/>
        </p:nvSpPr>
        <p:spPr>
          <a:xfrm>
            <a:off x="8019" y="1340768"/>
            <a:ext cx="9897981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Wizytatorzy Kuratorium Oświaty w Gorzowie Wlkp.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opiniujący arkusze organizacji szkół ponadgimnazjalnych: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Krystyna Wiśniewska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19138" indent="-1841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z terenu miasta Gorzowa Wlkp.,</a:t>
            </a:r>
          </a:p>
          <a:p>
            <a:pPr marL="719138" indent="-1841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z terenu powiatów: sulęcińskiego i świebodzińskiego.</a:t>
            </a:r>
          </a:p>
          <a:p>
            <a:pPr marL="457200" indent="-457200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00AC"/>
              </a:buClr>
              <a:buFont typeface="+mj-lt"/>
              <a:buAutoNum type="arabicPeriod" startAt="2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Grażyna Kołogrecka-Dul:</a:t>
            </a:r>
          </a:p>
          <a:p>
            <a:pPr marL="719138" indent="-1841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z terenu powiatów: gorzowskiego, międzyrzeckiego, strzelecko-drezdeneckiego, słubickiego.</a:t>
            </a:r>
          </a:p>
          <a:p>
            <a:pPr marL="457200" indent="-457200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00AC"/>
              </a:buClr>
              <a:buFont typeface="+mj-lt"/>
              <a:buAutoNum type="arabicPeriod" startAt="3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Krzysztof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Słapczyński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19138" indent="-1841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z terenu miasta Zielona Góra.</a:t>
            </a:r>
          </a:p>
          <a:p>
            <a:pPr marL="457200" indent="-457200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00AC"/>
              </a:buClr>
              <a:buFont typeface="+mj-lt"/>
              <a:buAutoNum type="arabicPeriod" startAt="4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Marzena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Pulik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Sowińska:</a:t>
            </a:r>
          </a:p>
          <a:p>
            <a:pPr marL="719138" indent="-1841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z terenu powiatów: zielonogórskiego, krośnieńskiego, nowosolskiego, wschowskiego.</a:t>
            </a:r>
          </a:p>
          <a:p>
            <a:pPr marL="457200" indent="-457200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00AC"/>
              </a:buClr>
              <a:buFont typeface="+mj-lt"/>
              <a:buAutoNum type="arabicPeriod" startAt="5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Zbigniew Gładki:</a:t>
            </a:r>
          </a:p>
          <a:p>
            <a:pPr marL="719138" indent="-1841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z terenu powiatów: żarskiego, żagańskiego.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2420893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 eaLnBrk="1" hangingPunct="1">
              <a:defRPr/>
            </a:pP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Oferty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lubuskich placówek doskonalenia nauczycieli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rok szkolny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2017/2018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zakresie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doskonalenia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nauczycieli oraz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wspomagania szkół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placówek</a:t>
            </a:r>
            <a: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4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2420893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Oferta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Wojewódzkiego Ośrodka Metodycznego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Gorzowie Wielkopolskim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na rok szkolny 2017/2018 </a:t>
            </a:r>
            <a: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2420893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Oferta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Ośrodka Doskonalenia Nauczycieli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Zielonej Górze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rok szkolny 2017/2018</a:t>
            </a:r>
            <a:r>
              <a:rPr lang="pl-PL" sz="4400" dirty="0">
                <a:solidFill>
                  <a:srgbClr val="002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solidFill>
                  <a:srgbClr val="002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700" i="0" dirty="0" smtClean="0">
              <a:solidFill>
                <a:srgbClr val="00259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204864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Szkoła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Promująca Zdrowie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100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596438" cy="4286250"/>
          </a:xfrm>
        </p:spPr>
        <p:txBody>
          <a:bodyPr/>
          <a:lstStyle/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sp>
        <p:nvSpPr>
          <p:cNvPr id="8" name="Tytuł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Realizacja kontroli przewidzianych </a:t>
            </a:r>
            <a:b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b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roku szkolnym 2016/2017</a:t>
            </a:r>
            <a:endParaRPr lang="pl-PL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988024"/>
              </p:ext>
            </p:extLst>
          </p:nvPr>
        </p:nvGraphicFramePr>
        <p:xfrm>
          <a:off x="0" y="1340768"/>
          <a:ext cx="9906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59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934767" y="142875"/>
            <a:ext cx="7776898" cy="928688"/>
          </a:xfrm>
        </p:spPr>
        <p:txBody>
          <a:bodyPr/>
          <a:lstStyle/>
          <a:p>
            <a:pPr algn="ctr" eaLnBrk="1" hangingPunct="1"/>
            <a:r>
              <a:rPr lang="pl-PL" alt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Szkoła promująca zdrowie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12876"/>
            <a:ext cx="9906000" cy="5445125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Promująca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drowie dąży do osiągania celów i realizuje zadania określone w podstawach programowych kształcenia ogólnego i innych obowiązujących aktach prawnych i ponadto: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Koncepcja pracy szkoły, jej struktura i organizacja sprzyjają uczestnictwu społeczności szkolnej w realizacji działań w zakresie promocji zdrowia oraz skuteczności i długofalowości tych działań.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Klimat społeczny szkoły sprzyja zdrowiu i dobremu samopoczuciu uczniów, nauczycieli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innych pracowników szkoły oraz rodziców uczniów.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realizuje edukację zdrowotną i program profilaktyki dla uczniów, nauczycieli i innych pracowników szkoły oraz dąży do poprawy skuteczności działań w tym zakresie.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Warunki oraz organizacja nauki i pracy sprzyjają zdrowiu i dobremu samopoczuciu uczniów, nauczycieli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innych pracowników szkoły oraz współpracy z rodzicami.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EF5B2-7423-4D82-870A-B4B6E5052647}" type="slidenum">
              <a:rPr lang="pl-PL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pl-PL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Szkoła promująca zdrowie</a:t>
            </a: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906000" cy="55172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Ważne terminy: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15 października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każdego roku –  plan pracy,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30 czerwca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każdego roku – wnioski o nadanie Wojewódzkiego Certyfikatu (na 3 lata),  raporty roczne, wnioski o włączenie szkoły do Lubuskiej Sieci Szkół Promujących Zdrowie.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Wnioski o nadanie  Krajowego Certyfikatu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Pierwsze półrocze każdego roku szkolnego: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grudnia szkoły składają formularz wniosku wraz z załącznikami do wojewódzkiego koordynatora,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stycznia wojewódzcy koordynatorzy przesyłają do ORE wnioski szkół ubiegających się o nadanie  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Krajowego Certyfikatu wraz z rekomendacją,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marca odbywa się posiedzenie kapituły.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Drugie półrocze każdego roku szkolnego: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maja szkoły składają formularz wniosku wraz z załącznikami do wojewódzkiego koordynatora,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czerwca wojewódzcy koordynatorzy przesyłają do ORE wnioski szkół ubiegających się o nadanie  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Krajowego Certyfikatu wraz z rekomendacją,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września odbywa się posiedzenie kapituły,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października przewodniczący kapituły przedstawia Ministrowi Edukacji Narodowej listę szkół  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rekomendowanych przez kapitułę do nadania Krajowego Certyfikatu.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i wnioski o krajowy certyfikat :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www.ore.edu.pl/promocja-zdrowia/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alt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ok szkolny 2017/2018</a:t>
            </a:r>
            <a:endParaRPr lang="pl-PL" altLang="pl-PL" sz="1800" dirty="0" smtClean="0"/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906000" cy="49530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alt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 2017r. – Ogólnopolska Konferencja Jubileuszowa 25-lecia Szkoły Promującej Zdrowie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alt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Listopad/grudzień 2017 r. – Lubuska Konferencja Jubileuszowa 25-lecia  Szkoły Promującej Zdrowie</a:t>
            </a:r>
          </a:p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pl-PL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Granty Lubuskiego Kuratora Oświaty: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budować w szkole relacje?</a:t>
            </a:r>
          </a:p>
          <a:p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pl-PL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Szkolenia ośrodków doskonalenia: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zdrowia jako ważne zadanie szkoły i przedszkola,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Standardy szkoły i przedszkola promującego zdrowie,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zdrowia nauczycieli i pracowników szkoły ważnym komponentem </a:t>
            </a:r>
            <a:r>
              <a:rPr lang="pl-PL" alt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SzPZ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Mediacje jako alternatywny sposób rozwiązywania konfliktów w szkole.</a:t>
            </a:r>
          </a:p>
          <a:p>
            <a:endParaRPr lang="pl-PL" altLang="pl-PL" dirty="0" smtClean="0"/>
          </a:p>
          <a:p>
            <a:endParaRPr lang="pl-PL" altLang="pl-PL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0768068"/>
              </p:ext>
            </p:extLst>
          </p:nvPr>
        </p:nvGraphicFramePr>
        <p:xfrm>
          <a:off x="-28427" y="1340768"/>
          <a:ext cx="99060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4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Certyfikaty 2017</a:t>
            </a:r>
            <a:endParaRPr lang="pl-PL" altLang="pl-PL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b="1" dirty="0" smtClean="0"/>
          </a:p>
          <a:p>
            <a:pPr eaLnBrk="1" hangingPunct="1"/>
            <a:endParaRPr lang="pl-PL" altLang="pl-PL" b="1" dirty="0" smtClean="0"/>
          </a:p>
          <a:p>
            <a:pPr algn="just" eaLnBrk="1" hangingPunct="1">
              <a:buClr>
                <a:srgbClr val="FF0000"/>
              </a:buClr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44240109"/>
              </p:ext>
            </p:extLst>
          </p:nvPr>
        </p:nvGraphicFramePr>
        <p:xfrm>
          <a:off x="0" y="1340768"/>
          <a:ext cx="9906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9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Certyfikaty 2017</a:t>
            </a:r>
            <a:endParaRPr lang="pl-PL" altLang="pl-PL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b="1" dirty="0" smtClean="0"/>
          </a:p>
          <a:p>
            <a:pPr eaLnBrk="1" hangingPunct="1"/>
            <a:endParaRPr lang="pl-PL" altLang="pl-PL" b="1" dirty="0" smtClean="0"/>
          </a:p>
          <a:p>
            <a:pPr algn="just" eaLnBrk="1" hangingPunct="1">
              <a:buClr>
                <a:srgbClr val="FF0000"/>
              </a:buClr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04240"/>
              </p:ext>
            </p:extLst>
          </p:nvPr>
        </p:nvGraphicFramePr>
        <p:xfrm>
          <a:off x="272480" y="1916832"/>
          <a:ext cx="9217024" cy="11125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03498"/>
                <a:gridCol w="6209270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szkoły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Miejscowość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Zespół Szkół Budowlanych i Samochodowych im. Mikołaja Kopernika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Gorzów Wielkopolski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Zespół Szkół Ogólnokształcących i Ekonomicznych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Lubsko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1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o włączenie </a:t>
            </a:r>
            <a:b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 Lubuskiej Sieci Szkół Promującej Zdrowie</a:t>
            </a:r>
            <a:endParaRPr lang="pl-PL" altLang="pl-PL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b="1" dirty="0" smtClean="0"/>
          </a:p>
          <a:p>
            <a:pPr eaLnBrk="1" hangingPunct="1"/>
            <a:endParaRPr lang="pl-PL" altLang="pl-PL" b="1" dirty="0" smtClean="0"/>
          </a:p>
          <a:p>
            <a:pPr algn="just" eaLnBrk="1" hangingPunct="1">
              <a:buClr>
                <a:srgbClr val="FF0000"/>
              </a:buClr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0472" y="2034676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Miejskie nr 4 „Mali Odkrywcy” w Gorzowie Wielkopolskim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Miejskie nr 10 im. Jasia i Małgosi w Gorzowie Wielkopolskim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Mechanicznych im. Zesłańców Sybiru w Gorzowie Wielkopolskim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Miejskie Przedszkole nr 11 „Tęczowy Zakątek” w Zielonej Górze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Podstawowa nr 2 im. Jana Kilińskiego w Krośnie Odrzańskim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2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Komunikaty</a:t>
            </a: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Dotacje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12780"/>
            <a:ext cx="9906000" cy="54452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117</a:t>
            </a:fld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954700"/>
              </p:ext>
            </p:extLst>
          </p:nvPr>
        </p:nvGraphicFramePr>
        <p:xfrm>
          <a:off x="0" y="1268760"/>
          <a:ext cx="9906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153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4444" y="2132856"/>
            <a:ext cx="98251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okresie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dnia 31 sierpnia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2023r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prowadzonej przez jednostkę samorządu terytorialnego informuje kuratora oświaty sprawującego nadzór pedagogiczny nad szkołą o wolnych stanowiskach pracy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poprzez wypełnienie formularza on-line na stronie podmiotowej kuratorium oświaty.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Oferty udostępniane są 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Kuratorium Oświaty w Gorzowie Wlkp.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zakładce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Praca dla nauczycieli.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234" y="1500753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 ofert pracy dla nauczycieli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234" y="6021288"/>
            <a:ext cx="9906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art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224. ust. 1 ustawy z dnia 14 grudnia 2016 r. Przepisy wprowadzające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ustawę</a:t>
            </a:r>
            <a:b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Prawo Oświatowe (Dz. U.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2017r. poz. 60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119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123" y="1412776"/>
            <a:ext cx="97775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/>
          </a:p>
          <a:p>
            <a:pPr algn="ctr"/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Nowa procedura wyrażania zgody na zatrudnienie w szkołach osób niebędących nauczycielami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nauczycieli nieposiadających wymaganych kwalifikacji</a:t>
            </a:r>
            <a:endParaRPr lang="pl-P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600"/>
              </a:spcAft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 dnia 15 sierpnia 2017 r.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wniosek o wyrażenie zgody na zatrudnienie nauczyciela nieposiadającego wymaganych kwalifikacji lub o wyrażenie zgody na zatrudnienie osoby niebędącej nauczycielem powinien być wydrukiem wypełnionego formularza on-line umieszczonego pod adresem </a:t>
            </a:r>
            <a:r>
              <a:rPr lang="pl-PL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http://zatrudnienie.ko-gorzow.edu.pl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opatrzonym stosownymi pieczęciami oraz podpisem dyrektora szkoły. Wniosek powinien zostać przesłany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Kuratorium Oświaty w Gorzowie Wielkopolskim. </a:t>
            </a:r>
          </a:p>
          <a:p>
            <a:pPr algn="just">
              <a:spcAft>
                <a:spcPts val="600"/>
              </a:spcAft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wniosku należy załączyć wskazane w procedurze dokumenty.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 jest udostępniona na stronie Kuratorium Oświaty w Gorzowie Wlkp.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zakładce: </a:t>
            </a:r>
          </a:p>
          <a:p>
            <a:endParaRPr lang="pl-PL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Szkoły i organy prowadzące » Dyrektorzy i nauczyciele »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Zgody na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zatrudnienie </a:t>
            </a:r>
            <a:endParaRPr lang="pl-P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3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10663" y="116632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Liczba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wydanych</a:t>
            </a:r>
            <a: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zaleceń po kontroli w zakresie prawidłowości </a:t>
            </a:r>
            <a:b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organizacji i funkcjonowania biblioteki szkolnej</a:t>
            </a: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>
          <a:xfrm>
            <a:off x="309562" y="1412776"/>
            <a:ext cx="9596438" cy="504056"/>
          </a:xfrm>
        </p:spPr>
        <p:txBody>
          <a:bodyPr>
            <a:normAutofit fontScale="25000" lnSpcReduction="20000"/>
          </a:bodyPr>
          <a:lstStyle/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t"/>
            <a:r>
              <a:rPr lang="pl-PL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 </a:t>
            </a:r>
            <a:r>
              <a:rPr lang="pl-PL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pl-PL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Prawidłowość </a:t>
            </a:r>
            <a:r>
              <a:rPr lang="pl-PL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organizacji i funkcjonowania biblioteki szkolnej.</a:t>
            </a: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C2404-EEBE-40FA-A511-838746F3D007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5832" y="5517232"/>
            <a:ext cx="9906000" cy="1340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211839372"/>
              </p:ext>
            </p:extLst>
          </p:nvPr>
        </p:nvGraphicFramePr>
        <p:xfrm>
          <a:off x="5832" y="1844824"/>
          <a:ext cx="9900168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6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234" y="2204864"/>
            <a:ext cx="982510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 września 2017 r. przestaną obowiązywać przepisy rozporządzenia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9 kwietnia 2002 r.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sprawie warunków prowadzenia działalności innowacyjnej i eksperymentalnej przez publiczne szkoły i placówki, a także przepisy ustawy o systemie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 odnoszące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do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innowacji.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stosunku do obecnego stanu prawnego zmiany polegają na:</a:t>
            </a:r>
          </a:p>
          <a:p>
            <a:pPr marL="539750" indent="-2746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zniesieniu konieczności zgłaszania innowacji pedagogicznej kuratorowi oświaty i organowi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prowadzącemu,</a:t>
            </a:r>
          </a:p>
          <a:p>
            <a:pPr marL="539750" indent="-2746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zniesieniu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wymagań formalnych warunkujących rozpoczęcie działalności innowacyjnej.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świetle ustawy Prawo oświatowe, działalność innowacyjna jest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integralnym elementem działalności szkoły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Zaproponowane w ustawie regulacje prawne dotyczące działalności innowacyjnej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określają m.in.</a:t>
            </a:r>
          </a:p>
          <a:p>
            <a:pPr algn="just">
              <a:buClr>
                <a:srgbClr val="FF0000"/>
              </a:buClr>
            </a:pP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obowiązek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tworzenia przez szkoły i placówki warunków do rozwoju aktywności, w tym kreatywności uczniów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(art. 44 ust. 2 pkt 3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234" y="141277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innowacyjna szkół i placówek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234" y="6321549"/>
            <a:ext cx="96931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Ustawa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14 grudnia 2016 r.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Prawo Oświatowe (Dz. U.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2017r. Poz. 59)</a:t>
            </a:r>
            <a:endParaRPr lang="pl-PL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121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123" y="1412776"/>
            <a:ext cx="97775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 Wspierania Zdolności i Talentów „Lubuscy poszukiwacze talentów”</a:t>
            </a: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dniu 31 maja 2017 roku zakończył się kolejny etap wdrażania opracowanego przez Lubuskiego Kuratora Oświaty Programu Wspierania Zdolności i Talentów „Lubuscy poszukiwacze talentów”.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Dyrektorzy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szkół,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które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wyrażają chęć przystąpienia do Programu, poproszeni zostali o wypełnienie krótkiej ankiety, w której zadeklarowano chęć przystąpienia szkoły do Programu oraz wskazywano koordynatora Szkolnego Programu Wspierania Zdolności i Talentów. Chęć przystąpienia do Programu zadeklarowało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105 szkół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terenu województwa lubuskiego.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Kolejne etapy wdrażania Programu:</a:t>
            </a: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opracowanie Szkolnych Programów Wspierania Zdolności i Talentów – od 1 czerwca 2017 r.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sierpnia 2017 r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zaopiniowanie przez Radę Pedagogiczną Szkolnego Programu Wspierania Zdolności i Talentów oraz włączenie go do zestawu programów szkolnych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14 września 2017 r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założeń Programu rodzicom podczas pierwszych zebrań oddziałów klasowych oraz oferty zajęć pozalekcyjnych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ustalają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szkoły,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przekazanie do Kuratorium Oświaty informacji o podjęciu przez Radę Pedagogiczną uchwały o przystąpieniu do Programu (poprzez elektroniczny system ankiet)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wrzesień 2017 r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zaplanowanych zadań w ramach Szkolnych Programów Wspierania Zdolności 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Talentów.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95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234" y="2564904"/>
            <a:ext cx="982510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wyniku licznych kontroli w placówkach edukacyjnych stwierdzono stosowanie m.in.: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dwuchromianu potasu,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dwuchromianu amonu,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formaliny,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formaldehydu,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fenoloftaleiny,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także w nielicznych przypadkach substancji podlegającej ograniczeniu – benzenu.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związku z powyższym, jak </a:t>
            </a: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również z reorganizacją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szkół i tworzeniem nowych pracowni przedmiotowych Lubuski Państwowy Wojewódzki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nspektor Sanitarny pragnie poinformować i zwrócić uwagę, że w celu ochrony zdrowia uczniów i nauczycieli przed skutkami narażenia spowodowanego kontaktami z niebezpiecznymi substancjami chemicznymi, ich mieszaninami, zaleca się rezygnację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procesie dydaktycznym ze stosowania w/w substancji chemicznych i ich mieszanin działających rakotwórczo lub mutagennie na organizm człowieka i stosowanie zastępczych substancji chemicznych mniej niebezpiecznych dla zdrowia.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234" y="1500753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WS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 descr="C:\Users\Marcin\Desktop\logo ws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1426094"/>
            <a:ext cx="53721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Stypendia Prezesa Rady Ministrów</a:t>
            </a:r>
            <a:b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co należy zwrócić uwagę?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81" y="1428750"/>
            <a:ext cx="9596438" cy="4592638"/>
          </a:xfrm>
        </p:spPr>
        <p:txBody>
          <a:bodyPr/>
          <a:lstStyle/>
          <a:p>
            <a:pPr>
              <a:defRPr/>
            </a:pPr>
            <a:r>
              <a:rPr lang="pl-PL" b="1" dirty="0" smtClean="0"/>
              <a:t> </a:t>
            </a:r>
            <a:endParaRPr lang="pl-PL" dirty="0" smtClean="0"/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Wzór wniosku jest corocznie przekazywany przez Ministerstwo Edukacji Narodowej. Wzór wniosku jest modyfikowany, zatem należy posługiwać się nowym wzorem zamieszczanym każdorazowo na stronie internetowej Kuratorium Oświaty w Gorzowie Wielkopolskim.</a:t>
            </a:r>
          </a:p>
          <a:p>
            <a:pPr marL="0" indent="0" algn="just">
              <a:defRPr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2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Szkoły, które nie wskazały kandydata do stypendium Prezesa Rady ministrów zobowiązane są do przesłania pisemnego wyjaśnienia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temat przyczyny braku kandydata. Wyjaśnienia należy przekazać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Kuratorium Oświaty w Gorzowie Wielkopolskim w tym samym terminie, do którego można składać wnioski o przyznanie stypendium.</a:t>
            </a: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25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4766" y="142875"/>
            <a:ext cx="7816453" cy="13414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Stypendia ministra </a:t>
            </a:r>
            <a:b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właściwego do spraw oświaty i wychowania</a:t>
            </a:r>
            <a:b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co należy zwrócić uwagę?</a:t>
            </a:r>
            <a:br>
              <a:rPr lang="pl-PL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Cambria" pitchFamily="18" charset="0"/>
              <a:buAutoNum type="arabicParenR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Wzór wniosku jest corocznie przekazywany przez Ministerstwo Edukacji Narodowej. Wzór wniosku jest modyfikowany, zatem należy posługiwać się nowym wzorem zamieszczanym każdorazowo na stronie internetowej Kuratorium Oświaty w Gorzowie Wielkopolskim.</a:t>
            </a:r>
          </a:p>
          <a:p>
            <a:pPr marL="0" indent="0" algn="just"/>
            <a:endParaRPr lang="pl-PL" alt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2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Wnioski należy wypełniać komputerowo, czcionką wskazaną w ogłoszeniu o stypendiach zamieszczanym corocznie na stronie internetowej Kuratorium Oświaty w Gorzowie Wielkopolskim. </a:t>
            </a:r>
          </a:p>
          <a:p>
            <a:pPr marL="0" indent="0" algn="just"/>
            <a:endParaRPr lang="pl-PL" alt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3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Poszczególne osiągnięcia kandydatów należy opisywać według kolejności podanej w nawiasie każdego punktu tabeli z osiągnięciami, np. ogólnopolską olimpiadę przedmiotową należy opisać w następujący sposób: nazwa olimpiady, organizator, zdobyte miejsce/tytuł najwyższego etapu/stopnia.</a:t>
            </a:r>
          </a:p>
        </p:txBody>
      </p:sp>
    </p:spTree>
    <p:extLst>
      <p:ext uri="{BB962C8B-B14F-4D97-AF65-F5344CB8AC3E}">
        <p14:creationId xmlns:p14="http://schemas.microsoft.com/office/powerpoint/2010/main" val="25453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Stypendia ministra </a:t>
            </a:r>
            <a:b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właściwego do spraw oświaty i wychowania</a:t>
            </a:r>
            <a:b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co należy zwrócić uwagę</a:t>
            </a:r>
            <a:r>
              <a:rPr lang="pl-PL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81" y="1428750"/>
            <a:ext cx="9596438" cy="4952578"/>
          </a:xfrm>
          <a:solidFill>
            <a:schemeClr val="bg1"/>
          </a:solidFill>
        </p:spPr>
        <p:txBody>
          <a:bodyPr/>
          <a:lstStyle/>
          <a:p>
            <a:pPr marL="457200" indent="-457200" algn="just">
              <a:buFont typeface="+mj-lt"/>
              <a:buAutoNum type="arabicParenR" startAt="4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Powyższe zalecenia podyktowane jest konicznością przekazania zakwalifikowanych wniosków do Ministerstwa Edukacji Narodowej. Wnioski muszą być wypełnione w sposób jednolity.</a:t>
            </a:r>
          </a:p>
          <a:p>
            <a:pPr marL="0" indent="0" algn="just"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5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Wniosek należy przesłać drogą poczty tradycyjnej lub osobiście dostarczyć do Kuratorium Oświaty w Gorzowie Wielkopolskim. Ponadto wniosek należy przekazać drogą poczty elektronicznej na każdorazowo wskazany na stronie internetowej Kuratorium Oświaty w Gorzowie Wielkopolskim adres e-mailowy.</a:t>
            </a:r>
          </a:p>
          <a:p>
            <a:pPr marL="457200" indent="-457200" algn="just">
              <a:buFont typeface="+mj-lt"/>
              <a:buAutoNum type="arabicParenR" startAt="5"/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5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wniosku należy dołączyć potwierdzone za zgodność z oryginałem kserokopie wskazanych osiągnięć. </a:t>
            </a:r>
          </a:p>
          <a:p>
            <a:pPr marL="0" indent="0" algn="just"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7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indywidualnego toku nauki należy dołączyć potwierdzone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zgodność z oryginałem kserokopie arkuszy ocen.</a:t>
            </a:r>
          </a:p>
          <a:p>
            <a:pPr marL="457200" indent="-457200" algn="just">
              <a:buFont typeface="+mj-lt"/>
              <a:buAutoNum type="arabicParenR" startAt="7"/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73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Wskazówki na przyszłość 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1" y="1428750"/>
            <a:ext cx="9906000" cy="5429250"/>
          </a:xfrm>
          <a:solidFill>
            <a:schemeClr val="bg1"/>
          </a:solidFill>
        </p:spPr>
        <p:txBody>
          <a:bodyPr/>
          <a:lstStyle/>
          <a:p>
            <a:r>
              <a:rPr lang="pl-PL" altLang="pl-PL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Zaleca się:</a:t>
            </a:r>
          </a:p>
          <a:p>
            <a:endParaRPr lang="pl-PL" altLang="pl-PL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prawidłowe wypełnianie wniosków o nagrody i odznaczenia dla nauczycieli (zachowanie rozsądku w ilości składanych wniosków i przedstawienie rzetelnego, oczywistego uzasadnienia)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endParaRPr lang="pl-PL" alt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prawidłowe wypełnianie wniosków o stypendia Prezesa Rady Ministrów </a:t>
            </a:r>
            <a:b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Ministra Edukacji Narodowej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endParaRPr lang="pl-PL" alt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uruchomienie w szkołach procedur przyznawania stypendium za wyniki </a:t>
            </a:r>
            <a:b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nauce oraz osiągnięcia sportowe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endParaRPr lang="pl-PL" alt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bardzo dokładne wypisywanie danych uczestników konkursów przedmiotowych, ponieważ na tej podstawie wystawiane są zaświadczenia</a:t>
            </a:r>
          </a:p>
        </p:txBody>
      </p:sp>
    </p:spTree>
    <p:extLst>
      <p:ext uri="{BB962C8B-B14F-4D97-AF65-F5344CB8AC3E}">
        <p14:creationId xmlns:p14="http://schemas.microsoft.com/office/powerpoint/2010/main" val="9488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Wskazówki na przyszłość </a:t>
            </a:r>
            <a:endParaRPr lang="pl-PL" sz="1800" dirty="0"/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3" y="1428750"/>
            <a:ext cx="9905999" cy="5429250"/>
          </a:xfrm>
          <a:solidFill>
            <a:schemeClr val="bg1"/>
          </a:solidFill>
        </p:spPr>
        <p:txBody>
          <a:bodyPr/>
          <a:lstStyle/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  <a:tabLst>
                <a:tab pos="363538" algn="l"/>
              </a:tabLst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systematyczne monitorowanie strony internetowej i komunikatora w elektronicznym systemie ankiet Kuratorium Oświaty,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  <a:tabLst>
                <a:tab pos="363538" algn="l"/>
              </a:tabLst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terminową realizację zadań, bez konieczności przypominania przez pracowników Kuratorium Oświaty,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  <a:tabLst>
                <a:tab pos="363538" algn="l"/>
              </a:tabLst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rzetelną i terminową realizację zadania związanego z dystrybucją podręczników – przekazywanie danych na platformie i potwierdzanie odbioru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  <a:tabLst>
                <a:tab pos="363538" algn="l"/>
              </a:tabLst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pobieranie aktualnych wniosków i innych dokumentów niezbędnych </a:t>
            </a:r>
            <a:b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załatwienia sprawy oraz prawidłowe ich wypełnianie,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  <a:tabLst>
                <a:tab pos="363538" algn="l"/>
              </a:tabLst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zgłaszanie wycieczek zagranicznych z kilkudniowym wyprzedzeniem </a:t>
            </a:r>
            <a:b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 nie dzień przed wyjazdem),</a:t>
            </a:r>
          </a:p>
          <a:p>
            <a:pPr marL="363538" indent="-363538" algn="just">
              <a:buClr>
                <a:srgbClr val="FF0000"/>
              </a:buClr>
              <a:buFont typeface="Wingdings" pitchFamily="2" charset="2"/>
              <a:buChar char="ü"/>
              <a:tabLst>
                <a:tab pos="363538" algn="l"/>
              </a:tabLst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zobowiązanie nauczycieli do rzetelnego i czytelnego wypełniania dokumentacji przebiegu nauczania zgodnie z obowiązującym prawem oraz monitorowanie </a:t>
            </a:r>
            <a:b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kontrolę tej  dokumentacji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3538" indent="-363538">
              <a:tabLst>
                <a:tab pos="363538" algn="l"/>
              </a:tabLst>
            </a:pPr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9695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9"/>
            <a:ext cx="9789537" cy="41580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Ważne terminy: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Plan Nadzoru </a:t>
            </a:r>
            <a:r>
              <a:rPr lang="pl-PL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edagogicznego Lubuskiego Kuratora Oświaty na rok szkolny 2017/2018 opublikowany zostanie </a:t>
            </a:r>
            <a:r>
              <a:rPr lang="pl-PL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 dnia 31 sierpnia 2017 r. 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 stronie internetowej Kuratorium Oświaty.</a:t>
            </a: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Dyrektor szkoły lub placówki opracowuje na każdy rok szkolny Plan Nadzoru Pedagogicznego, który przedstawia na zebraniu </a:t>
            </a:r>
            <a:r>
              <a:rPr lang="pl-PL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ady pedagogicznej w terminie </a:t>
            </a:r>
            <a:b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pl-PL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 dnia 15 września 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roku szkolnego, którego dotyczy plan.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00000"/>
              <a:buAutoNum type="arabicPeriod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AutoNum type="arabicPeriod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pl-PL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"/>
            </a:pP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2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Podsumowanie,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zakończenie narady</a:t>
            </a: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wynikające ze sprawowanego nadzoru pedagogicznego ustalone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wyniku  przeprowadzonych kontroli  przewidzianych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roku szkolnym 2016/2017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6"/>
            <a:ext cx="9596505" cy="4592551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Technika i zasadnicze szkoły </a:t>
            </a:r>
            <a:r>
              <a:rPr lang="pl-PL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zawodowe</a:t>
            </a: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l-PL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Statuty nie określają szczegółowo organizacji biblioteki szkolnej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zadań nauczyciela bibliotekarza, w szczególności z uwzględnieniem zadań w zakresie:</a:t>
            </a:r>
          </a:p>
          <a:p>
            <a:pPr marL="900000" lvl="0" indent="-4572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udostępniania książek i innych źródeł informacji,</a:t>
            </a:r>
          </a:p>
          <a:p>
            <a:pPr marL="900000" lvl="0" indent="-4572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tworzenia warunków do poszukiwania, porządkowania i wykorzystywania informacji z różnych źródeł oraz efektywnego posługiwania się technologią informacyjną,</a:t>
            </a:r>
          </a:p>
          <a:p>
            <a:pPr marL="900000" lvl="0" indent="-4572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rozbudzania i rozwijania indywidualnych zainteresowań uczniów oraz wyrabiania i pogłębiania u uczniów nawyku czytania i uczenia się,</a:t>
            </a:r>
          </a:p>
          <a:p>
            <a:pPr marL="900000" lvl="0" indent="-4572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organizowania różnorodnych działań rozwijających wrażliwość kulturową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społeczną.</a:t>
            </a: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723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16462" y="2276877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DZIĘKUJĘ</a:t>
            </a:r>
            <a:r>
              <a:rPr lang="pl-PL" sz="67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67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wynikające ze sprawowanego nadzoru pedagogicznego ustalone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wyniku  przeprowadzonych kontroli  przewidzianych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roku szkolnym 2016/2017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5168615"/>
          </a:xfrm>
        </p:spPr>
        <p:txBody>
          <a:bodyPr/>
          <a:lstStyle/>
          <a:p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Technika i zasadnicze szkoły </a:t>
            </a:r>
            <a:r>
              <a:rPr lang="pl-PL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zawodowe</a:t>
            </a: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c.d.:</a:t>
            </a:r>
          </a:p>
          <a:p>
            <a:pPr marL="457200" lvl="0" indent="-457200" algn="just">
              <a:buFont typeface="+mj-lt"/>
              <a:buAutoNum type="arabicPeriod" startAt="2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statutach szkół nie zostały określone zasady współpracy biblioteki szkolnej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nauczycielami i rodzicami (prawnymi opiekunami) uczniów.</a:t>
            </a:r>
          </a:p>
          <a:p>
            <a:pPr marL="457200" lvl="0" indent="-457200" algn="just">
              <a:buFont typeface="+mj-lt"/>
              <a:buAutoNum type="arabicPeriod" startAt="2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bibliotekach nie prowadzi się działalności rozwijającej wrażliwość kulturową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społeczną.</a:t>
            </a:r>
          </a:p>
          <a:p>
            <a:pPr marL="457200" lvl="0" indent="-457200" algn="just">
              <a:buFont typeface="+mj-lt"/>
              <a:buAutoNum type="arabicPeriod" startAt="2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Biblioteki nie współpracują z rodzicami uczniów.</a:t>
            </a:r>
          </a:p>
          <a:p>
            <a:pPr marL="457200" lvl="0" indent="-457200" algn="just">
              <a:buFont typeface="+mj-lt"/>
              <a:buAutoNum type="arabicPeriod" startAt="2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zdecydowanej większości szkół pracuje jeden nauczyciel.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444214973"/>
              </p:ext>
            </p:extLst>
          </p:nvPr>
        </p:nvGraphicFramePr>
        <p:xfrm>
          <a:off x="0" y="3861048"/>
          <a:ext cx="4953000" cy="299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379646782"/>
              </p:ext>
            </p:extLst>
          </p:nvPr>
        </p:nvGraphicFramePr>
        <p:xfrm>
          <a:off x="4592960" y="3861048"/>
          <a:ext cx="5001005" cy="299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00571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10663" y="116632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Liczba wydanych zaleceń po kontroli w zakresie realizacji kształcenia dualnego w ramach praktycznej nauki zawodu.</a:t>
            </a: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>
          <a:xfrm>
            <a:off x="309562" y="1412776"/>
            <a:ext cx="9596438" cy="4103688"/>
          </a:xfrm>
        </p:spPr>
        <p:txBody>
          <a:bodyPr>
            <a:normAutofit/>
          </a:bodyPr>
          <a:lstStyle/>
          <a:p>
            <a:pPr fontAlgn="t"/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 </a:t>
            </a: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pl-PL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</a:t>
            </a:r>
            <a:r>
              <a:rPr lang="pl-PL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kształcenia dualnego w ramach praktycznej nauki zawodu.</a:t>
            </a: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C2404-EEBE-40FA-A511-838746F3D007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5832" y="5517232"/>
            <a:ext cx="9906000" cy="1340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331235462"/>
              </p:ext>
            </p:extLst>
          </p:nvPr>
        </p:nvGraphicFramePr>
        <p:xfrm>
          <a:off x="5832" y="1772816"/>
          <a:ext cx="9900168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3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wynikające ze sprawowanego nadzoru pedagogicznego ustalone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wyniku  przeprowadzonych kontroli  przewidzianych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roku szkolnym 2016/2017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9"/>
            <a:ext cx="9849543" cy="4968551"/>
          </a:xfrm>
        </p:spPr>
        <p:txBody>
          <a:bodyPr>
            <a:normAutofit/>
          </a:bodyPr>
          <a:lstStyle/>
          <a:p>
            <a:pPr algn="just"/>
            <a:r>
              <a:rPr lang="pl-PL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Technika i zasadnicze szkoły </a:t>
            </a:r>
            <a:r>
              <a:rPr lang="pl-PL" sz="1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zawodowe</a:t>
            </a:r>
            <a:r>
              <a:rPr lang="pl-PL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Umowy o praktyczną naukę zawodu, zawarte pomiędzy dyrektorem szkoły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pracodawcą przyjmującym uczniów na praktyczną naukę zawodu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określają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00000" indent="-4572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listy uczniów odbywających praktyczną naukę zawodu,</a:t>
            </a:r>
          </a:p>
          <a:p>
            <a:pPr marL="900000" indent="-4572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listy uczniów odbywających praktyczną naukę zawodu z podziałem na grupy,</a:t>
            </a:r>
          </a:p>
          <a:p>
            <a:pPr marL="900000" indent="-4572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zakresu praktycznej nauki zawodu,</a:t>
            </a:r>
          </a:p>
          <a:p>
            <a:pPr marL="900000" indent="-4572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  i obowiązków stron umowy ze szczególnym uwzględnieniem praw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obowiązków określonych w paragrafie 8 PNZ,</a:t>
            </a:r>
          </a:p>
          <a:p>
            <a:pPr marL="900000" indent="-4572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sposobu ponoszenia przez strony umowy kosztów realizacji praktycznej nauki zawodu wraz z kalkulacją tych kosztów,</a:t>
            </a:r>
          </a:p>
          <a:p>
            <a:pPr marL="900000" indent="-4572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dodatkowych ustaleń stron umowy związanych z odbywaniem praktycznej nauki zawodu, w tym sposobu zgłaszania i uwzględniania wniosków,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których mowa w paragrafie 4 ust. 6a PNZ.</a:t>
            </a:r>
          </a:p>
          <a:p>
            <a:pPr marL="457200" indent="-457200">
              <a:buFont typeface="Wingdings" pitchFamily="2" charset="2"/>
              <a:buChar char="q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871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wynikające ze sprawowanego nadzoru pedagogicznego ustalone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wyniku  przeprowadzonych kontroli  przewidzianych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roku szkolnym 2016/2017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906000" cy="5517231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Technika i zasadnicze szkoły zawodowe c.d.:</a:t>
            </a:r>
            <a:endParaRPr lang="pl-PL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endParaRPr lang="pl-PL" sz="1800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kierująca uczniów na praktyczną naukę zawodu nie przygotowuje kalkulacji ponoszonych przez szkołę kosztów realizacji praktycznej nauki zawodu w ramach przyznanych przez organ prowadzący środków finansowych.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Statuty szkół nie określają szczegółowej organizacji praktycznej nauki zawodu.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Umowy o pracę w celu przygotowania zawodowego zawarte pomiędzy młodocianym a pracodawcą nie określają sposobu dokształcania teoretycznego.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Podmioty przyjmujące młodocianych na praktyczną naukę zawodu zapewniają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szczególności nieodpłatne posiłki profilaktyczne i napoje przysługujące pracownikom na danym stanowisku pracy, zgodnie z przepisami w sprawie profilaktycznych posiłków i napojów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9602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Działania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doraźne prowadzone, 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gdy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zaistnieje potrzeba podjęcia działań nieprzewidzianych 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Planie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adzoru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edagogicznego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Oświaty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4608" y="116632"/>
            <a:ext cx="7816508" cy="9286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w trybie działań doraźnych 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 innych kontroli wynikających z odrębnych przepisów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116465" y="1628800"/>
            <a:ext cx="9596439" cy="4286250"/>
          </a:xfrm>
        </p:spPr>
        <p:txBody>
          <a:bodyPr/>
          <a:lstStyle/>
          <a:p>
            <a:pPr marL="0" indent="0"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przeprowadzane przez organ sprawujący nadzór pedagogiczny w sytuacji, gdy zaistnieje potrzeba przeprowadzenia w szkole lub placówce działań nieujętych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adzoru Pedagogicznego Lubuskiego Kuratora Oświaty.</a:t>
            </a:r>
          </a:p>
          <a:p>
            <a:pPr marL="0" indent="0"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 przeprowadzono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pl-P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września 2016 r. do 30 czerwca 2017 r., w szkołach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placówkach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nadzorowanych przez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dyrektorów.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Ponadto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rozpatrzono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skargi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przeprowadzono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wynikających z art. 7 ust. 3 ustawy o systemie oświaty.</a:t>
            </a: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979DC-21E7-4990-B574-BD3412273BA3}" type="datetime1">
              <a:rPr lang="pl-PL" smtClean="0"/>
              <a:pPr>
                <a:defRPr/>
              </a:pPr>
              <a:t>2017-08-30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A40C9-92DC-4218-B468-ABBA4F26ECC0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ytuł 1"/>
          <p:cNvSpPr>
            <a:spLocks noGrp="1"/>
          </p:cNvSpPr>
          <p:nvPr>
            <p:ph type="title"/>
          </p:nvPr>
        </p:nvSpPr>
        <p:spPr bwMode="auto">
          <a:xfrm>
            <a:off x="2222697" y="188640"/>
            <a:ext cx="6826444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24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Program narady</a:t>
            </a:r>
            <a:endParaRPr lang="pl-PL" sz="24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26855" y="1340769"/>
            <a:ext cx="9906000" cy="5256584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Powitanie uczestników</a:t>
            </a:r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Wystąpienie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Wyniki i wnioski z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nadzoru pedagogicznego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sprawowanego na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szkołami i placówkami przez Lubuskiego Kuratora Oświaty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 szkolnym 2016/2017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9288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w planie nadzoru pedagogicznego Lubuskiego Kuratora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Oświaty;</a:t>
            </a:r>
          </a:p>
          <a:p>
            <a:pPr marL="649288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doraźnych,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skargi;</a:t>
            </a:r>
          </a:p>
          <a:p>
            <a:pPr marL="649288" lvl="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ewaluacje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całościowe i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problemowe;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9288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wspomaganie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pracy szkół i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placówek.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do dalszej pracy.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Przerwa.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zawodowe w systemie dualnym w szkołach województwa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lubuskiego. </a:t>
            </a:r>
            <a:endParaRPr lang="pl-PL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0" indent="-352425" algn="just"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715963" algn="l"/>
              </a:tabLst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promujący kształcenie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zawodowe;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0" indent="-352425" algn="just"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715963" algn="l"/>
              </a:tabLst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przykłady dobrych praktyk w zakresie kształcenia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zawodowego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79500" indent="-363538" algn="just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Szkół im. Marii Skłodowskiej-Curie w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Kostrzynie nad Odrą;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0" indent="-363538" algn="just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Szkół Technicznych w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Skwierzynie;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0" indent="-363538" algn="just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Centrum Kształcenia Zawodowego i Ustawicznego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Elektryk” w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Nowej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Soli;</a:t>
            </a:r>
          </a:p>
          <a:p>
            <a:pPr marL="715963" indent="-352425" algn="just"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715963" algn="l"/>
              </a:tabLst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praca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wakacje – oferta firmy </a:t>
            </a:r>
            <a:r>
              <a:rPr lang="pl-PL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-Doradztwo Personalne.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2" algn="just">
              <a:buClr>
                <a:srgbClr val="FF0000"/>
              </a:buClr>
              <a:tabLst>
                <a:tab pos="715963" algn="l"/>
              </a:tabLst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78BF8-F6AA-4F0E-994C-AC86945A3D87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8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doraźnych i innych kontroli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wynikających z odrębnych przepisów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2017-08-30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1208584" y="1252791"/>
            <a:ext cx="7254806" cy="400110"/>
          </a:xfrm>
          <a:prstGeom prst="rect">
            <a:avLst/>
          </a:prstGeom>
          <a:solidFill>
            <a:srgbClr val="66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w trybie działań doraźnych przeprowadzono: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46"/>
              </p:ext>
            </p:extLst>
          </p:nvPr>
        </p:nvGraphicFramePr>
        <p:xfrm>
          <a:off x="56456" y="1730099"/>
          <a:ext cx="9720000" cy="5127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37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1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942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66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279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7814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0418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42416">
                <a:tc>
                  <a:txBody>
                    <a:bodyPr/>
                    <a:lstStyle/>
                    <a:p>
                      <a:pPr marL="0" indent="0"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000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8812">
                <a:tc>
                  <a:txBody>
                    <a:bodyPr/>
                    <a:lstStyle/>
                    <a:p>
                      <a:pPr marL="8572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    </a:t>
                      </a:r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wniosek, prośbę, w związku </a:t>
                      </a:r>
                      <a:b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z informacją pozyskaną od:</a:t>
                      </a:r>
                      <a:endParaRPr lang="pl-P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678">
                <a:tc>
                  <a:txBody>
                    <a:bodyPr/>
                    <a:lstStyle/>
                    <a:p>
                      <a:pPr marL="85725" indent="95250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MEN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968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Organu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prowadzącego </a:t>
                      </a: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szkołę</a:t>
                      </a:r>
                      <a:b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 placówkę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Prokuratury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356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Rzecznika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Praw Obywatelskich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Rodziców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Uczniów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Nauczycieli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Rzecznika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Praw Dziecka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Innych podmiotów, np. policja,</a:t>
                      </a:r>
                      <a:r>
                        <a:rPr lang="pl-PL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sądy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0993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na skutek stwierdzenia przez Kuratora Oświaty potrzeby przeprowadzenia kontroli </a:t>
                      </a:r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trybie działań doraźnych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60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doraźnych i innych kontroli </a:t>
            </a:r>
            <a:b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  <a:t>wynikających z odrębnych przepisów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2017-08-30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91439"/>
              </p:ext>
            </p:extLst>
          </p:nvPr>
        </p:nvGraphicFramePr>
        <p:xfrm>
          <a:off x="0" y="1229642"/>
          <a:ext cx="9905997" cy="5618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3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70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70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70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16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93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16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162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6227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321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61227">
                <a:tc>
                  <a:txBody>
                    <a:bodyPr/>
                    <a:lstStyle/>
                    <a:p>
                      <a:pPr marL="0" indent="0"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000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01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Obszary funkcjonowania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szkół i placówek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będące przedmiotem kontroli:</a:t>
                      </a:r>
                      <a:endParaRPr lang="pl-PL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832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zapewnienie </a:t>
                      </a: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uczniom bezpiecznych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higienicznych warunków nauki, wychowania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opieki.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185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przestrzeganie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zasad oceniania, klasyfikowania i promowania uczniów oraz prowadzenia egzaminów, a także przestrzeganie przepisów dotyczących obowiązku szkolnego i obowiązku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nauki, w szczególności niestosowanie</a:t>
                      </a:r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przez nauczycieli </a:t>
                      </a:r>
                      <a:b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ocenianiu bieżącym zapisów WO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realizacja 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podstaw programowych i ramowych planów nauczania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538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15000"/>
                        </a:lnSpc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przestrzeganie przez szkołę niepubliczną przepisów art. 7 ust. 3 ustawy o systemie oświaty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przestrzeganie </a:t>
                      </a: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praw dziecka i praw ucznia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przestrzeganie 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statutu szkoły lub placówki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zgodność zatrudniania nauczycieli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wymaganymi kwalifikacjami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3195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inne, </a:t>
                      </a: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szczególności  dotyczące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nieprawidłowego sprawowania nadzoru pedagogicznego przez dyrektora szkoły, niewłaściwej współpracy</a:t>
                      </a:r>
                      <a:r>
                        <a:rPr lang="pl-PL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z rodzicami, pomocy psychologiczno-pedagogicznej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29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Razem: 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640633" y="204028"/>
            <a:ext cx="7680854" cy="892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pl-PL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 79  kontroli w trybie działań doraźnych wydano 151 zaleceń.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 45  kontroli w trybie działań doraźnych nie wydano zaleceń.</a:t>
            </a:r>
          </a:p>
          <a:p>
            <a:pPr algn="ctr"/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8664" y="129894"/>
            <a:ext cx="7816508" cy="9286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ustalone w wyniku przeprowadzonych kontroli doraźnych i innych kontroli </a:t>
            </a:r>
            <a:b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wynikających z odrębnych przepisów</a:t>
            </a:r>
            <a:endParaRPr lang="pl-PL" sz="1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2017-08-30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65359"/>
              </p:ext>
            </p:extLst>
          </p:nvPr>
        </p:nvGraphicFramePr>
        <p:xfrm>
          <a:off x="2" y="1071563"/>
          <a:ext cx="9906001" cy="552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8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6935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34653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180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800" dirty="0">
                        <a:effectLst/>
                        <a:latin typeface="Calibri"/>
                      </a:endParaRPr>
                    </a:p>
                  </a:txBody>
                  <a:tcPr marL="259608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Przedszkole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dla dorosłych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 dla dorosłych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SOSW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0699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 nieprawidłowości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obszarach funkcjonowania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szkół i placówek: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890">
                <a:tc>
                  <a:txBody>
                    <a:bodyPr/>
                    <a:lstStyle/>
                    <a:p>
                      <a:pPr marL="257175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z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apewnienie uczniom bezpiecznych  i higienicznych warunków nauki, wychowania  i opieki, 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pl-PL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9204">
                <a:tc gridSpan="12">
                  <a:txBody>
                    <a:bodyPr/>
                    <a:lstStyle/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</a:t>
                      </a:r>
                      <a:r>
                        <a:rPr lang="pl-PL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nieprawidłowości: </a:t>
                      </a:r>
                      <a:r>
                        <a:rPr lang="pl-PL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rak dokumentacji powypadkowej, działań zapewniających eliminowanie niepożądanych zachowań uczniów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nadzoru nauczycieli na uczniami podczas przerw; nierównomierne rozłożenie zajęć lekcyjnych w poszczególnych dniach tygodnia, niewłaściwa reakcja szkoły na wypadek ucznia w szkole, niezapewnienie bezpieczeństwa podczas zajęć pozalekcyjnych i wycieczek szkolnych.</a:t>
                      </a:r>
                      <a:endParaRPr lang="pl-PL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949">
                <a:tc>
                  <a:txBody>
                    <a:bodyPr/>
                    <a:lstStyle/>
                    <a:p>
                      <a:pPr marL="257175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Przestrzeganie</a:t>
                      </a: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praw dziecka i praw ucznia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pl-PL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383">
                <a:tc gridSpan="12">
                  <a:txBody>
                    <a:bodyPr/>
                    <a:lstStyle/>
                    <a:p>
                      <a:pPr marL="0" indent="273050"/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</a:t>
                      </a:r>
                      <a:r>
                        <a:rPr lang="pl-PL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nieprawidłowości: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brak poszanowania przez nauczycieli godności ucznia.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1020">
                <a:tc>
                  <a:txBody>
                    <a:bodyPr/>
                    <a:lstStyle/>
                    <a:p>
                      <a:pPr marL="257175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Inne, w szczególności dotyczące nieprawidłowego sprawowania nadzoru pedagogicznego przez dyrektora szkoły</a:t>
                      </a:r>
                      <a:r>
                        <a:rPr lang="pl-PL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i niewłaściwej współpracy z rodzicami.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pl-PL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62007">
                <a:tc gridSpan="12">
                  <a:txBody>
                    <a:bodyPr/>
                    <a:lstStyle/>
                    <a:p>
                      <a:pPr marL="273050" indent="0" algn="just"/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</a:t>
                      </a:r>
                      <a:r>
                        <a:rPr lang="pl-PL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nieprawidłowości: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brak nadzoru dyrektora szkoły nad realizacją podstawy programowej, pracą nauczycieli, prowadzoną dokumentacją przebiegu nauczania, pełnieniem dyżurów przez nauczycieli;</a:t>
                      </a: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nieprzestrzeganie trybu podejmowania uchwał oraz pozyskiwania opinii rady pedagogicznej, zła współpraca z nauczycielami, rodzicami i samorządem uczniowskim; brak organizacji pomocy adekwatniej do rozpoznanych potrzeb ucznia we współpracy z rodzicami i poradnią psychologiczno-pedagogiczną; brak zajęć rewalidacyjnych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specjalistycznych, działań wspierających rodziców i nauczycieli, dokumentowania udzielanej pomocy; nieprawidłowa organizacja nauczania indywidualnego.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8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w trybie działań doraźnych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 innych kontroli wynikających z odrębnych przepisów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2017-08-30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272040"/>
              </p:ext>
            </p:extLst>
          </p:nvPr>
        </p:nvGraphicFramePr>
        <p:xfrm>
          <a:off x="776536" y="1556792"/>
          <a:ext cx="84969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97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w trybie działań doraźnych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 innych kontroli wynikających z odrębnych przepisów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9014"/>
            <a:ext cx="9907588" cy="774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całościowe i problemowe</a:t>
            </a:r>
            <a: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0EB79-5E80-440F-B4B2-5BB3E6DBC7A8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94471" y="908720"/>
            <a:ext cx="9596438" cy="5949280"/>
          </a:xfrm>
          <a:noFill/>
        </p:spPr>
        <p:txBody>
          <a:bodyPr/>
          <a:lstStyle/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906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ewaluacji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zewnętrznych w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szkolnym 2016/2017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76243"/>
              </p:ext>
            </p:extLst>
          </p:nvPr>
        </p:nvGraphicFramePr>
        <p:xfrm>
          <a:off x="21619" y="1340768"/>
          <a:ext cx="9884382" cy="5517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909"/>
                <a:gridCol w="4778366"/>
                <a:gridCol w="1545363"/>
                <a:gridCol w="1545363"/>
                <a:gridCol w="1332381"/>
              </a:tblGrid>
              <a:tr h="3737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ewaluacji: 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37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całościowe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9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podstawowe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6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Gimnazja 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53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Licea ogólnokształcące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6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Technika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569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Zasadnicze szkoły zawodowe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64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Placówki doskonalenia nauczycieli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110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Placówki kształcenia ustawicznego i inne, </a:t>
                      </a:r>
                      <a:r>
                        <a:rPr lang="pl-PL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których mowa w art. 2 pkt. 3a ustawy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9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24230" y="1628802"/>
            <a:ext cx="9596438" cy="4969023"/>
          </a:xfrm>
        </p:spPr>
        <p:txBody>
          <a:bodyPr/>
          <a:lstStyle/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1884599" y="116632"/>
            <a:ext cx="8035028" cy="928688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Wymagania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wobec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szkół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17878" y="5360471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l"/>
            <a:endParaRPr lang="pl-PL" sz="140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l-PL" sz="140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l-PL" sz="140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PPEK </a:t>
            </a:r>
            <a:r>
              <a:rPr lang="pl-PL" sz="1400" i="0" dirty="0">
                <a:effectLst/>
                <a:latin typeface="Times New Roman" pitchFamily="18" charset="0"/>
                <a:cs typeface="Times New Roman" pitchFamily="18" charset="0"/>
              </a:rPr>
              <a:t>– program i harmonogram poprawy efektywności kształcenia</a:t>
            </a:r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lang="pl-PL" sz="140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1400" i="0" dirty="0">
                <a:effectLst/>
                <a:latin typeface="Times New Roman" pitchFamily="18" charset="0"/>
                <a:cs typeface="Times New Roman" pitchFamily="18" charset="0"/>
              </a:rPr>
              <a:t>PPEW – program i harmonogram poprawy efektywności wychowania</a:t>
            </a:r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lang="pl-PL" sz="140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1400" i="0" dirty="0" err="1">
                <a:effectLst/>
                <a:latin typeface="Times New Roman" pitchFamily="18" charset="0"/>
                <a:cs typeface="Times New Roman" pitchFamily="18" charset="0"/>
              </a:rPr>
              <a:t>PPEKiW</a:t>
            </a:r>
            <a:r>
              <a:rPr lang="pl-PL" sz="1400" i="0" dirty="0">
                <a:effectLst/>
                <a:latin typeface="Times New Roman" pitchFamily="18" charset="0"/>
                <a:cs typeface="Times New Roman" pitchFamily="18" charset="0"/>
              </a:rPr>
              <a:t> – program i harmonogram poprawy efektywności kształcenia i </a:t>
            </a:r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wychowania.</a:t>
            </a:r>
            <a:endParaRPr lang="pl-PL" sz="14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69646"/>
              </p:ext>
            </p:extLst>
          </p:nvPr>
        </p:nvGraphicFramePr>
        <p:xfrm>
          <a:off x="3" y="1124748"/>
          <a:ext cx="9923878" cy="4779141"/>
        </p:xfrm>
        <a:graphic>
          <a:graphicData uri="http://schemas.openxmlformats.org/drawingml/2006/table">
            <a:tbl>
              <a:tblPr firstRow="1" firstCol="1" bandRow="1"/>
              <a:tblGrid>
                <a:gridCol w="506506"/>
                <a:gridCol w="6708745"/>
                <a:gridCol w="1416663"/>
                <a:gridCol w="1291964"/>
              </a:tblGrid>
              <a:tr h="43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Nazwa wymagania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Nie spełnia wymagań </a:t>
                      </a:r>
                      <a:b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 poziomie podstawowym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Polecenie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art. 34 ust. 2b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</a:tr>
              <a:tr h="233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Szkoła lub placówka realizuje koncepcję pracy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ukierunkowaną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 rozwój uczniów.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Procesy edukacyjne są zorganizowane w sposób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sprzyjający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uczeniu się.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9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Uczniowie nabywają wiadomości i umiejętności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określone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 podstawie programowej.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42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Uczniowie są aktywni.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PPEKiW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53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Kształtowane są postawy i respektowane normy społeczne.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PPEW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9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Szkoła lub placówka wspomaga rozwój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uczniów z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uwzględnieniem ich indywidualnej sytuacji.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39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Nauczyciele współpracują w planowaniu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realizowaniu procesów edukacyjnych.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1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Promowana jest wartość edukacji.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2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Rodzice są partnerami szkoły lub placówki.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Wykorzystywane są zasoby szkoły lub placówki oraz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środowiska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lokalnego na rzecz wzajemnego rozwoju.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Szkoła lub placówka, organizując procesy edukacyjne,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uwzględnia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wnioski z analizy wyników sprawdzianu,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egzaminu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gimnazjalnego, egzaminu maturalnego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pl-PL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egzaminu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potwierdzającego kwalifikacje w zawodzie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oraz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innych badań zewnętrznych i wewnętrznych.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Zarządzanie szkołą lub placówką służy jej rozwojowi.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8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 bwMode="auto">
          <a:xfrm>
            <a:off x="17878" y="5360471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l"/>
            <a:endParaRPr lang="pl-PL" sz="140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l-PL" sz="140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l-PL" sz="140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PPEK </a:t>
            </a:r>
            <a:r>
              <a:rPr lang="pl-PL" sz="1400" i="0" dirty="0">
                <a:effectLst/>
                <a:latin typeface="Times New Roman" pitchFamily="18" charset="0"/>
                <a:cs typeface="Times New Roman" pitchFamily="18" charset="0"/>
              </a:rPr>
              <a:t>– program i harmonogram poprawy efektywności kształcenia</a:t>
            </a:r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lang="pl-PL" sz="140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1400" i="0" dirty="0">
                <a:effectLst/>
                <a:latin typeface="Times New Roman" pitchFamily="18" charset="0"/>
                <a:cs typeface="Times New Roman" pitchFamily="18" charset="0"/>
              </a:rPr>
              <a:t>PPEW – program i harmonogram poprawy efektywności wychowania</a:t>
            </a:r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lang="pl-PL" sz="140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1400" i="0" dirty="0" err="1">
                <a:effectLst/>
                <a:latin typeface="Times New Roman" pitchFamily="18" charset="0"/>
                <a:cs typeface="Times New Roman" pitchFamily="18" charset="0"/>
              </a:rPr>
              <a:t>PPEKiW</a:t>
            </a:r>
            <a:r>
              <a:rPr lang="pl-PL" sz="1400" i="0" dirty="0">
                <a:effectLst/>
                <a:latin typeface="Times New Roman" pitchFamily="18" charset="0"/>
                <a:cs typeface="Times New Roman" pitchFamily="18" charset="0"/>
              </a:rPr>
              <a:t> – program i harmonogram poprawy efektywności kształcenia i </a:t>
            </a:r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wychowania.</a:t>
            </a:r>
            <a:endParaRPr lang="pl-PL" sz="14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24230" y="1628802"/>
            <a:ext cx="9596438" cy="4969023"/>
          </a:xfrm>
        </p:spPr>
        <p:txBody>
          <a:bodyPr/>
          <a:lstStyle/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449277" y="6309325"/>
            <a:ext cx="2311400" cy="365125"/>
          </a:xfrm>
        </p:spPr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211820"/>
              </p:ext>
            </p:extLst>
          </p:nvPr>
        </p:nvGraphicFramePr>
        <p:xfrm>
          <a:off x="-11465" y="1196753"/>
          <a:ext cx="9935346" cy="4781425"/>
        </p:xfrm>
        <a:graphic>
          <a:graphicData uri="http://schemas.openxmlformats.org/drawingml/2006/table">
            <a:tbl>
              <a:tblPr firstRow="1" firstCol="1" bandRow="1"/>
              <a:tblGrid>
                <a:gridCol w="445262"/>
                <a:gridCol w="6710581"/>
                <a:gridCol w="1421064"/>
                <a:gridCol w="1358439"/>
              </a:tblGrid>
              <a:tr h="43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Nazwa wymagania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Nie spełnia wymagań </a:t>
                      </a:r>
                      <a:b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 poziomie podstawowym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Polecenie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art. 34 ust. 2b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</a:tr>
              <a:tr h="233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Szkoła lub placówka realizuje koncepcję pracy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ukierunkowaną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 rozwój uczniów.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Procesy edukacyjne są zorganizowane w sposób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sprzyjający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uczeniu się.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25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Uczniowie nabywają wiadomości i umiejętności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określone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 podstawie programowej.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42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Uczniowie są aktywni.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PPEKiW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53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Kształtowane są postawy i respektowane normy społeczne.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PPEW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9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Szkoła lub placówka wspomaga rozwój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uczniów z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uwzględnieniem ich indywidualnej sytuacji.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39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Nauczyciele współpracują w planowaniu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realizowaniu procesów edukacyjnych.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1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Promowana jest wartość edukacji.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2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Rodzice są partnerami szkoły lub placówki.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Wykorzystywane są zasoby szkoły lub placówki oraz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środowiska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lokalnego na rzecz wzajemnego rozwoju.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7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Szkoła lub placówka, organizując procesy edukacyjne,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uwzględnia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wnioski z analizy wyników sprawdzianu,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egzaminu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gimnazjalnego, egzaminu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maturalnego</a:t>
                      </a:r>
                      <a:r>
                        <a:rPr lang="pl-PL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i e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gzaminu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potwierdzającego kwalifikacje w zawodzie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oraz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innych badań zewnętrznych i wewnętrznych.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Zarządzanie szkołą lub placówką służy jej rozwojowi.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1884599" y="116632"/>
            <a:ext cx="8035028" cy="928688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zewnętrzne 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Wymagania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wobec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placówek o których mowa w art. 2 pkt 3a ustawy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(CKP, CKU, </a:t>
            </a:r>
            <a:r>
              <a:rPr lang="pl-PL" sz="1800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ODiDZ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ytuł 1"/>
          <p:cNvSpPr>
            <a:spLocks noGrp="1"/>
          </p:cNvSpPr>
          <p:nvPr>
            <p:ph type="title"/>
          </p:nvPr>
        </p:nvSpPr>
        <p:spPr bwMode="auto">
          <a:xfrm>
            <a:off x="2222697" y="188640"/>
            <a:ext cx="6826444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24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Program narady</a:t>
            </a:r>
            <a:endParaRPr lang="pl-PL" sz="240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26855" y="1340768"/>
            <a:ext cx="9906000" cy="6389885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8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Organizacja nadzoru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pedagogicznego w roku szkolnym 2017/2018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0" indent="-3524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kierunki polityki oświatowej państwa,</a:t>
            </a:r>
          </a:p>
          <a:p>
            <a:pPr marL="715963" lvl="0" indent="-3524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planowe działania w zakresie nadzoru pedagogicznego,</a:t>
            </a:r>
          </a:p>
          <a:p>
            <a:pPr marL="715963" indent="-3524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pracy szkół i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placówek.</a:t>
            </a:r>
            <a:endParaRPr lang="pl-PL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Font typeface="+mj-lt"/>
              <a:buAutoNum type="arabicPeriod" startAt="9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Zmiany w prawie oświatowym.</a:t>
            </a:r>
          </a:p>
          <a:p>
            <a:pPr marL="363538" indent="-363538" algn="just">
              <a:buFont typeface="+mj-lt"/>
              <a:buAutoNum type="arabicPeriod" startAt="9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w kontekście zmian w prawie oświatowym.</a:t>
            </a:r>
            <a:endParaRPr lang="pl-PL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Font typeface="+mj-lt"/>
              <a:buAutoNum type="arabicPeriod" startAt="9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Oferty lubuskich placówek doskonalenia nauczycieli na rok szkolny 2017/2018.</a:t>
            </a:r>
          </a:p>
          <a:p>
            <a:pPr marL="363538" indent="-363538" algn="just">
              <a:buFont typeface="+mj-lt"/>
              <a:buAutoNum type="arabicPeriod" startAt="9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Informacja o „Szkole Promującej Zdrowie”.</a:t>
            </a:r>
          </a:p>
          <a:p>
            <a:pPr marL="363538" indent="-363538" algn="just">
              <a:buFont typeface="+mj-lt"/>
              <a:buAutoNum type="arabicPeriod" startAt="9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Komunikaty, podsumowanie i zakończenie narady.  </a:t>
            </a:r>
          </a:p>
          <a:p>
            <a:pPr marL="363538" indent="-363538" algn="just"/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78BF8-F6AA-4F0E-994C-AC86945A3D87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2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</a:t>
            </a:r>
            <a:br>
              <a:rPr lang="pl-PL" alt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dnia 27 sierpnia 2015 r. w sprawie nadzoru pedagogicznego</a:t>
            </a:r>
            <a:r>
              <a:rPr lang="pl-PL" altLang="pl-PL" sz="1800" dirty="0">
                <a:solidFill>
                  <a:srgbClr val="0015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364602" y="1916832"/>
            <a:ext cx="717679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CHARAKTERYSTYKA WYMAGANIA NA POZIOMIE WYSOKIM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364325" y="4797152"/>
            <a:ext cx="7176797" cy="10081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CHARAKTERYSTYKA WYMAGANIA NA POZIOMIE PODSTAWOWYM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54747" y="2924944"/>
            <a:ext cx="9596505" cy="1512168"/>
          </a:xfrm>
        </p:spPr>
        <p:txBody>
          <a:bodyPr>
            <a:normAutofit/>
          </a:bodyPr>
          <a:lstStyle/>
          <a:p>
            <a:endParaRPr lang="pl-PL" alt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alt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</a:t>
            </a: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prawna: § 6 ust. 3 ww. rozporządzenia: </a:t>
            </a:r>
            <a:b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„Szkoła lub placówka spełnia badane wymagania, jeżeli realizuje każde z tych wymagań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najmniej na poziomie podstawowym”.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380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1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Spełnianie wymagań w technikach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6891" y="6669360"/>
            <a:ext cx="649412" cy="541834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108085"/>
              </p:ext>
            </p:extLst>
          </p:nvPr>
        </p:nvGraphicFramePr>
        <p:xfrm>
          <a:off x="-744" y="1340768"/>
          <a:ext cx="99441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45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Wnioski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wynikające z przeprowadzonych ewaluacji zewnętrznych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 technikach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4448535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Organizacja procesów edukacyjnych nie umożliwia uczniom w pełni powiązanie różnych dziedzin wiedzy i jej wykorzystanie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Nieprzywiązywanie w szkole należytej wagi do formułowania wniosków i rekomendacji z analizy wyników egzaminów zewnętrznych oraz ewaluacji i badań wewnętrznych oraz nie upowszechnianie ich wśród w nauczycieli,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sprzyja systemowemu planowaniu i realizowaniu podejmowanych działań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Młodzież, poza ustalaniem terminów prac pisemnych, ma niewielki wpływ na sposób organizowania i przebieg procesu uczenia się,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wpływa na ich niskie poczucie współdecydowania o organizacji procesów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edukacyjnych.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552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1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Spełnianie wymagań w zasadniczych szkołach zawodowych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6891" y="6669360"/>
            <a:ext cx="649412" cy="541834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105425"/>
              </p:ext>
            </p:extLst>
          </p:nvPr>
        </p:nvGraphicFramePr>
        <p:xfrm>
          <a:off x="-38100" y="1268760"/>
          <a:ext cx="99441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39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Wnioski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wynikające z przeprowadzonych ewaluacji zewnętrznych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 zasadniczych szkołach zawodowych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4448535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szkołach nie prowadzi się analiz jakościowych i kontekstowych wyników egzaminów zewnętrznych, tym samym brak jest wniosków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rekomendacji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podstawie, których nauczyciele planują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podejmują działania służące podnoszeniu jakości procesów edukacyjnych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pozalekcyjne nie są dla dużej grupy młodzieży interesujące oraz tak zaplanowane, że nie mogą z nich korzystać, ze względu na niedostosowany plan lekcji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Organizacja procesów edukacyjnych nie umożliwia uczniom w pełni powiązanie różnych dziedzin wiedzy i jej wykorzystanie,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otwieranie uczniom przestrzeni do współdecydowania o przebiegu procesów edukacyjnych nie jest powszechną praktyką stosowaną przez nauczycieli.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779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Spełnianie wymagań w szkołach ponadgimnazjalnych</a:t>
            </a:r>
            <a:endParaRPr lang="pl-PL" sz="1800" dirty="0" smtClean="0">
              <a:solidFill>
                <a:srgbClr val="140A9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6891" y="6669360"/>
            <a:ext cx="649412" cy="541834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545802"/>
              </p:ext>
            </p:extLst>
          </p:nvPr>
        </p:nvGraphicFramePr>
        <p:xfrm>
          <a:off x="-38100" y="1340768"/>
          <a:ext cx="99441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89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Spełnianie wymagań w placówkach </a:t>
            </a:r>
            <a:r>
              <a:rPr lang="pl-PL" sz="1800" dirty="0">
                <a:solidFill>
                  <a:srgbClr val="140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kształcenia ustawicznego i innych, </a:t>
            </a:r>
            <a:r>
              <a:rPr lang="pl-PL" sz="1800" dirty="0" smtClean="0">
                <a:solidFill>
                  <a:srgbClr val="140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140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40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1800" dirty="0">
                <a:solidFill>
                  <a:srgbClr val="140A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których mowa w art. 2 pkt 3a ustawy</a:t>
            </a:r>
            <a:endParaRPr lang="pl-PL" sz="1800" dirty="0" smtClean="0">
              <a:solidFill>
                <a:srgbClr val="140A9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6891" y="6669360"/>
            <a:ext cx="649412" cy="541834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046124"/>
              </p:ext>
            </p:extLst>
          </p:nvPr>
        </p:nvGraphicFramePr>
        <p:xfrm>
          <a:off x="-23981" y="1340768"/>
          <a:ext cx="99441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15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6616" y="44624"/>
            <a:ext cx="8292921" cy="1080120"/>
          </a:xfrm>
        </p:spPr>
        <p:txBody>
          <a:bodyPr>
            <a:no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Wnioski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wynikające z przeprowadzonych ewaluacji zewnętrznych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 placówkach kształcenia ustawicznego oraz innych,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o których mowa w art. 2 pkt 3a ustawy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4448535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placówkach podejmowane są skuteczne i adekwatne do potrzeb działania wychowawcze i profilaktyczne, co przyczynia się do kształtowania relacji opartych na powszechnym wzajemnym szacunku i zaufaniu.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Stosowanie indywidualizacji procesu edukacyjnego kształtuje wśród słuchaczy i kursantów poczucie, że otrzymują pełne wsparcie ze strony nauczycieli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powodzeniem przezwyciężają trudności edukacyjne i unikają niepowodzeń szkolnych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Umożliwianie słuchaczom i kursantom uczestnictwa we współdecydowaniu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sprawach zasad obowiązujących w placówce wpływa na ich powszechne poczucie bezpieczeństwa fizycznego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psychicznego. 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113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0619" y="44624"/>
            <a:ext cx="8268919" cy="1152128"/>
          </a:xfrm>
        </p:spPr>
        <p:txBody>
          <a:bodyPr>
            <a:no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Szkoły i placówki, które otrzymały polecenie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Lubuskiego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Kuratora Oświaty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opracowania Programu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 harmonogramu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poprawy efektywności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kształcenia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lub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wychowania w roku szkolnym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2016/2017</a:t>
            </a:r>
            <a:endParaRPr lang="pl-PL" sz="1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990610"/>
              </p:ext>
            </p:extLst>
          </p:nvPr>
        </p:nvGraphicFramePr>
        <p:xfrm>
          <a:off x="516182" y="1484784"/>
          <a:ext cx="9005725" cy="340505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170243"/>
                <a:gridCol w="283548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iczba szkół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1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     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550911" y="5445224"/>
            <a:ext cx="8970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niespełnienia wymagania, które nie skutkuje opracowaniem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harmonogramu poprawy efektywności kształcenia lub wychowania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szkoła lub placówka wdraża działania mające na celu poprawę stanu spełniania danego wymagania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9977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4ECAE-590B-4112-B991-1139B699C3CA}" type="datetime1">
              <a:rPr lang="pl-PL" smtClean="0"/>
              <a:pPr>
                <a:defRPr/>
              </a:pPr>
              <a:t>2017-08-30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222697" y="2420893"/>
            <a:ext cx="6084676" cy="14700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20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76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Wspomaganie </a:t>
            </a:r>
            <a:br>
              <a:rPr lang="pl-PL" sz="76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6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szkół i placówek</a:t>
            </a:r>
          </a:p>
        </p:txBody>
      </p:sp>
    </p:spTree>
    <p:extLst>
      <p:ext uri="{BB962C8B-B14F-4D97-AF65-F5344CB8AC3E}">
        <p14:creationId xmlns:p14="http://schemas.microsoft.com/office/powerpoint/2010/main" val="15221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zawartości 2"/>
          <p:cNvSpPr>
            <a:spLocks noGrp="1"/>
          </p:cNvSpPr>
          <p:nvPr>
            <p:ph idx="1"/>
          </p:nvPr>
        </p:nvSpPr>
        <p:spPr>
          <a:xfrm>
            <a:off x="0" y="2683239"/>
            <a:ext cx="9906000" cy="4174761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pl-PL" alt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Liczba nadzorowanych szkół i placówek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371269" y="6838482"/>
            <a:ext cx="2311400" cy="365125"/>
          </a:xfrm>
        </p:spPr>
        <p:txBody>
          <a:bodyPr/>
          <a:lstStyle/>
          <a:p>
            <a:pPr>
              <a:defRPr/>
            </a:pPr>
            <a:fld id="{4506A613-5607-4FF4-8AA1-865E3F603A2E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322543148"/>
              </p:ext>
            </p:extLst>
          </p:nvPr>
        </p:nvGraphicFramePr>
        <p:xfrm>
          <a:off x="2961523" y="5445224"/>
          <a:ext cx="4212467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rzałka w dół 2"/>
          <p:cNvSpPr/>
          <p:nvPr/>
        </p:nvSpPr>
        <p:spPr>
          <a:xfrm>
            <a:off x="4621254" y="2420718"/>
            <a:ext cx="273446" cy="312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2461117" y="3595395"/>
            <a:ext cx="675105" cy="336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6360929" y="3595400"/>
            <a:ext cx="567111" cy="288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2515089" y="4890322"/>
            <a:ext cx="1579816" cy="477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>
            <a:off x="5478422" y="4918891"/>
            <a:ext cx="1540010" cy="481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zaokrąglony 10"/>
          <p:cNvSpPr/>
          <p:nvPr/>
        </p:nvSpPr>
        <p:spPr>
          <a:xfrm>
            <a:off x="1988671" y="1521188"/>
            <a:ext cx="5538614" cy="772840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 Kurator Oświaty </a:t>
            </a:r>
            <a:endPara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3275718" y="2798208"/>
            <a:ext cx="2964518" cy="772840"/>
          </a:xfrm>
          <a:prstGeom prst="roundRect">
            <a:avLst/>
          </a:prstGeom>
          <a:solidFill>
            <a:srgbClr val="99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1265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zkół i placówek</a:t>
            </a: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584517" y="4029469"/>
            <a:ext cx="3861147" cy="709985"/>
          </a:xfrm>
          <a:prstGeom prst="roundRect">
            <a:avLst/>
          </a:prstGeom>
          <a:solidFill>
            <a:srgbClr val="F7D7F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 samodzielnych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5366547" y="4021991"/>
            <a:ext cx="3646476" cy="724940"/>
          </a:xfrm>
          <a:prstGeom prst="roundRect">
            <a:avLst/>
          </a:prstGeom>
          <a:solidFill>
            <a:srgbClr val="F7D7F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 w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zespołach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360928" y="6381328"/>
            <a:ext cx="3200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danych SIO z 30.09.2016r.</a:t>
            </a:r>
            <a:endParaRPr lang="pl-PL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Wspomaganie szkół i placówek</a:t>
            </a:r>
            <a:endParaRPr lang="pl-PL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023" y="1297506"/>
            <a:ext cx="9906000" cy="52937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410"/>
              </a:spcBef>
              <a:spcAft>
                <a:spcPts val="0"/>
              </a:spcAft>
            </a:pPr>
            <a:r>
              <a:rPr lang="pl-PL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>
                <a:tab pos="457200" algn="l"/>
              </a:tabLst>
            </a:pPr>
            <a:endParaRPr lang="pl-PL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Przygotowywanie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podawanie do publicznej wiadomości na stronie internetowej organu analiz, wyników sprawowanego nadzoru pedagogicznego, w tym wniosków z ewaluacji zewnętrznych 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kontroli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spcAft>
                <a:spcPts val="0"/>
              </a:spcAft>
              <a:buClr>
                <a:schemeClr val="tx1"/>
              </a:buClr>
              <a:tabLst>
                <a:tab pos="457200" algn="l"/>
              </a:tabLst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opracowywanie analiz okresowych i całościowych w kontekście tematyki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przewidzianych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planie nadzoru pedagogicznego Lubuskiego Kuratora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Oświaty, kontroli w trybie działań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doraźnych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zakresu ewaluacji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lvl="0" algn="just">
              <a:spcAft>
                <a:spcPts val="0"/>
              </a:spcAft>
              <a:buClr>
                <a:srgbClr val="FF0000"/>
              </a:buClr>
              <a:tabLst>
                <a:tab pos="457200" algn="l"/>
              </a:tabLst>
            </a:pP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romowanie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wykorzystania ewaluacji w procesie doskonalenia jakości działalności dydaktycznej, wychowawczej i opiekuńczej oraz innej działalności statutowej szkoły 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placówki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konferencje regionalne dotyczące ewaluacji organizowane przy współpracy 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ORE,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informacje o wynikach ewaluacji na stronie internetowej SEO,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dystrybucja do szkół i placówek publikacji książkowych na temat 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ewaluacji,</a:t>
            </a: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zadań: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Wdrożenie działań na rzecz poprawy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szkołach województwa lubuskiego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„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promująca zdrowie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z rogami zaokrąglonymi po przekątnej 1"/>
          <p:cNvSpPr/>
          <p:nvPr/>
        </p:nvSpPr>
        <p:spPr>
          <a:xfrm>
            <a:off x="14023" y="1297506"/>
            <a:ext cx="9891977" cy="417733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10"/>
              </a:spcBef>
              <a:spcAft>
                <a:spcPts val="0"/>
              </a:spcAft>
            </a:pP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 sprawujący nadzór pedagogiczny wspomaga szkoły i placówki w szczególności poprzez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28" y="2130426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Monitorowanie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pracy szkół i placówek</a:t>
            </a:r>
            <a: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240314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7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Realizacja podstawowych kierunków polityki oświatowej państwa ustalone przez  MEN na rok szkolny 2016/2017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1" y="1484784"/>
            <a:ext cx="9711664" cy="4953000"/>
          </a:xfrm>
        </p:spPr>
        <p:txBody>
          <a:bodyPr/>
          <a:lstStyle/>
          <a:p>
            <a:pPr marL="0" indent="0" algn="ctr">
              <a:lnSpc>
                <a:spcPts val="16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 szkolnym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2016/2017</a:t>
            </a:r>
          </a:p>
          <a:p>
            <a:pPr marL="0" indent="0" algn="ctr">
              <a:lnSpc>
                <a:spcPts val="16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polecenia Ministra Edukacji Narodowej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6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monitorowany był temat</a:t>
            </a:r>
          </a:p>
          <a:p>
            <a:pPr marL="0" indent="0" algn="ctr">
              <a:lnSpc>
                <a:spcPts val="1600"/>
              </a:lnSpc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600"/>
              </a:lnSpc>
            </a:pP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„Monitorowanie </a:t>
            </a:r>
            <a:r>
              <a:rPr lang="pl-P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liczby uczniów technikum i zasadniczej szkoły zawodowej realizujących kształcenie dualne w ramach praktycznej nauki </a:t>
            </a: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zawodu”</a:t>
            </a:r>
            <a:endParaRPr lang="pl-PL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600"/>
              </a:lnSpc>
            </a:pP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FF0000"/>
              </a:buClr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Monitorowaniem objęto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szkół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ponadgimnazjalnych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prowadzących kształcenie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zawodowe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ankietę odpowiedziały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szkoły, co stanowi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87,7%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wszystkich szkół objętych monitorowaniem. </a:t>
            </a:r>
          </a:p>
          <a:p>
            <a:pPr algn="just">
              <a:buClr>
                <a:srgbClr val="FF0000"/>
              </a:buClr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3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311282" y="234888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</a:t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dalszej pracy</a:t>
            </a:r>
            <a:endParaRPr lang="pl-PL" dirty="0">
              <a:solidFill>
                <a:srgbClr val="130A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do dalszej pracy wynikające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analizy wyników kontroli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50" y="1428736"/>
            <a:ext cx="9751250" cy="5429263"/>
          </a:xfrm>
        </p:spPr>
        <p:txBody>
          <a:bodyPr>
            <a:normAutofit fontScale="925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związku z dużą liczbą zaleceń wydanych w obszarze  przestrzegania praw dziecka i praw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ucznia, wskazane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zaplanować nadzór w tym obszarze w zakresie: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organizacji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pomocy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pedagogicznej, w tym wynikającej z zaleceń i wskazań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określonych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opiniach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orzeczeniach,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współpracy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rodzicami dzieci wymagających objęcia opieką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pedagogiczną,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zadań  pedagoga/psychologa wynikających z pomocy psychologiczno-pedagogicznej,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przestrzegania przepisów prawa dotyczących organizacji,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 nadzoru  pedagogicznego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 tym  nadzoru pedagogicznego prowadzonego przez dyrektora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w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zakresie pomocy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pedagogicznej.</a:t>
            </a:r>
          </a:p>
          <a:p>
            <a:pPr marL="452438" lvl="0">
              <a:buClr>
                <a:srgbClr val="FF0000"/>
              </a:buClr>
            </a:pP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Należałoby zwiększyć efektywność nadzoru pedagogicznego sprawowanego przez dyrektora poprzez planowanie  działań adekwatnych do potrzeb szkoły/placówki oraz  konsekwentną ich realizację. </a:t>
            </a:r>
            <a:endParaRPr lang="pl-P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Wzmóc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w celu zapewnienia bezpieczeństwa uczniom w czasie zajęć lekcyjnych i pozalekcyjnych </a:t>
            </a:r>
            <a:b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szkołach/placówkach i działania zapewniające eliminowanie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niepożądanych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zachowań uczniów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Wskazana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realizacja form doskonalenia zawodowego dla dyrektorów/nauczycieli w zakresie udzielania </a:t>
            </a:r>
            <a:b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dokumentowania pomocy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pedagogicznej, a także skutecznej współpracy dyrektorów/ </a:t>
            </a:r>
            <a:b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nauczycieli i komunikowania się z rodzicami.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9971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do dalszej pracy wynikające ze zgromadzonych danych  podczas przeprowadzonych ewaluacji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50" y="1428736"/>
            <a:ext cx="9622786" cy="5312631"/>
          </a:xfrm>
        </p:spPr>
        <p:txBody>
          <a:bodyPr>
            <a:norm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zgromadzonych danych podczas przeprowadzonych ewaluacji sformułowano następujące rekomendacje dotyczące podejmowanych działań mających na celu doskonalenie jakości pracy szkół w województwie lubuskim w roku szkolnym 2017/2018:</a:t>
            </a:r>
          </a:p>
          <a:p>
            <a:pPr lvl="0"/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poziomie sprawowanego przez dyrektorów szkół wewnętrznego nadzoru pedagogicznego należy zwrócić większą uwagę na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realizacji działań wychowawczych i profilaktycznych dostosowanych do potrzeb uczniów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prowadzenie obserwacji w kontekście realizowanych przez nauczycieli procesów edukacyjnych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 stwarzających uczniom możliwość aktywnego uczenia się, umożliwiających podejmowanie decyzji, a także pod kątem indywidualizacji i udzielania pełnej informacji zwrotnej uczniom na każdym etapie uczenia się.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2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Uwagi dotyczące zaleceń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154780" y="1412776"/>
            <a:ext cx="9596439" cy="4478673"/>
          </a:xfrm>
        </p:spPr>
        <p:txBody>
          <a:bodyPr/>
          <a:lstStyle/>
          <a:p>
            <a:pPr marL="0" indent="0" algn="just"/>
            <a:endParaRPr lang="pl-PL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F0000"/>
              </a:buClr>
            </a:pPr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yrektor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szkoły lub placówki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zobowiązany jest egzekwować udzielanie kary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nauczycielowi,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rozpatrzona skarga lub zbadana sprawa w piśmie potwierdza zasadność wskazanych zarzutów.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F0000"/>
              </a:buClr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lub placówki,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terminie 30 dni od dnia otrzymania zaleceń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wniesienia zastrzeżeń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terminie 30 dni od dnia otrzymania pisemnego zawiadomienia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nieuwzględnieniu zastrzeżeń, jest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zobligowany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powiadomić:</a:t>
            </a:r>
          </a:p>
          <a:p>
            <a:pPr marL="804863" lvl="0" indent="-352425" algn="just">
              <a:buClr>
                <a:srgbClr val="FF0000"/>
              </a:buClr>
              <a:buFont typeface="+mj-lt"/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sprawujący nadzór pedagogiczny o sposobie realizacji zaleceń,</a:t>
            </a:r>
          </a:p>
          <a:p>
            <a:pPr marL="804863" lvl="0" indent="-352425" algn="just">
              <a:buClr>
                <a:srgbClr val="FF0000"/>
              </a:buClr>
              <a:buFont typeface="+mj-lt"/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prowadzący szkołę lub placówkę o otrzymanych zaleceniach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o sposobie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realizacji.</a:t>
            </a:r>
          </a:p>
          <a:p>
            <a:pPr marL="0" indent="0" algn="just">
              <a:buClr>
                <a:srgbClr val="FF0000"/>
              </a:buClr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A40C9-92DC-4218-B468-ABBA4F26ECC0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1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Przerwa</a:t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solidFill>
                <a:srgbClr val="130A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1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Kształcenie zawodowe w systemie dualnym w szkołach województwa lubuskiego </a:t>
            </a:r>
            <a:br>
              <a:rPr lang="pl-PL" sz="4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22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Dualny system kształcenia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8" y="1428736"/>
            <a:ext cx="9694796" cy="5024599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Rozporządzenie MEN z dnia 15 grudnia 20110r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 sprawie praktycznej nauki zawodu         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(Dz. U. z 2010 r. Nr 244, poz.1626)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Rozporządzenie MEN z dnia 11 sierpnia 2015r.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zmieniające rozporządzenie w sprawie </a:t>
            </a:r>
          </a:p>
          <a:p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praktycznej nauki zawodu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(Dz. U. z 2015 r. poz.1183)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Ø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Warunki:</a:t>
            </a:r>
          </a:p>
          <a:p>
            <a:pPr marL="174625" lvl="0" indent="92075"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kształcenie zawodowe teoretyczne w szkole </a:t>
            </a:r>
          </a:p>
          <a:p>
            <a:pPr marL="174625" lvl="0" indent="92075"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kształcenie zawodowe praktyczne u pracodawcy, w wymiarze:</a:t>
            </a:r>
          </a:p>
          <a:p>
            <a:pPr marL="457200" lvl="0" indent="-457200" algn="just">
              <a:buFont typeface="+mj-lt"/>
              <a:buAutoNum type="arabicParenR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zasadniczej szkoły zawodowej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liczba godzin zajęć praktycznych odbywanych u pracodawcy 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być niższa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  minimalnej liczby godzin kształcenia zawodowego praktycznego określonej w ramowym planie nauczania dla zasadniczej szkoły zawodowej (tj. 970 godzin w trzyletnim okresie kształcenia), zgodnie z (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MEN z dnia 7 lutego 2012 r.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ramowych planów nauczania w szkołach publicznych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(Dz. U. z 2012. 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204 z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zm.);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Realizacja podstawowych kierunków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polityki oświatowej państwa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roku szkolnym 2016/2017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tabLst>
                <a:tab pos="2424113" algn="l"/>
              </a:tabLst>
            </a:pPr>
            <a:r>
              <a:rPr lang="pl-PL" sz="1800" dirty="0">
                <a:solidFill>
                  <a:srgbClr val="0000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Dualny system kształcenia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 algn="just">
              <a:buFont typeface="+mj-lt"/>
              <a:buAutoNum type="arabicParenR" startAt="2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technikum i szkoły policealnej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liczba godzin zajęć odbywanych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pracodawcy 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być niższa od 30 %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wyższa niż 100%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minimalnej liczby godzin kształcenia zawodowego praktycznego określonej w ramowym planie nauczania odpowiednio dla technikum lub szkoły policealnej, zgodnie z rozporządzenie MEN                z dnia 7 lutego 2012r.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ramowych planów nauczania w szkołach publicznych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(Dz. U. z 2012r.  poz. 204 z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zm.), co stanowi:</a:t>
            </a:r>
          </a:p>
          <a:p>
            <a:pPr marL="457200" lvl="0" indent="-457200" algn="just">
              <a:buAutoNum type="alphaLcParenR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technikum –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220 -735 godzin w czteroletnim okresie nauczania,</a:t>
            </a:r>
          </a:p>
          <a:p>
            <a:pPr marL="457200" lvl="0" indent="-457200" algn="just">
              <a:buAutoNum type="alphaLcParenR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szkoły policealnej – 240 -800 godzin w dwuletnim okresie nauczania.</a:t>
            </a:r>
          </a:p>
          <a:p>
            <a:pPr lvl="0"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Łączny wymiar godzin praktycznej nauki zawodu, w tych szkołach jest równy sumie liczby godzin zajęć praktycznych określonych w programie nauczania i liczby godzin praktyk zawodowych. 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r>
              <a:rPr lang="pl-PL" dirty="0" smtClean="0"/>
              <a:t>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przypadku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ranżowej szkoły I stopnia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rozporządzeniem w sprawie </a:t>
            </a:r>
          </a:p>
          <a:p>
            <a:pPr marL="457200" indent="-457200" algn="just"/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praktycznej nauki zawodu wydanym na podstawie art.120 ust. 4 ustawy </a:t>
            </a:r>
            <a:b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dnia 14 grudnia 2016 r. – Prawo oświatowe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97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rgbClr val="0000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Dualny system kształcenia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8" y="1428736"/>
            <a:ext cx="9751252" cy="5429263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pl-P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Zajęcia praktyczne u pracodawców odbywają się na podstawie</a:t>
            </a: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60363" lvl="0" indent="-185738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umowy o pracę w celu przygotowania zawodowego, zawartej pomiędzy młodocianym a pracodawcą;</a:t>
            </a:r>
          </a:p>
          <a:p>
            <a:pPr marL="360363" lvl="0" indent="-185738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umowy o praktyczną naukę zawodu, zawartą pomiędzy dyrektorem szkoły </a:t>
            </a:r>
            <a:b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pracodawcą przyjmującym uczniów na praktyczną naukę zawodu.</a:t>
            </a:r>
          </a:p>
          <a:p>
            <a:pPr algn="just"/>
            <a:endParaRPr lang="pl-PL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praktyczne u pracodawcy  (oraz praktyki zawodowe) organizuje się</a:t>
            </a: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363" lvl="0" indent="-185738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czasie trwania zajęć dydaktyczno-wychowawczych;</a:t>
            </a:r>
          </a:p>
          <a:p>
            <a:pPr marL="360363" lvl="0" indent="-185738"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okresie ferii letnich w przypadkach uzasadnionych specyfiką zawodu, </a:t>
            </a:r>
            <a:b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tym że dla tych uczniów skróceniu ulega czas trwania zajęć dydaktyczno-wychowawczych.</a:t>
            </a:r>
          </a:p>
          <a:p>
            <a:pPr algn="just"/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66700" lvl="0" indent="-2667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pl-P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Pracodawca</a:t>
            </a: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 którego realizowane są zajęcia praktyczne na zasadach dualnego systemu kształcenia, </a:t>
            </a:r>
            <a:r>
              <a:rPr lang="pl-P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może zgłaszać dyrektorowi szkoły wnioski </a:t>
            </a: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treści programu nauczania, w zakresie zajęć praktycznych, które są u niego realizowane w sposób określony w umowie</a:t>
            </a:r>
          </a:p>
          <a:p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rgbClr val="000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Kształcenie dualne w szkołach województwa lubuskiego</a:t>
            </a:r>
            <a:endParaRPr lang="pl-PL" sz="1800" dirty="0">
              <a:solidFill>
                <a:srgbClr val="0000A3"/>
              </a:solidFill>
            </a:endParaRPr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8464" y="1340768"/>
            <a:ext cx="977753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1484782"/>
            <a:ext cx="9905999" cy="5373218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1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rgbClr val="000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Kształcenie dualne w szkołach województwa lubuskiego</a:t>
            </a:r>
            <a:endParaRPr lang="pl-PL" sz="1800" dirty="0"/>
          </a:p>
        </p:txBody>
      </p:sp>
      <p:pic>
        <p:nvPicPr>
          <p:cNvPr id="6" name="Pictur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905999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22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1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 algn="l"/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2200" dirty="0">
              <a:solidFill>
                <a:srgbClr val="0000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48544" y="2670304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40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Film </a:t>
            </a:r>
            <a:r>
              <a:rPr lang="pl-PL" sz="4000" b="1" dirty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promujący kształcenie </a:t>
            </a:r>
            <a:r>
              <a:rPr lang="pl-PL" sz="40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zawodowe</a:t>
            </a:r>
          </a:p>
          <a:p>
            <a:pPr lvl="0" algn="ctr">
              <a:spcBef>
                <a:spcPct val="0"/>
              </a:spcBef>
            </a:pPr>
            <a:endParaRPr lang="pl-PL" sz="4000" b="1" dirty="0" smtClean="0">
              <a:solidFill>
                <a:srgbClr val="0000A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pl-PL" sz="4000" b="1" dirty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https://</a:t>
            </a:r>
            <a:r>
              <a:rPr lang="pl-PL" sz="40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youtu.be/Fi_vH-i_DXs</a:t>
            </a:r>
            <a:r>
              <a:rPr lang="pl-PL" sz="40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pl-PL" sz="4000" b="1" dirty="0">
              <a:solidFill>
                <a:srgbClr val="0000A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0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556793"/>
            <a:ext cx="9555163" cy="1902074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lvl="0" algn="l"/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2200" dirty="0">
              <a:solidFill>
                <a:srgbClr val="0000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16496" y="1412776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4000" b="1" dirty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28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Przykłady </a:t>
            </a:r>
            <a:r>
              <a:rPr lang="pl-PL" sz="2800" b="1" dirty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dobrych praktyk w zakresie kształcenia </a:t>
            </a:r>
            <a:r>
              <a:rPr lang="pl-PL" sz="28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zawodowego</a:t>
            </a:r>
          </a:p>
          <a:p>
            <a:pPr lvl="0" algn="ctr">
              <a:spcBef>
                <a:spcPct val="0"/>
              </a:spcBef>
            </a:pPr>
            <a:endParaRPr lang="pl-PL" sz="2800" b="1" dirty="0" smtClean="0">
              <a:solidFill>
                <a:srgbClr val="0000A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pl-PL" sz="2000" dirty="0" smtClean="0"/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im. Marii Skłodowskie-Curie w Kostrzynie nad Odrą,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Zespół Szkół Technicznych w Skwierzynie,</a:t>
            </a: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Centrum Kształcenia Zawodowego i Ustawicznego „Elektryk” w Nowej Soli.</a:t>
            </a:r>
          </a:p>
          <a:p>
            <a:pPr lvl="0" algn="ctr">
              <a:spcBef>
                <a:spcPct val="0"/>
              </a:spcBef>
            </a:pPr>
            <a:endParaRPr lang="pl-PL" sz="4000" b="1" dirty="0" smtClean="0">
              <a:solidFill>
                <a:srgbClr val="0000A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pl-PL" sz="2800" b="1" dirty="0" smtClean="0">
              <a:solidFill>
                <a:srgbClr val="0000A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</a:pPr>
            <a:endParaRPr lang="pl-PL" sz="4000" b="1" dirty="0" smtClean="0">
              <a:solidFill>
                <a:srgbClr val="0000A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1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 algn="l"/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2200" dirty="0">
              <a:solidFill>
                <a:srgbClr val="0000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60512" y="2060848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40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Praca </a:t>
            </a:r>
            <a:r>
              <a:rPr lang="pl-PL" sz="4000" b="1" dirty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 wakacje </a:t>
            </a:r>
            <a:endParaRPr lang="pl-PL" sz="4000" b="1" dirty="0" smtClean="0">
              <a:solidFill>
                <a:srgbClr val="0000A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pl-PL" sz="4000" b="1" dirty="0">
              <a:solidFill>
                <a:srgbClr val="0000A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pl-PL" sz="36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oferta </a:t>
            </a:r>
            <a:r>
              <a:rPr lang="pl-PL" sz="3600" b="1" dirty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firmy </a:t>
            </a:r>
            <a:r>
              <a:rPr lang="pl-PL" sz="36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pl-PL" sz="36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3600" b="1" dirty="0" err="1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Audit</a:t>
            </a:r>
            <a:r>
              <a:rPr lang="pl-PL" sz="36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</a:t>
            </a:r>
            <a:r>
              <a:rPr lang="pl-PL" sz="3600" b="1" dirty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Doradztwo Personalne </a:t>
            </a:r>
            <a:endParaRPr lang="pl-PL" sz="3600" b="1" dirty="0" smtClean="0">
              <a:solidFill>
                <a:srgbClr val="0000A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060852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Organizacja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nadzoru pedagogicznego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2017/2018</a:t>
            </a:r>
            <a:endParaRPr lang="pl-PL" sz="31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Kierunki polityki oświatowej państwa ustalone przez MEN 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9"/>
            <a:ext cx="9906000" cy="5373687"/>
          </a:xfrm>
        </p:spPr>
        <p:txBody>
          <a:bodyPr/>
          <a:lstStyle/>
          <a:p>
            <a:pPr marL="0" indent="0" algn="just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 szkolny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Edukacji Narodowej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ustalił następujące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kierunki polityki oświatowej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państwa:</a:t>
            </a:r>
          </a:p>
          <a:p>
            <a:pPr marL="0" indent="0"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Wdrażanie nowej podstawy programowej kształcenia ogólnego.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jakości edukacji matematycznej, przyrodniczej i informatycznej.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Bezpieczeństwo w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internecie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Odpowiedzialne korzystanie z mediów społecznych.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Wprowadzanie doradztwa zawodowego do szkół i placówek.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Wzmacnianie wychowawczej roli szkoły.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Podnoszenie jakości edukacji włączającej w szkołach i placówkach systemu oświaty.</a:t>
            </a:r>
          </a:p>
          <a:p>
            <a:pPr lvl="0" algn="just">
              <a:buClr>
                <a:srgbClr val="FF0000"/>
              </a:buClr>
            </a:pP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6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060852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Planowe działania w zakresie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nadzoru pedagogicznego </a:t>
            </a:r>
            <a:endParaRPr lang="pl-PL" sz="31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9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Podstawowe kierunki polityki oświatowej państwa ustalone przez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MEN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na rok szkolny 2016/2017 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12780"/>
            <a:ext cx="9906000" cy="54452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Edukacji Narodowej na rok szkolny 2016/2017 ustalił następujące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podstawowe kierunki realizacji polityki oświatowej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państwa: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Upowszechnianie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czytelnictwa, rozwijanie kompetencji czytelniczych wśród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młodzieży.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Rozwijanie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kompetencji informatycznych dzieci i młodzieży w szkołach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placówkach.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Kształtowanie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postaw.  Wychowanie do wartości.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Podniesienie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jakości kształcenia zawodowego w szkołach ponadgimnazjalnych poprzez angażowanie pracodawców w proces dostosowania kształcenia zawodowego do potrzeb rynku pracy.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Przygotowanie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wdrożenia od roku szkolnego 2017/2018 nowej podstawy programowej. </a:t>
            </a:r>
          </a:p>
          <a:p>
            <a:pPr lvl="0" algn="just">
              <a:buFont typeface="+mj-lt"/>
              <a:buAutoNum type="arabicPeriod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FF0000"/>
              </a:buClr>
            </a:pPr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FF0000"/>
              </a:buClr>
            </a:pP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</a:t>
            </a: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szkolny 2016/2017 ogłoszony został przez Ministra Edukacji Narodowej </a:t>
            </a:r>
            <a:b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Rokiem Wolontariatu</a:t>
            </a:r>
          </a:p>
          <a:p>
            <a:pPr marL="0" lvl="0" indent="0"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5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2483" y="2348885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1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803080"/>
              </p:ext>
            </p:extLst>
          </p:nvPr>
        </p:nvGraphicFramePr>
        <p:xfrm>
          <a:off x="183637" y="3036667"/>
          <a:ext cx="9538730" cy="2434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049"/>
                <a:gridCol w="4803549"/>
                <a:gridCol w="4156132"/>
              </a:tblGrid>
              <a:tr h="334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Rodzaj ewaluacji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Wskaźnik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8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Ewaluacje problemowe w zakresie wymagań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ustalonych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przez Ministra Edukacji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Narodowej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wszystkich ewaluacji w roku szkolnym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4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Ewaluacja problemowe w zakresie wymagań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ustalonych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przez Lubuskiego Kuratora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Oświaty na podstawie wniosków z nadzoru pedagogicznego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wszystkich ewaluacji w roku szkolnym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985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61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-21374" y="1268765"/>
            <a:ext cx="9923882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alt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Liczbę 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ewaluacji  zewnętrznych w rozbiciu na poszczeg</a:t>
            </a:r>
            <a:r>
              <a:rPr lang="pl-PL" altLang="pl-PL" dirty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lne typy szk</a:t>
            </a:r>
            <a:r>
              <a:rPr lang="pl-PL" altLang="pl-PL" dirty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ł i plac</a:t>
            </a:r>
            <a:r>
              <a:rPr lang="pl-PL" altLang="pl-PL" dirty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wek oraz </a:t>
            </a: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zakresy 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ewaluacji problemowych na rok szkolny </a:t>
            </a: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2017/2018 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ustalił Minister Edukacji </a:t>
            </a: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Narodowej </a:t>
            </a:r>
            <a:b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lipca 2017r.:</a:t>
            </a:r>
            <a:endParaRPr lang="pl-PL" altLang="pl-PL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endParaRPr lang="pl-PL" altLang="pl-PL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pl-PL" altLang="pl-PL" sz="1050" dirty="0"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9544" y="5645813"/>
            <a:ext cx="99059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340773"/>
            <a:ext cx="9789537" cy="4969023"/>
          </a:xfrm>
        </p:spPr>
        <p:txBody>
          <a:bodyPr>
            <a:normAutofit fontScale="62500" lnSpcReduction="20000"/>
          </a:bodyPr>
          <a:lstStyle/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przedszkolach, innych </a:t>
            </a:r>
            <a:r>
              <a:rPr lang="pl-PL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formach wychowania przedszkolnego </a:t>
            </a:r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oddziałach </a:t>
            </a:r>
            <a:r>
              <a:rPr lang="pl-PL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przedszkolnych zorganizowanych w szkołach </a:t>
            </a:r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podstawowych – </a:t>
            </a:r>
            <a:r>
              <a:rPr lang="pl-PL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wymagań</a:t>
            </a:r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62</a:t>
            </a:fld>
            <a:endParaRPr lang="pl-PL"/>
          </a:p>
        </p:txBody>
      </p:sp>
      <p:sp>
        <p:nvSpPr>
          <p:cNvPr id="2" name="Prostokąt zaokrąglony 1"/>
          <p:cNvSpPr/>
          <p:nvPr/>
        </p:nvSpPr>
        <p:spPr>
          <a:xfrm>
            <a:off x="584517" y="1700808"/>
            <a:ext cx="8502945" cy="72008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Ewaluacje problemowe 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zakresie wymagań ustalonych przez </a:t>
            </a:r>
            <a:endParaRPr lang="pl-PL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Ministra 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Edukacji Narodowej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0" y="5372620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z rogami ściętymi po przekątnej 6"/>
          <p:cNvSpPr/>
          <p:nvPr/>
        </p:nvSpPr>
        <p:spPr>
          <a:xfrm>
            <a:off x="344488" y="4307101"/>
            <a:ext cx="9217024" cy="792088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 nabywają wiadomości i umiejętności określone w podstawie programowej </a:t>
            </a:r>
          </a:p>
        </p:txBody>
      </p:sp>
      <p:sp>
        <p:nvSpPr>
          <p:cNvPr id="10" name="Prostokąt z rogami ściętymi po przekątnej 9"/>
          <p:cNvSpPr/>
          <p:nvPr/>
        </p:nvSpPr>
        <p:spPr>
          <a:xfrm>
            <a:off x="344488" y="5445224"/>
            <a:ext cx="9217024" cy="792088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Kształtowane są postawy i respektowane normy społeczne</a:t>
            </a:r>
          </a:p>
        </p:txBody>
      </p:sp>
    </p:spTree>
    <p:extLst>
      <p:ext uri="{BB962C8B-B14F-4D97-AF65-F5344CB8AC3E}">
        <p14:creationId xmlns:p14="http://schemas.microsoft.com/office/powerpoint/2010/main" val="42710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9906000" cy="4969023"/>
          </a:xfrm>
        </p:spPr>
        <p:txBody>
          <a:bodyPr/>
          <a:lstStyle/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Planowana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ewaluacji zewnętrznych podana zostanie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Planie Nadzoru Pedagogicznego Lubuskiego Kuratora Oświaty </a:t>
            </a:r>
            <a:b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rok szkolny 2017/2018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terminie do 31 sierpnia 2017r.</a:t>
            </a:r>
          </a:p>
          <a:p>
            <a:pPr algn="ctr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(strona internetowa Kuratorium Oświaty)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63</a:t>
            </a:fld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581285" y="1484784"/>
            <a:ext cx="8740202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Ewaluacje problemowe w zakresie wymagań ustalonych przez </a:t>
            </a:r>
            <a:endParaRPr lang="pl-PL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Oświaty </a:t>
            </a:r>
            <a:b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wniosków z nadzoru pedagogicznego </a:t>
            </a:r>
            <a:endParaRPr lang="pl-PL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5494" y="5661248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7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311285" y="2636917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przez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Kuratora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światy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Planie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adzoru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edagogicznego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przeprowadzane z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wykorzystaniem arkuszy kontroli zatwierdzonych przez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b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15090" y="30907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Kuratora Oświaty,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w planie nadzoru pedagogicznego, przeprowadzane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arkuszy kontroli zatwierdzonych przez MEN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65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453257"/>
              </p:ext>
            </p:extLst>
          </p:nvPr>
        </p:nvGraphicFramePr>
        <p:xfrm>
          <a:off x="194471" y="2060848"/>
          <a:ext cx="9517057" cy="3919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34426"/>
                <a:gridCol w="6582631"/>
              </a:tblGrid>
              <a:tr h="108012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  <a:solidFill>
                      <a:srgbClr val="EC70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Zgodność z przepisami prawa przeprowadzania postępowania rekrutacyjnego do przedszkoli </a:t>
                      </a:r>
                      <a:b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rok szkolny 2018/2019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  <a:solidFill>
                      <a:srgbClr val="EC700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Publiczne: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przedszkola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 formy wychowania przedszkolnego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oddziały przedszkolne w szkołach podstawowych</a:t>
                      </a: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podmiotów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pl-PL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podmiotów objętych kontrolą: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6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52047" y="34261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Kuratora Oświaty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planie nadzoru pedagogicznego, przeprowadzane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wykorzystaniem arkuszy kontroli zatwierdzonych przez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66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79279"/>
              </p:ext>
            </p:extLst>
          </p:nvPr>
        </p:nvGraphicFramePr>
        <p:xfrm>
          <a:off x="155467" y="2060848"/>
          <a:ext cx="9595066" cy="40917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8478"/>
                <a:gridCol w="6636588"/>
              </a:tblGrid>
              <a:tr h="997386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prawidłowości realizacji zadań szkół i przedszkoli </a:t>
                      </a:r>
                      <a:b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zakresie organizacji nauki języka mniejszości narodowej, etnicznej i języka regionalnego oraz własnej historii i kultury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28044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 i niepubliczne: 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przedszkola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organizujące naukę języka mniejszości narodowej, etnicznej i języka regionalnego oraz własnej historii i kultury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28044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38815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szkół i przedszkoli  objętych kontrolą: 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38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szkół i przedszkoli  objętych kontrolą: 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5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15090" y="30907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Kuratora Oświaty,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w planie nadzoru pedagogicznego, przeprowadzane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arkuszy kontroli zatwierdzonych przez MEN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67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692216"/>
              </p:ext>
            </p:extLst>
          </p:nvPr>
        </p:nvGraphicFramePr>
        <p:xfrm>
          <a:off x="194471" y="2132516"/>
          <a:ext cx="9517057" cy="3205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55117"/>
                <a:gridCol w="6661940"/>
              </a:tblGrid>
              <a:tr h="864096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prawidłowości zapewnienia warunków i organizacji kształcenia uczniów niepełnosprawnych w szkołach ogólnodostępnych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 i niepubliczne: 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ogólnodostępne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szkół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szkół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3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15090" y="30907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Kuratora Oświaty,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w planie nadzoru pedagogicznego, przeprowadzane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arkuszy kontroli zatwierdzonych przez MEN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68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22686"/>
              </p:ext>
            </p:extLst>
          </p:nvPr>
        </p:nvGraphicFramePr>
        <p:xfrm>
          <a:off x="194471" y="2060848"/>
          <a:ext cx="9517057" cy="3371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34426"/>
                <a:gridCol w="6582631"/>
              </a:tblGrid>
              <a:tr h="108012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prawidłowości</a:t>
                      </a:r>
                      <a:r>
                        <a:rPr lang="pl-PL" sz="1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współpracy publicznych poradni psychologiczno-pedagogicznych z przedszkolami i szkołami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Publiczne: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poradnie psychologiczno-pedagogiczne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podmiotów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pl-PL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podmiotów objętych kontrolą: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3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Monitorowanie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pracy szkół i placówek</a:t>
            </a:r>
            <a: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Podstawowe kierunki polityki oświatowej państwa ustalone przez MEN 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9"/>
            <a:ext cx="9906000" cy="5373687"/>
          </a:xfrm>
        </p:spPr>
        <p:txBody>
          <a:bodyPr/>
          <a:lstStyle/>
          <a:p>
            <a:pPr algn="just"/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związku z realizacją podstawowych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kierunków polityki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oświatowej państwa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Lubuski Kurator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Oświaty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2016/2017:</a:t>
            </a:r>
          </a:p>
          <a:p>
            <a:pPr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kontroli przewidzianych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adzoru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edagogicznego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Oświaty z wykorzystaniem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arkuszy kontroli zatwierdzonych przez ministra właściwego do spraw oświaty 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wychowania,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na sygnalizowane nieprawidłowości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szkołach i placówkach związane z problematyką kierunków,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skargi i</a:t>
            </a:r>
            <a:r>
              <a:rPr lang="pl-PL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wynikających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7 ust. 3 ustawy o systemie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oświaty,</a:t>
            </a:r>
          </a:p>
          <a:p>
            <a:pPr marL="363538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ewaluacji zewnętrznych w zakresie wymagań uwzględniających problematykę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kierunków polityki oświatowej państwa,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wynikające z danego kierunku,</a:t>
            </a: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podejmował wiele działań na polecenie MEN, ORE wynikających z kierunków polityki oświatowej państwa.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1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pracy szkół i placówek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116465" y="1628800"/>
            <a:ext cx="9596439" cy="4286250"/>
          </a:xfrm>
        </p:spPr>
        <p:txBody>
          <a:bodyPr/>
          <a:lstStyle/>
          <a:p>
            <a:pPr marL="0" indent="0"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Edukacji Narodowej ustalił, że w roku szkolnym 2017/2018 monitorowanie będzie obejmowało:</a:t>
            </a:r>
          </a:p>
          <a:p>
            <a:pPr marL="0" indent="0"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A40C9-92DC-4218-B468-ABBA4F26ECC0}" type="slidenum">
              <a:rPr lang="pl-PL" smtClean="0"/>
              <a:pPr>
                <a:defRPr/>
              </a:pPr>
              <a:t>70</a:t>
            </a:fld>
            <a:endParaRPr lang="pl-PL"/>
          </a:p>
        </p:txBody>
      </p:sp>
      <p:sp>
        <p:nvSpPr>
          <p:cNvPr id="7" name="Prostokąt z rogami ściętymi z jednej strony 6"/>
          <p:cNvSpPr/>
          <p:nvPr/>
        </p:nvSpPr>
        <p:spPr>
          <a:xfrm>
            <a:off x="272480" y="2564904"/>
            <a:ext cx="9289032" cy="900100"/>
          </a:xfrm>
          <a:prstGeom prst="snip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Zapewnienie bezpieczeństwa uczniom podczas zajęć na strzelnicach funkcjonujących w szkołach 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ostokąt z rogami ściętymi z jednej strony 8"/>
          <p:cNvSpPr/>
          <p:nvPr/>
        </p:nvSpPr>
        <p:spPr>
          <a:xfrm>
            <a:off x="272480" y="4149080"/>
            <a:ext cx="9289032" cy="900100"/>
          </a:xfrm>
          <a:prstGeom prst="snip2Same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Organizację pomocy psychologiczno-pedagogicznej  we wszystkich typach szkół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non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Zmiany </a:t>
            </a:r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przepisach prawa oświatowego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72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1208584" y="2567226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 wchodzące w życie 1 września 2017 r</a:t>
            </a:r>
            <a:r>
              <a:rPr lang="pl-PL" sz="3200" b="1" dirty="0" smtClean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pl-PL" sz="3200" b="1" dirty="0" smtClean="0">
              <a:solidFill>
                <a:srgbClr val="0000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b="1" dirty="0" smtClean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 </a:t>
            </a:r>
            <a:r>
              <a:rPr lang="pl-PL" sz="3200" b="1" dirty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prawne </a:t>
            </a:r>
            <a:r>
              <a:rPr lang="pl-PL" sz="3200" b="1" dirty="0" smtClean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opublikowane</a:t>
            </a:r>
            <a:endParaRPr lang="pl-PL" sz="3200" dirty="0">
              <a:solidFill>
                <a:srgbClr val="0000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3200" b="1" dirty="0">
              <a:solidFill>
                <a:srgbClr val="0000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b="1" dirty="0" smtClean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(stan </a:t>
            </a:r>
            <a:r>
              <a:rPr lang="pl-PL" sz="2400" b="1" smtClean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30 </a:t>
            </a:r>
            <a:r>
              <a:rPr lang="pl-PL" sz="2400" b="1" dirty="0" smtClean="0">
                <a:solidFill>
                  <a:srgbClr val="0000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sierpnia 2017 r.)</a:t>
            </a:r>
          </a:p>
          <a:p>
            <a:pPr algn="ctr"/>
            <a:endParaRPr lang="pl-PL" sz="3200" b="1" dirty="0">
              <a:solidFill>
                <a:srgbClr val="0000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73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89758"/>
              </p:ext>
            </p:extLst>
          </p:nvPr>
        </p:nvGraphicFramePr>
        <p:xfrm>
          <a:off x="56454" y="1340768"/>
          <a:ext cx="9849545" cy="5684311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170589"/>
                <a:gridCol w="1503791"/>
                <a:gridCol w="4175165"/>
              </a:tblGrid>
              <a:tr h="336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0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Ustawa z dnia 14 grudnia 2016 r. – Prawo oświatowe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r, poz. 59 zmiana: poz. 949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wejścia w życie: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września 2017 r.,                               z wyjątkiem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18 ust. 4, art. 47 ust. 3 pkt 2 oraz rozdziału 6, które wchodzą  w życie po upływie 14 dni od dnia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ogłoszenia;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47 ust. 1 pkt 1 lit. c, d, g oraz pkt 4, które wchodzą w życie z dniem 1 września  2018 r.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53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Ustawa z dnia 14 grudnia 2016 r. – Przepisy wprowadzające ustawę – Prawo oświatowe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r.,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60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Część przepisów ustawowych wchodzi w życie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terminach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innych niż 1 września 2017 r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Ustawa zmienia m.in. przepisy ponad stu ustaw, w tym ustawy Karta Nauczyciela np. w zakresie awansu zawodowego (art. 4 pkt 3-4).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6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Rozporządzenie Ministra Edukacji Narodowej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dnia 14 lutego 2017 r. w sprawie podstawy programowej wychowania przedszkolnego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oraz </a:t>
                      </a: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podstawy programowej kształcenia ogólnego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dla </a:t>
                      </a: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podstawowej, w tym dla uczniów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pl-PL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niepełnosprawnością </a:t>
                      </a: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intelektualną w stopniu umiarkowanym lub znacznym, kształcenia ogólnego dla branżowej szkoły I stopnia, kształcenia ogólnego dla szkoły specjalnej przysposabiającej do pracy oraz kształcenia ogólnego dla szkoły policealnej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r.,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356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Podstawa programowa uległa zmianie w związku ze zmianą ustroju szkolnego.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7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74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76004"/>
              </p:ext>
            </p:extLst>
          </p:nvPr>
        </p:nvGraphicFramePr>
        <p:xfrm>
          <a:off x="15383" y="1032368"/>
          <a:ext cx="9905999" cy="580063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194494"/>
                <a:gridCol w="1406578"/>
                <a:gridCol w="4304927"/>
              </a:tblGrid>
              <a:tr h="256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Rozporządzenie Ministra Edukacji Narodowej z dnia 13 marca 2017 r. w sprawie klasyfikacji zawodów szkolnictwa zawodowego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r.,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622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Nowe uregulowania wynikające z art. 46 ust.1 ustawy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dnia 14 grudnia 2016 r.  Prawo oświatowe.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9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Rozporządzenie Ministra Edukacji Narodowej z dnia 17 marca 2017 r. w sprawie szczegółowej organizacji publicznych szkół i publicznych przedszkoli</a:t>
                      </a:r>
                      <a:endParaRPr lang="pl-PL" sz="14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r.,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649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Istotniejsze zmiany dotyczą: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zespołów nauczycieli;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organizacji oddziałów w tym oddziałów przedszkolnych oraz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oddziałów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przysposabiających do pracy;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opracowywania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arkuszy organizacji szkół i placówek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21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Rozporządzenie Ministra Edukacji Narodowej z dnia 27 marca 2017 r. w sprawie oddziałów i szkół sportowych oraz oddziałów i szkół mistrzostwa sportowego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r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poz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671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Zachowano większość obowiązujących obecnie rozwiązań. Zmiany dot. m.in.: funkcjonowania oddziałów mistrzostwa sportowego, oddziałów sportowych, szkolenia sportowego.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87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Rozporządzenie Ministra Edukacji Narodowej z dnia 28 marca 2017 r. w sprawie ramowych planów nauczania dla publicznych szkół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r.,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poz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703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Zgodnie z treścią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§ 9 rozporządzenia,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jego przepisy stosuje się m.in. począwszy od roku szkolnego 2017/2018 w: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a) klasach I, IV i VII szkoły podstawowej, a w latach następnych również w kolejnych klasach szkoły podstawowej,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b) branżowej szkole I stopnia dla uczniów będących absolwentami dotychczasowego gimnazjum,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c) szkole specjalnej przysposabiającej do pracy,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d) semestrach I szkoły policealnej, a w latach następnych również w kolejnych semestrach szkoły policealnej.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5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75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741616"/>
              </p:ext>
            </p:extLst>
          </p:nvPr>
        </p:nvGraphicFramePr>
        <p:xfrm>
          <a:off x="0" y="1240916"/>
          <a:ext cx="9905999" cy="5617083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194494"/>
                <a:gridCol w="1512410"/>
                <a:gridCol w="4199095"/>
              </a:tblGrid>
              <a:tr h="279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Rozporządzenie Ministra Edukacji Narodowej z dnia 31 marca 2017 r. w sprawie podstawy programowej kształcenia w zawodach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r.,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poz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860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Podstawa programowa kształcenia w zawodach uległa zmianie w związku ze zmianą ustroju szkolnego.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186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Ustawa z dnia 21 kwietnia 2017 r. o zmianie ustawy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systemie informacji oświatowej oraz niektórych innych ustaw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r.,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poz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949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 dniem 1 września 2017 r. wchodzą w życie: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art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2 pkt 1, 4 i 5, art. 4 pkt 1, 4–9 i 13 oraz art. 10 ust. 1, 3, 4, 7 i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8.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 dniem 2 września 2017 r. wchodzą w życie: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art. 1 pkt 7 lit. c w zakresie pkt 28b, pkt 10, 13, 16, 17, 22 i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23.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Rozporządzenie Ministra Edukacji Narodowej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pl-PL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dnia </a:t>
                      </a:r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czerwca 2017 r. zmieniające rozporządzenie w sprawie sposobu nauczania szkolnego oraz zakresu treści dotyczących wiedzy o życiu seksualnym człowieka, o zasadach świadomego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odpowiedzialnego rodzicielstwa, o wartości rodziny, życia w fazie prenatalnej oraz metodach i środkach świadomej prokreacji zawartych w podstawie programowej kształcenia ogólnego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 r.,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poz.1117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Główny cel: </a:t>
                      </a:r>
                      <a:r>
                        <a:rPr lang="pl-PL" sz="14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dostosowanie sposobu realizacji zajęć „wychowanie do życia w rodzinie” do nowych typów szkół.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8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76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35367"/>
              </p:ext>
            </p:extLst>
          </p:nvPr>
        </p:nvGraphicFramePr>
        <p:xfrm>
          <a:off x="0" y="1340768"/>
          <a:ext cx="9905999" cy="5297922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194494"/>
                <a:gridCol w="1512410"/>
                <a:gridCol w="4199095"/>
              </a:tblGrid>
              <a:tr h="21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Kultury i Dziedzictwa Narodowego z dnia 26 maja 2017 r. w sprawie typów szkół artystycznych publicznych i niepublicznych</a:t>
                      </a:r>
                      <a:endParaRPr lang="pl-PL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2017 r., 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poz.1125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Data wejścia w życie: 2017-09-01, z tym że przepisy 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§ </a:t>
                      </a: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6 ust. 2 oraz § 9 ust. 2 i 6 pkt 1 weszły w życie 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z </a:t>
                      </a: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dniem następującym po dniu ogłoszenia.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7243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z dnia 7 czerwca 2017 r. zmieniające rozporządzenie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w </a:t>
                      </a: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sprawie warunków i sposobu organizowania nauki religii w publicznych przedszkolach i szkołach</a:t>
                      </a:r>
                      <a:endParaRPr lang="pl-PL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2017 r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., 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poz.1147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Główny cel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konieczność </a:t>
                      </a:r>
                      <a:r>
                        <a:rPr lang="pl-PL" sz="1400" i="1" dirty="0">
                          <a:effectLst/>
                          <a:latin typeface="Times New Roman"/>
                          <a:ea typeface="Calibri"/>
                        </a:rPr>
                        <a:t>dostosowania przepisów rozporządzenia do nowego ustroju szkolnego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70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z dnia 14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czerwca</a:t>
                      </a:r>
                      <a:r>
                        <a:rPr lang="pl-PL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2017 </a:t>
                      </a: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r. zmieniające rozporządzenie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w </a:t>
                      </a:r>
                      <a:r>
                        <a:rPr lang="pl-PL" sz="14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sprawie sposobu realizacji edukacji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dla</a:t>
                      </a:r>
                      <a:r>
                        <a:rPr lang="pl-PL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pl-PL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bezpieczeństwa</a:t>
                      </a:r>
                      <a:endParaRPr lang="pl-PL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2017 r., </a:t>
                      </a: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effectLst/>
                          <a:latin typeface="Times New Roman"/>
                          <a:ea typeface="Calibri"/>
                        </a:rPr>
                        <a:t>poz.1239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/>
                          <a:ea typeface="Calibri"/>
                        </a:rPr>
                        <a:t>Główny cel: </a:t>
                      </a:r>
                      <a:r>
                        <a:rPr lang="pl-PL" sz="1400" i="1" dirty="0">
                          <a:effectLst/>
                          <a:latin typeface="Times New Roman"/>
                          <a:ea typeface="Calibri"/>
                        </a:rPr>
                        <a:t>dostosowanie sposobu realizacji obowiązkowej edukacji dla bezpieczeństwa do nowych typów szkół, wprowadzonych ustawą z dnia 14 grudnia 2016 r. – Prawo oświatowe.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 algn="l"/>
                      <a:r>
                        <a:rPr lang="pl-PL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Rozporządzenie Ministra Edukacji Narodowej z dnia 29 czerwca  2017 r. w sprawie dopuszczalnych form realizacji obowiązkowych zajęć wychowania </a:t>
                      </a:r>
                      <a:r>
                        <a:rPr lang="pl-PL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fizycznego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poz.1322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Nowym rozwiązaniem jest przepis § 2, w którym uściślono rodzaje możliwych grup ćwiczebnych </a:t>
                      </a: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i </a:t>
                      </a:r>
                      <a:r>
                        <a:rPr lang="pl-PL" sz="14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dopuszczono grupy: </a:t>
                      </a: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oddziałowe,</a:t>
                      </a:r>
                      <a:r>
                        <a:rPr lang="pl-PL" sz="140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pl-PL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międzyoddziałowe</a:t>
                      </a:r>
                      <a:r>
                        <a:rPr lang="pl-PL" sz="14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pl-PL" sz="1400" i="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międzyklasowe</a:t>
                      </a:r>
                      <a:r>
                        <a:rPr lang="pl-PL" sz="14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i (w przypadku zespołów szkół) międzyszkolne.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z dnia 21 lipca 2017 r. w sprawie ramowych statutów: publicznej placówki kształcenia ustawicznego, publicznej placówki kształcenia praktycznego oraz publicznego ośrodka dokształcania i doskonalenia zawodowego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poz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. 1451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Na podstawie delegacji ustawowej (art. 112 ust. 2 Prawa oświatowego).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1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77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429396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85371"/>
              </p:ext>
            </p:extLst>
          </p:nvPr>
        </p:nvGraphicFramePr>
        <p:xfrm>
          <a:off x="0" y="1240917"/>
          <a:ext cx="9921552" cy="4270039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448944"/>
                <a:gridCol w="1152128"/>
                <a:gridCol w="4320480"/>
              </a:tblGrid>
              <a:tr h="21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z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dnia 1 sierpnia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r. w sprawie szczegółowych warunków i sposobu przeprowadzania egzaminu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ósmoklasisty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poz.1512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Przyjęte regulacje są podobne do tych, które obowiązywały w przypadku egzaminu gimnazjalnego. Po raz pierwszy uczniowie będą zdawać nowy egzamin           w roku szkolnym 2018/2019.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z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dnia 3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sierpnia 2017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r. w sprawie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oceniania,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klasyfikowania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i promowania uczniów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/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i 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słuchaczy w szkołach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publicznych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poz.1534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Obowiązuje tylko w szkołach o których mowa w art. 18 </a:t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ust. 1 ustawy z dnia 14 grudnia 2016 r. – Prawo oświatowe (Dz. U. z 2017 r. poz. 59 i 949).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 8 sierpnia 2017 r. w sprawie szczegółowych warunków przechodzenia ucznia ze szkoły publicznej lub szkoły niepublicznej o uprawnieniach szkoły publicznej jednego typu do szkoły publicznej innego typu</a:t>
                      </a:r>
                    </a:p>
                    <a:p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albo do szkoły publicznej tego samego typu</a:t>
                      </a:r>
                      <a:endParaRPr lang="pl-PL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r., poz. 1546</a:t>
                      </a:r>
                      <a:endParaRPr lang="pl-PL" sz="14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Delegacja wynikająca z art. 164 ust. 5 ustawy z dnia 14 grudnia 2016 r. – Prawo oświatowe (Dz. U. z 2017 r. poz. 59 i 949).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Wchodzi w życie po upływie 14 dni od daty ogłoszenia (17.08), czyli 1 września 2017 r.</a:t>
                      </a:r>
                      <a:endParaRPr lang="pl-PL" sz="1400" b="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3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78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71871"/>
              </p:ext>
            </p:extLst>
          </p:nvPr>
        </p:nvGraphicFramePr>
        <p:xfrm>
          <a:off x="0" y="1117613"/>
          <a:ext cx="9921552" cy="564184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448944"/>
                <a:gridCol w="1152128"/>
                <a:gridCol w="4320480"/>
              </a:tblGrid>
              <a:tr h="21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35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  8 sierpnia 2017 r. w sprawie przypadków, w których do publicznej lub niepublicznej szkoły dla dorosłych można przyjąć osobę, która ukończyła 16 albo 15 lat, oraz przypadków, w których osoba, która ukończyła ośmioletnią szkołę podstawową, może spełniać obowiązek nauki przez uczęszczanie na kwalifikacyjny kurs zawodowy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r., 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poz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1562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 podstawie delegacji wynikającej z art. 36 ust.                                        16 ustawy z dnia 14 grudnia 2016 r. – Prawo oświatowe.</a:t>
                      </a:r>
                      <a:endParaRPr lang="pl-PL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Rozporządzenie Ministra Edukacji Narodowej z dnia            9 sierpnia 2017 r. w sprawie warunków i trybu udzielania zezwoleń na indywidualny program lub tok nauki oraz organizacji indywidualnego programu lub toku nauki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r., </a:t>
                      </a:r>
                      <a:r>
                        <a:rPr lang="pl-PL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poz</a:t>
                      </a:r>
                      <a:r>
                        <a:rPr lang="pl-PL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1569</a:t>
                      </a:r>
                      <a:endParaRPr lang="pl-PL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Dyrektor zezwala na indywidualny program lub tok nauki po zasięgnięciu opinii rady pedagogicznej oraz poradni psychologiczno-pedagogicznej.</a:t>
                      </a:r>
                      <a:endParaRPr lang="pl-PL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7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   1 sierpnia 2017 r. w sprawie szczegółowych kwalifikacji wymaganych od nauczycieli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r., </a:t>
                      </a:r>
                      <a:r>
                        <a:rPr lang="pl-PL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poz</a:t>
                      </a:r>
                      <a:r>
                        <a:rPr lang="pl-PL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1575</a:t>
                      </a:r>
                      <a:endParaRPr lang="pl-PL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§ 27. Nauczyciele zatrudnieni w dniu wejścia w życie rozporządzenia na podstawie mianowania, którzy spełniali wymagania kwalifikacyjne na podstawie dotychczasowych przepisów, zachowują nabyte kwalifikacje do zajmowania </a:t>
                      </a:r>
                      <a:r>
                        <a:rPr lang="pl-PL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stanowiska nauczyciela</a:t>
                      </a:r>
                      <a:r>
                        <a:rPr lang="pl-PL" sz="13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pl-PL" sz="13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8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9 sierpnia 2017 r. w sprawie warunków organizowania kształcenia, wychowania i opieki dla dzieci i młodzieży niepełnosprawnych, niedostosowanych społecznie i zagrożonych niedostosowaniem społecznym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2017 r., poz.1578</a:t>
                      </a:r>
                      <a:endParaRPr lang="pl-PL" sz="1400" b="0" dirty="0" smtClean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4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79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88685"/>
              </p:ext>
            </p:extLst>
          </p:nvPr>
        </p:nvGraphicFramePr>
        <p:xfrm>
          <a:off x="0" y="1240917"/>
          <a:ext cx="9921552" cy="4263126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448944"/>
                <a:gridCol w="1152128"/>
                <a:gridCol w="4320480"/>
              </a:tblGrid>
              <a:tr h="21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35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18 sierpnia 2017 r. zmieniające rozporządzenie w sprawie organizacji oraz sposobu przeprowadzania konkursów, turniejów i olimpiad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r., 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poz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1580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Główny cel : dostosowanie do nowego ustroju szkolnego.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 11 sierpnia 2017 r. w sprawie regulaminu konkursu na stanowisko dyrektora publicznego przedszkola, publicznej szkoły podstawowej, publicznej szkoły ponadpodstawowej lub publicznej placówki oraz trybu pracy komisji konkursowej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r., poz.1587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Główne zmiany dotyczą dokumentów, jakie ma dołączać kandydaci na dyrektora. Zrezygnowano ze zgody na przetwarzanie danych osobowych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  9 sierpnia 2017 r. w sprawie zasad organizacji i udzielania pomocy psychologiczno-pedagogicznej                 w publicznych przedszkolach, szkołach i placówkach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r., </a:t>
                      </a:r>
                      <a:b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poz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1591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8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16466" y="2348885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Wyniki i wnioski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wynikające z nadzoru pedagogicznego sprawowanego nad szkołami i placówkami przez Lubuskiego Kuratora Oświaty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80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85936"/>
              </p:ext>
            </p:extLst>
          </p:nvPr>
        </p:nvGraphicFramePr>
        <p:xfrm>
          <a:off x="0" y="1240917"/>
          <a:ext cx="9921552" cy="5297215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448944"/>
                <a:gridCol w="1152128"/>
                <a:gridCol w="4320480"/>
              </a:tblGrid>
              <a:tr h="21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11 sierpnia 2017 r. w sprawie wymagań, jakim powinna odpowiadać osoba zajmująca stanowisko dyrektora oraz inne stanowisko kierownicze w publicznym przedszkolu, publicznej szkole podstawowej, publicznej szkole ponadpodstawowej oraz publicznej placówce</a:t>
                      </a:r>
                    </a:p>
                    <a:p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r.,</a:t>
                      </a:r>
                    </a:p>
                    <a:p>
                      <a:pPr algn="ctr"/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poz. 1597</a:t>
                      </a:r>
                      <a:endParaRPr lang="pl-PL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Wynika z delegacji ustawowej i wprowadza szereg zmian w stosunku do regulacji dotychczasowych.</a:t>
                      </a:r>
                      <a:endParaRPr lang="pl-PL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 11 sierpnia 2017 r. w sprawie organizacji roku szkolnego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r.,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poz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1603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  11 sierpnia       2017 r. w sprawie publicznych placówek oświatowo-wychowawczych, młodzieżowych ośrodków wychowawczych, młodzieżowych ośrodków socjoterapii, specjalnych ośrodków szkolno-wychowawczych, specjalnych ośrodków wychowawczych, ośrodków rewalidacyjno-wychowawczych oraz placówek zapewniających opiekę i wychowanie uczniom w okresie pobierania nauki poza miejscem stałego zamieszkania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 r., 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poz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1606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Niektóre z nowych rozwiązań: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rezygnacja ze szczegółowego definiowania ośrodków rewalidacyjno-wychowawczych (§ 1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pkt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lit. f)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możliwość przyjmowania do specjalnych ośrodków wychowawczych dzieci i młodzieży posiadających orzeczenie o potrzebie kształcenia specjalnego wydane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ze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względu na zagrożenie niedostosowaniem społecznym       (§ 34 pkt 7)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dostosowanie do nowego ustroju szkolnego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8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81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78282"/>
              </p:ext>
            </p:extLst>
          </p:nvPr>
        </p:nvGraphicFramePr>
        <p:xfrm>
          <a:off x="0" y="1240917"/>
          <a:ext cx="9921552" cy="434907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448944"/>
                <a:gridCol w="1152128"/>
                <a:gridCol w="4320480"/>
              </a:tblGrid>
              <a:tr h="21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   11 sierpnia  2017 r. zmieniające rozporządzenie w sprawie egzaminu czeladniczego, egzaminu mistrzowskiego oraz egzaminu sprawdzającego, przeprowadzanych przez komisje egzaminacyjne izb rzemieślniczych</a:t>
                      </a:r>
                      <a:endParaRPr lang="pl-PL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r., 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poz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1607</a:t>
                      </a:r>
                      <a:endParaRPr lang="pl-PL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Wydane na podstawie art. 3 ust. 4 ustawy z dnia 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marca 1989 r. o rzemiośle (Dz. U. z 2016 r. poz. 1285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oraz z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r. poz. 60)</a:t>
                      </a:r>
                      <a:endParaRPr lang="pl-PL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 11 sierpnia 2017 r. w sprawie wymagań wobec szkół              i placówek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r., 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poz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1611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Wykonanie upoważnienia zawartego w art. 44 ust. 3 </a:t>
                      </a:r>
                      <a:r>
                        <a:rPr lang="pl-PL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ustawy z dnia 14 grudnia 2016 r. – Prawo oświatowe (Dz. U. z 2017 r. poz. 59 i 949).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82415">
                <a:tc>
                  <a:txBody>
                    <a:bodyPr/>
                    <a:lstStyle/>
                    <a:p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Rozporządzenie Ministra Edukacji Narodowej z dnia             9 sierpnia 2017 r. w sprawie indywidualnego obowiązkowego rocznego przygotowania przedszkolnego dzieci i indywidualnego nauczania dzieci i młodzieży 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 r.,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poz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1616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0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82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95880" y="2118811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 smtClean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Przewidywane </a:t>
            </a:r>
            <a:r>
              <a:rPr lang="pl-PL" sz="3200" b="1" dirty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zmiany w wybranych przepisach prawa oświatowego, </a:t>
            </a:r>
            <a:r>
              <a:rPr lang="pl-PL" sz="3200" b="1" dirty="0" smtClean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pl-PL" sz="3200" b="1" dirty="0" smtClean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pl-PL" sz="3200" b="1" dirty="0" smtClean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będące aktualnie w </a:t>
            </a:r>
            <a:r>
              <a:rPr lang="pl-PL" sz="3200" b="1" dirty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fazie </a:t>
            </a:r>
            <a:r>
              <a:rPr lang="pl-PL" sz="3200" b="1" dirty="0" smtClean="0">
                <a:solidFill>
                  <a:srgbClr val="0000A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procedowania</a:t>
            </a:r>
            <a:endParaRPr lang="pl-PL" sz="3200" dirty="0">
              <a:solidFill>
                <a:srgbClr val="0000A3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83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39199"/>
              </p:ext>
            </p:extLst>
          </p:nvPr>
        </p:nvGraphicFramePr>
        <p:xfrm>
          <a:off x="-11907" y="1268760"/>
          <a:ext cx="9906000" cy="4975083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9906000"/>
              </a:tblGrid>
              <a:tr h="31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Rozporządzenie Ministra Edukacji Narodowej zmieniające rozporządzenie w sprawie szczegółowych zasad działania publicznych poradni </a:t>
                      </a:r>
                      <a:r>
                        <a:rPr lang="pl-PL" sz="1600" b="1" dirty="0" smtClean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psychologiczno-pedagogicznych</a:t>
                      </a:r>
                      <a:endParaRPr lang="pl-PL" sz="1600" b="1" dirty="0">
                        <a:effectLst/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Rozporządzenie Ministra Edukacji Narodowej w sprawie orzeczeń i opinii wydawanych przez zespoły orzekające działające w publicznych poradniach </a:t>
                      </a:r>
                      <a:r>
                        <a:rPr lang="pl-PL" sz="1600" b="1" dirty="0" smtClean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psychologiczno‑pedagogicznych</a:t>
                      </a:r>
                      <a:endParaRPr lang="pl-PL" sz="1600" b="1" dirty="0">
                        <a:effectLst/>
                        <a:latin typeface="Times" panose="02020603050405020304" pitchFamily="18" charset="0"/>
                        <a:ea typeface="Times New Roman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Rozporządzenie Ministra Edukacji Narodowej w sprawie w sprawie wczesnego wspomagania rozwoju dzieci</a:t>
                      </a:r>
                      <a:r>
                        <a:rPr lang="pl-PL" sz="1600" b="1" dirty="0" smtClean="0"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.</a:t>
                      </a:r>
                      <a:endParaRPr lang="pl-PL" sz="1600" b="1" dirty="0">
                        <a:effectLst/>
                        <a:latin typeface="Times" panose="02020603050405020304" pitchFamily="18" charset="0"/>
                        <a:ea typeface="Calibri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Rozporządzenie Ministra Edukacji Narodowej w sprawie </a:t>
                      </a: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w sprawie </a:t>
                      </a:r>
                      <a:r>
                        <a:rPr lang="pl-PL" sz="1600" b="1" dirty="0" smtClean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podstawy </a:t>
                      </a: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Times New Roman"/>
                          <a:cs typeface="Times" panose="02020603050405020304" pitchFamily="18" charset="0"/>
                        </a:rPr>
                        <a:t>programowej kształcenia ogólnego dla liceum ogólnokształcącego, technikum oraz branżowej szkoły II stopnia </a:t>
                      </a:r>
                      <a:r>
                        <a:rPr lang="pl-PL" sz="1600" b="1" dirty="0">
                          <a:effectLst/>
                          <a:latin typeface="Times" panose="02020603050405020304" pitchFamily="18" charset="0"/>
                          <a:ea typeface="Calibri"/>
                          <a:cs typeface="Times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Rozporządzenie Ministra Edukacji Narodowej w sprawie nadzoru pedagogicznego.</a:t>
                      </a: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Rozporządzenie Ministra Edukacji Narodowej w sprawie rodzajów innych form wychowania przedszkolnego, warunków tworzenia i organizowania tych form oraz sposobu ich działania.</a:t>
                      </a: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Rozporządzenie Ministra Edukacji Narodowej </a:t>
                      </a: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 sprawie warunków i sposobu wykonywania przez przedszkola, szkoły i placówki publiczne zadań umożliwiających podtrzymywanie poczucia tożsamości narodowej, etnicznej 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językowej uczniów należących do mniejszości narodowych i etnicznych oraz społeczności posługującej się językiem regionalnym</a:t>
                      </a:r>
                      <a:r>
                        <a:rPr lang="pl-PL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Rozporządzenie </a:t>
                      </a:r>
                      <a:r>
                        <a:rPr lang="pl-PL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Ministra Edukacji Narodowej w sprawie sposobu prowadzenia przez publiczne przedszkola, szkoły i placówki dokumentacji przebiegu nauczania, działalności wychowawczej i opiekuńczej oraz rodzajów tej dokumentacji.</a:t>
                      </a:r>
                      <a:r>
                        <a:rPr lang="pl-PL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7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84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95880" y="266275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0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akty prawne, które weszły w życie przed  1 września 2017 r.</a:t>
            </a:r>
            <a:endParaRPr lang="pl-PL" sz="3200" dirty="0">
              <a:solidFill>
                <a:srgbClr val="0000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85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w przepisach prawa oświatowego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913423"/>
              </p:ext>
            </p:extLst>
          </p:nvPr>
        </p:nvGraphicFramePr>
        <p:xfrm>
          <a:off x="0" y="1240917"/>
          <a:ext cx="9906000" cy="358652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7154958"/>
                <a:gridCol w="2751042"/>
              </a:tblGrid>
              <a:tr h="215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Nazwa aktu prawnego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Dziennik Ustaw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254" marR="322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4647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Rozporządzenie Ministra Edukacji Narodowej z dnia 14 marca 2017 r. w sprawie przeprowadzania postępowania rekrutacyjnego oraz postępowania uzupełniającego na lata szkolne 2017/2018–2019/2020 do trzyletniego liceum ogólnokształcącego, czteroletniego technikum i branżowej szkoły I stopnia, dla kandydatów będących absolwentami dotychczasowego gimnazjum.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poz. 586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Rozporządzenie Ministra Edukacji Narodowej z dnia 16 marca 2017 r. w sprawie przeprowadzania postępowania rekrutacyjnego oraz postępowania uzupełniającego do publicznych przedszkoli, szkół i placówek.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poz. 610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2415">
                <a:tc>
                  <a:txBody>
                    <a:bodyPr/>
                    <a:lstStyle/>
                    <a:p>
                      <a:pPr algn="just"/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Rozporządzenie Ministra Edukacji Narodowej z dnia 25 maja 2017 r. w sprawie warunków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sposobu wspomagania nauczania języka polskiego, historii, geografii, kultury polskiej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innych przedmiotów nauczanych w języku polskim wśród Polonii i Polaków zamieszkałych za granicą oraz dzieci pracowników migrujących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2017 r., poz.1042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1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86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95880" y="266275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00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akty prawne, które weszły w życie przed  1 września 2017 r.</a:t>
            </a:r>
            <a:endParaRPr lang="pl-PL" sz="3200" dirty="0">
              <a:solidFill>
                <a:srgbClr val="0000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5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1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 algn="l"/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2200" dirty="0">
              <a:solidFill>
                <a:srgbClr val="0000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2624" y="2723261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40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Wybrane zadania dyrektora </a:t>
            </a:r>
            <a:br>
              <a:rPr lang="pl-PL" sz="40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4000" b="1" dirty="0" smtClean="0">
                <a:solidFill>
                  <a:srgbClr val="0000A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 kontekście zmian w prawie oświatowym</a:t>
            </a:r>
            <a:endParaRPr lang="pl-PL" sz="3600" b="1" dirty="0">
              <a:solidFill>
                <a:srgbClr val="0000A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88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20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edukacji</a:t>
            </a:r>
            <a:endParaRPr lang="pl-PL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1535619"/>
            <a:ext cx="61150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rostokąt 45"/>
          <p:cNvSpPr/>
          <p:nvPr/>
        </p:nvSpPr>
        <p:spPr>
          <a:xfrm>
            <a:off x="3368824" y="1635964"/>
            <a:ext cx="1224136" cy="216024"/>
          </a:xfrm>
          <a:prstGeom prst="rect">
            <a:avLst/>
          </a:prstGeom>
          <a:solidFill>
            <a:srgbClr val="F7F7F7"/>
          </a:solidFill>
          <a:ln>
            <a:solidFill>
              <a:srgbClr val="F8F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rostokąt zaokrąglony 46"/>
          <p:cNvSpPr/>
          <p:nvPr/>
        </p:nvSpPr>
        <p:spPr>
          <a:xfrm>
            <a:off x="200472" y="1916832"/>
            <a:ext cx="288032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1 września 2017r. :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Prostokąt zaokrąglony 89"/>
          <p:cNvSpPr/>
          <p:nvPr/>
        </p:nvSpPr>
        <p:spPr>
          <a:xfrm>
            <a:off x="198794" y="4941168"/>
            <a:ext cx="2880320" cy="50405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 września 2017r. :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26" y="4288321"/>
            <a:ext cx="6048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Prostokąt 91"/>
          <p:cNvSpPr/>
          <p:nvPr/>
        </p:nvSpPr>
        <p:spPr>
          <a:xfrm>
            <a:off x="3521224" y="1788364"/>
            <a:ext cx="1224136" cy="216024"/>
          </a:xfrm>
          <a:prstGeom prst="rect">
            <a:avLst/>
          </a:prstGeom>
          <a:solidFill>
            <a:srgbClr val="F7F7F7"/>
          </a:solidFill>
          <a:ln>
            <a:solidFill>
              <a:srgbClr val="F8F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3" name="Prostokąt 92"/>
          <p:cNvSpPr/>
          <p:nvPr/>
        </p:nvSpPr>
        <p:spPr>
          <a:xfrm>
            <a:off x="3541386" y="4437112"/>
            <a:ext cx="1555629" cy="216024"/>
          </a:xfrm>
          <a:prstGeom prst="rect">
            <a:avLst/>
          </a:prstGeom>
          <a:solidFill>
            <a:srgbClr val="F7F7F7"/>
          </a:solidFill>
          <a:ln>
            <a:solidFill>
              <a:srgbClr val="F8F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896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</a:t>
            </a:r>
            <a:r>
              <a:rPr lang="pl-PL" sz="2000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szkół </a:t>
            </a:r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zawodowych od roku szkolnego 2017/2018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5"/>
            <a:ext cx="9789537" cy="15788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ct val="100000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00000"/>
              <a:buAutoNum type="arabicPeriod" startAt="3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AutoNum type="arabicPeriod" startAt="3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pl-PL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"/>
            </a:pP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09992"/>
              </p:ext>
            </p:extLst>
          </p:nvPr>
        </p:nvGraphicFramePr>
        <p:xfrm>
          <a:off x="344488" y="1484785"/>
          <a:ext cx="8856984" cy="4815998"/>
        </p:xfrm>
        <a:graphic>
          <a:graphicData uri="http://schemas.openxmlformats.org/drawingml/2006/table">
            <a:tbl>
              <a:tblPr firstRow="1" firstCol="1" bandRow="1"/>
              <a:tblGrid>
                <a:gridCol w="996506"/>
                <a:gridCol w="1642089"/>
                <a:gridCol w="1553405"/>
                <a:gridCol w="1552452"/>
                <a:gridCol w="1606807"/>
                <a:gridCol w="1505725"/>
              </a:tblGrid>
              <a:tr h="57606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BRANŻOWA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SZKOŁA I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STOPNIA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powstaje </a:t>
                      </a: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 przekształcenia 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ZSZ)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Klasy zasadniczej szkoły zawodowej w branżowej szkole I stopnia</a:t>
                      </a:r>
                      <a:endParaRPr lang="pl-PL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3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dirty="0" smtClean="0"/>
                        <a:t>2017/2018</a:t>
                      </a:r>
                      <a:endParaRPr lang="pl-P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dirty="0"/>
                        <a:t>2018/2019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dirty="0"/>
                        <a:t>2019/2020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dirty="0"/>
                        <a:t>2020/2021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dirty="0"/>
                        <a:t>2021/2022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9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 klasa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BS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 SP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 klasa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ZSZ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BS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 SP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III klasa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ZSZ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ZSZ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BS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 SP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9925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BRANŻOWA SZKOŁA </a:t>
                      </a: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 STOPNIA </a:t>
                      </a:r>
                      <a:endParaRPr lang="pl-PL" sz="14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(zostaje </a:t>
                      </a: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utworzona od roku </a:t>
                      </a: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szkolnego 2020/2021)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08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 klasa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BS II st.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BS I st.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klasa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6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non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Kontrole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przewidziane w Planie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adzoru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edagogicznego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Lubuskiego Kuratora Oświaty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szkół zawodowych od roku szkolnego 2017/2018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5"/>
            <a:ext cx="9789537" cy="15788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ct val="100000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00000"/>
              <a:buAutoNum type="arabicPeriod" startAt="3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AutoNum type="arabicPeriod" startAt="3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pl-PL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"/>
            </a:pP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283571"/>
              </p:ext>
            </p:extLst>
          </p:nvPr>
        </p:nvGraphicFramePr>
        <p:xfrm>
          <a:off x="56456" y="1450593"/>
          <a:ext cx="9577064" cy="5363288"/>
        </p:xfrm>
        <a:graphic>
          <a:graphicData uri="http://schemas.openxmlformats.org/drawingml/2006/table">
            <a:tbl>
              <a:tblPr firstRow="1" firstCol="1" bandRow="1"/>
              <a:tblGrid>
                <a:gridCol w="1275861"/>
                <a:gridCol w="1025728"/>
                <a:gridCol w="1025728"/>
                <a:gridCol w="1281195"/>
                <a:gridCol w="1142763"/>
                <a:gridCol w="1274964"/>
                <a:gridCol w="1275861"/>
                <a:gridCol w="1274964"/>
              </a:tblGrid>
              <a:tr h="3503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Szkoła</a:t>
                      </a:r>
                    </a:p>
                  </a:txBody>
                  <a:tcPr marL="58850" marR="58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TECHNIKUM                           (4 LETNIE)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TECHNIKUM (5 LETNIE) </a:t>
                      </a:r>
                      <a:endParaRPr lang="pl-PL" sz="12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(powstaje </a:t>
                      </a: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 przekształcenia Technikum 4 –letniego z dniem 1 września </a:t>
                      </a: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2019r.)</a:t>
                      </a:r>
                    </a:p>
                  </a:txBody>
                  <a:tcPr marL="58850" marR="58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Oddział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2017/2018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2018/2019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2019/2020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2020/2021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2021/2022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2022/2023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2023/2024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</a:tr>
              <a:tr h="5010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 klasa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4L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4L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5L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SP 8L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5L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SP 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5L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SP 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010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4L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10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 klasa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5L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SP 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53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4L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10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III klasa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5L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SP 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13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4L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10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IV klasa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4L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gimnazjum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5L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SP 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72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4L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5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 klasa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 5L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SP </a:t>
                      </a:r>
                      <a:endParaRPr lang="pl-PL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liceów ogólnokształcących od roku 2017/2018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5"/>
            <a:ext cx="9789537" cy="15788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ct val="100000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00000"/>
              <a:buAutoNum type="arabicPeriod" startAt="3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AutoNum type="arabicPeriod" startAt="3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pl-PL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"/>
            </a:pP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69603"/>
              </p:ext>
            </p:extLst>
          </p:nvPr>
        </p:nvGraphicFramePr>
        <p:xfrm>
          <a:off x="632520" y="1478654"/>
          <a:ext cx="8302100" cy="4708962"/>
        </p:xfrm>
        <a:graphic>
          <a:graphicData uri="http://schemas.openxmlformats.org/drawingml/2006/table">
            <a:tbl>
              <a:tblPr firstRow="1" firstCol="1" bandRow="1"/>
              <a:tblGrid>
                <a:gridCol w="1275861"/>
                <a:gridCol w="1025728"/>
                <a:gridCol w="1025728"/>
                <a:gridCol w="1281195"/>
                <a:gridCol w="1142763"/>
                <a:gridCol w="1274964"/>
                <a:gridCol w="1275861"/>
              </a:tblGrid>
              <a:tr h="3503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Szkoła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LICEUM OGÓLNOKSZTAŁCĄCE                         (3 - </a:t>
                      </a: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LETNIE)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LICEUM OGÓLNOKSZTAŁCĄCE  (4 - LETNIE)</a:t>
                      </a:r>
                      <a:endParaRPr lang="pl-PL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powstaje </a:t>
                      </a: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 przekształcenia </a:t>
                      </a:r>
                      <a:r>
                        <a:rPr lang="pl-PL" sz="1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3-letniego </a:t>
                      </a: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 dniem 1 września 2019r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4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Oddział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2017/2018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2018/2019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2019/2020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2020/2021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2021/2022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2022/2023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995"/>
                    </a:solidFill>
                  </a:tcPr>
                </a:tc>
              </a:tr>
              <a:tr h="5010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 klasa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4L  absolwenci SP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4L  absolwenci SP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010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  absolwenci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10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 klasa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 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  absolwenci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4L  absolwenci SP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4L  absolwenci SP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853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  absolwenci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010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III klasa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 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 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absolwenci G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  absolwenci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4L  absolwenci SP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4L  absolwenci SP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13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3L  absolwenci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983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IV klasa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50" marR="58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 4L  absolwenci SP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1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w roku szkolnym 2017/2018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5"/>
            <a:ext cx="9789537" cy="12824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051175" indent="-3051175"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Wdrażanie nowej podstawy programowej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kształcenia w zawodach (PPKZ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podstawy programowej kształcenia ogólnego (PPKO)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2000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702643"/>
              </p:ext>
            </p:extLst>
          </p:nvPr>
        </p:nvGraphicFramePr>
        <p:xfrm>
          <a:off x="272479" y="2348880"/>
          <a:ext cx="9361042" cy="399032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116260"/>
                <a:gridCol w="961065"/>
                <a:gridCol w="961065"/>
                <a:gridCol w="2415994"/>
                <a:gridCol w="2906658"/>
              </a:tblGrid>
              <a:tr h="800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PPKZ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PPKO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Programy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Szkolny plan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Branżowa szkoła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stopnia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Nowy program 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dla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zawodu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Nowe programy 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266700" algn="l">
                        <a:buFont typeface="Arial" panose="020B0604020202020204" pitchFamily="34" charset="0"/>
                        <a:buNone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przedmiotów</a:t>
                      </a:r>
                      <a:endParaRPr lang="pl-PL" sz="14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266700" algn="l">
                        <a:buFont typeface="Arial" panose="020B0604020202020204" pitchFamily="34" charset="0"/>
                        <a:buNone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ogólnokształcących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Tygodniowy </a:t>
                      </a: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rozkład zajęć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Art.110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ust.4 ustawy Prawo oświatowe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         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semestr)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Nowy program dla zawodu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Tygodniowy rozkład zajęć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(klasa I)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STARA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Nowy program dla zawodu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Szkolny plan nauczania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7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w roku szkolnym 2017/2018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5"/>
            <a:ext cx="978953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Podstawy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prawne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 wdrażanie podstawy programowej):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988840"/>
            <a:ext cx="9906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14 grudnia 2016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Prawo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Oświatowe (Dz. 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2017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poz.59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 Edukacji Narodowej z dnia 13 marca 2017 r. w sprawie klasyfikacji zawodów szkolnictwa zawodowego (Dz.U. 2017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622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 Edukacji Narodowej z dnia 31 marca 2017 r. w sprawie podstawy programowej kształcenia w zawodach (Dz.U. 2017 poz. 860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Rozporządzenie Ministra Edukacji Narodowej z dnia 14 lutego 2017 r. w sprawie podstawy programowej wychowania przedszkolnego oraz podstawy programowej kształcenia ogólnego dla szkoły podstawowej, w tym dla uczniów z niepełnosprawnością intelektualną w stopniu umiarkowanym lub znacznym, kształcenia ogólnego dla branżowej szkoły I stopnia, kształcenia ogólnego dla szkoły specjalnej przysposabiającej do pracy oraz kształcenia ogólnego dla szkoły policealnej (Dz. U. 2017 poz. 356);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Rozporządzenie Ministra Edukacji Narodowej z dnia 28 marca 2017 r. w sprawie ramowych planów nauczania dla publicznych szkół (Dz. U. 2017 poz.703);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Rozporządzenie Ministra Edukacji Narodowej z dnia 17 marca 2017 r. w sprawie szczegółowej organizacji publicznych szkół i publicznych przedszkoli (Dz. U. 2017 poz. 649).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Wdrażanie podstawy programowej w województwie lubuskim</a:t>
            </a:r>
            <a:endParaRPr lang="pl-PL" altLang="pl-PL" sz="2000" dirty="0" smtClean="0"/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154781" y="1428750"/>
            <a:ext cx="9596438" cy="4953000"/>
          </a:xfrm>
        </p:spPr>
        <p:txBody>
          <a:bodyPr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itchFamily="18" charset="0"/>
                <a:cs typeface="Times New Roman" pitchFamily="18" charset="0"/>
              </a:rPr>
              <a:t> 2016/2017 - Zmiana podstawowych kierunków polityki oświatowej państwa </a:t>
            </a:r>
            <a:r>
              <a:rPr lang="pl-PL" altLang="pl-PL" sz="1800" i="1" dirty="0" smtClean="0">
                <a:latin typeface="Times New Roman" pitchFamily="18" charset="0"/>
                <a:cs typeface="Times New Roman" pitchFamily="18" charset="0"/>
              </a:rPr>
              <a:t>Przygotowanie szkół do realizacji nowej podstawy programowej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altLang="pl-PL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pl-PL" altLang="pl-PL" sz="1800" dirty="0" smtClean="0">
                <a:latin typeface="Times New Roman" pitchFamily="18" charset="0"/>
                <a:cs typeface="Times New Roman" pitchFamily="18" charset="0"/>
              </a:rPr>
              <a:t>Szkolenia prowadzone przez publiczne placówki doskonalenia nauczycieli: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itchFamily="18" charset="0"/>
                <a:cs typeface="Times New Roman" pitchFamily="18" charset="0"/>
              </a:rPr>
              <a:t> Wojewódzki Ośrodek Metodyczny w Gorzowie Wielkopolskim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itchFamily="18" charset="0"/>
                <a:cs typeface="Times New Roman" pitchFamily="18" charset="0"/>
              </a:rPr>
              <a:t> Ośrodek Doskonalenia Nauczycieli w Zielonej Górze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itchFamily="18" charset="0"/>
                <a:cs typeface="Times New Roman" pitchFamily="18" charset="0"/>
              </a:rPr>
              <a:t> Samorządowy Ośrodek Doskonalenia i Doradztwa w Zielonej Górze</a:t>
            </a:r>
          </a:p>
          <a:p>
            <a:pPr>
              <a:buFont typeface="Arial" charset="0"/>
              <a:buChar char="•"/>
            </a:pPr>
            <a:endParaRPr lang="pl-PL" alt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altLang="pl-PL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46943"/>
              </p:ext>
            </p:extLst>
          </p:nvPr>
        </p:nvGraphicFramePr>
        <p:xfrm>
          <a:off x="584729" y="3933826"/>
          <a:ext cx="8659152" cy="2191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788"/>
                <a:gridCol w="2164788"/>
                <a:gridCol w="2164788"/>
                <a:gridCol w="2164788"/>
              </a:tblGrid>
              <a:tr h="172742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Liczba zaplanowanych szkoleń</a:t>
                      </a:r>
                      <a:endParaRPr lang="pl-PL" sz="1800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Liczba </a:t>
                      </a:r>
                    </a:p>
                    <a:p>
                      <a:pPr algn="ctr"/>
                      <a:r>
                        <a:rPr lang="pl-PL" sz="1800" dirty="0" smtClean="0"/>
                        <a:t>zrealizowanych szkoleń</a:t>
                      </a:r>
                      <a:endParaRPr lang="pl-PL" sz="1800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Planowana liczba</a:t>
                      </a:r>
                      <a:r>
                        <a:rPr lang="pl-PL" sz="1800" baseline="0" dirty="0" smtClean="0"/>
                        <a:t> nauczycieli uczestniczących </a:t>
                      </a:r>
                      <a:br>
                        <a:rPr lang="pl-PL" sz="1800" baseline="0" dirty="0" smtClean="0"/>
                      </a:br>
                      <a:r>
                        <a:rPr lang="pl-PL" sz="1800" baseline="0" dirty="0" smtClean="0"/>
                        <a:t>w szkoleniach</a:t>
                      </a:r>
                      <a:endParaRPr lang="pl-PL" sz="1800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Liczba</a:t>
                      </a:r>
                      <a:r>
                        <a:rPr lang="pl-PL" sz="1800" baseline="0" dirty="0" smtClean="0"/>
                        <a:t> nauczycieli uczestniczących </a:t>
                      </a:r>
                      <a:br>
                        <a:rPr lang="pl-PL" sz="1800" baseline="0" dirty="0" smtClean="0"/>
                      </a:br>
                      <a:r>
                        <a:rPr lang="pl-PL" sz="1800" baseline="0" dirty="0" smtClean="0"/>
                        <a:t>w szkoleniach</a:t>
                      </a:r>
                    </a:p>
                    <a:p>
                      <a:pPr algn="ctr"/>
                      <a:r>
                        <a:rPr lang="pl-PL" sz="1800" baseline="0" dirty="0" smtClean="0"/>
                        <a:t>(stan  na 23.06.2017r.)</a:t>
                      </a:r>
                      <a:endParaRPr lang="pl-PL" sz="1800" dirty="0"/>
                    </a:p>
                  </a:txBody>
                  <a:tcPr marL="99062" marR="99062" marT="45704" marB="45704"/>
                </a:tc>
              </a:tr>
              <a:tr h="464345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65</a:t>
                      </a:r>
                      <a:endParaRPr lang="pl-PL" sz="2400" b="1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73</a:t>
                      </a:r>
                      <a:endParaRPr lang="pl-PL" sz="2400" b="1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3730</a:t>
                      </a:r>
                      <a:endParaRPr lang="pl-PL" sz="2400" b="1" dirty="0"/>
                    </a:p>
                  </a:txBody>
                  <a:tcPr marL="99062" marR="99062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4926</a:t>
                      </a:r>
                      <a:endParaRPr lang="pl-PL" sz="2400" b="1" dirty="0"/>
                    </a:p>
                  </a:txBody>
                  <a:tcPr marL="99062" marR="99062" marT="45704" marB="457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9947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/>
            <a:r>
              <a:rPr lang="pl-PL" sz="2000" dirty="0" smtClean="0">
                <a:solidFill>
                  <a:srgbClr val="0000AC"/>
                </a:solidFill>
                <a:latin typeface="+mn-lt"/>
                <a:cs typeface="Times New Roman" panose="02020603050405020304" pitchFamily="18" charset="0"/>
              </a:rPr>
              <a:t>Zadania dyrektora w roku szkolnym 2017/2018</a:t>
            </a:r>
            <a:endParaRPr lang="pl-PL" sz="2000" dirty="0">
              <a:solidFill>
                <a:srgbClr val="0000A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5"/>
            <a:ext cx="978953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pl-PL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obowiązującej podstawy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programowej</a:t>
            </a:r>
            <a:r>
              <a:rPr lang="pl-PL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pl-PL" b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90280"/>
              </p:ext>
            </p:extLst>
          </p:nvPr>
        </p:nvGraphicFramePr>
        <p:xfrm>
          <a:off x="344488" y="2204864"/>
          <a:ext cx="9073008" cy="439248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319224"/>
                <a:gridCol w="1099221"/>
                <a:gridCol w="1099221"/>
                <a:gridCol w="1866017"/>
                <a:gridCol w="2689325"/>
              </a:tblGrid>
              <a:tr h="68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PPKZ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PPKO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Programy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Szkolny plan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klasy: II, III, IV)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STARA 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STARA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Obowiązujący 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Szkolny plan nauczania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KLASY ZSZ </a:t>
                      </a:r>
                      <a:b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branżowej szkole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stopnia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STARA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STARA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Obowiązujący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Szkolny plan nauczania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          </a:t>
                      </a:r>
                      <a:b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 II semestru)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STARA</a:t>
                      </a:r>
                      <a:endParaRPr lang="pl-PL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STARA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Obowiązujący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Szkolny plan nauczania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DLA DOROSŁYCH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STARA</a:t>
                      </a:r>
                      <a:endParaRPr lang="pl-PL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STARA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Obowiązujący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Szkolny plan nauczania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3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>
                <a:solidFill>
                  <a:srgbClr val="0000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w roku szkolnym 2017/2018</a:t>
            </a:r>
            <a:endParaRPr lang="pl-PL" sz="2000" dirty="0">
              <a:solidFill>
                <a:srgbClr val="0000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340768"/>
            <a:ext cx="9906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Podstawy prawne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 realizacji podstawy programowej):</a:t>
            </a:r>
          </a:p>
          <a:p>
            <a:pPr marL="285750" indent="-285750" algn="just">
              <a:buClr>
                <a:srgbClr val="FF0000"/>
              </a:buClr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7 września 1991 r. O systemie oświaty (Dz. U. z 2004 r. Nr 256, poz. 2572, z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zm.)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23 grudnia 2011 r. w sprawie klasyfikacji zawodów szkolnictwa zawodowego (Dz. U. z 2012 r., poz. 7 z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zm.);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13 grudnia 2016 r. w sprawie klasyfikacji zawodów szkolnictwa zawodowego (Dz. U z 2016 r. poz. 2094);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7 lutego 2012 r. w sprawie podstawy programowej kształcenia w zawodach (Dz. U. z 2012 r., poz. 184 z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zm.);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27 sierpnia 2012 r. w sprawie podstawy programowej wychowania przedszkolnego oraz kształcenia ogólnego w poszczególnych typach szkół (Dz. U. z 2012 r. poz. 977 z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zm.);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7 lutego 2012 r. w sprawie ramowych planów nauczania w szkołach publicznych (Dz. U. z 2012.  poz. 204 z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zm.);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z dnia 24 lipca 2015 r. w sprawie warunków organizowania kształcenia, wychowania i opieki dla dzieci i młodzieży niepełnosprawnych,  niedostosowanych społecznie i zagrożonych niedostosowaniem społecznym (Dz. U. z 2015 r. poz.1113).</a:t>
            </a:r>
          </a:p>
          <a:p>
            <a:pPr marL="285750" indent="-285750">
              <a:buClr>
                <a:srgbClr val="FF0000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w roku szkolnym 2017/2018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5"/>
            <a:ext cx="9789537" cy="49275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Aneksy do arkuszy organizacji szkół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 30 września 2017r.)</a:t>
            </a: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Art.110 ust. 5 ustawy z dnia 14 grudnia 2016 Prawo oświatowe (Dz. U. z 2017 r. poz. 59)</a:t>
            </a: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§17 ust.8 rozporządzenia Ministra Edukacji Narodowej z dnia 17 marca 2017 r. 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szczegółowej organizacji publicznych szkół i publicznych przedszkoli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(Dz. U. z 2017 poz. 649).</a:t>
            </a:r>
          </a:p>
          <a:p>
            <a:pPr marL="342900" indent="-342900" algn="just">
              <a:buClr>
                <a:srgbClr val="FF0000"/>
              </a:buClr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Uwagi do arkuszy organizacji szkół</a:t>
            </a:r>
            <a:r>
              <a:rPr lang="pl-P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które prosimy uwzględniać w 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aneksach</a:t>
            </a:r>
            <a:r>
              <a:rPr lang="pl-P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4988" lvl="0" indent="-174625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aneks sporządza się w formie opisowej wskazując zmiany w stosunku do stanu w arkuszu organizacji szkoły zatwierdzonego w  maju 2017 r., również wtedy, gdy dyrektor sporządza nowy arkusz z powodu dużej liczby  zmian;</a:t>
            </a:r>
          </a:p>
          <a:p>
            <a:pPr marL="534988" lvl="0" indent="-174625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aneks powinien uwzględniać uwagi zawarte w negatywnej opinii Lubuskiego Kuratora Oświaty do arkusza organizacji szkoły (szkół), przekazanej organowi prowadzącemu szkołę;   </a:t>
            </a:r>
            <a:endParaRPr lang="pl-PL" dirty="0" smtClean="0"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pl-PL" dirty="0" smtClean="0"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</a:pPr>
            <a:endParaRPr lang="pl-PL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q"/>
            </a:pPr>
            <a:endParaRPr lang="pl-PL" dirty="0" smtClean="0"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w roku szkolnym 2017/2018 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922" y="1412776"/>
            <a:ext cx="9789537" cy="58262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należy stosować właściwe nazewnictwo np. w przypadku zespołu szkół piszemy: </a:t>
            </a:r>
            <a:b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Arkusz organizacji szkół w Zespole Szkół </a:t>
            </a: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 - i wymienić szkoły stosując ich pełne nazwy (</a:t>
            </a:r>
            <a:r>
              <a:rPr lang="pl-PL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zapis Arkusz organizacji Zespołu Szkół … nie jest właściwy);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 arkuszu </a:t>
            </a:r>
            <a:r>
              <a:rPr lang="pl-PL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wyraźnie zaznaczyć typy szkół (wszystkie oddziały danego typu szkoły wpisać kolejno obok siebie</a:t>
            </a: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nazwy </a:t>
            </a:r>
            <a:r>
              <a:rPr lang="pl-PL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oddziałów - arkusz nie powinien zawierać zwyczajowych nazw dla oddziałów, jak np. profil biologiczny, klasa humanistyczna, technikum logistyczne itp</a:t>
            </a: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jeśli </a:t>
            </a:r>
            <a:r>
              <a:rPr lang="pl-PL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 arkuszu występują skróty lub inne oznaczenia, np. literowe dla oddziałów (TB, IBC,  itp.), </a:t>
            </a: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  </a:t>
            </a:r>
            <a:r>
              <a:rPr lang="pl-PL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należy przedstawić ich opis (legendę</a:t>
            </a: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nazwy obowiązkowych i dodatkowych zajęć edukacyjnych (w arkuszu) – powinny być:                           </a:t>
            </a:r>
          </a:p>
          <a:p>
            <a:pPr marL="719138" indent="-358775" algn="just">
              <a:lnSpc>
                <a:spcPct val="115000"/>
              </a:lnSpc>
              <a:buClr>
                <a:srgbClr val="FF0000"/>
              </a:buClr>
              <a:buFont typeface="+mj-lt"/>
              <a:buAutoNum type="alphaLcParenR"/>
            </a:pP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zgodne z ramowym i szkolnym planem nauczania/tygodniowym rozkładem zajęć,</a:t>
            </a:r>
          </a:p>
          <a:p>
            <a:pPr marL="719138" indent="-358775" algn="just">
              <a:lnSpc>
                <a:spcPct val="115000"/>
              </a:lnSpc>
              <a:buClr>
                <a:srgbClr val="FF0000"/>
              </a:buClr>
              <a:buFont typeface="+mj-lt"/>
              <a:buAutoNum type="alphaLcParenR"/>
            </a:pP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napisane pełnym brzmieniem;</a:t>
            </a:r>
          </a:p>
          <a:p>
            <a:pPr marL="342900" lvl="0" indent="-342900" algn="just">
              <a:lnSpc>
                <a:spcPct val="115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nazwy nauczanych przez nauczycieli przedmiotów lub prowadzonych zajęć wymieniane                             w załączniku nr 1 do arkusza muszą być zgodne z zapisami w arkuszu (przykład negatywny:                    w arkuszu mamy nazwę przedmiotu uzupełniającego – edukacja filmowa, w załączniku – warsztaty filmowe).</a:t>
            </a:r>
            <a:endParaRPr lang="pl-PL" dirty="0" smtClean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Clr>
                <a:srgbClr val="FF0000"/>
              </a:buClr>
            </a:pPr>
            <a:endParaRPr lang="pl-PL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pl-PL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0" indent="-457200" algn="ctr"/>
            <a:r>
              <a:rPr lang="pl-PL" sz="2000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w roku szkolnym 2017/2018</a:t>
            </a:r>
            <a:endParaRPr lang="pl-PL" sz="2000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5"/>
            <a:ext cx="9789537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endParaRPr lang="pl-PL" b="1" dirty="0" smtClean="0">
              <a:solidFill>
                <a:srgbClr val="0000C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534988" indent="-268288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l-PL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Szkolny plan </a:t>
            </a: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(tygodniowy rozkład zajęć lub szkolny plan nauczania) stanowi załącznik do arkusza organizacji – aneksu, jeżeli zmiany w arkuszu wynikają ze zmian w szkolnym planie</a:t>
            </a:r>
            <a:b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(nazwy przedmiotów, liczby godzin itp.);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268288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Tygodniowy rozkład zajęć -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opracowany na podstawie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odpowiedniego załącznika rozporządzenia MEN z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dnia 28 marca 2017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ramowych planów nauczania </a:t>
            </a:r>
            <a:b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(Dz.U. z 2017r., poz. 703); </a:t>
            </a:r>
          </a:p>
          <a:p>
            <a:pPr marL="534988" lvl="0" indent="-268288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Szkolny plan nauczania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opracowany na podstawie ramowych planów nauczania dla danego typu szkoły wg rozporządzenia MEN z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dnia 7 lutego 2012 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ramowych planów nauczania w szkołach publicznych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(Dz. U. z 2012r. poz. 204, z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zm.);</a:t>
            </a:r>
          </a:p>
          <a:p>
            <a:pPr marL="534988" indent="-268288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Szkolny plan nauczania dla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klasy I technikum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opracowany według załącznika nr 8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MEN                 z dnia 7 lutego 2012 r. w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sprawie ramowych planów nauczania w szkołach publicznych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uwzględnieniem zmian (</a:t>
            </a:r>
            <a:r>
              <a:rPr lang="pl-PL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§1 pkt 6 </a:t>
            </a:r>
            <a:r>
              <a:rPr lang="pl-PL" dirty="0" err="1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rozp</a:t>
            </a:r>
            <a:r>
              <a:rPr lang="pl-PL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. MEN z dnia 29 grudnia 2014 r. </a:t>
            </a:r>
            <a:r>
              <a:rPr lang="pl-PL" i="1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zmieniającego rozporządzenie w sprawie ramowych planów nauczania w szkołach publicznych</a:t>
            </a:r>
            <a:r>
              <a:rPr lang="pl-PL" dirty="0" smtClean="0"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</a:rPr>
              <a:t> – Dz. U. z 2014 r., poz. 1993) -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zawiera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opis realizacji kształcenia zawodowego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(dla danego zawodu) zgodnie                      z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nową podstawa programową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dla tego zawodu i odpowiednio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nowym programu nauczania dla zawodu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określającym nazwy przedmiotów w kształceniu zawodowym teoretycznym                           i praktycznym (niekoniecznie takie same jak w klasie II –IV);</a:t>
            </a:r>
          </a:p>
          <a:p>
            <a:pPr marL="534988" lvl="0" indent="-268288" algn="just">
              <a:buClr>
                <a:srgbClr val="FF0000"/>
              </a:buClr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2060"/>
              </a:buClr>
            </a:pPr>
            <a:endParaRPr lang="pl-PL" dirty="0" smtClean="0"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ratorium2010_ver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uratrorium 2010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12077</TotalTime>
  <Words>6805</Words>
  <Application>Microsoft Office PowerPoint</Application>
  <PresentationFormat>Papier A4 (210x297 mm)</PresentationFormat>
  <Paragraphs>1807</Paragraphs>
  <Slides>130</Slides>
  <Notes>77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130</vt:i4>
      </vt:variant>
    </vt:vector>
  </HeadingPairs>
  <TitlesOfParts>
    <vt:vector size="131" baseType="lpstr">
      <vt:lpstr>kuratorium2010_ver2</vt:lpstr>
      <vt:lpstr>   Narada  dotycząca wyników i wniosków z nadzoru pedagogicznego sprawowanego przez Lubuskiego Kuratora Oświaty  w roku szkolnym 2016/2017  oraz organizacji roku szkolnego 2017/2018  (publiczne i  niepubliczne szkoły ponadgimnazjalne, CKU, CKP, ODiDZ)</vt:lpstr>
      <vt:lpstr>Program narady</vt:lpstr>
      <vt:lpstr>Program narady</vt:lpstr>
      <vt:lpstr>Liczba nadzorowanych szkół i placówek</vt:lpstr>
      <vt:lpstr>  Realizacja podstawowych kierunków  polityki oświatowej państwa  w roku szkolnym 2016/2017 </vt:lpstr>
      <vt:lpstr>Podstawowe kierunki polityki oświatowej państwa ustalone przez MEN na rok szkolny 2016/2017 </vt:lpstr>
      <vt:lpstr>Podstawowe kierunki polityki oświatowej państwa ustalone przez MEN </vt:lpstr>
      <vt:lpstr>  Wyniki i wnioski  wynikające z nadzoru pedagogicznego sprawowanego nad szkołami i placówkami przez Lubuskiego Kuratora Oświaty</vt:lpstr>
      <vt:lpstr>  Kontrole  przewidziane w Planie Nadzoru Pedagogicznego Lubuskiego Kuratora Oświaty</vt:lpstr>
      <vt:lpstr> Realizacja kontroli przewidzianych  w planie nadzoru pedagogicznego Lubuskiego Kuratora Oświaty  w roku szkolnym 2016/2017</vt:lpstr>
      <vt:lpstr> Realizacja kontroli przewidzianych  w planie nadzoru pedagogicznego Lubuskiego Kuratora Oświaty  w roku szkolnym 2016/2017</vt:lpstr>
      <vt:lpstr>Liczba wydanych zaleceń po kontroli w zakresie prawidłowości  organizacji i funkcjonowania biblioteki szkolnej</vt:lpstr>
      <vt:lpstr>Wnioski wynikające ze sprawowanego nadzoru pedagogicznego ustalone  w wyniku  przeprowadzonych kontroli  przewidzianych  w planie nadzoru pedagogicznego Lubuskiego Kuratora Oświaty  w roku szkolnym 2016/2017</vt:lpstr>
      <vt:lpstr>Wnioski wynikające ze sprawowanego nadzoru pedagogicznego ustalone  w wyniku  przeprowadzonych kontroli  przewidzianych  w planie nadzoru pedagogicznego Lubuskiego Kuratora Oświaty  w roku szkolnym 2016/2017</vt:lpstr>
      <vt:lpstr>Liczba wydanych zaleceń po kontroli w zakresie realizacji kształcenia dualnego w ramach praktycznej nauki zawodu.</vt:lpstr>
      <vt:lpstr>Wnioski wynikające ze sprawowanego nadzoru pedagogicznego ustalone  w wyniku  przeprowadzonych kontroli  przewidzianych  w planie nadzoru pedagogicznego Lubuskiego Kuratora Oświaty  w roku szkolnym 2016/2017</vt:lpstr>
      <vt:lpstr>Wnioski wynikające ze sprawowanego nadzoru pedagogicznego ustalone  w wyniku  przeprowadzonych kontroli  przewidzianych  w planie nadzoru pedagogicznego Lubuskiego Kuratora Oświaty  w roku szkolnym 2016/2017</vt:lpstr>
      <vt:lpstr>  Działania doraźne prowadzone,  gdy zaistnieje potrzeba podjęcia działań nieprzewidzianych  w Planie Nadzoru Pedagogicznego  Lubuskiego Kuratora Oświaty</vt:lpstr>
      <vt:lpstr>Wnioski wynikające ze sprawowanego nadzoru pedagogicznego  ustalone w wyniku przeprowadzonych kontroli w trybie działań doraźnych  i innych kontroli wynikających z odrębnych przepisów</vt:lpstr>
      <vt:lpstr>Wnioski wynikające ze sprawowanego nadzoru pedagogicznego  ustalone w wyniku przeprowadzonych kontroli doraźnych i innych kontroli  wynikających z odrębnych przepisów</vt:lpstr>
      <vt:lpstr>Wnioski wynikające ze sprawowanego nadzoru pedagogicznego  ustalone w wyniku przeprowadzonych kontroli doraźnych i innych kontroli  wynikających z odrębnych przepisów</vt:lpstr>
      <vt:lpstr>Wnioski wynikające ze sprawowanego nadzoru pedagogicznego  ustalone w wyniku przeprowadzonych kontroli doraźnych i innych kontroli  wynikających z odrębnych przepisów</vt:lpstr>
      <vt:lpstr>Wnioski wynikające ze sprawowanego nadzoru pedagogicznego  ustalone w wyniku przeprowadzonych kontroli w trybie działań doraźnych  i innych kontroli wynikających z odrębnych przepisów</vt:lpstr>
      <vt:lpstr>Wnioski wynikające ze sprawowanego nadzoru pedagogicznego  ustalone w wyniku przeprowadzonych kontroli w trybie działań doraźnych  i innych kontroli wynikających z odrębnych przepisów</vt:lpstr>
      <vt:lpstr>  Ewaluacje zewnętrzne  całościowe i problemowe </vt:lpstr>
      <vt:lpstr>Ewaluacje zewnętrzne</vt:lpstr>
      <vt:lpstr>Realizacja ewaluacji zewnętrznych w roku szkolnym 2016/2017</vt:lpstr>
      <vt:lpstr> Wymagania wobec szkół</vt:lpstr>
      <vt:lpstr> Ewaluacje zewnętrzne  Wymagania wobec placówek o których mowa w art. 2 pkt 3a ustawy (CKP, CKU, ODiDZ)</vt:lpstr>
      <vt:lpstr>Rozporządzenie Ministra Edukacji Narodowej  z dnia 27 sierpnia 2015 r. w sprawie nadzoru pedagogicznego </vt:lpstr>
      <vt:lpstr>  Spełnianie wymagań w technikach</vt:lpstr>
      <vt:lpstr>Wnioski  wynikające z przeprowadzonych ewaluacji zewnętrznych  w technikach</vt:lpstr>
      <vt:lpstr>  Spełnianie wymagań w zasadniczych szkołach zawodowych</vt:lpstr>
      <vt:lpstr>Wnioski  wynikające z przeprowadzonych ewaluacji zewnętrznych  w zasadniczych szkołach zawodowych</vt:lpstr>
      <vt:lpstr>  Spełnianie wymagań w szkołach ponadgimnazjalnych</vt:lpstr>
      <vt:lpstr>  Spełnianie wymagań w placówkach kształcenia ustawicznego i innych,  o których mowa w art. 2 pkt 3a ustawy</vt:lpstr>
      <vt:lpstr>Wnioski  wynikające z przeprowadzonych ewaluacji zewnętrznych  w placówkach kształcenia ustawicznego oraz innych,  o których mowa w art. 2 pkt 3a ustawy</vt:lpstr>
      <vt:lpstr>Szkoły i placówki, które otrzymały polecenie  Lubuskiego Kuratora Oświaty  opracowania Programu i harmonogramu poprawy efektywności kształcenia  lub wychowania w roku szkolnym 2016/2017</vt:lpstr>
      <vt:lpstr>Prezentacja programu PowerPoint</vt:lpstr>
      <vt:lpstr>Wspomaganie szkół i placówek</vt:lpstr>
      <vt:lpstr>  Monitorowanie  pracy szkół i placówek </vt:lpstr>
      <vt:lpstr>Realizacja podstawowych kierunków polityki oświatowej państwa ustalone przez  MEN na rok szkolny 2016/2017</vt:lpstr>
      <vt:lpstr>  Rekomendacje  do dalszej pracy</vt:lpstr>
      <vt:lpstr>Rekomendacje do dalszej pracy wynikające z analizy wyników kontroli  w trybie działań doraźnych </vt:lpstr>
      <vt:lpstr>Rekomendacje do dalszej pracy wynikające ze zgromadzonych danych  podczas przeprowadzonych ewaluacji</vt:lpstr>
      <vt:lpstr>Uwagi dotyczące zaleceń</vt:lpstr>
      <vt:lpstr>  Przerwa   </vt:lpstr>
      <vt:lpstr>  Kształcenie zawodowe w systemie dualnym w szkołach województwa lubuskiego   </vt:lpstr>
      <vt:lpstr>Dualny system kształcenia</vt:lpstr>
      <vt:lpstr>Dualny system kształcenia</vt:lpstr>
      <vt:lpstr>Dualny system kształcenia</vt:lpstr>
      <vt:lpstr>Kształcenie dualne w szkołach województwa lubuskiego</vt:lpstr>
      <vt:lpstr>Kształcenie dualne w szkołach województwa lubuskiego</vt:lpstr>
      <vt:lpstr>  </vt:lpstr>
      <vt:lpstr> </vt:lpstr>
      <vt:lpstr>  </vt:lpstr>
      <vt:lpstr>   Organizacja  nadzoru pedagogicznego  w roku szkolnym 2017/2018</vt:lpstr>
      <vt:lpstr>Kierunki polityki oświatowej państwa ustalone przez MEN </vt:lpstr>
      <vt:lpstr>   Planowe działania w zakresie nadzoru pedagogicznego </vt:lpstr>
      <vt:lpstr>  Ewaluacje zewnętrzne </vt:lpstr>
      <vt:lpstr>  Ewaluacje zewnętrzne</vt:lpstr>
      <vt:lpstr>  Ewaluacje zewnętrzne</vt:lpstr>
      <vt:lpstr>  Ewaluacje zewnętrzne</vt:lpstr>
      <vt:lpstr>  Kontrole podejmowane przez Kuratora Oświaty, przewidziane w Planie Nadzoru Pedagogicznego, przeprowadzane z wykorzystaniem arkuszy kontroli zatwierdzonych przez MEN  </vt:lpstr>
      <vt:lpstr>Kontrole podejmowane przez Kuratora Oświaty,  przewidziane w planie nadzoru pedagogicznego, przeprowadzane  z wykorzystaniem arkuszy kontroli zatwierdzonych przez MEN</vt:lpstr>
      <vt:lpstr>Kontrole podejmowane przez Kuratora Oświaty,  przewidziane w planie nadzoru pedagogicznego, przeprowadzane  z wykorzystaniem arkuszy kontroli zatwierdzonych przez MEN</vt:lpstr>
      <vt:lpstr>Kontrole podejmowane przez Kuratora Oświaty,  przewidziane w planie nadzoru pedagogicznego, przeprowadzane  z wykorzystaniem arkuszy kontroli zatwierdzonych przez MEN</vt:lpstr>
      <vt:lpstr>Kontrole podejmowane przez Kuratora Oświaty,  przewidziane w planie nadzoru pedagogicznego, przeprowadzane  z wykorzystaniem arkuszy kontroli zatwierdzonych przez MEN</vt:lpstr>
      <vt:lpstr>  Monitorowanie  pracy szkół i placówek </vt:lpstr>
      <vt:lpstr>Monitorowanie pracy szkół i placówek</vt:lpstr>
      <vt:lpstr>  Zmiany w przepisach prawa oświatowego </vt:lpstr>
      <vt:lpstr>  </vt:lpstr>
      <vt:lpstr>Zmiany w przepisach prawa oświatowego</vt:lpstr>
      <vt:lpstr>Zmiany w przepisach prawa oświatowego</vt:lpstr>
      <vt:lpstr>Zmiany w przepisach prawa oświatowego</vt:lpstr>
      <vt:lpstr>Zmiany w przepisach prawa oświatowego</vt:lpstr>
      <vt:lpstr>Zmiany w przepisach prawa oświatowego</vt:lpstr>
      <vt:lpstr>Zmiany w przepisach prawa oświatowego</vt:lpstr>
      <vt:lpstr>Zmiany w przepisach prawa oświatowego</vt:lpstr>
      <vt:lpstr>Zmiany w przepisach prawa oświatowego</vt:lpstr>
      <vt:lpstr>Zmiany w przepisach prawa oświatowego</vt:lpstr>
      <vt:lpstr>   </vt:lpstr>
      <vt:lpstr>Zmiany w przepisach prawa oświatowego</vt:lpstr>
      <vt:lpstr>   </vt:lpstr>
      <vt:lpstr>Zmiany w przepisach prawa oświatowego</vt:lpstr>
      <vt:lpstr>   </vt:lpstr>
      <vt:lpstr>  </vt:lpstr>
      <vt:lpstr>System edukacji</vt:lpstr>
      <vt:lpstr>Struktura szkół zawodowych od roku szkolnego 2017/2018</vt:lpstr>
      <vt:lpstr>Struktura szkół zawodowych od roku szkolnego 2017/2018</vt:lpstr>
      <vt:lpstr>Struktura liceów ogólnokształcących od roku 2017/2018</vt:lpstr>
      <vt:lpstr>Zadania dyrektora w roku szkolnym 2017/2018</vt:lpstr>
      <vt:lpstr>Zadania dyrektora w roku szkolnym 2017/2018</vt:lpstr>
      <vt:lpstr>Wdrażanie podstawy programowej w województwie lubuskim</vt:lpstr>
      <vt:lpstr>Zadania dyrektora w roku szkolnym 2017/2018</vt:lpstr>
      <vt:lpstr>Zadania dyrektora w roku szkolnym 2017/2018</vt:lpstr>
      <vt:lpstr>Zadania dyrektora w roku szkolnym 2017/2018</vt:lpstr>
      <vt:lpstr>Zadania dyrektora w roku szkolnym 2017/2018 </vt:lpstr>
      <vt:lpstr>Zadania dyrektora w roku szkolnym 2017/2018</vt:lpstr>
      <vt:lpstr>Zadania dyrektora w roku szkolnym 2017/2018</vt:lpstr>
      <vt:lpstr>Zadania dyrektora w roku szkolnym 2017/2018</vt:lpstr>
      <vt:lpstr>Zadania dyrektora w roku szkolnym 2017/2018</vt:lpstr>
      <vt:lpstr>Zadania dyrektora w roku szkolnym 2017/2018</vt:lpstr>
      <vt:lpstr>Współpraca z wizytatorami Kuratorium Oświaty </vt:lpstr>
      <vt:lpstr>Współpraca z wizytatorami Kuratorium Oświaty </vt:lpstr>
      <vt:lpstr>   Oferty lubuskich placówek doskonalenia nauczycieli  na rok szkolny 2017/2018  w zakresie doskonalenia nauczycieli oraz wspomagania szkół i placówek </vt:lpstr>
      <vt:lpstr>   Oferta  Wojewódzkiego Ośrodka Metodycznego w Gorzowie Wielkopolskim na rok szkolny 2017/2018  </vt:lpstr>
      <vt:lpstr>   Oferta  Ośrodka Doskonalenia Nauczycieli w Zielonej Górze  na rok szkolny 2017/2018 </vt:lpstr>
      <vt:lpstr> Szkoła  Promująca Zdrowie  </vt:lpstr>
      <vt:lpstr> Szkoła promująca zdrowie</vt:lpstr>
      <vt:lpstr>Szkoła promująca zdrowie</vt:lpstr>
      <vt:lpstr>Rok szkolny 2017/2018</vt:lpstr>
      <vt:lpstr>Certyfikaty 2017</vt:lpstr>
      <vt:lpstr>Certyfikaty 2017</vt:lpstr>
      <vt:lpstr>Wnioski o włączenie  do Lubuskiej Sieci Szkół Promującej Zdrowie</vt:lpstr>
      <vt:lpstr>   Komunikaty</vt:lpstr>
      <vt:lpstr>Dotacje</vt:lpstr>
      <vt:lpstr>Komunikaty</vt:lpstr>
      <vt:lpstr>Komunikaty</vt:lpstr>
      <vt:lpstr>Komunikaty</vt:lpstr>
      <vt:lpstr>Komunikaty</vt:lpstr>
      <vt:lpstr>Komunikaty</vt:lpstr>
      <vt:lpstr>Stypendia Prezesa Rady Ministrów Na co należy zwrócić uwagę? </vt:lpstr>
      <vt:lpstr>Stypendia ministra  właściwego do spraw oświaty i wychowania Na co należy zwrócić uwagę? </vt:lpstr>
      <vt:lpstr>Stypendia ministra  właściwego do spraw oświaty i wychowania Na co należy zwrócić uwagę?</vt:lpstr>
      <vt:lpstr>Wskazówki na przyszłość </vt:lpstr>
      <vt:lpstr>Wskazówki na przyszłość </vt:lpstr>
      <vt:lpstr>Komunikaty</vt:lpstr>
      <vt:lpstr>  Podsumowanie,  zakończenie narady</vt:lpstr>
      <vt:lpstr>   DZIĘKUJĘ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Marcin</cp:lastModifiedBy>
  <cp:revision>564</cp:revision>
  <dcterms:created xsi:type="dcterms:W3CDTF">2010-04-15T09:51:31Z</dcterms:created>
  <dcterms:modified xsi:type="dcterms:W3CDTF">2017-08-30T06:03:14Z</dcterms:modified>
</cp:coreProperties>
</file>