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handoutMasterIdLst>
    <p:handoutMasterId r:id="rId103"/>
  </p:handoutMasterIdLst>
  <p:sldIdLst>
    <p:sldId id="257" r:id="rId2"/>
    <p:sldId id="419" r:id="rId3"/>
    <p:sldId id="54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425" r:id="rId12"/>
    <p:sldId id="426" r:id="rId13"/>
    <p:sldId id="427" r:id="rId14"/>
    <p:sldId id="428" r:id="rId15"/>
    <p:sldId id="433" r:id="rId16"/>
    <p:sldId id="470" r:id="rId17"/>
    <p:sldId id="271" r:id="rId18"/>
    <p:sldId id="458" r:id="rId19"/>
    <p:sldId id="508" r:id="rId20"/>
    <p:sldId id="509" r:id="rId21"/>
    <p:sldId id="277" r:id="rId22"/>
    <p:sldId id="499" r:id="rId23"/>
    <p:sldId id="282" r:id="rId24"/>
    <p:sldId id="549" r:id="rId25"/>
    <p:sldId id="382" r:id="rId26"/>
    <p:sldId id="383" r:id="rId27"/>
    <p:sldId id="399" r:id="rId28"/>
    <p:sldId id="406" r:id="rId29"/>
    <p:sldId id="503" r:id="rId30"/>
    <p:sldId id="436" r:id="rId31"/>
    <p:sldId id="437" r:id="rId32"/>
    <p:sldId id="447" r:id="rId33"/>
    <p:sldId id="502" r:id="rId34"/>
    <p:sldId id="512" r:id="rId35"/>
    <p:sldId id="497" r:id="rId36"/>
    <p:sldId id="546" r:id="rId37"/>
    <p:sldId id="483" r:id="rId38"/>
    <p:sldId id="481" r:id="rId39"/>
    <p:sldId id="482" r:id="rId40"/>
    <p:sldId id="545" r:id="rId41"/>
    <p:sldId id="495" r:id="rId42"/>
    <p:sldId id="492" r:id="rId43"/>
    <p:sldId id="532" r:id="rId44"/>
    <p:sldId id="533" r:id="rId45"/>
    <p:sldId id="534" r:id="rId46"/>
    <p:sldId id="535" r:id="rId47"/>
    <p:sldId id="536" r:id="rId48"/>
    <p:sldId id="537" r:id="rId49"/>
    <p:sldId id="538" r:id="rId50"/>
    <p:sldId id="539" r:id="rId51"/>
    <p:sldId id="540" r:id="rId52"/>
    <p:sldId id="541" r:id="rId53"/>
    <p:sldId id="542" r:id="rId54"/>
    <p:sldId id="543" r:id="rId55"/>
    <p:sldId id="544" r:id="rId56"/>
    <p:sldId id="443" r:id="rId57"/>
    <p:sldId id="453" r:id="rId58"/>
    <p:sldId id="456" r:id="rId59"/>
    <p:sldId id="454" r:id="rId60"/>
    <p:sldId id="455" r:id="rId61"/>
    <p:sldId id="457" r:id="rId62"/>
    <p:sldId id="494" r:id="rId63"/>
    <p:sldId id="335" r:id="rId64"/>
    <p:sldId id="336" r:id="rId65"/>
    <p:sldId id="337" r:id="rId66"/>
    <p:sldId id="338" r:id="rId67"/>
    <p:sldId id="472" r:id="rId68"/>
    <p:sldId id="473" r:id="rId69"/>
    <p:sldId id="474" r:id="rId70"/>
    <p:sldId id="343" r:id="rId71"/>
    <p:sldId id="504" r:id="rId72"/>
    <p:sldId id="344" r:id="rId73"/>
    <p:sldId id="345" r:id="rId74"/>
    <p:sldId id="346" r:id="rId75"/>
    <p:sldId id="350" r:id="rId76"/>
    <p:sldId id="440" r:id="rId77"/>
    <p:sldId id="475" r:id="rId78"/>
    <p:sldId id="476" r:id="rId79"/>
    <p:sldId id="477" r:id="rId80"/>
    <p:sldId id="484" r:id="rId81"/>
    <p:sldId id="501" r:id="rId82"/>
    <p:sldId id="486" r:id="rId83"/>
    <p:sldId id="487" r:id="rId84"/>
    <p:sldId id="488" r:id="rId85"/>
    <p:sldId id="490" r:id="rId86"/>
    <p:sldId id="491" r:id="rId87"/>
    <p:sldId id="368" r:id="rId88"/>
    <p:sldId id="531" r:id="rId89"/>
    <p:sldId id="510" r:id="rId90"/>
    <p:sldId id="513" r:id="rId91"/>
    <p:sldId id="445" r:id="rId92"/>
    <p:sldId id="516" r:id="rId93"/>
    <p:sldId id="547" r:id="rId94"/>
    <p:sldId id="469" r:id="rId95"/>
    <p:sldId id="505" r:id="rId96"/>
    <p:sldId id="517" r:id="rId97"/>
    <p:sldId id="372" r:id="rId98"/>
    <p:sldId id="379" r:id="rId99"/>
    <p:sldId id="380" r:id="rId100"/>
    <p:sldId id="381" r:id="rId101"/>
  </p:sldIdLst>
  <p:sldSz cx="9906000" cy="6858000" type="A4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1"/>
    <a:srgbClr val="130A88"/>
    <a:srgbClr val="23D35E"/>
    <a:srgbClr val="000097"/>
    <a:srgbClr val="C0C0C0"/>
    <a:srgbClr val="000099"/>
    <a:srgbClr val="CCFFCC"/>
    <a:srgbClr val="6600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7714" autoAdjust="0"/>
  </p:normalViewPr>
  <p:slideViewPr>
    <p:cSldViewPr showGuides="1">
      <p:cViewPr varScale="1">
        <p:scale>
          <a:sx n="86" d="100"/>
          <a:sy n="86" d="100"/>
        </p:scale>
        <p:origin x="-1086" y="-84"/>
      </p:cViewPr>
      <p:guideLst>
        <p:guide orient="horz" pos="1706"/>
        <p:guide pos="312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160" y="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97167950287888E-2"/>
          <c:y val="7.1943663292088483E-2"/>
          <c:w val="0.9327957870134872"/>
          <c:h val="0.83706989751281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Arkusz2!$E$3</c:f>
              <c:strCache>
                <c:ptCount val="1"/>
                <c:pt idx="0">
                  <c:v>Liczba przeprowadzonych kontroli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Arkusz2!$E$4:$E$8</c:f>
              <c:numCache>
                <c:formatCode>General</c:formatCode>
                <c:ptCount val="5"/>
                <c:pt idx="0">
                  <c:v>77</c:v>
                </c:pt>
                <c:pt idx="1">
                  <c:v>41</c:v>
                </c:pt>
                <c:pt idx="2">
                  <c:v>30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Arkusz2!$F$3</c:f>
              <c:strCache>
                <c:ptCount val="1"/>
                <c:pt idx="0">
                  <c:v>Liczba szkół, którym wydano zalecenia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Arkusz2!$F$4:$F$8</c:f>
              <c:numCache>
                <c:formatCode>General</c:formatCode>
                <c:ptCount val="5"/>
                <c:pt idx="0">
                  <c:v>128</c:v>
                </c:pt>
                <c:pt idx="1">
                  <c:v>51</c:v>
                </c:pt>
                <c:pt idx="2">
                  <c:v>26</c:v>
                </c:pt>
                <c:pt idx="3">
                  <c:v>25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584832"/>
        <c:axId val="124387712"/>
        <c:axId val="0"/>
      </c:bar3DChart>
      <c:catAx>
        <c:axId val="120584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l-PL"/>
          </a:p>
        </c:txPr>
        <c:crossAx val="124387712"/>
        <c:crosses val="autoZero"/>
        <c:auto val="1"/>
        <c:lblAlgn val="ctr"/>
        <c:lblOffset val="100"/>
        <c:noMultiLvlLbl val="0"/>
      </c:catAx>
      <c:valAx>
        <c:axId val="12438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584832"/>
        <c:crosses val="autoZero"/>
        <c:crossBetween val="between"/>
      </c:valAx>
    </c:plotArea>
    <c:legend>
      <c:legendPos val="t"/>
      <c:layout/>
      <c:overlay val="0"/>
      <c:spPr>
        <a:solidFill>
          <a:srgbClr val="ECEADC"/>
        </a:solidFill>
      </c:spPr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33CC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pl-PL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53%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en-US" b="1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pl-PL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tx1"/>
                        </a:solidFill>
                      </a:rPr>
                    </a:br>
                    <a:r>
                      <a:rPr lang="en-US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Arkusz1!$B$3:$B$4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Arkusz1!$C$3:$C$4</c:f>
              <c:numCache>
                <c:formatCode>General</c:formatCode>
                <c:ptCount val="2"/>
                <c:pt idx="0">
                  <c:v>83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545415374267724"/>
                  <c:y val="-0.1849805438506839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91</a:t>
                    </a:r>
                    <a:endParaRPr lang="pl-PL" b="1"/>
                  </a:p>
                  <a:p>
                    <a:pPr>
                      <a:defRPr b="1"/>
                    </a:pPr>
                    <a:r>
                      <a:rPr lang="pl-PL" b="1"/>
                      <a:t>77%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27</a:t>
                    </a:r>
                    <a:r>
                      <a:rPr lang="pl-PL" b="1"/>
                      <a:t/>
                    </a:r>
                    <a:br>
                      <a:rPr lang="pl-PL" b="1"/>
                    </a:br>
                    <a:r>
                      <a:rPr lang="pl-PL" b="1"/>
                      <a:t>23%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Arkusz1!$S$4:$S$5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Arkusz1!$Q$4:$Q$5</c:f>
              <c:numCache>
                <c:formatCode>General</c:formatCode>
                <c:ptCount val="2"/>
                <c:pt idx="0">
                  <c:v>91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cat>
            <c:strRef>
              <c:f>Arkusz1!$S$4:$S$5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Arkusz1!$R$4:$R$5</c:f>
              <c:numCache>
                <c:formatCode>0%</c:formatCode>
                <c:ptCount val="2"/>
                <c:pt idx="0">
                  <c:v>0.77000000000000024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pl-PL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bg1"/>
                        </a:solidFill>
                      </a:rPr>
                    </a:br>
                    <a:r>
                      <a:rPr lang="en-US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b="1" smtClean="0"/>
                      <a:t>8</a:t>
                    </a:r>
                    <a:r>
                      <a:rPr lang="pl-PL" smtClean="0"/>
                      <a:t/>
                    </a:r>
                    <a:br>
                      <a:rPr lang="pl-PL" smtClean="0"/>
                    </a:br>
                    <a:r>
                      <a:rPr lang="en-US" smtClean="0"/>
                      <a:t> </a:t>
                    </a:r>
                    <a:r>
                      <a:rPr lang="en-US"/>
                      <a:t>40%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Arkusz1!$B$24:$B$25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Arkusz1!$C$24:$C$25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Arkusz2!$I$4</c:f>
              <c:strCache>
                <c:ptCount val="1"/>
                <c:pt idx="0">
                  <c:v>2016/2017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51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Arkusz2!$I$5:$I$6</c:f>
              <c:numCache>
                <c:formatCode>General</c:formatCode>
                <c:ptCount val="2"/>
                <c:pt idx="0">
                  <c:v>124</c:v>
                </c:pt>
                <c:pt idx="1">
                  <c:v>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Arkusz2!$J$4</c:f>
              <c:strCache>
                <c:ptCount val="1"/>
                <c:pt idx="0">
                  <c:v>2015/2016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51E-2"/>
                  <c:y val="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Arkusz2!$J$5:$J$6</c:f>
              <c:numCache>
                <c:formatCode>General</c:formatCode>
                <c:ptCount val="2"/>
                <c:pt idx="0">
                  <c:v>239</c:v>
                </c:pt>
                <c:pt idx="1">
                  <c:v>326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832704"/>
        <c:axId val="223850880"/>
      </c:lineChart>
      <c:catAx>
        <c:axId val="223832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23850880"/>
        <c:crosses val="autoZero"/>
        <c:auto val="1"/>
        <c:lblAlgn val="ctr"/>
        <c:lblOffset val="100"/>
        <c:noMultiLvlLbl val="0"/>
      </c:catAx>
      <c:valAx>
        <c:axId val="223850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383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smtClean="0"/>
                      <a:t>brak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313 000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336 720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532 960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 </a:t>
                    </a:r>
                    <a:r>
                      <a:rPr lang="en-US"/>
                      <a:t>273 </a:t>
                    </a:r>
                    <a:r>
                      <a:rPr lang="en-US" smtClean="0"/>
                      <a:t>780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 </a:t>
                    </a:r>
                    <a:r>
                      <a:rPr lang="en-US"/>
                      <a:t>546 </a:t>
                    </a:r>
                    <a:r>
                      <a:rPr lang="en-US" smtClean="0"/>
                      <a:t>250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 </a:t>
                    </a:r>
                    <a:r>
                      <a:rPr lang="en-US"/>
                      <a:t>652 </a:t>
                    </a:r>
                    <a:r>
                      <a:rPr lang="en-US" smtClean="0"/>
                      <a:t>116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10 </a:t>
                    </a:r>
                    <a:r>
                      <a:rPr lang="en-US"/>
                      <a:t>020 </a:t>
                    </a:r>
                    <a:r>
                      <a:rPr lang="en-US" smtClean="0"/>
                      <a:t>692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600" smtClean="0"/>
                      <a:t>10 </a:t>
                    </a:r>
                    <a:r>
                      <a:rPr lang="en-US" sz="1600"/>
                      <a:t>154 </a:t>
                    </a:r>
                    <a:r>
                      <a:rPr lang="en-US" sz="1600" smtClean="0"/>
                      <a:t>000</a:t>
                    </a:r>
                    <a:r>
                      <a:rPr lang="pl-PL" sz="1600" smtClean="0"/>
                      <a:t> zł</a:t>
                    </a:r>
                    <a:r>
                      <a:rPr lang="en-US" sz="1600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77544596012592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 smtClean="0"/>
                      <a:t>33 </a:t>
                    </a:r>
                    <a:r>
                      <a:rPr lang="en-US" sz="1600" dirty="0"/>
                      <a:t>265 </a:t>
                    </a:r>
                    <a:r>
                      <a:rPr lang="en-US" sz="1600" dirty="0" smtClean="0"/>
                      <a:t>356</a:t>
                    </a:r>
                    <a:r>
                      <a:rPr lang="pl-PL" sz="1600" dirty="0" smtClean="0"/>
                      <a:t> zł</a:t>
                    </a:r>
                    <a:r>
                      <a:rPr lang="en-US" sz="1600" dirty="0" smtClean="0"/>
                      <a:t>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Arkusz2!$C$2:$C$11</c:f>
              <c:strCache>
                <c:ptCount val="10"/>
                <c:pt idx="0">
                  <c:v>Zasiłek losowy na cele edukacyjne</c:v>
                </c:pt>
                <c:pt idx="1">
                  <c:v>Organizacja szkoleń dokonalących dla nauczycieli</c:v>
                </c:pt>
                <c:pt idx="2">
                  <c:v>Wyprawka szkolna </c:v>
                </c:pt>
                <c:pt idx="3">
                  <c:v>Dofinansowanie wypoczynku letniego</c:v>
                </c:pt>
                <c:pt idx="4">
                  <c:v>Wypoczynek letni dla dzieci z najuboższych rodzin
finansowany w całości z budżetu państwa</c:v>
                </c:pt>
                <c:pt idx="5">
                  <c:v>Rządowy program "Aktywna tablica"</c:v>
                </c:pt>
                <c:pt idx="6">
                  <c:v>Stypendia i zasiłki za okres I-VI 2017</c:v>
                </c:pt>
                <c:pt idx="7">
                  <c:v>Dofinansowanie pracodawcom kosztów 
kształcenia młodocianych pracowników</c:v>
                </c:pt>
                <c:pt idx="8">
                  <c:v>Dotacja celowa na wyposażenie szkół w podręcznki i ćwiczenia</c:v>
                </c:pt>
                <c:pt idx="9">
                  <c:v>Dofinansowanie wychowania przedszkolnego</c:v>
                </c:pt>
              </c:strCache>
            </c:strRef>
          </c:cat>
          <c:val>
            <c:numRef>
              <c:f>Arkusz2!$D$2:$D$11</c:f>
              <c:numCache>
                <c:formatCode>"zł"#,##0_);[Red]\("zł"#,##0\)</c:formatCode>
                <c:ptCount val="10"/>
                <c:pt idx="0">
                  <c:v>0</c:v>
                </c:pt>
                <c:pt idx="1">
                  <c:v>313000</c:v>
                </c:pt>
                <c:pt idx="2">
                  <c:v>336720</c:v>
                </c:pt>
                <c:pt idx="3">
                  <c:v>532960</c:v>
                </c:pt>
                <c:pt idx="4">
                  <c:v>1273780</c:v>
                </c:pt>
                <c:pt idx="5">
                  <c:v>2546250</c:v>
                </c:pt>
                <c:pt idx="6">
                  <c:v>6652116</c:v>
                </c:pt>
                <c:pt idx="7">
                  <c:v>10020692</c:v>
                </c:pt>
                <c:pt idx="8">
                  <c:v>10154000</c:v>
                </c:pt>
                <c:pt idx="9">
                  <c:v>33265356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08998400"/>
        <c:axId val="208999936"/>
      </c:barChart>
      <c:catAx>
        <c:axId val="208998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08999936"/>
        <c:crosses val="autoZero"/>
        <c:auto val="1"/>
        <c:lblAlgn val="ctr"/>
        <c:lblOffset val="100"/>
        <c:noMultiLvlLbl val="0"/>
      </c:catAx>
      <c:valAx>
        <c:axId val="208999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&quot;zł&quot;#,##0_);[Red]\(&quot;zł&quot;#,##0\)" sourceLinked="1"/>
        <c:majorTickMark val="out"/>
        <c:minorTickMark val="none"/>
        <c:tickLblPos val="none"/>
        <c:crossAx val="2089984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73186-4BA5-404E-9D2C-7904A83A14A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B292DC1-CE8F-47FB-B2ED-23C2A7C0613B}">
      <dgm:prSet/>
      <dgm:spPr>
        <a:solidFill>
          <a:srgbClr val="F7994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42EA5-693B-4676-B27A-CB0B29A36626}" type="parTrans" cxnId="{5487A644-9046-4237-B012-E7A2B12EF499}">
      <dgm:prSet/>
      <dgm:spPr/>
      <dgm:t>
        <a:bodyPr/>
        <a:lstStyle/>
        <a:p>
          <a:endParaRPr lang="pl-PL"/>
        </a:p>
      </dgm:t>
    </dgm:pt>
    <dgm:pt modelId="{0F2656FD-F428-40C9-A92A-16A382A0C761}" type="sibTrans" cxnId="{5487A644-9046-4237-B012-E7A2B12EF499}">
      <dgm:prSet/>
      <dgm:spPr/>
      <dgm:t>
        <a:bodyPr/>
        <a:lstStyle/>
        <a:p>
          <a:endParaRPr lang="pl-PL"/>
        </a:p>
      </dgm:t>
    </dgm:pt>
    <dgm:pt modelId="{6C388986-32CE-403F-AC84-B342CB00A1B4}" type="pres">
      <dgm:prSet presAssocID="{55773186-4BA5-404E-9D2C-7904A83A1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D1B12B8-4A38-4390-B35C-99A681147958}" type="pres">
      <dgm:prSet presAssocID="{9B292DC1-CE8F-47FB-B2ED-23C2A7C0613B}" presName="parentText" presStyleLbl="node1" presStyleIdx="0" presStyleCnt="1" custScaleY="68384" custLinFactY="4529" custLinFactNeighborX="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87A644-9046-4237-B012-E7A2B12EF499}" srcId="{55773186-4BA5-404E-9D2C-7904A83A14A4}" destId="{9B292DC1-CE8F-47FB-B2ED-23C2A7C0613B}" srcOrd="0" destOrd="0" parTransId="{9E842EA5-693B-4676-B27A-CB0B29A36626}" sibTransId="{0F2656FD-F428-40C9-A92A-16A382A0C761}"/>
    <dgm:cxn modelId="{C107F70A-9845-4192-A492-9C6ED7BE2477}" type="presOf" srcId="{55773186-4BA5-404E-9D2C-7904A83A14A4}" destId="{6C388986-32CE-403F-AC84-B342CB00A1B4}" srcOrd="0" destOrd="0" presId="urn:microsoft.com/office/officeart/2005/8/layout/vList2"/>
    <dgm:cxn modelId="{B07087C3-E3DB-4C36-A614-3167D37FA4B4}" type="presOf" srcId="{9B292DC1-CE8F-47FB-B2ED-23C2A7C0613B}" destId="{DD1B12B8-4A38-4390-B35C-99A681147958}" srcOrd="0" destOrd="0" presId="urn:microsoft.com/office/officeart/2005/8/layout/vList2"/>
    <dgm:cxn modelId="{62AC4ED5-A60E-4ECE-99D2-1332667E3A45}" type="presParOf" srcId="{6C388986-32CE-403F-AC84-B342CB00A1B4}" destId="{DD1B12B8-4A38-4390-B35C-99A6811479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6A5EC-E92E-4C2F-905D-94DC82F89241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A747A7E5-81EE-4579-9C30-892DE740312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Diagnoza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45D29-E917-4936-9B4C-8EF1F88010CA}" type="parTrans" cxnId="{E1687151-DEC5-415D-8196-DD9BFDD2124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B2250-4FAB-42D9-89E6-395857E4D2D3}" type="sibTrans" cxnId="{E1687151-DEC5-415D-8196-DD9BFDD2124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7ECC2-71F5-400F-BA62-2293AD0CC63D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9563-4DED-4D02-B6E4-13FDA0C818A3}" type="parTrans" cxnId="{9EE736FF-9B9C-4D3B-B91B-A54942B3FA1F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F3459-9826-45BC-838F-2D33B9755D73}" type="sibTrans" cxnId="{9EE736FF-9B9C-4D3B-B91B-A54942B3FA1F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E8F17-A4A4-49A5-B545-619BE8E32804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FDA53-94A1-4999-8169-5E26B6E97199}" type="parTrans" cxnId="{643BAB23-21A3-403C-BB81-D4BEFBE66F9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DB44A-3DC5-4CB4-B994-BA706849667F}" type="sibTrans" cxnId="{643BAB23-21A3-403C-BB81-D4BEFBE66F9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CEAAD-FDD6-430B-82F7-E440B708E270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A96CC-A698-41B9-9213-D8E7D4A403BF}" type="parTrans" cxnId="{E066BD18-D7E3-4535-B13C-5C209831D9D6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07DDF-5054-46FA-9B17-D828D3F55F7A}" type="sibTrans" cxnId="{E066BD18-D7E3-4535-B13C-5C209831D9D6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65977-1132-4E92-9FD3-4229027B0B28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Ewaluacja działań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451A-9A6C-474A-A560-4A002C19B09A}" type="par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A1C2C-C0B8-4FF8-9EB7-30996229C2F9}" type="sib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3ACD0-65AA-4A8F-8213-4875F8DF35C7}" type="pres">
      <dgm:prSet presAssocID="{87A6A5EC-E92E-4C2F-905D-94DC82F89241}" presName="Name0" presStyleCnt="0">
        <dgm:presLayoutVars>
          <dgm:dir/>
          <dgm:resizeHandles val="exact"/>
        </dgm:presLayoutVars>
      </dgm:prSet>
      <dgm:spPr/>
    </dgm:pt>
    <dgm:pt modelId="{0CC5C63A-9467-46AA-ABD1-65086FF7E85F}" type="pres">
      <dgm:prSet presAssocID="{A747A7E5-81EE-4579-9C30-892DE74031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24B2C0-1299-478B-83F0-A62B16C1DC08}" type="pres">
      <dgm:prSet presAssocID="{FF3B2250-4FAB-42D9-89E6-395857E4D2D3}" presName="sibTrans" presStyleLbl="sibTrans2D1" presStyleIdx="0" presStyleCnt="4"/>
      <dgm:spPr/>
      <dgm:t>
        <a:bodyPr/>
        <a:lstStyle/>
        <a:p>
          <a:endParaRPr lang="pl-PL"/>
        </a:p>
      </dgm:t>
    </dgm:pt>
    <dgm:pt modelId="{73489A4A-FADA-473A-A681-C2FD8B69058A}" type="pres">
      <dgm:prSet presAssocID="{FF3B2250-4FAB-42D9-89E6-395857E4D2D3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F0258F34-434C-4E21-85F7-89C335EE58EB}" type="pres">
      <dgm:prSet presAssocID="{7FC7ECC2-71F5-400F-BA62-2293AD0CC6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36205-E364-4F8E-B138-5A72A1E68487}" type="pres">
      <dgm:prSet presAssocID="{B1BF3459-9826-45BC-838F-2D33B9755D7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0512FDAB-75ED-41E2-8059-8C1C392DF1D4}" type="pres">
      <dgm:prSet presAssocID="{B1BF3459-9826-45BC-838F-2D33B9755D7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2E88C758-164A-4F1A-9F0D-F0F493FEE949}" type="pres">
      <dgm:prSet presAssocID="{9D1E8F17-A4A4-49A5-B545-619BE8E328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6795B3-9A23-4816-A5D8-FC36746EA790}" type="pres">
      <dgm:prSet presAssocID="{091DB44A-3DC5-4CB4-B994-BA706849667F}" presName="sibTrans" presStyleLbl="sibTrans2D1" presStyleIdx="2" presStyleCnt="4"/>
      <dgm:spPr/>
      <dgm:t>
        <a:bodyPr/>
        <a:lstStyle/>
        <a:p>
          <a:endParaRPr lang="pl-PL"/>
        </a:p>
      </dgm:t>
    </dgm:pt>
    <dgm:pt modelId="{C3287D67-E83E-4FE9-80A0-E3AD760A4C7C}" type="pres">
      <dgm:prSet presAssocID="{091DB44A-3DC5-4CB4-B994-BA706849667F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712DEAE9-2A3A-41F9-B8A9-E4E9CA40607E}" type="pres">
      <dgm:prSet presAssocID="{8D0CEAAD-FDD6-430B-82F7-E440B708E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C07792-7AF5-4E7C-B6BF-27DCE50293B3}" type="pres">
      <dgm:prSet presAssocID="{6CB07DDF-5054-46FA-9B17-D828D3F55F7A}" presName="sibTrans" presStyleLbl="sibTrans2D1" presStyleIdx="3" presStyleCnt="4"/>
      <dgm:spPr/>
      <dgm:t>
        <a:bodyPr/>
        <a:lstStyle/>
        <a:p>
          <a:endParaRPr lang="pl-PL"/>
        </a:p>
      </dgm:t>
    </dgm:pt>
    <dgm:pt modelId="{F449C165-4510-4400-A35F-6E9868AC23D0}" type="pres">
      <dgm:prSet presAssocID="{6CB07DDF-5054-46FA-9B17-D828D3F55F7A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C6224615-8EFC-4AB9-8C0E-99C828C177DE}" type="pres">
      <dgm:prSet presAssocID="{1DB65977-1132-4E92-9FD3-4229027B0B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F4F3FF-1117-4243-9B23-1D572D21B4B6}" type="presOf" srcId="{9D1E8F17-A4A4-49A5-B545-619BE8E32804}" destId="{2E88C758-164A-4F1A-9F0D-F0F493FEE949}" srcOrd="0" destOrd="0" presId="urn:microsoft.com/office/officeart/2005/8/layout/process1"/>
    <dgm:cxn modelId="{2496567A-00B7-4D19-88F3-36A991C34E1E}" type="presOf" srcId="{B1BF3459-9826-45BC-838F-2D33B9755D73}" destId="{0512FDAB-75ED-41E2-8059-8C1C392DF1D4}" srcOrd="1" destOrd="0" presId="urn:microsoft.com/office/officeart/2005/8/layout/process1"/>
    <dgm:cxn modelId="{0CC6055D-A6A2-441E-9753-062C81BE0BAD}" type="presOf" srcId="{091DB44A-3DC5-4CB4-B994-BA706849667F}" destId="{6B6795B3-9A23-4816-A5D8-FC36746EA790}" srcOrd="0" destOrd="0" presId="urn:microsoft.com/office/officeart/2005/8/layout/process1"/>
    <dgm:cxn modelId="{71F9050F-52D9-4AC3-B97B-E27008256D94}" type="presOf" srcId="{87A6A5EC-E92E-4C2F-905D-94DC82F89241}" destId="{5E03ACD0-65AA-4A8F-8213-4875F8DF35C7}" srcOrd="0" destOrd="0" presId="urn:microsoft.com/office/officeart/2005/8/layout/process1"/>
    <dgm:cxn modelId="{D0F8101C-971B-4BFA-A513-7A1B120B073C}" srcId="{87A6A5EC-E92E-4C2F-905D-94DC82F89241}" destId="{1DB65977-1132-4E92-9FD3-4229027B0B28}" srcOrd="4" destOrd="0" parTransId="{4D08451A-9A6C-474A-A560-4A002C19B09A}" sibTransId="{ADCA1C2C-C0B8-4FF8-9EB7-30996229C2F9}"/>
    <dgm:cxn modelId="{DF109AEB-7CB5-434F-9EF6-8F0CAFB218E6}" type="presOf" srcId="{A747A7E5-81EE-4579-9C30-892DE7403122}" destId="{0CC5C63A-9467-46AA-ABD1-65086FF7E85F}" srcOrd="0" destOrd="0" presId="urn:microsoft.com/office/officeart/2005/8/layout/process1"/>
    <dgm:cxn modelId="{12B0BC04-D7DB-4575-AB73-F622E3F2773F}" type="presOf" srcId="{6CB07DDF-5054-46FA-9B17-D828D3F55F7A}" destId="{13C07792-7AF5-4E7C-B6BF-27DCE50293B3}" srcOrd="0" destOrd="0" presId="urn:microsoft.com/office/officeart/2005/8/layout/process1"/>
    <dgm:cxn modelId="{E1687151-DEC5-415D-8196-DD9BFDD21242}" srcId="{87A6A5EC-E92E-4C2F-905D-94DC82F89241}" destId="{A747A7E5-81EE-4579-9C30-892DE7403122}" srcOrd="0" destOrd="0" parTransId="{18C45D29-E917-4936-9B4C-8EF1F88010CA}" sibTransId="{FF3B2250-4FAB-42D9-89E6-395857E4D2D3}"/>
    <dgm:cxn modelId="{64616CD9-2BC5-4B75-9BDA-2C18099B3005}" type="presOf" srcId="{7FC7ECC2-71F5-400F-BA62-2293AD0CC63D}" destId="{F0258F34-434C-4E21-85F7-89C335EE58EB}" srcOrd="0" destOrd="0" presId="urn:microsoft.com/office/officeart/2005/8/layout/process1"/>
    <dgm:cxn modelId="{A6C88BB5-2731-4262-B82A-2F081BE12A80}" type="presOf" srcId="{FF3B2250-4FAB-42D9-89E6-395857E4D2D3}" destId="{73489A4A-FADA-473A-A681-C2FD8B69058A}" srcOrd="1" destOrd="0" presId="urn:microsoft.com/office/officeart/2005/8/layout/process1"/>
    <dgm:cxn modelId="{7658E801-8C7B-46A3-9AFA-7A225F570D12}" type="presOf" srcId="{8D0CEAAD-FDD6-430B-82F7-E440B708E270}" destId="{712DEAE9-2A3A-41F9-B8A9-E4E9CA40607E}" srcOrd="0" destOrd="0" presId="urn:microsoft.com/office/officeart/2005/8/layout/process1"/>
    <dgm:cxn modelId="{9EE736FF-9B9C-4D3B-B91B-A54942B3FA1F}" srcId="{87A6A5EC-E92E-4C2F-905D-94DC82F89241}" destId="{7FC7ECC2-71F5-400F-BA62-2293AD0CC63D}" srcOrd="1" destOrd="0" parTransId="{EC549563-4DED-4D02-B6E4-13FDA0C818A3}" sibTransId="{B1BF3459-9826-45BC-838F-2D33B9755D73}"/>
    <dgm:cxn modelId="{E066BD18-D7E3-4535-B13C-5C209831D9D6}" srcId="{87A6A5EC-E92E-4C2F-905D-94DC82F89241}" destId="{8D0CEAAD-FDD6-430B-82F7-E440B708E270}" srcOrd="3" destOrd="0" parTransId="{86BA96CC-A698-41B9-9213-D8E7D4A403BF}" sibTransId="{6CB07DDF-5054-46FA-9B17-D828D3F55F7A}"/>
    <dgm:cxn modelId="{E1A50189-552A-4E84-97B4-B7847C5F1F40}" type="presOf" srcId="{1DB65977-1132-4E92-9FD3-4229027B0B28}" destId="{C6224615-8EFC-4AB9-8C0E-99C828C177DE}" srcOrd="0" destOrd="0" presId="urn:microsoft.com/office/officeart/2005/8/layout/process1"/>
    <dgm:cxn modelId="{643BAB23-21A3-403C-BB81-D4BEFBE66F92}" srcId="{87A6A5EC-E92E-4C2F-905D-94DC82F89241}" destId="{9D1E8F17-A4A4-49A5-B545-619BE8E32804}" srcOrd="2" destOrd="0" parTransId="{C40FDA53-94A1-4999-8169-5E26B6E97199}" sibTransId="{091DB44A-3DC5-4CB4-B994-BA706849667F}"/>
    <dgm:cxn modelId="{8A1AC562-C95C-4C94-8C74-F24A6C71CD2B}" type="presOf" srcId="{B1BF3459-9826-45BC-838F-2D33B9755D73}" destId="{9A836205-E364-4F8E-B138-5A72A1E68487}" srcOrd="0" destOrd="0" presId="urn:microsoft.com/office/officeart/2005/8/layout/process1"/>
    <dgm:cxn modelId="{90405A51-62C6-4A93-BB4A-62AB4AEB220F}" type="presOf" srcId="{6CB07DDF-5054-46FA-9B17-D828D3F55F7A}" destId="{F449C165-4510-4400-A35F-6E9868AC23D0}" srcOrd="1" destOrd="0" presId="urn:microsoft.com/office/officeart/2005/8/layout/process1"/>
    <dgm:cxn modelId="{F8E5B98F-4B60-4CDE-B26F-F973E77E6DD2}" type="presOf" srcId="{091DB44A-3DC5-4CB4-B994-BA706849667F}" destId="{C3287D67-E83E-4FE9-80A0-E3AD760A4C7C}" srcOrd="1" destOrd="0" presId="urn:microsoft.com/office/officeart/2005/8/layout/process1"/>
    <dgm:cxn modelId="{1420D1BE-6BD9-4A76-8025-15BDA5AE6661}" type="presOf" srcId="{FF3B2250-4FAB-42D9-89E6-395857E4D2D3}" destId="{DC24B2C0-1299-478B-83F0-A62B16C1DC08}" srcOrd="0" destOrd="0" presId="urn:microsoft.com/office/officeart/2005/8/layout/process1"/>
    <dgm:cxn modelId="{3131AA8F-E748-4059-B8E5-93EDBB200675}" type="presParOf" srcId="{5E03ACD0-65AA-4A8F-8213-4875F8DF35C7}" destId="{0CC5C63A-9467-46AA-ABD1-65086FF7E85F}" srcOrd="0" destOrd="0" presId="urn:microsoft.com/office/officeart/2005/8/layout/process1"/>
    <dgm:cxn modelId="{77344BD4-EDAE-4290-A446-E2B0D256C655}" type="presParOf" srcId="{5E03ACD0-65AA-4A8F-8213-4875F8DF35C7}" destId="{DC24B2C0-1299-478B-83F0-A62B16C1DC08}" srcOrd="1" destOrd="0" presId="urn:microsoft.com/office/officeart/2005/8/layout/process1"/>
    <dgm:cxn modelId="{342AC84A-8833-4AC3-8AA2-0A6733400B93}" type="presParOf" srcId="{DC24B2C0-1299-478B-83F0-A62B16C1DC08}" destId="{73489A4A-FADA-473A-A681-C2FD8B69058A}" srcOrd="0" destOrd="0" presId="urn:microsoft.com/office/officeart/2005/8/layout/process1"/>
    <dgm:cxn modelId="{F241681D-95A5-4583-BBF0-CBE77BE4D157}" type="presParOf" srcId="{5E03ACD0-65AA-4A8F-8213-4875F8DF35C7}" destId="{F0258F34-434C-4E21-85F7-89C335EE58EB}" srcOrd="2" destOrd="0" presId="urn:microsoft.com/office/officeart/2005/8/layout/process1"/>
    <dgm:cxn modelId="{9E07C41D-CEE1-43D4-9820-A0C4D79CB6FC}" type="presParOf" srcId="{5E03ACD0-65AA-4A8F-8213-4875F8DF35C7}" destId="{9A836205-E364-4F8E-B138-5A72A1E68487}" srcOrd="3" destOrd="0" presId="urn:microsoft.com/office/officeart/2005/8/layout/process1"/>
    <dgm:cxn modelId="{94FDFC5C-B254-4D3A-97FF-F606CA36C8CA}" type="presParOf" srcId="{9A836205-E364-4F8E-B138-5A72A1E68487}" destId="{0512FDAB-75ED-41E2-8059-8C1C392DF1D4}" srcOrd="0" destOrd="0" presId="urn:microsoft.com/office/officeart/2005/8/layout/process1"/>
    <dgm:cxn modelId="{99884E66-1C5A-4630-A4C1-D3467A251FB8}" type="presParOf" srcId="{5E03ACD0-65AA-4A8F-8213-4875F8DF35C7}" destId="{2E88C758-164A-4F1A-9F0D-F0F493FEE949}" srcOrd="4" destOrd="0" presId="urn:microsoft.com/office/officeart/2005/8/layout/process1"/>
    <dgm:cxn modelId="{68DC393B-6698-4DB4-A529-2C8CA2D6C9D5}" type="presParOf" srcId="{5E03ACD0-65AA-4A8F-8213-4875F8DF35C7}" destId="{6B6795B3-9A23-4816-A5D8-FC36746EA790}" srcOrd="5" destOrd="0" presId="urn:microsoft.com/office/officeart/2005/8/layout/process1"/>
    <dgm:cxn modelId="{162D8F9D-F6B2-4774-AE14-37AA4AE2AE9E}" type="presParOf" srcId="{6B6795B3-9A23-4816-A5D8-FC36746EA790}" destId="{C3287D67-E83E-4FE9-80A0-E3AD760A4C7C}" srcOrd="0" destOrd="0" presId="urn:microsoft.com/office/officeart/2005/8/layout/process1"/>
    <dgm:cxn modelId="{E8719ABB-7FF8-4A98-A9FF-0C958FE0577D}" type="presParOf" srcId="{5E03ACD0-65AA-4A8F-8213-4875F8DF35C7}" destId="{712DEAE9-2A3A-41F9-B8A9-E4E9CA40607E}" srcOrd="6" destOrd="0" presId="urn:microsoft.com/office/officeart/2005/8/layout/process1"/>
    <dgm:cxn modelId="{3209D3FF-13E7-438B-BCBE-0E01B8138321}" type="presParOf" srcId="{5E03ACD0-65AA-4A8F-8213-4875F8DF35C7}" destId="{13C07792-7AF5-4E7C-B6BF-27DCE50293B3}" srcOrd="7" destOrd="0" presId="urn:microsoft.com/office/officeart/2005/8/layout/process1"/>
    <dgm:cxn modelId="{A21FB6AF-558C-44F8-9AC7-8EE39491613D}" type="presParOf" srcId="{13C07792-7AF5-4E7C-B6BF-27DCE50293B3}" destId="{F449C165-4510-4400-A35F-6E9868AC23D0}" srcOrd="0" destOrd="0" presId="urn:microsoft.com/office/officeart/2005/8/layout/process1"/>
    <dgm:cxn modelId="{AC93D66E-A5AF-45B6-8CF8-45906D4CC3E5}" type="presParOf" srcId="{5E03ACD0-65AA-4A8F-8213-4875F8DF35C7}" destId="{C6224615-8EFC-4AB9-8C0E-99C828C177D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943FF-9C7E-407B-B324-5F08BEEAA6ED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95647D4-BBB5-4F02-B5AC-4E20804563D8}">
      <dgm:prSet phldrT="[Tekst]"/>
      <dgm:spPr/>
      <dgm:t>
        <a:bodyPr/>
        <a:lstStyle/>
        <a:p>
          <a:r>
            <a:rPr lang="pl-PL" dirty="0" smtClean="0"/>
            <a:t>23</a:t>
          </a:r>
          <a:endParaRPr lang="pl-PL" dirty="0"/>
        </a:p>
      </dgm:t>
    </dgm:pt>
    <dgm:pt modelId="{9E03A5C4-BA93-4E4E-914D-181F9D4FD3A5}" type="parTrans" cxnId="{B876CEE0-E3A1-4C21-9863-F3B0D8A8F11B}">
      <dgm:prSet/>
      <dgm:spPr/>
      <dgm:t>
        <a:bodyPr/>
        <a:lstStyle/>
        <a:p>
          <a:endParaRPr lang="pl-PL"/>
        </a:p>
      </dgm:t>
    </dgm:pt>
    <dgm:pt modelId="{1E802177-55A0-4001-8889-14284A6538D8}" type="sibTrans" cxnId="{B876CEE0-E3A1-4C21-9863-F3B0D8A8F11B}">
      <dgm:prSet/>
      <dgm:spPr/>
      <dgm:t>
        <a:bodyPr/>
        <a:lstStyle/>
        <a:p>
          <a:endParaRPr lang="pl-PL"/>
        </a:p>
      </dgm:t>
    </dgm:pt>
    <dgm:pt modelId="{3568EF7D-60F5-45D5-9957-C07B18ED00F2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wnioski o nadanie wojewódzkiego certyfikatu </a:t>
          </a:r>
          <a:r>
            <a:rPr lang="pl-PL" altLang="pl-PL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SzPZ</a:t>
          </a:r>
          <a:endParaRPr lang="pl-PL" dirty="0"/>
        </a:p>
      </dgm:t>
    </dgm:pt>
    <dgm:pt modelId="{F2269FCF-2AF6-407F-98A9-B140D5B2630D}" type="parTrans" cxnId="{644BC0A5-E352-41DE-BB4D-463A7EAFB064}">
      <dgm:prSet/>
      <dgm:spPr/>
      <dgm:t>
        <a:bodyPr/>
        <a:lstStyle/>
        <a:p>
          <a:endParaRPr lang="pl-PL"/>
        </a:p>
      </dgm:t>
    </dgm:pt>
    <dgm:pt modelId="{BA7C64D2-8F7D-44E5-B685-04FC6261D674}" type="sibTrans" cxnId="{644BC0A5-E352-41DE-BB4D-463A7EAFB064}">
      <dgm:prSet/>
      <dgm:spPr/>
      <dgm:t>
        <a:bodyPr/>
        <a:lstStyle/>
        <a:p>
          <a:endParaRPr lang="pl-PL"/>
        </a:p>
      </dgm:t>
    </dgm:pt>
    <dgm:pt modelId="{DC387923-3EC6-4CA6-AC02-4D15F3DA4FCC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576B9CDA-2FEB-4028-8898-1A2C58887467}" type="parTrans" cxnId="{560F9727-903C-4785-ABE3-53A0FC72985E}">
      <dgm:prSet/>
      <dgm:spPr/>
      <dgm:t>
        <a:bodyPr/>
        <a:lstStyle/>
        <a:p>
          <a:endParaRPr lang="pl-PL"/>
        </a:p>
      </dgm:t>
    </dgm:pt>
    <dgm:pt modelId="{6B2DB3BE-1E41-4DCD-B97B-5D9D75A762AC}" type="sibTrans" cxnId="{560F9727-903C-4785-ABE3-53A0FC72985E}">
      <dgm:prSet/>
      <dgm:spPr/>
      <dgm:t>
        <a:bodyPr/>
        <a:lstStyle/>
        <a:p>
          <a:endParaRPr lang="pl-PL"/>
        </a:p>
      </dgm:t>
    </dgm:pt>
    <dgm:pt modelId="{D8E86934-CB13-48EC-8348-C1D1A5A532DF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zgłoszenia szkół/ przedszkoli do Lubuskiej Sieci Szkół Promujących Zdrowie</a:t>
          </a:r>
          <a:endParaRPr lang="pl-PL" dirty="0"/>
        </a:p>
      </dgm:t>
    </dgm:pt>
    <dgm:pt modelId="{89F3F0BE-F5FC-465D-9C58-A86ED07A753B}" type="parTrans" cxnId="{128C576A-306E-4B01-A883-8E51360FBDE2}">
      <dgm:prSet/>
      <dgm:spPr/>
      <dgm:t>
        <a:bodyPr/>
        <a:lstStyle/>
        <a:p>
          <a:endParaRPr lang="pl-PL"/>
        </a:p>
      </dgm:t>
    </dgm:pt>
    <dgm:pt modelId="{C5040377-A4EA-4066-9B91-F9176E3FEA5D}" type="sibTrans" cxnId="{128C576A-306E-4B01-A883-8E51360FBDE2}">
      <dgm:prSet/>
      <dgm:spPr/>
      <dgm:t>
        <a:bodyPr/>
        <a:lstStyle/>
        <a:p>
          <a:endParaRPr lang="pl-PL"/>
        </a:p>
      </dgm:t>
    </dgm:pt>
    <dgm:pt modelId="{9EA0A798-5035-47EE-B377-96B39BB4E50C}">
      <dgm:prSet phldrT="[Tekst]"/>
      <dgm:spPr/>
      <dgm:t>
        <a:bodyPr/>
        <a:lstStyle/>
        <a:p>
          <a:r>
            <a:rPr lang="pl-PL" smtClean="0"/>
            <a:t>29/150</a:t>
          </a:r>
          <a:endParaRPr lang="pl-PL" dirty="0"/>
        </a:p>
      </dgm:t>
    </dgm:pt>
    <dgm:pt modelId="{29CDB8E7-136A-4103-BD16-428A6A94EA98}" type="parTrans" cxnId="{29309FEC-EB9C-45CE-BAB4-F4D98B88CF84}">
      <dgm:prSet/>
      <dgm:spPr/>
      <dgm:t>
        <a:bodyPr/>
        <a:lstStyle/>
        <a:p>
          <a:endParaRPr lang="pl-PL"/>
        </a:p>
      </dgm:t>
    </dgm:pt>
    <dgm:pt modelId="{E2CCFDA8-8D1B-4742-B1B1-E711800F63FF}" type="sibTrans" cxnId="{29309FEC-EB9C-45CE-BAB4-F4D98B88CF84}">
      <dgm:prSet/>
      <dgm:spPr/>
      <dgm:t>
        <a:bodyPr/>
        <a:lstStyle/>
        <a:p>
          <a:endParaRPr lang="pl-PL"/>
        </a:p>
      </dgm:t>
    </dgm:pt>
    <dgm:pt modelId="{91847B8D-1405-424C-8F5A-68499B50776A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raportów rocznych podsumowujących realizację programu w roku szkolnym 2016/2017</a:t>
          </a:r>
          <a:endParaRPr lang="pl-PL" dirty="0"/>
        </a:p>
      </dgm:t>
    </dgm:pt>
    <dgm:pt modelId="{0C623D9D-6D89-45DA-BDF8-3709A22383F5}" type="parTrans" cxnId="{4E6633FB-7159-45B3-83AC-5DBF56114BAE}">
      <dgm:prSet/>
      <dgm:spPr/>
      <dgm:t>
        <a:bodyPr/>
        <a:lstStyle/>
        <a:p>
          <a:endParaRPr lang="pl-PL"/>
        </a:p>
      </dgm:t>
    </dgm:pt>
    <dgm:pt modelId="{509101E2-9344-40DC-A11E-C18CC2B6A327}" type="sibTrans" cxnId="{4E6633FB-7159-45B3-83AC-5DBF56114BAE}">
      <dgm:prSet/>
      <dgm:spPr/>
      <dgm:t>
        <a:bodyPr/>
        <a:lstStyle/>
        <a:p>
          <a:endParaRPr lang="pl-PL"/>
        </a:p>
      </dgm:t>
    </dgm:pt>
    <dgm:pt modelId="{4A8632A1-7089-4CE3-B552-6A71997997E8}" type="pres">
      <dgm:prSet presAssocID="{E46943FF-9C7E-407B-B324-5F08BEEAA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2CFBC0-EE3F-4F9A-BD1E-8BA42547A913}" type="pres">
      <dgm:prSet presAssocID="{595647D4-BBB5-4F02-B5AC-4E20804563D8}" presName="linNode" presStyleCnt="0"/>
      <dgm:spPr/>
    </dgm:pt>
    <dgm:pt modelId="{55A64FE4-D590-4BAE-A792-0596F1A39BD1}" type="pres">
      <dgm:prSet presAssocID="{595647D4-BBB5-4F02-B5AC-4E20804563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5EFE01-49BC-49E0-A4EE-F0F40380D5D6}" type="pres">
      <dgm:prSet presAssocID="{595647D4-BBB5-4F02-B5AC-4E20804563D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E4EF1A-9286-46BE-A488-8F00630D28CD}" type="pres">
      <dgm:prSet presAssocID="{1E802177-55A0-4001-8889-14284A6538D8}" presName="sp" presStyleCnt="0"/>
      <dgm:spPr/>
    </dgm:pt>
    <dgm:pt modelId="{9FC1B35B-08C6-4F73-B6FA-6E0DDB964061}" type="pres">
      <dgm:prSet presAssocID="{DC387923-3EC6-4CA6-AC02-4D15F3DA4FCC}" presName="linNode" presStyleCnt="0"/>
      <dgm:spPr/>
    </dgm:pt>
    <dgm:pt modelId="{37E23E5D-0726-42A4-B8F8-A4FFF551453C}" type="pres">
      <dgm:prSet presAssocID="{DC387923-3EC6-4CA6-AC02-4D15F3DA4F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49762-DA27-47B9-BAE8-ED15FFFA786D}" type="pres">
      <dgm:prSet presAssocID="{DC387923-3EC6-4CA6-AC02-4D15F3DA4F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0C2623-8305-425D-9DCD-5A3D93FA266F}" type="pres">
      <dgm:prSet presAssocID="{6B2DB3BE-1E41-4DCD-B97B-5D9D75A762AC}" presName="sp" presStyleCnt="0"/>
      <dgm:spPr/>
    </dgm:pt>
    <dgm:pt modelId="{0CAADB93-E8FC-4562-A707-D434C0E14FEC}" type="pres">
      <dgm:prSet presAssocID="{9EA0A798-5035-47EE-B377-96B39BB4E50C}" presName="linNode" presStyleCnt="0"/>
      <dgm:spPr/>
    </dgm:pt>
    <dgm:pt modelId="{987CE5F5-3E28-4AB3-988A-4476C926B561}" type="pres">
      <dgm:prSet presAssocID="{9EA0A798-5035-47EE-B377-96B39BB4E5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C136F-1837-442D-87DC-5BC830B7B5B9}" type="pres">
      <dgm:prSet presAssocID="{9EA0A798-5035-47EE-B377-96B39BB4E5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6633FB-7159-45B3-83AC-5DBF56114BAE}" srcId="{9EA0A798-5035-47EE-B377-96B39BB4E50C}" destId="{91847B8D-1405-424C-8F5A-68499B50776A}" srcOrd="0" destOrd="0" parTransId="{0C623D9D-6D89-45DA-BDF8-3709A22383F5}" sibTransId="{509101E2-9344-40DC-A11E-C18CC2B6A327}"/>
    <dgm:cxn modelId="{560F9727-903C-4785-ABE3-53A0FC72985E}" srcId="{E46943FF-9C7E-407B-B324-5F08BEEAA6ED}" destId="{DC387923-3EC6-4CA6-AC02-4D15F3DA4FCC}" srcOrd="1" destOrd="0" parTransId="{576B9CDA-2FEB-4028-8898-1A2C58887467}" sibTransId="{6B2DB3BE-1E41-4DCD-B97B-5D9D75A762AC}"/>
    <dgm:cxn modelId="{9B2F30F4-A5FC-48AF-A83F-876400635624}" type="presOf" srcId="{9EA0A798-5035-47EE-B377-96B39BB4E50C}" destId="{987CE5F5-3E28-4AB3-988A-4476C926B561}" srcOrd="0" destOrd="0" presId="urn:microsoft.com/office/officeart/2005/8/layout/vList5"/>
    <dgm:cxn modelId="{B91612B3-FCDC-45BE-B265-F6CE87E31C2D}" type="presOf" srcId="{E46943FF-9C7E-407B-B324-5F08BEEAA6ED}" destId="{4A8632A1-7089-4CE3-B552-6A71997997E8}" srcOrd="0" destOrd="0" presId="urn:microsoft.com/office/officeart/2005/8/layout/vList5"/>
    <dgm:cxn modelId="{4958738F-195E-45C5-9289-0B6C9C06514A}" type="presOf" srcId="{D8E86934-CB13-48EC-8348-C1D1A5A532DF}" destId="{DFB49762-DA27-47B9-BAE8-ED15FFFA786D}" srcOrd="0" destOrd="0" presId="urn:microsoft.com/office/officeart/2005/8/layout/vList5"/>
    <dgm:cxn modelId="{7A3BA374-2FF4-41C9-8BEF-F1555F95ED25}" type="presOf" srcId="{91847B8D-1405-424C-8F5A-68499B50776A}" destId="{6BCC136F-1837-442D-87DC-5BC830B7B5B9}" srcOrd="0" destOrd="0" presId="urn:microsoft.com/office/officeart/2005/8/layout/vList5"/>
    <dgm:cxn modelId="{128C576A-306E-4B01-A883-8E51360FBDE2}" srcId="{DC387923-3EC6-4CA6-AC02-4D15F3DA4FCC}" destId="{D8E86934-CB13-48EC-8348-C1D1A5A532DF}" srcOrd="0" destOrd="0" parTransId="{89F3F0BE-F5FC-465D-9C58-A86ED07A753B}" sibTransId="{C5040377-A4EA-4066-9B91-F9176E3FEA5D}"/>
    <dgm:cxn modelId="{E90BE3E0-BF55-4F43-A127-43ACE50DA9F0}" type="presOf" srcId="{DC387923-3EC6-4CA6-AC02-4D15F3DA4FCC}" destId="{37E23E5D-0726-42A4-B8F8-A4FFF551453C}" srcOrd="0" destOrd="0" presId="urn:microsoft.com/office/officeart/2005/8/layout/vList5"/>
    <dgm:cxn modelId="{644BC0A5-E352-41DE-BB4D-463A7EAFB064}" srcId="{595647D4-BBB5-4F02-B5AC-4E20804563D8}" destId="{3568EF7D-60F5-45D5-9957-C07B18ED00F2}" srcOrd="0" destOrd="0" parTransId="{F2269FCF-2AF6-407F-98A9-B140D5B2630D}" sibTransId="{BA7C64D2-8F7D-44E5-B685-04FC6261D674}"/>
    <dgm:cxn modelId="{4CF9ABEF-08E1-4BE0-81A5-61220D5ADBF3}" type="presOf" srcId="{595647D4-BBB5-4F02-B5AC-4E20804563D8}" destId="{55A64FE4-D590-4BAE-A792-0596F1A39BD1}" srcOrd="0" destOrd="0" presId="urn:microsoft.com/office/officeart/2005/8/layout/vList5"/>
    <dgm:cxn modelId="{B876CEE0-E3A1-4C21-9863-F3B0D8A8F11B}" srcId="{E46943FF-9C7E-407B-B324-5F08BEEAA6ED}" destId="{595647D4-BBB5-4F02-B5AC-4E20804563D8}" srcOrd="0" destOrd="0" parTransId="{9E03A5C4-BA93-4E4E-914D-181F9D4FD3A5}" sibTransId="{1E802177-55A0-4001-8889-14284A6538D8}"/>
    <dgm:cxn modelId="{17454336-9F88-4F4D-9C92-1897A7A06F5D}" type="presOf" srcId="{3568EF7D-60F5-45D5-9957-C07B18ED00F2}" destId="{565EFE01-49BC-49E0-A4EE-F0F40380D5D6}" srcOrd="0" destOrd="0" presId="urn:microsoft.com/office/officeart/2005/8/layout/vList5"/>
    <dgm:cxn modelId="{29309FEC-EB9C-45CE-BAB4-F4D98B88CF84}" srcId="{E46943FF-9C7E-407B-B324-5F08BEEAA6ED}" destId="{9EA0A798-5035-47EE-B377-96B39BB4E50C}" srcOrd="2" destOrd="0" parTransId="{29CDB8E7-136A-4103-BD16-428A6A94EA98}" sibTransId="{E2CCFDA8-8D1B-4742-B1B1-E711800F63FF}"/>
    <dgm:cxn modelId="{B70E470B-2A6C-4DF5-BEFB-D219BDD955AB}" type="presParOf" srcId="{4A8632A1-7089-4CE3-B552-6A71997997E8}" destId="{8B2CFBC0-EE3F-4F9A-BD1E-8BA42547A913}" srcOrd="0" destOrd="0" presId="urn:microsoft.com/office/officeart/2005/8/layout/vList5"/>
    <dgm:cxn modelId="{16486EB7-D8EC-40BA-A3E0-7039587CEA55}" type="presParOf" srcId="{8B2CFBC0-EE3F-4F9A-BD1E-8BA42547A913}" destId="{55A64FE4-D590-4BAE-A792-0596F1A39BD1}" srcOrd="0" destOrd="0" presId="urn:microsoft.com/office/officeart/2005/8/layout/vList5"/>
    <dgm:cxn modelId="{5298F2F7-11A0-436D-831D-79EF7251D8D4}" type="presParOf" srcId="{8B2CFBC0-EE3F-4F9A-BD1E-8BA42547A913}" destId="{565EFE01-49BC-49E0-A4EE-F0F40380D5D6}" srcOrd="1" destOrd="0" presId="urn:microsoft.com/office/officeart/2005/8/layout/vList5"/>
    <dgm:cxn modelId="{6BDF2C14-3990-42C9-8B2A-EC0AACBC4872}" type="presParOf" srcId="{4A8632A1-7089-4CE3-B552-6A71997997E8}" destId="{80E4EF1A-9286-46BE-A488-8F00630D28CD}" srcOrd="1" destOrd="0" presId="urn:microsoft.com/office/officeart/2005/8/layout/vList5"/>
    <dgm:cxn modelId="{3D0E820B-CBC8-4309-B235-CF7F1A491C9E}" type="presParOf" srcId="{4A8632A1-7089-4CE3-B552-6A71997997E8}" destId="{9FC1B35B-08C6-4F73-B6FA-6E0DDB964061}" srcOrd="2" destOrd="0" presId="urn:microsoft.com/office/officeart/2005/8/layout/vList5"/>
    <dgm:cxn modelId="{EA9F08F2-9C09-4933-AA51-363801EFCCE2}" type="presParOf" srcId="{9FC1B35B-08C6-4F73-B6FA-6E0DDB964061}" destId="{37E23E5D-0726-42A4-B8F8-A4FFF551453C}" srcOrd="0" destOrd="0" presId="urn:microsoft.com/office/officeart/2005/8/layout/vList5"/>
    <dgm:cxn modelId="{D7569333-8938-4DE9-8F5C-5CE6F36D72DB}" type="presParOf" srcId="{9FC1B35B-08C6-4F73-B6FA-6E0DDB964061}" destId="{DFB49762-DA27-47B9-BAE8-ED15FFFA786D}" srcOrd="1" destOrd="0" presId="urn:microsoft.com/office/officeart/2005/8/layout/vList5"/>
    <dgm:cxn modelId="{B5D59489-09A8-4DE8-9CA5-F5CA91F1A5CF}" type="presParOf" srcId="{4A8632A1-7089-4CE3-B552-6A71997997E8}" destId="{2C0C2623-8305-425D-9DCD-5A3D93FA266F}" srcOrd="3" destOrd="0" presId="urn:microsoft.com/office/officeart/2005/8/layout/vList5"/>
    <dgm:cxn modelId="{95F846E7-224F-4380-AA55-0440186B7442}" type="presParOf" srcId="{4A8632A1-7089-4CE3-B552-6A71997997E8}" destId="{0CAADB93-E8FC-4562-A707-D434C0E14FEC}" srcOrd="4" destOrd="0" presId="urn:microsoft.com/office/officeart/2005/8/layout/vList5"/>
    <dgm:cxn modelId="{F5794725-D3A3-4406-A06D-6B8A1D87E170}" type="presParOf" srcId="{0CAADB93-E8FC-4562-A707-D434C0E14FEC}" destId="{987CE5F5-3E28-4AB3-988A-4476C926B561}" srcOrd="0" destOrd="0" presId="urn:microsoft.com/office/officeart/2005/8/layout/vList5"/>
    <dgm:cxn modelId="{9F74BD50-02C0-4060-8F45-24FEBE6B2AA4}" type="presParOf" srcId="{0CAADB93-E8FC-4562-A707-D434C0E14FEC}" destId="{6BCC136F-1837-442D-87DC-5BC830B7B5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B12B8-4A38-4390-B35C-99A681147958}">
      <dsp:nvSpPr>
        <dsp:cNvPr id="0" name=""/>
        <dsp:cNvSpPr/>
      </dsp:nvSpPr>
      <dsp:spPr>
        <a:xfrm>
          <a:off x="0" y="15999"/>
          <a:ext cx="4212467" cy="560064"/>
        </a:xfrm>
        <a:prstGeom prst="roundRect">
          <a:avLst/>
        </a:prstGeom>
        <a:solidFill>
          <a:srgbClr val="F7994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0" y="43339"/>
        <a:ext cx="4157787" cy="50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AEF1-79CC-439D-B924-02BABF98C1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6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B61D-30E4-4D09-A828-E4AB2519AB07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FE29-769A-4DE0-9603-92A9D3E435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67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5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419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41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04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6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11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BF193-E050-43B0-8BCC-28DD8A589D2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840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2613" y="509588"/>
            <a:ext cx="36814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39789-A72D-4E36-BD38-F8131D93BC36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91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93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94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95</a:t>
            </a:fld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98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67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34744" y="142852"/>
            <a:ext cx="78165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4750" y="1428737"/>
            <a:ext cx="9596505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6E3-A5D3-42C7-824B-A16A7C07FD08}" type="datetimeFigureOut">
              <a:rPr lang="pl-PL" smtClean="0"/>
              <a:pPr/>
              <a:t>2017-08-28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.edu.pl/promocja-zdrowia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zatrudnienie.ko-gorzow.edu.pl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zus.pl/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Narada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dotycząca wyników i wniosków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ze sprawowanego nadzoru pedagogicznego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przez Lubuskiego Kuratora Oświaty 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i organizacji roku szkolnego 2017/2018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(szkoły </a:t>
            </a:r>
            <a:r>
              <a:rPr lang="pl-PL" sz="1800" i="0" dirty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placówki </a:t>
            </a: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specjalne)</a:t>
            </a: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8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Realizacja kontroli przewidzianych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88024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5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2" y="2276877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DZIĘKUJĘ</a:t>
            </a:r>
            <a: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wydanych</a:t>
            </a: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zaleceń po kontroli w zakresie prawidłowości </a:t>
            </a:r>
            <a:b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organizacji i funkcjonowania biblioteki szkolnej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504056"/>
          </a:xfrm>
        </p:spPr>
        <p:txBody>
          <a:bodyPr>
            <a:normAutofit fontScale="25000" lnSpcReduction="20000"/>
          </a:bodyPr>
          <a:lstStyle/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t"/>
            <a:r>
              <a:rPr lang="pl-PL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pl-PL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Prawidłowość </a:t>
            </a:r>
            <a:r>
              <a:rPr lang="pl-PL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organizacji i funkcjonowania biblioteki szkolnej.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11839372"/>
              </p:ext>
            </p:extLst>
          </p:nvPr>
        </p:nvGraphicFramePr>
        <p:xfrm>
          <a:off x="5832" y="1844824"/>
          <a:ext cx="990016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6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wyniku  przeprowadzonych kontroli  przewidzianych </a:t>
            </a:r>
            <a:b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roku szkolnym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16463" y="1412777"/>
            <a:ext cx="9595066" cy="3744887"/>
          </a:xfr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buClr>
                <a:srgbClr val="FF0000"/>
              </a:buClr>
              <a:defRPr/>
            </a:pPr>
            <a:endParaRPr lang="pl-PL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4471" y="1412776"/>
            <a:ext cx="9595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Statuty nie określają szczegółowo organizacji biblioteki szkolnej i zadań nauczyciela bibliotekarza, w szczególności z uwzględnieniem zadań w zakresie: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udostępniania książek i innych źródeł informacji,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tworzenia warunków do poszukiwania, porządkowania i wykorzystywania informacji z różnych źródeł oraz efektywnego posługiwania się technologią informacyjną,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rozbudzania i rozwijania indywidualnych zainteresowań uczniów oraz wyrabiania i pogłębiania u uczniów nawyku czytania i uczenia się,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organizowania różnorodnych działań rozwijających wrażliwość kulturową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społeczną.</a:t>
            </a:r>
          </a:p>
          <a:p>
            <a:pPr marL="326250" lvl="1" indent="0" algn="just">
              <a:buClr>
                <a:srgbClr val="FF0000"/>
              </a:buClr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itchFamily="18" charset="0"/>
              </a:rPr>
              <a:t>W statutach szkół nie zostały określone zasady współpracy biblioteki szkolnej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nauczycielami i rodzicami (prawnymi opiekunami) uczniów.</a:t>
            </a:r>
          </a:p>
          <a:p>
            <a:pPr marL="0" lvl="0" indent="0"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wyniku  przeprowadzonych kontroli  przewidzianych </a:t>
            </a:r>
            <a:b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roku szkolnym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16463" y="1412777"/>
            <a:ext cx="9595066" cy="3744887"/>
          </a:xfr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buClr>
                <a:srgbClr val="FF0000"/>
              </a:buClr>
              <a:defRPr/>
            </a:pPr>
            <a:endParaRPr lang="pl-PL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4471" y="1412776"/>
            <a:ext cx="9595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gimnazja, cd.:</a:t>
            </a:r>
            <a:endParaRPr lang="pl-PL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 startAt="3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bibliotekach: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prowadzi się działalności rozwijającej wrażliwość kulturową i społeczną, </a:t>
            </a: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prowadzi się działań rozwijających indywidualne zainteresowania uczniów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promujących czytelnictwo,</a:t>
            </a: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tworzy się warunków do efektywnego posługiwania się technologią informacyjną.</a:t>
            </a:r>
          </a:p>
          <a:p>
            <a:pPr marL="641350" indent="-285750" algn="just">
              <a:buClr>
                <a:srgbClr val="FF0000"/>
              </a:buClr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Biblioteki nie współpracują z rodzicami uczniów i nauczycielami.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/>
          <a:lstStyle/>
          <a:p>
            <a:pPr algn="just"/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gimnazja, </a:t>
            </a:r>
            <a:r>
              <a:rPr lang="pl-PL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pl-PL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zdecydowanej większości szkół podstawowych i gimnazjów pracuje jeden nauczyciel, zdarza się, że bez kwalifikacji.</a:t>
            </a: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/>
          </a:p>
          <a:p>
            <a:pPr lvl="0" algn="just"/>
            <a:endParaRPr lang="pl-PL" sz="2000" dirty="0" smtClean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082273473"/>
              </p:ext>
            </p:extLst>
          </p:nvPr>
        </p:nvGraphicFramePr>
        <p:xfrm>
          <a:off x="992560" y="2420888"/>
          <a:ext cx="763284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3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 wydanych zaleceń po kontroli w zakresie realizacji kształcenia dualnego w ramach praktycznej nauki zawodu.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4103688"/>
          </a:xfrm>
        </p:spPr>
        <p:txBody>
          <a:bodyPr>
            <a:normAutofit/>
          </a:bodyPr>
          <a:lstStyle/>
          <a:p>
            <a:pPr fontAlgn="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dualnego w ramach praktycznej nauki zawodu.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31235462"/>
              </p:ext>
            </p:extLst>
          </p:nvPr>
        </p:nvGraphicFramePr>
        <p:xfrm>
          <a:off x="5832" y="1772816"/>
          <a:ext cx="990016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3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Działania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doraźne prowadzone,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zaistnieje potrzeba podjęcia działań nieprzewidzianych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608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przeprowadzane przez organ sprawujący nadzór pedagogiczny w sytuacji, gdy zaistnieje potrzeba przeprowadzenia w szkole lub placówce działań nieujętych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Pedagogicznego Lubuskiego Kuratora Oświaty.</a:t>
            </a:r>
          </a:p>
          <a:p>
            <a:pPr marL="0" indent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 przeprowadzono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września 2016 r. do 30 czerwca 2017 r.,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 i placówkach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nadzorowanych przez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dyrektorów.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skargi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z art. 7 ust. 3 ustawy o systemie oświaty.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979DC-21E7-4990-B574-BD3412273BA3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doraźnych i innych kontroli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08584" y="1252791"/>
            <a:ext cx="7254806" cy="400110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w trybie działań doraźnych przeprowadzono: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02553"/>
              </p:ext>
            </p:extLst>
          </p:nvPr>
        </p:nvGraphicFramePr>
        <p:xfrm>
          <a:off x="56456" y="1730099"/>
          <a:ext cx="9720000" cy="512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1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6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27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81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41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2416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812"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   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wniosek, prośbę, w związku </a:t>
                      </a:r>
                      <a:b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z informacją pozyskaną od: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678">
                <a:tc>
                  <a:txBody>
                    <a:bodyPr/>
                    <a:lstStyle/>
                    <a:p>
                      <a:pPr marL="85725" indent="95250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968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Organu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prowadzącego </a:t>
                      </a: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szkołę</a:t>
                      </a:r>
                      <a:b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 placówkę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Prokuratury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356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Obywatelskich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Rodziców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Uczniów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Nauczycieli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Dziecka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Innych podmiotów, np. policja,</a:t>
                      </a:r>
                      <a:r>
                        <a:rPr lang="pl-PL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sądy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99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na skutek stwierdzenia przez Kuratora Oświaty potrzeby przeprowadzenia kontroli 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trybie działań doraźnych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ustalone w wyniku przeprowadzonych </a:t>
            </a:r>
            <a:r>
              <a:rPr lang="pl-PL" sz="1600" dirty="0" smtClean="0">
                <a:effectLst/>
                <a:latin typeface="Times New Roman" pitchFamily="18" charset="0"/>
                <a:cs typeface="Times New Roman" pitchFamily="18" charset="0"/>
              </a:rPr>
              <a:t>kontroli w trybie działań doraźnych </a:t>
            </a: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i innych kontroli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48359"/>
              </p:ext>
            </p:extLst>
          </p:nvPr>
        </p:nvGraphicFramePr>
        <p:xfrm>
          <a:off x="0" y="1229642"/>
          <a:ext cx="9905997" cy="5618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3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227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321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1227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01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Obszary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będące przedmiotem kontroli: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83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zapewnienie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uczniom bezpiecznych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higienicznych warunków nauki, wychowania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opieki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185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zasad oceniania, klasyfikowania i promowania uczniów oraz prowadzenia egzaminów, a także przestrzeganie przepisów dotyczących obowiązku szkolnego i obowiązku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nauki, w szczególności niestosowanie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przez nauczycieli </a:t>
                      </a:r>
                      <a:b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ocenianiu bieżącym zapisów WO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realizacja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podstaw programowych i ramowych planów nauczania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53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przestrzeganie przez szkołę niepubliczną przepisów art. 7 ust. 3 ustawy o systemie oświaty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praw dziecka i praw ucznia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statutu szkoły lub placówki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zgodność zatrudniania nauczycieli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wymaganymi kwalifikacjami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3195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szczególności  dotyczące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nieprawidłowego sprawowania nadzoru pedagogicznego przez dyrektora szkoły, niewłaściwej współpracy</a:t>
                      </a:r>
                      <a:r>
                        <a:rPr lang="pl-PL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z rodzicami, pomocy psychologiczno-pedagogicznej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Razem: 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496617" y="154670"/>
            <a:ext cx="7824870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l-PL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79  kontroli w trybie działań doraźnych wydano 151 zaleceń.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45  kontroli w trybie działań doraźnych nie wydano zaleceń.</a:t>
            </a:r>
          </a:p>
          <a:p>
            <a:pPr algn="ctr"/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ytuł 1"/>
          <p:cNvSpPr>
            <a:spLocks noGrp="1"/>
          </p:cNvSpPr>
          <p:nvPr>
            <p:ph type="title"/>
          </p:nvPr>
        </p:nvSpPr>
        <p:spPr bwMode="auto">
          <a:xfrm>
            <a:off x="2222697" y="188640"/>
            <a:ext cx="6826444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Program narady</a:t>
            </a:r>
            <a:endParaRPr lang="pl-PL" sz="24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6855" y="1340769"/>
            <a:ext cx="9906000" cy="52565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Powitanie uczestników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Wystąpienie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Wyniki i wnioski ze sprawowanego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na szkołami i placówkami przez Lubuskiego Kuratora Oświaty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88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 Lubuskiego Kuratora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Oświaty;</a:t>
            </a:r>
          </a:p>
          <a:p>
            <a:pPr marL="649288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doraźnych,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skargi;</a:t>
            </a:r>
          </a:p>
          <a:p>
            <a:pPr marL="649288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ewaluacje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całościowe i problemowe;</a:t>
            </a:r>
          </a:p>
          <a:p>
            <a:pPr marL="649288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pracy szkół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dalszej pracy,  uwagi dotyczące opiniowania arkuszy organizacji pracy szkół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Przerwa.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w roku szkolnym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polityki oświatowej państwa;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 nadzoru pedagogicznego;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pracy szkół i placówek.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lubuskich placówek doskonalenia zawodowego nauczycieli na rok szkolny 2017/2018. 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„Szkole Promującej Zdrowie”.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Komunikaty, podsumowanie,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zakończenie.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78BF8-F6AA-4F0E-994C-AC86945A3D87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9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664" y="129894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ustalone w wyniku przeprowadzonych </a:t>
            </a: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kontroli w trybie działań doraźnych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innych kontroli </a:t>
            </a: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wynikających </a:t>
            </a: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 odrębnych przepisów</a:t>
            </a:r>
            <a:endParaRPr lang="pl-PL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68639"/>
              </p:ext>
            </p:extLst>
          </p:nvPr>
        </p:nvGraphicFramePr>
        <p:xfrm>
          <a:off x="4105" y="1307400"/>
          <a:ext cx="9906001" cy="552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8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4653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180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800" dirty="0">
                        <a:effectLst/>
                        <a:latin typeface="Calibri"/>
                      </a:endParaRPr>
                    </a:p>
                  </a:txBody>
                  <a:tcPr marL="259608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 nieprawidłowości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obszarach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placówek: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89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z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apewnienie uczniom bezpiecznych  i higienicznych warunków nauki, wychowania  i opieki,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204">
                <a:tc gridSpan="12"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rak dokumentacji powypadkowej, działań zapewniających eliminowanie niepożądanych zachowań uczniów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nadzoru nauczycieli na uczniami podczas przerw; nierównomierne rozłożenie zajęć lekcyjnych w poszczególnych dniach tygodnia, niewłaściwa reakcja szkoły na wypadek ucznia w szkole, niezapewnienie bezpieczeństwa podczas zajęć pozalekcyjnych i wycieczek szkolnych.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949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Przestrzeganie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praw dziecka i praw ucznia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896">
                <a:tc gridSpan="12">
                  <a:txBody>
                    <a:bodyPr/>
                    <a:lstStyle/>
                    <a:p>
                      <a:pPr marL="0" indent="273050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poszanowania przez nauczycieli godności ucznia.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02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w szczególności dotyczące nieprawidłowego sprawowania nadzoru pedagogicznego przez dyrektora szkoły</a:t>
                      </a:r>
                      <a:r>
                        <a:rPr lang="pl-PL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i niewłaściwej współpracy z rodzicami.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62007">
                <a:tc gridSpan="12">
                  <a:txBody>
                    <a:bodyPr/>
                    <a:lstStyle/>
                    <a:p>
                      <a:pPr marL="273050" indent="0" algn="just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nadzoru dyrektora szkoły nad realizacją podstawy programowej, pracą nauczycieli, prowadzoną dokumentacją przebiegu nauczania, pełnieniem dyżurów przez nauczycieli;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nieprzestrzeganie trybu podejmowania uchwał oraz pozyskiwania opinii rady pedagogicznej, zła współpraca z nauczycielami, rodzicami i samorządem uczniowskim; brak organizacji pomocy adekwatniej do rozpoznanych potrzeb ucznia we współpracy z rodzicami i poradnią psychologiczno-pedagogiczną; brak zajęć rewalidacyjnych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specjalistycznych, działań wspierających rodziców i nauczycieli, dokumentowania udzielanej pomocy; nieprawidłowa organizacja nauczania indywidualnego.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2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272040"/>
              </p:ext>
            </p:extLst>
          </p:nvPr>
        </p:nvGraphicFramePr>
        <p:xfrm>
          <a:off x="776536" y="1556792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7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907588" cy="77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całościowe i problemowe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0EB79-5E80-440F-B4B2-5BB3E6DBC7A8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94471" y="908720"/>
            <a:ext cx="9596438" cy="5949280"/>
          </a:xfrm>
          <a:noFill/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6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ewaluacji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zewnętrznych w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2016/2017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76243"/>
              </p:ext>
            </p:extLst>
          </p:nvPr>
        </p:nvGraphicFramePr>
        <p:xfrm>
          <a:off x="21619" y="1340768"/>
          <a:ext cx="9884382" cy="551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909"/>
                <a:gridCol w="4778366"/>
                <a:gridCol w="1545363"/>
                <a:gridCol w="1545363"/>
                <a:gridCol w="1332381"/>
              </a:tblGrid>
              <a:tr h="3737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ewaluacji: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37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całościowe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Gimnazja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Licea ogólnokształcące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6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Zasadnicze szkoły zawodowe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64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doskonalenia nauczycieli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110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kształcenia ustawicznego i inne, </a:t>
                      </a: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których mowa w art. 2 pkt. 3a ustawy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</a:t>
            </a:r>
            <a:b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dnia 27 sierpnia 2015 r. w sprawie nadzoru pedagogicznego</a:t>
            </a:r>
            <a:r>
              <a:rPr lang="pl-PL" altLang="pl-PL" sz="1800" dirty="0">
                <a:solidFill>
                  <a:srgbClr val="001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364602" y="1916832"/>
            <a:ext cx="71767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WYSOKIM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364325" y="4797152"/>
            <a:ext cx="7176797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PODSTAWOWYM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54747" y="2924944"/>
            <a:ext cx="9596505" cy="1512168"/>
          </a:xfrm>
        </p:spPr>
        <p:txBody>
          <a:bodyPr>
            <a:normAutofit/>
          </a:bodyPr>
          <a:lstStyle/>
          <a:p>
            <a:endParaRPr lang="pl-PL" alt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alt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</a:t>
            </a: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prawna: § 6 ust. 3 ww. rozporządzenia: 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„Szkoła lub placówka spełnia badane wymagania, jeżeli realizuje każde z tych wymagań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najmniej na poziomie podstawowym”.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3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0619" y="44624"/>
            <a:ext cx="8268919" cy="1152128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Szkoły i placówki, które otrzymały polecenie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Lubuskiego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Kuratora Oświaty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opracowania Programu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harmonogramu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poprawy efektywności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kształcenia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wychowania w roku szkolnym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2016/2017</a:t>
            </a: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990610"/>
              </p:ext>
            </p:extLst>
          </p:nvPr>
        </p:nvGraphicFramePr>
        <p:xfrm>
          <a:off x="516182" y="1484784"/>
          <a:ext cx="9005725" cy="340505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170243"/>
                <a:gridCol w="283548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iczba szkół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1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550911" y="5445224"/>
            <a:ext cx="8970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niespełnienia wymagania, które nie skutkuje opracowaniem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harmonogramu poprawy efektywności kształcenia lub wychowania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szkoła lub placówka wdraża działania mające na celu poprawę stanu spełniania danego wymagania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9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4ECAE-590B-4112-B991-1139B699C3CA}" type="datetime1">
              <a:rPr lang="pl-PL" smtClean="0"/>
              <a:pPr>
                <a:defRPr/>
              </a:pPr>
              <a:t>2017-08-28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222697" y="2420893"/>
            <a:ext cx="6084676" cy="14700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</a:t>
            </a:r>
            <a:b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szkół i placówek</a:t>
            </a:r>
          </a:p>
        </p:txBody>
      </p:sp>
    </p:spTree>
    <p:extLst>
      <p:ext uri="{BB962C8B-B14F-4D97-AF65-F5344CB8AC3E}">
        <p14:creationId xmlns:p14="http://schemas.microsoft.com/office/powerpoint/2010/main" val="15221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szkół i placówek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023" y="1297506"/>
            <a:ext cx="9906000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endParaRPr lang="pl-PL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Przygotowywanie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podawanie do publicznej wiadomości na stronie internetowej organu analiz, wyników sprawowanego nadzoru pedagogicznego, w tym wniosków z ewaluacji zewnętrznych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buClr>
                <a:schemeClr val="tx1"/>
              </a:buClr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opracowywanie analiz okresowych i całościowych w kontekście tematyki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przewidzianych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 Lubuskiego Kuratora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 kontroli w trybie działań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doraźnych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zakresu ewaluacji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0" algn="just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wykorzystania ewaluacji w procesie doskonalenia jakości działalności dydaktycznej, wychowawczej i opiekuńczej oraz innej działalności statutowej szkoły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placówki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konferencje regionalne dotyczące ewaluacji organizowane przy współpracy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ORE,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o wynikach ewaluacji na stronie internetowej SEO,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dystrybucja do szkół i placówek publikacji książkowych na temat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ewaluacji,</a:t>
            </a: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zadań: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„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zdrowie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14023" y="1297506"/>
            <a:ext cx="9891977" cy="417733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wspomaga szkoły i placówki w szczególności poprzez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0" y="2683239"/>
            <a:ext cx="9906000" cy="4174761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Liczba nadzorowanych szkół i placówek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71269" y="6838482"/>
            <a:ext cx="2311400" cy="365125"/>
          </a:xfrm>
        </p:spPr>
        <p:txBody>
          <a:bodyPr/>
          <a:lstStyle/>
          <a:p>
            <a:pPr>
              <a:defRPr/>
            </a:pPr>
            <a:fld id="{4506A613-5607-4FF4-8AA1-865E3F603A2E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666005947"/>
              </p:ext>
            </p:extLst>
          </p:nvPr>
        </p:nvGraphicFramePr>
        <p:xfrm>
          <a:off x="2961523" y="5445224"/>
          <a:ext cx="421246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załka w dół 2"/>
          <p:cNvSpPr/>
          <p:nvPr/>
        </p:nvSpPr>
        <p:spPr>
          <a:xfrm>
            <a:off x="4621254" y="2420718"/>
            <a:ext cx="273446" cy="312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2461117" y="3595395"/>
            <a:ext cx="675105" cy="336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360929" y="3595400"/>
            <a:ext cx="567111" cy="28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515089" y="4890322"/>
            <a:ext cx="1579816" cy="477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478422" y="4918891"/>
            <a:ext cx="1540010" cy="481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1988671" y="1521188"/>
            <a:ext cx="5538614" cy="772840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Oświaty 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275718" y="2798208"/>
            <a:ext cx="2964518" cy="772840"/>
          </a:xfrm>
          <a:prstGeom prst="roundRect">
            <a:avLst/>
          </a:prstGeom>
          <a:solidFill>
            <a:srgbClr val="99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1265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zkół i placówek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84517" y="4029469"/>
            <a:ext cx="3861147" cy="709985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samodzielnych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5366547" y="4021991"/>
            <a:ext cx="3646476" cy="724940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w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zespołach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360928" y="6381328"/>
            <a:ext cx="320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danych SIO z 30.09.2016r.</a:t>
            </a:r>
            <a:endParaRPr lang="pl-PL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28" y="2130426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240314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polityki oświatowej państwa ustalone przez  MEN na rok szkolny 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" y="1484784"/>
            <a:ext cx="9711664" cy="4953000"/>
          </a:xfrm>
        </p:spPr>
        <p:txBody>
          <a:bodyPr/>
          <a:lstStyle/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</a:t>
            </a: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polecenia Ministra Edukacji Narodowej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monitorowany był temat</a:t>
            </a:r>
          </a:p>
          <a:p>
            <a:pPr marL="0" indent="0" algn="ctr">
              <a:lnSpc>
                <a:spcPts val="1600"/>
              </a:lnSpc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„Monitorowanie 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liczby uczniów technikum i zasadniczej szkoły zawodowej realizujących kształcenie dualne w ramach praktycznej nauki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zawodu”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Monitorowaniem objęto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szkół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ponadgimnazjalnych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prowadzących kształcenie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ankietę odpowiedziały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szkoły, co stanowi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87,7%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wszystkich szkół objętych monitorowaniem. </a:t>
            </a:r>
          </a:p>
          <a:p>
            <a:pPr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3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2" y="2420888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dalszej pracy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analizy wyników kontroli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>
            <a:normAutofit fontScale="925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związku z dużą liczbą zaleceń wydanych w obszarze  przestrzegania praw dziecka i praw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ucznia, wskazane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zaplanować nadzór w tym obszarze w zakresie: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pedagogicznej, w tym wynikającej z zaleceń i wskazań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określonych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opiniach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orzeczeniach,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rodzicami dzieci wymagających objęcia opieką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pedagogiczną,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 pedagoga/psychologa wynikających z pomocy psychologiczno-pedagogicznej,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przestrzegania przepisów prawa dotyczących organizacji,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nadzoru  pedagogicznego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tym  nadzoru pedagogicznego prowadzonego przez dyrektora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pedagogicznej.</a:t>
            </a:r>
          </a:p>
          <a:p>
            <a:pPr marL="452438" lvl="0">
              <a:buClr>
                <a:srgbClr val="FF0000"/>
              </a:buClr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Należałoby zwiększyć efektywność nadzoru pedagogicznego sprawowanego przez dyrektora poprzez planowanie  działań adekwatnych do potrzeb szkoły/placówki oraz  konsekwentną ich realizację. </a:t>
            </a:r>
            <a:endParaRPr lang="pl-P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Wzmóc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celu zapewnienia bezpieczeństwa uczniom w czasie zajęć lekcyjnych i pozalekcyjnych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szkołach/placówkach i działania zapewniające eliminowanie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niepożądanych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zachowań uczniów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Wskazana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realizacja form doskonalenia zawodowego dla dyrektorów/nauczycieli w zakresie udzielania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dokumentowania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pedagogicznej, a także skutecznej współpracy dyrektorów/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i komunikowania się z rodzicami.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3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ze zgromadzonych danych  podczas przeprowadzonych ewaluacji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622786" cy="5312631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zgromadzonych danych podczas przeprowadzonych ewaluacji sformułowano następujące rekomendacje dotyczące podejmowanych działań mających na celu doskonalenie jakości pracy szkół w województwie lubuskim w roku szkolnym 2017/2018:</a:t>
            </a:r>
          </a:p>
          <a:p>
            <a:pPr lvl="0"/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poziomie sprawowanego przez dyrektorów szkół wewnętrznego nadzoru pedagogicznego należy zwrócić większą uwagę na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realizacji działań wychowawczych i profilaktycznych dostosowanych do potrzeb uczniów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obserwacji w kontekście realizowanych przez nauczycieli procesów edukacyjnych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 stwarzających uczniom możliwość aktywnego uczenia się, umożliwiających podejmowanie decyzji, a także pod kątem indywidualizacji i udzielania pełnej informacji zwrotnej uczniom na każdym etapie uczenia się.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2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Uwagi dotyczące zaleceń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54780" y="1412776"/>
            <a:ext cx="9596439" cy="4478673"/>
          </a:xfrm>
        </p:spPr>
        <p:txBody>
          <a:bodyPr/>
          <a:lstStyle/>
          <a:p>
            <a:pPr marL="0" indent="0" algn="just"/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yrektor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lub placówki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zobowiązany jest egzekwować udzielanie kary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nauczycielowi,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rozpatrzona skarga lub zbadana sprawa w piśmie potwierdza zasadność wskazanych zarzutów.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lub placówki,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30 dni od dnia otrzymania zaleceń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wniesienia zastrzeżeń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30 dni od dnia otrzymania pisemnego zawiadomienia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nieuwzględnieniu zastrzeżeń, jest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zobligowany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powiadomić: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o sposobie realizacji zaleceń,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prowadzący szkołę lub placówkę o otrzymanych zaleceniach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 sposobie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realizacji.</a:t>
            </a:r>
          </a:p>
          <a:p>
            <a:pPr marL="0" indent="0" algn="just">
              <a:buClr>
                <a:srgbClr val="FF0000"/>
              </a:buClr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6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2" y="2420888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Uwagi </a:t>
            </a:r>
            <a:r>
              <a:rPr lang="pl-PL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dotyczące opiniowania arkuszy organizacji pracy szkół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Uwagi </a:t>
            </a:r>
            <a:r>
              <a:rPr lang="pl-PL" sz="1800" dirty="0">
                <a:solidFill>
                  <a:srgbClr val="000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dotyczące opiniowania arkuszy organizacji pracy szkół i </a:t>
            </a:r>
            <a:r>
              <a:rPr lang="pl-PL" sz="1800" dirty="0" smtClean="0">
                <a:solidFill>
                  <a:srgbClr val="000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endParaRPr lang="pl-PL" sz="1800" dirty="0">
              <a:solidFill>
                <a:srgbClr val="000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aneksach do arkusza organizacji pracy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należy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zwrócić uwagę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na:</a:t>
            </a:r>
          </a:p>
          <a:p>
            <a:pPr marL="628650" indent="-2651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przydział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nauczycielom zgodnie z kwalifikacjami,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651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łącznie klas w szkole podstawowej specjalnych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zachowaniem odpowiedniej liczby godzin,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651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łączenie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 w zespołach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edukacyjno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terapeutycznych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uwzględnieniem rodzaju niepełnosprawności szczególnie jeśli jest to niepełnosprawność ruchowa,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651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właściwej liczby godzin zajęć rewalidacyjnych dla poszczególnych oddziałów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dobór  ich rodzaju zgodnie z potrzebami uczniów.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arkuszach stosować czytelne - jednoznaczne oznaczenie oddziałów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klasowych,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kl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II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Jeśli program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którym tworzony jest arkusz narzuca własne oznaczenie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dołączenie legendy skrótów, oznaczeń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typach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szkół,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wszystkich oddziałach klasowych organizowanych dla uczniów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niepełnosprawnością intelektualną w stopniu umiarkowanym lub znacznym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należy planować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nową podstawą programową i nowym ramowym planem nauczania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skrupulatne wypełnienie wszystkich kolumn załącznika dotyczącego kwalifikacji nauczycieli,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również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podawanie informacji o kwalifikacjach zgodnie z brzmieniem dyplomu.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9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</a:t>
            </a:r>
            <a:endParaRPr lang="pl-PL" sz="1800" dirty="0">
              <a:solidFill>
                <a:srgbClr val="000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Stanowisko MEN w zakresie interpretacji przepisów przejściowych regulujących ważność orzeczeń wydanych przed 1 września 2017 r. uzgodnione z radcami prawnymi MEN: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art. 312 ust. 1 ustawy z dnia 14 grudnia 2016 r. – Przepisy wprowadzające ustawę – Prawo oświatowe wszystkie orzeczenia wydane przez zespoły orzekające działające w publicznych poradniach psychologiczno-pedagogicznych przed 1 września 2017 r. zachowują ważność na okres, na jaki zostały wydane.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Wyjątek od ww. zasady stanowią wyłącznie orzeczenia, o których mowa w art. 312 ust. 2 i 3 ww. ustawy. W przypadku orzeczeń o potrzebie kształcenia specjalnego są to orzeczenia wydane przed 1 września 2017 r. na okres I lub II etapu edukacyjnego .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Ważność ww. orzeczeń o potrzebie kształcenia specjalnego została wydłużona do czasu zakończenia kształcenia odpowiednio: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 klasie IV szkoły podstawowej – w przypadku orzeczeń wydanych na okres I etapu edukacyjnego;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 szkole podstawowej – w przypadku orzeczeń wydanych na okres II etapu edukacyjnego.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2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</a:t>
            </a:r>
            <a:endParaRPr lang="pl-PL" sz="1800" dirty="0">
              <a:solidFill>
                <a:srgbClr val="000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76" y="1340768"/>
            <a:ext cx="9751250" cy="5429263"/>
          </a:xfrm>
        </p:spPr>
        <p:txBody>
          <a:bodyPr>
            <a:normAutofit fontScale="92500" lnSpcReduction="10000"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Przypomnienie o obowiązku składania sprawozdań kwartalnych przez MOW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ramach Krajowego Mechanizmu Prewencji na zlecenie Rzecznika Praw Obywatelskich zbierane są dane dotyczące wypadków nadzwyczajnych, takich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jak: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zbiorowa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indywidualna ucieczka, a także śmierć nieletniego lub innej osoby, ciężkie uszkodzenie ciała wskutek działania nieletniego, pracownika lub innej osoby;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zbiorowy występujący czynnie lub biernie;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samobójstwo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nieletniego;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groźne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zakłócenie porządku 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bezpieczeństwa;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zgwałcenie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nieletniego;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znęcanie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nad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nieletnim;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pobicie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skutkujące ciężkim uszkodzeniem ciała;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próba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samobójcza nieletniego;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pobicie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inna forma zakazanego karania, poniżającego lub nieludzkiego traktowania</a:t>
            </a:r>
          </a:p>
          <a:p>
            <a:pPr marL="363538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nieletniego;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zastosowanie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środków przymusu bezpośredniego wobec nieletniego.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6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polityki oświatowej państwa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</a:t>
            </a:r>
            <a:endParaRPr lang="pl-PL" sz="1800" dirty="0">
              <a:solidFill>
                <a:srgbClr val="000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76" y="1340768"/>
            <a:ext cx="9751250" cy="54292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Przypomnienie o obowiązku składania sprawozdań kwartalnych przez MOW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w Przytoku i MOW w Babimoście wywiązywały się z obowiązku składania kwartalnych sprawozdań z wypadków nadzwyczajnych - w obecnym roku szkolnym  zgłoszono jeden taki przypadek.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9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Przerwa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Zmiany w prawie oświatowym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08584" y="256722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 wchodzące w życie 1 września 2017 r</a:t>
            </a:r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3200" b="1" dirty="0" smtClean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 </a:t>
            </a:r>
            <a:r>
              <a:rPr lang="pl-PL" sz="3200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prawne </a:t>
            </a:r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opublikowane</a:t>
            </a:r>
            <a:endParaRPr lang="pl-PL" sz="3200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200" b="1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 na 23 sierpnia 2017r.)</a:t>
            </a:r>
          </a:p>
          <a:p>
            <a:pPr algn="ctr"/>
            <a:endParaRPr lang="pl-PL" sz="3200" b="1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28104"/>
              </p:ext>
            </p:extLst>
          </p:nvPr>
        </p:nvGraphicFramePr>
        <p:xfrm>
          <a:off x="56454" y="1340768"/>
          <a:ext cx="9849545" cy="568431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70589"/>
                <a:gridCol w="1503791"/>
                <a:gridCol w="4175165"/>
              </a:tblGrid>
              <a:tr h="336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Ustawa z dnia 14 grudnia 2016 r. – Prawo oświatowe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r, poz. 59 zmiana: poz. 949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wejścia w życie: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września 2017 r.,                               z wyjątkiem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18 ust. 4, art. 47 ust. 3 pkt 2 oraz rozdziału 6, które wchodzą  w życie po upływie 14 dni od dnia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ogłoszenia;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47 ust. 1 pkt 1 lit. c, d, g oraz pkt 4, które wchodzą w życie z dniem 1 września  2018 r.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Ustawa z dnia 14 grudnia 2016 r. – Przepisy wprowadzające ustawę – Prawo oświatowe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poz. 60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Część przepisów ustawowych wchodzi w życie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terminach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innych niż 1 września 2017 r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Ustawa zmienia m.in. przepisy ponad stu ustaw, w tym ustawy Karta Nauczyciela np. w zakresie awansu zawodowego (art. 4 pkt 3-4).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dnia 14 lutego 2017 r. w sprawie podstawy programowej wychowania przedszkolnego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oraz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podstawy programowej kształcenia ogólnego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dla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podstawowej, w tym dla uczniów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niepełnosprawnością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intelektualną w stopniu umiarkowanym lub znacznym, kształcenia ogólnego dla branżowej szkoły I stopnia, kształcenia ogólnego dla szkoły specjalnej przysposabiającej do pracy oraz kształcenia ogólnego dla szkoły policealnej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poz. 356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Podstawa programowa uległa zmianie w związku ze zmianą ustroju szkolnego.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5366"/>
              </p:ext>
            </p:extLst>
          </p:nvPr>
        </p:nvGraphicFramePr>
        <p:xfrm>
          <a:off x="15383" y="1124744"/>
          <a:ext cx="9905999" cy="567261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406578"/>
                <a:gridCol w="4304927"/>
              </a:tblGrid>
              <a:tr h="25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z dnia 13 marca 2017 r. w sprawie klasyfikacji zawodów szkolnictwa zawodowego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poz. 622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Nowe uregulowania wynikające z art. 46 ust.1 ustawy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dnia 14 grudnia 2016 r.  Prawo oświatowe.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9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z dnia 17 marca 2017 r. w sprawie szczegółowej organizacji publicznych szkół i publicznych przedszkoli</a:t>
                      </a:r>
                      <a:endParaRPr lang="pl-PL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poz. 649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Istotniejsze zmiany dotyczą: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zespołów nauczycieli;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organizacji oddziałów w tym oddziałów przedszkolnych oraz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oddziałów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przysposabiających do pracy;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opracowywania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arkuszy organizacji szkół i placówek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27 marca 2017 r. w sprawie oddziałów i szkół sportowych oraz oddziałów i szkół mistrzostwa sportowego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., 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671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Zachowano większość obowiązujących obecnie rozwiązań. Zmiany dot. m.in.: funkcjonowania oddziałów mistrzostwa sportowego, oddziałów sportowych, szkolenia sportowego.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7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28 marca 2017 r. w sprawie ramowych planów nauczania dla publicznych szkół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poz. 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Zgodnie z treścią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§ 9 rozporządzenia,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jego przepisy stosuje się m.in. począwszy od roku szkolnego 2017/2018 w: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a) klasach I, IV i VII szkoły podstawowej, a w latach następnych również w kolejnych klasach szkoły podstawowej,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b) branżowej szkole I stopnia dla uczniów będących absolwentami dotychczasowego gimnazjum,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c) szkole specjalnej przysposabiającej do pracy,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d) semestrach I szkoły policealnej, a w latach następnych również w kolejnych semestrach szkoły policealnej.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55022"/>
              </p:ext>
            </p:extLst>
          </p:nvPr>
        </p:nvGraphicFramePr>
        <p:xfrm>
          <a:off x="0" y="1240916"/>
          <a:ext cx="9905999" cy="561708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512410"/>
                <a:gridCol w="4199095"/>
              </a:tblGrid>
              <a:tr h="279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31 marca 2017 r. w sprawie podstawy programowej kształcenia w zawodach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poz. 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Podstawa programowa kształcenia w zawodach uległa zmianie w związku ze zmianą ustroju szkolnego.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8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Ustawa z dnia 21 kwietnia 2017 r. o zmianie ustawy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systemie informacji oświatowej oraz niektórych innych ustaw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poz. 949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dniem 1 września 2017 r. wchodzą w życie: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2 pkt 1, 4 i 5, art. 4 pkt 1, 4–9 i 13 oraz art. 10 ust. 1, 3, 4, 7 i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dniem 2 września 2017 r. wchodzą w życie: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art. 1 pkt 7 lit. c w zakresie pkt 28b, pkt 10, 13, 16, 17, 22 i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dnia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czerwca 2017 r. zmieniające rozporządzenie w sprawie sposobu nauczania szkolnego oraz zakresu treści dotyczących wiedzy o życiu seksualnym człowieka, o zasadach świadomego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odpowiedzialnego rodzicielstwa, o wartości rodziny, życia w fazie prenatalnej oraz metodach i środkach świadomej prokreacji zawartych w podstawie programowej kształcenia ogólnego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poz.1117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Główny cel: </a:t>
                      </a:r>
                      <a:r>
                        <a:rPr lang="pl-PL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dostosowanie sposobu realizacji zajęć „wychowanie do życia w rodzinie” do nowych typów szkół.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58683"/>
              </p:ext>
            </p:extLst>
          </p:nvPr>
        </p:nvGraphicFramePr>
        <p:xfrm>
          <a:off x="0" y="1340768"/>
          <a:ext cx="9905999" cy="529792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512410"/>
                <a:gridCol w="4199095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Kultury i Dziedzictwa Narodowego z dnia 26 maja 2017 r. w sprawie typów szkół artystycznych publicznych i niepublicznych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poz.1125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Data wejścia w życie: 2017-09-01, z tym że przepisy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§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6 ust. 2 oraz § 9 ust. 2 i 6 pkt 1 weszły w życie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dniem następującym po dniu ogłoszenia.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7 czerwca 2017 r. zmieniające rozporządzenie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sprawie warunków i sposobu organizowania nauki religii w publicznych przedszkolach i szkołach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., poz.1147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Główny cel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konieczność </a:t>
                      </a:r>
                      <a:r>
                        <a:rPr lang="pl-PL" sz="1400" i="1" dirty="0">
                          <a:effectLst/>
                          <a:latin typeface="Times New Roman"/>
                          <a:ea typeface="Calibri"/>
                        </a:rPr>
                        <a:t>dostosowania przepisów rozporządzenia do nowego ustroju szkolnego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7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14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czerwca</a:t>
                      </a:r>
                      <a:r>
                        <a:rPr lang="pl-PL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2017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r. zmieniające rozporządzenie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sprawie sposobu realizacji edukacji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dla</a:t>
                      </a:r>
                      <a:r>
                        <a:rPr lang="pl-PL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bezpieczeństwa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poz.1239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Główny cel: </a:t>
                      </a:r>
                      <a:r>
                        <a:rPr lang="pl-PL" sz="1400" i="1" dirty="0">
                          <a:effectLst/>
                          <a:latin typeface="Times New Roman"/>
                          <a:ea typeface="Calibri"/>
                        </a:rPr>
                        <a:t>dostosowanie sposobu realizacji obowiązkowej edukacji dla bezpieczeństwa do nowych typów szkół, wprowadzonych ustawą z dnia 14 grudnia 2016 r. – Prawo oświatowe.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l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29 czerwca  2017 r. w sprawie dopuszczalnych form realizacji obowiązkowych zajęć wychowania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fizycznego.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poz.1322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Nowym rozwiązaniem jest przepis § 2, w którym uściślono rodzaje możliwych grup ćwiczebnych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dopuszczono grupy: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oddziałowe,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międzyoddziałowe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pl-PL" sz="1400" i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międzyklasowe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i (w przypadku zespołów szkół) międzyszkolne.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21 lipca 2017 r. w sprawie ramowych statutów: publicznej placówki kształcenia ustawicznego, publicznej placówki kształcenia praktycznego oraz publicznego ośrodka dokształcania i doskonalenia zawodowego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1451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Na podstawie delegacji ustawowej (art. 112 ust. 2 Prawa oświatowego).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00407"/>
              </p:ext>
            </p:extLst>
          </p:nvPr>
        </p:nvGraphicFramePr>
        <p:xfrm>
          <a:off x="0" y="1240917"/>
          <a:ext cx="9921552" cy="443902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dnia 1 sierpnia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r. w sprawie szczegółowych warunków i sposobu przeprowadzania egzaminu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ósmoklasisty.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poz.1512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Przyjęte regulacje są podobne do tych, które obowiązywały w przypadku egzaminu gimnazjalnego. Po raz pierwszy uczniowie będą zdawać nowy egzamin w roku szkolnym 2018/2019.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3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dnia 3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sierpnia 2017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r. w sprawie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oceniania,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klasyfikowania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promowania uczniów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słuchaczy w szkołach publicznych.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poz.1534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Obowiązuje tylko w szkołach o których mowa w art. 18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ust. 1 ustawy z dnia 14 grudnia 2016 r. – Prawo oświatowe (Dz. U. z 2017 r. poz. 59 i 949).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dnia 8 sierpnia 2017 r. w sprawie przypadków, w których do publicznej lub niepublicznej szkoły dla dorosłych można przyjąć osobę, która ukończyła 16 albo 15 lat, oraz przypadków,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w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których osoba, która ukończyła ośmioletnią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szkołę podstawową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może spełniać obowiązek nauki przez uczęszczanie na kwalifikacyjny kurs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zawodowy.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1562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Na podstawie delegacji wynikającej z art. 36 ust. 16 ustawy z dnia 14 grudnia 2016 r. – Prawo oświatowe.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6926"/>
              </p:ext>
            </p:extLst>
          </p:nvPr>
        </p:nvGraphicFramePr>
        <p:xfrm>
          <a:off x="0" y="5805264"/>
          <a:ext cx="9906000" cy="118241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154958"/>
                <a:gridCol w="2751042"/>
              </a:tblGrid>
              <a:tr h="11824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8 sierpnia 2017 r. w sprawie szczegółowych warunków przechodzenia ucznia ze szkoły publicznej lub szkoły niepublicznej o uprawnieniach szkoły publicznej jednego typu do szkoły publicznej innego typu albo do szkoły publicznej tego samego typu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., poz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. 1546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8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08584" y="256722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 wchodzące w życie 1 września 2017 r.</a:t>
            </a:r>
            <a:endParaRPr lang="pl-PL" sz="3200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72200" y="364444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 prawne podpisane, nieopublikowane</a:t>
            </a:r>
            <a:endParaRPr lang="pl-PL" sz="3200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MEN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na rok szkolny 2016/2017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na rok szkolny 2016/2017 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kierunki realizacji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Upowszechnianie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czytelnictwa, rozwijanie kompetencji czytelniczych wśród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Rozwijanie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kompetencji informatycznych dzieci i młodzieży w szkołach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placówkach.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Kształtowanie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postaw.  Wychowanie do wartości.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Podniesienie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zawodowego w szkołach ponadgimnazjalnych poprzez angażowanie pracodawców w proces dostosowania kształcenia zawodowego do potrzeb rynku pracy.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Przygotowanie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wdrożenia od roku szkolnego 2017/2018 nowej podstawy programowej. </a:t>
            </a:r>
          </a:p>
          <a:p>
            <a:pPr lvl="0" algn="just">
              <a:buFont typeface="+mj-lt"/>
              <a:buAutoNum type="arabicPeriod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szkolny 2016/2017 ogłoszony został przez Ministra Edukacji Narodowej 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Rokiem Wolontariatu</a:t>
            </a:r>
          </a:p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5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13487"/>
              </p:ext>
            </p:extLst>
          </p:nvPr>
        </p:nvGraphicFramePr>
        <p:xfrm>
          <a:off x="0" y="1340768"/>
          <a:ext cx="9906000" cy="295232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906000"/>
              </a:tblGrid>
              <a:tr h="3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Calibri"/>
                        </a:rPr>
                        <a:t>Rozporządzenie Ministra Edukacji Narodowej w sprawie warunków organizowania, kształcenia, wychowania </a:t>
                      </a:r>
                      <a:r>
                        <a:rPr lang="pl-PL" sz="16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6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600" dirty="0" smtClean="0"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pl-PL" sz="1600" dirty="0">
                          <a:effectLst/>
                          <a:latin typeface="Times New Roman"/>
                          <a:ea typeface="Calibri"/>
                        </a:rPr>
                        <a:t>opieki dla dzieci i młodzieży niepełnosprawnych, niedostosowanych społecznie i zagrożonych niedostosowaniem społecznym.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Calibri"/>
                        </a:rPr>
                        <a:t>Rozporządzenie Ministra Edukacji Narodowej w sprawie zasad udzielania i organizacji pomocy psychologiczno-pedagogicznej w publicznych przedszkolach, szkołach i placówkach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Calibri"/>
                        </a:rPr>
                        <a:t>Rozporządzenie Ministra Edukacji Narodowej w sprawie indywidualnego obowiązkowego rocznego przygotowania przedszkolnego dzieci i indywidualnego nauczania dzieci i młodzieży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5880" y="211881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Przewidywane </a:t>
            </a:r>
            <a:r>
              <a:rPr lang="pl-PL" sz="3200" b="1" dirty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zmiany w wybranych przepisach prawa oświatowego, </a:t>
            </a: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będące aktualnie w </a:t>
            </a:r>
            <a:r>
              <a:rPr lang="pl-PL" sz="3200" b="1" dirty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fazie </a:t>
            </a: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procedowania</a:t>
            </a:r>
            <a:endParaRPr lang="pl-PL" sz="3200" dirty="0">
              <a:solidFill>
                <a:srgbClr val="0000A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18336"/>
              </p:ext>
            </p:extLst>
          </p:nvPr>
        </p:nvGraphicFramePr>
        <p:xfrm>
          <a:off x="0" y="1185312"/>
          <a:ext cx="9906000" cy="557399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906000"/>
              </a:tblGrid>
              <a:tr h="3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</a:tr>
              <a:tr h="271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Rozporządzenie Ministra Edukacji Narodowej w sprawie organizacji roku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szkolnego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Calibri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Rozporządzenie Ministra Edukacji Narodowej zmieniające rozporządzenie w sprawie szczegółowych zasad działania publicznych poradni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psychologiczno-pedagogicznych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Rozporządzenie Ministra Edukacji Narodowej w sprawie orzeczeń i opinii wydawanych przez zespoły orzekające działające w publicznych poradniach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psychologiczno‑pedagogicznych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Rozporządzenie Ministra Edukacji Narodowej w sprawie w sprawie wczesnego wspomagania rozwoju dzieci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.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Calibri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Rozporządzenie Ministra Edukacji Narodowej w sprawie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w sprawie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podstawy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programowej kształcenia ogólnego dla liceum ogólnokształcącego, technikum oraz branżowej szkoły II stopnia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w sprawie nadzoru pedagogicznego.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Ministra Edukacji Narodowej w sprawie rodzajów innych form wychowania przedszkolnego, warunków tworzenia i organizowania tych form oraz sposobu ich działania.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sprawie warunków i sposobu wykonywania przez przedszkola, szkoły i placówki publiczne zadań umożliwiających podtrzymywanie poczucia tożsamości narodowej, etnicznej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językowej uczniów należących do mniejszości narodowych i etnicznych oraz społeczności posługującej się językiem regionalnym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18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sprawie wymagań wobec szkół i placówek.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</a:t>
                      </a: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Ministra Edukacji Narodowej w sprawie sposobu prowadzenia przez publiczne przedszkola, szkoły i placówki dokumentacji przebiegu nauczania, działalności wychowawczej i opiekuńczej oraz rodzajów tej dokumentacji.</a:t>
                      </a: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45983"/>
              </p:ext>
            </p:extLst>
          </p:nvPr>
        </p:nvGraphicFramePr>
        <p:xfrm>
          <a:off x="0" y="1185312"/>
          <a:ext cx="9906000" cy="20890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906000"/>
              </a:tblGrid>
              <a:tr h="3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</a:tr>
              <a:tr h="919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Rozporządzenie Ministra Edukacji Narodowej  w sprawie szczegółowych kwalifikacji wymaganych od nauczycieli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oraz określenia szkół i wypadków, w których można zatrudnić nauczycieli niemających wyższego wykształcenia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lub ukończonego zakładu kształcenia nauczycieli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Rozporządzenie Ministra Edukacji Narodowej w sprawie publicznych placówek oświatowo-wychowawczych, młodzieżowych ośrodków wychowawczych, młodzieżowych ośrodków socjoterapii, specjalnych ośrodków szkolno-wychowawczych, specjalnych ośrodków wychowawczych, ośrodków rewalidacyjno-wychowawczych oraz placówek zapewniających opiekę i wychowanie uczniom w okresie pobierania nauki poza miejscem stałego zamieszkania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5880" y="266275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akty prawne, które weszły w życie przed  1 września 2017 r.</a:t>
            </a:r>
            <a:endParaRPr lang="pl-PL" sz="3200" dirty="0">
              <a:solidFill>
                <a:srgbClr val="0000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63878"/>
              </p:ext>
            </p:extLst>
          </p:nvPr>
        </p:nvGraphicFramePr>
        <p:xfrm>
          <a:off x="0" y="1240917"/>
          <a:ext cx="9906000" cy="358652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154958"/>
                <a:gridCol w="2751042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4647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14 marca 2017 r. w sprawie przeprowadzania postępowania rekrutacyjnego oraz postępowania uzupełniającego na lata szkolne 2017/2018–2019/2020 do trzyletniego liceum ogólnokształcącego, czteroletniego technikum i branżowej szkoły I stopnia, dla kandydatów będących absolwentami dotychczasowego gimnazjum.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586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16 marca 2017 r. w sprawie przeprowadzania postępowania rekrutacyjnego oraz postępowania uzupełniającego do publicznych przedszkoli, szkół i placówek.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610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25 maja 2017 r. w sprawie warunków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sposobu wspomagania nauczania języka polskiego, historii, geografii, kultury polskiej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innych przedmiotów nauczanych w języku polskim wśród Polonii i Polaków zamieszkałych za granicą oraz dzieci pracowników migrujących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poz.1042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204864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Wdrażanie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nowej podstawy programowej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edukacji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535619"/>
            <a:ext cx="61150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45"/>
          <p:cNvSpPr/>
          <p:nvPr/>
        </p:nvSpPr>
        <p:spPr>
          <a:xfrm>
            <a:off x="3368824" y="1635964"/>
            <a:ext cx="1224136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zaokrąglony 46"/>
          <p:cNvSpPr/>
          <p:nvPr/>
        </p:nvSpPr>
        <p:spPr>
          <a:xfrm>
            <a:off x="200472" y="1916832"/>
            <a:ext cx="288032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1 września 2017r. 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Prostokąt zaokrąglony 89"/>
          <p:cNvSpPr/>
          <p:nvPr/>
        </p:nvSpPr>
        <p:spPr>
          <a:xfrm>
            <a:off x="198794" y="4941168"/>
            <a:ext cx="2880320" cy="50405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2017r. 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26" y="4288321"/>
            <a:ext cx="6048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Prostokąt 91"/>
          <p:cNvSpPr/>
          <p:nvPr/>
        </p:nvSpPr>
        <p:spPr>
          <a:xfrm>
            <a:off x="3521224" y="1788364"/>
            <a:ext cx="1224136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rostokąt 92"/>
          <p:cNvSpPr/>
          <p:nvPr/>
        </p:nvSpPr>
        <p:spPr>
          <a:xfrm>
            <a:off x="3541386" y="4437112"/>
            <a:ext cx="1555629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wdrażania nowej podstawy programowej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273-280 ustawy Prawo Oświatowe)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48454"/>
              </p:ext>
            </p:extLst>
          </p:nvPr>
        </p:nvGraphicFramePr>
        <p:xfrm>
          <a:off x="39158" y="2420887"/>
          <a:ext cx="966636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7818"/>
                <a:gridCol w="4968551"/>
              </a:tblGrid>
              <a:tr h="226824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2017/2018</a:t>
                      </a:r>
                      <a:endParaRPr lang="pl-PL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dirty="0" smtClean="0"/>
                        <a:t>przedszkola,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dirty="0" smtClean="0"/>
                        <a:t>oddziały przedszkolne w szkole,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dirty="0" smtClean="0"/>
                        <a:t>inne formy wychowania przedszkolnego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967823" y="1462026"/>
            <a:ext cx="6048672" cy="69133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Placówki wychowania przedszkolnego</a:t>
            </a:r>
          </a:p>
        </p:txBody>
      </p:sp>
    </p:spTree>
    <p:extLst>
      <p:ext uri="{BB962C8B-B14F-4D97-AF65-F5344CB8AC3E}">
        <p14:creationId xmlns:p14="http://schemas.microsoft.com/office/powerpoint/2010/main" val="23765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wdrażania nowej podstawy programowej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273-280 ustawy Prawo Oświatowe)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30311"/>
              </p:ext>
            </p:extLst>
          </p:nvPr>
        </p:nvGraphicFramePr>
        <p:xfrm>
          <a:off x="39158" y="2276872"/>
          <a:ext cx="9666369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410"/>
                <a:gridCol w="2736304"/>
                <a:gridCol w="3096344"/>
                <a:gridCol w="2808311"/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pl-PL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pl-PL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dotychczasowa PP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III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dotychczasowa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IV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dotychczasowa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dotychczasowa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VII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VIII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dotychczasowa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 dla uczniów z niepełnosprawnością intelektualną w stopniu umiarkowanym lub znacznym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od 2017/2018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(we wszystkich klasach)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967823" y="1462026"/>
            <a:ext cx="6048672" cy="69133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Ośmioletnia szkoła podstawowa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algn="just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realizacją podstawowych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oświatowej państwa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2016/2017: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kontroli przewidzianych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z wykorzystaniem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arkuszy kontroli zatwierdzonych przez ministra właściwego do spraw oświaty 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na sygnalizowane nieprawidłowości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 i placówkach związane z problematyką kierunków,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skargi i</a:t>
            </a:r>
            <a:r>
              <a:rPr lang="pl-P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ust. 3 ustawy o systemie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</a:t>
            </a: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ewaluacji zewnętrznych w zakresie wymagań uwzględniających problematykę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oświatowej państwa,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 z danego kierunku,</a:t>
            </a: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podejmował wiele działań na polecenie MEN, ORE wynikających z kierunków polityki oświatowej państwa.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1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wdrażania nowej podstawy programowej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273-280 ustawy Prawo Oświatowe)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00746"/>
              </p:ext>
            </p:extLst>
          </p:nvPr>
        </p:nvGraphicFramePr>
        <p:xfrm>
          <a:off x="39158" y="2276872"/>
          <a:ext cx="9757810" cy="4388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594"/>
                <a:gridCol w="2376264"/>
                <a:gridCol w="1459592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branżowa I stopnia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(3-letnia)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(sukcesywnie, począwszy od kl. I, następnie w kolejnych latach)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63421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branżowa II stopnia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(2-letnia)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szkoły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(jeszcze nie opracowana)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specjalna przysposabiająca do pracy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(we </a:t>
                      </a:r>
                      <a:r>
                        <a:rPr lang="pl-PL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klasach od 2017/2018)</a:t>
                      </a: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(4-letnie)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szkoły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(jeszcze nie opracowana)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 </a:t>
                      </a: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(5-letnie)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szkoły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(jeszcze nie opracowana)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(max. 2,5 roku) - dla osób posiadających wykształcenie średnie lub średnie branżowe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 PP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(sukcesywnie, począwszy od kl. I, następnie w kolejnych latach)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35E"/>
                    </a:solidFill>
                  </a:tcPr>
                </a:tc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967823" y="1462026"/>
            <a:ext cx="6048672" cy="5268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ponadpodstawowe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wdrażania nowej podstawy programowej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273-280 ustawy Prawo Oświatowe)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967823" y="1462026"/>
            <a:ext cx="6048672" cy="5268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Dotychczasowa podstawa programowa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26645"/>
              </p:ext>
            </p:extLst>
          </p:nvPr>
        </p:nvGraphicFramePr>
        <p:xfrm>
          <a:off x="128464" y="2132856"/>
          <a:ext cx="9649073" cy="433111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78439"/>
                <a:gridCol w="1573889"/>
                <a:gridCol w="1584176"/>
                <a:gridCol w="977252"/>
                <a:gridCol w="1378439"/>
                <a:gridCol w="1378439"/>
                <a:gridCol w="1378439"/>
              </a:tblGrid>
              <a:tr h="370840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 2019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 2022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 2023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(8-letnia)</a:t>
                      </a: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</a:t>
                      </a: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VI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VI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(dotychczasowa podstawa programowa nie będzie już stosowana </a:t>
                      </a:r>
                      <a:br>
                        <a:rPr lang="pl-PL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żadnej klasie)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II i kl. III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III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(szkoła wygaszona)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 branżowej szkole I stopnia)</a:t>
                      </a: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 czasu wygaszenia ZSZ)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(szkoła wygaszona)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(3-letnie)</a:t>
                      </a: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 czasu wygaszenia </a:t>
                      </a:r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3-letniego LO)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(szkoła wygaszona)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(4-letnie)</a:t>
                      </a: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(do czasu wygaszenia 4-letniego technikum)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3" marR="35133" marT="17567" marB="17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semestrach II-V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semestrach IV i V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(szkoła wygaszona)</a:t>
                      </a:r>
                    </a:p>
                  </a:txBody>
                  <a:tcPr marL="35133" marR="35133" marT="17567" marB="1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1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Wdrażanie podstawy programowej w województwie lubuskim</a:t>
            </a:r>
            <a:endParaRPr lang="pl-PL" altLang="pl-PL" sz="1800" dirty="0" smtClean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953000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2016/2017 - Zmiana podstawowych kierunków polityki oświatowej państwa </a:t>
            </a:r>
            <a:r>
              <a:rPr lang="pl-PL" altLang="pl-PL" sz="1800" i="1" dirty="0" smtClean="0">
                <a:latin typeface="Times New Roman" pitchFamily="18" charset="0"/>
                <a:cs typeface="Times New Roman" pitchFamily="18" charset="0"/>
              </a:rPr>
              <a:t>Przygotowanie szkół do realizacji nowej podstawy programowej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alt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Szkolenia prowadzone przez publiczne placówki doskonalenia nauczycieli: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Wojewódzki Ośrodek Metodyczny w Gorzowie Wielkopolskim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Ośrodek doskonalenia nauczycieli w Zielonej Górze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Samorządowy Ośrodek Doskonalenia i Doradztwa w Zielonej Górze</a:t>
            </a:r>
          </a:p>
          <a:p>
            <a:pPr>
              <a:buFont typeface="Arial" charset="0"/>
              <a:buChar char="•"/>
            </a:pPr>
            <a:endParaRPr lang="pl-PL" alt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alt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46943"/>
              </p:ext>
            </p:extLst>
          </p:nvPr>
        </p:nvGraphicFramePr>
        <p:xfrm>
          <a:off x="584729" y="3933826"/>
          <a:ext cx="8659152" cy="219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788"/>
                <a:gridCol w="2164788"/>
                <a:gridCol w="2164788"/>
                <a:gridCol w="2164788"/>
              </a:tblGrid>
              <a:tr h="172742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zaplanowanych szkoleń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</a:t>
                      </a:r>
                    </a:p>
                    <a:p>
                      <a:pPr algn="ctr"/>
                      <a:r>
                        <a:rPr lang="pl-PL" sz="1800" dirty="0" smtClean="0"/>
                        <a:t>zrealizowanych szkoleń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Planowana liczba</a:t>
                      </a:r>
                      <a:r>
                        <a:rPr lang="pl-PL" sz="1800" baseline="0" dirty="0" smtClean="0"/>
                        <a:t> nauczycieli uczestniczących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w szkoleniach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</a:t>
                      </a:r>
                      <a:r>
                        <a:rPr lang="pl-PL" sz="1800" baseline="0" dirty="0" smtClean="0"/>
                        <a:t> nauczycieli uczestniczących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w szkoleniach</a:t>
                      </a:r>
                    </a:p>
                    <a:p>
                      <a:pPr algn="ctr"/>
                      <a:r>
                        <a:rPr lang="pl-PL" sz="1800" baseline="0" dirty="0" smtClean="0"/>
                        <a:t>(stan  na 23.06.2017r.)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</a:tr>
              <a:tr h="464345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65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73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3730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4926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2017/2018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</a:p>
          <a:p>
            <a:pPr mar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nowej podstawy programowej kształcenia ogólnego.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jakości edukacji matematycznej, przyrodniczej i informatycznej.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w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internecie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Odpowiedzialne korzystanie z mediów społecznych.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doradztwa zawodowego do szkół i placówek.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Wzmacnianie wychowawczej roli szkoły.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Podnoszenie jakości edukacji włączającej w szkołach i placówkach systemu oświaty.</a:t>
            </a:r>
          </a:p>
          <a:p>
            <a:pPr lvl="0" algn="just">
              <a:buClr>
                <a:srgbClr val="FF0000"/>
              </a:buClr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4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2483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13930"/>
              </p:ext>
            </p:extLst>
          </p:nvPr>
        </p:nvGraphicFramePr>
        <p:xfrm>
          <a:off x="183637" y="3036667"/>
          <a:ext cx="9538730" cy="243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049"/>
                <a:gridCol w="4803549"/>
                <a:gridCol w="4156132"/>
              </a:tblGrid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ewaluacji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Wskaźnik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8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Ewaluacje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Ministra Edukacji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Narodowej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4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Ewaluacja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Lubuskiego Kuratora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Oświaty na podstawie wniosków z nadzoru pedagogicznego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98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21374" y="1268765"/>
            <a:ext cx="992388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alt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Liczbę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 zewnętrznych w rozbiciu na poszczeg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lne typy szk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 i plac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wek oraz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zakresy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problemowych na rok szkolny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2017/2018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ustalił Minister Edukacji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Narodowej </a:t>
            </a:r>
            <a:b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lipca 2017r.:</a:t>
            </a:r>
            <a:endParaRPr lang="pl-PL" altLang="pl-PL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endParaRPr lang="pl-PL" altLang="pl-PL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pl-PL" altLang="pl-PL" sz="105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544" y="5645813"/>
            <a:ext cx="99059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73"/>
            <a:ext cx="9789537" cy="4969023"/>
          </a:xfrm>
        </p:spPr>
        <p:txBody>
          <a:bodyPr>
            <a:normAutofit fontScale="62500" lnSpcReduction="20000"/>
          </a:bodyPr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przedszkolach, innych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formach wychowania przedszkolnego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oddziałach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przedszkolnych zorganizowanych w szkołach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 –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584517" y="1700808"/>
            <a:ext cx="8502945" cy="72008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Ministra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Edukacji Narodowej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0" y="5372620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z rogami ściętymi po przekątnej 6"/>
          <p:cNvSpPr/>
          <p:nvPr/>
        </p:nvSpPr>
        <p:spPr>
          <a:xfrm>
            <a:off x="344488" y="4307101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nabywają wiadomości i umiejętności określone w podstawie programowej </a:t>
            </a:r>
          </a:p>
        </p:txBody>
      </p:sp>
      <p:sp>
        <p:nvSpPr>
          <p:cNvPr id="10" name="Prostokąt z rogami ściętymi po przekątnej 9"/>
          <p:cNvSpPr/>
          <p:nvPr/>
        </p:nvSpPr>
        <p:spPr>
          <a:xfrm>
            <a:off x="344488" y="5445224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Kształtowane są postawy i respektowane normy społeczne</a:t>
            </a:r>
          </a:p>
        </p:txBody>
      </p:sp>
    </p:spTree>
    <p:extLst>
      <p:ext uri="{BB962C8B-B14F-4D97-AF65-F5344CB8AC3E}">
        <p14:creationId xmlns:p14="http://schemas.microsoft.com/office/powerpoint/2010/main" val="26789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906000" cy="4969023"/>
          </a:xfrm>
        </p:spPr>
        <p:txBody>
          <a:bodyPr/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ewaluacji zewnętrznych podana zostanie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Planie Nadzoru Pedagogicznego Lubuskiego Kuratora Oświaty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terminie do 31 sierpnia 2017r.</a:t>
            </a:r>
          </a:p>
          <a:p>
            <a:pPr algn="ctr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(strona internetowa Kuratorium Oświaty)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581285" y="1484784"/>
            <a:ext cx="8740202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</a:t>
            </a:r>
            <a:b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wniosków z nadzoru pedagogicznego 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5494" y="5661248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6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Wyniki i wnioski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wynikające ze sprawowanego nadzoru pedagogicznego nad szkołami i placówkami przez 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5" y="2636917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światy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przeprowadzane z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b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71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10173"/>
              </p:ext>
            </p:extLst>
          </p:nvPr>
        </p:nvGraphicFramePr>
        <p:xfrm>
          <a:off x="194471" y="2060848"/>
          <a:ext cx="9517057" cy="3919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Zgodność z przepisami prawa przeprowadzania postępowania rekrutacyjnego do przedszkoli </a:t>
                      </a:r>
                      <a:b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rok szkolny 2018/2019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formy wychowania przedszkolnego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oddziały przedszkolne w szkołach podstawowych</a:t>
                      </a: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52047" y="34261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Oświaty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pedagogicznego, przeprowadzane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72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45359"/>
              </p:ext>
            </p:extLst>
          </p:nvPr>
        </p:nvGraphicFramePr>
        <p:xfrm>
          <a:off x="155467" y="2060848"/>
          <a:ext cx="9595066" cy="40917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8478"/>
                <a:gridCol w="6636588"/>
              </a:tblGrid>
              <a:tr h="99738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realizacji zadań szkół i przedszkoli </a:t>
                      </a:r>
                      <a:b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zakresie organizacji nauki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organizujące naukę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73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5284"/>
              </p:ext>
            </p:extLst>
          </p:nvPr>
        </p:nvGraphicFramePr>
        <p:xfrm>
          <a:off x="194471" y="2132516"/>
          <a:ext cx="9517057" cy="3205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55117"/>
                <a:gridCol w="6661940"/>
              </a:tblGrid>
              <a:tr h="86409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zapewnienia warunków i organizacji kształcenia uczniów niepełnosprawnych w szkołach ogólnodostępnych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ogólnodostępne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74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33099"/>
              </p:ext>
            </p:extLst>
          </p:nvPr>
        </p:nvGraphicFramePr>
        <p:xfrm>
          <a:off x="194471" y="2060848"/>
          <a:ext cx="9517057" cy="337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</a:t>
                      </a:r>
                      <a:r>
                        <a:rPr lang="pl-PL" sz="1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współpracy publicznych poradni psychologiczno-pedagogicznych z przedszkolami i szkołami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poradnie psychologiczno-pedagogiczne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7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pracy szkół i placówek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ustalił, że w roku szkolnym 2017/2018 monitorowanie będzie obejmowało:</a:t>
            </a:r>
          </a:p>
          <a:p>
            <a:pPr marL="0" indent="0"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76</a:t>
            </a:fld>
            <a:endParaRPr lang="pl-PL"/>
          </a:p>
        </p:txBody>
      </p:sp>
      <p:sp>
        <p:nvSpPr>
          <p:cNvPr id="7" name="Prostokąt z rogami ściętymi z jednej strony 6"/>
          <p:cNvSpPr/>
          <p:nvPr/>
        </p:nvSpPr>
        <p:spPr>
          <a:xfrm>
            <a:off x="272480" y="2564904"/>
            <a:ext cx="9289032" cy="900100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bezpieczeństwa uczniom podczas zajęć na strzelnicach funkcjonujących w szkołach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z rogami ściętymi z jednej strony 8"/>
          <p:cNvSpPr/>
          <p:nvPr/>
        </p:nvSpPr>
        <p:spPr>
          <a:xfrm>
            <a:off x="272480" y="4149080"/>
            <a:ext cx="9289032" cy="900100"/>
          </a:xfrm>
          <a:prstGeom prst="snip2Same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Organizację pomocy psychologiczno-pedagogicznej  we wszystkich typach szkół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Oferty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lubuskich placówek doskonalenia nauczycieli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zakresie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doskonalenia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nauczycieli oraz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wspomagania szkół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Wojewódzkiego Ośrodka Metodycznego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Gorzowie Wielkopolskim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na rok szkolny 2017/2018 </a:t>
            </a: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Ośrodka Doskonalenia Nauczycieli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Zielonej Górze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259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non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Kontrole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przewidziane 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edagogicznego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204864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Promująca Zdrowie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34767" y="142875"/>
            <a:ext cx="7776898" cy="928688"/>
          </a:xfrm>
        </p:spPr>
        <p:txBody>
          <a:bodyPr/>
          <a:lstStyle/>
          <a:p>
            <a:pPr algn="ctr" eaLnBrk="1" hangingPunct="1"/>
            <a:r>
              <a:rPr lang="pl-PL" alt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Szkoła promująca zdrowie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6"/>
            <a:ext cx="9906000" cy="5445125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drowie dąży do osiągania celów i realizuje zadania określone w podstawach programowych kształcenia ogólnego i innych obowiązujących aktach prawnych i ponadto: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Koncepcja pracy szkoły, jej struktura i organizacja sprzyjają uczestnictwu społeczności szkolnej w realizacji działań w zakresie promocji zdrowia oraz skuteczności i długofalowości tych działań.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 społeczny szkoły sprzyja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rodziców uczniów.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realizuje edukację zdrowotną i program profilaktyki dla uczniów, nauczycieli i innych pracowników szkoły oraz dąży do poprawy skuteczności działań w tym zakresie.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 oraz organizacja nauki i pracy sprzyjają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współpracy z rodzicami.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EF5B2-7423-4D82-870A-B4B6E5052647}" type="slidenum">
              <a:rPr lang="pl-PL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pl-PL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Szkoła promująca zdrowie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906000" cy="5517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 terminy: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15 października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każdego roku –  plan pracy,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roku – wnioski o nadanie Wojewódzkiego Certyfikatu (na 3 lata),  raporty roczne, wnioski o włączenie szkoły do Lubuskiej Sieci Szkół Promujących Zdrowie.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o nadanie  Krajowego Certyfikatu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grudnia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stycznia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marca odbywa się posiedzenie kapituły.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maja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odbywa się posiedzenie kapituły,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października przewodniczący kapituły przedstawia Ministrowi Edukacji Narodowej listę szkół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rekomendowanych przez kapitułę do nadania Krajowego Certyfikatu.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i wnioski o krajowy certyfikat :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www.ore.edu.pl/promocja-zdrowia/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ok szkolny 2017/2018</a:t>
            </a:r>
            <a:endParaRPr lang="pl-PL" altLang="pl-PL" sz="1800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906000" cy="4953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 2017r. – Ogólnopolska Konferencja Jubileuszowa 25-lecia Szkoły Promującej Zdrowie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Listopad/grudzień 2017 r. – Lubuska Konferencja Jubileuszowa 25-lecia  Szkoły Promującej Zdrowie</a:t>
            </a: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Granty Lubuskiego Kuratora Oświaty: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budować w szkole relacje?</a:t>
            </a:r>
          </a:p>
          <a:p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 ośrodków doskonalenia: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jako ważne zadanie szkoły i przedszkola,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Standardy szkoły i przedszkola promującego zdrowie,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nauczycieli i pracowników szkoły ważnym komponentem </a:t>
            </a:r>
            <a:r>
              <a:rPr lang="pl-PL" alt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SzPZ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Mediacje jako alternatywny sposób rozwiązywania konfliktów w szkole.</a:t>
            </a:r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7302297"/>
              </p:ext>
            </p:extLst>
          </p:nvPr>
        </p:nvGraphicFramePr>
        <p:xfrm>
          <a:off x="-28427" y="1340768"/>
          <a:ext cx="9906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4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4950581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9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01197"/>
              </p:ext>
            </p:extLst>
          </p:nvPr>
        </p:nvGraphicFramePr>
        <p:xfrm>
          <a:off x="272480" y="1916832"/>
          <a:ext cx="9217024" cy="1112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3498"/>
                <a:gridCol w="620927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ośrodka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Miejscowość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Specjalny Ośrodek Szkolno-Wychowawczy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Nowa Sól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Specjalny Ośrodek Szkolno-Wychowawczy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Żagań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0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o włączenie </a:t>
            </a:r>
            <a:b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Lubuskiej Sieci Szkół Promującej Zdrowie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472" y="2034676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4 „Mali Odkrywcy”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10 im. Jasia i Małgosi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Mechanicznych im. Zesłańców Sybiru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Miejskie Przedszkole nr 11 „Tęczowy Zakątek” w Zielonej Górze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nr 2 im. Jana Kilińskiego w Krośnie Odrzańskim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Komunikaty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Kalendarz roku szkolnego 2017/2018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88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99641"/>
              </p:ext>
            </p:extLst>
          </p:nvPr>
        </p:nvGraphicFramePr>
        <p:xfrm>
          <a:off x="0" y="1412776"/>
          <a:ext cx="9906000" cy="546510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60512"/>
                <a:gridCol w="6552728"/>
                <a:gridCol w="2792760"/>
              </a:tblGrid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Lp.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Działanie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Termin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Rozpoczęcie zajęć dydaktyczno-wychowawczych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4 września 2017r.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Zimowa przerwa świąteczna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23 - 31 grudnia 2017 r	.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Ferie zimowe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12-25 lutego 2018 r. 	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Wiosenna przerwa świąteczna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marca – 3 kwietnia 2018 r.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Egzamin gimnazjalny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ustali dyrektor CKE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w klasach (semestrach) programowo najwyższych w szkołach ponadgimnazjalnych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kwietnia 2018 r. 	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w klasach (semestrach) programowo najwyższych liceów ogólnokształcących dla dorosłych/</a:t>
                      </a:r>
                      <a:r>
                        <a:rPr lang="pl-PL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zasadniczych szkół zawodowych</a:t>
                      </a:r>
                      <a:r>
                        <a:rPr lang="pl-PL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których zajęcia dydaktyczno-wychowawcze rozpoczynają się w pierwszym powszednim dniu lutego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stycznia 2018 r. /</a:t>
                      </a:r>
                      <a:b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 stycznia 2018 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Egzamin maturalny, egzamin potwierdzający kwalifikacje w zawodzie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ustali dyrektor CKE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dydaktyczno-wychowawczych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czerwca 2018 r. </a:t>
                      </a:r>
                      <a:endParaRPr lang="pl-PL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Ferie letnie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czerwca - 31 sierpnia 2018 r. </a:t>
                      </a:r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Dotacje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89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65795"/>
              </p:ext>
            </p:extLst>
          </p:nvPr>
        </p:nvGraphicFramePr>
        <p:xfrm>
          <a:off x="0" y="1268760"/>
          <a:ext cx="9906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03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kontroli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przewidzianych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planie nadzoru pedagogicznego Lubuskiego Kuratora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Oświaty </a:t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93425"/>
              </p:ext>
            </p:extLst>
          </p:nvPr>
        </p:nvGraphicFramePr>
        <p:xfrm>
          <a:off x="0" y="1340769"/>
          <a:ext cx="9906000" cy="5569889"/>
        </p:xfrm>
        <a:graphic>
          <a:graphicData uri="http://schemas.openxmlformats.org/drawingml/2006/table">
            <a:tbl>
              <a:tblPr/>
              <a:tblGrid>
                <a:gridCol w="974558"/>
                <a:gridCol w="6942771"/>
                <a:gridCol w="780087"/>
                <a:gridCol w="1208584"/>
              </a:tblGrid>
              <a:tr h="410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 kontroli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</a:tr>
              <a:tr h="309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1: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Prawidłowość organizacji i funkcjonowania biblioteki szkolnej.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szkół podstawowych,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imnazjów,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liceów ogólnokształcących,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techników,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zasadniczych szkół zawodowych.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2: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Realizacja kształcenia dualnego w ramach praktycznej nauki zawodu.</a:t>
                      </a:r>
                      <a:endParaRPr lang="pl-PL" sz="1600" b="1" dirty="0">
                        <a:solidFill>
                          <a:srgbClr val="0000E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technika, w tym 2 technika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 których realizowano kształcenie dualne,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zasadniczych szkół zawodowych, w których realizowano kształcenie dualne.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617">
                <a:tc gridSpan="2">
                  <a:txBody>
                    <a:bodyPr/>
                    <a:lstStyle/>
                    <a:p>
                      <a:pPr marL="0" indent="5830888" algn="ctr" fontAlgn="b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Uprzejmie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informujemy, że podręcznik dla klasy I szkoły podstawowej, zapewniany przez Ministra Edukacji Narodowej na podstawie art. 22ad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ustawy o systemie oświaty,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 r. nie będzie już podręcznikiem dopuszczonym do użytku szkolnego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w dalszym ciągu może służyć uczniom jako materiał edukacyjny.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Podręczniki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klasy II i III szkoły podstawowej, opracowane na zlecenie ministra właściwego do spraw oświaty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wychowania,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będą nadal obowiązywały w roku szkolnym 2017/2018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natomiast </a:t>
            </a:r>
            <a:r>
              <a:rPr lang="pl-PL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2018/2019 tylko podręczniki dla klasy III szkoły podstawowej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związku z tym, że Kuratorium Oświaty w Gorzowie Wlkp. posiada w swojej rezerwie podręczniki do klasy I,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zwracamy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z zapytaniem, czy są Państwo zainteresowani wykorzystaniem podręczników dla klasy I szkoły podstawowej jako materiału edukacyjnego do pracy z dziećmi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Szczególnie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prosimy o wzięcie pod uwagę klas integracyjnych, w których podręczniki przygotowane na zlecenie MEN mogą być nadal stosowane w kształceniu uczniów niepełnosprawnych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345 ustawy Przepisy wprowadzające ustawę - Prawo oświatowe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zainteresowane pozyskaniem podręczników do klasy I do wykorzystania ich jako materiałów edukacyjnych prosimy o zwracanie się do Kuratorium Oświaty w Gorzowie Wlkp. z zapotrzebowaniem 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wskazaniem ilości poszczególnych części. </a:t>
            </a:r>
            <a:endParaRPr lang="pl-PL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względu na ograniczoną ilość posiadanych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Kuratorium Oświaty podręczników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przydziale decydować będzie kolejność zgłoszeń.</a:t>
            </a:r>
          </a:p>
        </p:txBody>
      </p:sp>
    </p:spTree>
    <p:extLst>
      <p:ext uri="{BB962C8B-B14F-4D97-AF65-F5344CB8AC3E}">
        <p14:creationId xmlns:p14="http://schemas.microsoft.com/office/powerpoint/2010/main" val="1934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444" y="2132856"/>
            <a:ext cx="98251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dnia 31 sierpnia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prowadzonej przez jednostkę samorządu terytorialnego informuje kuratora oświaty sprawującego nadzór pedagogiczny nad szkołą o wolnych stanowiskach pracy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poprzez wypełnienie formularza on-line na stronie podmiotowej kuratorium oświaty.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Oferty udostępniane są 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Kuratorium Oświaty w Gorzowie Wlkp.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dla nauczycieli.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ofert pracy dla nauczycieli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021288"/>
            <a:ext cx="990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art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224. ust. 1 ustawy z dnia 14 grudnia 2016 r. Przepisy wprowadzające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ustawę</a:t>
            </a:r>
            <a:b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60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92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600" dirty="0"/>
          </a:p>
          <a:p>
            <a:pPr algn="ctr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Nowa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procedura wyrażania zgody na zatrudnienie w szkołach osób niebędących nauczycielami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nauczycieli nieposiadających wymaganych kwalifikacji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dnia 15 sierpnia 2017 r.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o wyrażenie zgody na zatrudnienie nauczyciela nieposiadającego wymaganych kwalifikacji lub o wyrażenie zgody na zatrudnienie osoby niebędącej nauczycielem powinien być wydrukiem wypełnionego formularza on-line umieszczonego pod adresem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http://zatrudnienie.ko-gorzow.edu.pl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opatrzonym stosownymi pieczęciami oraz podpisem dyrektora szkoły. Wniosek powinien zostać przesłany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Kuratorium Oświaty w Gorzowie Wielkopolskim. 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wniosku należy załączyć wskazane w procedurze dokumenty.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jest udostępniona na stronie Kuratorium Oświaty w Gorzowie Wlkp.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zakładce: </a:t>
            </a:r>
          </a:p>
          <a:p>
            <a:endParaRPr lang="pl-PL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i organy prowadzące » Dyrektorzy i nauczyciele »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Zgody na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02" y="3832100"/>
            <a:ext cx="9906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Publiczna i niepubliczna szkoła podstawowa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artystyczna realizująca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ogólne w zakresie szkoły podstawowej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będzie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mogła otrzymać 14 tys. zł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pomocy dydaktycznych. W przypadku maksymalnego wsparcia finansowego, organ prowadzący szkołę – z wyjątkiem szkół prowadzonych przez ministrów – będzie miał obowiązek wnieść wkład własny w kwocie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3,5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tys. zł. Całkowita wartość zadania dla szkoły wyniesie w sumie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17,5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tys. zł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(wsparcie finansowe 14 tys. zł + wkład własny 3,5 tys. zł).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07410"/>
            <a:ext cx="4104456" cy="22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899422" y="1484784"/>
            <a:ext cx="4953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lipca br. Rada Ministrów podjęła uchwałę w sprawie ustanowienia Rządowego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ozwijania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zkolnej Infrastruktury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kompetencji uczniów i nauczycieli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technologii informacyjno-komunikacyjnych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 2017-2019 – „Aktywna tablica”.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programu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wyposażone w tablice interaktywne, projektory, głośniki czy interaktywne monitory dotykowe.</a:t>
            </a:r>
          </a:p>
          <a:p>
            <a:pPr marL="228600" algn="just">
              <a:spcAft>
                <a:spcPts val="1000"/>
              </a:spcAft>
            </a:pPr>
            <a:endParaRPr lang="pl-PL" alt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914" y="5854730"/>
            <a:ext cx="9906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Terminy składania wniosków: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yrektorzy szkół - do 31 sierpnia do organów prowadzących,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Organy prowadzące – do 15 września do Kuratorium Oświaty w Gorzowie Wlkp.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564904"/>
            <a:ext cx="98251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wyniku licznych kontroli w placówkach edukacyjnych stwierdzono stosowanie m.in.: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potasu,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amonu,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formaldehydu,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fenoloftaleiny,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także w nielicznych przypadkach substancji podlegającej ograniczeniu – benzenu.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powyższym, jak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z reorganizacją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i tworzeniem nowych pracowni przedmiotowych Lubuski Państwowy Wojewódzki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nspektor Sanitarny pragnie poinformować i zwrócić uwagę, że w celu ochrony zdrowia uczniów i nauczycieli przed skutkami narażenia spowodowanego kontaktami z niebezpiecznymi substancjami chemicznymi, ich mieszaninami, zaleca się rezygnację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procesie dydaktycznym ze stosowania w/w substancji chemicznych i ich mieszanin działających rakotwórczo lub mutagennie na organizm człowieka i stosowanie zastępczych substancji chemicznych mniej niebezpiecznych dla zdrowia.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W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Users\Marcin\Desktop\logo ws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426094"/>
            <a:ext cx="53721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204864"/>
            <a:ext cx="98251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 r. przestaną obowiązywać przepisy rozporządzenia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9 kwietnia 2002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sprawie warunków prowadzenia działalności innowacyjnej i eksperymentalnej przez publiczne szkoły i placówki, a także przepisy ustawy o systemie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odnoszące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innowacji.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stosunku do obecnego stanu prawnego zmiany polegają na: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konieczności zgłaszania innowacji pedagogicznej kuratorowi oświaty i organowi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prowadzącemu,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wymagań formalnych warunkujących rozpoczęcie działalności innowacyjnej.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świetle ustawy Prawo oświatowe, działalność innowacyjna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integralnym elementem działalności szkoły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Zaproponowane w ustawie regulacje prawne dotyczące działalności innowacyjnej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określają m.in.</a:t>
            </a:r>
          </a:p>
          <a:p>
            <a:pPr algn="just">
              <a:buClr>
                <a:srgbClr val="FF0000"/>
              </a:buClr>
            </a:pP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tworzenia przez szkoły i placówki warunków do rozwoju aktywności, w tym kreatywności uczniów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44 ust. 2 pkt 3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41277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innowacyjna szkół i placówek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321549"/>
            <a:ext cx="96931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Ustawa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14 grudnia 2016 r.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59)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96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rehabilitacji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oferowany przez ZUS skierowany jest do osób zagrożonych utratą zdolności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pracy, jeśli istnieje szansa na jej odzyskanie. 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rehabilitacji mogą skorzystać osoby: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ubezpieczone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ZUS 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pracujące),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obierające zasiłek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chorobowy lub świadczenie rehabilitacyjne,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obierające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rentę okresową z tytułu niezdolności do pracy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o rehabilitację leczniczą w ramach prewencji rentowej ZUS 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wystawia lekarz prowadzący.  Należy go złożyć w placówce ZUS wraz z dokumentacją medyczną leczenia.</a:t>
            </a:r>
          </a:p>
          <a:p>
            <a:pPr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Orzeczenie o potrzebie rehabilitacji wydaje lekarz orzecznik ZUS. </a:t>
            </a:r>
          </a:p>
          <a:p>
            <a:pPr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 trwa 24 dni, ale może być wydłużona lub skrócona, o czym decyduje ordynator ośrodka prowadzącego rehabilitację. </a:t>
            </a:r>
          </a:p>
          <a:p>
            <a:pPr algn="just">
              <a:buClr>
                <a:srgbClr val="FF0000"/>
              </a:buClr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Więcej informacji na stronie: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www.zus.pl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Marcin\Desktop\z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35" y="1894651"/>
            <a:ext cx="1438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na przyszłość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" y="1428750"/>
            <a:ext cx="9906000" cy="542925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l-PL" altLang="pl-PL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Zaleca się:</a:t>
            </a:r>
          </a:p>
          <a:p>
            <a:endParaRPr lang="pl-PL" altLang="pl-PL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wypełnianie wniosków o nagrody i odznaczenia  dla nauczycieli (zachowanie rozsądku w ilości składanych wniosków i przedstawienie rzetelnego, oczywistego uzasadnienia),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systematyczne monitorowanie strony internetowej i komunikatora </a:t>
            </a:r>
            <a:b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elektronicznym systemie ankiet Kuratorium Oświaty,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terminową realizację zadań, bez konieczności przypominania przez pracowników Kuratorium Oświaty,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rzetelną i terminową realizację zadania związanego z dystrybucją podręczników – przekazywanie danych na platformie i potwierdzanie odbioru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pobieranie aktualnych wniosków i innych dokumentów niezbędnych </a:t>
            </a:r>
            <a:b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załatwienia sprawy oraz prawidłowe ich wypełnianie,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zgłaszanie wycieczek zagranicznych z kilkudniowym wyprzedzeniem </a:t>
            </a:r>
            <a:b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nie dzień przed wyjazdem),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zobowiązanie nauczycieli do rzetelnego i czytelnego wypełniania dokumentacji przebiegu nauczania zgodnie z obowiązującym prawem oraz monitorowanie </a:t>
            </a:r>
            <a:b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kontrolę tej  dokumentacji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9"/>
            <a:ext cx="9789537" cy="41580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Ważne terminy: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Plan Nadzoru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edagogicznego Lubuskiego Kuratora Oświaty na rok szkolny 2017/2018 opublikowany zostanie </a:t>
            </a: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31 sierpnia 2017 r.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 stronie internetowej Kuratorium Oświaty.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Dyrektor szkoły lub placówki opracowuje na każdy rok szkolny Plan Nadzoru Pedagogicznego, który przedstawia na zebraniu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ady pedagogicznej w terminie </a:t>
            </a:r>
            <a:b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15 września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roku szkolnego, którego dotyczy plan.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Podsumowanie,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zakończenie narady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atorium2010_ver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ratrorium 2010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11424</TotalTime>
  <Words>4664</Words>
  <Application>Microsoft Office PowerPoint</Application>
  <PresentationFormat>Papier A4 (210x297 mm)</PresentationFormat>
  <Paragraphs>1347</Paragraphs>
  <Slides>100</Slides>
  <Notes>56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100</vt:i4>
      </vt:variant>
    </vt:vector>
  </HeadingPairs>
  <TitlesOfParts>
    <vt:vector size="101" baseType="lpstr">
      <vt:lpstr>kuratorium2010_ver2</vt:lpstr>
      <vt:lpstr>   Narada  dotycząca wyników i wniosków ze sprawowanego nadzoru pedagogicznego  przez Lubuskiego Kuratora Oświaty  w roku szkolnym 2016/2017  i organizacji roku szkolnego 2017/2018  (szkoły i placówki specjalne)</vt:lpstr>
      <vt:lpstr>Program narady</vt:lpstr>
      <vt:lpstr>Liczba nadzorowanych szkół i placówek</vt:lpstr>
      <vt:lpstr>  Realizacja podstawowych kierunków  polityki oświatowej państwa  w roku szkolnym 2016/2017 </vt:lpstr>
      <vt:lpstr>Podstawowe kierunki polityki oświatowej państwa ustalone przez MEN na rok szkolny 2016/2017 </vt:lpstr>
      <vt:lpstr>Podstawowe kierunki polityki oświatowej państwa ustalone przez MEN </vt:lpstr>
      <vt:lpstr>  Wyniki i wnioski  wynikające ze sprawowanego nadzoru pedagogicznego nad szkołami i placówkami przez Lubuskiego Kuratora Oświaty</vt:lpstr>
      <vt:lpstr>  Kontrole  przewidziane w Planie Nadzoru Pedagogicznego Lubuskiego Kuratora Oświaty</vt:lpstr>
      <vt:lpstr> Realizacja kontroli przewidzianych  w planie nadzoru pedagogicznego Lubuskiego Kuratora Oświaty  w roku szkolnym 2016/2017</vt:lpstr>
      <vt:lpstr> Realizacja kontroli przewidzianych  w planie nadzoru pedagogicznego Lubuskiego Kuratora Oświaty  w roku szkolnym 2016/2017</vt:lpstr>
      <vt:lpstr>Liczba wydanych zaleceń po kontroli w zakresie prawidłowości  organizacji i funkcjonowania biblioteki szkolnej</vt:lpstr>
      <vt:lpstr> Wnioski wynikające ze sprawowanego nadzoru pedagogicznego ustalone  w wyniku  przeprowadzonych kontroli  przewidzianych  w planie nadzoru pedagogicznego Lubuskiego Kuratora Oświaty  w roku szkolnym 2016/2017</vt:lpstr>
      <vt:lpstr> Wnioski wynikające ze sprawowanego nadzoru pedagogicznego ustalone  w wyniku  przeprowadzonych kontroli  przewidzianych  w planie nadzoru pedagogicznego Lubuskiego Kuratora Oświaty  w roku szkolnym 2016/2017</vt:lpstr>
      <vt:lpstr>Wnioski wynikające ze sprawowanego nadzoru pedagogicznego ustalone  w wyniku  przeprowadzonych kontroli  przewidzianych  w planie nadzoru pedagogicznego Lubuskiego Kuratora Oświaty  w roku szkolnym 2016/2017</vt:lpstr>
      <vt:lpstr>Liczba wydanych zaleceń po kontroli w zakresie realizacji kształcenia dualnego w ramach praktycznej nauki zawodu.</vt:lpstr>
      <vt:lpstr>  Działania doraźne prowadzone,  gdy zaistnieje potrzeba podjęcia działań nieprzewidzianych  w Planie Nadzoru Pedagogicznego  Lubuskiego Kuratora Oświaty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doraźnych i innych kontroli  wynikających z odrębnych przepisów</vt:lpstr>
      <vt:lpstr>Wnioski wynikające ze sprawowanego nadzoru pedagogicznego  ustalone w wyniku przeprowadzonych kontroli w trybie działań doraźnych i innych kontroli 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  Ewaluacje zewnętrzne  całościowe i problemowe </vt:lpstr>
      <vt:lpstr>Ewaluacje zewnętrzne</vt:lpstr>
      <vt:lpstr>Realizacja ewaluacji zewnętrznych w roku szkolnym 2016/2017</vt:lpstr>
      <vt:lpstr>Rozporządzenie Ministra Edukacji Narodowej  z dnia 27 sierpnia 2015 r. w sprawie nadzoru pedagogicznego </vt:lpstr>
      <vt:lpstr>Szkoły i placówki, które otrzymały polecenie  Lubuskiego Kuratora Oświaty  opracowania Programu i harmonogramu poprawy efektywności kształcenia  lub wychowania w roku szkolnym 2016/2017</vt:lpstr>
      <vt:lpstr>Prezentacja programu PowerPoint</vt:lpstr>
      <vt:lpstr>Wspomaganie szkół i placówek</vt:lpstr>
      <vt:lpstr>  Monitorowanie  pracy szkół i placówek </vt:lpstr>
      <vt:lpstr>Realizacja podstawowych kierunków polityki oświatowej państwa ustalone przez  MEN na rok szkolny 2016/2017</vt:lpstr>
      <vt:lpstr>  Rekomendacje  do dalszej pracy  </vt:lpstr>
      <vt:lpstr>Rekomendacje do dalszej pracy wynikające z analizy wyników kontroli  w trybie działań doraźnych </vt:lpstr>
      <vt:lpstr>Rekomendacje do dalszej pracy wynikające ze zgromadzonych danych  podczas przeprowadzonych ewaluacji</vt:lpstr>
      <vt:lpstr>Uwagi dotyczące zaleceń</vt:lpstr>
      <vt:lpstr>  Uwagi dotyczące opiniowania arkuszy organizacji pracy szkół i placówek   </vt:lpstr>
      <vt:lpstr>Uwagi dotyczące opiniowania arkuszy organizacji pracy szkół i placówek</vt:lpstr>
      <vt:lpstr>Rekomendacje do dalszej pracy</vt:lpstr>
      <vt:lpstr>Rekomendacje do dalszej pracy</vt:lpstr>
      <vt:lpstr>Rekomendacje do dalszej pracy</vt:lpstr>
      <vt:lpstr>  Przerwa</vt:lpstr>
      <vt:lpstr>   Zmiany w prawie oświatowym</vt:lpstr>
      <vt:lpstr>  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   </vt:lpstr>
      <vt:lpstr>Zmiany w przepisach prawa oświatowego</vt:lpstr>
      <vt:lpstr>   </vt:lpstr>
      <vt:lpstr>Zmiany w przepisach prawa oświatowego</vt:lpstr>
      <vt:lpstr>Zmiany w przepisach prawa oświatowego</vt:lpstr>
      <vt:lpstr>   </vt:lpstr>
      <vt:lpstr>Zmiany w przepisach prawa oświatowego</vt:lpstr>
      <vt:lpstr> Wdrażanie  nowej podstawy programowej</vt:lpstr>
      <vt:lpstr>System edukacji</vt:lpstr>
      <vt:lpstr>Harmonogram wdrażania nowej podstawy programowej  (art. 273-280 ustawy Prawo Oświatowe)</vt:lpstr>
      <vt:lpstr>Harmonogram wdrażania nowej podstawy programowej  (art. 273-280 ustawy Prawo Oświatowe)</vt:lpstr>
      <vt:lpstr>Harmonogram wdrażania nowej podstawy programowej  (art. 273-280 ustawy Prawo Oświatowe)</vt:lpstr>
      <vt:lpstr>Harmonogram wdrażania nowej podstawy programowej  (art. 273-280 ustawy Prawo Oświatowe)</vt:lpstr>
      <vt:lpstr>Wdrażanie podstawy programowej w województwie lubuskim</vt:lpstr>
      <vt:lpstr>   Organizacja  nadzoru pedagogicznego  w roku szkolnym 2017/2018</vt:lpstr>
      <vt:lpstr>Kierunki polityki oświatowej państwa ustalone przez MEN </vt:lpstr>
      <vt:lpstr>   Planowe działania w zakresie nadzoru pedagogicznego </vt:lpstr>
      <vt:lpstr>  Ewaluacje zewnętrzne</vt:lpstr>
      <vt:lpstr>  Ewaluacje zewnętrzne</vt:lpstr>
      <vt:lpstr>  Ewaluacje zewnętrzne</vt:lpstr>
      <vt:lpstr>  Ewaluacje zewnętrzne</vt:lpstr>
      <vt:lpstr>  Kontrole podejmowane przez Kuratora Oświaty, przewidziane w Planie Nadzoru Pedagogicznego, przeprowadzane z wykorzystaniem arkuszy kontroli zatwierdzonych przez MEN  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  Monitorowanie  pracy szkół i placówek </vt:lpstr>
      <vt:lpstr>Monitorowanie pracy szkół i placówek</vt:lpstr>
      <vt:lpstr>   Oferty lubuskich placówek doskonalenia nauczycieli  na rok szkolny 2017/2018  w zakresie doskonalenia nauczycieli oraz wspomagania szkół i placówek </vt:lpstr>
      <vt:lpstr>   Oferta  Wojewódzkiego Ośrodka Metodycznego w Gorzowie Wielkopolskim na rok szkolny 2017/2018  </vt:lpstr>
      <vt:lpstr>   Oferta  Ośrodka Doskonalenia Nauczycieli w Zielonej Górze  na rok szkolny 2017/2018 </vt:lpstr>
      <vt:lpstr> Szkoła  Promująca Zdrowie  </vt:lpstr>
      <vt:lpstr> Szkoła promująca zdrowie</vt:lpstr>
      <vt:lpstr>Szkoła promująca zdrowie</vt:lpstr>
      <vt:lpstr>Rok szkolny 2017/2018</vt:lpstr>
      <vt:lpstr>Certyfikaty 2017</vt:lpstr>
      <vt:lpstr>Certyfikaty 2017</vt:lpstr>
      <vt:lpstr>Wnioski o włączenie  do Lubuskiej Sieci Szkół Promującej Zdrowie</vt:lpstr>
      <vt:lpstr>   Komunikaty</vt:lpstr>
      <vt:lpstr>Kalendarz roku szkolnego 2017/2018</vt:lpstr>
      <vt:lpstr>Dotacje</vt:lpstr>
      <vt:lpstr>Komunikaty</vt:lpstr>
      <vt:lpstr>Komunikaty</vt:lpstr>
      <vt:lpstr>Komunikaty</vt:lpstr>
      <vt:lpstr>Komunikaty</vt:lpstr>
      <vt:lpstr>Komunikaty</vt:lpstr>
      <vt:lpstr>Komunikaty</vt:lpstr>
      <vt:lpstr>Komunikaty</vt:lpstr>
      <vt:lpstr>Wskazówki na przyszłość </vt:lpstr>
      <vt:lpstr>Komunikaty</vt:lpstr>
      <vt:lpstr>  Podsumowanie,  zakończenie narady</vt:lpstr>
      <vt:lpstr>   DZIĘKUJĘ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Marcin</cp:lastModifiedBy>
  <cp:revision>507</cp:revision>
  <dcterms:created xsi:type="dcterms:W3CDTF">2010-04-15T09:51:31Z</dcterms:created>
  <dcterms:modified xsi:type="dcterms:W3CDTF">2017-08-28T13:46:51Z</dcterms:modified>
</cp:coreProperties>
</file>