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7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charts/chart8.xml" ContentType="application/vnd.openxmlformats-officedocument.drawingml.chart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3"/>
  </p:notesMasterIdLst>
  <p:handoutMasterIdLst>
    <p:handoutMasterId r:id="rId13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527" r:id="rId9"/>
    <p:sldId id="573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264" r:id="rId19"/>
    <p:sldId id="265" r:id="rId20"/>
    <p:sldId id="267" r:id="rId21"/>
    <p:sldId id="425" r:id="rId22"/>
    <p:sldId id="426" r:id="rId23"/>
    <p:sldId id="427" r:id="rId24"/>
    <p:sldId id="428" r:id="rId25"/>
    <p:sldId id="433" r:id="rId26"/>
    <p:sldId id="470" r:id="rId27"/>
    <p:sldId id="271" r:id="rId28"/>
    <p:sldId id="458" r:id="rId29"/>
    <p:sldId id="462" r:id="rId30"/>
    <p:sldId id="461" r:id="rId31"/>
    <p:sldId id="277" r:id="rId32"/>
    <p:sldId id="505" r:id="rId33"/>
    <p:sldId id="406" r:id="rId34"/>
    <p:sldId id="519" r:id="rId35"/>
    <p:sldId id="436" r:id="rId36"/>
    <p:sldId id="437" r:id="rId37"/>
    <p:sldId id="447" r:id="rId38"/>
    <p:sldId id="468" r:id="rId39"/>
    <p:sldId id="526" r:id="rId40"/>
    <p:sldId id="485" r:id="rId41"/>
    <p:sldId id="335" r:id="rId42"/>
    <p:sldId id="336" r:id="rId43"/>
    <p:sldId id="337" r:id="rId44"/>
    <p:sldId id="338" r:id="rId45"/>
    <p:sldId id="472" r:id="rId46"/>
    <p:sldId id="473" r:id="rId47"/>
    <p:sldId id="474" r:id="rId48"/>
    <p:sldId id="343" r:id="rId49"/>
    <p:sldId id="523" r:id="rId50"/>
    <p:sldId id="344" r:id="rId51"/>
    <p:sldId id="345" r:id="rId52"/>
    <p:sldId id="346" r:id="rId53"/>
    <p:sldId id="350" r:id="rId54"/>
    <p:sldId id="440" r:id="rId55"/>
    <p:sldId id="495" r:id="rId56"/>
    <p:sldId id="352" r:id="rId57"/>
    <p:sldId id="496" r:id="rId58"/>
    <p:sldId id="538" r:id="rId59"/>
    <p:sldId id="539" r:id="rId60"/>
    <p:sldId id="540" r:id="rId61"/>
    <p:sldId id="541" r:id="rId62"/>
    <p:sldId id="542" r:id="rId63"/>
    <p:sldId id="543" r:id="rId64"/>
    <p:sldId id="544" r:id="rId65"/>
    <p:sldId id="545" r:id="rId66"/>
    <p:sldId id="546" r:id="rId67"/>
    <p:sldId id="547" r:id="rId68"/>
    <p:sldId id="548" r:id="rId69"/>
    <p:sldId id="549" r:id="rId70"/>
    <p:sldId id="550" r:id="rId71"/>
    <p:sldId id="551" r:id="rId72"/>
    <p:sldId id="552" r:id="rId73"/>
    <p:sldId id="553" r:id="rId74"/>
    <p:sldId id="554" r:id="rId75"/>
    <p:sldId id="570" r:id="rId76"/>
    <p:sldId id="571" r:id="rId77"/>
    <p:sldId id="555" r:id="rId78"/>
    <p:sldId id="556" r:id="rId79"/>
    <p:sldId id="572" r:id="rId80"/>
    <p:sldId id="557" r:id="rId81"/>
    <p:sldId id="558" r:id="rId82"/>
    <p:sldId id="559" r:id="rId83"/>
    <p:sldId id="560" r:id="rId84"/>
    <p:sldId id="561" r:id="rId85"/>
    <p:sldId id="562" r:id="rId86"/>
    <p:sldId id="355" r:id="rId87"/>
    <p:sldId id="486" r:id="rId88"/>
    <p:sldId id="487" r:id="rId89"/>
    <p:sldId id="488" r:id="rId90"/>
    <p:sldId id="489" r:id="rId91"/>
    <p:sldId id="490" r:id="rId92"/>
    <p:sldId id="491" r:id="rId93"/>
    <p:sldId id="492" r:id="rId94"/>
    <p:sldId id="494" r:id="rId95"/>
    <p:sldId id="356" r:id="rId96"/>
    <p:sldId id="357" r:id="rId97"/>
    <p:sldId id="360" r:id="rId98"/>
    <p:sldId id="417" r:id="rId99"/>
    <p:sldId id="418" r:id="rId100"/>
    <p:sldId id="477" r:id="rId101"/>
    <p:sldId id="478" r:id="rId102"/>
    <p:sldId id="479" r:id="rId103"/>
    <p:sldId id="480" r:id="rId104"/>
    <p:sldId id="481" r:id="rId105"/>
    <p:sldId id="482" r:id="rId106"/>
    <p:sldId id="483" r:id="rId107"/>
    <p:sldId id="520" r:id="rId108"/>
    <p:sldId id="521" r:id="rId109"/>
    <p:sldId id="522" r:id="rId110"/>
    <p:sldId id="368" r:id="rId111"/>
    <p:sldId id="569" r:id="rId112"/>
    <p:sldId id="524" r:id="rId113"/>
    <p:sldId id="525" r:id="rId114"/>
    <p:sldId id="563" r:id="rId115"/>
    <p:sldId id="564" r:id="rId116"/>
    <p:sldId id="565" r:id="rId117"/>
    <p:sldId id="566" r:id="rId118"/>
    <p:sldId id="568" r:id="rId119"/>
    <p:sldId id="567" r:id="rId120"/>
    <p:sldId id="469" r:id="rId121"/>
    <p:sldId id="441" r:id="rId122"/>
    <p:sldId id="446" r:id="rId123"/>
    <p:sldId id="369" r:id="rId124"/>
    <p:sldId id="370" r:id="rId125"/>
    <p:sldId id="371" r:id="rId126"/>
    <p:sldId id="372" r:id="rId127"/>
    <p:sldId id="373" r:id="rId128"/>
    <p:sldId id="376" r:id="rId129"/>
    <p:sldId id="379" r:id="rId130"/>
    <p:sldId id="380" r:id="rId131"/>
    <p:sldId id="381" r:id="rId132"/>
  </p:sldIdLst>
  <p:sldSz cx="9906000" cy="6858000" type="A4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706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7"/>
    <a:srgbClr val="000099"/>
    <a:srgbClr val="FFA3D1"/>
    <a:srgbClr val="FF3399"/>
    <a:srgbClr val="78E89D"/>
    <a:srgbClr val="C0C0C0"/>
    <a:srgbClr val="CCFFCC"/>
    <a:srgbClr val="660033"/>
    <a:srgbClr val="0033CC"/>
    <a:srgbClr val="FF9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5BE263C-DBD7-4A20-BB59-AAB30ACAA65A}"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F1AB2-1976-4502-BF36-3FF5EA218861}" styleName="Styl pośredni 4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tyl pośredni 2 — Ak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 jasny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 jasny 1 — Ak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 jasny 1 — Ak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tyl jasny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Styl jasny 1 — Ak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Styl pośredni 3 — 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E3FDE45-AF77-4B5C-9715-49D594BDF05E}" styleName="Styl jasny 1 — Ak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Styl pośredni 3 — Ak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Styl pośredni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Styl pośredni 3 — Ak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EBBBCC-DAD2-459C-BE2E-F6DE35CF9A28}" styleName="Styl ciemny 2 - Akcent 3/Ak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Styl ciemny 2 - Akcent 5/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Styl ciemny 2 - Akcent 1/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269D01E-BC32-4049-B463-5C60D7B0CCD2}" styleName="Styl z motywem 2 — Ak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Styl z motywem 1 — Ak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Styl jasny 2 — Ak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96" autoAdjust="0"/>
    <p:restoredTop sz="97714" autoAdjust="0"/>
  </p:normalViewPr>
  <p:slideViewPr>
    <p:cSldViewPr showGuides="1">
      <p:cViewPr>
        <p:scale>
          <a:sx n="80" d="100"/>
          <a:sy n="80" d="100"/>
        </p:scale>
        <p:origin x="-1278" y="-216"/>
      </p:cViewPr>
      <p:guideLst>
        <p:guide orient="horz" pos="1706"/>
        <p:guide pos="3120"/>
      </p:guideLst>
    </p:cSldViewPr>
  </p:slideViewPr>
  <p:outlineViewPr>
    <p:cViewPr>
      <p:scale>
        <a:sx n="33" d="100"/>
        <a:sy n="33" d="100"/>
      </p:scale>
      <p:origin x="0" y="6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2160" y="102"/>
      </p:cViewPr>
      <p:guideLst>
        <p:guide orient="horz" pos="2142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38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in\Desktop\do%20prezentacji%20na%20narady%20sierpniowe\Wisniewska%20-%20ewalucje\dane%20do%20prezentacj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cin\Desktop\do%20prezentacji%20na%20narady%20sierpniowe\Wisniewska%20-%20ewalucje\dane%20do%20prezentacj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rady%202016\Zeszyt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Narady%202016\Zeszyt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Zeszy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0"/>
      <c:rotY val="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'[dane do prezentacji.xlsx]SP'!$A$2</c:f>
              <c:strCache>
                <c:ptCount val="1"/>
                <c:pt idx="0">
                  <c:v>spełnione</c:v>
                </c:pt>
              </c:strCache>
            </c:strRef>
          </c:tx>
          <c:spPr>
            <a:solidFill>
              <a:srgbClr val="00A249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'[dane do prezentacji.xlsx]SP'!$B$2:$M$2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4</c:v>
                </c:pt>
                <c:pt idx="3">
                  <c:v>4</c:v>
                </c:pt>
                <c:pt idx="4">
                  <c:v>15</c:v>
                </c:pt>
                <c:pt idx="5">
                  <c:v>16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9</c:v>
                </c:pt>
                <c:pt idx="11">
                  <c:v>4</c:v>
                </c:pt>
              </c:numCache>
            </c:numRef>
          </c:val>
        </c:ser>
        <c:ser>
          <c:idx val="1"/>
          <c:order val="1"/>
          <c:tx>
            <c:strRef>
              <c:f>'[dane do prezentacji.xlsx]SP'!$A$3</c:f>
              <c:strCache>
                <c:ptCount val="1"/>
                <c:pt idx="0">
                  <c:v>niespełnione</c:v>
                </c:pt>
              </c:strCache>
            </c:strRef>
          </c:tx>
          <c:spPr>
            <a:solidFill>
              <a:srgbClr val="EE00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'[dane do prezentacji.xlsx]SP'!$B$3:$M$3</c:f>
              <c:numCache>
                <c:formatCode>General</c:formatCode>
                <c:ptCount val="12"/>
                <c:pt idx="1">
                  <c:v>1</c:v>
                </c:pt>
                <c:pt idx="4">
                  <c:v>2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5595520"/>
        <c:axId val="175597056"/>
        <c:axId val="0"/>
      </c:bar3DChart>
      <c:catAx>
        <c:axId val="1755955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75597056"/>
        <c:crosses val="autoZero"/>
        <c:auto val="1"/>
        <c:lblAlgn val="ctr"/>
        <c:lblOffset val="100"/>
        <c:tickMarkSkip val="1"/>
        <c:noMultiLvlLbl val="0"/>
      </c:catAx>
      <c:valAx>
        <c:axId val="17559705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17559552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274474311400755"/>
          <c:y val="1.9850359614139177E-3"/>
          <c:w val="0.27911002503997373"/>
          <c:h val="5.4836895388076533E-2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0"/>
      <c:rotY val="0"/>
      <c:rAngAx val="0"/>
      <c:perspective val="7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G!$A$2</c:f>
              <c:strCache>
                <c:ptCount val="1"/>
                <c:pt idx="0">
                  <c:v>spełnione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G!$B$2:$M$2</c:f>
              <c:numCache>
                <c:formatCode>General</c:formatCode>
                <c:ptCount val="12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3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</c:numCache>
            </c:numRef>
          </c:val>
        </c:ser>
        <c:ser>
          <c:idx val="1"/>
          <c:order val="1"/>
          <c:tx>
            <c:strRef>
              <c:f>G!$A$3</c:f>
              <c:strCache>
                <c:ptCount val="1"/>
                <c:pt idx="0">
                  <c:v>niespełnione</c:v>
                </c:pt>
              </c:strCache>
            </c:strRef>
          </c:tx>
          <c:spPr>
            <a:solidFill>
              <a:srgbClr val="EE0000"/>
            </a:solidFill>
          </c:spPr>
          <c:invertIfNegative val="0"/>
          <c:dLbls>
            <c:dLbl>
              <c:idx val="0"/>
              <c:delete val="1"/>
            </c:dLbl>
            <c:dLbl>
              <c:idx val="6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G!$B$3:$M$3</c:f>
              <c:numCache>
                <c:formatCode>General</c:formatCode>
                <c:ptCount val="12"/>
                <c:pt idx="1">
                  <c:v>5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75283200"/>
        <c:axId val="175284992"/>
        <c:axId val="0"/>
      </c:bar3DChart>
      <c:catAx>
        <c:axId val="175283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175284992"/>
        <c:crosses val="autoZero"/>
        <c:auto val="1"/>
        <c:lblAlgn val="ctr"/>
        <c:lblOffset val="100"/>
        <c:tickMarkSkip val="1"/>
        <c:noMultiLvlLbl val="0"/>
      </c:catAx>
      <c:valAx>
        <c:axId val="17528499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/>
            </a:pPr>
            <a:endParaRPr lang="pl-PL"/>
          </a:p>
        </c:txPr>
        <c:crossAx val="17528320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597167950287936E-2"/>
          <c:y val="7.1943663292088483E-2"/>
          <c:w val="0.93279578701348809"/>
          <c:h val="0.8370698975128115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Arkusz2!$E$3</c:f>
              <c:strCache>
                <c:ptCount val="1"/>
                <c:pt idx="0">
                  <c:v>Liczba przeprowadzonych kontroli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Arkusz2!$D$4:$D$8</c:f>
              <c:strCache>
                <c:ptCount val="5"/>
                <c:pt idx="0">
                  <c:v> Szkoły podstawowe</c:v>
                </c:pt>
                <c:pt idx="1">
                  <c:v> Gimnazja</c:v>
                </c:pt>
                <c:pt idx="2">
                  <c:v> Zasadnicze szkoły zawodowe</c:v>
                </c:pt>
                <c:pt idx="3">
                  <c:v> Technika</c:v>
                </c:pt>
                <c:pt idx="4">
                  <c:v> Licea ogólnokształcące</c:v>
                </c:pt>
              </c:strCache>
            </c:strRef>
          </c:cat>
          <c:val>
            <c:numRef>
              <c:f>Arkusz2!$E$4:$E$8</c:f>
              <c:numCache>
                <c:formatCode>General</c:formatCode>
                <c:ptCount val="5"/>
                <c:pt idx="0">
                  <c:v>77</c:v>
                </c:pt>
                <c:pt idx="1">
                  <c:v>41</c:v>
                </c:pt>
                <c:pt idx="2">
                  <c:v>30</c:v>
                </c:pt>
                <c:pt idx="3">
                  <c:v>16</c:v>
                </c:pt>
                <c:pt idx="4">
                  <c:v>12</c:v>
                </c:pt>
              </c:numCache>
            </c:numRef>
          </c:val>
        </c:ser>
        <c:ser>
          <c:idx val="1"/>
          <c:order val="1"/>
          <c:tx>
            <c:strRef>
              <c:f>Arkusz2!$F$3</c:f>
              <c:strCache>
                <c:ptCount val="1"/>
                <c:pt idx="0">
                  <c:v>Liczba szkół, którym wydano zalecenia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Arkusz2!$D$4:$D$8</c:f>
              <c:strCache>
                <c:ptCount val="5"/>
                <c:pt idx="0">
                  <c:v> Szkoły podstawowe</c:v>
                </c:pt>
                <c:pt idx="1">
                  <c:v> Gimnazja</c:v>
                </c:pt>
                <c:pt idx="2">
                  <c:v> Zasadnicze szkoły zawodowe</c:v>
                </c:pt>
                <c:pt idx="3">
                  <c:v> Technika</c:v>
                </c:pt>
                <c:pt idx="4">
                  <c:v> Licea ogólnokształcące</c:v>
                </c:pt>
              </c:strCache>
            </c:strRef>
          </c:cat>
          <c:val>
            <c:numRef>
              <c:f>Arkusz2!$F$4:$F$8</c:f>
              <c:numCache>
                <c:formatCode>General</c:formatCode>
                <c:ptCount val="5"/>
                <c:pt idx="0">
                  <c:v>128</c:v>
                </c:pt>
                <c:pt idx="1">
                  <c:v>51</c:v>
                </c:pt>
                <c:pt idx="2">
                  <c:v>26</c:v>
                </c:pt>
                <c:pt idx="3">
                  <c:v>25</c:v>
                </c:pt>
                <c:pt idx="4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76051328"/>
        <c:axId val="176052864"/>
        <c:axId val="0"/>
      </c:bar3DChart>
      <c:catAx>
        <c:axId val="1760513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 rot="0" vert="horz"/>
          <a:lstStyle/>
          <a:p>
            <a:pPr>
              <a:defRPr sz="1200" b="1"/>
            </a:pPr>
            <a:endParaRPr lang="pl-PL"/>
          </a:p>
        </c:txPr>
        <c:crossAx val="176052864"/>
        <c:crosses val="autoZero"/>
        <c:auto val="1"/>
        <c:lblAlgn val="ctr"/>
        <c:lblOffset val="100"/>
        <c:noMultiLvlLbl val="0"/>
      </c:catAx>
      <c:valAx>
        <c:axId val="17605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051328"/>
        <c:crosses val="autoZero"/>
        <c:crossBetween val="between"/>
      </c:valAx>
    </c:plotArea>
    <c:legend>
      <c:legendPos val="t"/>
      <c:layout/>
      <c:overlay val="0"/>
      <c:spPr>
        <a:solidFill>
          <a:srgbClr val="ECEADC"/>
        </a:solidFill>
      </c:spPr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rgbClr val="0033CC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explosion val="6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b="1" dirty="0" smtClean="0">
                        <a:solidFill>
                          <a:schemeClr val="bg1"/>
                        </a:solidFill>
                      </a:rPr>
                      <a:t>8</a:t>
                    </a: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pl-PL" dirty="0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pl-PL" dirty="0" smtClean="0">
                        <a:solidFill>
                          <a:schemeClr val="bg1"/>
                        </a:solidFill>
                      </a:rPr>
                    </a:br>
                    <a:r>
                      <a:rPr lang="en-US" dirty="0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bg1"/>
                        </a:solidFill>
                      </a:rPr>
                      <a:t>53%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tx1"/>
                        </a:solidFill>
                      </a:defRPr>
                    </a:pPr>
                    <a:r>
                      <a:rPr lang="en-US" b="1" smtClean="0">
                        <a:solidFill>
                          <a:schemeClr val="tx1"/>
                        </a:solidFill>
                      </a:rPr>
                      <a:t>7</a:t>
                    </a:r>
                    <a:r>
                      <a:rPr lang="en-US" smtClean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pl-PL" smtClean="0">
                        <a:solidFill>
                          <a:schemeClr val="tx1"/>
                        </a:solidFill>
                      </a:rPr>
                      <a:t/>
                    </a:r>
                    <a:br>
                      <a:rPr lang="pl-PL" smtClean="0">
                        <a:solidFill>
                          <a:schemeClr val="tx1"/>
                        </a:solidFill>
                      </a:rPr>
                    </a:br>
                    <a:r>
                      <a:rPr lang="en-US" smtClean="0">
                        <a:solidFill>
                          <a:schemeClr val="tx1"/>
                        </a:solidFill>
                      </a:rPr>
                      <a:t>47</a:t>
                    </a:r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Arkusz1!$B$3:$B$4</c:f>
              <c:strCache>
                <c:ptCount val="2"/>
                <c:pt idx="0">
                  <c:v>Nie wydano zaleceń</c:v>
                </c:pt>
                <c:pt idx="1">
                  <c:v>Wydano zalecenia</c:v>
                </c:pt>
              </c:strCache>
            </c:strRef>
          </c:cat>
          <c:val>
            <c:numRef>
              <c:f>Arkusz1!$C$3:$C$4</c:f>
              <c:numCache>
                <c:formatCode>General</c:formatCode>
                <c:ptCount val="2"/>
                <c:pt idx="0">
                  <c:v>83</c:v>
                </c:pt>
                <c:pt idx="1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b"/>
      <c:layout/>
      <c:overlay val="0"/>
      <c:txPr>
        <a:bodyPr/>
        <a:lstStyle/>
        <a:p>
          <a:pPr rtl="0">
            <a:defRPr sz="1600"/>
          </a:pPr>
          <a:endParaRPr lang="pl-PL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Lbls>
            <c:dLbl>
              <c:idx val="0"/>
              <c:layout>
                <c:manualLayout>
                  <c:x val="0.12545415374267724"/>
                  <c:y val="-0.18498054385068399"/>
                </c:manualLayout>
              </c:layout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91</a:t>
                    </a:r>
                    <a:endParaRPr lang="pl-PL" b="1"/>
                  </a:p>
                  <a:p>
                    <a:pPr>
                      <a:defRPr b="1"/>
                    </a:pPr>
                    <a:r>
                      <a:rPr lang="pl-PL" b="1"/>
                      <a:t>77%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b="1"/>
                    </a:pPr>
                    <a:r>
                      <a:rPr lang="en-US" b="1"/>
                      <a:t>27</a:t>
                    </a:r>
                    <a:r>
                      <a:rPr lang="pl-PL" b="1"/>
                      <a:t/>
                    </a:r>
                    <a:br>
                      <a:rPr lang="pl-PL" b="1"/>
                    </a:br>
                    <a:r>
                      <a:rPr lang="pl-PL" b="1"/>
                      <a:t>23%</a:t>
                    </a:r>
                    <a:endParaRPr lang="en-US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Arkusz1!$S$4:$S$5</c:f>
              <c:strCache>
                <c:ptCount val="2"/>
                <c:pt idx="0">
                  <c:v>jeden nauczyciel</c:v>
                </c:pt>
                <c:pt idx="1">
                  <c:v>więcej niż jeden nauczyciel</c:v>
                </c:pt>
              </c:strCache>
            </c:strRef>
          </c:cat>
          <c:val>
            <c:numRef>
              <c:f>Arkusz1!$Q$4:$Q$5</c:f>
              <c:numCache>
                <c:formatCode>General</c:formatCode>
                <c:ptCount val="2"/>
                <c:pt idx="0">
                  <c:v>91</c:v>
                </c:pt>
                <c:pt idx="1">
                  <c:v>27</c:v>
                </c:pt>
              </c:numCache>
            </c:numRef>
          </c:val>
        </c:ser>
        <c:ser>
          <c:idx val="1"/>
          <c:order val="1"/>
          <c:cat>
            <c:strRef>
              <c:f>Arkusz1!$S$4:$S$5</c:f>
              <c:strCache>
                <c:ptCount val="2"/>
                <c:pt idx="0">
                  <c:v>jeden nauczyciel</c:v>
                </c:pt>
                <c:pt idx="1">
                  <c:v>więcej niż jeden nauczyciel</c:v>
                </c:pt>
              </c:strCache>
            </c:strRef>
          </c:cat>
          <c:val>
            <c:numRef>
              <c:f>Arkusz1!$R$4:$R$5</c:f>
              <c:numCache>
                <c:formatCode>0%</c:formatCode>
                <c:ptCount val="2"/>
                <c:pt idx="0">
                  <c:v>0.77000000000000091</c:v>
                </c:pt>
                <c:pt idx="1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b"/>
      <c:layout/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ofPieChart>
        <c:ofPieType val="bar"/>
        <c:varyColors val="1"/>
        <c:ser>
          <c:idx val="0"/>
          <c:order val="0"/>
          <c:explosion val="25"/>
          <c:dPt>
            <c:idx val="0"/>
            <c:bubble3D val="0"/>
            <c:explosion val="8"/>
            <c:spPr>
              <a:solidFill>
                <a:srgbClr val="0070C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explosion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b="1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en-US" smtClean="0">
                        <a:solidFill>
                          <a:schemeClr val="bg1"/>
                        </a:solidFill>
                      </a:rPr>
                      <a:t>2</a:t>
                    </a:r>
                    <a:r>
                      <a:rPr lang="pl-PL" smtClean="0">
                        <a:solidFill>
                          <a:schemeClr val="bg1"/>
                        </a:solidFill>
                      </a:rPr>
                      <a:t/>
                    </a:r>
                    <a:br>
                      <a:rPr lang="pl-PL" smtClean="0">
                        <a:solidFill>
                          <a:schemeClr val="bg1"/>
                        </a:solidFill>
                      </a:rPr>
                    </a:br>
                    <a:r>
                      <a:rPr lang="en-US" smtClean="0">
                        <a:solidFill>
                          <a:schemeClr val="bg1"/>
                        </a:solidFill>
                      </a:rPr>
                      <a:t> </a:t>
                    </a:r>
                    <a:r>
                      <a:rPr lang="en-US">
                        <a:solidFill>
                          <a:schemeClr val="bg1"/>
                        </a:solidFill>
                      </a:rPr>
                      <a:t>60%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b="1" smtClean="0"/>
                      <a:t>8</a:t>
                    </a:r>
                    <a:r>
                      <a:rPr lang="pl-PL" smtClean="0"/>
                      <a:t/>
                    </a:r>
                    <a:br>
                      <a:rPr lang="pl-PL" smtClean="0"/>
                    </a:br>
                    <a:r>
                      <a:rPr lang="en-US" smtClean="0"/>
                      <a:t> </a:t>
                    </a:r>
                    <a:r>
                      <a:rPr lang="en-US"/>
                      <a:t>40%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delete val="1"/>
            </c:dLbl>
            <c:txPr>
              <a:bodyPr/>
              <a:lstStyle/>
              <a:p>
                <a:pPr>
                  <a:defRPr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Arkusz1!$B$24:$B$25</c:f>
              <c:strCache>
                <c:ptCount val="2"/>
                <c:pt idx="0">
                  <c:v>Nie wydano zaleceń</c:v>
                </c:pt>
                <c:pt idx="1">
                  <c:v>Wydano zalecenia</c:v>
                </c:pt>
              </c:strCache>
            </c:strRef>
          </c:cat>
          <c:val>
            <c:numRef>
              <c:f>Arkusz1!$C$24:$C$25</c:f>
              <c:numCache>
                <c:formatCode>General</c:formatCode>
                <c:ptCount val="2"/>
                <c:pt idx="0">
                  <c:v>12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/>
      </c:ofPieChart>
    </c:plotArea>
    <c:legend>
      <c:legendPos val="b"/>
      <c:layout/>
      <c:overlay val="0"/>
      <c:txPr>
        <a:bodyPr/>
        <a:lstStyle/>
        <a:p>
          <a:pPr rtl="0">
            <a:defRPr sz="1600"/>
          </a:pPr>
          <a:endParaRPr lang="pl-PL"/>
        </a:p>
      </c:txPr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Arkusz2!$I$4</c:f>
              <c:strCache>
                <c:ptCount val="1"/>
                <c:pt idx="0">
                  <c:v>2016/2017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925170272982848E-2"/>
                  <c:y val="3.52738584601711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4420363549349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Arkusz2!$H$5:$H$6</c:f>
              <c:strCache>
                <c:ptCount val="2"/>
                <c:pt idx="0">
                  <c:v>Liczba kontroli</c:v>
                </c:pt>
                <c:pt idx="1">
                  <c:v>Liczba wydanych zaleceń</c:v>
                </c:pt>
              </c:strCache>
            </c:strRef>
          </c:cat>
          <c:val>
            <c:numRef>
              <c:f>Arkusz2!$I$5:$I$6</c:f>
              <c:numCache>
                <c:formatCode>General</c:formatCode>
                <c:ptCount val="2"/>
                <c:pt idx="0">
                  <c:v>124</c:v>
                </c:pt>
                <c:pt idx="1">
                  <c:v>151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Arkusz2!$J$4</c:f>
              <c:strCache>
                <c:ptCount val="1"/>
                <c:pt idx="0">
                  <c:v>2015/2016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0925170272982848E-2"/>
                  <c:y val="4.61273533709928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Arkusz2!$H$5:$H$6</c:f>
              <c:strCache>
                <c:ptCount val="2"/>
                <c:pt idx="0">
                  <c:v>Liczba kontroli</c:v>
                </c:pt>
                <c:pt idx="1">
                  <c:v>Liczba wydanych zaleceń</c:v>
                </c:pt>
              </c:strCache>
            </c:strRef>
          </c:cat>
          <c:val>
            <c:numRef>
              <c:f>Arkusz2!$J$5:$J$6</c:f>
              <c:numCache>
                <c:formatCode>General</c:formatCode>
                <c:ptCount val="2"/>
                <c:pt idx="0">
                  <c:v>239</c:v>
                </c:pt>
                <c:pt idx="1">
                  <c:v>326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5016192"/>
        <c:axId val="195017728"/>
      </c:lineChart>
      <c:catAx>
        <c:axId val="1950161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95017728"/>
        <c:crosses val="autoZero"/>
        <c:auto val="1"/>
        <c:lblAlgn val="ctr"/>
        <c:lblOffset val="100"/>
        <c:noMultiLvlLbl val="0"/>
      </c:catAx>
      <c:valAx>
        <c:axId val="195017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950161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4"/>
            <c:invertIfNegative val="0"/>
            <c:bubble3D val="0"/>
            <c:spPr>
              <a:solidFill>
                <a:srgbClr val="FFFF00"/>
              </a:soli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6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7"/>
            <c:invertIfNegative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8"/>
            <c:invertIfNegative val="0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pl-PL" smtClean="0"/>
                      <a:t>brak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313 000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336 720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532 960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 </a:t>
                    </a:r>
                    <a:r>
                      <a:rPr lang="en-US"/>
                      <a:t>273 </a:t>
                    </a:r>
                    <a:r>
                      <a:rPr lang="en-US" smtClean="0"/>
                      <a:t>780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2 </a:t>
                    </a:r>
                    <a:r>
                      <a:rPr lang="en-US"/>
                      <a:t>546 </a:t>
                    </a:r>
                    <a:r>
                      <a:rPr lang="en-US" smtClean="0"/>
                      <a:t>250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6 </a:t>
                    </a:r>
                    <a:r>
                      <a:rPr lang="en-US"/>
                      <a:t>652 </a:t>
                    </a:r>
                    <a:r>
                      <a:rPr lang="en-US" smtClean="0"/>
                      <a:t>116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10 </a:t>
                    </a:r>
                    <a:r>
                      <a:rPr lang="en-US"/>
                      <a:t>020 </a:t>
                    </a:r>
                    <a:r>
                      <a:rPr lang="en-US" smtClean="0"/>
                      <a:t>692</a:t>
                    </a:r>
                    <a:r>
                      <a:rPr lang="pl-PL" smtClean="0"/>
                      <a:t> zł</a:t>
                    </a:r>
                    <a:r>
                      <a:rPr lang="en-US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z="1600" smtClean="0"/>
                      <a:t>10 </a:t>
                    </a:r>
                    <a:r>
                      <a:rPr lang="en-US" sz="1600"/>
                      <a:t>154 </a:t>
                    </a:r>
                    <a:r>
                      <a:rPr lang="en-US" sz="1600" smtClean="0"/>
                      <a:t>000</a:t>
                    </a:r>
                    <a:r>
                      <a:rPr lang="pl-PL" sz="1600" smtClean="0"/>
                      <a:t> zł</a:t>
                    </a:r>
                    <a:r>
                      <a:rPr lang="en-US" sz="1600" smtClean="0"/>
                      <a:t> 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7775445960125983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</a:defRPr>
                    </a:pPr>
                    <a:r>
                      <a:rPr lang="en-US" sz="1600" dirty="0" smtClean="0"/>
                      <a:t>33 </a:t>
                    </a:r>
                    <a:r>
                      <a:rPr lang="en-US" sz="1600" dirty="0"/>
                      <a:t>265 </a:t>
                    </a:r>
                    <a:r>
                      <a:rPr lang="en-US" sz="1600" dirty="0" smtClean="0"/>
                      <a:t>356</a:t>
                    </a:r>
                    <a:r>
                      <a:rPr lang="pl-PL" sz="1600" dirty="0" smtClean="0"/>
                      <a:t> zł</a:t>
                    </a:r>
                    <a:r>
                      <a:rPr lang="en-US" sz="1600" dirty="0" smtClean="0"/>
                      <a:t> 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Arkusz2!$C$2:$C$11</c:f>
              <c:strCache>
                <c:ptCount val="10"/>
                <c:pt idx="0">
                  <c:v>Zasiłek losowy na cele edukacyjne</c:v>
                </c:pt>
                <c:pt idx="1">
                  <c:v>Organizacja szkoleń dokonalących dla nauczycieli</c:v>
                </c:pt>
                <c:pt idx="2">
                  <c:v>Wyprawka szkolna </c:v>
                </c:pt>
                <c:pt idx="3">
                  <c:v>Dofinansowanie wypoczynku letniego</c:v>
                </c:pt>
                <c:pt idx="4">
                  <c:v>Wypoczynek letni dla dzieci z najuboższych rodzin
finansowany w całości z budżetu państwa</c:v>
                </c:pt>
                <c:pt idx="5">
                  <c:v>Rządowy program "Aktywna tablica"</c:v>
                </c:pt>
                <c:pt idx="6">
                  <c:v>Stypendia i zasiłki za okres I-VI 2017</c:v>
                </c:pt>
                <c:pt idx="7">
                  <c:v>Dofinansowanie pracodawcom kosztów 
kształcenia młodocianych pracowników</c:v>
                </c:pt>
                <c:pt idx="8">
                  <c:v>Dotacja celowa na wyposażenie szkół w podręcznki i ćwiczenia</c:v>
                </c:pt>
                <c:pt idx="9">
                  <c:v>Dofinansowanie wychowania przedszkolnego</c:v>
                </c:pt>
              </c:strCache>
            </c:strRef>
          </c:cat>
          <c:val>
            <c:numRef>
              <c:f>Arkusz2!$D$2:$D$11</c:f>
              <c:numCache>
                <c:formatCode>"zł"#,##0_);[Red]\("zł"#,##0\)</c:formatCode>
                <c:ptCount val="10"/>
                <c:pt idx="0">
                  <c:v>0</c:v>
                </c:pt>
                <c:pt idx="1">
                  <c:v>313000</c:v>
                </c:pt>
                <c:pt idx="2">
                  <c:v>336720</c:v>
                </c:pt>
                <c:pt idx="3">
                  <c:v>532960</c:v>
                </c:pt>
                <c:pt idx="4">
                  <c:v>1273780</c:v>
                </c:pt>
                <c:pt idx="5">
                  <c:v>2546250</c:v>
                </c:pt>
                <c:pt idx="6">
                  <c:v>6652116</c:v>
                </c:pt>
                <c:pt idx="7">
                  <c:v>10020692</c:v>
                </c:pt>
                <c:pt idx="8">
                  <c:v>10154000</c:v>
                </c:pt>
                <c:pt idx="9">
                  <c:v>33265356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8"/>
        <c:axId val="210056704"/>
        <c:axId val="210058240"/>
      </c:barChart>
      <c:catAx>
        <c:axId val="21005670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pl-PL"/>
          </a:p>
        </c:txPr>
        <c:crossAx val="210058240"/>
        <c:crosses val="autoZero"/>
        <c:auto val="1"/>
        <c:lblAlgn val="ctr"/>
        <c:lblOffset val="100"/>
        <c:noMultiLvlLbl val="0"/>
      </c:catAx>
      <c:valAx>
        <c:axId val="21005824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numFmt formatCode="&quot;zł&quot;#,##0_);[Red]\(&quot;zł&quot;#,##0\)" sourceLinked="1"/>
        <c:majorTickMark val="out"/>
        <c:minorTickMark val="none"/>
        <c:tickLblPos val="none"/>
        <c:crossAx val="2100567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ln>
      <a:solidFill>
        <a:sysClr val="windowText" lastClr="000000"/>
      </a:solidFill>
    </a:ln>
  </c:spPr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73186-4BA5-404E-9D2C-7904A83A14A4}" type="doc">
      <dgm:prSet loTypeId="urn:microsoft.com/office/officeart/2005/8/layout/vList2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pl-PL"/>
        </a:p>
      </dgm:t>
    </dgm:pt>
    <dgm:pt modelId="{9B292DC1-CE8F-47FB-B2ED-23C2A7C0613B}">
      <dgm:prSet/>
      <dgm:spPr>
        <a:solidFill>
          <a:srgbClr val="F7994B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874 dyrektorów</a:t>
          </a:r>
          <a:endParaRPr lang="pl-PL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842EA5-693B-4676-B27A-CB0B29A36626}" type="parTrans" cxnId="{5487A644-9046-4237-B012-E7A2B12EF499}">
      <dgm:prSet/>
      <dgm:spPr/>
      <dgm:t>
        <a:bodyPr/>
        <a:lstStyle/>
        <a:p>
          <a:endParaRPr lang="pl-PL"/>
        </a:p>
      </dgm:t>
    </dgm:pt>
    <dgm:pt modelId="{0F2656FD-F428-40C9-A92A-16A382A0C761}" type="sibTrans" cxnId="{5487A644-9046-4237-B012-E7A2B12EF499}">
      <dgm:prSet/>
      <dgm:spPr/>
      <dgm:t>
        <a:bodyPr/>
        <a:lstStyle/>
        <a:p>
          <a:endParaRPr lang="pl-PL"/>
        </a:p>
      </dgm:t>
    </dgm:pt>
    <dgm:pt modelId="{6C388986-32CE-403F-AC84-B342CB00A1B4}" type="pres">
      <dgm:prSet presAssocID="{55773186-4BA5-404E-9D2C-7904A83A14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D1B12B8-4A38-4390-B35C-99A681147958}" type="pres">
      <dgm:prSet presAssocID="{9B292DC1-CE8F-47FB-B2ED-23C2A7C0613B}" presName="parentText" presStyleLbl="node1" presStyleIdx="0" presStyleCnt="1" custScaleY="68384" custLinFactY="4529" custLinFactNeighborX="7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87A644-9046-4237-B012-E7A2B12EF499}" srcId="{55773186-4BA5-404E-9D2C-7904A83A14A4}" destId="{9B292DC1-CE8F-47FB-B2ED-23C2A7C0613B}" srcOrd="0" destOrd="0" parTransId="{9E842EA5-693B-4676-B27A-CB0B29A36626}" sibTransId="{0F2656FD-F428-40C9-A92A-16A382A0C761}"/>
    <dgm:cxn modelId="{8EFD08BF-10EB-42E8-A19F-3AB777459C23}" type="presOf" srcId="{9B292DC1-CE8F-47FB-B2ED-23C2A7C0613B}" destId="{DD1B12B8-4A38-4390-B35C-99A681147958}" srcOrd="0" destOrd="0" presId="urn:microsoft.com/office/officeart/2005/8/layout/vList2"/>
    <dgm:cxn modelId="{1556B916-9B55-48AE-AF8A-19CDB4E17880}" type="presOf" srcId="{55773186-4BA5-404E-9D2C-7904A83A14A4}" destId="{6C388986-32CE-403F-AC84-B342CB00A1B4}" srcOrd="0" destOrd="0" presId="urn:microsoft.com/office/officeart/2005/8/layout/vList2"/>
    <dgm:cxn modelId="{224E8467-AFF7-49D4-A59F-A8A3F04DC7A5}" type="presParOf" srcId="{6C388986-32CE-403F-AC84-B342CB00A1B4}" destId="{DD1B12B8-4A38-4390-B35C-99A68114795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6943FF-9C7E-407B-B324-5F08BEEAA6ED}" type="doc">
      <dgm:prSet loTypeId="urn:microsoft.com/office/officeart/2005/8/layout/vList5" loCatId="list" qsTypeId="urn:microsoft.com/office/officeart/2005/8/quickstyle/3d1" qsCatId="3D" csTypeId="urn:microsoft.com/office/officeart/2005/8/colors/colorful1#3" csCatId="colorful" phldr="1"/>
      <dgm:spPr/>
      <dgm:t>
        <a:bodyPr/>
        <a:lstStyle/>
        <a:p>
          <a:endParaRPr lang="pl-PL"/>
        </a:p>
      </dgm:t>
    </dgm:pt>
    <dgm:pt modelId="{595647D4-BBB5-4F02-B5AC-4E20804563D8}">
      <dgm:prSet phldrT="[Tekst]"/>
      <dgm:spPr/>
      <dgm:t>
        <a:bodyPr/>
        <a:lstStyle/>
        <a:p>
          <a:r>
            <a:rPr lang="pl-PL" dirty="0" smtClean="0"/>
            <a:t>23</a:t>
          </a:r>
          <a:endParaRPr lang="pl-PL" dirty="0"/>
        </a:p>
      </dgm:t>
    </dgm:pt>
    <dgm:pt modelId="{9E03A5C4-BA93-4E4E-914D-181F9D4FD3A5}" type="parTrans" cxnId="{B876CEE0-E3A1-4C21-9863-F3B0D8A8F11B}">
      <dgm:prSet/>
      <dgm:spPr/>
      <dgm:t>
        <a:bodyPr/>
        <a:lstStyle/>
        <a:p>
          <a:endParaRPr lang="pl-PL"/>
        </a:p>
      </dgm:t>
    </dgm:pt>
    <dgm:pt modelId="{1E802177-55A0-4001-8889-14284A6538D8}" type="sibTrans" cxnId="{B876CEE0-E3A1-4C21-9863-F3B0D8A8F11B}">
      <dgm:prSet/>
      <dgm:spPr/>
      <dgm:t>
        <a:bodyPr/>
        <a:lstStyle/>
        <a:p>
          <a:endParaRPr lang="pl-PL"/>
        </a:p>
      </dgm:t>
    </dgm:pt>
    <dgm:pt modelId="{3568EF7D-60F5-45D5-9957-C07B18ED00F2}">
      <dgm:prSet phldrT="[Tekst]"/>
      <dgm:spPr/>
      <dgm:t>
        <a:bodyPr/>
        <a:lstStyle/>
        <a:p>
          <a:pPr algn="just"/>
          <a:r>
            <a: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wnioski o nadanie wojewódzkiego certyfikatu </a:t>
          </a:r>
          <a:r>
            <a:rPr lang="pl-PL" altLang="pl-PL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SzPZ</a:t>
          </a:r>
          <a:endParaRPr lang="pl-PL" dirty="0"/>
        </a:p>
      </dgm:t>
    </dgm:pt>
    <dgm:pt modelId="{F2269FCF-2AF6-407F-98A9-B140D5B2630D}" type="parTrans" cxnId="{644BC0A5-E352-41DE-BB4D-463A7EAFB064}">
      <dgm:prSet/>
      <dgm:spPr/>
      <dgm:t>
        <a:bodyPr/>
        <a:lstStyle/>
        <a:p>
          <a:endParaRPr lang="pl-PL"/>
        </a:p>
      </dgm:t>
    </dgm:pt>
    <dgm:pt modelId="{BA7C64D2-8F7D-44E5-B685-04FC6261D674}" type="sibTrans" cxnId="{644BC0A5-E352-41DE-BB4D-463A7EAFB064}">
      <dgm:prSet/>
      <dgm:spPr/>
      <dgm:t>
        <a:bodyPr/>
        <a:lstStyle/>
        <a:p>
          <a:endParaRPr lang="pl-PL"/>
        </a:p>
      </dgm:t>
    </dgm:pt>
    <dgm:pt modelId="{DC387923-3EC6-4CA6-AC02-4D15F3DA4FCC}">
      <dgm:prSet phldrT="[Tekst]"/>
      <dgm:spPr/>
      <dgm:t>
        <a:bodyPr/>
        <a:lstStyle/>
        <a:p>
          <a:r>
            <a:rPr lang="pl-PL" dirty="0" smtClean="0"/>
            <a:t>5</a:t>
          </a:r>
          <a:endParaRPr lang="pl-PL" dirty="0"/>
        </a:p>
      </dgm:t>
    </dgm:pt>
    <dgm:pt modelId="{576B9CDA-2FEB-4028-8898-1A2C58887467}" type="parTrans" cxnId="{560F9727-903C-4785-ABE3-53A0FC72985E}">
      <dgm:prSet/>
      <dgm:spPr/>
      <dgm:t>
        <a:bodyPr/>
        <a:lstStyle/>
        <a:p>
          <a:endParaRPr lang="pl-PL"/>
        </a:p>
      </dgm:t>
    </dgm:pt>
    <dgm:pt modelId="{6B2DB3BE-1E41-4DCD-B97B-5D9D75A762AC}" type="sibTrans" cxnId="{560F9727-903C-4785-ABE3-53A0FC72985E}">
      <dgm:prSet/>
      <dgm:spPr/>
      <dgm:t>
        <a:bodyPr/>
        <a:lstStyle/>
        <a:p>
          <a:endParaRPr lang="pl-PL"/>
        </a:p>
      </dgm:t>
    </dgm:pt>
    <dgm:pt modelId="{D8E86934-CB13-48EC-8348-C1D1A5A532DF}">
      <dgm:prSet phldrT="[Tekst]"/>
      <dgm:spPr/>
      <dgm:t>
        <a:bodyPr/>
        <a:lstStyle/>
        <a:p>
          <a:pPr algn="just"/>
          <a:r>
            <a: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zgłoszenia szkół/ przedszkoli do Lubuskiej Sieci Szkół Promujących Zdrowie</a:t>
          </a:r>
          <a:endParaRPr lang="pl-PL" dirty="0"/>
        </a:p>
      </dgm:t>
    </dgm:pt>
    <dgm:pt modelId="{89F3F0BE-F5FC-465D-9C58-A86ED07A753B}" type="parTrans" cxnId="{128C576A-306E-4B01-A883-8E51360FBDE2}">
      <dgm:prSet/>
      <dgm:spPr/>
      <dgm:t>
        <a:bodyPr/>
        <a:lstStyle/>
        <a:p>
          <a:endParaRPr lang="pl-PL"/>
        </a:p>
      </dgm:t>
    </dgm:pt>
    <dgm:pt modelId="{C5040377-A4EA-4066-9B91-F9176E3FEA5D}" type="sibTrans" cxnId="{128C576A-306E-4B01-A883-8E51360FBDE2}">
      <dgm:prSet/>
      <dgm:spPr/>
      <dgm:t>
        <a:bodyPr/>
        <a:lstStyle/>
        <a:p>
          <a:endParaRPr lang="pl-PL"/>
        </a:p>
      </dgm:t>
    </dgm:pt>
    <dgm:pt modelId="{9EA0A798-5035-47EE-B377-96B39BB4E50C}">
      <dgm:prSet phldrT="[Tekst]"/>
      <dgm:spPr/>
      <dgm:t>
        <a:bodyPr/>
        <a:lstStyle/>
        <a:p>
          <a:r>
            <a:rPr lang="pl-PL" dirty="0" smtClean="0"/>
            <a:t>29/150</a:t>
          </a:r>
          <a:endParaRPr lang="pl-PL" dirty="0"/>
        </a:p>
      </dgm:t>
    </dgm:pt>
    <dgm:pt modelId="{29CDB8E7-136A-4103-BD16-428A6A94EA98}" type="parTrans" cxnId="{29309FEC-EB9C-45CE-BAB4-F4D98B88CF84}">
      <dgm:prSet/>
      <dgm:spPr/>
      <dgm:t>
        <a:bodyPr/>
        <a:lstStyle/>
        <a:p>
          <a:endParaRPr lang="pl-PL"/>
        </a:p>
      </dgm:t>
    </dgm:pt>
    <dgm:pt modelId="{E2CCFDA8-8D1B-4742-B1B1-E711800F63FF}" type="sibTrans" cxnId="{29309FEC-EB9C-45CE-BAB4-F4D98B88CF84}">
      <dgm:prSet/>
      <dgm:spPr/>
      <dgm:t>
        <a:bodyPr/>
        <a:lstStyle/>
        <a:p>
          <a:endParaRPr lang="pl-PL"/>
        </a:p>
      </dgm:t>
    </dgm:pt>
    <dgm:pt modelId="{91847B8D-1405-424C-8F5A-68499B50776A}">
      <dgm:prSet phldrT="[Tekst]"/>
      <dgm:spPr/>
      <dgm:t>
        <a:bodyPr/>
        <a:lstStyle/>
        <a:p>
          <a:pPr algn="just"/>
          <a:r>
            <a: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raportów rocznych podsumowujących realizację programu w roku szkolnym 2016/2017</a:t>
          </a:r>
          <a:endParaRPr lang="pl-PL" dirty="0"/>
        </a:p>
      </dgm:t>
    </dgm:pt>
    <dgm:pt modelId="{0C623D9D-6D89-45DA-BDF8-3709A22383F5}" type="parTrans" cxnId="{4E6633FB-7159-45B3-83AC-5DBF56114BAE}">
      <dgm:prSet/>
      <dgm:spPr/>
      <dgm:t>
        <a:bodyPr/>
        <a:lstStyle/>
        <a:p>
          <a:endParaRPr lang="pl-PL"/>
        </a:p>
      </dgm:t>
    </dgm:pt>
    <dgm:pt modelId="{509101E2-9344-40DC-A11E-C18CC2B6A327}" type="sibTrans" cxnId="{4E6633FB-7159-45B3-83AC-5DBF56114BAE}">
      <dgm:prSet/>
      <dgm:spPr/>
      <dgm:t>
        <a:bodyPr/>
        <a:lstStyle/>
        <a:p>
          <a:endParaRPr lang="pl-PL"/>
        </a:p>
      </dgm:t>
    </dgm:pt>
    <dgm:pt modelId="{4A8632A1-7089-4CE3-B552-6A71997997E8}" type="pres">
      <dgm:prSet presAssocID="{E46943FF-9C7E-407B-B324-5F08BEEAA6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B2CFBC0-EE3F-4F9A-BD1E-8BA42547A913}" type="pres">
      <dgm:prSet presAssocID="{595647D4-BBB5-4F02-B5AC-4E20804563D8}" presName="linNode" presStyleCnt="0"/>
      <dgm:spPr/>
    </dgm:pt>
    <dgm:pt modelId="{55A64FE4-D590-4BAE-A792-0596F1A39BD1}" type="pres">
      <dgm:prSet presAssocID="{595647D4-BBB5-4F02-B5AC-4E20804563D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65EFE01-49BC-49E0-A4EE-F0F40380D5D6}" type="pres">
      <dgm:prSet presAssocID="{595647D4-BBB5-4F02-B5AC-4E20804563D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0E4EF1A-9286-46BE-A488-8F00630D28CD}" type="pres">
      <dgm:prSet presAssocID="{1E802177-55A0-4001-8889-14284A6538D8}" presName="sp" presStyleCnt="0"/>
      <dgm:spPr/>
    </dgm:pt>
    <dgm:pt modelId="{9FC1B35B-08C6-4F73-B6FA-6E0DDB964061}" type="pres">
      <dgm:prSet presAssocID="{DC387923-3EC6-4CA6-AC02-4D15F3DA4FCC}" presName="linNode" presStyleCnt="0"/>
      <dgm:spPr/>
    </dgm:pt>
    <dgm:pt modelId="{37E23E5D-0726-42A4-B8F8-A4FFF551453C}" type="pres">
      <dgm:prSet presAssocID="{DC387923-3EC6-4CA6-AC02-4D15F3DA4FCC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FB49762-DA27-47B9-BAE8-ED15FFFA786D}" type="pres">
      <dgm:prSet presAssocID="{DC387923-3EC6-4CA6-AC02-4D15F3DA4FCC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0C2623-8305-425D-9DCD-5A3D93FA266F}" type="pres">
      <dgm:prSet presAssocID="{6B2DB3BE-1E41-4DCD-B97B-5D9D75A762AC}" presName="sp" presStyleCnt="0"/>
      <dgm:spPr/>
    </dgm:pt>
    <dgm:pt modelId="{0CAADB93-E8FC-4562-A707-D434C0E14FEC}" type="pres">
      <dgm:prSet presAssocID="{9EA0A798-5035-47EE-B377-96B39BB4E50C}" presName="linNode" presStyleCnt="0"/>
      <dgm:spPr/>
    </dgm:pt>
    <dgm:pt modelId="{987CE5F5-3E28-4AB3-988A-4476C926B561}" type="pres">
      <dgm:prSet presAssocID="{9EA0A798-5035-47EE-B377-96B39BB4E50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CC136F-1837-442D-87DC-5BC830B7B5B9}" type="pres">
      <dgm:prSet presAssocID="{9EA0A798-5035-47EE-B377-96B39BB4E50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28C576A-306E-4B01-A883-8E51360FBDE2}" srcId="{DC387923-3EC6-4CA6-AC02-4D15F3DA4FCC}" destId="{D8E86934-CB13-48EC-8348-C1D1A5A532DF}" srcOrd="0" destOrd="0" parTransId="{89F3F0BE-F5FC-465D-9C58-A86ED07A753B}" sibTransId="{C5040377-A4EA-4066-9B91-F9176E3FEA5D}"/>
    <dgm:cxn modelId="{0B47B7DA-6775-48A7-B451-79EE4826D398}" type="presOf" srcId="{9EA0A798-5035-47EE-B377-96B39BB4E50C}" destId="{987CE5F5-3E28-4AB3-988A-4476C926B561}" srcOrd="0" destOrd="0" presId="urn:microsoft.com/office/officeart/2005/8/layout/vList5"/>
    <dgm:cxn modelId="{644BC0A5-E352-41DE-BB4D-463A7EAFB064}" srcId="{595647D4-BBB5-4F02-B5AC-4E20804563D8}" destId="{3568EF7D-60F5-45D5-9957-C07B18ED00F2}" srcOrd="0" destOrd="0" parTransId="{F2269FCF-2AF6-407F-98A9-B140D5B2630D}" sibTransId="{BA7C64D2-8F7D-44E5-B685-04FC6261D674}"/>
    <dgm:cxn modelId="{560F9727-903C-4785-ABE3-53A0FC72985E}" srcId="{E46943FF-9C7E-407B-B324-5F08BEEAA6ED}" destId="{DC387923-3EC6-4CA6-AC02-4D15F3DA4FCC}" srcOrd="1" destOrd="0" parTransId="{576B9CDA-2FEB-4028-8898-1A2C58887467}" sibTransId="{6B2DB3BE-1E41-4DCD-B97B-5D9D75A762AC}"/>
    <dgm:cxn modelId="{09F3CC51-1059-4746-B7A5-7C205E654012}" type="presOf" srcId="{D8E86934-CB13-48EC-8348-C1D1A5A532DF}" destId="{DFB49762-DA27-47B9-BAE8-ED15FFFA786D}" srcOrd="0" destOrd="0" presId="urn:microsoft.com/office/officeart/2005/8/layout/vList5"/>
    <dgm:cxn modelId="{4BAA44F3-3E99-49E4-92C4-F2B75D103D1F}" type="presOf" srcId="{595647D4-BBB5-4F02-B5AC-4E20804563D8}" destId="{55A64FE4-D590-4BAE-A792-0596F1A39BD1}" srcOrd="0" destOrd="0" presId="urn:microsoft.com/office/officeart/2005/8/layout/vList5"/>
    <dgm:cxn modelId="{B876CEE0-E3A1-4C21-9863-F3B0D8A8F11B}" srcId="{E46943FF-9C7E-407B-B324-5F08BEEAA6ED}" destId="{595647D4-BBB5-4F02-B5AC-4E20804563D8}" srcOrd="0" destOrd="0" parTransId="{9E03A5C4-BA93-4E4E-914D-181F9D4FD3A5}" sibTransId="{1E802177-55A0-4001-8889-14284A6538D8}"/>
    <dgm:cxn modelId="{4E6633FB-7159-45B3-83AC-5DBF56114BAE}" srcId="{9EA0A798-5035-47EE-B377-96B39BB4E50C}" destId="{91847B8D-1405-424C-8F5A-68499B50776A}" srcOrd="0" destOrd="0" parTransId="{0C623D9D-6D89-45DA-BDF8-3709A22383F5}" sibTransId="{509101E2-9344-40DC-A11E-C18CC2B6A327}"/>
    <dgm:cxn modelId="{17E1733B-0E00-4991-A0BF-6AE7C6068896}" type="presOf" srcId="{E46943FF-9C7E-407B-B324-5F08BEEAA6ED}" destId="{4A8632A1-7089-4CE3-B552-6A71997997E8}" srcOrd="0" destOrd="0" presId="urn:microsoft.com/office/officeart/2005/8/layout/vList5"/>
    <dgm:cxn modelId="{6BEB1626-C1F6-431E-BAFD-43015578AE05}" type="presOf" srcId="{3568EF7D-60F5-45D5-9957-C07B18ED00F2}" destId="{565EFE01-49BC-49E0-A4EE-F0F40380D5D6}" srcOrd="0" destOrd="0" presId="urn:microsoft.com/office/officeart/2005/8/layout/vList5"/>
    <dgm:cxn modelId="{29309FEC-EB9C-45CE-BAB4-F4D98B88CF84}" srcId="{E46943FF-9C7E-407B-B324-5F08BEEAA6ED}" destId="{9EA0A798-5035-47EE-B377-96B39BB4E50C}" srcOrd="2" destOrd="0" parTransId="{29CDB8E7-136A-4103-BD16-428A6A94EA98}" sibTransId="{E2CCFDA8-8D1B-4742-B1B1-E711800F63FF}"/>
    <dgm:cxn modelId="{F94F147A-DBD8-4D28-8A6A-20F392130F83}" type="presOf" srcId="{DC387923-3EC6-4CA6-AC02-4D15F3DA4FCC}" destId="{37E23E5D-0726-42A4-B8F8-A4FFF551453C}" srcOrd="0" destOrd="0" presId="urn:microsoft.com/office/officeart/2005/8/layout/vList5"/>
    <dgm:cxn modelId="{3CF81354-20BB-4691-A642-EB04E49885A6}" type="presOf" srcId="{91847B8D-1405-424C-8F5A-68499B50776A}" destId="{6BCC136F-1837-442D-87DC-5BC830B7B5B9}" srcOrd="0" destOrd="0" presId="urn:microsoft.com/office/officeart/2005/8/layout/vList5"/>
    <dgm:cxn modelId="{F9A1BB58-A378-4045-8515-8C510DE77FCA}" type="presParOf" srcId="{4A8632A1-7089-4CE3-B552-6A71997997E8}" destId="{8B2CFBC0-EE3F-4F9A-BD1E-8BA42547A913}" srcOrd="0" destOrd="0" presId="urn:microsoft.com/office/officeart/2005/8/layout/vList5"/>
    <dgm:cxn modelId="{BCBA1909-F04F-46DE-878F-9E28A457700A}" type="presParOf" srcId="{8B2CFBC0-EE3F-4F9A-BD1E-8BA42547A913}" destId="{55A64FE4-D590-4BAE-A792-0596F1A39BD1}" srcOrd="0" destOrd="0" presId="urn:microsoft.com/office/officeart/2005/8/layout/vList5"/>
    <dgm:cxn modelId="{D2DDEB6A-EF9F-47E3-99A2-2559EF9F770E}" type="presParOf" srcId="{8B2CFBC0-EE3F-4F9A-BD1E-8BA42547A913}" destId="{565EFE01-49BC-49E0-A4EE-F0F40380D5D6}" srcOrd="1" destOrd="0" presId="urn:microsoft.com/office/officeart/2005/8/layout/vList5"/>
    <dgm:cxn modelId="{DE3998F5-36AD-4B44-B7E7-69E4AE10BB82}" type="presParOf" srcId="{4A8632A1-7089-4CE3-B552-6A71997997E8}" destId="{80E4EF1A-9286-46BE-A488-8F00630D28CD}" srcOrd="1" destOrd="0" presId="urn:microsoft.com/office/officeart/2005/8/layout/vList5"/>
    <dgm:cxn modelId="{278769C9-394E-445D-B6F8-B57AAA418A0C}" type="presParOf" srcId="{4A8632A1-7089-4CE3-B552-6A71997997E8}" destId="{9FC1B35B-08C6-4F73-B6FA-6E0DDB964061}" srcOrd="2" destOrd="0" presId="urn:microsoft.com/office/officeart/2005/8/layout/vList5"/>
    <dgm:cxn modelId="{B6BDC86E-0B9D-4A99-B7F7-62672D231D02}" type="presParOf" srcId="{9FC1B35B-08C6-4F73-B6FA-6E0DDB964061}" destId="{37E23E5D-0726-42A4-B8F8-A4FFF551453C}" srcOrd="0" destOrd="0" presId="urn:microsoft.com/office/officeart/2005/8/layout/vList5"/>
    <dgm:cxn modelId="{C52823F4-071F-4242-8BDC-628252E6CA3E}" type="presParOf" srcId="{9FC1B35B-08C6-4F73-B6FA-6E0DDB964061}" destId="{DFB49762-DA27-47B9-BAE8-ED15FFFA786D}" srcOrd="1" destOrd="0" presId="urn:microsoft.com/office/officeart/2005/8/layout/vList5"/>
    <dgm:cxn modelId="{74E69C97-F76D-42B3-B9AA-78E3F3F48A65}" type="presParOf" srcId="{4A8632A1-7089-4CE3-B552-6A71997997E8}" destId="{2C0C2623-8305-425D-9DCD-5A3D93FA266F}" srcOrd="3" destOrd="0" presId="urn:microsoft.com/office/officeart/2005/8/layout/vList5"/>
    <dgm:cxn modelId="{B5823ADF-57D5-439E-8F6D-371861A0B05A}" type="presParOf" srcId="{4A8632A1-7089-4CE3-B552-6A71997997E8}" destId="{0CAADB93-E8FC-4562-A707-D434C0E14FEC}" srcOrd="4" destOrd="0" presId="urn:microsoft.com/office/officeart/2005/8/layout/vList5"/>
    <dgm:cxn modelId="{CC340A90-31B4-49F2-93EE-11D96F9AC302}" type="presParOf" srcId="{0CAADB93-E8FC-4562-A707-D434C0E14FEC}" destId="{987CE5F5-3E28-4AB3-988A-4476C926B561}" srcOrd="0" destOrd="0" presId="urn:microsoft.com/office/officeart/2005/8/layout/vList5"/>
    <dgm:cxn modelId="{12A37D86-C190-4BCE-9AE0-11757FB0FE2B}" type="presParOf" srcId="{0CAADB93-E8FC-4562-A707-D434C0E14FEC}" destId="{6BCC136F-1837-442D-87DC-5BC830B7B5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2BCD8D-ECE3-41C2-A5B3-A47556806C74}" type="doc">
      <dgm:prSet loTypeId="urn:microsoft.com/office/officeart/2005/8/layout/cycle3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pl-PL"/>
        </a:p>
      </dgm:t>
    </dgm:pt>
    <dgm:pt modelId="{FCCDB136-0188-4761-85DE-E16F2D5F54AA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opracować plan monitoringu i uwzględnić go w planie nadzoru pedagogicznego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3A5430B-2450-46BC-B17A-F77559FAC4C5}" type="parTrans" cxnId="{4CCFCF31-38A3-428D-A912-25F6B363D7C4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1469D0A7-4315-4BBC-8E3E-0BC00A765763}" type="sibTrans" cxnId="{4CCFCF31-38A3-428D-A912-25F6B363D7C4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119F8CBE-D395-48BC-8990-005C53D610A7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zapoznać nauczycieli z ich obowiązkami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87EA532-0929-4FF9-8249-CAEB9E9EBE0E}" type="parTrans" cxnId="{5785DAA8-6D73-417A-B121-CA33F7523D6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DF62F1B-EAAF-45B1-B5B1-C5856E60E267}" type="sibTrans" cxnId="{5785DAA8-6D73-417A-B121-CA33F7523D6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F0A49E8A-DDD8-4F89-A02C-918D7743C501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poinformować nauczycieli </a:t>
          </a:r>
          <a:b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 formach </a:t>
          </a:r>
          <a:b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 terminach kontroli stopnia realizacji podstawy programowej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3455471-0329-4AF9-A43E-D45E7F996540}" type="parTrans" cxnId="{BE826B02-2BC6-4759-89CB-BCC063F9C294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E57DBFF-D256-442E-8C3E-60184115BD82}" type="sibTrans" cxnId="{BE826B02-2BC6-4759-89CB-BCC063F9C294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3AE5CFFE-4B5C-4711-B67F-442EA5A6E2B6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przygotować odpowiednie narzędzia kontroli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2596CA-8AA3-4795-A7A5-1ECDDA82BFAC}" type="parTrans" cxnId="{14019F22-E581-4397-B9F0-AA38D63E4D1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AAD97E8-BE22-4F2A-9890-CF001AC16873}" type="sibTrans" cxnId="{14019F22-E581-4397-B9F0-AA38D63E4D1E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2280AE5-F365-43B0-88CB-E4E10CA7175D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wyznaczyć zakres zadań </a:t>
          </a:r>
          <a:b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dla osób zobligowanych </a:t>
          </a:r>
          <a:b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do dokonywania kontroli (wicedyrektorzy)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4445352-AD9D-4B79-950B-5B23BC0D7A3F}" type="parTrans" cxnId="{A042D33F-052E-4135-8811-948CC4B82B41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E5033FA8-CFF6-4746-A6A7-33B77622BE47}" type="sibTrans" cxnId="{A042D33F-052E-4135-8811-948CC4B82B41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DB35C4C-A235-4980-B509-A0F4AC29BCAD}">
      <dgm:prSet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czuwać nad systematycznością </a:t>
          </a:r>
          <a:b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 prawidłowością przebiegu kontroli 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43F69D-75AB-4EDA-9054-EF6C96564353}" type="parTrans" cxnId="{057B37E3-ED9B-4B46-BB67-A03D9A4383C9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CC1F2776-A523-431E-9E9F-3AADD1367567}" type="sibTrans" cxnId="{057B37E3-ED9B-4B46-BB67-A03D9A4383C9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0385E34-B379-4FF8-819D-DDF9775D1A58}">
      <dgm:prSet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reagować na nieprawidłowości </a:t>
          </a:r>
          <a:b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 opóźnienia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FC8BB0-984E-4726-A072-FEEE7C0DEDF0}" type="parTrans" cxnId="{27358160-5AF7-4B79-8778-DDAEB5ED44C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DD5CC4F5-210C-428E-968F-8B2C45AA4D3A}" type="sibTrans" cxnId="{27358160-5AF7-4B79-8778-DDAEB5ED44C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598C8D94-8EA9-4987-8DE8-1A4CCCED2529}">
      <dgm:prSet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podsumować przebieg kontroli i wyciągnąć wnioski celem usprawnienia zadania </a:t>
          </a:r>
          <a:b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 kolejny rok szkolny</a:t>
          </a:r>
          <a:endParaRPr lang="pl-PL" sz="1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305BB1A-5359-4F64-A63A-30BA2471D0ED}" type="parTrans" cxnId="{01A02937-E28D-497E-8576-D76084CBC371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9F86B621-002D-4FB4-8ED2-BF2609254514}" type="sibTrans" cxnId="{01A02937-E28D-497E-8576-D76084CBC371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3958E47-36EB-4C2C-A6D8-A8A9F9295B97}" type="pres">
      <dgm:prSet presAssocID="{202BCD8D-ECE3-41C2-A5B3-A47556806C7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F87B1A0-6769-4E90-B69D-7D1276654570}" type="pres">
      <dgm:prSet presAssocID="{202BCD8D-ECE3-41C2-A5B3-A47556806C74}" presName="cycle" presStyleCnt="0"/>
      <dgm:spPr/>
    </dgm:pt>
    <dgm:pt modelId="{A9F941FB-916F-40E5-B2E7-BAE6B5E9962B}" type="pres">
      <dgm:prSet presAssocID="{FCCDB136-0188-4761-85DE-E16F2D5F54AA}" presName="nodeFirstNode" presStyleLbl="node1" presStyleIdx="0" presStyleCnt="8" custScaleX="154171" custScaleY="132325" custRadScaleRad="100353" custRadScaleInc="-24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CF50D6A-3B1A-46FB-88D9-AA5283AE5CE4}" type="pres">
      <dgm:prSet presAssocID="{1469D0A7-4315-4BBC-8E3E-0BC00A765763}" presName="sibTransFirstNode" presStyleLbl="bgShp" presStyleIdx="0" presStyleCnt="1"/>
      <dgm:spPr/>
      <dgm:t>
        <a:bodyPr/>
        <a:lstStyle/>
        <a:p>
          <a:endParaRPr lang="pl-PL"/>
        </a:p>
      </dgm:t>
    </dgm:pt>
    <dgm:pt modelId="{5769EF43-78A8-47A8-BDFF-2A76FDA95CE4}" type="pres">
      <dgm:prSet presAssocID="{119F8CBE-D395-48BC-8990-005C53D610A7}" presName="nodeFollowingNodes" presStyleLbl="node1" presStyleIdx="1" presStyleCnt="8" custScaleX="154171" custScaleY="132325" custRadScaleRad="113226" custRadScaleInc="3667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79B940D-E99B-4C60-8E90-EB13218DFF84}" type="pres">
      <dgm:prSet presAssocID="{F0A49E8A-DDD8-4F89-A02C-918D7743C501}" presName="nodeFollowingNodes" presStyleLbl="node1" presStyleIdx="2" presStyleCnt="8" custScaleX="154171" custScaleY="132325" custRadScaleRad="98319" custRadScaleInc="-49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8E82DB7-31B3-4806-B575-BED7E72DBE0D}" type="pres">
      <dgm:prSet presAssocID="{3AE5CFFE-4B5C-4711-B67F-442EA5A6E2B6}" presName="nodeFollowingNodes" presStyleLbl="node1" presStyleIdx="3" presStyleCnt="8" custScaleX="154171" custScaleY="132325" custRadScaleRad="110699" custRadScaleInc="-424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DB4B35D-6629-4C3F-B7AB-0BCE9BCF746D}" type="pres">
      <dgm:prSet presAssocID="{B2280AE5-F365-43B0-88CB-E4E10CA7175D}" presName="nodeFollowingNodes" presStyleLbl="node1" presStyleIdx="4" presStyleCnt="8" custScaleX="154171" custScaleY="132325" custRadScaleRad="99710" custRadScaleInc="448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47F18E9-A79E-4464-B741-DEC1F2E29C1F}" type="pres">
      <dgm:prSet presAssocID="{ADB35C4C-A235-4980-B509-A0F4AC29BCAD}" presName="nodeFollowingNodes" presStyleLbl="node1" presStyleIdx="5" presStyleCnt="8" custScaleX="154171" custScaleY="132325" custRadScaleRad="110405" custRadScaleInc="3763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AE703D-F1B6-4F77-BECF-5483A917F0CD}" type="pres">
      <dgm:prSet presAssocID="{A0385E34-B379-4FF8-819D-DDF9775D1A58}" presName="nodeFollowingNodes" presStyleLbl="node1" presStyleIdx="6" presStyleCnt="8" custScaleX="154171" custScaleY="132325" custRadScaleRad="103120" custRadScaleInc="47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90F8D0E-3507-4884-8ECE-0D136A69F839}" type="pres">
      <dgm:prSet presAssocID="{598C8D94-8EA9-4987-8DE8-1A4CCCED2529}" presName="nodeFollowingNodes" presStyleLbl="node1" presStyleIdx="7" presStyleCnt="8" custScaleX="154171" custScaleY="132325" custRadScaleRad="118406" custRadScaleInc="-359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4019F22-E581-4397-B9F0-AA38D63E4D1E}" srcId="{202BCD8D-ECE3-41C2-A5B3-A47556806C74}" destId="{3AE5CFFE-4B5C-4711-B67F-442EA5A6E2B6}" srcOrd="3" destOrd="0" parTransId="{E12596CA-8AA3-4795-A7A5-1ECDDA82BFAC}" sibTransId="{BAAD97E8-BE22-4F2A-9890-CF001AC16873}"/>
    <dgm:cxn modelId="{BE826B02-2BC6-4759-89CB-BCC063F9C294}" srcId="{202BCD8D-ECE3-41C2-A5B3-A47556806C74}" destId="{F0A49E8A-DDD8-4F89-A02C-918D7743C501}" srcOrd="2" destOrd="0" parTransId="{13455471-0329-4AF9-A43E-D45E7F996540}" sibTransId="{BE57DBFF-D256-442E-8C3E-60184115BD82}"/>
    <dgm:cxn modelId="{057B37E3-ED9B-4B46-BB67-A03D9A4383C9}" srcId="{202BCD8D-ECE3-41C2-A5B3-A47556806C74}" destId="{ADB35C4C-A235-4980-B509-A0F4AC29BCAD}" srcOrd="5" destOrd="0" parTransId="{9B43F69D-75AB-4EDA-9054-EF6C96564353}" sibTransId="{CC1F2776-A523-431E-9E9F-3AADD1367567}"/>
    <dgm:cxn modelId="{D43A4B44-7598-4ECF-BAC8-4F0AC53C430F}" type="presOf" srcId="{202BCD8D-ECE3-41C2-A5B3-A47556806C74}" destId="{A3958E47-36EB-4C2C-A6D8-A8A9F9295B97}" srcOrd="0" destOrd="0" presId="urn:microsoft.com/office/officeart/2005/8/layout/cycle3"/>
    <dgm:cxn modelId="{5070FEBC-21AB-4CE5-BE0F-36F23BF7E78D}" type="presOf" srcId="{1469D0A7-4315-4BBC-8E3E-0BC00A765763}" destId="{CCF50D6A-3B1A-46FB-88D9-AA5283AE5CE4}" srcOrd="0" destOrd="0" presId="urn:microsoft.com/office/officeart/2005/8/layout/cycle3"/>
    <dgm:cxn modelId="{3894C2E1-F1C6-49D9-8D74-CE0418BBD8B1}" type="presOf" srcId="{F0A49E8A-DDD8-4F89-A02C-918D7743C501}" destId="{A79B940D-E99B-4C60-8E90-EB13218DFF84}" srcOrd="0" destOrd="0" presId="urn:microsoft.com/office/officeart/2005/8/layout/cycle3"/>
    <dgm:cxn modelId="{96B5677D-D56F-4029-82C5-84F4C4BB6291}" type="presOf" srcId="{3AE5CFFE-4B5C-4711-B67F-442EA5A6E2B6}" destId="{98E82DB7-31B3-4806-B575-BED7E72DBE0D}" srcOrd="0" destOrd="0" presId="urn:microsoft.com/office/officeart/2005/8/layout/cycle3"/>
    <dgm:cxn modelId="{C6E17387-25D4-4614-94DF-43F900352F04}" type="presOf" srcId="{ADB35C4C-A235-4980-B509-A0F4AC29BCAD}" destId="{147F18E9-A79E-4464-B741-DEC1F2E29C1F}" srcOrd="0" destOrd="0" presId="urn:microsoft.com/office/officeart/2005/8/layout/cycle3"/>
    <dgm:cxn modelId="{A042D33F-052E-4135-8811-948CC4B82B41}" srcId="{202BCD8D-ECE3-41C2-A5B3-A47556806C74}" destId="{B2280AE5-F365-43B0-88CB-E4E10CA7175D}" srcOrd="4" destOrd="0" parTransId="{C4445352-AD9D-4B79-950B-5B23BC0D7A3F}" sibTransId="{E5033FA8-CFF6-4746-A6A7-33B77622BE47}"/>
    <dgm:cxn modelId="{27358160-5AF7-4B79-8778-DDAEB5ED44C2}" srcId="{202BCD8D-ECE3-41C2-A5B3-A47556806C74}" destId="{A0385E34-B379-4FF8-819D-DDF9775D1A58}" srcOrd="6" destOrd="0" parTransId="{8EFC8BB0-984E-4726-A072-FEEE7C0DEDF0}" sibTransId="{DD5CC4F5-210C-428E-968F-8B2C45AA4D3A}"/>
    <dgm:cxn modelId="{A7664803-1F8C-4F6B-8213-99A38D19BC7D}" type="presOf" srcId="{598C8D94-8EA9-4987-8DE8-1A4CCCED2529}" destId="{190F8D0E-3507-4884-8ECE-0D136A69F839}" srcOrd="0" destOrd="0" presId="urn:microsoft.com/office/officeart/2005/8/layout/cycle3"/>
    <dgm:cxn modelId="{5785DAA8-6D73-417A-B121-CA33F7523D6E}" srcId="{202BCD8D-ECE3-41C2-A5B3-A47556806C74}" destId="{119F8CBE-D395-48BC-8990-005C53D610A7}" srcOrd="1" destOrd="0" parTransId="{087EA532-0929-4FF9-8249-CAEB9E9EBE0E}" sibTransId="{ADF62F1B-EAAF-45B1-B5B1-C5856E60E267}"/>
    <dgm:cxn modelId="{4CCFCF31-38A3-428D-A912-25F6B363D7C4}" srcId="{202BCD8D-ECE3-41C2-A5B3-A47556806C74}" destId="{FCCDB136-0188-4761-85DE-E16F2D5F54AA}" srcOrd="0" destOrd="0" parTransId="{83A5430B-2450-46BC-B17A-F77559FAC4C5}" sibTransId="{1469D0A7-4315-4BBC-8E3E-0BC00A765763}"/>
    <dgm:cxn modelId="{ADC85E23-7DA4-4CA2-9F83-991AEBA44E68}" type="presOf" srcId="{B2280AE5-F365-43B0-88CB-E4E10CA7175D}" destId="{3DB4B35D-6629-4C3F-B7AB-0BCE9BCF746D}" srcOrd="0" destOrd="0" presId="urn:microsoft.com/office/officeart/2005/8/layout/cycle3"/>
    <dgm:cxn modelId="{51443F25-1508-410B-94F1-F56ACA7984A8}" type="presOf" srcId="{A0385E34-B379-4FF8-819D-DDF9775D1A58}" destId="{C1AE703D-F1B6-4F77-BECF-5483A917F0CD}" srcOrd="0" destOrd="0" presId="urn:microsoft.com/office/officeart/2005/8/layout/cycle3"/>
    <dgm:cxn modelId="{C1341B20-77A3-43CC-952D-A3B72F0CC718}" type="presOf" srcId="{FCCDB136-0188-4761-85DE-E16F2D5F54AA}" destId="{A9F941FB-916F-40E5-B2E7-BAE6B5E9962B}" srcOrd="0" destOrd="0" presId="urn:microsoft.com/office/officeart/2005/8/layout/cycle3"/>
    <dgm:cxn modelId="{7E6E58C7-98C6-43FC-BE11-82A99E4469E3}" type="presOf" srcId="{119F8CBE-D395-48BC-8990-005C53D610A7}" destId="{5769EF43-78A8-47A8-BDFF-2A76FDA95CE4}" srcOrd="0" destOrd="0" presId="urn:microsoft.com/office/officeart/2005/8/layout/cycle3"/>
    <dgm:cxn modelId="{01A02937-E28D-497E-8576-D76084CBC371}" srcId="{202BCD8D-ECE3-41C2-A5B3-A47556806C74}" destId="{598C8D94-8EA9-4987-8DE8-1A4CCCED2529}" srcOrd="7" destOrd="0" parTransId="{7305BB1A-5359-4F64-A63A-30BA2471D0ED}" sibTransId="{9F86B621-002D-4FB4-8ED2-BF2609254514}"/>
    <dgm:cxn modelId="{6B4D52FE-D4E5-4AB9-A34F-DDAD8C71D7BD}" type="presParOf" srcId="{A3958E47-36EB-4C2C-A6D8-A8A9F9295B97}" destId="{6F87B1A0-6769-4E90-B69D-7D1276654570}" srcOrd="0" destOrd="0" presId="urn:microsoft.com/office/officeart/2005/8/layout/cycle3"/>
    <dgm:cxn modelId="{DCEE6F2B-2B3D-4D64-A714-06D9CFED8411}" type="presParOf" srcId="{6F87B1A0-6769-4E90-B69D-7D1276654570}" destId="{A9F941FB-916F-40E5-B2E7-BAE6B5E9962B}" srcOrd="0" destOrd="0" presId="urn:microsoft.com/office/officeart/2005/8/layout/cycle3"/>
    <dgm:cxn modelId="{8BA63CE2-16F7-4FE7-8D3F-A28B60193FAD}" type="presParOf" srcId="{6F87B1A0-6769-4E90-B69D-7D1276654570}" destId="{CCF50D6A-3B1A-46FB-88D9-AA5283AE5CE4}" srcOrd="1" destOrd="0" presId="urn:microsoft.com/office/officeart/2005/8/layout/cycle3"/>
    <dgm:cxn modelId="{A1C3801A-7904-42E3-A266-D310B61BCFB1}" type="presParOf" srcId="{6F87B1A0-6769-4E90-B69D-7D1276654570}" destId="{5769EF43-78A8-47A8-BDFF-2A76FDA95CE4}" srcOrd="2" destOrd="0" presId="urn:microsoft.com/office/officeart/2005/8/layout/cycle3"/>
    <dgm:cxn modelId="{D245CDC1-5D77-452E-BAE2-13C5048FC559}" type="presParOf" srcId="{6F87B1A0-6769-4E90-B69D-7D1276654570}" destId="{A79B940D-E99B-4C60-8E90-EB13218DFF84}" srcOrd="3" destOrd="0" presId="urn:microsoft.com/office/officeart/2005/8/layout/cycle3"/>
    <dgm:cxn modelId="{065DF0E9-65D6-4D70-9700-872E3A8DD5A9}" type="presParOf" srcId="{6F87B1A0-6769-4E90-B69D-7D1276654570}" destId="{98E82DB7-31B3-4806-B575-BED7E72DBE0D}" srcOrd="4" destOrd="0" presId="urn:microsoft.com/office/officeart/2005/8/layout/cycle3"/>
    <dgm:cxn modelId="{9DE39E82-8DE3-482B-B208-13D3D577A894}" type="presParOf" srcId="{6F87B1A0-6769-4E90-B69D-7D1276654570}" destId="{3DB4B35D-6629-4C3F-B7AB-0BCE9BCF746D}" srcOrd="5" destOrd="0" presId="urn:microsoft.com/office/officeart/2005/8/layout/cycle3"/>
    <dgm:cxn modelId="{AD4381CD-A8A1-44F0-8222-15C6A3818E16}" type="presParOf" srcId="{6F87B1A0-6769-4E90-B69D-7D1276654570}" destId="{147F18E9-A79E-4464-B741-DEC1F2E29C1F}" srcOrd="6" destOrd="0" presId="urn:microsoft.com/office/officeart/2005/8/layout/cycle3"/>
    <dgm:cxn modelId="{01EF789E-9D71-47A9-A2B2-8B91610ED6FC}" type="presParOf" srcId="{6F87B1A0-6769-4E90-B69D-7D1276654570}" destId="{C1AE703D-F1B6-4F77-BECF-5483A917F0CD}" srcOrd="7" destOrd="0" presId="urn:microsoft.com/office/officeart/2005/8/layout/cycle3"/>
    <dgm:cxn modelId="{FD705437-E27A-4B43-AF02-5F583E693C9C}" type="presParOf" srcId="{6F87B1A0-6769-4E90-B69D-7D1276654570}" destId="{190F8D0E-3507-4884-8ECE-0D136A69F839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494F08-62E1-4AAB-A5D8-409119B5FC9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5386DEE6-8F19-4B65-8721-2465FED3E2AE}">
      <dgm:prSet phldrT="[Tekst]"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poznać treści nowej podstawy programowej</a:t>
          </a:r>
          <a:endParaRPr lang="pl-PL" sz="3200" b="1" dirty="0">
            <a:solidFill>
              <a:schemeClr val="tx1"/>
            </a:solidFill>
          </a:endParaRPr>
        </a:p>
      </dgm:t>
    </dgm:pt>
    <dgm:pt modelId="{4979DA4C-8341-41CF-90B9-20CDDA9FA0CF}" type="parTrans" cxnId="{E49EF678-E6C4-46C8-BE18-5C98558085A5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B47DB009-51EA-4796-BC87-8F109667C537}" type="sibTrans" cxnId="{E49EF678-E6C4-46C8-BE18-5C98558085A5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3F9F6F3C-FD17-4EBB-9CA6-7985DD8E1E67}">
      <dgm:prSet phldrT="[Tekst]" custT="1"/>
      <dgm:spPr/>
      <dgm:t>
        <a:bodyPr/>
        <a:lstStyle/>
        <a:p>
          <a:endParaRPr lang="pl-PL" sz="2400" b="1" dirty="0">
            <a:solidFill>
              <a:schemeClr val="tx1"/>
            </a:solidFill>
          </a:endParaRPr>
        </a:p>
      </dgm:t>
    </dgm:pt>
    <dgm:pt modelId="{982D4A32-F7DB-4C23-BF64-116410D19A64}" type="parTrans" cxnId="{F8B3C918-2F43-40F0-AED4-AAC5E500DA40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9D6A7FF4-CEA4-46BA-AAC9-092E9E71D57C}" type="sibTrans" cxnId="{F8B3C918-2F43-40F0-AED4-AAC5E500DA40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AD841678-7FAB-48BD-8342-AD4BF659E070}">
      <dgm:prSet phldrT="[Tekst]"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dokonać analizy oferty wydawniczej w zakresie programów nauczania</a:t>
          </a:r>
          <a:endParaRPr lang="pl-PL" sz="3200" b="1" dirty="0">
            <a:solidFill>
              <a:schemeClr val="tx1"/>
            </a:solidFill>
          </a:endParaRPr>
        </a:p>
      </dgm:t>
    </dgm:pt>
    <dgm:pt modelId="{2CCBEB29-1EDA-4956-BD25-84268AE255CB}" type="parTrans" cxnId="{54142B42-9C96-4C40-A24F-C828E83DB8D5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ABD54108-9758-4E34-AEA9-5D1BDF8997B9}" type="sibTrans" cxnId="{54142B42-9C96-4C40-A24F-C828E83DB8D5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145F7F11-717E-4691-ABCE-69E99EF3B06B}">
      <dgm:prSet phldrT="[Tekst]" custT="1"/>
      <dgm:spPr/>
      <dgm:t>
        <a:bodyPr/>
        <a:lstStyle/>
        <a:p>
          <a:endParaRPr lang="pl-PL" sz="2400" b="1" dirty="0">
            <a:solidFill>
              <a:schemeClr val="tx1"/>
            </a:solidFill>
          </a:endParaRPr>
        </a:p>
      </dgm:t>
    </dgm:pt>
    <dgm:pt modelId="{CF37E9C3-0B4D-4055-87E9-627450A8EA3B}" type="parTrans" cxnId="{185162A1-6DBD-4881-80ED-D945E3B5EE63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FA008D7F-9FD1-4AFE-BC79-7782E7664B09}" type="sibTrans" cxnId="{185162A1-6DBD-4881-80ED-D945E3B5EE63}">
      <dgm:prSet/>
      <dgm:spPr/>
      <dgm:t>
        <a:bodyPr/>
        <a:lstStyle/>
        <a:p>
          <a:endParaRPr lang="pl-PL" sz="2400" b="1">
            <a:solidFill>
              <a:schemeClr val="tx1"/>
            </a:solidFill>
          </a:endParaRPr>
        </a:p>
      </dgm:t>
    </dgm:pt>
    <dgm:pt modelId="{12BEC134-1C24-4F00-AD68-D28290D53BEE}" type="pres">
      <dgm:prSet presAssocID="{7E494F08-62E1-4AAB-A5D8-409119B5F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DE3C1F3-B5CA-48C9-AA35-DE04AAF4D0C2}" type="pres">
      <dgm:prSet presAssocID="{5386DEE6-8F19-4B65-8721-2465FED3E2AE}" presName="parentText" presStyleLbl="node1" presStyleIdx="0" presStyleCnt="2" custLinFactY="-119563" custLinFactNeighborX="-41343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106359-DCBC-47D8-87C3-1C7C7EA29781}" type="pres">
      <dgm:prSet presAssocID="{5386DEE6-8F19-4B65-8721-2465FED3E2A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AE6166-EAD2-4167-B28D-1621F04E1604}" type="pres">
      <dgm:prSet presAssocID="{AD841678-7FAB-48BD-8342-AD4BF659E070}" presName="parentText" presStyleLbl="node1" presStyleIdx="1" presStyleCnt="2" custLinFactNeighborY="-89118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4D38D8-25AC-4309-ACE9-5C53671D7381}" type="pres">
      <dgm:prSet presAssocID="{AD841678-7FAB-48BD-8342-AD4BF659E07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54142B42-9C96-4C40-A24F-C828E83DB8D5}" srcId="{7E494F08-62E1-4AAB-A5D8-409119B5FC97}" destId="{AD841678-7FAB-48BD-8342-AD4BF659E070}" srcOrd="1" destOrd="0" parTransId="{2CCBEB29-1EDA-4956-BD25-84268AE255CB}" sibTransId="{ABD54108-9758-4E34-AEA9-5D1BDF8997B9}"/>
    <dgm:cxn modelId="{185162A1-6DBD-4881-80ED-D945E3B5EE63}" srcId="{AD841678-7FAB-48BD-8342-AD4BF659E070}" destId="{145F7F11-717E-4691-ABCE-69E99EF3B06B}" srcOrd="0" destOrd="0" parTransId="{CF37E9C3-0B4D-4055-87E9-627450A8EA3B}" sibTransId="{FA008D7F-9FD1-4AFE-BC79-7782E7664B09}"/>
    <dgm:cxn modelId="{E49EF678-E6C4-46C8-BE18-5C98558085A5}" srcId="{7E494F08-62E1-4AAB-A5D8-409119B5FC97}" destId="{5386DEE6-8F19-4B65-8721-2465FED3E2AE}" srcOrd="0" destOrd="0" parTransId="{4979DA4C-8341-41CF-90B9-20CDDA9FA0CF}" sibTransId="{B47DB009-51EA-4796-BC87-8F109667C537}"/>
    <dgm:cxn modelId="{00C02096-D3B1-40DB-9632-3A513F3A8C87}" type="presOf" srcId="{AD841678-7FAB-48BD-8342-AD4BF659E070}" destId="{6DAE6166-EAD2-4167-B28D-1621F04E1604}" srcOrd="0" destOrd="0" presId="urn:microsoft.com/office/officeart/2005/8/layout/vList2"/>
    <dgm:cxn modelId="{F8B3C918-2F43-40F0-AED4-AAC5E500DA40}" srcId="{5386DEE6-8F19-4B65-8721-2465FED3E2AE}" destId="{3F9F6F3C-FD17-4EBB-9CA6-7985DD8E1E67}" srcOrd="0" destOrd="0" parTransId="{982D4A32-F7DB-4C23-BF64-116410D19A64}" sibTransId="{9D6A7FF4-CEA4-46BA-AAC9-092E9E71D57C}"/>
    <dgm:cxn modelId="{7A17F451-61D9-441A-B703-622FA589109C}" type="presOf" srcId="{5386DEE6-8F19-4B65-8721-2465FED3E2AE}" destId="{8DE3C1F3-B5CA-48C9-AA35-DE04AAF4D0C2}" srcOrd="0" destOrd="0" presId="urn:microsoft.com/office/officeart/2005/8/layout/vList2"/>
    <dgm:cxn modelId="{6884B62E-BC68-4D71-820A-F27A299F102C}" type="presOf" srcId="{3F9F6F3C-FD17-4EBB-9CA6-7985DD8E1E67}" destId="{01106359-DCBC-47D8-87C3-1C7C7EA29781}" srcOrd="0" destOrd="0" presId="urn:microsoft.com/office/officeart/2005/8/layout/vList2"/>
    <dgm:cxn modelId="{2188EAEA-A486-4503-81E3-AF8806DD9D54}" type="presOf" srcId="{7E494F08-62E1-4AAB-A5D8-409119B5FC97}" destId="{12BEC134-1C24-4F00-AD68-D28290D53BEE}" srcOrd="0" destOrd="0" presId="urn:microsoft.com/office/officeart/2005/8/layout/vList2"/>
    <dgm:cxn modelId="{D0CC98E2-D2C4-492E-B11A-D3074C3956F2}" type="presOf" srcId="{145F7F11-717E-4691-ABCE-69E99EF3B06B}" destId="{104D38D8-25AC-4309-ACE9-5C53671D7381}" srcOrd="0" destOrd="0" presId="urn:microsoft.com/office/officeart/2005/8/layout/vList2"/>
    <dgm:cxn modelId="{BB162394-1343-4AE3-A670-B74537E0CB24}" type="presParOf" srcId="{12BEC134-1C24-4F00-AD68-D28290D53BEE}" destId="{8DE3C1F3-B5CA-48C9-AA35-DE04AAF4D0C2}" srcOrd="0" destOrd="0" presId="urn:microsoft.com/office/officeart/2005/8/layout/vList2"/>
    <dgm:cxn modelId="{F4AE88EE-587E-4E3E-A5C5-0FB324F515B7}" type="presParOf" srcId="{12BEC134-1C24-4F00-AD68-D28290D53BEE}" destId="{01106359-DCBC-47D8-87C3-1C7C7EA29781}" srcOrd="1" destOrd="0" presId="urn:microsoft.com/office/officeart/2005/8/layout/vList2"/>
    <dgm:cxn modelId="{E6DC79A2-7EFD-4311-95A7-DBBF69828FA1}" type="presParOf" srcId="{12BEC134-1C24-4F00-AD68-D28290D53BEE}" destId="{6DAE6166-EAD2-4167-B28D-1621F04E1604}" srcOrd="2" destOrd="0" presId="urn:microsoft.com/office/officeart/2005/8/layout/vList2"/>
    <dgm:cxn modelId="{90034E1B-4BAB-48D1-A03E-85CA7304A678}" type="presParOf" srcId="{12BEC134-1C24-4F00-AD68-D28290D53BEE}" destId="{104D38D8-25AC-4309-ACE9-5C53671D738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494F08-62E1-4AAB-A5D8-409119B5FC9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9E63D410-095C-4301-9216-62CA1C45C9CB}">
      <dgm:prSet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dokonać wyboru programu nauczania </a:t>
          </a:r>
          <a:b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lub opracować program </a:t>
          </a:r>
          <a:endParaRPr lang="pl-PL" sz="3200" b="1" dirty="0">
            <a:solidFill>
              <a:schemeClr val="tx1"/>
            </a:solidFill>
          </a:endParaRPr>
        </a:p>
      </dgm:t>
    </dgm:pt>
    <dgm:pt modelId="{F0B3C19E-B1D2-49D7-ACED-1DCE60A0D003}" type="parTrans" cxnId="{CE2330D7-D009-42CC-A17C-A4412B5121B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B1970A7D-EAE9-471B-96E4-E21FA643ED65}" type="sibTrans" cxnId="{CE2330D7-D009-42CC-A17C-A4412B5121BB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F1AD4C3A-F3B0-493F-AB03-C69CC7C4D8CC}">
      <dgm:prSet/>
      <dgm:spPr/>
      <dgm:t>
        <a:bodyPr/>
        <a:lstStyle/>
        <a:p>
          <a:pPr algn="just"/>
          <a:r>
            <a: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uwzględniający potrzeby uczniów i możliwości szkoły, w tym liczbę godzin przeznaczoną na realizację treści programowych, przewidywane osiągnięcia uczniów stosownie do wieku </a:t>
          </a:r>
          <a:br>
            <a: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możliwości rozwojowych oraz ocenić, czy dobór treści kształcenia zawartych w programie umożliwi realizację założonych celów</a:t>
          </a:r>
          <a:endParaRPr lang="pl-PL" b="1" dirty="0">
            <a:solidFill>
              <a:schemeClr val="tx1"/>
            </a:solidFill>
          </a:endParaRPr>
        </a:p>
      </dgm:t>
    </dgm:pt>
    <dgm:pt modelId="{64161A6C-C660-4AD9-A69D-B4EB89A7B044}" type="parTrans" cxnId="{45C9D86F-8ED7-4528-9AA5-B7BE6CDD2073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A91EEB0C-14EE-47ED-B285-8450BE2B2909}" type="sibTrans" cxnId="{45C9D86F-8ED7-4528-9AA5-B7BE6CDD2073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DEF2E922-C251-4104-86AF-2DC3CDDAC566}">
      <dgm:prSet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przedstawić dyrektorowi wybrany (opracowany) program </a:t>
          </a:r>
          <a:endParaRPr lang="pl-PL" sz="3200" b="1" dirty="0">
            <a:solidFill>
              <a:schemeClr val="tx1"/>
            </a:solidFill>
          </a:endParaRPr>
        </a:p>
      </dgm:t>
    </dgm:pt>
    <dgm:pt modelId="{6FC0F12D-FEF2-4206-960E-002680AB4C49}" type="parTrans" cxnId="{2B3A62B0-23F9-4AEA-8C7F-FC472930EFE5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17DB854D-754D-489D-B35E-6675706E2EAD}" type="sibTrans" cxnId="{2B3A62B0-23F9-4AEA-8C7F-FC472930EFE5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06CB61BE-65C6-43C6-87A9-887FEDE77638}">
      <dgm:prSet/>
      <dgm:spPr/>
      <dgm:t>
        <a:bodyPr/>
        <a:lstStyle/>
        <a:p>
          <a:r>
            <a:rPr lang="pl-PL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terminach i w sposób określony przez dyrektora</a:t>
          </a:r>
          <a:endParaRPr lang="pl-PL" dirty="0"/>
        </a:p>
      </dgm:t>
    </dgm:pt>
    <dgm:pt modelId="{DDC26EF9-5667-4C97-A468-17FD25EF3D91}" type="parTrans" cxnId="{E6956479-2388-48AE-86CE-6F69F206E5EF}">
      <dgm:prSet/>
      <dgm:spPr/>
      <dgm:t>
        <a:bodyPr/>
        <a:lstStyle/>
        <a:p>
          <a:endParaRPr lang="pl-PL"/>
        </a:p>
      </dgm:t>
    </dgm:pt>
    <dgm:pt modelId="{903218A9-6367-422F-8795-428A85C06E77}" type="sibTrans" cxnId="{E6956479-2388-48AE-86CE-6F69F206E5EF}">
      <dgm:prSet/>
      <dgm:spPr/>
      <dgm:t>
        <a:bodyPr/>
        <a:lstStyle/>
        <a:p>
          <a:endParaRPr lang="pl-PL"/>
        </a:p>
      </dgm:t>
    </dgm:pt>
    <dgm:pt modelId="{12BEC134-1C24-4F00-AD68-D28290D53BEE}" type="pres">
      <dgm:prSet presAssocID="{7E494F08-62E1-4AAB-A5D8-409119B5F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3AB1D44-E2B6-46D5-9DCB-4615F70C13C2}" type="pres">
      <dgm:prSet presAssocID="{9E63D410-095C-4301-9216-62CA1C45C9CB}" presName="parentText" presStyleLbl="node1" presStyleIdx="0" presStyleCnt="2" custLinFactNeighborY="-3475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FF7D24-CF7A-4DD9-95BD-0B4BE0F21AAA}" type="pres">
      <dgm:prSet presAssocID="{9E63D410-095C-4301-9216-62CA1C45C9CB}" presName="childText" presStyleLbl="revTx" presStyleIdx="0" presStyleCnt="2" custLinFactNeighborX="-1339" custLinFactNeighborY="-193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AAF6A7D-DE22-48CC-AB88-727F11FA4BE8}" type="pres">
      <dgm:prSet presAssocID="{DEF2E922-C251-4104-86AF-2DC3CDDAC566}" presName="parentText" presStyleLbl="node1" presStyleIdx="1" presStyleCnt="2" custLinFactNeighborX="-1339" custLinFactNeighborY="1637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9BB4BA-56EA-4335-8BBF-9E6D6626972F}" type="pres">
      <dgm:prSet presAssocID="{DEF2E922-C251-4104-86AF-2DC3CDDAC566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6956479-2388-48AE-86CE-6F69F206E5EF}" srcId="{DEF2E922-C251-4104-86AF-2DC3CDDAC566}" destId="{06CB61BE-65C6-43C6-87A9-887FEDE77638}" srcOrd="0" destOrd="0" parTransId="{DDC26EF9-5667-4C97-A468-17FD25EF3D91}" sibTransId="{903218A9-6367-422F-8795-428A85C06E77}"/>
    <dgm:cxn modelId="{C64603FC-8BC0-4383-9B69-F492A64222C4}" type="presOf" srcId="{9E63D410-095C-4301-9216-62CA1C45C9CB}" destId="{03AB1D44-E2B6-46D5-9DCB-4615F70C13C2}" srcOrd="0" destOrd="0" presId="urn:microsoft.com/office/officeart/2005/8/layout/vList2"/>
    <dgm:cxn modelId="{CE2330D7-D009-42CC-A17C-A4412B5121BB}" srcId="{7E494F08-62E1-4AAB-A5D8-409119B5FC97}" destId="{9E63D410-095C-4301-9216-62CA1C45C9CB}" srcOrd="0" destOrd="0" parTransId="{F0B3C19E-B1D2-49D7-ACED-1DCE60A0D003}" sibTransId="{B1970A7D-EAE9-471B-96E4-E21FA643ED65}"/>
    <dgm:cxn modelId="{45C9D86F-8ED7-4528-9AA5-B7BE6CDD2073}" srcId="{9E63D410-095C-4301-9216-62CA1C45C9CB}" destId="{F1AD4C3A-F3B0-493F-AB03-C69CC7C4D8CC}" srcOrd="0" destOrd="0" parTransId="{64161A6C-C660-4AD9-A69D-B4EB89A7B044}" sibTransId="{A91EEB0C-14EE-47ED-B285-8450BE2B2909}"/>
    <dgm:cxn modelId="{06BF6B94-BFDD-4C0E-98D0-17A7399C33DD}" type="presOf" srcId="{7E494F08-62E1-4AAB-A5D8-409119B5FC97}" destId="{12BEC134-1C24-4F00-AD68-D28290D53BEE}" srcOrd="0" destOrd="0" presId="urn:microsoft.com/office/officeart/2005/8/layout/vList2"/>
    <dgm:cxn modelId="{92958669-A938-432C-B55E-C52ACF30D8A4}" type="presOf" srcId="{F1AD4C3A-F3B0-493F-AB03-C69CC7C4D8CC}" destId="{D4FF7D24-CF7A-4DD9-95BD-0B4BE0F21AAA}" srcOrd="0" destOrd="0" presId="urn:microsoft.com/office/officeart/2005/8/layout/vList2"/>
    <dgm:cxn modelId="{64AF4AC2-4313-4CDB-9665-E85E52C60541}" type="presOf" srcId="{DEF2E922-C251-4104-86AF-2DC3CDDAC566}" destId="{CAAF6A7D-DE22-48CC-AB88-727F11FA4BE8}" srcOrd="0" destOrd="0" presId="urn:microsoft.com/office/officeart/2005/8/layout/vList2"/>
    <dgm:cxn modelId="{2B3A62B0-23F9-4AEA-8C7F-FC472930EFE5}" srcId="{7E494F08-62E1-4AAB-A5D8-409119B5FC97}" destId="{DEF2E922-C251-4104-86AF-2DC3CDDAC566}" srcOrd="1" destOrd="0" parTransId="{6FC0F12D-FEF2-4206-960E-002680AB4C49}" sibTransId="{17DB854D-754D-489D-B35E-6675706E2EAD}"/>
    <dgm:cxn modelId="{DA573F64-1578-41B1-A7BE-84F9E7BDC247}" type="presOf" srcId="{06CB61BE-65C6-43C6-87A9-887FEDE77638}" destId="{AD9BB4BA-56EA-4335-8BBF-9E6D6626972F}" srcOrd="0" destOrd="0" presId="urn:microsoft.com/office/officeart/2005/8/layout/vList2"/>
    <dgm:cxn modelId="{CCFE0D24-B212-4310-97E5-4602C7C34ED7}" type="presParOf" srcId="{12BEC134-1C24-4F00-AD68-D28290D53BEE}" destId="{03AB1D44-E2B6-46D5-9DCB-4615F70C13C2}" srcOrd="0" destOrd="0" presId="urn:microsoft.com/office/officeart/2005/8/layout/vList2"/>
    <dgm:cxn modelId="{6103351A-E5E4-4598-8AF0-385B781720F1}" type="presParOf" srcId="{12BEC134-1C24-4F00-AD68-D28290D53BEE}" destId="{D4FF7D24-CF7A-4DD9-95BD-0B4BE0F21AAA}" srcOrd="1" destOrd="0" presId="urn:microsoft.com/office/officeart/2005/8/layout/vList2"/>
    <dgm:cxn modelId="{3E3FB357-5045-4FC0-A1AA-BA2C20E6FEC1}" type="presParOf" srcId="{12BEC134-1C24-4F00-AD68-D28290D53BEE}" destId="{CAAF6A7D-DE22-48CC-AB88-727F11FA4BE8}" srcOrd="2" destOrd="0" presId="urn:microsoft.com/office/officeart/2005/8/layout/vList2"/>
    <dgm:cxn modelId="{5A566457-30FF-4639-B918-519503ECF83B}" type="presParOf" srcId="{12BEC134-1C24-4F00-AD68-D28290D53BEE}" destId="{AD9BB4BA-56EA-4335-8BBF-9E6D6626972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E494F08-62E1-4AAB-A5D8-409119B5FC9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76FD19EF-F948-4416-8F6D-70FEFEBC3847}">
      <dgm:prSet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zapoznać uczniów i rodziców  z wymaganiami edukacyjnymi wynikającymi z podstawy programowej i programu nauczania, warunkami </a:t>
          </a:r>
          <a:b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sposobem wewnątrzszkolnego oceniania, </a:t>
          </a:r>
          <a:r>
            <a:rPr lang="pl-PL" sz="32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itd</a:t>
          </a:r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pl-PL" sz="3200" b="1" dirty="0">
            <a:solidFill>
              <a:schemeClr val="tx1"/>
            </a:solidFill>
          </a:endParaRPr>
        </a:p>
      </dgm:t>
    </dgm:pt>
    <dgm:pt modelId="{ADA8B27F-3BEC-4363-BB75-48BDFA18227C}" type="parTrans" cxnId="{3F8003FF-E7C7-4E78-83C9-06EB5DF619E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70BC934C-E8F7-43D9-B098-0661614108DE}" type="sibTrans" cxnId="{3F8003FF-E7C7-4E78-83C9-06EB5DF619E2}">
      <dgm:prSet/>
      <dgm:spPr/>
      <dgm:t>
        <a:bodyPr/>
        <a:lstStyle/>
        <a:p>
          <a:endParaRPr lang="pl-PL" b="1">
            <a:solidFill>
              <a:schemeClr val="tx1"/>
            </a:solidFill>
          </a:endParaRPr>
        </a:p>
      </dgm:t>
    </dgm:pt>
    <dgm:pt modelId="{4B93404A-4599-4149-8D0D-D73A02E67D51}">
      <dgm:prSet phldrT="[Tekst]"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realizować zadania dydaktyczne, wychowawcze</a:t>
          </a:r>
          <a:b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opiekuńcze adekwatnie do celów określonych </a:t>
          </a:r>
          <a:b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nowej podstawie programowej, zgodnie </a:t>
          </a:r>
          <a:b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 wybranym programem nauczania i własnym planem pracy</a:t>
          </a:r>
          <a:endParaRPr lang="pl-PL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C328A0-99F9-4B65-A2C1-ABA7FC4916F8}" type="parTrans" cxnId="{0DAC0E7E-0145-4F28-9A4F-1035A375D494}">
      <dgm:prSet/>
      <dgm:spPr/>
      <dgm:t>
        <a:bodyPr/>
        <a:lstStyle/>
        <a:p>
          <a:endParaRPr lang="pl-PL"/>
        </a:p>
      </dgm:t>
    </dgm:pt>
    <dgm:pt modelId="{93158401-5AB5-430C-B79C-A33F9DBCF25B}" type="sibTrans" cxnId="{0DAC0E7E-0145-4F28-9A4F-1035A375D494}">
      <dgm:prSet/>
      <dgm:spPr/>
      <dgm:t>
        <a:bodyPr/>
        <a:lstStyle/>
        <a:p>
          <a:endParaRPr lang="pl-PL"/>
        </a:p>
      </dgm:t>
    </dgm:pt>
    <dgm:pt modelId="{12BEC134-1C24-4F00-AD68-D28290D53BEE}" type="pres">
      <dgm:prSet presAssocID="{7E494F08-62E1-4AAB-A5D8-409119B5F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72EE0911-D6BD-4FD7-8443-C2B6F93791DF}" type="pres">
      <dgm:prSet presAssocID="{76FD19EF-F948-4416-8F6D-70FEFEBC3847}" presName="parentText" presStyleLbl="node1" presStyleIdx="0" presStyleCnt="2" custScaleY="81491" custLinFactNeighborX="125" custLinFactNeighborY="-91197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B4A904-8475-4C67-A5B2-2F74B4E97DB7}" type="pres">
      <dgm:prSet presAssocID="{70BC934C-E8F7-43D9-B098-0661614108DE}" presName="spacer" presStyleCnt="0"/>
      <dgm:spPr/>
    </dgm:pt>
    <dgm:pt modelId="{CF331707-0E77-47A3-9339-A38BB0E521D2}" type="pres">
      <dgm:prSet presAssocID="{4B93404A-4599-4149-8D0D-D73A02E67D51}" presName="parentText" presStyleLbl="node1" presStyleIdx="1" presStyleCnt="2" custLinFactY="10329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DAC0E7E-0145-4F28-9A4F-1035A375D494}" srcId="{7E494F08-62E1-4AAB-A5D8-409119B5FC97}" destId="{4B93404A-4599-4149-8D0D-D73A02E67D51}" srcOrd="1" destOrd="0" parTransId="{24C328A0-99F9-4B65-A2C1-ABA7FC4916F8}" sibTransId="{93158401-5AB5-430C-B79C-A33F9DBCF25B}"/>
    <dgm:cxn modelId="{FC594B7D-F30C-4774-96E6-34D297D650DC}" type="presOf" srcId="{76FD19EF-F948-4416-8F6D-70FEFEBC3847}" destId="{72EE0911-D6BD-4FD7-8443-C2B6F93791DF}" srcOrd="0" destOrd="0" presId="urn:microsoft.com/office/officeart/2005/8/layout/vList2"/>
    <dgm:cxn modelId="{218224A9-5828-4F96-9A57-D6024E3E1B0F}" type="presOf" srcId="{4B93404A-4599-4149-8D0D-D73A02E67D51}" destId="{CF331707-0E77-47A3-9339-A38BB0E521D2}" srcOrd="0" destOrd="0" presId="urn:microsoft.com/office/officeart/2005/8/layout/vList2"/>
    <dgm:cxn modelId="{3F8003FF-E7C7-4E78-83C9-06EB5DF619E2}" srcId="{7E494F08-62E1-4AAB-A5D8-409119B5FC97}" destId="{76FD19EF-F948-4416-8F6D-70FEFEBC3847}" srcOrd="0" destOrd="0" parTransId="{ADA8B27F-3BEC-4363-BB75-48BDFA18227C}" sibTransId="{70BC934C-E8F7-43D9-B098-0661614108DE}"/>
    <dgm:cxn modelId="{E3C75CAE-3F44-449D-98BB-A2BFDCEB5BD0}" type="presOf" srcId="{7E494F08-62E1-4AAB-A5D8-409119B5FC97}" destId="{12BEC134-1C24-4F00-AD68-D28290D53BEE}" srcOrd="0" destOrd="0" presId="urn:microsoft.com/office/officeart/2005/8/layout/vList2"/>
    <dgm:cxn modelId="{02772F8F-F19E-473B-B67D-44DFA1413ADB}" type="presParOf" srcId="{12BEC134-1C24-4F00-AD68-D28290D53BEE}" destId="{72EE0911-D6BD-4FD7-8443-C2B6F93791DF}" srcOrd="0" destOrd="0" presId="urn:microsoft.com/office/officeart/2005/8/layout/vList2"/>
    <dgm:cxn modelId="{2CC084EA-2005-4C9A-94BD-96062B4AC222}" type="presParOf" srcId="{12BEC134-1C24-4F00-AD68-D28290D53BEE}" destId="{3BB4A904-8475-4C67-A5B2-2F74B4E97DB7}" srcOrd="1" destOrd="0" presId="urn:microsoft.com/office/officeart/2005/8/layout/vList2"/>
    <dgm:cxn modelId="{4098C712-F7B3-4B6D-A866-A3B1FBF28878}" type="presParOf" srcId="{12BEC134-1C24-4F00-AD68-D28290D53BEE}" destId="{CF331707-0E77-47A3-9339-A38BB0E521D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494F08-62E1-4AAB-A5D8-409119B5FC9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AD841678-7FAB-48BD-8342-AD4BF659E070}">
      <dgm:prSet phldrT="[Tekst]"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indywidualizować pracę z uczniami w związku </a:t>
          </a:r>
          <a:b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 ich różnymi potrzebami i możliwościami</a:t>
          </a:r>
          <a:endParaRPr lang="pl-PL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BEB29-1EDA-4956-BD25-84268AE255CB}" type="parTrans" cxnId="{54142B42-9C96-4C40-A24F-C828E83DB8D5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54108-9758-4E34-AEA9-5D1BDF8997B9}" type="sibTrans" cxnId="{54142B42-9C96-4C40-A24F-C828E83DB8D5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F7F11-717E-4691-ABCE-69E99EF3B06B}">
      <dgm:prSet phldrT="[Tekst]" custT="1"/>
      <dgm:spPr/>
      <dgm:t>
        <a:bodyPr/>
        <a:lstStyle/>
        <a:p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7E9C3-0B4D-4055-87E9-627450A8EA3B}" type="parTrans" cxnId="{185162A1-6DBD-4881-80ED-D945E3B5EE63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008D7F-9FD1-4AFE-BC79-7782E7664B09}" type="sibTrans" cxnId="{185162A1-6DBD-4881-80ED-D945E3B5EE63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3D410-095C-4301-9216-62CA1C45C9CB}">
      <dgm:prSet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udzielać bieżącego wsparcia oraz zorganizowanej pomocy psychologiczno-pedagogicznej</a:t>
          </a:r>
          <a:endParaRPr lang="pl-PL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B3C19E-B1D2-49D7-ACED-1DCE60A0D003}" type="parTrans" cxnId="{CE2330D7-D009-42CC-A17C-A4412B5121BB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70A7D-EAE9-471B-96E4-E21FA643ED65}" type="sibTrans" cxnId="{CE2330D7-D009-42CC-A17C-A4412B5121BB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F2E922-C251-4104-86AF-2DC3CDDAC566}">
      <dgm:prSet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dokonywać ewaluacji własnej pracy</a:t>
          </a:r>
          <a:endParaRPr lang="pl-PL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C0F12D-FEF2-4206-960E-002680AB4C49}" type="parTrans" cxnId="{2B3A62B0-23F9-4AEA-8C7F-FC472930EFE5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B854D-754D-489D-B35E-6675706E2EAD}" type="sibTrans" cxnId="{2B3A62B0-23F9-4AEA-8C7F-FC472930EFE5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EC134-1C24-4F00-AD68-D28290D53BEE}" type="pres">
      <dgm:prSet presAssocID="{7E494F08-62E1-4AAB-A5D8-409119B5F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DAE6166-EAD2-4167-B28D-1621F04E1604}" type="pres">
      <dgm:prSet presAssocID="{AD841678-7FAB-48BD-8342-AD4BF659E070}" presName="parentText" presStyleLbl="node1" presStyleIdx="0" presStyleCnt="3" custLinFactNeighborX="-1214" custLinFactNeighborY="-505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4D38D8-25AC-4309-ACE9-5C53671D7381}" type="pres">
      <dgm:prSet presAssocID="{AD841678-7FAB-48BD-8342-AD4BF659E07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AB1D44-E2B6-46D5-9DCB-4615F70C13C2}" type="pres">
      <dgm:prSet presAssocID="{9E63D410-095C-4301-9216-62CA1C45C9CB}" presName="parentText" presStyleLbl="node1" presStyleIdx="1" presStyleCnt="3" custLinFactY="-41042" custLinFactNeighborX="87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4CA7FD1-ACA5-40A5-8055-270136667D84}" type="pres">
      <dgm:prSet presAssocID="{B1970A7D-EAE9-471B-96E4-E21FA643ED65}" presName="spacer" presStyleCnt="0"/>
      <dgm:spPr/>
    </dgm:pt>
    <dgm:pt modelId="{CAAF6A7D-DE22-48CC-AB88-727F11FA4BE8}" type="pres">
      <dgm:prSet presAssocID="{DEF2E922-C251-4104-86AF-2DC3CDDAC566}" presName="parentText" presStyleLbl="node1" presStyleIdx="2" presStyleCnt="3" custLinFactY="-12732" custLinFactNeighborX="12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85162A1-6DBD-4881-80ED-D945E3B5EE63}" srcId="{AD841678-7FAB-48BD-8342-AD4BF659E070}" destId="{145F7F11-717E-4691-ABCE-69E99EF3B06B}" srcOrd="0" destOrd="0" parTransId="{CF37E9C3-0B4D-4055-87E9-627450A8EA3B}" sibTransId="{FA008D7F-9FD1-4AFE-BC79-7782E7664B09}"/>
    <dgm:cxn modelId="{54142B42-9C96-4C40-A24F-C828E83DB8D5}" srcId="{7E494F08-62E1-4AAB-A5D8-409119B5FC97}" destId="{AD841678-7FAB-48BD-8342-AD4BF659E070}" srcOrd="0" destOrd="0" parTransId="{2CCBEB29-1EDA-4956-BD25-84268AE255CB}" sibTransId="{ABD54108-9758-4E34-AEA9-5D1BDF8997B9}"/>
    <dgm:cxn modelId="{F0ED028A-89EF-4D7F-9778-18CF270A8B76}" type="presOf" srcId="{AD841678-7FAB-48BD-8342-AD4BF659E070}" destId="{6DAE6166-EAD2-4167-B28D-1621F04E1604}" srcOrd="0" destOrd="0" presId="urn:microsoft.com/office/officeart/2005/8/layout/vList2"/>
    <dgm:cxn modelId="{776D40B6-F0DA-4C0F-8EF9-697FB56714BD}" type="presOf" srcId="{7E494F08-62E1-4AAB-A5D8-409119B5FC97}" destId="{12BEC134-1C24-4F00-AD68-D28290D53BEE}" srcOrd="0" destOrd="0" presId="urn:microsoft.com/office/officeart/2005/8/layout/vList2"/>
    <dgm:cxn modelId="{19FBD14E-9E52-4362-947F-C17E19CA720E}" type="presOf" srcId="{145F7F11-717E-4691-ABCE-69E99EF3B06B}" destId="{104D38D8-25AC-4309-ACE9-5C53671D7381}" srcOrd="0" destOrd="0" presId="urn:microsoft.com/office/officeart/2005/8/layout/vList2"/>
    <dgm:cxn modelId="{CE2330D7-D009-42CC-A17C-A4412B5121BB}" srcId="{7E494F08-62E1-4AAB-A5D8-409119B5FC97}" destId="{9E63D410-095C-4301-9216-62CA1C45C9CB}" srcOrd="1" destOrd="0" parTransId="{F0B3C19E-B1D2-49D7-ACED-1DCE60A0D003}" sibTransId="{B1970A7D-EAE9-471B-96E4-E21FA643ED65}"/>
    <dgm:cxn modelId="{91297250-5C59-4AF6-8B29-8E3459A22DA5}" type="presOf" srcId="{9E63D410-095C-4301-9216-62CA1C45C9CB}" destId="{03AB1D44-E2B6-46D5-9DCB-4615F70C13C2}" srcOrd="0" destOrd="0" presId="urn:microsoft.com/office/officeart/2005/8/layout/vList2"/>
    <dgm:cxn modelId="{475C579D-D506-42CB-BBFC-0CA5E73A00FF}" type="presOf" srcId="{DEF2E922-C251-4104-86AF-2DC3CDDAC566}" destId="{CAAF6A7D-DE22-48CC-AB88-727F11FA4BE8}" srcOrd="0" destOrd="0" presId="urn:microsoft.com/office/officeart/2005/8/layout/vList2"/>
    <dgm:cxn modelId="{2B3A62B0-23F9-4AEA-8C7F-FC472930EFE5}" srcId="{7E494F08-62E1-4AAB-A5D8-409119B5FC97}" destId="{DEF2E922-C251-4104-86AF-2DC3CDDAC566}" srcOrd="2" destOrd="0" parTransId="{6FC0F12D-FEF2-4206-960E-002680AB4C49}" sibTransId="{17DB854D-754D-489D-B35E-6675706E2EAD}"/>
    <dgm:cxn modelId="{93A675C0-BB62-410C-A6BB-2722A6A0978B}" type="presParOf" srcId="{12BEC134-1C24-4F00-AD68-D28290D53BEE}" destId="{6DAE6166-EAD2-4167-B28D-1621F04E1604}" srcOrd="0" destOrd="0" presId="urn:microsoft.com/office/officeart/2005/8/layout/vList2"/>
    <dgm:cxn modelId="{493FDAC1-31C0-4D09-9E65-B35C863B94E3}" type="presParOf" srcId="{12BEC134-1C24-4F00-AD68-D28290D53BEE}" destId="{104D38D8-25AC-4309-ACE9-5C53671D7381}" srcOrd="1" destOrd="0" presId="urn:microsoft.com/office/officeart/2005/8/layout/vList2"/>
    <dgm:cxn modelId="{94A32388-ADAB-4C20-A117-D6B68B83C346}" type="presParOf" srcId="{12BEC134-1C24-4F00-AD68-D28290D53BEE}" destId="{03AB1D44-E2B6-46D5-9DCB-4615F70C13C2}" srcOrd="2" destOrd="0" presId="urn:microsoft.com/office/officeart/2005/8/layout/vList2"/>
    <dgm:cxn modelId="{C4852428-E46C-4532-A071-E57C1D887DEF}" type="presParOf" srcId="{12BEC134-1C24-4F00-AD68-D28290D53BEE}" destId="{84CA7FD1-ACA5-40A5-8055-270136667D84}" srcOrd="3" destOrd="0" presId="urn:microsoft.com/office/officeart/2005/8/layout/vList2"/>
    <dgm:cxn modelId="{5009F93F-5C96-4689-81FB-CF9B13EEA773}" type="presParOf" srcId="{12BEC134-1C24-4F00-AD68-D28290D53BEE}" destId="{CAAF6A7D-DE22-48CC-AB88-727F11FA4BE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E494F08-62E1-4AAB-A5D8-409119B5FC9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5386DEE6-8F19-4B65-8721-2465FED3E2AE}">
      <dgm:prSet phldrT="[Tekst]"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oceniać przydatność wykorzystywanych narzędzi dydaktycznych</a:t>
          </a:r>
          <a:endParaRPr lang="pl-PL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79DA4C-8341-41CF-90B9-20CDDA9FA0CF}" type="parTrans" cxnId="{E49EF678-E6C4-46C8-BE18-5C98558085A5}">
      <dgm:prSet/>
      <dgm:spPr/>
      <dgm:t>
        <a:bodyPr/>
        <a:lstStyle/>
        <a:p>
          <a:endParaRPr lang="pl-PL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7DB009-51EA-4796-BC87-8F109667C537}" type="sibTrans" cxnId="{E49EF678-E6C4-46C8-BE18-5C98558085A5}">
      <dgm:prSet/>
      <dgm:spPr/>
      <dgm:t>
        <a:bodyPr/>
        <a:lstStyle/>
        <a:p>
          <a:endParaRPr lang="pl-PL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F6F3C-FD17-4EBB-9CA6-7985DD8E1E67}">
      <dgm:prSet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monitorować realizację nowej podstawy programowej</a:t>
          </a:r>
          <a:endParaRPr lang="pl-PL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2D4A32-F7DB-4C23-BF64-116410D19A64}" type="parTrans" cxnId="{F8B3C918-2F43-40F0-AED4-AAC5E500DA40}">
      <dgm:prSet/>
      <dgm:spPr/>
      <dgm:t>
        <a:bodyPr/>
        <a:lstStyle/>
        <a:p>
          <a:endParaRPr lang="pl-PL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6A7FF4-CEA4-46BA-AAC9-092E9E71D57C}" type="sibTrans" cxnId="{F8B3C918-2F43-40F0-AED4-AAC5E500DA40}">
      <dgm:prSet/>
      <dgm:spPr/>
      <dgm:t>
        <a:bodyPr/>
        <a:lstStyle/>
        <a:p>
          <a:endParaRPr lang="pl-PL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EC134-1C24-4F00-AD68-D28290D53BEE}" type="pres">
      <dgm:prSet presAssocID="{7E494F08-62E1-4AAB-A5D8-409119B5F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DE3C1F3-B5CA-48C9-AA35-DE04AAF4D0C2}" type="pres">
      <dgm:prSet presAssocID="{5386DEE6-8F19-4B65-8721-2465FED3E2AE}" presName="parentText" presStyleLbl="node1" presStyleIdx="0" presStyleCnt="2" custLinFactY="34255" custLinFactNeighborX="12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D2ADFD-9CF9-47D0-83E2-F871290AB21A}" type="pres">
      <dgm:prSet presAssocID="{B47DB009-51EA-4796-BC87-8F109667C537}" presName="spacer" presStyleCnt="0"/>
      <dgm:spPr/>
    </dgm:pt>
    <dgm:pt modelId="{276AE867-8AD6-4163-AEBC-B76348DDF9E1}" type="pres">
      <dgm:prSet presAssocID="{3F9F6F3C-FD17-4EBB-9CA6-7985DD8E1E67}" presName="parentText" presStyleLbl="node1" presStyleIdx="1" presStyleCnt="2" custLinFactY="-171086" custLinFactNeighborX="-1214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D5F23A0-9A7A-4107-A217-AA169F84ED3E}" type="presOf" srcId="{3F9F6F3C-FD17-4EBB-9CA6-7985DD8E1E67}" destId="{276AE867-8AD6-4163-AEBC-B76348DDF9E1}" srcOrd="0" destOrd="0" presId="urn:microsoft.com/office/officeart/2005/8/layout/vList2"/>
    <dgm:cxn modelId="{5E272F45-378F-41CA-BD34-3EBF9B20289A}" type="presOf" srcId="{5386DEE6-8F19-4B65-8721-2465FED3E2AE}" destId="{8DE3C1F3-B5CA-48C9-AA35-DE04AAF4D0C2}" srcOrd="0" destOrd="0" presId="urn:microsoft.com/office/officeart/2005/8/layout/vList2"/>
    <dgm:cxn modelId="{E49EF678-E6C4-46C8-BE18-5C98558085A5}" srcId="{7E494F08-62E1-4AAB-A5D8-409119B5FC97}" destId="{5386DEE6-8F19-4B65-8721-2465FED3E2AE}" srcOrd="0" destOrd="0" parTransId="{4979DA4C-8341-41CF-90B9-20CDDA9FA0CF}" sibTransId="{B47DB009-51EA-4796-BC87-8F109667C537}"/>
    <dgm:cxn modelId="{F8B3C918-2F43-40F0-AED4-AAC5E500DA40}" srcId="{7E494F08-62E1-4AAB-A5D8-409119B5FC97}" destId="{3F9F6F3C-FD17-4EBB-9CA6-7985DD8E1E67}" srcOrd="1" destOrd="0" parTransId="{982D4A32-F7DB-4C23-BF64-116410D19A64}" sibTransId="{9D6A7FF4-CEA4-46BA-AAC9-092E9E71D57C}"/>
    <dgm:cxn modelId="{B7209A74-855E-4F84-A95F-9D6F870800CB}" type="presOf" srcId="{7E494F08-62E1-4AAB-A5D8-409119B5FC97}" destId="{12BEC134-1C24-4F00-AD68-D28290D53BEE}" srcOrd="0" destOrd="0" presId="urn:microsoft.com/office/officeart/2005/8/layout/vList2"/>
    <dgm:cxn modelId="{E9DAD6A6-E693-4A76-AF94-3051D30055D0}" type="presParOf" srcId="{12BEC134-1C24-4F00-AD68-D28290D53BEE}" destId="{8DE3C1F3-B5CA-48C9-AA35-DE04AAF4D0C2}" srcOrd="0" destOrd="0" presId="urn:microsoft.com/office/officeart/2005/8/layout/vList2"/>
    <dgm:cxn modelId="{33F80B68-E6BE-45E4-AFA5-EB1438EB6F65}" type="presParOf" srcId="{12BEC134-1C24-4F00-AD68-D28290D53BEE}" destId="{DED2ADFD-9CF9-47D0-83E2-F871290AB21A}" srcOrd="1" destOrd="0" presId="urn:microsoft.com/office/officeart/2005/8/layout/vList2"/>
    <dgm:cxn modelId="{DEC4195C-9408-4AFD-AC7D-3E7C470A1F0E}" type="presParOf" srcId="{12BEC134-1C24-4F00-AD68-D28290D53BEE}" destId="{276AE867-8AD6-4163-AEBC-B76348DDF9E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E494F08-62E1-4AAB-A5D8-409119B5FC9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AD841678-7FAB-48BD-8342-AD4BF659E070}">
      <dgm:prSet phldrT="[Tekst]"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prowadzić ustaloną dokumentację </a:t>
          </a:r>
          <a:endParaRPr lang="pl-PL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CBEB29-1EDA-4956-BD25-84268AE255CB}" type="parTrans" cxnId="{54142B42-9C96-4C40-A24F-C828E83DB8D5}">
      <dgm:prSet/>
      <dgm:spPr/>
      <dgm:t>
        <a:bodyPr/>
        <a:lstStyle/>
        <a:p>
          <a:endParaRPr lang="pl-PL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54108-9758-4E34-AEA9-5D1BDF8997B9}" type="sibTrans" cxnId="{54142B42-9C96-4C40-A24F-C828E83DB8D5}">
      <dgm:prSet/>
      <dgm:spPr/>
      <dgm:t>
        <a:bodyPr/>
        <a:lstStyle/>
        <a:p>
          <a:endParaRPr lang="pl-PL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5F7F11-717E-4691-ABCE-69E99EF3B06B}">
      <dgm:prSet phldrT="[Tekst]" custT="1"/>
      <dgm:spPr/>
      <dgm:t>
        <a:bodyPr/>
        <a:lstStyle/>
        <a:p>
          <a:pPr algn="just"/>
          <a:r>
            <a: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plany pracy, arkusz analizy jakościowej realizacji podstawy programowej, dokumentację diagnoz i  obserwacji pedagogicznych, scenariusze lekcji w przypadku zastępstw</a:t>
          </a:r>
          <a:endParaRPr lang="pl-PL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37E9C3-0B4D-4055-87E9-627450A8EA3B}" type="parTrans" cxnId="{185162A1-6DBD-4881-80ED-D945E3B5EE63}">
      <dgm:prSet/>
      <dgm:spPr/>
      <dgm:t>
        <a:bodyPr/>
        <a:lstStyle/>
        <a:p>
          <a:endParaRPr lang="pl-PL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008D7F-9FD1-4AFE-BC79-7782E7664B09}" type="sibTrans" cxnId="{185162A1-6DBD-4881-80ED-D945E3B5EE63}">
      <dgm:prSet/>
      <dgm:spPr/>
      <dgm:t>
        <a:bodyPr/>
        <a:lstStyle/>
        <a:p>
          <a:endParaRPr lang="pl-PL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3D410-095C-4301-9216-62CA1C45C9CB}">
      <dgm:prSet custT="1"/>
      <dgm:spPr/>
      <dgm:t>
        <a:bodyPr/>
        <a:lstStyle/>
        <a:p>
          <a:r>
            <a:rPr lang="pl-PL" sz="32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współpracować z rodzicami</a:t>
          </a:r>
          <a:endParaRPr lang="pl-PL" sz="3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B3C19E-B1D2-49D7-ACED-1DCE60A0D003}" type="parTrans" cxnId="{CE2330D7-D009-42CC-A17C-A4412B5121BB}">
      <dgm:prSet/>
      <dgm:spPr/>
      <dgm:t>
        <a:bodyPr/>
        <a:lstStyle/>
        <a:p>
          <a:endParaRPr lang="pl-PL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970A7D-EAE9-471B-96E4-E21FA643ED65}" type="sibTrans" cxnId="{CE2330D7-D009-42CC-A17C-A4412B5121BB}">
      <dgm:prSet/>
      <dgm:spPr/>
      <dgm:t>
        <a:bodyPr/>
        <a:lstStyle/>
        <a:p>
          <a:endParaRPr lang="pl-PL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AD4C3A-F3B0-493F-AB03-C69CC7C4D8CC}">
      <dgm:prSet custT="1"/>
      <dgm:spPr/>
      <dgm:t>
        <a:bodyPr/>
        <a:lstStyle/>
        <a:p>
          <a:pPr algn="just"/>
          <a:r>
            <a: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informować o postępach, dokumentować współpracę z rodzicami </a:t>
          </a:r>
          <a:br>
            <a: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sposób określony przez dyrektora</a:t>
          </a:r>
          <a:endParaRPr lang="pl-PL" sz="2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161A6C-C660-4AD9-A69D-B4EB89A7B044}" type="parTrans" cxnId="{45C9D86F-8ED7-4528-9AA5-B7BE6CDD2073}">
      <dgm:prSet/>
      <dgm:spPr/>
      <dgm:t>
        <a:bodyPr/>
        <a:lstStyle/>
        <a:p>
          <a:endParaRPr lang="pl-PL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1EEB0C-14EE-47ED-B285-8450BE2B2909}" type="sibTrans" cxnId="{45C9D86F-8ED7-4528-9AA5-B7BE6CDD2073}">
      <dgm:prSet/>
      <dgm:spPr/>
      <dgm:t>
        <a:bodyPr/>
        <a:lstStyle/>
        <a:p>
          <a:endParaRPr lang="pl-PL" sz="16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BEC134-1C24-4F00-AD68-D28290D53BEE}" type="pres">
      <dgm:prSet presAssocID="{7E494F08-62E1-4AAB-A5D8-409119B5FC9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6DAE6166-EAD2-4167-B28D-1621F04E1604}" type="pres">
      <dgm:prSet presAssocID="{AD841678-7FAB-48BD-8342-AD4BF659E070}" presName="parentText" presStyleLbl="node1" presStyleIdx="0" presStyleCnt="2" custLinFactNeighborX="125" custLinFactNeighborY="-8657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04D38D8-25AC-4309-ACE9-5C53671D7381}" type="pres">
      <dgm:prSet presAssocID="{AD841678-7FAB-48BD-8342-AD4BF659E070}" presName="childText" presStyleLbl="revTx" presStyleIdx="0" presStyleCnt="2" custLinFactNeighborX="-1214" custLinFactNeighborY="-2184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3AB1D44-E2B6-46D5-9DCB-4615F70C13C2}" type="pres">
      <dgm:prSet presAssocID="{9E63D410-095C-4301-9216-62CA1C45C9CB}" presName="parentText" presStyleLbl="node1" presStyleIdx="1" presStyleCnt="2" custLinFactNeighborX="-1214" custLinFactNeighborY="127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4FF7D24-CF7A-4DD9-95BD-0B4BE0F21AAA}" type="pres">
      <dgm:prSet presAssocID="{9E63D410-095C-4301-9216-62CA1C45C9CB}" presName="childText" presStyleLbl="revTx" presStyleIdx="1" presStyleCnt="2" custLinFactNeighborX="-1214" custLinFactNeighborY="764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8C64738-2609-4997-A254-B2A4E99CC753}" type="presOf" srcId="{AD841678-7FAB-48BD-8342-AD4BF659E070}" destId="{6DAE6166-EAD2-4167-B28D-1621F04E1604}" srcOrd="0" destOrd="0" presId="urn:microsoft.com/office/officeart/2005/8/layout/vList2"/>
    <dgm:cxn modelId="{54142B42-9C96-4C40-A24F-C828E83DB8D5}" srcId="{7E494F08-62E1-4AAB-A5D8-409119B5FC97}" destId="{AD841678-7FAB-48BD-8342-AD4BF659E070}" srcOrd="0" destOrd="0" parTransId="{2CCBEB29-1EDA-4956-BD25-84268AE255CB}" sibTransId="{ABD54108-9758-4E34-AEA9-5D1BDF8997B9}"/>
    <dgm:cxn modelId="{185162A1-6DBD-4881-80ED-D945E3B5EE63}" srcId="{AD841678-7FAB-48BD-8342-AD4BF659E070}" destId="{145F7F11-717E-4691-ABCE-69E99EF3B06B}" srcOrd="0" destOrd="0" parTransId="{CF37E9C3-0B4D-4055-87E9-627450A8EA3B}" sibTransId="{FA008D7F-9FD1-4AFE-BC79-7782E7664B09}"/>
    <dgm:cxn modelId="{99BA2D3A-46A1-412C-9AAE-EF4325491742}" type="presOf" srcId="{7E494F08-62E1-4AAB-A5D8-409119B5FC97}" destId="{12BEC134-1C24-4F00-AD68-D28290D53BEE}" srcOrd="0" destOrd="0" presId="urn:microsoft.com/office/officeart/2005/8/layout/vList2"/>
    <dgm:cxn modelId="{CE2330D7-D009-42CC-A17C-A4412B5121BB}" srcId="{7E494F08-62E1-4AAB-A5D8-409119B5FC97}" destId="{9E63D410-095C-4301-9216-62CA1C45C9CB}" srcOrd="1" destOrd="0" parTransId="{F0B3C19E-B1D2-49D7-ACED-1DCE60A0D003}" sibTransId="{B1970A7D-EAE9-471B-96E4-E21FA643ED65}"/>
    <dgm:cxn modelId="{45C9D86F-8ED7-4528-9AA5-B7BE6CDD2073}" srcId="{9E63D410-095C-4301-9216-62CA1C45C9CB}" destId="{F1AD4C3A-F3B0-493F-AB03-C69CC7C4D8CC}" srcOrd="0" destOrd="0" parTransId="{64161A6C-C660-4AD9-A69D-B4EB89A7B044}" sibTransId="{A91EEB0C-14EE-47ED-B285-8450BE2B2909}"/>
    <dgm:cxn modelId="{0DE395DC-64E4-4BAE-AD31-800792E1E63D}" type="presOf" srcId="{145F7F11-717E-4691-ABCE-69E99EF3B06B}" destId="{104D38D8-25AC-4309-ACE9-5C53671D7381}" srcOrd="0" destOrd="0" presId="urn:microsoft.com/office/officeart/2005/8/layout/vList2"/>
    <dgm:cxn modelId="{30DEA2AF-99CC-48A1-8F6E-00F1AD192193}" type="presOf" srcId="{F1AD4C3A-F3B0-493F-AB03-C69CC7C4D8CC}" destId="{D4FF7D24-CF7A-4DD9-95BD-0B4BE0F21AAA}" srcOrd="0" destOrd="0" presId="urn:microsoft.com/office/officeart/2005/8/layout/vList2"/>
    <dgm:cxn modelId="{C1D5CEDF-3F09-417B-A8C8-1F285ABAF2BC}" type="presOf" srcId="{9E63D410-095C-4301-9216-62CA1C45C9CB}" destId="{03AB1D44-E2B6-46D5-9DCB-4615F70C13C2}" srcOrd="0" destOrd="0" presId="urn:microsoft.com/office/officeart/2005/8/layout/vList2"/>
    <dgm:cxn modelId="{410F06D4-E32B-4272-9E0F-C40979E20CD5}" type="presParOf" srcId="{12BEC134-1C24-4F00-AD68-D28290D53BEE}" destId="{6DAE6166-EAD2-4167-B28D-1621F04E1604}" srcOrd="0" destOrd="0" presId="urn:microsoft.com/office/officeart/2005/8/layout/vList2"/>
    <dgm:cxn modelId="{00994087-679C-4408-A168-FD454C206419}" type="presParOf" srcId="{12BEC134-1C24-4F00-AD68-D28290D53BEE}" destId="{104D38D8-25AC-4309-ACE9-5C53671D7381}" srcOrd="1" destOrd="0" presId="urn:microsoft.com/office/officeart/2005/8/layout/vList2"/>
    <dgm:cxn modelId="{3DE640D0-8149-4BC4-86B6-070DCB856BC8}" type="presParOf" srcId="{12BEC134-1C24-4F00-AD68-D28290D53BEE}" destId="{03AB1D44-E2B6-46D5-9DCB-4615F70C13C2}" srcOrd="2" destOrd="0" presId="urn:microsoft.com/office/officeart/2005/8/layout/vList2"/>
    <dgm:cxn modelId="{6CCAFA01-21C8-43F5-840C-F12C9662A845}" type="presParOf" srcId="{12BEC134-1C24-4F00-AD68-D28290D53BEE}" destId="{D4FF7D24-CF7A-4DD9-95BD-0B4BE0F21A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7A6A5EC-E92E-4C2F-905D-94DC82F89241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A747A7E5-81EE-4579-9C30-892DE7403122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Diagnoza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C45D29-E917-4936-9B4C-8EF1F88010CA}" type="parTrans" cxnId="{E1687151-DEC5-415D-8196-DD9BFDD21242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3B2250-4FAB-42D9-89E6-395857E4D2D3}" type="sibTrans" cxnId="{E1687151-DEC5-415D-8196-DD9BFDD21242}">
      <dgm:prSet custT="1"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7ECC2-71F5-400F-BA62-2293AD0CC63D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Planowanie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49563-4DED-4D02-B6E4-13FDA0C818A3}" type="parTrans" cxnId="{9EE736FF-9B9C-4D3B-B91B-A54942B3FA1F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BF3459-9826-45BC-838F-2D33B9755D73}" type="sibTrans" cxnId="{9EE736FF-9B9C-4D3B-B91B-A54942B3FA1F}">
      <dgm:prSet custT="1"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1E8F17-A4A4-49A5-B545-619BE8E32804}">
      <dgm:prSet phldrT="[Tekst]"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Realizacja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0FDA53-94A1-4999-8169-5E26B6E97199}" type="parTrans" cxnId="{643BAB23-21A3-403C-BB81-D4BEFBE66F92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DB44A-3DC5-4CB4-B994-BA706849667F}" type="sibTrans" cxnId="{643BAB23-21A3-403C-BB81-D4BEFBE66F92}">
      <dgm:prSet custT="1"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0CEAAD-FDD6-430B-82F7-E440B708E270}">
      <dgm:prSet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Monitorowanie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BA96CC-A698-41B9-9213-D8E7D4A403BF}" type="parTrans" cxnId="{E066BD18-D7E3-4535-B13C-5C209831D9D6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B07DDF-5054-46FA-9B17-D828D3F55F7A}" type="sibTrans" cxnId="{E066BD18-D7E3-4535-B13C-5C209831D9D6}">
      <dgm:prSet custT="1"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B65977-1132-4E92-9FD3-4229027B0B28}">
      <dgm:prSet custT="1"/>
      <dgm:spPr/>
      <dgm:t>
        <a:bodyPr/>
        <a:lstStyle/>
        <a:p>
          <a:r>
            <a:rPr lang="pl-PL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Ewaluacja działań</a:t>
          </a:r>
          <a:endParaRPr lang="pl-PL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8451A-9A6C-474A-A560-4A002C19B09A}" type="parTrans" cxnId="{D0F8101C-971B-4BFA-A513-7A1B120B073C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CA1C2C-C0B8-4FF8-9EB7-30996229C2F9}" type="sibTrans" cxnId="{D0F8101C-971B-4BFA-A513-7A1B120B073C}">
      <dgm:prSet/>
      <dgm:spPr/>
      <dgm:t>
        <a:bodyPr/>
        <a:lstStyle/>
        <a:p>
          <a:endParaRPr lang="pl-PL" sz="1400" b="1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03ACD0-65AA-4A8F-8213-4875F8DF35C7}" type="pres">
      <dgm:prSet presAssocID="{87A6A5EC-E92E-4C2F-905D-94DC82F89241}" presName="Name0" presStyleCnt="0">
        <dgm:presLayoutVars>
          <dgm:dir/>
          <dgm:resizeHandles val="exact"/>
        </dgm:presLayoutVars>
      </dgm:prSet>
      <dgm:spPr/>
    </dgm:pt>
    <dgm:pt modelId="{0CC5C63A-9467-46AA-ABD1-65086FF7E85F}" type="pres">
      <dgm:prSet presAssocID="{A747A7E5-81EE-4579-9C30-892DE740312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C24B2C0-1299-478B-83F0-A62B16C1DC08}" type="pres">
      <dgm:prSet presAssocID="{FF3B2250-4FAB-42D9-89E6-395857E4D2D3}" presName="sibTrans" presStyleLbl="sibTrans2D1" presStyleIdx="0" presStyleCnt="4"/>
      <dgm:spPr/>
      <dgm:t>
        <a:bodyPr/>
        <a:lstStyle/>
        <a:p>
          <a:endParaRPr lang="pl-PL"/>
        </a:p>
      </dgm:t>
    </dgm:pt>
    <dgm:pt modelId="{73489A4A-FADA-473A-A681-C2FD8B69058A}" type="pres">
      <dgm:prSet presAssocID="{FF3B2250-4FAB-42D9-89E6-395857E4D2D3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F0258F34-434C-4E21-85F7-89C335EE58EB}" type="pres">
      <dgm:prSet presAssocID="{7FC7ECC2-71F5-400F-BA62-2293AD0CC63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A836205-E364-4F8E-B138-5A72A1E68487}" type="pres">
      <dgm:prSet presAssocID="{B1BF3459-9826-45BC-838F-2D33B9755D73}" presName="sibTrans" presStyleLbl="sibTrans2D1" presStyleIdx="1" presStyleCnt="4"/>
      <dgm:spPr/>
      <dgm:t>
        <a:bodyPr/>
        <a:lstStyle/>
        <a:p>
          <a:endParaRPr lang="pl-PL"/>
        </a:p>
      </dgm:t>
    </dgm:pt>
    <dgm:pt modelId="{0512FDAB-75ED-41E2-8059-8C1C392DF1D4}" type="pres">
      <dgm:prSet presAssocID="{B1BF3459-9826-45BC-838F-2D33B9755D73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2E88C758-164A-4F1A-9F0D-F0F493FEE949}" type="pres">
      <dgm:prSet presAssocID="{9D1E8F17-A4A4-49A5-B545-619BE8E3280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B6795B3-9A23-4816-A5D8-FC36746EA790}" type="pres">
      <dgm:prSet presAssocID="{091DB44A-3DC5-4CB4-B994-BA706849667F}" presName="sibTrans" presStyleLbl="sibTrans2D1" presStyleIdx="2" presStyleCnt="4"/>
      <dgm:spPr/>
      <dgm:t>
        <a:bodyPr/>
        <a:lstStyle/>
        <a:p>
          <a:endParaRPr lang="pl-PL"/>
        </a:p>
      </dgm:t>
    </dgm:pt>
    <dgm:pt modelId="{C3287D67-E83E-4FE9-80A0-E3AD760A4C7C}" type="pres">
      <dgm:prSet presAssocID="{091DB44A-3DC5-4CB4-B994-BA706849667F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712DEAE9-2A3A-41F9-B8A9-E4E9CA40607E}" type="pres">
      <dgm:prSet presAssocID="{8D0CEAAD-FDD6-430B-82F7-E440B708E27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3C07792-7AF5-4E7C-B6BF-27DCE50293B3}" type="pres">
      <dgm:prSet presAssocID="{6CB07DDF-5054-46FA-9B17-D828D3F55F7A}" presName="sibTrans" presStyleLbl="sibTrans2D1" presStyleIdx="3" presStyleCnt="4"/>
      <dgm:spPr/>
      <dgm:t>
        <a:bodyPr/>
        <a:lstStyle/>
        <a:p>
          <a:endParaRPr lang="pl-PL"/>
        </a:p>
      </dgm:t>
    </dgm:pt>
    <dgm:pt modelId="{F449C165-4510-4400-A35F-6E9868AC23D0}" type="pres">
      <dgm:prSet presAssocID="{6CB07DDF-5054-46FA-9B17-D828D3F55F7A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C6224615-8EFC-4AB9-8C0E-99C828C177DE}" type="pres">
      <dgm:prSet presAssocID="{1DB65977-1132-4E92-9FD3-4229027B0B2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66F2EF5-2A05-4D73-BFAE-CCFF1A08719E}" type="presOf" srcId="{87A6A5EC-E92E-4C2F-905D-94DC82F89241}" destId="{5E03ACD0-65AA-4A8F-8213-4875F8DF35C7}" srcOrd="0" destOrd="0" presId="urn:microsoft.com/office/officeart/2005/8/layout/process1"/>
    <dgm:cxn modelId="{5A709B78-7ECC-47FA-9528-A8104729854D}" type="presOf" srcId="{B1BF3459-9826-45BC-838F-2D33B9755D73}" destId="{0512FDAB-75ED-41E2-8059-8C1C392DF1D4}" srcOrd="1" destOrd="0" presId="urn:microsoft.com/office/officeart/2005/8/layout/process1"/>
    <dgm:cxn modelId="{1D718CF3-9387-43A4-B7DE-92E7564054F7}" type="presOf" srcId="{A747A7E5-81EE-4579-9C30-892DE7403122}" destId="{0CC5C63A-9467-46AA-ABD1-65086FF7E85F}" srcOrd="0" destOrd="0" presId="urn:microsoft.com/office/officeart/2005/8/layout/process1"/>
    <dgm:cxn modelId="{D0F8101C-971B-4BFA-A513-7A1B120B073C}" srcId="{87A6A5EC-E92E-4C2F-905D-94DC82F89241}" destId="{1DB65977-1132-4E92-9FD3-4229027B0B28}" srcOrd="4" destOrd="0" parTransId="{4D08451A-9A6C-474A-A560-4A002C19B09A}" sibTransId="{ADCA1C2C-C0B8-4FF8-9EB7-30996229C2F9}"/>
    <dgm:cxn modelId="{F5A5D034-451A-481D-8666-F5A063D295D7}" type="presOf" srcId="{FF3B2250-4FAB-42D9-89E6-395857E4D2D3}" destId="{DC24B2C0-1299-478B-83F0-A62B16C1DC08}" srcOrd="0" destOrd="0" presId="urn:microsoft.com/office/officeart/2005/8/layout/process1"/>
    <dgm:cxn modelId="{63099CB3-39DD-40CB-A97E-C01A76BDA91F}" type="presOf" srcId="{6CB07DDF-5054-46FA-9B17-D828D3F55F7A}" destId="{13C07792-7AF5-4E7C-B6BF-27DCE50293B3}" srcOrd="0" destOrd="0" presId="urn:microsoft.com/office/officeart/2005/8/layout/process1"/>
    <dgm:cxn modelId="{C39B6552-6EE1-488F-B922-31BA78CDB7C1}" type="presOf" srcId="{FF3B2250-4FAB-42D9-89E6-395857E4D2D3}" destId="{73489A4A-FADA-473A-A681-C2FD8B69058A}" srcOrd="1" destOrd="0" presId="urn:microsoft.com/office/officeart/2005/8/layout/process1"/>
    <dgm:cxn modelId="{0FDD0781-758D-4684-93F8-EA7BBB160CB0}" type="presOf" srcId="{7FC7ECC2-71F5-400F-BA62-2293AD0CC63D}" destId="{F0258F34-434C-4E21-85F7-89C335EE58EB}" srcOrd="0" destOrd="0" presId="urn:microsoft.com/office/officeart/2005/8/layout/process1"/>
    <dgm:cxn modelId="{13D8C4D7-A895-475A-A055-D05E5C37C2E4}" type="presOf" srcId="{1DB65977-1132-4E92-9FD3-4229027B0B28}" destId="{C6224615-8EFC-4AB9-8C0E-99C828C177DE}" srcOrd="0" destOrd="0" presId="urn:microsoft.com/office/officeart/2005/8/layout/process1"/>
    <dgm:cxn modelId="{E1687151-DEC5-415D-8196-DD9BFDD21242}" srcId="{87A6A5EC-E92E-4C2F-905D-94DC82F89241}" destId="{A747A7E5-81EE-4579-9C30-892DE7403122}" srcOrd="0" destOrd="0" parTransId="{18C45D29-E917-4936-9B4C-8EF1F88010CA}" sibTransId="{FF3B2250-4FAB-42D9-89E6-395857E4D2D3}"/>
    <dgm:cxn modelId="{48A48BB1-FF4E-400A-B32B-A0EFD0393A38}" type="presOf" srcId="{B1BF3459-9826-45BC-838F-2D33B9755D73}" destId="{9A836205-E364-4F8E-B138-5A72A1E68487}" srcOrd="0" destOrd="0" presId="urn:microsoft.com/office/officeart/2005/8/layout/process1"/>
    <dgm:cxn modelId="{9EE736FF-9B9C-4D3B-B91B-A54942B3FA1F}" srcId="{87A6A5EC-E92E-4C2F-905D-94DC82F89241}" destId="{7FC7ECC2-71F5-400F-BA62-2293AD0CC63D}" srcOrd="1" destOrd="0" parTransId="{EC549563-4DED-4D02-B6E4-13FDA0C818A3}" sibTransId="{B1BF3459-9826-45BC-838F-2D33B9755D73}"/>
    <dgm:cxn modelId="{00C32026-7C4E-49B7-95B1-91DC23854F0C}" type="presOf" srcId="{8D0CEAAD-FDD6-430B-82F7-E440B708E270}" destId="{712DEAE9-2A3A-41F9-B8A9-E4E9CA40607E}" srcOrd="0" destOrd="0" presId="urn:microsoft.com/office/officeart/2005/8/layout/process1"/>
    <dgm:cxn modelId="{E066BD18-D7E3-4535-B13C-5C209831D9D6}" srcId="{87A6A5EC-E92E-4C2F-905D-94DC82F89241}" destId="{8D0CEAAD-FDD6-430B-82F7-E440B708E270}" srcOrd="3" destOrd="0" parTransId="{86BA96CC-A698-41B9-9213-D8E7D4A403BF}" sibTransId="{6CB07DDF-5054-46FA-9B17-D828D3F55F7A}"/>
    <dgm:cxn modelId="{643BAB23-21A3-403C-BB81-D4BEFBE66F92}" srcId="{87A6A5EC-E92E-4C2F-905D-94DC82F89241}" destId="{9D1E8F17-A4A4-49A5-B545-619BE8E32804}" srcOrd="2" destOrd="0" parTransId="{C40FDA53-94A1-4999-8169-5E26B6E97199}" sibTransId="{091DB44A-3DC5-4CB4-B994-BA706849667F}"/>
    <dgm:cxn modelId="{6824E088-463F-437A-B72A-3174CF48E87B}" type="presOf" srcId="{091DB44A-3DC5-4CB4-B994-BA706849667F}" destId="{6B6795B3-9A23-4816-A5D8-FC36746EA790}" srcOrd="0" destOrd="0" presId="urn:microsoft.com/office/officeart/2005/8/layout/process1"/>
    <dgm:cxn modelId="{68B6A783-42DC-4FC5-8A04-B462A52EABCD}" type="presOf" srcId="{6CB07DDF-5054-46FA-9B17-D828D3F55F7A}" destId="{F449C165-4510-4400-A35F-6E9868AC23D0}" srcOrd="1" destOrd="0" presId="urn:microsoft.com/office/officeart/2005/8/layout/process1"/>
    <dgm:cxn modelId="{908E67E1-4011-4437-A67E-880275DB16EB}" type="presOf" srcId="{091DB44A-3DC5-4CB4-B994-BA706849667F}" destId="{C3287D67-E83E-4FE9-80A0-E3AD760A4C7C}" srcOrd="1" destOrd="0" presId="urn:microsoft.com/office/officeart/2005/8/layout/process1"/>
    <dgm:cxn modelId="{9EBC8AB9-F1C1-4714-9117-632C4DD8CFB2}" type="presOf" srcId="{9D1E8F17-A4A4-49A5-B545-619BE8E32804}" destId="{2E88C758-164A-4F1A-9F0D-F0F493FEE949}" srcOrd="0" destOrd="0" presId="urn:microsoft.com/office/officeart/2005/8/layout/process1"/>
    <dgm:cxn modelId="{FEC7AE7B-44FA-492F-964A-516B546C2C70}" type="presParOf" srcId="{5E03ACD0-65AA-4A8F-8213-4875F8DF35C7}" destId="{0CC5C63A-9467-46AA-ABD1-65086FF7E85F}" srcOrd="0" destOrd="0" presId="urn:microsoft.com/office/officeart/2005/8/layout/process1"/>
    <dgm:cxn modelId="{52321706-1843-49DC-A6CF-C0E8092E24E3}" type="presParOf" srcId="{5E03ACD0-65AA-4A8F-8213-4875F8DF35C7}" destId="{DC24B2C0-1299-478B-83F0-A62B16C1DC08}" srcOrd="1" destOrd="0" presId="urn:microsoft.com/office/officeart/2005/8/layout/process1"/>
    <dgm:cxn modelId="{822562B0-9782-4489-8EE0-E6B1BAAB9197}" type="presParOf" srcId="{DC24B2C0-1299-478B-83F0-A62B16C1DC08}" destId="{73489A4A-FADA-473A-A681-C2FD8B69058A}" srcOrd="0" destOrd="0" presId="urn:microsoft.com/office/officeart/2005/8/layout/process1"/>
    <dgm:cxn modelId="{469709F4-EA97-47E6-91A2-97AEC3293253}" type="presParOf" srcId="{5E03ACD0-65AA-4A8F-8213-4875F8DF35C7}" destId="{F0258F34-434C-4E21-85F7-89C335EE58EB}" srcOrd="2" destOrd="0" presId="urn:microsoft.com/office/officeart/2005/8/layout/process1"/>
    <dgm:cxn modelId="{9FCA4DDB-BE93-4515-80EE-9689AA29B9F5}" type="presParOf" srcId="{5E03ACD0-65AA-4A8F-8213-4875F8DF35C7}" destId="{9A836205-E364-4F8E-B138-5A72A1E68487}" srcOrd="3" destOrd="0" presId="urn:microsoft.com/office/officeart/2005/8/layout/process1"/>
    <dgm:cxn modelId="{130FFE82-A438-4C75-B306-15B251EECE39}" type="presParOf" srcId="{9A836205-E364-4F8E-B138-5A72A1E68487}" destId="{0512FDAB-75ED-41E2-8059-8C1C392DF1D4}" srcOrd="0" destOrd="0" presId="urn:microsoft.com/office/officeart/2005/8/layout/process1"/>
    <dgm:cxn modelId="{3482AE08-BFE7-46C3-91E2-20312C3637B6}" type="presParOf" srcId="{5E03ACD0-65AA-4A8F-8213-4875F8DF35C7}" destId="{2E88C758-164A-4F1A-9F0D-F0F493FEE949}" srcOrd="4" destOrd="0" presId="urn:microsoft.com/office/officeart/2005/8/layout/process1"/>
    <dgm:cxn modelId="{055741E8-5E0F-4E25-B036-B48426968750}" type="presParOf" srcId="{5E03ACD0-65AA-4A8F-8213-4875F8DF35C7}" destId="{6B6795B3-9A23-4816-A5D8-FC36746EA790}" srcOrd="5" destOrd="0" presId="urn:microsoft.com/office/officeart/2005/8/layout/process1"/>
    <dgm:cxn modelId="{CCEFEEE5-7ED9-4253-AF65-0767F17275A0}" type="presParOf" srcId="{6B6795B3-9A23-4816-A5D8-FC36746EA790}" destId="{C3287D67-E83E-4FE9-80A0-E3AD760A4C7C}" srcOrd="0" destOrd="0" presId="urn:microsoft.com/office/officeart/2005/8/layout/process1"/>
    <dgm:cxn modelId="{CAD95B7D-A179-4C30-AD49-CF7897ABF705}" type="presParOf" srcId="{5E03ACD0-65AA-4A8F-8213-4875F8DF35C7}" destId="{712DEAE9-2A3A-41F9-B8A9-E4E9CA40607E}" srcOrd="6" destOrd="0" presId="urn:microsoft.com/office/officeart/2005/8/layout/process1"/>
    <dgm:cxn modelId="{9038508E-40B2-49C3-95F7-5F933B9CA9AD}" type="presParOf" srcId="{5E03ACD0-65AA-4A8F-8213-4875F8DF35C7}" destId="{13C07792-7AF5-4E7C-B6BF-27DCE50293B3}" srcOrd="7" destOrd="0" presId="urn:microsoft.com/office/officeart/2005/8/layout/process1"/>
    <dgm:cxn modelId="{8DA86B28-3627-490E-9389-6C436AA9FF70}" type="presParOf" srcId="{13C07792-7AF5-4E7C-B6BF-27DCE50293B3}" destId="{F449C165-4510-4400-A35F-6E9868AC23D0}" srcOrd="0" destOrd="0" presId="urn:microsoft.com/office/officeart/2005/8/layout/process1"/>
    <dgm:cxn modelId="{D72D48E1-2F15-4F1D-BACC-EC2A49833EE3}" type="presParOf" srcId="{5E03ACD0-65AA-4A8F-8213-4875F8DF35C7}" destId="{C6224615-8EFC-4AB9-8C0E-99C828C177DE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B12B8-4A38-4390-B35C-99A681147958}">
      <dsp:nvSpPr>
        <dsp:cNvPr id="0" name=""/>
        <dsp:cNvSpPr/>
      </dsp:nvSpPr>
      <dsp:spPr>
        <a:xfrm>
          <a:off x="0" y="15999"/>
          <a:ext cx="4212467" cy="560064"/>
        </a:xfrm>
        <a:prstGeom prst="roundRect">
          <a:avLst/>
        </a:prstGeom>
        <a:solidFill>
          <a:srgbClr val="F7994B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874 dyrektorów</a:t>
          </a:r>
          <a:endParaRPr lang="pl-PL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40" y="43339"/>
        <a:ext cx="4157787" cy="50538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EFE01-49BC-49E0-A4EE-F0F40380D5D6}">
      <dsp:nvSpPr>
        <dsp:cNvPr id="0" name=""/>
        <dsp:cNvSpPr/>
      </dsp:nvSpPr>
      <dsp:spPr>
        <a:xfrm rot="5400000">
          <a:off x="6024874" y="-2278218"/>
          <a:ext cx="1422411" cy="63398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wnioski o nadanie wojewódzkiego certyfikatu </a:t>
          </a:r>
          <a:r>
            <a:rPr lang="pl-PL" altLang="pl-PL" sz="29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SzPZ</a:t>
          </a:r>
          <a:endParaRPr lang="pl-PL" sz="2900" kern="1200" dirty="0"/>
        </a:p>
      </dsp:txBody>
      <dsp:txXfrm rot="-5400000">
        <a:off x="3566160" y="249932"/>
        <a:ext cx="6270404" cy="1283539"/>
      </dsp:txXfrm>
    </dsp:sp>
    <dsp:sp modelId="{55A64FE4-D590-4BAE-A792-0596F1A39BD1}">
      <dsp:nvSpPr>
        <dsp:cNvPr id="0" name=""/>
        <dsp:cNvSpPr/>
      </dsp:nvSpPr>
      <dsp:spPr>
        <a:xfrm>
          <a:off x="0" y="2693"/>
          <a:ext cx="3566160" cy="17780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23</a:t>
          </a:r>
          <a:endParaRPr lang="pl-PL" sz="6500" kern="1200" dirty="0"/>
        </a:p>
      </dsp:txBody>
      <dsp:txXfrm>
        <a:off x="86795" y="89488"/>
        <a:ext cx="3392570" cy="1604424"/>
      </dsp:txXfrm>
    </dsp:sp>
    <dsp:sp modelId="{DFB49762-DA27-47B9-BAE8-ED15FFFA786D}">
      <dsp:nvSpPr>
        <dsp:cNvPr id="0" name=""/>
        <dsp:cNvSpPr/>
      </dsp:nvSpPr>
      <dsp:spPr>
        <a:xfrm rot="5400000">
          <a:off x="6024874" y="-411304"/>
          <a:ext cx="1422411" cy="63398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zgłoszenia szkół/ przedszkoli do Lubuskiej Sieci Szkół Promujących Zdrowie</a:t>
          </a:r>
          <a:endParaRPr lang="pl-PL" sz="2900" kern="1200" dirty="0"/>
        </a:p>
      </dsp:txBody>
      <dsp:txXfrm rot="-5400000">
        <a:off x="3566160" y="2116846"/>
        <a:ext cx="6270404" cy="1283539"/>
      </dsp:txXfrm>
    </dsp:sp>
    <dsp:sp modelId="{37E23E5D-0726-42A4-B8F8-A4FFF551453C}">
      <dsp:nvSpPr>
        <dsp:cNvPr id="0" name=""/>
        <dsp:cNvSpPr/>
      </dsp:nvSpPr>
      <dsp:spPr>
        <a:xfrm>
          <a:off x="0" y="1869608"/>
          <a:ext cx="3566160" cy="177801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5</a:t>
          </a:r>
          <a:endParaRPr lang="pl-PL" sz="6500" kern="1200" dirty="0"/>
        </a:p>
      </dsp:txBody>
      <dsp:txXfrm>
        <a:off x="86795" y="1956403"/>
        <a:ext cx="3392570" cy="1604424"/>
      </dsp:txXfrm>
    </dsp:sp>
    <dsp:sp modelId="{6BCC136F-1837-442D-87DC-5BC830B7B5B9}">
      <dsp:nvSpPr>
        <dsp:cNvPr id="0" name=""/>
        <dsp:cNvSpPr/>
      </dsp:nvSpPr>
      <dsp:spPr>
        <a:xfrm rot="5400000">
          <a:off x="6024874" y="1455610"/>
          <a:ext cx="1422411" cy="63398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285750" lvl="1" indent="-285750" algn="just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altLang="pl-PL" sz="2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raportów rocznych podsumowujących realizację programu w roku szkolnym 2016/2017</a:t>
          </a:r>
          <a:endParaRPr lang="pl-PL" sz="2900" kern="1200" dirty="0"/>
        </a:p>
      </dsp:txBody>
      <dsp:txXfrm rot="-5400000">
        <a:off x="3566160" y="3983760"/>
        <a:ext cx="6270404" cy="1283539"/>
      </dsp:txXfrm>
    </dsp:sp>
    <dsp:sp modelId="{987CE5F5-3E28-4AB3-988A-4476C926B561}">
      <dsp:nvSpPr>
        <dsp:cNvPr id="0" name=""/>
        <dsp:cNvSpPr/>
      </dsp:nvSpPr>
      <dsp:spPr>
        <a:xfrm>
          <a:off x="0" y="3736523"/>
          <a:ext cx="3566160" cy="177801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6500" kern="1200" dirty="0" smtClean="0"/>
            <a:t>29/150</a:t>
          </a:r>
          <a:endParaRPr lang="pl-PL" sz="6500" kern="1200" dirty="0"/>
        </a:p>
      </dsp:txBody>
      <dsp:txXfrm>
        <a:off x="86795" y="3823318"/>
        <a:ext cx="3392570" cy="1604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F50D6A-3B1A-46FB-88D9-AA5283AE5CE4}">
      <dsp:nvSpPr>
        <dsp:cNvPr id="0" name=""/>
        <dsp:cNvSpPr/>
      </dsp:nvSpPr>
      <dsp:spPr>
        <a:xfrm>
          <a:off x="2832057" y="-237201"/>
          <a:ext cx="5413463" cy="5413463"/>
        </a:xfrm>
        <a:prstGeom prst="circularArrow">
          <a:avLst>
            <a:gd name="adj1" fmla="val 5544"/>
            <a:gd name="adj2" fmla="val 330680"/>
            <a:gd name="adj3" fmla="val 13892905"/>
            <a:gd name="adj4" fmla="val 17315175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941FB-916F-40E5-B2E7-BAE6B5E9962B}">
      <dsp:nvSpPr>
        <dsp:cNvPr id="0" name=""/>
        <dsp:cNvSpPr/>
      </dsp:nvSpPr>
      <dsp:spPr>
        <a:xfrm>
          <a:off x="4335842" y="-124457"/>
          <a:ext cx="2405892" cy="10324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opracować plan monitoringu i uwzględnić go w planie nadzoru pedagogicznego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86244" y="-74055"/>
        <a:ext cx="2305088" cy="931685"/>
      </dsp:txXfrm>
    </dsp:sp>
    <dsp:sp modelId="{5769EF43-78A8-47A8-BDFF-2A76FDA95CE4}">
      <dsp:nvSpPr>
        <dsp:cNvPr id="0" name=""/>
        <dsp:cNvSpPr/>
      </dsp:nvSpPr>
      <dsp:spPr>
        <a:xfrm>
          <a:off x="6630739" y="864089"/>
          <a:ext cx="2405892" cy="10324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zapoznać nauczycieli z ich obowiązkami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81141" y="914491"/>
        <a:ext cx="2305088" cy="931685"/>
      </dsp:txXfrm>
    </dsp:sp>
    <dsp:sp modelId="{A79B940D-E99B-4C60-8E90-EB13218DFF84}">
      <dsp:nvSpPr>
        <dsp:cNvPr id="0" name=""/>
        <dsp:cNvSpPr/>
      </dsp:nvSpPr>
      <dsp:spPr>
        <a:xfrm>
          <a:off x="6644366" y="2176227"/>
          <a:ext cx="2405892" cy="10324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poinformować nauczycieli </a:t>
          </a:r>
          <a:b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o formach </a:t>
          </a:r>
          <a:b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 terminach kontroli stopnia realizacji podstawy programowej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94768" y="2226629"/>
        <a:ext cx="2305088" cy="931685"/>
      </dsp:txXfrm>
    </dsp:sp>
    <dsp:sp modelId="{98E82DB7-31B3-4806-B575-BED7E72DBE0D}">
      <dsp:nvSpPr>
        <dsp:cNvPr id="0" name=""/>
        <dsp:cNvSpPr/>
      </dsp:nvSpPr>
      <dsp:spPr>
        <a:xfrm>
          <a:off x="6630736" y="3384373"/>
          <a:ext cx="2405892" cy="103248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przygotować odpowiednie narzędzia kontroli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81138" y="3434775"/>
        <a:ext cx="2305088" cy="931685"/>
      </dsp:txXfrm>
    </dsp:sp>
    <dsp:sp modelId="{3DB4B35D-6629-4C3F-B7AB-0BCE9BCF746D}">
      <dsp:nvSpPr>
        <dsp:cNvPr id="0" name=""/>
        <dsp:cNvSpPr/>
      </dsp:nvSpPr>
      <dsp:spPr>
        <a:xfrm>
          <a:off x="4302660" y="4484747"/>
          <a:ext cx="2405892" cy="1032489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wyznaczyć zakres zadań </a:t>
          </a:r>
          <a:b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dla osób zobligowanych </a:t>
          </a:r>
          <a:b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do dokonywania kontroli (wicedyrektorzy)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353062" y="4535149"/>
        <a:ext cx="2305088" cy="931685"/>
      </dsp:txXfrm>
    </dsp:sp>
    <dsp:sp modelId="{147F18E9-A79E-4464-B741-DEC1F2E29C1F}">
      <dsp:nvSpPr>
        <dsp:cNvPr id="0" name=""/>
        <dsp:cNvSpPr/>
      </dsp:nvSpPr>
      <dsp:spPr>
        <a:xfrm>
          <a:off x="2166248" y="3456377"/>
          <a:ext cx="2405892" cy="103248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czuwać nad systematycznością </a:t>
          </a:r>
          <a:b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 prawidłowością przebiegu kontroli 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216650" y="3506779"/>
        <a:ext cx="2305088" cy="931685"/>
      </dsp:txXfrm>
    </dsp:sp>
    <dsp:sp modelId="{C1AE703D-F1B6-4F77-BECF-5483A917F0CD}">
      <dsp:nvSpPr>
        <dsp:cNvPr id="0" name=""/>
        <dsp:cNvSpPr/>
      </dsp:nvSpPr>
      <dsp:spPr>
        <a:xfrm>
          <a:off x="1994147" y="2176227"/>
          <a:ext cx="2405892" cy="103248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reagować na nieprawidłowości </a:t>
          </a:r>
          <a:b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 opóźnienia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44549" y="2226629"/>
        <a:ext cx="2305088" cy="931685"/>
      </dsp:txXfrm>
    </dsp:sp>
    <dsp:sp modelId="{190F8D0E-3507-4884-8ECE-0D136A69F839}">
      <dsp:nvSpPr>
        <dsp:cNvPr id="0" name=""/>
        <dsp:cNvSpPr/>
      </dsp:nvSpPr>
      <dsp:spPr>
        <a:xfrm>
          <a:off x="2022225" y="792090"/>
          <a:ext cx="2405892" cy="103248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podsumować przebieg kontroli i wyciągnąć wnioski celem usprawnienia zadania </a:t>
          </a:r>
          <a:b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</a:br>
          <a:r>
            <a:rPr lang="pl-PL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na kolejny rok szkolny</a:t>
          </a:r>
          <a:endParaRPr lang="pl-PL" sz="1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72627" y="842492"/>
        <a:ext cx="2305088" cy="931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C1F3-B5CA-48C9-AA35-DE04AAF4D0C2}">
      <dsp:nvSpPr>
        <dsp:cNvPr id="0" name=""/>
        <dsp:cNvSpPr/>
      </dsp:nvSpPr>
      <dsp:spPr>
        <a:xfrm>
          <a:off x="0" y="0"/>
          <a:ext cx="9595066" cy="12162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poznać treści nowej podstawy programowej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59371" y="59371"/>
        <a:ext cx="9476324" cy="1097473"/>
      </dsp:txXfrm>
    </dsp:sp>
    <dsp:sp modelId="{01106359-DCBC-47D8-87C3-1C7C7EA29781}">
      <dsp:nvSpPr>
        <dsp:cNvPr id="0" name=""/>
        <dsp:cNvSpPr/>
      </dsp:nvSpPr>
      <dsp:spPr>
        <a:xfrm>
          <a:off x="0" y="1224971"/>
          <a:ext cx="9595066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64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400" b="1" kern="1200" dirty="0">
            <a:solidFill>
              <a:schemeClr val="tx1"/>
            </a:solidFill>
          </a:endParaRPr>
        </a:p>
      </dsp:txBody>
      <dsp:txXfrm>
        <a:off x="0" y="1224971"/>
        <a:ext cx="9595066" cy="1043280"/>
      </dsp:txXfrm>
    </dsp:sp>
    <dsp:sp modelId="{6DAE6166-EAD2-4167-B28D-1621F04E1604}">
      <dsp:nvSpPr>
        <dsp:cNvPr id="0" name=""/>
        <dsp:cNvSpPr/>
      </dsp:nvSpPr>
      <dsp:spPr>
        <a:xfrm>
          <a:off x="0" y="1338501"/>
          <a:ext cx="9595066" cy="1216215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dokonać analizy oferty wydawniczej w zakresie programów nauczania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59371" y="1397872"/>
        <a:ext cx="9476324" cy="1097473"/>
      </dsp:txXfrm>
    </dsp:sp>
    <dsp:sp modelId="{104D38D8-25AC-4309-ACE9-5C53671D7381}">
      <dsp:nvSpPr>
        <dsp:cNvPr id="0" name=""/>
        <dsp:cNvSpPr/>
      </dsp:nvSpPr>
      <dsp:spPr>
        <a:xfrm>
          <a:off x="0" y="3484467"/>
          <a:ext cx="9595066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643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2400" b="1" kern="1200" dirty="0">
            <a:solidFill>
              <a:schemeClr val="tx1"/>
            </a:solidFill>
          </a:endParaRPr>
        </a:p>
      </dsp:txBody>
      <dsp:txXfrm>
        <a:off x="0" y="3484467"/>
        <a:ext cx="9595066" cy="10432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AB1D44-E2B6-46D5-9DCB-4615F70C13C2}">
      <dsp:nvSpPr>
        <dsp:cNvPr id="0" name=""/>
        <dsp:cNvSpPr/>
      </dsp:nvSpPr>
      <dsp:spPr>
        <a:xfrm>
          <a:off x="0" y="0"/>
          <a:ext cx="9595066" cy="1235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dokonać wyboru programu nauczania </a:t>
          </a:r>
          <a:b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lub opracować program 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60313" y="60313"/>
        <a:ext cx="9474440" cy="1114894"/>
      </dsp:txXfrm>
    </dsp:sp>
    <dsp:sp modelId="{D4FF7D24-CF7A-4DD9-95BD-0B4BE0F21AAA}">
      <dsp:nvSpPr>
        <dsp:cNvPr id="0" name=""/>
        <dsp:cNvSpPr/>
      </dsp:nvSpPr>
      <dsp:spPr>
        <a:xfrm>
          <a:off x="0" y="1224136"/>
          <a:ext cx="9595066" cy="2086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643" tIns="40640" rIns="227584" bIns="40640" numCol="1" spcCol="1270" anchor="t" anchorCtr="0">
          <a:noAutofit/>
        </a:bodyPr>
        <a:lstStyle/>
        <a:p>
          <a:pPr marL="228600" lvl="1" indent="-228600" algn="just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uwzględniający potrzeby uczniów i możliwości szkoły, w tym liczbę godzin przeznaczoną na realizację treści programowych, przewidywane osiągnięcia uczniów stosownie do wieku </a:t>
          </a:r>
          <a:br>
            <a:rPr lang="pl-PL" sz="2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możliwości rozwojowych oraz ocenić, czy dobór treści kształcenia zawartych w programie umożliwi realizację założonych celów</a:t>
          </a:r>
          <a:endParaRPr lang="pl-PL" sz="2500" b="1" kern="1200" dirty="0">
            <a:solidFill>
              <a:schemeClr val="tx1"/>
            </a:solidFill>
          </a:endParaRPr>
        </a:p>
      </dsp:txBody>
      <dsp:txXfrm>
        <a:off x="0" y="1224136"/>
        <a:ext cx="9595066" cy="2086560"/>
      </dsp:txXfrm>
    </dsp:sp>
    <dsp:sp modelId="{CAAF6A7D-DE22-48CC-AB88-727F11FA4BE8}">
      <dsp:nvSpPr>
        <dsp:cNvPr id="0" name=""/>
        <dsp:cNvSpPr/>
      </dsp:nvSpPr>
      <dsp:spPr>
        <a:xfrm>
          <a:off x="0" y="3421388"/>
          <a:ext cx="9595066" cy="123552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przedstawić dyrektorowi wybrany (opracowany) program 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60313" y="3481701"/>
        <a:ext cx="9474440" cy="1114894"/>
      </dsp:txXfrm>
    </dsp:sp>
    <dsp:sp modelId="{AD9BB4BA-56EA-4335-8BBF-9E6D6626972F}">
      <dsp:nvSpPr>
        <dsp:cNvPr id="0" name=""/>
        <dsp:cNvSpPr/>
      </dsp:nvSpPr>
      <dsp:spPr>
        <a:xfrm>
          <a:off x="0" y="4570124"/>
          <a:ext cx="9595066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643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terminach i w sposób określony przez dyrektora</a:t>
          </a:r>
          <a:endParaRPr lang="pl-PL" sz="2500" kern="1200" dirty="0"/>
        </a:p>
      </dsp:txBody>
      <dsp:txXfrm>
        <a:off x="0" y="4570124"/>
        <a:ext cx="9595066" cy="5299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EE0911-D6BD-4FD7-8443-C2B6F93791DF}">
      <dsp:nvSpPr>
        <dsp:cNvPr id="0" name=""/>
        <dsp:cNvSpPr/>
      </dsp:nvSpPr>
      <dsp:spPr>
        <a:xfrm>
          <a:off x="0" y="0"/>
          <a:ext cx="9595066" cy="21566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zapoznać uczniów i rodziców  z wymaganiami edukacyjnymi wynikającymi z podstawy programowej i programu nauczania, warunkami </a:t>
          </a:r>
          <a:b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sposobem wewnątrzszkolnego oceniania, </a:t>
          </a:r>
          <a:r>
            <a:rPr lang="pl-PL" sz="32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itd</a:t>
          </a: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…</a:t>
          </a:r>
          <a:endParaRPr lang="pl-PL" sz="3200" b="1" kern="1200" dirty="0">
            <a:solidFill>
              <a:schemeClr val="tx1"/>
            </a:solidFill>
          </a:endParaRPr>
        </a:p>
      </dsp:txBody>
      <dsp:txXfrm>
        <a:off x="105281" y="105281"/>
        <a:ext cx="9384504" cy="1946129"/>
      </dsp:txXfrm>
    </dsp:sp>
    <dsp:sp modelId="{CF331707-0E77-47A3-9339-A38BB0E521D2}">
      <dsp:nvSpPr>
        <dsp:cNvPr id="0" name=""/>
        <dsp:cNvSpPr/>
      </dsp:nvSpPr>
      <dsp:spPr>
        <a:xfrm>
          <a:off x="0" y="2610043"/>
          <a:ext cx="9595066" cy="264654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realizować zadania dydaktyczne, wychowawcze</a:t>
          </a:r>
          <a:b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opiekuńcze adekwatnie do celów określonych </a:t>
          </a:r>
          <a:b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nowej podstawie programowej, zgodnie </a:t>
          </a:r>
          <a:b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 wybranym programem nauczania i własnym planem pracy</a:t>
          </a:r>
          <a:endParaRPr lang="pl-PL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9193" y="2739236"/>
        <a:ext cx="9336680" cy="23881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E6166-EAD2-4167-B28D-1621F04E1604}">
      <dsp:nvSpPr>
        <dsp:cNvPr id="0" name=""/>
        <dsp:cNvSpPr/>
      </dsp:nvSpPr>
      <dsp:spPr>
        <a:xfrm>
          <a:off x="0" y="0"/>
          <a:ext cx="9595066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indywidualizować pracę z uczniami w związku </a:t>
          </a:r>
          <a:b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 ich różnymi potrzebami i możliwościami</a:t>
          </a:r>
          <a:endParaRPr lang="pl-PL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59399"/>
        <a:ext cx="9476268" cy="1098002"/>
      </dsp:txXfrm>
    </dsp:sp>
    <dsp:sp modelId="{104D38D8-25AC-4309-ACE9-5C53671D7381}">
      <dsp:nvSpPr>
        <dsp:cNvPr id="0" name=""/>
        <dsp:cNvSpPr/>
      </dsp:nvSpPr>
      <dsp:spPr>
        <a:xfrm>
          <a:off x="0" y="1410404"/>
          <a:ext cx="959506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643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pl-PL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10404"/>
        <a:ext cx="9595066" cy="1076400"/>
      </dsp:txXfrm>
    </dsp:sp>
    <dsp:sp modelId="{03AB1D44-E2B6-46D5-9DCB-4615F70C13C2}">
      <dsp:nvSpPr>
        <dsp:cNvPr id="0" name=""/>
        <dsp:cNvSpPr/>
      </dsp:nvSpPr>
      <dsp:spPr>
        <a:xfrm>
          <a:off x="0" y="1800204"/>
          <a:ext cx="9595066" cy="1216800"/>
        </a:xfrm>
        <a:prstGeom prst="round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udzielać bieżącego wsparcia oraz zorganizowanej pomocy psychologiczno-pedagogicznej</a:t>
          </a:r>
          <a:endParaRPr lang="pl-PL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1859603"/>
        <a:ext cx="9476268" cy="1098002"/>
      </dsp:txXfrm>
    </dsp:sp>
    <dsp:sp modelId="{CAAF6A7D-DE22-48CC-AB88-727F11FA4BE8}">
      <dsp:nvSpPr>
        <dsp:cNvPr id="0" name=""/>
        <dsp:cNvSpPr/>
      </dsp:nvSpPr>
      <dsp:spPr>
        <a:xfrm>
          <a:off x="0" y="3548681"/>
          <a:ext cx="9595066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dokonywać ewaluacji własnej pracy</a:t>
          </a:r>
          <a:endParaRPr lang="pl-PL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3608080"/>
        <a:ext cx="9476268" cy="109800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E3C1F3-B5CA-48C9-AA35-DE04AAF4D0C2}">
      <dsp:nvSpPr>
        <dsp:cNvPr id="0" name=""/>
        <dsp:cNvSpPr/>
      </dsp:nvSpPr>
      <dsp:spPr>
        <a:xfrm>
          <a:off x="0" y="1944218"/>
          <a:ext cx="9595066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oceniać przydatność wykorzystywanych narzędzi dydaktycznych</a:t>
          </a:r>
          <a:endParaRPr lang="pl-PL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003617"/>
        <a:ext cx="9476268" cy="1098002"/>
      </dsp:txXfrm>
    </dsp:sp>
    <dsp:sp modelId="{276AE867-8AD6-4163-AEBC-B76348DDF9E1}">
      <dsp:nvSpPr>
        <dsp:cNvPr id="0" name=""/>
        <dsp:cNvSpPr/>
      </dsp:nvSpPr>
      <dsp:spPr>
        <a:xfrm>
          <a:off x="0" y="288029"/>
          <a:ext cx="9595066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monitorować realizację nowej podstawy programowej</a:t>
          </a:r>
          <a:endParaRPr lang="pl-PL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347428"/>
        <a:ext cx="9476268" cy="109800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AE6166-EAD2-4167-B28D-1621F04E1604}">
      <dsp:nvSpPr>
        <dsp:cNvPr id="0" name=""/>
        <dsp:cNvSpPr/>
      </dsp:nvSpPr>
      <dsp:spPr>
        <a:xfrm>
          <a:off x="0" y="0"/>
          <a:ext cx="9595066" cy="1216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prowadzić ustaloną dokumentację </a:t>
          </a:r>
          <a:endParaRPr lang="pl-PL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59399"/>
        <a:ext cx="9476268" cy="1098002"/>
      </dsp:txXfrm>
    </dsp:sp>
    <dsp:sp modelId="{104D38D8-25AC-4309-ACE9-5C53671D7381}">
      <dsp:nvSpPr>
        <dsp:cNvPr id="0" name=""/>
        <dsp:cNvSpPr/>
      </dsp:nvSpPr>
      <dsp:spPr>
        <a:xfrm>
          <a:off x="0" y="1308345"/>
          <a:ext cx="959506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643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plany pracy, arkusz analizy jakościowej realizacji podstawy programowej, dokumentację diagnoz i  obserwacji pedagogicznych, scenariusze lekcji w przypadku zastępstw</a:t>
          </a:r>
          <a:endParaRPr lang="pl-PL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308345"/>
        <a:ext cx="9595066" cy="1076400"/>
      </dsp:txXfrm>
    </dsp:sp>
    <dsp:sp modelId="{03AB1D44-E2B6-46D5-9DCB-4615F70C13C2}">
      <dsp:nvSpPr>
        <dsp:cNvPr id="0" name=""/>
        <dsp:cNvSpPr/>
      </dsp:nvSpPr>
      <dsp:spPr>
        <a:xfrm>
          <a:off x="0" y="2664295"/>
          <a:ext cx="9595066" cy="1216800"/>
        </a:xfrm>
        <a:prstGeom prst="round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współpracować z rodzicami</a:t>
          </a:r>
          <a:endParaRPr lang="pl-PL" sz="3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99" y="2723694"/>
        <a:ext cx="9476268" cy="1098002"/>
      </dsp:txXfrm>
    </dsp:sp>
    <dsp:sp modelId="{D4FF7D24-CF7A-4DD9-95BD-0B4BE0F21AAA}">
      <dsp:nvSpPr>
        <dsp:cNvPr id="0" name=""/>
        <dsp:cNvSpPr/>
      </dsp:nvSpPr>
      <dsp:spPr>
        <a:xfrm>
          <a:off x="0" y="3960440"/>
          <a:ext cx="9595066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643" tIns="30480" rIns="170688" bIns="30480" numCol="1" spcCol="1270" anchor="t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informować o postępach, dokumentować współpracę z rodzicami </a:t>
          </a:r>
          <a:br>
            <a:rPr lang="pl-PL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pl-PL" sz="2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 sposób określony przez dyrektora</a:t>
          </a:r>
          <a:endParaRPr lang="pl-PL" sz="2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60440"/>
        <a:ext cx="9595066" cy="10764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5C63A-9467-46AA-ABD1-65086FF7E85F}">
      <dsp:nvSpPr>
        <dsp:cNvPr id="0" name=""/>
        <dsp:cNvSpPr/>
      </dsp:nvSpPr>
      <dsp:spPr>
        <a:xfrm>
          <a:off x="4836" y="342254"/>
          <a:ext cx="1499443" cy="899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Diagnoza</a:t>
          </a:r>
          <a:endParaRPr lang="pl-PL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86" y="368604"/>
        <a:ext cx="1446743" cy="846966"/>
      </dsp:txXfrm>
    </dsp:sp>
    <dsp:sp modelId="{DC24B2C0-1299-478B-83F0-A62B16C1DC08}">
      <dsp:nvSpPr>
        <dsp:cNvPr id="0" name=""/>
        <dsp:cNvSpPr/>
      </dsp:nvSpPr>
      <dsp:spPr>
        <a:xfrm>
          <a:off x="1654224" y="606157"/>
          <a:ext cx="317881" cy="37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54224" y="680529"/>
        <a:ext cx="222517" cy="223117"/>
      </dsp:txXfrm>
    </dsp:sp>
    <dsp:sp modelId="{F0258F34-434C-4E21-85F7-89C335EE58EB}">
      <dsp:nvSpPr>
        <dsp:cNvPr id="0" name=""/>
        <dsp:cNvSpPr/>
      </dsp:nvSpPr>
      <dsp:spPr>
        <a:xfrm>
          <a:off x="2104057" y="342254"/>
          <a:ext cx="1499443" cy="899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483469"/>
                <a:satOff val="9953"/>
                <a:lumOff val="2157"/>
                <a:alphaOff val="0"/>
                <a:shade val="51000"/>
                <a:satMod val="130000"/>
              </a:schemeClr>
            </a:gs>
            <a:gs pos="80000">
              <a:schemeClr val="accent5">
                <a:hueOff val="-2483469"/>
                <a:satOff val="9953"/>
                <a:lumOff val="2157"/>
                <a:alphaOff val="0"/>
                <a:shade val="93000"/>
                <a:satMod val="130000"/>
              </a:schemeClr>
            </a:gs>
            <a:gs pos="100000">
              <a:schemeClr val="accent5">
                <a:hueOff val="-2483469"/>
                <a:satOff val="9953"/>
                <a:lumOff val="215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Planowanie</a:t>
          </a:r>
          <a:endParaRPr lang="pl-PL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30407" y="368604"/>
        <a:ext cx="1446743" cy="846966"/>
      </dsp:txXfrm>
    </dsp:sp>
    <dsp:sp modelId="{9A836205-E364-4F8E-B138-5A72A1E68487}">
      <dsp:nvSpPr>
        <dsp:cNvPr id="0" name=""/>
        <dsp:cNvSpPr/>
      </dsp:nvSpPr>
      <dsp:spPr>
        <a:xfrm>
          <a:off x="3753445" y="606157"/>
          <a:ext cx="317881" cy="37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3445" y="680529"/>
        <a:ext cx="222517" cy="223117"/>
      </dsp:txXfrm>
    </dsp:sp>
    <dsp:sp modelId="{2E88C758-164A-4F1A-9F0D-F0F493FEE949}">
      <dsp:nvSpPr>
        <dsp:cNvPr id="0" name=""/>
        <dsp:cNvSpPr/>
      </dsp:nvSpPr>
      <dsp:spPr>
        <a:xfrm>
          <a:off x="4203278" y="342254"/>
          <a:ext cx="1499443" cy="899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shade val="51000"/>
                <a:satMod val="130000"/>
              </a:schemeClr>
            </a:gs>
            <a:gs pos="80000">
              <a:schemeClr val="accent5">
                <a:hueOff val="-4966938"/>
                <a:satOff val="19906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Realizacja</a:t>
          </a:r>
          <a:endParaRPr lang="pl-PL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29628" y="368604"/>
        <a:ext cx="1446743" cy="846966"/>
      </dsp:txXfrm>
    </dsp:sp>
    <dsp:sp modelId="{6B6795B3-9A23-4816-A5D8-FC36746EA790}">
      <dsp:nvSpPr>
        <dsp:cNvPr id="0" name=""/>
        <dsp:cNvSpPr/>
      </dsp:nvSpPr>
      <dsp:spPr>
        <a:xfrm>
          <a:off x="5852666" y="606157"/>
          <a:ext cx="317881" cy="37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52666" y="680529"/>
        <a:ext cx="222517" cy="223117"/>
      </dsp:txXfrm>
    </dsp:sp>
    <dsp:sp modelId="{712DEAE9-2A3A-41F9-B8A9-E4E9CA40607E}">
      <dsp:nvSpPr>
        <dsp:cNvPr id="0" name=""/>
        <dsp:cNvSpPr/>
      </dsp:nvSpPr>
      <dsp:spPr>
        <a:xfrm>
          <a:off x="6302499" y="342254"/>
          <a:ext cx="1499443" cy="899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450407"/>
                <a:satOff val="29858"/>
                <a:lumOff val="6471"/>
                <a:alphaOff val="0"/>
                <a:shade val="51000"/>
                <a:satMod val="130000"/>
              </a:schemeClr>
            </a:gs>
            <a:gs pos="80000">
              <a:schemeClr val="accent5">
                <a:hueOff val="-7450407"/>
                <a:satOff val="29858"/>
                <a:lumOff val="6471"/>
                <a:alphaOff val="0"/>
                <a:shade val="93000"/>
                <a:satMod val="130000"/>
              </a:schemeClr>
            </a:gs>
            <a:gs pos="100000">
              <a:schemeClr val="accent5">
                <a:hueOff val="-7450407"/>
                <a:satOff val="29858"/>
                <a:lumOff val="64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Monitorowanie</a:t>
          </a:r>
          <a:endParaRPr lang="pl-PL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28849" y="368604"/>
        <a:ext cx="1446743" cy="846966"/>
      </dsp:txXfrm>
    </dsp:sp>
    <dsp:sp modelId="{13C07792-7AF5-4E7C-B6BF-27DCE50293B3}">
      <dsp:nvSpPr>
        <dsp:cNvPr id="0" name=""/>
        <dsp:cNvSpPr/>
      </dsp:nvSpPr>
      <dsp:spPr>
        <a:xfrm>
          <a:off x="7951886" y="606157"/>
          <a:ext cx="317881" cy="3718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b="1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51886" y="680529"/>
        <a:ext cx="222517" cy="223117"/>
      </dsp:txXfrm>
    </dsp:sp>
    <dsp:sp modelId="{C6224615-8EFC-4AB9-8C0E-99C828C177DE}">
      <dsp:nvSpPr>
        <dsp:cNvPr id="0" name=""/>
        <dsp:cNvSpPr/>
      </dsp:nvSpPr>
      <dsp:spPr>
        <a:xfrm>
          <a:off x="8401719" y="342254"/>
          <a:ext cx="1499443" cy="8996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Ewaluacja działań</a:t>
          </a:r>
          <a:endParaRPr lang="pl-PL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428069" y="368604"/>
        <a:ext cx="1446743" cy="846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numeru slajdu 10"/>
          <p:cNvSpPr>
            <a:spLocks noGrp="1"/>
          </p:cNvSpPr>
          <p:nvPr>
            <p:ph type="sldNum" sz="quarter" idx="3"/>
          </p:nvPr>
        </p:nvSpPr>
        <p:spPr>
          <a:xfrm>
            <a:off x="5622926" y="6456364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5AEF1-79CC-439D-B924-02BABF98C15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1684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3B61D-30E4-4D09-A828-E4AB2519AB07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2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622800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FE29-769A-4DE0-9603-92A9D3E435A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67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95043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003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4194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419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04630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90030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6793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87114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6793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1BF193-E050-43B0-8BCC-28DD8A589D26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8403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58639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432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67934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04194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83</a:t>
            </a:fld>
            <a:endParaRPr lang="pl-PL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84</a:t>
            </a:fld>
            <a:endParaRPr lang="pl-PL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87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94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100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9531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122613" y="509588"/>
            <a:ext cx="3681412" cy="2549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839789-A72D-4E36-BD38-F8131D93BC36}" type="slidenum">
              <a:rPr lang="pl-PL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pl-PL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107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108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109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118</a:t>
            </a:fld>
            <a:endParaRPr lang="pl-PL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120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07084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121</a:t>
            </a:fld>
            <a:endParaRPr lang="pl-PL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122</a:t>
            </a:fld>
            <a:endParaRPr lang="pl-PL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128</a:t>
            </a:fld>
            <a:endParaRPr lang="pl-PL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02358-FB5A-46B0-A505-522F1A989312}" type="slidenum">
              <a:rPr lang="pl-PL" smtClean="0"/>
              <a:pPr/>
              <a:t>129</a:t>
            </a:fld>
            <a:endParaRPr lang="pl-PL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190064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131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0670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4402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A3F0C2-2071-480E-B7FD-5EB0F3E70FD3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8904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42950" y="2130430"/>
            <a:ext cx="84201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2506" y="4406905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5032113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934744" y="142852"/>
            <a:ext cx="781650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54750" y="1428737"/>
            <a:ext cx="9596505" cy="42862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0616E3-A5D3-42C7-824B-A16A7C07FD08}" type="datetimeFigureOut">
              <a:rPr lang="pl-PL" smtClean="0"/>
              <a:pPr/>
              <a:t>2017-08-30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4AA26-4708-407E-A4E7-B18892E0C12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re.edu.pl/promocja-zdrowia/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http://zatrudnienie.ko-gorzow.edu.pl/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zus.p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hyperlink" Target="mailto:reformaedukacji@men.gov.pl" TargetMode="External"/><Relationship Id="rId3" Type="http://schemas.openxmlformats.org/officeDocument/2006/relationships/hyperlink" Target="tel:+48%2022%2034%2074%20792" TargetMode="External"/><Relationship Id="rId7" Type="http://schemas.openxmlformats.org/officeDocument/2006/relationships/hyperlink" Target="tel:+48%2022%2034%2074%20195" TargetMode="External"/><Relationship Id="rId2" Type="http://schemas.openxmlformats.org/officeDocument/2006/relationships/hyperlink" Target="tel:+48%2022%2034%2074%2014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tel:+48%2022%2034%2074%20228" TargetMode="External"/><Relationship Id="rId5" Type="http://schemas.openxmlformats.org/officeDocument/2006/relationships/hyperlink" Target="tel:+48%2022%2034%2074%20312" TargetMode="External"/><Relationship Id="rId4" Type="http://schemas.openxmlformats.org/officeDocument/2006/relationships/hyperlink" Target="tel:+48%2022%2034%2074%20458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Narada 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dotycząca wyników i wniosków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ze sprawowanego nadzoru pedagogicznego 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przez Lubuskiego Kuratora Oświaty </a:t>
            </a:r>
            <a:r>
              <a:rPr lang="pl-PL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w roku szkolnym 2016/2017 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>i organizacji roku szkolnego 2017/2018</a:t>
            </a:r>
            <a:br>
              <a:rPr lang="pl-PL" sz="3100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100" i="0" dirty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3100" i="0" dirty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i="0" dirty="0" smtClean="0">
                <a:solidFill>
                  <a:srgbClr val="1D0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800" i="0" dirty="0">
                <a:solidFill>
                  <a:srgbClr val="1D0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publiczne i niepubliczne szkoły podstawowe)</a:t>
            </a:r>
            <a:br>
              <a:rPr lang="pl-PL" sz="1800" i="0" dirty="0">
                <a:solidFill>
                  <a:srgbClr val="1D0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i="0" dirty="0">
                <a:solidFill>
                  <a:srgbClr val="1D0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(publiczne i niepubliczne gimnazja</a:t>
            </a:r>
            <a:r>
              <a:rPr lang="pl-PL" sz="1800" i="0" dirty="0" smtClean="0">
                <a:solidFill>
                  <a:srgbClr val="1D057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74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ewaluacji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zewnętrznych w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szkolnym 2016/2017</a:t>
            </a:r>
            <a:endParaRPr lang="pl-PL" sz="1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Symbol zastępczy zawartości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573860"/>
              </p:ext>
            </p:extLst>
          </p:nvPr>
        </p:nvGraphicFramePr>
        <p:xfrm>
          <a:off x="21619" y="1340768"/>
          <a:ext cx="9884382" cy="5517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909"/>
                <a:gridCol w="4778366"/>
                <a:gridCol w="1545363"/>
                <a:gridCol w="1545363"/>
                <a:gridCol w="1332381"/>
              </a:tblGrid>
              <a:tr h="37372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ewaluacji: 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37372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problemowe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całościowe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łącznie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498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podstawowe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462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Gimnazja 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5338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Licea ogólnokształcące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4627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Technika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569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Zasadnicze szkoły zawodowe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6406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Placówki doskonalenia nauczycieli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11037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Placówki kształcenia ustawicznego i inne, </a:t>
                      </a:r>
                      <a:r>
                        <a:rPr lang="pl-PL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pl-PL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</a:t>
                      </a: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których mowa w art. 2 pkt. 3a ustawy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  <a:tr h="4982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solidFill>
                      <a:srgbClr val="140A9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Suma</a:t>
                      </a:r>
                      <a:endParaRPr lang="pl-PL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pl-PL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/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0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42950" y="2204864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Szkoła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Promująca Zdrowie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100" i="0" dirty="0" smtClean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>
          <a:xfrm>
            <a:off x="1934767" y="142875"/>
            <a:ext cx="7776898" cy="928688"/>
          </a:xfrm>
        </p:spPr>
        <p:txBody>
          <a:bodyPr/>
          <a:lstStyle/>
          <a:p>
            <a:pPr algn="ctr" eaLnBrk="1" hangingPunct="1"/>
            <a:r>
              <a:rPr lang="pl-PL" alt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Szkoła promująca zdrowie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12876"/>
            <a:ext cx="9906000" cy="5445125"/>
          </a:xfrm>
          <a:solidFill>
            <a:schemeClr val="bg1"/>
          </a:solidFill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Promująca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drowie dąży do osiągania celów i realizuje zadania określone w podstawach programowych kształcenia ogólnego i innych obowiązujących aktach prawnych i ponadto: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Koncepcja pracy szkoły, jej struktura i organizacja sprzyjają uczestnictwu społeczności szkolnej w realizacji działań w zakresie promocji zdrowia oraz skuteczności i długofalowości tych działań.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Klimat społeczny szkoły sprzyja zdrowiu i dobremu samopoczuciu uczniów, nauczycieli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innych pracowników szkoły oraz rodziców uczniów.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realizuje edukację zdrowotną i program profilaktyki dla uczniów, nauczycieli i innych pracowników szkoły oraz dąży do poprawy skuteczności działań w tym zakresie.</a:t>
            </a:r>
          </a:p>
          <a:p>
            <a:pPr algn="just" eaLnBrk="1" fontAlgn="auto" hangingPunct="1">
              <a:spcAft>
                <a:spcPts val="0"/>
              </a:spcAft>
              <a:buClr>
                <a:srgbClr val="FF0000"/>
              </a:buClr>
              <a:defRPr/>
            </a:pPr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  <a:defRPr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Warunki oraz organizacja nauki i pracy sprzyjają zdrowiu i dobremu samopoczuciu uczniów, nauczycieli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innych pracowników szkoły oraz współpracy z rodzicami.</a:t>
            </a:r>
          </a:p>
          <a:p>
            <a:pPr algn="just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Clr>
                <a:srgbClr val="FF0000"/>
              </a:buClr>
              <a:buFont typeface="Arial" pitchFamily="34" charset="0"/>
              <a:buNone/>
              <a:defRPr/>
            </a:pPr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340" name="Symbol zastępczy numeru slajdu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EF5B2-7423-4D82-870A-B4B6E5052647}" type="slidenum">
              <a:rPr lang="pl-PL" smtClean="0">
                <a:solidFill>
                  <a:srgbClr val="89898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101</a:t>
            </a:fld>
            <a:endParaRPr lang="pl-PL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41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Szkoła promująca zdrowie</a:t>
            </a: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906000" cy="55172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Ważne terminy:</a:t>
            </a:r>
          </a:p>
          <a:p>
            <a:pPr marL="342900" indent="-342900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 15 października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każdego roku –  plan pracy,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30 czerwca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każdego roku – wnioski o nadanie Wojewódzkiego Certyfikatu (na 3 lata),  raporty roczne, wnioski o włączenie szkoły do Lubuskiej Sieci Szkół Promujących Zdrowie.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Wnioski o nadanie  Krajowego Certyfikatu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Pierwsze półrocze każdego roku szkolnego: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grudnia szkoły składają formularz wniosku wraz z załącznikami do wojewódzkiego koordynatora,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stycznia wojewódzcy koordynatorzy przesyłają do ORE wnioski szkół ubiegających się o nadanie  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Krajowego Certyfikatu wraz z rekomendacją,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marca odbywa się posiedzenie kapituły.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Drugie półrocze każdego roku szkolnego: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maja szkoły składają formularz wniosku wraz z załącznikami do wojewódzkiego koordynatora,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czerwca wojewódzcy koordynatorzy przesyłają do ORE wnioski szkół ubiegających się o nadanie  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Krajowego Certyfikatu wraz z rekomendacją,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września odbywa się posiedzenie kapituły, </a:t>
            </a:r>
          </a:p>
          <a:p>
            <a:pPr marL="342900" indent="-342900" algn="just" eaLnBrk="1" fontAlgn="auto" hangingPunct="1">
              <a:spcAft>
                <a:spcPts val="0"/>
              </a:spcAft>
              <a:buClr>
                <a:srgbClr val="FF0000"/>
              </a:buClr>
              <a:buFont typeface="Arial" panose="020B0604020202020204" pitchFamily="34" charset="0"/>
              <a:buChar char="•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30 października przewodniczący kapituły przedstawia Ministrowi Edukacji Narodowej listę szkół  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rekomendowanych przez kapitułę do nadania Krajowego Certyfikatu.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Informacje i wnioski o krajowy certyfikat :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www.ore.edu.pl/promocja-zdrowia/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9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alt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alt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ok szkolny 2017/2018</a:t>
            </a:r>
            <a:endParaRPr lang="pl-PL" altLang="pl-PL" sz="1800" dirty="0" smtClean="0"/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906000" cy="49530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alt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alt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alt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 2017r. – Ogólnopolska Konferencja Jubileuszowa 25-lecia Szkoły Promującej Zdrowie</a:t>
            </a: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l-PL" alt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alt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Listopad/grudzień 2017 r. – Lubuska Konferencja Jubileuszowa 25-lecia  Szkoły Promującej Zdrowie</a:t>
            </a:r>
          </a:p>
          <a:p>
            <a:pPr>
              <a:spcBef>
                <a:spcPct val="0"/>
              </a:spcBef>
            </a:pP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pl-PL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Granty Lubuskiego Kuratora Oświaty:</a:t>
            </a:r>
          </a:p>
          <a:p>
            <a:pPr marL="285750" indent="-285750"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budować w szkole relacje?</a:t>
            </a:r>
          </a:p>
          <a:p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pl-PL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Szkolenia ośrodków doskonalenia: 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zdrowia jako ważne zadanie szkoły i przedszkola,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Standardy szkoły i przedszkola promującego zdrowie,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zdrowia nauczycieli i pracowników szkoły ważnym komponentem </a:t>
            </a:r>
            <a:r>
              <a:rPr lang="pl-PL" altLang="pl-PL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SzPZ</a:t>
            </a: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285750" indent="-285750">
              <a:buClr>
                <a:srgbClr val="00B050"/>
              </a:buClr>
              <a:buFont typeface="Wingdings" panose="05000000000000000000" pitchFamily="2" charset="2"/>
              <a:buChar char="q"/>
            </a:pPr>
            <a:r>
              <a:rPr lang="pl-PL" alt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Mediacje jako alternatywny sposób rozwiązywania konfliktów w szkole.</a:t>
            </a:r>
          </a:p>
          <a:p>
            <a:endParaRPr lang="pl-PL" altLang="pl-PL" dirty="0" smtClean="0"/>
          </a:p>
          <a:p>
            <a:endParaRPr lang="pl-PL" altLang="pl-PL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3147805"/>
              </p:ext>
            </p:extLst>
          </p:nvPr>
        </p:nvGraphicFramePr>
        <p:xfrm>
          <a:off x="-28427" y="1340768"/>
          <a:ext cx="990600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0482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Certyfikaty 2017</a:t>
            </a:r>
            <a:endParaRPr lang="pl-PL" altLang="pl-PL" dirty="0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b="1" dirty="0" smtClean="0"/>
          </a:p>
          <a:p>
            <a:pPr eaLnBrk="1" hangingPunct="1"/>
            <a:endParaRPr lang="pl-PL" altLang="pl-PL" b="1" dirty="0" smtClean="0"/>
          </a:p>
          <a:p>
            <a:pPr algn="just" eaLnBrk="1" hangingPunct="1">
              <a:buClr>
                <a:srgbClr val="FF0000"/>
              </a:buClr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7878314"/>
              </p:ext>
            </p:extLst>
          </p:nvPr>
        </p:nvGraphicFramePr>
        <p:xfrm>
          <a:off x="0" y="1340768"/>
          <a:ext cx="9906000" cy="551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999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Certyfikaty 2017</a:t>
            </a:r>
            <a:endParaRPr lang="pl-PL" altLang="pl-PL" dirty="0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b="1" dirty="0" smtClean="0"/>
          </a:p>
          <a:p>
            <a:pPr eaLnBrk="1" hangingPunct="1"/>
            <a:endParaRPr lang="pl-PL" altLang="pl-PL" b="1" dirty="0" smtClean="0"/>
          </a:p>
          <a:p>
            <a:pPr algn="just" eaLnBrk="1" hangingPunct="1">
              <a:buClr>
                <a:srgbClr val="FF0000"/>
              </a:buClr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23997"/>
              </p:ext>
            </p:extLst>
          </p:nvPr>
        </p:nvGraphicFramePr>
        <p:xfrm>
          <a:off x="272480" y="1484784"/>
          <a:ext cx="9217024" cy="52476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703498"/>
                <a:gridCol w="6209270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Nazwa szkoły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Miejscowość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Publiczna Szkoła Podstawowa im. Kazimierza Kremera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Bobrówko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6046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Szkoła Podstawowa nr 4 im. Henryka Sienkiewicza </a:t>
                      </a:r>
                      <a:endParaRPr lang="pl-PL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Gorzów Wielkopolski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43696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Gimnazjum nr 2 im. Integracji Europejskiej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Kostrzyn nad Odrą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226928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Szkoła Podstawowa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Trzebicz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138152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Publiczna Szkoła Podstawowa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Golice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540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Szkoła Podstawowa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Ołobok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540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Szkoła Podstawowa z Oddziałami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Integracyjnymi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Zbąszynek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48632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Publiczna Szkoła Podstawowa nr 6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Nowa Sól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86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Szkoła Podstawowa nr 1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Wschowa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096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Szkoła Podstawowa nr 1 im. Henryka Sienkiewicza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Zielona Góra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096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Szkoła Podstawowa nr 11 z Oddziałami Integracyjnymi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Zielona Góra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5096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Szkoła Podstawowa im</a:t>
                      </a:r>
                      <a:r>
                        <a:rPr lang="pl-PL" sz="14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pl-PL" sz="140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Łuku </a:t>
                      </a:r>
                      <a:r>
                        <a:rPr lang="pl-PL" sz="1400" dirty="0" err="1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Mużakowa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Nowe Czaple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</a:tr>
              <a:tr h="198328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Szkoła Podstawowa im. Kornela Makuszyńskiego w Zespole  Szkół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Wiechlice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</a:tr>
              <a:tr h="181560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Publiczna Szkoła Podstawowa nr 3 im. Jana Pawła II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Żagań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</a:tr>
              <a:tr h="164792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Szkoła Podstawowa im. Orląt Lwowskich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Żarki Wielkie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</a:tr>
              <a:tr h="148024"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Szkoła Podstawowa nr 3 im. Henryka Sienkiewicza 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Żary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A3D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20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Wnioski o włączenie </a:t>
            </a:r>
            <a:b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do Lubuskiej Sieci Szkół Promującej Zdrowie</a:t>
            </a:r>
            <a:endParaRPr lang="pl-PL" altLang="pl-PL" dirty="0" smtClean="0"/>
          </a:p>
        </p:txBody>
      </p:sp>
      <p:sp>
        <p:nvSpPr>
          <p:cNvPr id="6147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altLang="pl-PL" b="1" dirty="0" smtClean="0"/>
          </a:p>
          <a:p>
            <a:pPr eaLnBrk="1" hangingPunct="1"/>
            <a:endParaRPr lang="pl-PL" altLang="pl-PL" b="1" dirty="0" smtClean="0"/>
          </a:p>
          <a:p>
            <a:pPr algn="just" eaLnBrk="1" hangingPunct="1">
              <a:buClr>
                <a:srgbClr val="FF0000"/>
              </a:buClr>
            </a:pPr>
            <a:endParaRPr lang="pl-PL" alt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00472" y="2034676"/>
            <a:ext cx="92890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 Miejskie nr 4 „Mali Odkrywcy” w Gorzowie Wielkopolskim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Przedszkole Miejskie nr 10 im. Jasia i Małgosi w Gorzowie Wielkopolskim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Mechanicznych im. Zesłańców Sybiru w Gorzowie Wielkopolskim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Miejskie Przedszkole nr 11 „Tęczowy Zakątek” w Zielonej Górze</a:t>
            </a:r>
          </a:p>
          <a:p>
            <a:pPr marL="342900" lvl="0" indent="-342900"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Podstawowa nr 2 im. Jana Kilińskiego w Krośnie Odrzańskim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2420893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 eaLnBrk="1" hangingPunct="1">
              <a:defRPr/>
            </a:pP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Oferty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lubuskich placówek doskonalenia nauczycieli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rok szkolny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2017/2018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zakresie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doskonalenia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nauczycieli oraz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wspomagania szkół </a:t>
            </a:r>
            <a:r>
              <a:rPr lang="pl-PL" sz="44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placówek</a:t>
            </a:r>
            <a: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2420893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>
                <a:solidFill>
                  <a:srgbClr val="1E339A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>
                <a:solidFill>
                  <a:srgbClr val="1E339A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Oferta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Wojewódzkiego Ośrodka Metodycznego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Gorzowie Wielkopolskim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na rok szkolny 2017/2018</a:t>
            </a:r>
            <a:br>
              <a:rPr lang="pl-PL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4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2420893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lvl="0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>
                <a:solidFill>
                  <a:srgbClr val="1E339A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>
                <a:solidFill>
                  <a:srgbClr val="1E339A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Oferta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Ośrodka Doskonalenia Nauczycieli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Zielonej Górze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rok szkolny 2017/2018</a:t>
            </a:r>
            <a:r>
              <a:rPr lang="pl-PL" sz="4400" dirty="0">
                <a:solidFill>
                  <a:srgbClr val="002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4400" dirty="0">
                <a:solidFill>
                  <a:srgbClr val="00259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6700" i="0" dirty="0" smtClean="0">
              <a:solidFill>
                <a:srgbClr val="00259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24230" y="1628802"/>
            <a:ext cx="9596438" cy="4969023"/>
          </a:xfrm>
        </p:spPr>
        <p:txBody>
          <a:bodyPr/>
          <a:lstStyle/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sp>
        <p:nvSpPr>
          <p:cNvPr id="7" name="Tytuł 4"/>
          <p:cNvSpPr>
            <a:spLocks noGrp="1"/>
          </p:cNvSpPr>
          <p:nvPr>
            <p:ph type="title"/>
          </p:nvPr>
        </p:nvSpPr>
        <p:spPr>
          <a:xfrm>
            <a:off x="1884599" y="116632"/>
            <a:ext cx="8035028" cy="928688"/>
          </a:xfrm>
        </p:spPr>
        <p:txBody>
          <a:bodyPr>
            <a:noAutofit/>
          </a:bodyPr>
          <a:lstStyle/>
          <a:p>
            <a:pPr algn="ctr" eaLnBrk="1" hangingPunct="1"/>
            <a:r>
              <a:rPr lang="pl-PL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Wymagania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wobec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szkół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ytuł 1"/>
          <p:cNvSpPr txBox="1">
            <a:spLocks/>
          </p:cNvSpPr>
          <p:nvPr/>
        </p:nvSpPr>
        <p:spPr bwMode="auto">
          <a:xfrm>
            <a:off x="17878" y="5360471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l"/>
            <a:endParaRPr lang="pl-PL" sz="140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l-PL" sz="140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pl-PL" sz="1400" i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1400" i="0" dirty="0" smtClean="0">
                <a:effectLst/>
                <a:latin typeface="Times New Roman" pitchFamily="18" charset="0"/>
                <a:cs typeface="Times New Roman" pitchFamily="18" charset="0"/>
              </a:rPr>
              <a:t>PPEK </a:t>
            </a:r>
            <a:r>
              <a:rPr lang="pl-PL" sz="1400" i="0" dirty="0">
                <a:effectLst/>
                <a:latin typeface="Times New Roman" pitchFamily="18" charset="0"/>
                <a:cs typeface="Times New Roman" pitchFamily="18" charset="0"/>
              </a:rPr>
              <a:t>– program i harmonogram poprawy efektywności kształcenia</a:t>
            </a:r>
            <a:r>
              <a:rPr lang="pl-PL" sz="1400" i="0" dirty="0" smtClean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lang="pl-PL" sz="140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1400" i="0" dirty="0">
                <a:effectLst/>
                <a:latin typeface="Times New Roman" pitchFamily="18" charset="0"/>
                <a:cs typeface="Times New Roman" pitchFamily="18" charset="0"/>
              </a:rPr>
              <a:t>PPEW – program i harmonogram poprawy efektywności wychowania</a:t>
            </a:r>
            <a:r>
              <a:rPr lang="pl-PL" sz="1400" i="0" dirty="0" smtClean="0"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lang="pl-PL" sz="1400" i="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pl-PL" sz="1400" i="0" dirty="0" err="1">
                <a:effectLst/>
                <a:latin typeface="Times New Roman" pitchFamily="18" charset="0"/>
                <a:cs typeface="Times New Roman" pitchFamily="18" charset="0"/>
              </a:rPr>
              <a:t>PPEKiW</a:t>
            </a:r>
            <a:r>
              <a:rPr lang="pl-PL" sz="1400" i="0" dirty="0">
                <a:effectLst/>
                <a:latin typeface="Times New Roman" pitchFamily="18" charset="0"/>
                <a:cs typeface="Times New Roman" pitchFamily="18" charset="0"/>
              </a:rPr>
              <a:t> – program i harmonogram poprawy efektywności kształcenia i </a:t>
            </a:r>
            <a:r>
              <a:rPr lang="pl-PL" sz="1400" i="0" dirty="0" smtClean="0">
                <a:effectLst/>
                <a:latin typeface="Times New Roman" pitchFamily="18" charset="0"/>
                <a:cs typeface="Times New Roman" pitchFamily="18" charset="0"/>
              </a:rPr>
              <a:t>wychowania.</a:t>
            </a:r>
            <a:endParaRPr lang="pl-PL" sz="14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878939"/>
              </p:ext>
            </p:extLst>
          </p:nvPr>
        </p:nvGraphicFramePr>
        <p:xfrm>
          <a:off x="3" y="1124748"/>
          <a:ext cx="9923878" cy="4779141"/>
        </p:xfrm>
        <a:graphic>
          <a:graphicData uri="http://schemas.openxmlformats.org/drawingml/2006/table">
            <a:tbl>
              <a:tblPr firstRow="1" firstCol="1" bandRow="1"/>
              <a:tblGrid>
                <a:gridCol w="506506"/>
                <a:gridCol w="6708745"/>
                <a:gridCol w="1416663"/>
                <a:gridCol w="1291964"/>
              </a:tblGrid>
              <a:tr h="4387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Lp.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Nazwa wymagania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Nie spełnia wymagań </a:t>
                      </a:r>
                      <a:b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</a:b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na poziomie podstawowym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47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Polecenie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art. 34 ust. 2b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C477"/>
                    </a:solidFill>
                  </a:tcPr>
                </a:tc>
              </a:tr>
              <a:tr h="2333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Szkoła lub placówka realizuje koncepcję pracy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ukierunkowaną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 rozwój uczniów.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Procesy edukacyjne są zorganizowane w sposób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sprzyjający </a:t>
                      </a: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uczeniu się.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94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Uczniowie nabywają wiadomości i umiejętności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określone </a:t>
                      </a: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 podstawie programowej.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42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Uczniowie są aktywni.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PPEKiW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531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Kształtowane są postawy i respektowane normy społeczne.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PPEW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39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Szkoła lub placówka wspomaga rozwój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uczniów z </a:t>
                      </a: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uwzględnieniem ich indywidualnej sytuacji.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398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7.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Nauczyciele współpracują w planowaniu </a:t>
                      </a:r>
                      <a:r>
                        <a:rPr lang="pl-PL" sz="12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 </a:t>
                      </a:r>
                      <a:r>
                        <a:rPr lang="pl-PL" sz="12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realizowaniu procesów edukacyjnych.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X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PPEK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</a:tr>
              <a:tr h="2714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Promowana jest wartość edukacji.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727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Rodzice są partnerami szkoły lub placówki.</a:t>
                      </a:r>
                      <a:endParaRPr lang="pl-PL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97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Wykorzystywane są zasoby szkoły lub placówki oraz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środowiska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lokalnego na rzecz wzajemnego rozwoju.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6153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Szkoła lub placówka, organizując procesy edukacyjne,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uwzględnia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wnioski z analizy wyników sprawdzianu,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egzaminu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gimnazjalnego, egzaminu maturalnego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</a:t>
                      </a:r>
                      <a:r>
                        <a:rPr lang="pl-PL" sz="1200" baseline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egzaminu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potwierdzającego kwalifikacje w zawodzie </a:t>
                      </a:r>
                      <a:r>
                        <a:rPr lang="pl-PL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oraz </a:t>
                      </a: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innych badań zewnętrznych i wewnętrznych.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680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12.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Zarządzanie szkołą lub placówką służy jej rozwojowi.</a:t>
                      </a:r>
                      <a:endParaRPr lang="pl-PL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86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2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Komunikaty</a:t>
            </a: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1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Kalendarz roku szkolnego 2017/2018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12780"/>
            <a:ext cx="9906000" cy="54452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111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666279"/>
              </p:ext>
            </p:extLst>
          </p:nvPr>
        </p:nvGraphicFramePr>
        <p:xfrm>
          <a:off x="0" y="1412776"/>
          <a:ext cx="9906000" cy="5465101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60512"/>
                <a:gridCol w="6552728"/>
                <a:gridCol w="2792760"/>
              </a:tblGrid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Lp.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Działanie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bg1"/>
                          </a:solidFill>
                        </a:rPr>
                        <a:t>Termin</a:t>
                      </a:r>
                      <a:endParaRPr lang="pl-PL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Rozpoczęcie zajęć dydaktyczno-wychowawczych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dirty="0" smtClean="0">
                          <a:solidFill>
                            <a:schemeClr val="tx1"/>
                          </a:solidFill>
                        </a:rPr>
                        <a:t>4 września 2017r.</a:t>
                      </a:r>
                      <a:endParaRPr lang="pl-PL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Zimowa przerwa świąteczna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23 - 31 grudnia 2017 r	.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Ferie zimowe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12-25 lutego 2018 r. 	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Wiosenna przerwa świąteczna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29 marca – 3 kwietnia 2018 r.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5.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Egzamin gimnazjalny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ustali dyrektor CKE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6.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Zakończenie zajęć w klasach (semestrach) programowo najwyższych w szkołach ponadgimnazjalnych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27 kwietnia 2018 r. 	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7.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Zakończenie zajęć w klasach (semestrach) programowo najwyższych liceów ogólnokształcących dla dorosłych/</a:t>
                      </a:r>
                      <a:r>
                        <a:rPr lang="pl-PL" sz="16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zasadniczych szkół zawodowych</a:t>
                      </a:r>
                      <a:r>
                        <a:rPr lang="pl-PL" sz="1600" b="0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 których zajęcia dydaktyczno-wychowawcze rozpoczynają się w pierwszym powszednim dniu lutego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stycznia 2018 r. /</a:t>
                      </a:r>
                      <a:b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400" b="1" i="0" u="none" strike="noStrik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26 stycznia 2018 r.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400" b="1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8.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Egzamin maturalny, egzamin potwierdzający kwalifikacje w zawodzie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ustali dyrektor CKE</a:t>
                      </a: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9.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Zakończenie zajęć dydaktyczno-wychowawczych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czerwca 2018 r. </a:t>
                      </a:r>
                      <a:endParaRPr lang="pl-PL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88843"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solidFill>
                            <a:schemeClr val="tx1"/>
                          </a:solidFill>
                        </a:rPr>
                        <a:t>10.</a:t>
                      </a:r>
                      <a:endParaRPr lang="pl-PL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Ferie letnie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23 czerwca - 31 sierpnia 2018 r. </a:t>
                      </a:r>
                      <a:r>
                        <a:rPr lang="pl-PL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63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Dotacje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12780"/>
            <a:ext cx="9906000" cy="54452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112</a:t>
            </a:fld>
            <a:endParaRPr lang="pl-PL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9425463"/>
              </p:ext>
            </p:extLst>
          </p:nvPr>
        </p:nvGraphicFramePr>
        <p:xfrm>
          <a:off x="0" y="1268760"/>
          <a:ext cx="9906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780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Podręczniki szkolne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9"/>
            <a:ext cx="9906000" cy="5373687"/>
          </a:xfrm>
        </p:spPr>
        <p:txBody>
          <a:bodyPr>
            <a:normAutofit/>
          </a:bodyPr>
          <a:lstStyle/>
          <a:p>
            <a:pPr marL="0" indent="0" algn="just"/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Wszystkie klasy </a:t>
            </a: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szkół podstawowych </a:t>
            </a:r>
            <a:r>
              <a:rPr lang="pl-PL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gimnazjów</a:t>
            </a:r>
            <a:r>
              <a:rPr lang="pl-PL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otrzymają </a:t>
            </a:r>
            <a:b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 września 2017r.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armowe podręczniki, materiały edukacyjne i ćwiczenia.</a:t>
            </a: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FF0000"/>
              </a:buClr>
            </a:pPr>
            <a:endParaRPr lang="pl-PL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pl-PL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113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24" y="3573016"/>
            <a:ext cx="288032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6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114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123" y="1412776"/>
            <a:ext cx="9777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Uprzejmie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informujemy, że podręcznik dla klasy I szkoły podstawowej, zapewniany przez Ministra Edukacji Narodowej na podstawie art. 22ad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ustawy o systemie oświaty,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 września 2017 r. nie będzie już podręcznikiem dopuszczonym do użytku szkolnego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ale w dalszym ciągu może służyć uczniom jako materiał edukacyjny.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Podręczniki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klasy II i III szkoły podstawowej, opracowane na zlecenie ministra właściwego do spraw oświaty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wychowania, </a:t>
            </a: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będą nadal obowiązywały w roku szkolnym 2017/2018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natomiast </a:t>
            </a:r>
            <a:r>
              <a:rPr lang="pl-PL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2018/2019 tylko podręczniki dla klasy III szkoły podstawowej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związku z tym, że Kuratorium Oświaty w Gorzowie Wlkp. posiada w swojej rezerwie podręczniki do klasy I,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zwracamy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z zapytaniem, czy są Państwo zainteresowani wykorzystaniem podręczników dla klasy I szkoły podstawowej jako materiału edukacyjnego do pracy z dziećmi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Szczególnie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prosimy o wzięcie pod uwagę klas integracyjnych, w których podręczniki przygotowane na zlecenie MEN mogą być nadal stosowane w kształceniu uczniów niepełnosprawnych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345 ustawy Przepisy wprowadzające ustawę - Prawo oświatowe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zainteresowane pozyskaniem podręczników do klasy I do wykorzystania ich jako materiałów edukacyjnych prosimy o zwracanie się do Kuratorium Oświaty w Gorzowie Wlkp. z zapotrzebowaniem </a:t>
            </a: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 </a:t>
            </a: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wskazaniem ilości poszczególnych części. </a:t>
            </a:r>
            <a:endParaRPr lang="pl-PL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względu na ograniczoną ilość posiadanych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Kuratorium Oświaty podręczników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przydziale decydować będzie kolejność zgłoszeń.</a:t>
            </a:r>
          </a:p>
        </p:txBody>
      </p:sp>
    </p:spTree>
    <p:extLst>
      <p:ext uri="{BB962C8B-B14F-4D97-AF65-F5344CB8AC3E}">
        <p14:creationId xmlns:p14="http://schemas.microsoft.com/office/powerpoint/2010/main" val="79977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115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123" y="1412776"/>
            <a:ext cx="977753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</a:t>
            </a:r>
            <a:r>
              <a:rPr lang="pl-PL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prowadzące oddziały </a:t>
            </a:r>
            <a:r>
              <a:rPr lang="pl-PL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sportowe</a:t>
            </a:r>
            <a:endParaRPr lang="pl-PL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Zapraszamy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Państwa do wzięcia udziału w konferencji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„Wychowanie </a:t>
            </a: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przez sport – O funkcjonowaniu ucznia w szkole sportowej/szkole mistrzostwa sportowego</a:t>
            </a:r>
            <a:r>
              <a:rPr lang="pl-PL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teoria a praktyka</a:t>
            </a:r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l-PL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Konferencja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przeznaczona jest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dla:</a:t>
            </a: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0000A4"/>
              </a:buClr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dyrektorów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0000A4"/>
              </a:buClr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trenerów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0000A4"/>
              </a:buClr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0000A4"/>
              </a:buClr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psychologów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0000A4"/>
              </a:buClr>
              <a:buFont typeface="Wingdings" panose="05000000000000000000" pitchFamily="2" charset="2"/>
              <a:buChar char="q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pedagogów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0000A4"/>
              </a:buClr>
              <a:buFont typeface="Wingdings" panose="05000000000000000000" pitchFamily="2" charset="2"/>
              <a:buChar char="q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odziców </a:t>
            </a:r>
          </a:p>
          <a:p>
            <a:pPr marL="85725" algn="just">
              <a:buClr>
                <a:srgbClr val="0000A4"/>
              </a:buClr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młodych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sportowców oraz innych osób zainteresowanych rozwojem młodego pokolenia.</a:t>
            </a: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Konferencja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odbędzie się 27 września 2017 r. w Gorzowie Wlkp., ul. Chopina 52 blok nr 8. </a:t>
            </a:r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Udział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konferencji jest bezpłatny.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4737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116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123" y="1412776"/>
            <a:ext cx="97775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Wspierania Zdolności i Talentów „Lubuscy poszukiwacze talentów”</a:t>
            </a:r>
            <a:r>
              <a:rPr lang="pl-PL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dniu 31 maja 2017 roku zakończył się kolejny etap wdrażania opracowanego przez Lubuskiego Kuratora Oświaty Programu Wspierania Zdolności i Talentów „Lubuscy poszukiwacze talentów”. </a:t>
            </a:r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Dyrektorzy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szkół,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które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wyrażają chęć przystąpienia do Programu, poproszeni zostali o wypełnienie krótkiej ankiety, w której zadeklarowano chęć przystąpienia szkoły do Programu oraz wskazywano koordynatora Szkolnego Programu Wspierania Zdolności i Talentów. Chęć przystąpienia do Programu zadeklarowało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105 szkół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terenu województwa lubuskiego.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Kolejne etapy wdrażania Programu:</a:t>
            </a: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opracowanie Szkolnych Programów Wspierania Zdolności i Talentów – od 1 czerwca 2017 r.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sierpnia 2017 r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zaopiniowanie przez Radę Pedagogiczną Szkolnego Programu Wspierania Zdolności i Talentów oraz włączenie go do zestawu programów szkolnych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14 września 2017 r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założeń Programu rodzicom podczas pierwszych zebrań oddziałów klasowych oraz oferty zajęć pozalekcyjnych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ustalają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szkoły,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przekazanie do Kuratorium Oświaty informacji o podjęciu przez Radę Pedagogiczną uchwały o przystąpieniu do Programu (poprzez elektroniczny system ankiet)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wrzesień 2017 r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zaplanowanych zadań w ramach Szkolnych Programów Wspierania Zdolności 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Talentów.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513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117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123" y="1412776"/>
            <a:ext cx="977753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1600" dirty="0"/>
          </a:p>
          <a:p>
            <a:pPr algn="ctr"/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Nowa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procedura wyrażania zgody na zatrudnienie w szkołach osób niebędących nauczycielami </a:t>
            </a: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nauczycieli nieposiadających wymaganych kwalifikacji</a:t>
            </a:r>
            <a:endParaRPr lang="pl-PL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600"/>
              </a:spcAft>
            </a:pPr>
            <a:r>
              <a:rPr lang="pl-P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 dnia 15 sierpnia 2017 r.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wniosek o wyrażenie zgody na zatrudnienie nauczyciela nieposiadającego wymaganych kwalifikacji lub o wyrażenie zgody na zatrudnienie osoby niebędącej nauczycielem powinien być wydrukiem wypełnionego formularza on-line umieszczonego pod adresem </a:t>
            </a:r>
            <a:r>
              <a:rPr lang="pl-PL" sz="16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http://zatrudnienie.ko-gorzow.edu.pl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opatrzonym stosownymi pieczęciami oraz podpisem dyrektora szkoły. Wniosek powinien zostać przesłany </a:t>
            </a:r>
            <a:b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Kuratorium Oświaty w Gorzowie Wielkopolskim. </a:t>
            </a:r>
          </a:p>
          <a:p>
            <a:pPr algn="just">
              <a:spcAft>
                <a:spcPts val="600"/>
              </a:spcAft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wniosku należy załączyć wskazane w procedurze dokumenty.</a:t>
            </a:r>
          </a:p>
          <a:p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procedura jest udostępniona na stronie Kuratorium Oświaty w Gorzowie Wlkp.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zakładce: </a:t>
            </a:r>
          </a:p>
          <a:p>
            <a:endParaRPr lang="pl-PL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Szkoły i organy prowadzące » Dyrektorzy i nauczyciele »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Zgody na </a:t>
            </a:r>
            <a:r>
              <a:rPr lang="pl-PL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zatrudnienie </a:t>
            </a:r>
            <a:endParaRPr lang="pl-PL" sz="1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68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24444" y="2132856"/>
            <a:ext cx="98251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okresie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dnia 31 sierpnia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r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prowadzonej przez jednostkę samorządu terytorialnego informuje kuratora oświaty sprawującego nadzór pedagogiczny nad szkołą o wolnych stanowiskach pracy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poprzez wypełnienie formularza on-line na stronie podmiotowej kuratorium oświaty.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Oferty udostępniane są na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Kuratorium Oświaty w Gorzowie Wlkp.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zakładce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Praca dla nauczycieli.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234" y="1500753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 ofert pracy dla nauczycieli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234" y="6021288"/>
            <a:ext cx="9906000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art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224. ust. 1 ustawy z dnia 14 grudnia 2016 r. Przepisy wprowadzające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ustawę</a:t>
            </a:r>
            <a:b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Prawo Oświatowe (Dz. U.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2017r. poz. 60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pl-PL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3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119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3906" y="6381328"/>
            <a:ext cx="9596505" cy="428628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11123" y="1412776"/>
            <a:ext cx="977753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Program rehabilitacji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oferowany przez ZUS skierowany jest do osób zagrożonych utratą zdolności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pracy, jeśli istnieje szansa na jej odzyskanie. 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rehabilitacji mogą skorzystać osoby: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ubezpieczone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ZUS (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pracujące),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obierające zasiłek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chorobowy lub świadczenie rehabilitacyjne, 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obierające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rentę okresową z tytułu niezdolności do pracy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Wniosek o rehabilitację leczniczą w ramach prewencji rentowej ZUS 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wystawia lekarz prowadzący.  Należy go złożyć w placówce ZUS wraz z dokumentacją medyczną leczenia.</a:t>
            </a:r>
          </a:p>
          <a:p>
            <a:pPr algn="just">
              <a:buClr>
                <a:srgbClr val="FF0000"/>
              </a:buClr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Orzeczenie o potrzebie rehabilitacji wydaje lekarz orzecznik ZUS. </a:t>
            </a:r>
          </a:p>
          <a:p>
            <a:pPr algn="just">
              <a:buClr>
                <a:srgbClr val="FF0000"/>
              </a:buClr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Clr>
                <a:srgbClr val="FF0000"/>
              </a:buClr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Rehabilitacja trwa 24 dni, ale może być wydłużona lub skrócona, o czym decyduje ordynator ośrodka prowadzącego rehabilitację. </a:t>
            </a:r>
          </a:p>
          <a:p>
            <a:pPr algn="just">
              <a:buClr>
                <a:srgbClr val="FF0000"/>
              </a:buClr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Clr>
                <a:srgbClr val="FF0000"/>
              </a:buClr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Więcej informacji na stronie: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www.zus.pl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Marcin\Desktop\z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35" y="1894651"/>
            <a:ext cx="1438275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alt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Rozporządzenie Ministra Edukacji Narodowej </a:t>
            </a:r>
            <a:br>
              <a:rPr lang="pl-PL" alt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dnia 27 sierpnia 2015 r. w sprawie nadzoru pedagogicznego</a:t>
            </a:r>
            <a:r>
              <a:rPr lang="pl-PL" altLang="pl-PL" sz="1800" dirty="0">
                <a:solidFill>
                  <a:srgbClr val="00155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dirty="0"/>
          </a:p>
        </p:txBody>
      </p:sp>
      <p:sp>
        <p:nvSpPr>
          <p:cNvPr id="5" name="Prostokąt zaokrąglony 4"/>
          <p:cNvSpPr/>
          <p:nvPr/>
        </p:nvSpPr>
        <p:spPr>
          <a:xfrm>
            <a:off x="1364602" y="1916832"/>
            <a:ext cx="7176797" cy="9144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CHARAKTERYSTYKA WYMAGANIA NA POZIOMIE WYSOKIM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1364325" y="4797152"/>
            <a:ext cx="7176797" cy="100811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rgbClr val="FF0000"/>
                </a:solidFill>
              </a:rPr>
              <a:t>CHARAKTERYSTYKA WYMAGANIA NA POZIOMIE PODSTAWOWYM</a:t>
            </a:r>
            <a:endParaRPr lang="pl-PL" b="1" dirty="0">
              <a:solidFill>
                <a:srgbClr val="FF0000"/>
              </a:solidFill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154747" y="2924944"/>
            <a:ext cx="9596505" cy="1512168"/>
          </a:xfrm>
        </p:spPr>
        <p:txBody>
          <a:bodyPr>
            <a:normAutofit/>
          </a:bodyPr>
          <a:lstStyle/>
          <a:p>
            <a:endParaRPr lang="pl-PL" alt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alt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</a:t>
            </a:r>
            <a: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prawna: § 6 ust. 3 ww. rozporządzenia: </a:t>
            </a:r>
            <a:br>
              <a:rPr lang="pl-PL" alt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„Szkoła lub placówka spełnia badane wymagania, jeżeli realizuje każde z tych wymagań </a:t>
            </a: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pl-PL" alt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najmniej na poziomie podstawowym”.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35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234" y="2564904"/>
            <a:ext cx="9825100" cy="424731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wyniku licznych kontroli w placówkach edukacyjnych stwierdzono stosowanie m.in.: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dwuchromianu potasu,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dwuchromianu amonu,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formaliny,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formaldehydu,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fenoloftaleiny, 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także w nielicznych przypadkach substancji podlegającej ograniczeniu – benzenu.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związku z powyższym, jak </a:t>
            </a:r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również z reorganizacją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szkół i tworzeniem nowych pracowni przedmiotowych Lubuski Państwowy Wojewódzki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nspektor Sanitarny pragnie poinformować i zwrócić uwagę, że w celu ochrony zdrowia uczniów i nauczycieli przed skutkami narażenia spowodowanego kontaktami z niebezpiecznymi substancjami chemicznymi, ich mieszaninami, zaleca się rezygnację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procesie dydaktycznym ze stosowania w/w substancji chemicznych i ich mieszanin działających rakotwórczo lub mutagennie na organizm człowieka i stosowanie zastępczych substancji chemicznych mniej niebezpiecznych dla zdrowia.</a:t>
            </a:r>
          </a:p>
        </p:txBody>
      </p:sp>
      <p:sp>
        <p:nvSpPr>
          <p:cNvPr id="6" name="Prostokąt 5"/>
          <p:cNvSpPr/>
          <p:nvPr/>
        </p:nvSpPr>
        <p:spPr>
          <a:xfrm>
            <a:off x="53234" y="1500753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WS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 descr="C:\Users\Marcin\Desktop\logo wss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720" y="1426094"/>
            <a:ext cx="5372100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140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102" y="3832100"/>
            <a:ext cx="9906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Publiczna i niepubliczna szkoła podstawowa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artystyczna realizująca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kształcenie ogólne w zakresie szkoły podstawowej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będzie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mogła otrzymać 14 tys. zł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 pomocy dydaktycznych. W przypadku maksymalnego wsparcia finansowego, organ prowadzący szkołę – z wyjątkiem szkół prowadzonych przez ministrów – będzie miał obowiązek wnieść wkład własny w kwocie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min. 3,5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tys. zł. Całkowita wartość zadania dla szkoły wyniesie w sumie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17,5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tys. zł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(wsparcie finansowe 14 tys. zł + wkład własny 3,5 tys. zł).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1407410"/>
            <a:ext cx="4104456" cy="2210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4"/>
          <p:cNvSpPr/>
          <p:nvPr/>
        </p:nvSpPr>
        <p:spPr>
          <a:xfrm>
            <a:off x="4899422" y="1484784"/>
            <a:ext cx="495300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 lipca br. Rada Ministrów podjęła uchwałę w sprawie ustanowienia Rządowego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ozwijania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zkolnej Infrastruktury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oraz kompetencji uczniów i nauczycieli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zakresie technologii informacyjno-komunikacyjnych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lata 2017-2019 – „Aktywna tablica”.</a:t>
            </a:r>
          </a:p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programu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szkoły podstawowe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zostaną wyposażone w tablice interaktywne, projektory, głośniki czy interaktywne monitory dotykowe.</a:t>
            </a:r>
          </a:p>
          <a:p>
            <a:pPr marL="228600" algn="just">
              <a:spcAft>
                <a:spcPts val="1000"/>
              </a:spcAft>
            </a:pPr>
            <a:endParaRPr lang="pl-PL" altLang="pl-PL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2914" y="5854730"/>
            <a:ext cx="990600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Terminy składania wniosków: </a:t>
            </a:r>
          </a:p>
          <a:p>
            <a:pPr algn="ctr"/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yrektorzy szkół - do 31 sierpnia do organów prowadzących,</a:t>
            </a:r>
          </a:p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Organy prowadzące – do 15 września do Kuratorium Oświaty w Gorzowie Wlkp.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1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234" y="2204864"/>
            <a:ext cx="9825100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 września 2017 r. przestaną obowiązywać przepisy rozporządzenia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MENiS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9 kwietnia 2002 r.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sprawie warunków prowadzenia działalności innowacyjnej i eksperymentalnej przez publiczne szkoły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placówki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także przepisy ustawy o systemie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 odnoszące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do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innowacji.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stosunku do obecnego stanu prawnego zmiany polegają na:</a:t>
            </a:r>
          </a:p>
          <a:p>
            <a:pPr marL="539750" indent="-2746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zniesieniu konieczności zgłaszania innowacji pedagogicznej kuratorowi oświaty i organowi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prowadzącemu,</a:t>
            </a:r>
          </a:p>
          <a:p>
            <a:pPr marL="539750" indent="-2746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zniesieniu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wymagań formalnych warunkujących rozpoczęcie działalności innowacyjnej.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świetle ustawy Prawo oświatowe, działalność innowacyjna jest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integralnym elementem działalności szkoły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Zaproponowane w ustawie regulacje prawne dotyczące działalności innowacyjnej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określają m.in.</a:t>
            </a:r>
          </a:p>
          <a:p>
            <a:pPr algn="just">
              <a:buClr>
                <a:srgbClr val="FF0000"/>
              </a:buClr>
            </a:pP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obowiązek </a:t>
            </a:r>
            <a:r>
              <a:rPr lang="pl-PL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tworzenia przez szkoły i placówki warunków do rozwoju aktywności, w tym kreatywności uczniów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(art. 44 ust. 2 pkt 3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3234" y="1412776"/>
            <a:ext cx="9906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innowacyjna szkół i placówek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3234" y="6321549"/>
            <a:ext cx="969319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Podstawa prawna: Ustawa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dnia 14 grudnia 2016 r.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Prawo Oświatowe (Dz. U. </a:t>
            </a:r>
            <a:r>
              <a:rPr lang="pl-PL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2017r. Poz. 59)</a:t>
            </a:r>
            <a:endParaRPr lang="pl-PL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6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Stypendia Prezesa Rady Ministrów</a:t>
            </a:r>
            <a:b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co należy zwrócić uwagę?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81" y="1428750"/>
            <a:ext cx="9596438" cy="4592638"/>
          </a:xfrm>
        </p:spPr>
        <p:txBody>
          <a:bodyPr/>
          <a:lstStyle/>
          <a:p>
            <a:pPr>
              <a:defRPr/>
            </a:pPr>
            <a:r>
              <a:rPr lang="pl-PL" b="1" dirty="0" smtClean="0"/>
              <a:t> </a:t>
            </a:r>
            <a:endParaRPr lang="pl-PL" dirty="0" smtClean="0"/>
          </a:p>
          <a:p>
            <a:pPr marL="457200" indent="-457200" algn="just">
              <a:buFont typeface="+mj-lt"/>
              <a:buAutoNum type="arabicParenR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Wzór wniosku jest corocznie przekazywany przez Ministerstwo Edukacji Narodowej. Wzór wniosku jest modyfikowany, zatem należy posługiwać się nowym wzorem zamieszczanym każdorazowo na stronie internetowej Kuratorium Oświaty w Gorzowie Wielkopolskim.</a:t>
            </a:r>
          </a:p>
          <a:p>
            <a:pPr marL="0" indent="0" algn="just">
              <a:defRPr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2"/>
              <a:defRPr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Szkoły, które nie wskazały kandydata do stypendium Prezesa Rady ministrów zobowiązane są do przesłania pisemnego wyjaśnienia na temat przyczyny braku kandydata. Wyjaśnienia należy przekazać do Kuratorium Oświaty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Gorzowie Wielkopolskim w tym samym terminie, do którego można składać wnioski o przyznanie stypendium.</a:t>
            </a: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0256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4766" y="142875"/>
            <a:ext cx="7816453" cy="134143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Stypendia ministra </a:t>
            </a:r>
            <a:b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właściwego do spraw oświaty i wychowania</a:t>
            </a:r>
            <a:b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co należy zwrócić uwagę?</a:t>
            </a:r>
            <a:br>
              <a:rPr lang="pl-PL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8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39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just">
              <a:buFont typeface="Cambria" pitchFamily="18" charset="0"/>
              <a:buAutoNum type="arabicParenR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Wzór wniosku jest corocznie przekazywany przez Ministerstwo Edukacji Narodowej. Wzór wniosku jest modyfikowany, zatem należy posługiwać się nowym wzorem zamieszczanym każdorazowo na stronie internetowej Kuratorium Oświaty w Gorzowie Wielkopolskim.</a:t>
            </a:r>
          </a:p>
          <a:p>
            <a:pPr marL="0" indent="0" algn="just"/>
            <a:endParaRPr lang="pl-PL" alt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2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Wnioski należy wypełniać komputerowo, czcionką wskazaną w ogłoszeniu o stypendiach zamieszczanym corocznie na stronie internetowej Kuratorium Oświaty w Gorzowie Wielkopolskim. </a:t>
            </a:r>
          </a:p>
          <a:p>
            <a:pPr marL="0" indent="0" algn="just"/>
            <a:endParaRPr lang="pl-PL" alt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3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Poszczególne osiągnięcia kandydatów należy opisywać według kolejności podanej w nawiasie każdego punktu tabeli z osiągnięciami, np. ogólnopolską olimpiadę przedmiotową należy opisać w następujący sposób: nazwa olimpiady, organizator, zdobyte miejsce/tytuł najwyższego etapu/stopnia.</a:t>
            </a:r>
          </a:p>
        </p:txBody>
      </p:sp>
    </p:spTree>
    <p:extLst>
      <p:ext uri="{BB962C8B-B14F-4D97-AF65-F5344CB8AC3E}">
        <p14:creationId xmlns:p14="http://schemas.microsoft.com/office/powerpoint/2010/main" val="254537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defRPr/>
            </a:pP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Stypendia ministra </a:t>
            </a:r>
            <a:b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właściwego do spraw oświaty i wychowania</a:t>
            </a:r>
            <a:b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co należy zwrócić uwagę</a:t>
            </a:r>
            <a:r>
              <a:rPr lang="pl-PL" sz="1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81" y="1428750"/>
            <a:ext cx="9596438" cy="4952578"/>
          </a:xfrm>
          <a:solidFill>
            <a:schemeClr val="bg1"/>
          </a:solidFill>
        </p:spPr>
        <p:txBody>
          <a:bodyPr/>
          <a:lstStyle/>
          <a:p>
            <a:pPr marL="457200" indent="-457200" algn="just">
              <a:buFont typeface="+mj-lt"/>
              <a:buAutoNum type="arabicParenR" startAt="4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Powyższe zalecenia podyktowane jest konicznością przekazania zakwalifikowanych wniosków do Ministerstwa Edukacji Narodowej. Wnioski muszą być wypełnione w sposób jednolity.</a:t>
            </a:r>
          </a:p>
          <a:p>
            <a:pPr marL="0" indent="0" algn="just"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5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Wniosek należy przesłać drogą poczty tradycyjnej lub osobiście dostarczyć do Kuratorium Oświaty w Gorzowie Wielkopolskim. Ponadto wniosek należy przekazać drogą poczty elektronicznej na każdorazowo wskazany na stronie internetowej Kuratorium Oświaty w Gorzowie Wielkopolskim adres e-mailowy.</a:t>
            </a:r>
          </a:p>
          <a:p>
            <a:pPr marL="457200" indent="-457200" algn="just">
              <a:buFont typeface="+mj-lt"/>
              <a:buAutoNum type="arabicParenR" startAt="5"/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5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wniosku należy dołączyć potwierdzone za zgodność z oryginałem kserokopie wskazanych osiągnięć. </a:t>
            </a:r>
          </a:p>
          <a:p>
            <a:pPr marL="0" indent="0" algn="just"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 startAt="7"/>
              <a:defRPr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indywidualnego toku nauki należy dołączyć potwierdzone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 zgodność z oryginałem kserokopie arkuszy ocen.</a:t>
            </a:r>
          </a:p>
          <a:p>
            <a:pPr marL="457200" indent="-457200" algn="just">
              <a:buFont typeface="+mj-lt"/>
              <a:buAutoNum type="arabicParenR" startAt="7"/>
              <a:defRPr/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73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Wskazówki na przyszłość 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1" y="1428750"/>
            <a:ext cx="9906000" cy="5429250"/>
          </a:xfrm>
          <a:solidFill>
            <a:schemeClr val="bg1"/>
          </a:solidFill>
        </p:spPr>
        <p:txBody>
          <a:bodyPr/>
          <a:lstStyle/>
          <a:p>
            <a:r>
              <a:rPr lang="pl-PL" altLang="pl-PL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Zaleca się:</a:t>
            </a:r>
          </a:p>
          <a:p>
            <a:endParaRPr lang="pl-PL" altLang="pl-PL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prawidłowe wypełnianie wniosków o nagrody i odznaczenia dla nauczycieli (zachowanie rozsądku w ilości składanych wniosków i przedstawienie rzetelnego, oczywistego uzasadnienia),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endParaRPr lang="pl-PL" alt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prawidłowe wypełnianie wniosków o stypendia Prezesa Rady Ministrów i Ministra Edukacji Narodowej,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endParaRPr lang="pl-PL" alt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uruchomienie w szkołach procedur przyznawania stypendium za wyniki w nauce oraz osiągnięcia sportowe,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endParaRPr lang="pl-PL" alt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bardzo dokładne wypisywanie danych uczestników konkursów przedmiotowych, ponieważ na tej podstawie wystawiane są zaświadczenia,</a:t>
            </a:r>
          </a:p>
        </p:txBody>
      </p:sp>
    </p:spTree>
    <p:extLst>
      <p:ext uri="{BB962C8B-B14F-4D97-AF65-F5344CB8AC3E}">
        <p14:creationId xmlns:p14="http://schemas.microsoft.com/office/powerpoint/2010/main" val="94887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Wskazówki na przyszłość </a:t>
            </a:r>
            <a:endParaRPr lang="pl-PL" sz="1800" dirty="0"/>
          </a:p>
        </p:txBody>
      </p:sp>
      <p:sp>
        <p:nvSpPr>
          <p:cNvPr id="17411" name="Symbol zastępczy zawartości 2"/>
          <p:cNvSpPr>
            <a:spLocks noGrp="1"/>
          </p:cNvSpPr>
          <p:nvPr>
            <p:ph idx="1"/>
          </p:nvPr>
        </p:nvSpPr>
        <p:spPr>
          <a:xfrm>
            <a:off x="3" y="1428750"/>
            <a:ext cx="9905999" cy="5429250"/>
          </a:xfrm>
          <a:solidFill>
            <a:schemeClr val="bg1"/>
          </a:solidFill>
        </p:spPr>
        <p:txBody>
          <a:bodyPr/>
          <a:lstStyle/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systematyczne monitorowanie strony internetowej i komunikatora w elektronicznym systemie ankiet Kuratorium Oświaty,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terminową realizację zadań, bez konieczności przypominania przez pracowników Kuratorium Oświaty,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rzetelną i terminową realizację zadania związanego z dystrybucją podręczników – przekazywanie danych na platformie i potwierdzanie odbioru,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pobieranie aktualnych wniosków i innych dokumentów niezbędnych do załatwienia sprawy oraz prawidłowe ich wypełnianie,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zgłaszanie wycieczek zagranicznych z kilkudniowym wyprzedzeniem (a nie dzień przed wyjazdem),</a:t>
            </a:r>
          </a:p>
          <a:p>
            <a:pPr marL="355600" indent="-355600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pl-PL" alt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zobowiązanie nauczycieli do rzetelnego i czytelnego wypełniania dokumentacji przebiegu nauczania zgodnie z obowiązującym prawem oraz monitorowanie i kontrolę tej  dokumentacji</a:t>
            </a:r>
            <a:r>
              <a:rPr lang="pl-PL" alt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96956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628801"/>
            <a:ext cx="9906000" cy="43735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Prośba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pomoc w przygotowaniu kolejnej edycji konkursów przedmiotowych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uczniów szkół podstawowych i gimnazjów województwa lubuskiego organizowanych przez Lubuskiego Kuratora Oświaty w roku szkolnym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2017/2018.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>
              <a:buClr>
                <a:srgbClr val="FF0000"/>
              </a:buClr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Proszę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śledzenie strony internetowej kuratorium, na której przekazywane zostaną szczegóły dotyczące organizacji konkursów w  nowym roku szkolnym.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>
              <a:buClr>
                <a:srgbClr val="FF0000"/>
              </a:buClr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7800" algn="just">
              <a:buClr>
                <a:srgbClr val="FF0000"/>
              </a:buClr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Całość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czynności będzie prowadzona na platformie poświęconej konkursom podobnie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jak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ubiegłym. </a:t>
            </a:r>
          </a:p>
          <a:p>
            <a:pPr algn="just"/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buSzPct val="100000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AutoNum type="arabicPeriod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pl-PL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"/>
            </a:pP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9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484789"/>
            <a:ext cx="9789537" cy="41580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1000"/>
              </a:spcAft>
            </a:pP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Ważne terminy: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Plan Nadzoru </a:t>
            </a:r>
            <a:r>
              <a:rPr lang="pl-PL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P</a:t>
            </a: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edagogicznego Lubuskiego Kuratora Oświaty na rok szkolny 2017/2018 opublikowany zostanie </a:t>
            </a:r>
            <a:r>
              <a:rPr lang="pl-PL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 dnia 31 sierpnia 2017 r. </a:t>
            </a: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na stronie internetowej Kuratorium Oświaty.</a:t>
            </a:r>
          </a:p>
          <a:p>
            <a:pPr marL="685800" indent="-4572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Dyrektor szkoły lub placówki opracowuje na każdy rok szkolny Plan Nadzoru Pedagogicznego, który przedstawia na zebraniu </a:t>
            </a:r>
            <a:r>
              <a:rPr lang="pl-PL" sz="20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</a:t>
            </a: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ady pedagogicznej w terminie </a:t>
            </a:r>
            <a:b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pl-PL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do dnia 15 września </a:t>
            </a:r>
            <a:r>
              <a:rPr lang="pl-PL" sz="20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roku szkolnego, którego dotyczy plan.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ct val="100000"/>
              <a:buAutoNum type="arabicPeriod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200"/>
              <a:buAutoNum type="arabicPeriod"/>
            </a:pPr>
            <a:endParaRPr lang="pl-PL" sz="16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SzPts val="1200"/>
            </a:pPr>
            <a:r>
              <a:rPr lang="pl-PL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"/>
            </a:pPr>
            <a:endParaRPr lang="pl-PL" sz="2000" dirty="0">
              <a:effectLst/>
              <a:latin typeface="Calibri"/>
              <a:ea typeface="Times New Roman"/>
              <a:cs typeface="Times New Roman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4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1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Spełnianie wymagań w szkołach podstawowych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6892" y="2924944"/>
            <a:ext cx="9596439" cy="428625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7" name="Wykres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6657324"/>
              </p:ext>
            </p:extLst>
          </p:nvPr>
        </p:nvGraphicFramePr>
        <p:xfrm>
          <a:off x="0" y="1340768"/>
          <a:ext cx="99441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230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2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Podsumowanie, </a:t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zakończenie narady</a:t>
            </a: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766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16462" y="2276877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DZIĘKUJĘ</a:t>
            </a:r>
            <a:r>
              <a:rPr lang="pl-PL" sz="67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67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53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Wnioski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wynikające z przeprowadzonych ewaluacji zewnętrznych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 szkołach podstawowych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6"/>
            <a:ext cx="9596505" cy="4592551"/>
          </a:xfrm>
        </p:spPr>
        <p:txBody>
          <a:bodyPr>
            <a:normAutofit lnSpcReduction="100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Planowanie procesów edukacyjnych służy rozwojowi uczniów, na co wskazuje stosowanie przez nauczycieli różnych form i metod pracy dostosowanych do potrzeb i zainteresowań uczniów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Dzięki systemowemu prowadzeniu diagnoz, w tym z poprzedniego etapu edukacyjnego, monitorowaniu ich osiągnięć oraz kształtowaniu umiejętności kluczowych z wykorzystaniem zalecanych warunków i sposobów realizacji podstawy programowej, uczniowie nabywają wiadomości i umiejętności potwierdzone wysokimi wynikami sprawdzianu szóstoklasisty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Niewłaściwe prowadzenie analiz i formułowanie wniosków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prowadzonych analiz utrudnia prowadzenie kompleksowej analizy porównawczej osiągnięć uczniów i podejmowanie działań umożliwiających podniesienie jakości pracy szkoły.</a:t>
            </a:r>
          </a:p>
          <a:p>
            <a:pPr marL="457200" indent="-457200"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12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1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Spełnianie wymagań w gimnazjach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6892" y="2924944"/>
            <a:ext cx="9596439" cy="4286250"/>
          </a:xfr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  <p:graphicFrame>
        <p:nvGraphicFramePr>
          <p:cNvPr id="6" name="Wykres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5570019"/>
              </p:ext>
            </p:extLst>
          </p:nvPr>
        </p:nvGraphicFramePr>
        <p:xfrm>
          <a:off x="-38100" y="1268760"/>
          <a:ext cx="99441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080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Wnioski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wynikające z przeprowadzonych ewaluacji zewnętrznych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itchFamily="18" charset="0"/>
              </a:rPr>
              <a:t>w gimnazjach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4736567"/>
          </a:xfrm>
        </p:spPr>
        <p:txBody>
          <a:bodyPr>
            <a:normAutofit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Dzięki podejmowaniu przez szkoły działań wychowawczych i profilaktycznych związanych z problemami środowiska, a także systemowej analizie ich efektywności i modyfikacji młodzież czuje się w szkole bezpiecznie,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zachowania niepożądane występują incydentalnie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szkołach w niewielkim stopniu kształtuje się u uczniów umiejętność uczenia się, w tym uczenia się od siebie oraz rzadko umożliwia się wpływanie na sposób organizowania i przebieg procesu lekcyjnego, co wpływa na niską aktywność uczniów na zajęciach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 algn="just">
              <a:buFont typeface="+mj-lt"/>
              <a:buAutoNum type="arabicPeriod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Szkoły podejmują działania nowatorskie, które mają wpływ na podnoszenie wyników kształcenia, a uczniowie mają poczucie odpowiedzialności za własny rozwój.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32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20619" y="44624"/>
            <a:ext cx="8268919" cy="1152128"/>
          </a:xfrm>
        </p:spPr>
        <p:txBody>
          <a:bodyPr>
            <a:no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Szkoły i placówki, które otrzymały polecenie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Lubuskiego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Kuratora Oświaty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opracowania Programu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 harmonogramu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poprawy efektywności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kształcenia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lub </a:t>
            </a: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wychowania w roku szkolnym </a:t>
            </a: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2016/2017</a:t>
            </a:r>
            <a:endParaRPr lang="pl-PL" sz="1800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937194"/>
              </p:ext>
            </p:extLst>
          </p:nvPr>
        </p:nvGraphicFramePr>
        <p:xfrm>
          <a:off x="516182" y="1484784"/>
          <a:ext cx="9005725" cy="3405059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170243"/>
                <a:gridCol w="2835482"/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iczba szkół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</a:tr>
              <a:tr h="4106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98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58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     </a:t>
                      </a:r>
                      <a:endParaRPr lang="pl-PL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pl-PL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Prostokąt 4"/>
          <p:cNvSpPr/>
          <p:nvPr/>
        </p:nvSpPr>
        <p:spPr>
          <a:xfrm>
            <a:off x="550911" y="5445224"/>
            <a:ext cx="89709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niespełnienia wymagania, które nie skutkuje opracowaniem </a:t>
            </a:r>
            <a:r>
              <a:rPr lang="pl-PL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</a:t>
            </a: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harmonogramu poprawy efektywności kształcenia lub wychowania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szkoła lub placówka wdraża działania mające na celu poprawę stanu spełniania danego wymagania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99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non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Kontrole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przewidziane w Planie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adzoru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edagogicznego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Lubuskiego Kuratora Oświaty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91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Realizacja kontroli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przewidzianych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planie nadzoru pedagogicznego Lubuskiego Kuratora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Oświaty </a:t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roku szkolnym 2016/2017</a:t>
            </a: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596438" cy="4286250"/>
          </a:xfrm>
        </p:spPr>
        <p:txBody>
          <a:bodyPr/>
          <a:lstStyle/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19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593425"/>
              </p:ext>
            </p:extLst>
          </p:nvPr>
        </p:nvGraphicFramePr>
        <p:xfrm>
          <a:off x="0" y="1340769"/>
          <a:ext cx="9906000" cy="5569889"/>
        </p:xfrm>
        <a:graphic>
          <a:graphicData uri="http://schemas.openxmlformats.org/drawingml/2006/table">
            <a:tbl>
              <a:tblPr/>
              <a:tblGrid>
                <a:gridCol w="974558"/>
                <a:gridCol w="6942771"/>
                <a:gridCol w="780087"/>
                <a:gridCol w="1208584"/>
              </a:tblGrid>
              <a:tr h="41080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 kontroli</a:t>
                      </a:r>
                    </a:p>
                  </a:txBody>
                  <a:tcPr marL="7143" marR="7143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9C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</a:t>
                      </a:r>
                    </a:p>
                  </a:txBody>
                  <a:tcPr marL="7143" marR="7143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9C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Wykonanie</a:t>
                      </a:r>
                    </a:p>
                  </a:txBody>
                  <a:tcPr marL="7143" marR="7143" marT="65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F9C9"/>
                    </a:solidFill>
                  </a:tcPr>
                </a:tc>
              </a:tr>
              <a:tr h="3092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Temat 1: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rgbClr val="0000E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Prawidłowość organizacji i funkcjonowania biblioteki szkolnej.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1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Kontrolą objęto</a:t>
                      </a: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73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77 szkół podstawowych,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g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imnazjów,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liceów ogólnokształcących,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techników,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zasadniczych szkół zawodowych.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8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Temat 2: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1" kern="1200" dirty="0" smtClean="0">
                          <a:solidFill>
                            <a:srgbClr val="0000EE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Realizacja kształcenia dualnego w ramach praktycznej nauki zawodu.</a:t>
                      </a:r>
                      <a:endParaRPr lang="pl-PL" sz="1600" b="1" dirty="0">
                        <a:solidFill>
                          <a:srgbClr val="0000EE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Kontrolą objęto</a:t>
                      </a:r>
                      <a:r>
                        <a:rPr lang="pl-PL" sz="180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03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technika, w tym 2 technika </a:t>
                      </a: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 których realizowano kształcenie dualne,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pl-PL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 zasadniczych szkół zawodowych, w których realizowano kształcenie dualne.</a:t>
                      </a:r>
                      <a:endParaRPr lang="pl-PL" sz="18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07617">
                <a:tc gridSpan="2">
                  <a:txBody>
                    <a:bodyPr/>
                    <a:lstStyle/>
                    <a:p>
                      <a:pPr marL="0" indent="5830888" algn="ctr" fontAlgn="b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      </a:t>
                      </a:r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pl-PL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143" marR="7143" marT="659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84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Tytuł 1"/>
          <p:cNvSpPr>
            <a:spLocks noGrp="1"/>
          </p:cNvSpPr>
          <p:nvPr>
            <p:ph type="title"/>
          </p:nvPr>
        </p:nvSpPr>
        <p:spPr bwMode="auto">
          <a:xfrm>
            <a:off x="2222697" y="188640"/>
            <a:ext cx="6826444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24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Program narady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9906000" cy="6389885"/>
          </a:xfrm>
        </p:spPr>
        <p:txBody>
          <a:bodyPr>
            <a:normAutofit/>
          </a:bodyPr>
          <a:lstStyle/>
          <a:p>
            <a:pPr marL="228600" lvl="0" indent="-228600" algn="just">
              <a:buFont typeface="+mj-lt"/>
              <a:buAutoNum type="arabicPeriod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Powitanie uczestników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narady.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 algn="just">
              <a:buFont typeface="+mj-lt"/>
              <a:buAutoNum type="arabicPeriod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Wystąpienie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Oświaty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0" indent="-228600" algn="just">
              <a:buFont typeface="+mj-lt"/>
              <a:buAutoNum type="arabicPeriod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Wyniki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wnioski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sprawowanego nadzoru pedagogicznego nad szkołami i placówkami przez Lubuskiego Kuratora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 </a:t>
            </a:r>
            <a:b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2016/2017: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0" lvl="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przewidziane w planie nadzoru pedagogicznego Lubuskiego Kuratora Oświaty, 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7700" lvl="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doraźnych, skargi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64770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ewaluacje zewnętrzne całościowe i problemowe,</a:t>
            </a:r>
          </a:p>
          <a:p>
            <a:pPr marL="647700" lvl="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wspomaganie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28600" lvl="0" indent="-228600" algn="just">
              <a:buFont typeface="+mj-lt"/>
              <a:buAutoNum type="arabicPeriod" startAt="4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pracy szkół i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placówek. </a:t>
            </a:r>
          </a:p>
          <a:p>
            <a:pPr marL="228600" indent="-228600" algn="just">
              <a:buFont typeface="+mj-lt"/>
              <a:buAutoNum type="arabicPeriod" startAt="4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dalszej pracy. </a:t>
            </a:r>
            <a:endParaRPr lang="pl-PL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Font typeface="+mj-lt"/>
              <a:buAutoNum type="arabicPeriod" startAt="4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Organizacja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nadzoru pedagogicznego w roku szkolnym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2017/2018: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92138" lvl="0" indent="-2286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kierunki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polityki oświatowej państwa,</a:t>
            </a:r>
          </a:p>
          <a:p>
            <a:pPr marL="592138" lvl="0" indent="-2286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planowe działania w zakresie nadzoru pedagogicznego,</a:t>
            </a:r>
          </a:p>
          <a:p>
            <a:pPr marL="592138" lvl="0" indent="-2286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pracy szkół i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placówek.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buFont typeface="+mj-lt"/>
              <a:buAutoNum type="arabicPeriod" startAt="7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Przerwa.</a:t>
            </a:r>
          </a:p>
          <a:p>
            <a:pPr marL="273050" indent="-273050" algn="just">
              <a:buFont typeface="+mj-lt"/>
              <a:buAutoNum type="arabicPeriod" startAt="7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Zmiany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przepisach prawa oświatowego.</a:t>
            </a:r>
          </a:p>
          <a:p>
            <a:pPr marL="273050" lvl="0" indent="-273050" algn="just">
              <a:buFont typeface="+mj-lt"/>
              <a:buAutoNum type="arabicPeriod" startAt="7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Zadania dyrektora związane z wprowadzeniem nowej podstawy programowej.</a:t>
            </a:r>
          </a:p>
          <a:p>
            <a:pPr marL="273050" lvl="0" indent="-273050" algn="just">
              <a:buFont typeface="+mj-lt"/>
              <a:buAutoNum type="arabicPeriod" startAt="7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Wdrażanie działań na rzecz poprawy efektywności kształcenia w szkołach województwa lubuskiego.</a:t>
            </a:r>
          </a:p>
          <a:p>
            <a:pPr marL="273050" indent="-273050" algn="just">
              <a:buFont typeface="+mj-lt"/>
              <a:buAutoNum type="arabicPeriod" startAt="7"/>
            </a:pP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Informacja o „Szkole Promującej Zdrowie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273050" lvl="0" indent="-273050" algn="just">
              <a:buFont typeface="+mj-lt"/>
              <a:buAutoNum type="arabicPeriod" startAt="7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Oferty 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lubuskich placówek doskonalenia nauczycieli na rok szkolny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2017/2018.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lvl="0" indent="-273050" algn="just">
              <a:buFont typeface="+mj-lt"/>
              <a:buAutoNum type="arabicPeriod" startAt="7"/>
            </a:pP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Komunikaty</a:t>
            </a:r>
            <a:r>
              <a:rPr lang="pl-PL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podsumowanie i zakończenie </a:t>
            </a:r>
            <a:r>
              <a:rPr lang="pl-PL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narady. </a:t>
            </a:r>
            <a:endParaRPr lang="pl-PL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78BF8-F6AA-4F0E-994C-AC86945A3D87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306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596438" cy="4286250"/>
          </a:xfrm>
        </p:spPr>
        <p:txBody>
          <a:bodyPr/>
          <a:lstStyle/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sp>
        <p:nvSpPr>
          <p:cNvPr id="8" name="Tytuł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Realizacja kontroli przewidzianych </a:t>
            </a:r>
            <a:b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b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roku szkolnym 2016/2017</a:t>
            </a:r>
            <a:endParaRPr lang="pl-PL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988024"/>
              </p:ext>
            </p:extLst>
          </p:nvPr>
        </p:nvGraphicFramePr>
        <p:xfrm>
          <a:off x="0" y="1340768"/>
          <a:ext cx="9906000" cy="5517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7159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10663" y="116632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Liczba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wydanych</a:t>
            </a:r>
            <a:r>
              <a:rPr 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zaleceń po kontroli w zakresie prawidłowości </a:t>
            </a:r>
            <a:br>
              <a:rPr 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organizacji i funkcjonowania biblioteki szkolnej</a:t>
            </a: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>
          <a:xfrm>
            <a:off x="309562" y="1412776"/>
            <a:ext cx="9596438" cy="504056"/>
          </a:xfrm>
        </p:spPr>
        <p:txBody>
          <a:bodyPr>
            <a:normAutofit fontScale="25000" lnSpcReduction="20000"/>
          </a:bodyPr>
          <a:lstStyle/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anose="02020603050405020304" pitchFamily="18" charset="0"/>
              <a:cs typeface="Times New Roman" pitchFamily="18" charset="0"/>
            </a:endParaRPr>
          </a:p>
          <a:p>
            <a:pPr fontAlgn="t"/>
            <a:r>
              <a:rPr lang="pl-PL" sz="6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 </a:t>
            </a:r>
            <a:r>
              <a:rPr lang="pl-PL" sz="6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pl-PL" sz="6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Prawidłowość </a:t>
            </a:r>
            <a:r>
              <a:rPr lang="pl-PL" sz="6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organizacji i funkcjonowania biblioteki szkolnej.</a:t>
            </a: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C2404-EEBE-40FA-A511-838746F3D007}" type="slidenum">
              <a:rPr lang="pl-PL" smtClean="0"/>
              <a:pPr>
                <a:defRPr/>
              </a:pPr>
              <a:t>21</a:t>
            </a:fld>
            <a:endParaRPr lang="pl-PL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5832" y="5517232"/>
            <a:ext cx="9906000" cy="1340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211839372"/>
              </p:ext>
            </p:extLst>
          </p:nvPr>
        </p:nvGraphicFramePr>
        <p:xfrm>
          <a:off x="5832" y="1844824"/>
          <a:ext cx="9900168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069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7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rgbClr val="00008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ustalone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wyniku  przeprowadzonych kontroli  przewidzianych </a:t>
            </a:r>
            <a:b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roku szkolnym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2016/2017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116463" y="1412777"/>
            <a:ext cx="9595066" cy="3744887"/>
          </a:xfrm>
        </p:spPr>
        <p:txBody>
          <a:bodyPr/>
          <a:lstStyle/>
          <a:p>
            <a:pPr algn="just"/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 eaLnBrk="1" hangingPunct="1">
              <a:buClr>
                <a:srgbClr val="FF0000"/>
              </a:buClr>
              <a:defRPr/>
            </a:pPr>
            <a:endParaRPr lang="pl-PL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22</a:t>
            </a:fld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94471" y="1412776"/>
            <a:ext cx="959506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podstawowe i gimnazja</a:t>
            </a:r>
            <a:r>
              <a:rPr lang="pl-PL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szkołach podstawowych nie zorganizowano biblioteki. </a:t>
            </a:r>
          </a:p>
          <a:p>
            <a:pPr lvl="0" algn="just">
              <a:buFont typeface="+mj-lt"/>
              <a:buAutoNum type="arabicPeriod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Statuty nie określają szczegółowo organizacji biblioteki szkolnej i zadań nauczyciela bibliotekarza, w szczególności z uwzględnieniem zadań w zakresie:</a:t>
            </a:r>
          </a:p>
          <a:p>
            <a:pPr marL="612000" lvl="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udostępniania książek i innych źródeł informacji,</a:t>
            </a:r>
          </a:p>
          <a:p>
            <a:pPr marL="612000" lvl="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tworzenia warunków do poszukiwania, porządkowania i wykorzystywania informacji z różnych źródeł oraz efektywnego posługiwania się technologią informacyjną,</a:t>
            </a:r>
          </a:p>
          <a:p>
            <a:pPr marL="612000" lvl="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rozbudzania i rozwijania indywidualnych zainteresowań uczniów oraz wyrabiania i pogłębiania u uczniów nawyku czytania i uczenia się,</a:t>
            </a:r>
          </a:p>
          <a:p>
            <a:pPr marL="612000" lvl="1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organizowania różnorodnych działań rozwijających wrażliwość kulturową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społeczną.</a:t>
            </a:r>
          </a:p>
          <a:p>
            <a:pPr marL="363538" indent="-363538" algn="just">
              <a:buFont typeface="+mj-lt"/>
              <a:buAutoNum type="arabicPeriod"/>
            </a:pP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latin typeface="Times New Roman" pitchFamily="18" charset="0"/>
                <a:cs typeface="Times New Roman" pitchFamily="18" charset="0"/>
              </a:rPr>
              <a:t>statutach szkół nie zostały określone zasady współpracy biblioteki szkolnej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nauczycielami i rodzicami (prawnymi opiekunami) uczniów.</a:t>
            </a:r>
          </a:p>
          <a:p>
            <a:pPr marL="0" lvl="0" indent="0" algn="just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buFont typeface="+mj-lt"/>
              <a:buAutoNum type="arabicPeriod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7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rgbClr val="00008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ustalone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wyniku  przeprowadzonych kontroli  przewidzianych </a:t>
            </a:r>
            <a:b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20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roku szkolnym </a:t>
            </a: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2016/2017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116463" y="1412777"/>
            <a:ext cx="9595066" cy="3744887"/>
          </a:xfrm>
        </p:spPr>
        <p:txBody>
          <a:bodyPr/>
          <a:lstStyle/>
          <a:p>
            <a:pPr algn="just"/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 eaLnBrk="1" hangingPunct="1">
              <a:buClr>
                <a:srgbClr val="FF0000"/>
              </a:buClr>
              <a:defRPr/>
            </a:pPr>
            <a:endParaRPr lang="pl-PL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23</a:t>
            </a:fld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94471" y="1412776"/>
            <a:ext cx="959506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podstawowe i gimnazja, cd.:</a:t>
            </a:r>
            <a:endParaRPr lang="pl-PL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Font typeface="+mj-lt"/>
              <a:buAutoNum type="arabicPeriod" startAt="4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bibliotekach: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413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prowadzi się działalności rozwijającej wrażliwość kulturową i społeczną, </a:t>
            </a:r>
          </a:p>
          <a:p>
            <a:pPr marL="6413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prowadzi się działań rozwijających indywidualne zainteresowania uczniów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promujących czytelnictwo,</a:t>
            </a:r>
          </a:p>
          <a:p>
            <a:pPr marL="64135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tworzy się warunków do efektywnego posługiwania się technologią informacyjną.</a:t>
            </a:r>
          </a:p>
          <a:p>
            <a:pPr marL="641350" indent="-285750" algn="just">
              <a:buClr>
                <a:srgbClr val="FF0000"/>
              </a:buClr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Font typeface="+mj-lt"/>
              <a:buAutoNum type="arabicPeriod" startAt="5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Biblioteki nie współpracują z rodzicami uczniów i nauczycielami.</a:t>
            </a:r>
          </a:p>
          <a:p>
            <a:pPr algn="just"/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38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Wnioski wynikające ze sprawowanego nadzoru pedagogicznego ustalone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wyniku  przeprowadzonych kontroli  przewidzianych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planie nadzoru pedagogicznego Lubuskiego Kuratora Oświaty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 roku szkolnym 2016/2017</a:t>
            </a:r>
            <a:endParaRPr lang="pl-PL" sz="1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50" y="1428736"/>
            <a:ext cx="9751250" cy="5429263"/>
          </a:xfrm>
        </p:spPr>
        <p:txBody>
          <a:bodyPr/>
          <a:lstStyle/>
          <a:p>
            <a:pPr algn="just"/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Szkoły podstawowe i gimnazja, </a:t>
            </a:r>
            <a:r>
              <a:rPr lang="pl-PL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pl-PL" sz="1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 startAt="6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zdecydowanej większości szkół podstawowych i gimnazjów pracuje jeden nauczyciel, zdarza się, że bez kwalifikacji.</a:t>
            </a:r>
          </a:p>
          <a:p>
            <a:pPr lvl="0"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pl-PL" sz="2000" dirty="0" smtClean="0"/>
          </a:p>
          <a:p>
            <a:pPr lvl="0" algn="just"/>
            <a:endParaRPr lang="pl-PL" sz="2000" dirty="0" smtClean="0"/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4082273473"/>
              </p:ext>
            </p:extLst>
          </p:nvPr>
        </p:nvGraphicFramePr>
        <p:xfrm>
          <a:off x="992560" y="2420888"/>
          <a:ext cx="7632848" cy="43651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132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10663" y="116632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Liczba wydanych zaleceń po kontroli w zakresie realizacji kształcenia dualnego w ramach praktycznej nauki zawodu.</a:t>
            </a:r>
          </a:p>
        </p:txBody>
      </p:sp>
      <p:sp>
        <p:nvSpPr>
          <p:cNvPr id="44035" name="Symbol zastępczy zawartości 2"/>
          <p:cNvSpPr>
            <a:spLocks noGrp="1"/>
          </p:cNvSpPr>
          <p:nvPr>
            <p:ph idx="1"/>
          </p:nvPr>
        </p:nvSpPr>
        <p:spPr>
          <a:xfrm>
            <a:off x="309562" y="1412776"/>
            <a:ext cx="9596438" cy="4103688"/>
          </a:xfrm>
        </p:spPr>
        <p:txBody>
          <a:bodyPr>
            <a:normAutofit/>
          </a:bodyPr>
          <a:lstStyle/>
          <a:p>
            <a:pPr fontAlgn="t"/>
            <a:r>
              <a:rPr lang="pl-PL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 </a:t>
            </a:r>
            <a:r>
              <a:rPr lang="pl-PL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pl-PL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</a:t>
            </a:r>
            <a:r>
              <a:rPr lang="pl-PL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kształcenia dualnego w ramach praktycznej nauki zawodu.</a:t>
            </a: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ctr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r>
              <a:rPr lang="pl-PL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eaLnBrk="1" hangingPunct="1">
              <a:buClr>
                <a:srgbClr val="FF0000"/>
              </a:buClr>
            </a:pPr>
            <a:endParaRPr lang="pl-PL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C2404-EEBE-40FA-A511-838746F3D007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5832" y="5517232"/>
            <a:ext cx="9906000" cy="13407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331235462"/>
              </p:ext>
            </p:extLst>
          </p:nvPr>
        </p:nvGraphicFramePr>
        <p:xfrm>
          <a:off x="5832" y="1772816"/>
          <a:ext cx="9900168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83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Działania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doraźne prowadzone, 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gdy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zaistnieje potrzeba podjęcia działań nieprzewidzianych 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Planie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adzoru </a:t>
            </a:r>
            <a:r>
              <a:rPr lang="pl-PL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edagogicznego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Oświaty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15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4608" y="116632"/>
            <a:ext cx="7816508" cy="9286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ustalone w wyniku przeprowadzonych kontroli w trybie działań doraźnych </a:t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 innych kontroli wynikających z odrębnych przepisów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116465" y="1628800"/>
            <a:ext cx="9596439" cy="4286250"/>
          </a:xfrm>
        </p:spPr>
        <p:txBody>
          <a:bodyPr/>
          <a:lstStyle/>
          <a:p>
            <a:pPr marL="0" indent="0"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są przeprowadzane przez organ sprawujący nadzór pedagogiczny w sytuacji, gdy zaistnieje potrzeba przeprowadzenia w szkole lub placówce działań nieujętych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adzoru Pedagogicznego Lubuskiego Kuratora Oświaty.</a:t>
            </a:r>
          </a:p>
          <a:p>
            <a:pPr marL="0" indent="0"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 przeprowadzono 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pl-PL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</a:t>
            </a:r>
            <a:r>
              <a:rPr lang="pl-PL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1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września 2016 r. do 30 czerwca 2017 r., w szkołach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placówkach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nadzorowanych przez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dyrektorów.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Ponadto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rozpatrzono 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skargi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przeprowadzono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wynikających z art. 7 ust. 3 ustawy o systemie oświaty.</a:t>
            </a: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E979DC-21E7-4990-B574-BD3412273BA3}" type="datetime1">
              <a:rPr lang="pl-PL" smtClean="0"/>
              <a:pPr>
                <a:defRPr/>
              </a:pPr>
              <a:t>2017-08-30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A40C9-92DC-4218-B468-ABBA4F26ECC0}" type="slidenum">
              <a:rPr lang="pl-PL" smtClean="0"/>
              <a:pPr>
                <a:defRPr/>
              </a:pPr>
              <a:t>27</a:t>
            </a:fld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ustalone w wyniku przeprowadzonych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kontroli w trybie działań doraźnych</a:t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 innych kontroli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wynikających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z odrębnych przepisów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2AB95-6382-4921-B9DB-BF1A29D013DA}" type="datetime1">
              <a:rPr lang="pl-PL" smtClean="0"/>
              <a:pPr>
                <a:defRPr/>
              </a:pPr>
              <a:t>2017-08-30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28</a:t>
            </a:fld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1208584" y="1252791"/>
            <a:ext cx="7254806" cy="400110"/>
          </a:xfrm>
          <a:prstGeom prst="rect">
            <a:avLst/>
          </a:prstGeom>
          <a:solidFill>
            <a:srgbClr val="6600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w trybie działań doraźnych przeprowadzono: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831022"/>
              </p:ext>
            </p:extLst>
          </p:nvPr>
        </p:nvGraphicFramePr>
        <p:xfrm>
          <a:off x="56456" y="1730099"/>
          <a:ext cx="9720000" cy="5127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0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31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484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37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18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942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664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279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7814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90418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242416">
                <a:tc>
                  <a:txBody>
                    <a:bodyPr/>
                    <a:lstStyle/>
                    <a:p>
                      <a:pPr marL="0" indent="0"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000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8812">
                <a:tc>
                  <a:txBody>
                    <a:bodyPr/>
                    <a:lstStyle/>
                    <a:p>
                      <a:pPr marL="85725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    </a:t>
                      </a:r>
                      <a: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 wniosek, prośbę, w związku </a:t>
                      </a:r>
                      <a:b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z informacją pozyskaną od:</a:t>
                      </a:r>
                      <a:endParaRPr lang="pl-PL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8678">
                <a:tc>
                  <a:txBody>
                    <a:bodyPr/>
                    <a:lstStyle/>
                    <a:p>
                      <a:pPr marL="85725" indent="95250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MEN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4968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Organu </a:t>
                      </a:r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prowadzącego </a:t>
                      </a: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szkołę</a:t>
                      </a:r>
                      <a:b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 placówkę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Prokuratury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2356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Rzecznika </a:t>
                      </a:r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Praw Obywatelskich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Rodziców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Uczniów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Nauczycieli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Rzecznika </a:t>
                      </a:r>
                      <a:r>
                        <a:rPr lang="pl-PL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Praw Dziecka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1104">
                <a:tc>
                  <a:txBody>
                    <a:bodyPr/>
                    <a:lstStyle/>
                    <a:p>
                      <a:pPr marL="171450" indent="-85725" algn="l" fontAlgn="ctr"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Innych podmiotów, np. policja,</a:t>
                      </a:r>
                      <a:r>
                        <a:rPr lang="pl-PL" sz="140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sądy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0993">
                <a:tc>
                  <a:txBody>
                    <a:bodyPr/>
                    <a:lstStyle/>
                    <a:p>
                      <a:pPr marL="85725" indent="0"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</a:t>
                      </a:r>
                      <a:r>
                        <a:rPr lang="pl-P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  na skutek stwierdzenia przez Kuratora Oświaty potrzeby przeprowadzenia kontroli </a:t>
                      </a:r>
                      <a: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trybie działań doraźnych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86009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  <a:t>ustalone w wyniku przeprowadzonych </a:t>
            </a:r>
            <a:r>
              <a:rPr lang="pl-PL" sz="1600" dirty="0" smtClean="0">
                <a:effectLst/>
                <a:latin typeface="Times New Roman" pitchFamily="18" charset="0"/>
                <a:cs typeface="Times New Roman" pitchFamily="18" charset="0"/>
              </a:rPr>
              <a:t>kontroli w trybie działań doraźnych </a:t>
            </a:r>
            <a: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  <a:t>i innych kontroli </a:t>
            </a:r>
            <a:b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600" dirty="0">
                <a:effectLst/>
                <a:latin typeface="Times New Roman" pitchFamily="18" charset="0"/>
                <a:cs typeface="Times New Roman" pitchFamily="18" charset="0"/>
              </a:rPr>
              <a:t>wynikających z odrębnych przepisów</a:t>
            </a:r>
            <a:endParaRPr lang="pl-PL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2AB95-6382-4921-B9DB-BF1A29D013DA}" type="datetime1">
              <a:rPr lang="pl-PL" smtClean="0"/>
              <a:pPr>
                <a:defRPr/>
              </a:pPr>
              <a:t>2017-08-30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29</a:t>
            </a:fld>
            <a:endParaRPr lang="pl-PL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103237"/>
              </p:ext>
            </p:extLst>
          </p:nvPr>
        </p:nvGraphicFramePr>
        <p:xfrm>
          <a:off x="0" y="1229642"/>
          <a:ext cx="9905997" cy="5618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935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16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703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270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2703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416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693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34162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34162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36227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3321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61227">
                <a:tc>
                  <a:txBody>
                    <a:bodyPr/>
                    <a:lstStyle/>
                    <a:p>
                      <a:pPr marL="0" indent="0" algn="l" fontAlgn="ctr"/>
                      <a:endParaRPr lang="pl-PL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5000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l-PL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0161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Obszary funkcjonowania </a:t>
                      </a:r>
                      <a:b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szkół i placówek </a:t>
                      </a:r>
                      <a:b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będące przedmiotem kontroli:</a:t>
                      </a:r>
                      <a:endParaRPr lang="pl-PL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778" marR="8778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l-PL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03" marR="8103" marT="810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4832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zapewnienie </a:t>
                      </a: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uczniom bezpiecznych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higienicznych warunków nauki, wychowania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 opieki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0185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przestrzeganie </a:t>
                      </a:r>
                      <a:r>
                        <a:rPr lang="pl-PL" sz="12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zasad oceniania, klasyfikowania i promowania uczniów oraz prowadzenia egzaminów, a także przestrzeganie przepisów dotyczących obowiązku szkolnego i obowiązku </a:t>
                      </a:r>
                      <a:r>
                        <a:rPr lang="pl-PL" sz="12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nauki, w szczególności niestosowanie</a:t>
                      </a:r>
                      <a:r>
                        <a:rPr lang="pl-PL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przez nauczycieli </a:t>
                      </a:r>
                      <a:br>
                        <a:rPr lang="pl-PL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</a:br>
                      <a:r>
                        <a:rPr lang="pl-PL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ocenianiu bieżącym zapisów WO</a:t>
                      </a:r>
                      <a:endParaRPr lang="pl-PL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l-PL" sz="1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realizacja 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podstaw programowych i ramowych planów nauczania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2538">
                <a:tc>
                  <a:txBody>
                    <a:bodyPr/>
                    <a:lstStyle/>
                    <a:p>
                      <a:pPr marL="171450" lvl="0" indent="-171450" algn="l">
                        <a:lnSpc>
                          <a:spcPct val="115000"/>
                        </a:lnSpc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przestrzeganie przez szkołę niepubliczną przepisów art. 7 ust. 3 ustawy o systemie oświaty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przestrzeganie </a:t>
                      </a:r>
                      <a:r>
                        <a:rPr lang="pl-PL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praw dziecka i praw ucznia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przestrzeganie 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statutu szkoły lub placówki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1581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zgodność zatrudniania nauczycieli </a:t>
                      </a: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z </a:t>
                      </a:r>
                      <a:r>
                        <a:rPr lang="pl-PL" sz="12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wymaganymi kwalifikacjami</a:t>
                      </a: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63195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inne, </a:t>
                      </a: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w szczególności  dotyczące </a:t>
                      </a:r>
                      <a:r>
                        <a:rPr lang="pl-PL" sz="12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nieprawidłowego sprawowania nadzoru pedagogicznego przez dyrektora szkoły, niewłaściwej współpracy</a:t>
                      </a:r>
                      <a:r>
                        <a:rPr lang="pl-PL" sz="1200" b="1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z rodzicami, </a:t>
                      </a:r>
                      <a:r>
                        <a:rPr lang="pl-PL" sz="1200" b="1" baseline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pomocy psychologiczno-pedagogicznej</a:t>
                      </a:r>
                      <a:endParaRPr lang="pl-PL" sz="12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292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Razem: </a:t>
                      </a:r>
                      <a:endParaRPr lang="pl-PL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8154" marR="4815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1496617" y="154670"/>
            <a:ext cx="7824870" cy="89255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pl-PL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  79  kontroli w trybie działań doraźnych wydano 151 zaleceń.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  45  kontroli w trybie działań doraźnych nie wydano zaleceń.</a:t>
            </a:r>
          </a:p>
          <a:p>
            <a:pPr algn="ctr"/>
            <a:endParaRPr lang="pl-PL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1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zawartości 2"/>
          <p:cNvSpPr>
            <a:spLocks noGrp="1"/>
          </p:cNvSpPr>
          <p:nvPr>
            <p:ph idx="1"/>
          </p:nvPr>
        </p:nvSpPr>
        <p:spPr>
          <a:xfrm>
            <a:off x="0" y="2683239"/>
            <a:ext cx="9906000" cy="4174761"/>
          </a:xfrm>
          <a:solidFill>
            <a:schemeClr val="bg1"/>
          </a:solidFill>
        </p:spPr>
        <p:txBody>
          <a:bodyPr/>
          <a:lstStyle/>
          <a:p>
            <a:pPr algn="just" eaLnBrk="1" hangingPunct="1"/>
            <a:r>
              <a:rPr lang="pl-PL" alt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Liczba nadzorowanych szkół i placówek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371269" y="6838482"/>
            <a:ext cx="2311400" cy="365125"/>
          </a:xfrm>
        </p:spPr>
        <p:txBody>
          <a:bodyPr/>
          <a:lstStyle/>
          <a:p>
            <a:pPr>
              <a:defRPr/>
            </a:pPr>
            <a:fld id="{4506A613-5607-4FF4-8AA1-865E3F603A2E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3111979724"/>
              </p:ext>
            </p:extLst>
          </p:nvPr>
        </p:nvGraphicFramePr>
        <p:xfrm>
          <a:off x="2961523" y="5445224"/>
          <a:ext cx="4212467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rzałka w dół 2"/>
          <p:cNvSpPr/>
          <p:nvPr/>
        </p:nvSpPr>
        <p:spPr>
          <a:xfrm>
            <a:off x="4621254" y="2420718"/>
            <a:ext cx="273446" cy="31273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ln>
                <a:solidFill>
                  <a:srgbClr val="FF0000"/>
                </a:solidFill>
              </a:ln>
            </a:endParaRPr>
          </a:p>
        </p:txBody>
      </p:sp>
      <p:cxnSp>
        <p:nvCxnSpPr>
          <p:cNvPr id="10" name="Łącznik prosty ze strzałką 9"/>
          <p:cNvCxnSpPr/>
          <p:nvPr/>
        </p:nvCxnSpPr>
        <p:spPr>
          <a:xfrm flipH="1">
            <a:off x="2461117" y="3595395"/>
            <a:ext cx="675105" cy="3368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y ze strzałką 11"/>
          <p:cNvCxnSpPr/>
          <p:nvPr/>
        </p:nvCxnSpPr>
        <p:spPr>
          <a:xfrm>
            <a:off x="6360929" y="3595400"/>
            <a:ext cx="567111" cy="288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Łącznik prosty ze strzałką 13"/>
          <p:cNvCxnSpPr/>
          <p:nvPr/>
        </p:nvCxnSpPr>
        <p:spPr>
          <a:xfrm>
            <a:off x="2515089" y="4890322"/>
            <a:ext cx="1579816" cy="4776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 flipH="1">
            <a:off x="5478422" y="4918891"/>
            <a:ext cx="1540010" cy="48170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rostokąt zaokrąglony 10"/>
          <p:cNvSpPr/>
          <p:nvPr/>
        </p:nvSpPr>
        <p:spPr>
          <a:xfrm>
            <a:off x="1988671" y="1521188"/>
            <a:ext cx="5538614" cy="772840"/>
          </a:xfrm>
          <a:prstGeom prst="roundRect">
            <a:avLst/>
          </a:prstGeom>
          <a:solidFill>
            <a:srgbClr val="FF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 Kurator Oświaty </a:t>
            </a:r>
            <a:endParaRPr lang="pl-PL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3275718" y="2798208"/>
            <a:ext cx="2964518" cy="772840"/>
          </a:xfrm>
          <a:prstGeom prst="roundRect">
            <a:avLst/>
          </a:prstGeom>
          <a:solidFill>
            <a:srgbClr val="99FF99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1265</a:t>
            </a:r>
          </a:p>
          <a:p>
            <a:pPr algn="ctr"/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zkół i placówek</a:t>
            </a:r>
            <a:endParaRPr lang="pl-PL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Prostokąt zaokrąglony 18"/>
          <p:cNvSpPr/>
          <p:nvPr/>
        </p:nvSpPr>
        <p:spPr>
          <a:xfrm>
            <a:off x="584517" y="4029469"/>
            <a:ext cx="3861147" cy="709985"/>
          </a:xfrm>
          <a:prstGeom prst="roundRect">
            <a:avLst/>
          </a:prstGeom>
          <a:solidFill>
            <a:srgbClr val="F7D7F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745 samodzielnych</a:t>
            </a: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5366547" y="4021991"/>
            <a:ext cx="3646476" cy="724940"/>
          </a:xfrm>
          <a:prstGeom prst="roundRect">
            <a:avLst/>
          </a:prstGeom>
          <a:solidFill>
            <a:srgbClr val="F7D7F3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520 w </a:t>
            </a:r>
            <a:r>
              <a:rPr lang="pl-PL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zespołach</a:t>
            </a:r>
            <a:endParaRPr lang="pl-PL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6360928" y="6381328"/>
            <a:ext cx="3200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danych SIO z 30.09.2016r.</a:t>
            </a:r>
            <a:endParaRPr lang="pl-PL" sz="1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28664" y="129894"/>
            <a:ext cx="7816508" cy="9286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ustalone w wyniku przeprowadzonych </a:t>
            </a: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kontroli w trybie działań doraźnych </a:t>
            </a:r>
            <a:b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innych kontroli </a:t>
            </a:r>
            <a:r>
              <a:rPr lang="pl-PL" sz="1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wynikających </a:t>
            </a:r>
            <a:r>
              <a:rPr lang="pl-PL" sz="18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z odrębnych przepisów</a:t>
            </a:r>
            <a:endParaRPr lang="pl-PL" sz="1800" b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2AB95-6382-4921-B9DB-BF1A29D013DA}" type="datetime1">
              <a:rPr lang="pl-PL" smtClean="0"/>
              <a:pPr>
                <a:defRPr/>
              </a:pPr>
              <a:t>2017-08-30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30</a:t>
            </a:fld>
            <a:endParaRPr lang="pl-PL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7718284"/>
              </p:ext>
            </p:extLst>
          </p:nvPr>
        </p:nvGraphicFramePr>
        <p:xfrm>
          <a:off x="4105" y="1307400"/>
          <a:ext cx="9906001" cy="552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084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93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693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693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6935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46935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46935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693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935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46935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469351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  <a:gridCol w="469351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  <a:gridCol w="734653">
                  <a:extLst>
                    <a:ext uri="{9D8B030D-6E8A-4147-A177-3AD203B41FA5}">
                      <a16:colId xmlns:a16="http://schemas.microsoft.com/office/drawing/2014/main" xmlns="" val="20014"/>
                    </a:ext>
                  </a:extLst>
                </a:gridCol>
              </a:tblGrid>
              <a:tr h="1804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pl-PL" sz="800" dirty="0">
                        <a:effectLst/>
                        <a:latin typeface="Calibri"/>
                      </a:endParaRPr>
                    </a:p>
                  </a:txBody>
                  <a:tcPr marL="259608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Przedszkole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podstawowa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E89D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Gimnazjum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Ogólnokształcące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Technikum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Zasadnicza Szkoła Zawodowa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Liceum dla dorosłych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Szkoła policealna dla dorosłych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PPP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SOSW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755" marR="71755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RAZEM:</a:t>
                      </a:r>
                      <a:endParaRPr lang="pl-PL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0699">
                <a:tc>
                  <a:txBody>
                    <a:bodyPr/>
                    <a:lstStyle/>
                    <a:p>
                      <a:pPr marL="85725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Zgłaszane nieprawidłowości </a:t>
                      </a:r>
                      <a:b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obszarach funkcjonowania </a:t>
                      </a:r>
                      <a:b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szkół i placówek:</a:t>
                      </a:r>
                      <a:endParaRPr lang="pl-PL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5890">
                <a:tc>
                  <a:txBody>
                    <a:bodyPr/>
                    <a:lstStyle/>
                    <a:p>
                      <a:pPr marL="257175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z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apewnienie uczniom bezpiecznych  i higienicznych warunków nauki, wychowania  i opieki, 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25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</a:t>
                      </a:r>
                      <a:endParaRPr lang="pl-PL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49204">
                <a:tc gridSpan="12">
                  <a:txBody>
                    <a:bodyPr/>
                    <a:lstStyle/>
                    <a:p>
                      <a:pPr marL="266700" indent="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Zgłaszane</a:t>
                      </a:r>
                      <a:r>
                        <a:rPr lang="pl-PL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nieprawidłowości: </a:t>
                      </a:r>
                      <a:r>
                        <a:rPr lang="pl-PL" sz="1200" b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rak dokumentacji powypadkowej, działań zapewniających eliminowanie niepożądanych zachowań uczniów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nadzoru nauczycieli na uczniami podczas przerw; nierównomierne rozłożenie zajęć lekcyjnych w poszczególnych dniach tygodnia, niewłaściwa reakcja szkoły na wypadek ucznia w szkole, niezapewnienie bezpieczeństwa podczas zajęć pozalekcyjnych i wycieczek szkolnych.</a:t>
                      </a:r>
                      <a:endParaRPr lang="pl-PL" sz="12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37949">
                <a:tc>
                  <a:txBody>
                    <a:bodyPr/>
                    <a:lstStyle/>
                    <a:p>
                      <a:pPr marL="257175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Przestrzeganie</a:t>
                      </a: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praw dziecka i praw ucznia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  <a:endParaRPr lang="pl-PL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8896">
                <a:tc gridSpan="12">
                  <a:txBody>
                    <a:bodyPr/>
                    <a:lstStyle/>
                    <a:p>
                      <a:pPr marL="0" indent="273050"/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Zgłaszane</a:t>
                      </a:r>
                      <a:r>
                        <a:rPr lang="pl-PL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nieprawidłowości: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brak poszanowania przez nauczycieli godności ucznia.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1020">
                <a:tc>
                  <a:txBody>
                    <a:bodyPr/>
                    <a:lstStyle/>
                    <a:p>
                      <a:pPr marL="257175" indent="-171450">
                        <a:lnSpc>
                          <a:spcPct val="115000"/>
                        </a:lnSpc>
                        <a:spcAft>
                          <a:spcPts val="1000"/>
                        </a:spcAft>
                        <a:buClr>
                          <a:srgbClr val="FF0000"/>
                        </a:buClr>
                        <a:buFont typeface="Wingdings" panose="05000000000000000000" pitchFamily="2" charset="2"/>
                        <a:buChar char="q"/>
                      </a:pPr>
                      <a:r>
                        <a:rPr lang="pl-PL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Inne, w szczególności dotyczące nieprawidłowego sprawowania nadzoru pedagogicznego przez dyrektora szkoły</a:t>
                      </a:r>
                      <a:r>
                        <a:rPr lang="pl-PL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i niewłaściwej współpracy z rodzicami.</a:t>
                      </a: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8E89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pl-PL" sz="14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2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</a:t>
                      </a:r>
                      <a:endParaRPr lang="pl-PL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62007">
                <a:tc gridSpan="12">
                  <a:txBody>
                    <a:bodyPr/>
                    <a:lstStyle/>
                    <a:p>
                      <a:pPr marL="273050" indent="0" algn="just"/>
                      <a:r>
                        <a:rPr lang="pl-PL" sz="12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Zgłaszane</a:t>
                      </a:r>
                      <a:r>
                        <a:rPr lang="pl-PL" sz="12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nieprawidłowości: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brak nadzoru dyrektora szkoły nad realizacją podstawy programowej, pracą nauczycieli, prowadzoną dokumentacją przebiegu nauczania, pełnieniem dyżurów przez nauczycieli;</a:t>
                      </a:r>
                      <a:r>
                        <a:rPr lang="pl-PL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nieprzestrzeganie trybu podejmowania uchwał oraz pozyskiwania opinii rady pedagogicznej, zła współpraca z nauczycielami, rodzicami i samorządem uczniowskim; brak organizacji pomocy adekwatniej do rozpoznanych potrzeb ucznia we współpracy z rodzicami i poradnią psychologiczno-pedagogiczną; brak zajęć rewalidacyjnych </a:t>
                      </a:r>
                      <a:b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pl-PL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 specjalistycznych, działań wspierających rodziców i nauczycieli, dokumentowania udzielanej pomocy; nieprawidłowa organizacja nauczania indywidualnego.</a:t>
                      </a:r>
                      <a:endParaRPr lang="pl-PL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880" marR="5880" marT="588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pl-PL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1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82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6616" y="116632"/>
            <a:ext cx="7816508" cy="9286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ustalone w wyniku przeprowadzonych kontroli w trybie działań doraźnych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 innych kontroli wynikających z odrębnych przepisów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2AB95-6382-4921-B9DB-BF1A29D013DA}" type="datetime1">
              <a:rPr lang="pl-PL" smtClean="0"/>
              <a:pPr>
                <a:defRPr/>
              </a:pPr>
              <a:t>2017-08-30</a:t>
            </a:fld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31</a:t>
            </a:fld>
            <a:endParaRPr lang="pl-PL"/>
          </a:p>
        </p:txBody>
      </p:sp>
      <p:graphicFrame>
        <p:nvGraphicFramePr>
          <p:cNvPr id="8" name="Wykres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0406685"/>
              </p:ext>
            </p:extLst>
          </p:nvPr>
        </p:nvGraphicFramePr>
        <p:xfrm>
          <a:off x="776536" y="1556792"/>
          <a:ext cx="8496944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975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6616" y="116632"/>
            <a:ext cx="7816508" cy="9286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Wnioski wynikające ze sprawowanego nadzoru pedagogicznego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ustalone w wyniku przeprowadzonych kontroli w trybie działań doraźnych </a:t>
            </a:r>
            <a:b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i innych kontroli wynikających z odrębnych przepisów</a:t>
            </a:r>
            <a:endParaRPr lang="pl-PL" sz="1800" dirty="0">
              <a:solidFill>
                <a:srgbClr val="000099"/>
              </a:solidFill>
            </a:endParaRPr>
          </a:p>
        </p:txBody>
      </p:sp>
      <p:sp>
        <p:nvSpPr>
          <p:cNvPr id="58371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E020F9-DEAD-4E7E-9577-F4996FF70F93}" type="slidenum">
              <a:rPr lang="pl-PL" smtClean="0"/>
              <a:pPr>
                <a:defRPr/>
              </a:pPr>
              <a:t>32</a:t>
            </a:fld>
            <a:endParaRPr lang="pl-P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1" y="0"/>
            <a:ext cx="9907588" cy="774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5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33</a:t>
            </a:fld>
            <a:endParaRPr lang="pl-PL"/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2222697" y="2420893"/>
            <a:ext cx="6084676" cy="147002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4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pPr algn="ctr"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200" i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76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Wspomaganie </a:t>
            </a:r>
            <a:br>
              <a:rPr lang="pl-PL" sz="76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6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szkół i placówek</a:t>
            </a:r>
          </a:p>
        </p:txBody>
      </p:sp>
    </p:spTree>
    <p:extLst>
      <p:ext uri="{BB962C8B-B14F-4D97-AF65-F5344CB8AC3E}">
        <p14:creationId xmlns:p14="http://schemas.microsoft.com/office/powerpoint/2010/main" val="152211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34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20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Wspomaganie szkół i placówek</a:t>
            </a:r>
            <a:endParaRPr lang="pl-PL" sz="2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4023" y="1297506"/>
            <a:ext cx="9906000" cy="501675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410"/>
              </a:spcBef>
              <a:spcAft>
                <a:spcPts val="0"/>
              </a:spcAft>
            </a:pPr>
            <a:r>
              <a:rPr lang="pl-PL" sz="16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>
                <a:tab pos="457200" algn="l"/>
              </a:tabLst>
            </a:pPr>
            <a:endParaRPr lang="pl-PL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tabLst>
                <a:tab pos="457200" algn="l"/>
              </a:tabLst>
            </a:pP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Przygotowywanie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podawanie do publicznej wiadomości na stronie internetowej organu analiz, wyników sprawowanego nadzoru pedagogicznego, w tym wniosków z ewaluacji zewnętrznych 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kontroli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spcAft>
                <a:spcPts val="0"/>
              </a:spcAft>
              <a:buClr>
                <a:schemeClr val="tx1"/>
              </a:buClr>
              <a:tabLst>
                <a:tab pos="457200" algn="l"/>
              </a:tabLst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opracowywanie analiz okresowych i całościowych w kontekście tematyki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przewidzianych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planie nadzoru pedagogicznego Lubuskiego Kuratora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Oświaty, kontroli w trybie działań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doraźnych </a:t>
            </a: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oraz zakresu ewaluacji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55600" lvl="0" algn="just">
              <a:spcAft>
                <a:spcPts val="0"/>
              </a:spcAft>
              <a:buClr>
                <a:srgbClr val="FF0000"/>
              </a:buClr>
              <a:tabLst>
                <a:tab pos="457200" algn="l"/>
              </a:tabLst>
            </a:pPr>
            <a:endParaRPr lang="pl-PL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romowanie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wykorzystania ewaluacji w procesie doskonalenia jakości działalności dydaktycznej, wychowawczej i opiekuńczej oraz innej działalności statutowej szkoły 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lub </a:t>
            </a:r>
            <a:r>
              <a:rPr lang="pl-PL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placówki</a:t>
            </a:r>
            <a:r>
              <a:rPr lang="pl-PL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spcAft>
                <a:spcPts val="0"/>
              </a:spcAft>
              <a:tabLst>
                <a:tab pos="457200" algn="l"/>
              </a:tabLst>
            </a:pP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konferencje regionalne dotyczące ewaluacji organizowane przy współpracy </a:t>
            </a:r>
            <a:r>
              <a:rPr lang="pl-PL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 ORE,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informacje o wynikach ewaluacji na stronie internetowej SEO,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lvl="0" indent="-179388" algn="just"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zadań: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Wdrożenie działań na rzecz poprawy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r>
              <a:rPr lang="pl-PL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szkołach województwa lubuskiego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”, „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 promująca zdrowie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pl-PL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rostokąt z rogami zaokrąglonymi po przekątnej 1"/>
          <p:cNvSpPr/>
          <p:nvPr/>
        </p:nvSpPr>
        <p:spPr>
          <a:xfrm>
            <a:off x="14023" y="1297506"/>
            <a:ext cx="9891977" cy="417733"/>
          </a:xfrm>
          <a:prstGeom prst="round2Diag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10"/>
              </a:spcBef>
              <a:spcAft>
                <a:spcPts val="0"/>
              </a:spcAft>
            </a:pP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Organ sprawujący nadzór pedagogiczny wspomaga szkoły i placówki w szczególności poprzez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7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28" y="2130426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Monitorowanie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pracy szkół i placówek</a:t>
            </a:r>
            <a:r>
              <a:rPr lang="pl-PL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solidFill>
                  <a:srgbClr val="1D0575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26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240314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7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Realizacja podstawowych kierunków polityki oświatowej państwa ustalone przez  MEN na rok szkolny 2016/2017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1" y="1484784"/>
            <a:ext cx="9711664" cy="4953000"/>
          </a:xfrm>
        </p:spPr>
        <p:txBody>
          <a:bodyPr/>
          <a:lstStyle/>
          <a:p>
            <a:pPr marL="0" indent="0" algn="ctr">
              <a:lnSpc>
                <a:spcPts val="16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roku szkolnym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2016/2017</a:t>
            </a:r>
          </a:p>
          <a:p>
            <a:pPr marL="0" indent="0" algn="ctr">
              <a:lnSpc>
                <a:spcPts val="16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polecenia Ministra Edukacji Narodowej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600"/>
              </a:lnSpc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monitorowany był temat</a:t>
            </a:r>
          </a:p>
          <a:p>
            <a:pPr marL="0" indent="0" algn="ctr">
              <a:lnSpc>
                <a:spcPts val="1600"/>
              </a:lnSpc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600"/>
              </a:lnSpc>
            </a:pPr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„Monitorowanie </a:t>
            </a:r>
            <a:r>
              <a:rPr lang="pl-PL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liczby uczniów technikum i zasadniczej szkoły zawodowej realizujących kształcenie dualne w ramach praktycznej nauki </a:t>
            </a:r>
            <a:r>
              <a:rPr lang="pl-PL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zawodu”</a:t>
            </a:r>
            <a:endParaRPr lang="pl-PL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ts val="1600"/>
              </a:lnSpc>
            </a:pPr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Clr>
                <a:srgbClr val="FF0000"/>
              </a:buClr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Monitorowaniem objęto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szkół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ponadgimnazjalnych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prowadzących kształcenie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zawodowe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ankietę odpowiedziały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szkoły, co stanowi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87,7%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wszystkich szkół objętych monitorowaniem. </a:t>
            </a:r>
          </a:p>
          <a:p>
            <a:pPr algn="just">
              <a:buClr>
                <a:srgbClr val="FF0000"/>
              </a:buClr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734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</a:t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dalszej pracy</a:t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solidFill>
                <a:srgbClr val="130A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57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do dalszej pracy wynikające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analizy wyników kontroli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 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50" y="1428736"/>
            <a:ext cx="9751250" cy="5429263"/>
          </a:xfrm>
        </p:spPr>
        <p:txBody>
          <a:bodyPr>
            <a:normAutofit fontScale="92500"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związku z dużą liczbą zaleceń wydanych w obszarze  przestrzegania praw dziecka i praw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ucznia, wskazane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zaplanować nadzór w tym obszarze w zakresie:</a:t>
            </a:r>
          </a:p>
          <a:p>
            <a:pPr marL="715963" lvl="0" indent="-2635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organizacji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pomocy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pedagogicznej, w tym wynikającej z zaleceń i wskazań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określonych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opiniach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orzeczeniach,</a:t>
            </a:r>
          </a:p>
          <a:p>
            <a:pPr marL="715963" lvl="0" indent="-2635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współpracy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rodzicami dzieci wymagających objęcia opieką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pedagogiczną,</a:t>
            </a:r>
          </a:p>
          <a:p>
            <a:pPr marL="715963" lvl="0" indent="-2635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realizacji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zadań  pedagoga/psychologa wynikających z pomocy psychologiczno-pedagogicznej,</a:t>
            </a:r>
          </a:p>
          <a:p>
            <a:pPr marL="715963" lvl="0" indent="-2635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przestrzegania przepisów prawa dotyczących organizacji,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realizacji nadzoru  pedagogicznego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 tym  nadzoru pedagogicznego prowadzonego przez dyrektora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w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zakresie pomocy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pedagogicznej.</a:t>
            </a:r>
          </a:p>
          <a:p>
            <a:pPr marL="452438" lvl="0">
              <a:buClr>
                <a:srgbClr val="FF0000"/>
              </a:buClr>
            </a:pP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Należałoby zwiększyć efektywność nadzoru pedagogicznego sprawowanego przez dyrektora poprzez planowanie  działań adekwatnych do potrzeb szkoły/placówki oraz  konsekwentną ich realizację. </a:t>
            </a:r>
            <a:endParaRPr lang="pl-PL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Wzmóc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w celu zapewnienia bezpieczeństwa uczniom w czasie zajęć lekcyjnych i pozalekcyjnych </a:t>
            </a:r>
            <a:b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szkołach/placówkach i działania zapewniające eliminowanie 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niepożądanych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zachowań uczniów</a:t>
            </a: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+mj-lt"/>
              <a:buAutoNum type="arabicPeriod" startAt="2"/>
            </a:pPr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+mj-lt"/>
              <a:buAutoNum type="arabicPeriod" startAt="2"/>
            </a:pPr>
            <a:r>
              <a:rPr lang="pl-PL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Wskazana 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jest realizacja form doskonalenia zawodowego dla dyrektorów/nauczycieli w zakresie udzielania </a:t>
            </a:r>
            <a:b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dokumentowania pomocy </a:t>
            </a:r>
            <a:r>
              <a:rPr lang="pl-PL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pedagogicznej, a także skutecznej współpracy dyrektorów/ </a:t>
            </a:r>
            <a:b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nauczycieli i komunikowania się z rodzicami.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39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Rekomendacje do dalszej pracy wynikające ze zgromadzonych danych  podczas przeprowadzonych ewaluacji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50" y="1428736"/>
            <a:ext cx="9622786" cy="5312631"/>
          </a:xfrm>
        </p:spPr>
        <p:txBody>
          <a:bodyPr>
            <a:normAutofit/>
          </a:bodyPr>
          <a:lstStyle/>
          <a:p>
            <a:pPr algn="just"/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zgromadzonych danych podczas przeprowadzonych ewaluacji sformułowano następujące rekomendacje dotyczące podejmowanych działań mających na celu doskonalenie jakości pracy szkół w województwie lubuskim w roku szkolnym 2017/2018:</a:t>
            </a:r>
          </a:p>
          <a:p>
            <a:pPr lvl="0"/>
            <a:endParaRPr lang="pl-PL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poziomie sprawowanego przez dyrektorów szkół wewnętrznego nadzoru pedagogicznego należy zwrócić większą uwagę na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endParaRPr lang="pl-PL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realizacji działań wychowawczych i profilaktycznych dostosowanych do potrzeb uczniów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prowadzenie obserwacji w kontekście realizowanych przez nauczycieli procesów edukacyjnych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 stwarzających uczniom możliwość aktywnego uczenia się, umożliwiających podejmowanie decyzji, a także pod kątem indywidualizacji i udzielania pełnej informacji zwrotnej uczniom na każdym etapie uczenia się.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729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Realizacja podstawowych kierunków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polityki oświatowej państwa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 roku szkolnym 2016/2017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8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96616" y="116632"/>
            <a:ext cx="7816508" cy="92869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Uwagi dotyczące zaleceń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154780" y="1412776"/>
            <a:ext cx="9596439" cy="4478673"/>
          </a:xfrm>
        </p:spPr>
        <p:txBody>
          <a:bodyPr/>
          <a:lstStyle/>
          <a:p>
            <a:pPr marL="0" indent="0" algn="just"/>
            <a:endParaRPr lang="pl-PL" sz="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F0000"/>
              </a:buClr>
            </a:pPr>
            <a:endParaRPr lang="pl-PL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yrektor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szkoły lub placówki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zobowiązany jest egzekwować udzielanie kary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nauczycielowi,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rozpatrzona skarga lub zbadana sprawa w piśmie potwierdza zasadność wskazanych zarzutów.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buClr>
                <a:srgbClr val="FF0000"/>
              </a:buClr>
            </a:pPr>
            <a:endParaRPr lang="pl-PL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szkoły lub placówki,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terminie 30 dni od dnia otrzymania zaleceń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wniesienia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zastrzeżeń – w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terminie 30 dni od dnia otrzymania pisemnego zawiadomienia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nieuwzględnieniu zastrzeżeń, jest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zobligowany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powiadomić:</a:t>
            </a:r>
          </a:p>
          <a:p>
            <a:pPr marL="804863" lvl="0" indent="-352425" algn="just">
              <a:buClr>
                <a:srgbClr val="FF0000"/>
              </a:buClr>
              <a:buFont typeface="+mj-lt"/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sprawujący nadzór pedagogiczny o sposobie realizacji zaleceń,</a:t>
            </a:r>
          </a:p>
          <a:p>
            <a:pPr marL="804863" lvl="0" indent="-352425" algn="just">
              <a:buClr>
                <a:srgbClr val="FF0000"/>
              </a:buClr>
              <a:buFont typeface="+mj-lt"/>
              <a:buAutoNum type="alphaLcParenR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 prowadzący szkołę lub placówkę o otrzymanych zaleceniach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o sposobie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ich realizacji.</a:t>
            </a:r>
          </a:p>
          <a:p>
            <a:pPr marL="0" indent="0" algn="just">
              <a:buClr>
                <a:srgbClr val="FF0000"/>
              </a:buClr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A40C9-92DC-4218-B468-ABBA4F26ECC0}" type="slidenum">
              <a:rPr lang="pl-PL" smtClean="0"/>
              <a:pPr>
                <a:defRPr/>
              </a:pPr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21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42950" y="2060852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Organizacja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nadzoru pedagogicznego 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2017/2018</a:t>
            </a:r>
            <a:endParaRPr lang="pl-PL" sz="31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0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Kierunki polityki oświatowej państwa ustalone przez MEN 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9"/>
            <a:ext cx="9906000" cy="5373687"/>
          </a:xfrm>
        </p:spPr>
        <p:txBody>
          <a:bodyPr/>
          <a:lstStyle/>
          <a:p>
            <a:pPr marL="0" indent="0" algn="just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rok szkolny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2017/2018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Edukacji Narodowej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ustalił następujące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kierunki polityki oświatowej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państwa:</a:t>
            </a:r>
          </a:p>
          <a:p>
            <a:pPr marL="0" indent="0"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Wdrażanie nowej podstawy programowej kształcenia ogólnego.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Podniesienie jakości edukacji matematycznej, przyrodniczej i informatycznej.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Bezpieczeństwo w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internecie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Odpowiedzialne korzystanie z mediów społecznych.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Wprowadzanie doradztwa zawodowego do szkół i placówek.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Wzmacnianie wychowawczej roli szkoły.</a:t>
            </a:r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Podnoszenie jakości edukacji włączającej w szkołach i placówkach systemu oświaty.</a:t>
            </a:r>
          </a:p>
          <a:p>
            <a:pPr lvl="0" algn="just">
              <a:buClr>
                <a:srgbClr val="FF0000"/>
              </a:buClr>
            </a:pPr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/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42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140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42950" y="2060852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Planowe działania w zakresie</a:t>
            </a:r>
            <a:b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nadzoru pedagogicznego </a:t>
            </a:r>
            <a:endParaRPr lang="pl-PL" sz="31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2483" y="2348885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  <a:endParaRPr lang="pl-PL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86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sz="1800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</a:p>
        </p:txBody>
      </p:sp>
      <p:graphicFrame>
        <p:nvGraphicFramePr>
          <p:cNvPr id="2" name="Symbol zastępczy zawartości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782247"/>
              </p:ext>
            </p:extLst>
          </p:nvPr>
        </p:nvGraphicFramePr>
        <p:xfrm>
          <a:off x="183637" y="3036667"/>
          <a:ext cx="9538730" cy="24343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049"/>
                <a:gridCol w="4803549"/>
                <a:gridCol w="4156132"/>
              </a:tblGrid>
              <a:tr h="3346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Lp.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Rodzaj ewaluacji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Wskaźnik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68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Ewaluacje problemowe w zakresie wymagań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ustalonych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przez Ministra Edukacji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Narodowej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wszystkich ewaluacji w roku szkolnym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45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pl-PL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Ewaluacja problemowe w zakresie wymagań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ustalonych </a:t>
                      </a: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przez Lubuskiego Kuratora </a:t>
                      </a:r>
                      <a:r>
                        <a:rPr lang="pl-PL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Oświaty na podstawie wniosków z nadzoru pedagogicznego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pl-PL" sz="18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pl-PL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wszystkich ewaluacji w roku szkolnym</a:t>
                      </a:r>
                      <a:endParaRPr lang="pl-PL" sz="140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985"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</a:t>
                      </a:r>
                      <a:r>
                        <a:rPr lang="pl-PL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Razem</a:t>
                      </a:r>
                      <a:endParaRPr lang="pl-PL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pl-PL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74295" marR="7429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45</a:t>
            </a:fld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-21374" y="1268765"/>
            <a:ext cx="9923882" cy="1485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pl-PL" altLang="pl-PL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Liczbę 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ewaluacji  zewnętrznych w rozbiciu na poszczeg</a:t>
            </a:r>
            <a:r>
              <a:rPr lang="pl-PL" altLang="pl-PL" dirty="0"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lne typy szk</a:t>
            </a:r>
            <a:r>
              <a:rPr lang="pl-PL" altLang="pl-PL" dirty="0"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ł i plac</a:t>
            </a:r>
            <a:r>
              <a:rPr lang="pl-PL" altLang="pl-PL" dirty="0">
                <a:latin typeface="Calibri"/>
                <a:ea typeface="Times New Roman" pitchFamily="18" charset="0"/>
                <a:cs typeface="Times New Roman" pitchFamily="18" charset="0"/>
              </a:rPr>
              <a:t>ó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wek oraz </a:t>
            </a:r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zakresy 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ewaluacji problemowych na rok szkolny </a:t>
            </a:r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2017/2018 </a:t>
            </a:r>
            <a:r>
              <a:rPr lang="pl-PL" altLang="pl-PL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ustalił Minister Edukacji </a:t>
            </a:r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Narodowej </a:t>
            </a:r>
            <a:b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 lipca 2017r.:</a:t>
            </a:r>
            <a:endParaRPr lang="pl-PL" altLang="pl-PL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endParaRPr lang="pl-PL" altLang="pl-PL" sz="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endParaRPr lang="pl-PL" altLang="pl-PL" sz="1050" dirty="0">
              <a:cs typeface="Arial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9544" y="5645813"/>
            <a:ext cx="9905999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857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340773"/>
            <a:ext cx="9789537" cy="4969023"/>
          </a:xfrm>
        </p:spPr>
        <p:txBody>
          <a:bodyPr>
            <a:normAutofit fontScale="62500" lnSpcReduction="20000"/>
          </a:bodyPr>
          <a:lstStyle/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przedszkolach, innych </a:t>
            </a:r>
            <a:r>
              <a:rPr lang="pl-PL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formach wychowania przedszkolnego </a:t>
            </a:r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oddziałach </a:t>
            </a:r>
            <a:r>
              <a:rPr lang="pl-PL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przedszkolnych zorganizowanych w szkołach </a:t>
            </a:r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podstawowych – </a:t>
            </a:r>
            <a:r>
              <a:rPr lang="pl-PL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wymagań</a:t>
            </a:r>
            <a:r>
              <a:rPr lang="pl-PL" sz="3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46</a:t>
            </a:fld>
            <a:endParaRPr lang="pl-PL"/>
          </a:p>
        </p:txBody>
      </p:sp>
      <p:sp>
        <p:nvSpPr>
          <p:cNvPr id="2" name="Prostokąt zaokrąglony 1"/>
          <p:cNvSpPr/>
          <p:nvPr/>
        </p:nvSpPr>
        <p:spPr>
          <a:xfrm>
            <a:off x="584517" y="1700808"/>
            <a:ext cx="8502945" cy="720080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Ewaluacje problemowe 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zakresie wymagań ustalonych przez </a:t>
            </a:r>
            <a:endParaRPr lang="pl-PL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Ministra </a:t>
            </a: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Edukacji Narodowej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 bwMode="auto">
          <a:xfrm>
            <a:off x="0" y="5372620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z rogami ściętymi po przekątnej 6"/>
          <p:cNvSpPr/>
          <p:nvPr/>
        </p:nvSpPr>
        <p:spPr>
          <a:xfrm>
            <a:off x="344488" y="4307101"/>
            <a:ext cx="9217024" cy="792088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Dzieci nabywają wiadomości i umiejętności określone w podstawie programowej </a:t>
            </a:r>
          </a:p>
        </p:txBody>
      </p:sp>
      <p:sp>
        <p:nvSpPr>
          <p:cNvPr id="10" name="Prostokąt z rogami ściętymi po przekątnej 9"/>
          <p:cNvSpPr/>
          <p:nvPr/>
        </p:nvSpPr>
        <p:spPr>
          <a:xfrm>
            <a:off x="344488" y="5445224"/>
            <a:ext cx="9217024" cy="792088"/>
          </a:xfrm>
          <a:prstGeom prst="snip2Diag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Kształtowane są postawy i respektowane normy społeczne</a:t>
            </a:r>
          </a:p>
        </p:txBody>
      </p:sp>
    </p:spTree>
    <p:extLst>
      <p:ext uri="{BB962C8B-B14F-4D97-AF65-F5344CB8AC3E}">
        <p14:creationId xmlns:p14="http://schemas.microsoft.com/office/powerpoint/2010/main" val="23004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dirty="0" smtClean="0">
                <a:effectLst/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9906000" cy="4969023"/>
          </a:xfrm>
        </p:spPr>
        <p:txBody>
          <a:bodyPr/>
          <a:lstStyle/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Planowana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ewaluacji zewnętrznych podana zostanie 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Planie Nadzoru Pedagogicznego Lubuskiego Kuratora Oświaty </a:t>
            </a:r>
            <a:b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rok szkolny 2017/2018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terminie do 31 sierpnia 2017r.</a:t>
            </a:r>
          </a:p>
          <a:p>
            <a:pPr algn="ctr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(strona internetowa Kuratorium Oświaty)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47</a:t>
            </a:fld>
            <a:endParaRPr lang="pl-PL"/>
          </a:p>
        </p:txBody>
      </p:sp>
      <p:sp>
        <p:nvSpPr>
          <p:cNvPr id="6" name="Prostokąt zaokrąglony 5"/>
          <p:cNvSpPr/>
          <p:nvPr/>
        </p:nvSpPr>
        <p:spPr>
          <a:xfrm>
            <a:off x="581285" y="1484784"/>
            <a:ext cx="8740202" cy="93610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Ewaluacje problemowe w zakresie wymagań ustalonych przez </a:t>
            </a:r>
            <a:endParaRPr lang="pl-PL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Oświaty </a:t>
            </a:r>
            <a:b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podstawie wniosków z nadzoru pedagogicznego </a:t>
            </a:r>
            <a:endParaRPr lang="pl-PL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ytuł 1"/>
          <p:cNvSpPr txBox="1">
            <a:spLocks/>
          </p:cNvSpPr>
          <p:nvPr/>
        </p:nvSpPr>
        <p:spPr bwMode="auto">
          <a:xfrm>
            <a:off x="5494" y="5661248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80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311285" y="2636917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przez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Kuratora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światy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Planie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adzoru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edagogicznego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przeprowadzane z </a:t>
            </a:r>
            <a:r>
              <a:rPr lang="pl-PL" sz="33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wykorzystaniem arkuszy kontroli zatwierdzonych przez </a:t>
            </a:r>
            <a: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br>
              <a:rPr lang="pl-PL" sz="33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66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>
          <a:xfrm>
            <a:off x="1715090" y="30907"/>
            <a:ext cx="8190910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przez Kuratora Oświaty,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w planie nadzoru pedagogicznego, przeprowadzane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arkuszy kontroli zatwierdzonych przez MEN</a:t>
            </a:r>
            <a:endParaRPr lang="pl-PL" sz="1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89537" cy="4286250"/>
          </a:xfrm>
        </p:spPr>
        <p:txBody>
          <a:bodyPr/>
          <a:lstStyle/>
          <a:p>
            <a:pPr marL="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Tematy kontroli i ich liczbę w rozbiciu na poszczególne typy szkół i placówek  oraz  terminy ich realizacji </a:t>
            </a:r>
            <a:r>
              <a:rPr lang="pl-PL" alt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rok szkolny 2017/2018 ustalił Minister Edukacji Narodowej: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49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5913774"/>
              </p:ext>
            </p:extLst>
          </p:nvPr>
        </p:nvGraphicFramePr>
        <p:xfrm>
          <a:off x="194471" y="2060848"/>
          <a:ext cx="9517057" cy="391984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934426"/>
                <a:gridCol w="6582631"/>
              </a:tblGrid>
              <a:tr h="108012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Temat: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  <a:solidFill>
                      <a:srgbClr val="EC700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Zgodność z przepisami prawa </a:t>
                      </a:r>
                      <a:r>
                        <a:rPr lang="pl-PL" sz="1800" kern="12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przeprowadzania postępowania </a:t>
                      </a: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rekrutacyjnego do przedszkoli </a:t>
                      </a:r>
                      <a:b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 rok szkolny 2018/2019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  <a:solidFill>
                      <a:srgbClr val="EC700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Publiczne: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przedszkola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inne formy wychowania przedszkolnego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oddziały przedszkolne w szkołach podstawowych</a:t>
                      </a: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 realizacji: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 podmiotów objętych kontrolą: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pl-PL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podmiotów objętych kontrolą: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405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Podstawowe kierunki polityki oświatowej państwa ustalone przez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MEN</a:t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na rok szkolny 2016/2017 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412780"/>
            <a:ext cx="9906000" cy="544522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just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Edukacji Narodowej na rok szkolny 2016/2017 ustalił następujące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podstawowe kierunki realizacji polityki oświatowej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państwa: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Upowszechnianie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czytelnictwa, rozwijanie kompetencji czytelniczych wśród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dzieci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młodzieży.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Rozwijanie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kompetencji informatycznych dzieci i młodzieży w szkołach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placówkach.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Kształtowanie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postaw.  Wychowanie do wartości.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Podniesienie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jakości kształcenia zawodowego w szkołach ponadgimnazjalnych poprzez angażowanie pracodawców w proces dostosowania kształcenia zawodowego do potrzeb rynku pracy.</a:t>
            </a:r>
          </a:p>
          <a:p>
            <a:pPr marL="266700" lvl="0" indent="-266700" algn="just">
              <a:buFont typeface="+mj-lt"/>
              <a:buAutoNum type="arabicPeriod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Przygotowanie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wdrożenia od roku szkolnego 2017/2018 nowej podstawy programowej. </a:t>
            </a:r>
          </a:p>
          <a:p>
            <a:pPr lvl="0" algn="just">
              <a:buFont typeface="+mj-lt"/>
              <a:buAutoNum type="arabicPeriod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FF0000"/>
              </a:buClr>
            </a:pPr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FF0000"/>
              </a:buClr>
            </a:pP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 </a:t>
            </a: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szkolny 2016/2017 ogłoszony został przez Ministra Edukacji Narodowej </a:t>
            </a:r>
            <a:b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Rokiem Wolontariatu</a:t>
            </a:r>
          </a:p>
          <a:p>
            <a:pPr marL="0" lvl="0" indent="0"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 eaLnBrk="1" hangingPunct="1">
              <a:defRPr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853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>
          <a:xfrm>
            <a:off x="1752047" y="34261"/>
            <a:ext cx="8190910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przez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Kuratora Oświaty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planie nadzoru pedagogicznego, przeprowadzane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80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wykorzystaniem arkuszy kontroli zatwierdzonych przez </a:t>
            </a: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89537" cy="4286250"/>
          </a:xfrm>
        </p:spPr>
        <p:txBody>
          <a:bodyPr/>
          <a:lstStyle/>
          <a:p>
            <a:pPr marL="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Tematy kontroli i ich liczbę w rozbiciu na poszczególne typy szkół i placówek  oraz  terminy ich realizacji </a:t>
            </a:r>
            <a:r>
              <a:rPr lang="pl-PL" alt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rok szkolny 2017/2018 ustalił Minister Edukacji Narodowej: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50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345359"/>
              </p:ext>
            </p:extLst>
          </p:nvPr>
        </p:nvGraphicFramePr>
        <p:xfrm>
          <a:off x="155467" y="2060848"/>
          <a:ext cx="9595066" cy="40917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958478"/>
                <a:gridCol w="6636588"/>
              </a:tblGrid>
              <a:tr h="997386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Temat: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Ocena prawidłowości realizacji zadań szkół i przedszkoli </a:t>
                      </a:r>
                      <a:b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 zakresie organizacji nauki języka mniejszości narodowej, etnicznej i języka regionalnego oraz własnej historii i kultury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28044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0">
                        <a:buClr>
                          <a:srgbClr val="FF0000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 i niepubliczne: 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przedszkola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organizujące naukę języka mniejszości narodowej, etnicznej i języka regionalnego oraz własnej historii i kultury</a:t>
                      </a: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428044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 realizacji: 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38815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 szkół i przedszkoli  objętych kontrolą: 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  <a:tr h="7388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szkół i przedszkoli  objętych kontrolą: 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342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>
          <a:xfrm>
            <a:off x="1715090" y="30907"/>
            <a:ext cx="8190910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przez Kuratora Oświaty,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w planie nadzoru pedagogicznego, przeprowadzane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arkuszy kontroli zatwierdzonych przez MEN</a:t>
            </a:r>
            <a:endParaRPr lang="pl-PL" sz="1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89537" cy="4286250"/>
          </a:xfrm>
        </p:spPr>
        <p:txBody>
          <a:bodyPr/>
          <a:lstStyle/>
          <a:p>
            <a:pPr marL="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Tematy kontroli i ich liczbę w rozbiciu na poszczególne typy szkół i placówek  oraz  terminy ich realizacji </a:t>
            </a:r>
            <a:r>
              <a:rPr lang="pl-PL" alt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rok szkolny 2017/2018 ustalił Minister Edukacji Narodowej:</a:t>
            </a:r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51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545284"/>
              </p:ext>
            </p:extLst>
          </p:nvPr>
        </p:nvGraphicFramePr>
        <p:xfrm>
          <a:off x="194471" y="2132516"/>
          <a:ext cx="9517057" cy="32054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855117"/>
                <a:gridCol w="6661940"/>
              </a:tblGrid>
              <a:tr h="864096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Temat: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Ocena prawidłowości zapewnienia warunków i organizacji kształcenia uczniów niepełnosprawnych w szkołach ogólnodostępnych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 i niepubliczne: 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szkoły ogólnodostępne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 realizacji: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 szkół objętych kontrolą: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 szkół objętych kontrolą: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818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5170" name="Tytuł 1"/>
          <p:cNvSpPr>
            <a:spLocks noGrp="1"/>
          </p:cNvSpPr>
          <p:nvPr>
            <p:ph type="title"/>
          </p:nvPr>
        </p:nvSpPr>
        <p:spPr bwMode="auto">
          <a:xfrm>
            <a:off x="1715090" y="30907"/>
            <a:ext cx="8190910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Kontrole podejmowane przez Kuratora Oświaty,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przewidziane w planie nadzoru pedagogicznego, przeprowadzane </a:t>
            </a:r>
            <a:b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wykorzystaniem arkuszy kontroli zatwierdzonych przez MEN</a:t>
            </a:r>
            <a:endParaRPr lang="pl-PL" sz="1800" dirty="0" smtClean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211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89537" cy="4286250"/>
          </a:xfrm>
        </p:spPr>
        <p:txBody>
          <a:bodyPr/>
          <a:lstStyle/>
          <a:p>
            <a:pPr marL="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Tematy kontroli i ich liczbę w rozbiciu na poszczególne typy szkół i placówek  oraz  terminy ich realizacji </a:t>
            </a:r>
            <a:r>
              <a:rPr lang="pl-PL" altLang="pl-PL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rok szkolny 2017/2018 ustalił Minister Edukacji Narodowej: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pl-PL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charset="0"/>
              <a:buNone/>
              <a:defRPr/>
            </a:pPr>
            <a:endParaRPr lang="pl-PL" sz="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None/>
              <a:defRPr/>
            </a:pP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9DB073-DDEF-4281-887B-67B316609F0A}" type="slidenum">
              <a:rPr lang="pl-PL" smtClean="0"/>
              <a:pPr>
                <a:defRPr/>
              </a:pPr>
              <a:t>52</a:t>
            </a:fld>
            <a:endParaRPr lang="pl-PL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733099"/>
              </p:ext>
            </p:extLst>
          </p:nvPr>
        </p:nvGraphicFramePr>
        <p:xfrm>
          <a:off x="194471" y="2060848"/>
          <a:ext cx="9517057" cy="3371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934426"/>
                <a:gridCol w="6582631"/>
              </a:tblGrid>
              <a:tr h="108012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Temat: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Ocena prawidłowości</a:t>
                      </a:r>
                      <a:r>
                        <a:rPr lang="pl-PL" sz="18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współpracy publicznych poradni psychologiczno-pedagogicznych z przedszkolami i szkołami</a:t>
                      </a:r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 szkoły/placówki: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Publiczne:</a:t>
                      </a:r>
                    </a:p>
                    <a:p>
                      <a:pPr marL="285750" indent="-285750">
                        <a:buClr>
                          <a:srgbClr val="FF0000"/>
                        </a:buClr>
                        <a:buFont typeface="Wingdings" panose="05000000000000000000" pitchFamily="2" charset="2"/>
                        <a:buChar char="§"/>
                      </a:pPr>
                      <a:r>
                        <a:rPr lang="pl-PL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poradnie psychologiczno-pedagogiczne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 realizacji: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Procent podmiotów objętych kontrolą: 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Liczba</a:t>
                      </a:r>
                      <a:r>
                        <a:rPr lang="pl-PL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podmiotów objętych kontrolą:</a:t>
                      </a:r>
                      <a:endParaRPr lang="pl-PL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pl-PL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9060" marR="990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relaxedInset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7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Monitorowanie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pracy szkół i placówek</a:t>
            </a:r>
            <a:r>
              <a:rPr lang="pl-PL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 bwMode="auto">
          <a:xfrm>
            <a:off x="0" y="5517232"/>
            <a:ext cx="9906000" cy="1340768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5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pracy szkół i placówek</a:t>
            </a:r>
            <a:endParaRPr lang="pl-PL" sz="1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5" name="Symbol zastępczy zawartości 2"/>
          <p:cNvSpPr>
            <a:spLocks noGrp="1"/>
          </p:cNvSpPr>
          <p:nvPr>
            <p:ph idx="1"/>
          </p:nvPr>
        </p:nvSpPr>
        <p:spPr>
          <a:xfrm>
            <a:off x="116465" y="1628800"/>
            <a:ext cx="9596439" cy="4286250"/>
          </a:xfrm>
        </p:spPr>
        <p:txBody>
          <a:bodyPr/>
          <a:lstStyle/>
          <a:p>
            <a:pPr marL="0" indent="0"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Minister Edukacji Narodowej ustalił, że w roku szkolnym 2017/2018 monitorowanie będzie obejmowało:</a:t>
            </a:r>
          </a:p>
          <a:p>
            <a:pPr marL="0" indent="0"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A40C9-92DC-4218-B468-ABBA4F26ECC0}" type="slidenum">
              <a:rPr lang="pl-PL" smtClean="0"/>
              <a:pPr>
                <a:defRPr/>
              </a:pPr>
              <a:t>54</a:t>
            </a:fld>
            <a:endParaRPr lang="pl-PL"/>
          </a:p>
        </p:txBody>
      </p:sp>
      <p:sp>
        <p:nvSpPr>
          <p:cNvPr id="7" name="Prostokąt z rogami ściętymi z jednej strony 6"/>
          <p:cNvSpPr/>
          <p:nvPr/>
        </p:nvSpPr>
        <p:spPr>
          <a:xfrm>
            <a:off x="272480" y="2564904"/>
            <a:ext cx="9289032" cy="900100"/>
          </a:xfrm>
          <a:prstGeom prst="snip2Same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Zapewnienie bezpieczeństwa uczniom podczas zajęć na strzelnicach funkcjonujących w szkołach 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ostokąt z rogami ściętymi z jednej strony 8"/>
          <p:cNvSpPr/>
          <p:nvPr/>
        </p:nvSpPr>
        <p:spPr>
          <a:xfrm>
            <a:off x="272480" y="4149080"/>
            <a:ext cx="9289032" cy="900100"/>
          </a:xfrm>
          <a:prstGeom prst="snip2Same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Organizację pomocy psychologiczno-pedagogicznej  we wszystkich typach szkół</a:t>
            </a: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28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42950" y="2060852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Przerwa</a:t>
            </a:r>
            <a:endParaRPr lang="pl-PL" sz="31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94471" y="1988842"/>
            <a:ext cx="9555163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Zmiany w przepisach prawa oświatowego</a:t>
            </a:r>
            <a:endParaRPr lang="pl-PL" sz="6700" i="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4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 bwMode="auto">
          <a:xfrm>
            <a:off x="742950" y="2204864"/>
            <a:ext cx="8420100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marL="228600" lvl="0" indent="-228600"/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 </a:t>
            </a:r>
            <a:r>
              <a:rPr lang="pl-PL" sz="40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dyrektora </a:t>
            </a:r>
            <a:r>
              <a:rPr lang="pl-PL" sz="40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kontekście zmian w prawie oświatowym</a:t>
            </a:r>
            <a:endParaRPr lang="pl-PL" sz="40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29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Wdrażanie nowej podstawy programowej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Ośmioletnia szkoła podstawowa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realizacja podstawy programowej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(art. 273 i kolejne ustawy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po)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533" y="2708920"/>
            <a:ext cx="8361345" cy="2382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86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Nowelizacja statutu </a:t>
            </a:r>
            <a:br>
              <a:rPr lang="pl-PL" dirty="0" smtClean="0"/>
            </a:br>
            <a:r>
              <a:rPr lang="pl-PL" dirty="0" smtClean="0"/>
              <a:t>i innych dokumentów szkolnych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5168615"/>
          </a:xfrm>
        </p:spPr>
        <p:txBody>
          <a:bodyPr>
            <a:normAutofit lnSpcReduction="10000"/>
          </a:bodyPr>
          <a:lstStyle/>
          <a:p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Statut szkoły</a:t>
            </a: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Zawartość statutu szkoły została określona w ustawie </a:t>
            </a:r>
            <a:r>
              <a:rPr lang="pl-PL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Prawo oświatowe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(art. 98-99, art. 100).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Dotychczasowe statuty szkół podstawowych zachowują moc do dnia wejścia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życie statutów wydanych na podstawie ustawy – Prawo oświatowe, nie dłużej jednak niż </a:t>
            </a:r>
            <a:r>
              <a:rPr lang="pl-PL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30 listopada 2017 r. 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związku z opisanymi zmianami w statucie należy uwzględnić zmiany dotyczące:</a:t>
            </a: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zakresu zadań nauczycieli, w tym nauczyciela wychowawcy,</a:t>
            </a: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organizacji wewnątrzszkolnego systemu doradztwa zawodowego,</a:t>
            </a: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organizacji współdziałania ze stowarzyszeniami lub innymi organizacjami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zakresie działalności innowacyjnej,</a:t>
            </a: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organizacji wolontariatu w szkole.</a:t>
            </a:r>
          </a:p>
          <a:p>
            <a:pPr>
              <a:buFontTx/>
              <a:buChar char="-"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7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6" name="Tytuł 1"/>
          <p:cNvSpPr>
            <a:spLocks noGrp="1"/>
          </p:cNvSpPr>
          <p:nvPr>
            <p:ph type="title"/>
          </p:nvPr>
        </p:nvSpPr>
        <p:spPr bwMode="auto">
          <a:xfrm>
            <a:off x="1934769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pl-PL" sz="180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Podstawowe kierunki polityki oświatowej państwa ustalone przez MEN </a:t>
            </a: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9"/>
            <a:ext cx="9906000" cy="5373687"/>
          </a:xfrm>
        </p:spPr>
        <p:txBody>
          <a:bodyPr/>
          <a:lstStyle/>
          <a:p>
            <a:pPr algn="just"/>
            <a:endParaRPr 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/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związku z realizacją podstawowych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kierunków polityki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oświatowej państwa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Lubuski Kurator </a:t>
            </a:r>
            <a:r>
              <a:rPr lang="pl-PL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Oświaty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2016/2017:</a:t>
            </a:r>
          </a:p>
          <a:p>
            <a:pPr algn="just"/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przeprowadził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176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kontroli przewidzianych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adzoru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edagogicznego </a:t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Oświaty z wykorzystaniem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arkuszy kontroli zatwierdzonych przez ministra właściwego do spraw oświaty i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wychowania,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przeprowadził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124</a:t>
            </a:r>
            <a:r>
              <a:rPr 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kontrole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trybie działań doraźnych na sygnalizowane nieprawidłowości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szkołach i placówkach związane z problematyką kierunków,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skargi i</a:t>
            </a:r>
            <a:r>
              <a:rPr lang="pl-PL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pl-PL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kontroli wynikających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art. 7 ust. 3 ustawy o systemie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oświaty,</a:t>
            </a:r>
          </a:p>
          <a:p>
            <a:pPr marL="363538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przeprowadził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ewaluacji zewnętrznych w zakresie wymagań uwzględniających problematykę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kierunków polityki oświatowej państwa,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rzeprowadził </a:t>
            </a:r>
            <a:r>
              <a:rPr lang="pl-PL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l-PL" sz="1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wynikające z danego kierunku,</a:t>
            </a:r>
          </a:p>
          <a:p>
            <a:pPr marL="363538" lvl="0" indent="-363538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podejmował wiele działań na polecenie MEN, ORE wynikających z kierunków polityki oświatowej państwa.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51B7E-CBA2-4E06-A839-FD105B9D5D5C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114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Nowelizacja statutu </a:t>
            </a:r>
            <a:br>
              <a:rPr lang="pl-PL" dirty="0" smtClean="0"/>
            </a:br>
            <a:r>
              <a:rPr lang="pl-PL" dirty="0" smtClean="0"/>
              <a:t>i innych dokumentów szkolnych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6"/>
            <a:ext cx="9596505" cy="5024599"/>
          </a:xfrm>
        </p:spPr>
        <p:txBody>
          <a:bodyPr/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Zadanie:</a:t>
            </a:r>
          </a:p>
          <a:p>
            <a:pPr marL="396000" indent="-284400" algn="just"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powołać zespół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opracować projekt zmian w statucie (przeanalizować zapisy w prawie, ocenić, jakie treści, w jakim zakresie powinny zostać zmienione…)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000" indent="-284400">
              <a:spcBef>
                <a:spcPts val="24"/>
              </a:spcBef>
              <a:buFont typeface="Wingdings" pitchFamily="2" charset="2"/>
              <a:buChar char="ü"/>
            </a:pPr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zweryfikować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4500" indent="-342900">
              <a:spcBef>
                <a:spcPts val="24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szkolny zestaw programów,</a:t>
            </a:r>
          </a:p>
          <a:p>
            <a:pPr marL="454500" indent="-342900" algn="just">
              <a:spcBef>
                <a:spcPts val="24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regulamin samorządu uczniowskiego w zakresie spraw związanych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działalnością wolontariatu uczniowskiego, w tym możliwości powoływania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określenia kompetencji rady  wolontariatu,</a:t>
            </a:r>
          </a:p>
          <a:p>
            <a:pPr marL="454500" indent="-342900" algn="just">
              <a:spcBef>
                <a:spcPts val="24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regulamin rady rodziców i rady pedagogicznej w zakresie ustalania programu wychowawczo-profilaktycznego.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00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Działalność edukacyjna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6"/>
            <a:ext cx="9596505" cy="509660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 roku szkolnego 2017/2018 działalność edukacyjna szkoły określona będzie przez: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szkolny zestaw programów nauczania,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program wychowawczo-profilaktyczny.</a:t>
            </a: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Przygotować programy, by tworzyły spójną całość i uwzględniały wszystkie wymagania opisane w podstawie programowej.</a:t>
            </a: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Kto tworzy?</a:t>
            </a:r>
          </a:p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każdy nauczyciel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500" indent="-342900" algn="just">
              <a:lnSpc>
                <a:spcPct val="110000"/>
              </a:lnSpc>
              <a:spcBef>
                <a:spcPts val="24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rzecznik wprowadzanych zmian,</a:t>
            </a:r>
          </a:p>
          <a:p>
            <a:pPr marL="670500" indent="-342900" algn="just">
              <a:lnSpc>
                <a:spcPct val="110000"/>
              </a:lnSpc>
              <a:spcBef>
                <a:spcPts val="24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odpowiedzialny za budowanie środowiska szkolnego sprzyjającego działaniom wychowawczym,</a:t>
            </a:r>
          </a:p>
          <a:p>
            <a:pPr marL="670500" indent="-342900" algn="just">
              <a:lnSpc>
                <a:spcPct val="110000"/>
              </a:lnSpc>
              <a:spcBef>
                <a:spcPts val="24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udzielający pomocy rodzicom w klaryfikacji koncepcji wychowania,</a:t>
            </a:r>
          </a:p>
          <a:p>
            <a:pPr marL="670500" indent="-342900" algn="just">
              <a:lnSpc>
                <a:spcPct val="110000"/>
              </a:lnSpc>
              <a:spcBef>
                <a:spcPts val="24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wspierający uczniów w rozwoju.</a:t>
            </a:r>
          </a:p>
        </p:txBody>
      </p:sp>
    </p:spTree>
    <p:extLst>
      <p:ext uri="{BB962C8B-B14F-4D97-AF65-F5344CB8AC3E}">
        <p14:creationId xmlns:p14="http://schemas.microsoft.com/office/powerpoint/2010/main" val="1757290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Programy nauczania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4808575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latach szkolnych 2017/2018 - 2020/2021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 lub zespół nauczycieli przedstawia dyrektorowi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podstawowej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nauczania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danych zajęć edukacyjnych z zakresu kształcenia ogólnego dla klas VII i VIII, zgodnie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przepisami art. 22a ust. 4-8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(art. 293 u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po)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Zajęcia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z zakresu </a:t>
            </a:r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doradztwa zawodowego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będą realizowane w oparciu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 przygotowany przez nauczyciela realizującego te zajęcia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dopuszczony do użytku przez dyrektora szkoły, po zasięgnięciu opinii rady pedagogicznej (art. 292 u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pwu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po). </a:t>
            </a: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Przepis zastrzega przy tym, że program nauczania musi zawierać treści dotyczące informacji o zawodach, kwalifikacjach i stanowiskach pracy oraz możliwościach uzyskania kwalifikacji zgodnych z potrzebami rynku pracy i predyspozycjami zawodowymi.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7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Działalność edukacyjna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Zwrócić uwagę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to, by nauczyciele w ramach kształcenia ogólnego rozwijali następujące umiejętności:</a:t>
            </a:r>
          </a:p>
          <a:p>
            <a:pPr marL="396000" indent="-284400" algn="just">
              <a:spcBef>
                <a:spcPts val="24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sprawne komunikowanie się w języku polskim oraz w językach obcych,   w tym występowanie przed publicznością;</a:t>
            </a:r>
          </a:p>
          <a:p>
            <a:pPr marL="396000" indent="-284400" algn="just">
              <a:spcBef>
                <a:spcPts val="24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efektywne porozumiewanie się w różnych sytuacjach, prezentowanie własnego stanowiska z uwzględnieniem doświadczeń i poglądów innych ludzi;</a:t>
            </a:r>
          </a:p>
          <a:p>
            <a:pPr marL="396000" indent="-284400" algn="just">
              <a:spcBef>
                <a:spcPts val="24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poszukiwanie, porządkowanie, krytyczna analiza oraz wykorzystanie informacji z różnych źródeł;</a:t>
            </a:r>
          </a:p>
          <a:p>
            <a:pPr marL="396000" indent="-284400" algn="just">
              <a:spcBef>
                <a:spcPts val="24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gotowość do twórczej i naukowej aktywności uczniów oraz zaciekawienie ich otaczającym światem;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9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Działalność edukacyjna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6000" indent="-284400" algn="just">
              <a:spcBef>
                <a:spcPts val="24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kreatywne rozwiązywanie problemów z różnych dziedzin ze świadomym wykorzystaniem metod i narzędzi wywodzących się z informatyki;</a:t>
            </a:r>
          </a:p>
          <a:p>
            <a:pPr marL="396000" indent="-284400" algn="just">
              <a:spcBef>
                <a:spcPts val="24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rozwiązywanie problemów, również z wykorzystaniem technik mediacyjnych;</a:t>
            </a:r>
          </a:p>
          <a:p>
            <a:pPr marL="396000" indent="-284400">
              <a:spcBef>
                <a:spcPts val="24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praca w zespole i społeczna aktywność;</a:t>
            </a:r>
          </a:p>
          <a:p>
            <a:pPr marL="396000" indent="-284400" algn="just">
              <a:spcBef>
                <a:spcPts val="24"/>
              </a:spcBef>
              <a:buClr>
                <a:srgbClr val="FF0000"/>
              </a:buClr>
              <a:buFont typeface="Arial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aktywny udział w życiu kulturalnym szkoły, środowiska lokalnego oraz kraju. 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67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ytuł 1"/>
          <p:cNvSpPr>
            <a:spLocks noGrp="1"/>
          </p:cNvSpPr>
          <p:nvPr>
            <p:ph type="title"/>
          </p:nvPr>
        </p:nvSpPr>
        <p:spPr bwMode="auto">
          <a:xfrm>
            <a:off x="1934767" y="142875"/>
            <a:ext cx="7776898" cy="928688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defRPr/>
            </a:pPr>
            <a:r>
              <a:rPr lang="pl-PL" dirty="0">
                <a:solidFill>
                  <a:srgbClr val="00008A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solidFill>
                  <a:srgbClr val="00008A"/>
                </a:solidFill>
                <a:effectLst/>
                <a:latin typeface="Times New Roman" pitchFamily="18" charset="0"/>
                <a:cs typeface="Times New Roman" pitchFamily="18" charset="0"/>
              </a:rPr>
              <a:t>Program wychowawczo-profilaktyczny</a:t>
            </a:r>
            <a:endParaRPr lang="pl-PL" sz="2000" dirty="0" smtClean="0"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116463" y="1412777"/>
            <a:ext cx="9595066" cy="3744887"/>
          </a:xfrm>
        </p:spPr>
        <p:txBody>
          <a:bodyPr/>
          <a:lstStyle/>
          <a:p>
            <a:pPr algn="just"/>
            <a:endParaRPr lang="pl-PL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  <a:p>
            <a:pPr marL="273050" indent="-273050" algn="just" eaLnBrk="1" hangingPunct="1">
              <a:buClr>
                <a:srgbClr val="FF0000"/>
              </a:buClr>
              <a:defRPr/>
            </a:pPr>
            <a:endParaRPr lang="pl-PL" sz="1600" b="1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D0490D-1C4C-466A-B826-50160A0804C5}" type="slidenum">
              <a:rPr lang="pl-PL" smtClean="0"/>
              <a:pPr>
                <a:defRPr/>
              </a:pPr>
              <a:t>65</a:t>
            </a:fld>
            <a:endParaRPr lang="pl-PL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194471" y="1412776"/>
            <a:ext cx="9595066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pl-PL" sz="1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Font typeface="+mj-lt"/>
              <a:buAutoNum type="arabicPeriod"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Wzmocnić wychowawczą funkcję szkoły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(art. 4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oraz art. 26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art. 1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3),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tym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bezpieczeństwo uczniów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(art. 3 ust. 1,3,4 oraz art. 1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pPr marL="720000"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uświadomić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nauczycielom wprowadzoną definicję wychowania („wspieranie dziecka w rozwoju ku pełnej dojrzałości fizycznej, emocjonalnej, intelektualnej, duchowej i społecznej, które powinno być wzmacniane i uzupełniane przez działania z zakresu profilaktyki problemów dzieci i młodzieży” - art. 1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720000" lvl="0" algn="just">
              <a:buClr>
                <a:srgbClr val="FF0000"/>
              </a:buClr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000" lvl="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podjąć/kontynuować efektywną współpracę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organem prowadzącym szkołę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celu zapewnienia warunków działania szkoły, w tym bezpiecznych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higienicznych warunków nauki, wychowania i opieki oraz wyposażenia szkoły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pomoce dydaktyczne i sprzęt niezbędny do pełnej realizacji programów nauczania, programu wychowawczo-profilaktycznego, przeprowadzania egzaminów oraz wykonywania innych zadań statutowych - art. 57 ust. 2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720000" lvl="0"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Font typeface="+mj-lt"/>
              <a:buAutoNum type="arabicPeriod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55600" lvl="0" indent="0" algn="just"/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14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008A"/>
                </a:solidFill>
                <a:latin typeface="Times New Roman" pitchFamily="18" charset="0"/>
                <a:cs typeface="Times New Roman" pitchFamily="18" charset="0"/>
              </a:rPr>
              <a:t>Program wychowawczo-profilaktyczny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0000" indent="-342000" algn="just">
              <a:spcBef>
                <a:spcPts val="24"/>
              </a:spcBef>
              <a:buFont typeface="+mj-lt"/>
              <a:buAutoNum type="arabicPeriod" startAt="2"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Rozszerzyć zakres zadań o treści wychowawczo-profilaktyczne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dla szkoły,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tym do realizacji na zajęciach z wychowawcą (art. 4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pkt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000" lvl="0" indent="-342000" algn="just">
              <a:spcBef>
                <a:spcPts val="24"/>
              </a:spcBef>
              <a:buFont typeface="+mj-lt"/>
              <a:buAutoNum type="arabicPeriod" startAt="3"/>
            </a:pP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Opracować program wychowawczo-profilaktyczny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(art. 26 </a:t>
            </a:r>
            <a:r>
              <a:rPr lang="pl-PL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uwzględniający wnioski z przeprowadzonej diagnozy potrzeb wychowawczych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środowiskowych (art. 26 ust. 1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),obejmujący treści i działania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charakterze wychowawczym skierowane do uczniów (art. 26 ust. 1 pkt 1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oraz treści i działania o charakterze profilaktycznym, dostosowane do potrzeb rozwojowych uczniów, skierowane do uczniów, nauczycieli i rodziców (art. 26 ust. 1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864000" lvl="0" indent="-4572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uchwalić program wychowawczo-profilaktyczny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(art. 84 ust. 2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ust. 3 oraz ust. 5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lvl="0" algn="just">
              <a:buFont typeface="Arial" pitchFamily="34" charset="0"/>
              <a:buChar char="•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61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008A"/>
                </a:solidFill>
                <a:latin typeface="Times New Roman" pitchFamily="18" charset="0"/>
                <a:cs typeface="Times New Roman" pitchFamily="18" charset="0"/>
              </a:rPr>
              <a:t>Program wychowawczo-profilaktyczny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64000" indent="-4572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uwzględnić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programie wychowawczo-profilaktycznym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działania 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edukacji informatycznej –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szkoła, oprócz stwarzania uczniom warunków do nabywania wiedzy i umiejętności potrzebnych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rozwiązywania problemów z wykorzystaniem metod i technik wywodzących się z informatyki, ma również przygotowywać ich 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dokonywania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świadomych i odpowiedzialnych wyborów w trakcie korzystania z zasobów dostępnych w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internecie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krytycznej analizy informacji, bezpiecznego poruszania się w przestrzeni cyfrowej, w tym nawiązywania i utrzymywania opartych na wzajemnym szacunku relacji z innymi użytkownikami sieci,</a:t>
            </a:r>
          </a:p>
          <a:p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341805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008A"/>
                </a:solidFill>
                <a:latin typeface="Times New Roman" pitchFamily="18" charset="0"/>
                <a:cs typeface="Times New Roman" pitchFamily="18" charset="0"/>
              </a:rPr>
              <a:t>Program wychowawczo-profilaktyczny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864000" algn="just">
              <a:lnSpc>
                <a:spcPct val="120000"/>
              </a:lnSpc>
              <a:spcBef>
                <a:spcPts val="24"/>
              </a:spcBef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edukacji zdrowotnej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która odgrywa bardzo ważną rolę w kształceniu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wychowaniu uczniów w szkole podstawowej –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zadaniem szkoły jest kształtowanie postaw prozdrowotnych uczniów, w tym wdrożenie ich do zachowań higienicznych, bezpiecznych dla zdrowia własnego i innych osób, ponadto ugruntowanie wiedzy z zakresu prawidłowego odżywiania się, korzyści płynących z aktywności fizycznej, stosowania profilaktyki,</a:t>
            </a:r>
          </a:p>
          <a:p>
            <a:pPr marL="864000" indent="-457200">
              <a:lnSpc>
                <a:spcPct val="120000"/>
              </a:lnSpc>
              <a:spcBef>
                <a:spcPts val="24"/>
              </a:spcBef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4000" indent="-457200" algn="just">
              <a:lnSpc>
                <a:spcPct val="120000"/>
              </a:lnSpc>
              <a:spcBef>
                <a:spcPts val="24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uwzględnić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działania związane z poznawaniem przez uczniów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miejsc ważnych dla pamięci narodowej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z wykorzystaniem różnych form upamiętniania postaci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wydarzeń z przeszłości, a także obchodami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najważniejszych świąt narodowych </a:t>
            </a:r>
            <a:b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kultywowanie symboli państwowych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64000" indent="-457200">
              <a:lnSpc>
                <a:spcPct val="120000"/>
              </a:lnSpc>
              <a:spcBef>
                <a:spcPts val="24"/>
              </a:spcBef>
            </a:pP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4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rgbClr val="00008A"/>
                </a:solidFill>
                <a:latin typeface="Times New Roman" pitchFamily="18" charset="0"/>
                <a:cs typeface="Times New Roman" pitchFamily="18" charset="0"/>
              </a:rPr>
              <a:t>Program wychowawczo-profilaktyczny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705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obok zadań wychowawczych i profilaktycznych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ująć zadania opiekuńcze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odpowiednio do istniejących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potrzeb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5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5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stale bezpośrednio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współpracować z rodzicami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oraz innymi podmiotami zaangażowanymi w edukacyjną, wychowawczą i opiekuńczą działalność szkoły(podjęcie działalności w szkole przez stowarzyszenie lub inną organizację możliwe jest po uzyskaniu pozytywnej opinii rady szkoły i rady rodziców – art. 86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pkt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1-2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500" indent="-342900" algn="just">
              <a:spcBef>
                <a:spcPts val="24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uwzględnić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udziału uczniów w działaniach z zakresu wolontariatu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(art. 1 pkt 12 </a:t>
            </a:r>
            <a:r>
              <a:rPr lang="pl-P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25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116466" y="2348885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Wyniki i wnioski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wynikające ze sprawowanego nadzoru pedagogicznego nad szkołami i placówkami przez Lubuskiego Kuratora Oświaty</a:t>
            </a: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42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Zadania dyrektora – wdrażanie podstawy programowej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6"/>
            <a:ext cx="9596505" cy="5096607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pl-PL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Zadania:</a:t>
            </a:r>
          </a:p>
          <a:p>
            <a:pPr marL="712788" lvl="0" indent="-385763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rozpoznać potrzeby nauczycieli </a:t>
            </a:r>
            <a:r>
              <a:rPr lang="pl-PL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zakresie realizacji nowej podstawy programowej:</a:t>
            </a:r>
          </a:p>
          <a:p>
            <a:pPr marL="896938" lvl="0" indent="-2667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5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okonać wspólnej analizy treści podstawy, </a:t>
            </a:r>
          </a:p>
          <a:p>
            <a:pPr marL="896938" lvl="0" indent="-2667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omówić  wątpliwości, </a:t>
            </a:r>
          </a:p>
          <a:p>
            <a:pPr marL="896938" lvl="0" indent="-2667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zdefiniować obszary, w których nauczyciele potrzebują wsparcia;</a:t>
            </a:r>
          </a:p>
          <a:p>
            <a:pPr lvl="0"/>
            <a:endParaRPr lang="pl-PL" sz="5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238" lvl="0" indent="-303213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5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zorganizować wspomaganie nauczycieli</a:t>
            </a:r>
            <a:r>
              <a:rPr lang="pl-PL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98525" lvl="0" indent="-268288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5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zwrócić uwagę na poznanie warunków realizacji podstawy programowej, w tym znajomości ramowych planów nauczania;</a:t>
            </a:r>
          </a:p>
          <a:p>
            <a:pPr lvl="0"/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000" lvl="0" indent="-284400">
              <a:lnSpc>
                <a:spcPct val="120000"/>
              </a:lnSpc>
              <a:spcBef>
                <a:spcPts val="24"/>
              </a:spcBef>
              <a:buFont typeface="Wingdings" pitchFamily="2" charset="2"/>
              <a:buChar char="Ø"/>
            </a:pP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Zadania dyrektora – wdrażanie podstawy programowej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6"/>
            <a:ext cx="9596505" cy="5096607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pl-PL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Zadania:</a:t>
            </a:r>
          </a:p>
          <a:p>
            <a:pPr lvl="0"/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9100" lvl="0" indent="-571500" algn="just">
              <a:lnSpc>
                <a:spcPct val="120000"/>
              </a:lnSpc>
              <a:spcBef>
                <a:spcPts val="24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ustalić zasady dopuszczania programów nauczania </a:t>
            </a: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użytku </a:t>
            </a:r>
            <a:b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szkole:</a:t>
            </a:r>
          </a:p>
          <a:p>
            <a:pPr marL="1074738" lvl="0" indent="-177800" algn="just">
              <a:lnSpc>
                <a:spcPct val="120000"/>
              </a:lnSpc>
              <a:spcBef>
                <a:spcPts val="24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opracować wzór wniosku nauczyciela o dopuszczenie programu,</a:t>
            </a:r>
          </a:p>
          <a:p>
            <a:pPr marL="1074738" lvl="0" indent="-177800" algn="just">
              <a:lnSpc>
                <a:spcPct val="120000"/>
              </a:lnSpc>
              <a:spcBef>
                <a:spcPts val="24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ustalić termin składania wniosków,</a:t>
            </a:r>
          </a:p>
          <a:p>
            <a:pPr marL="1074738" lvl="0" indent="-177800" algn="just">
              <a:lnSpc>
                <a:spcPct val="120000"/>
              </a:lnSpc>
              <a:spcBef>
                <a:spcPts val="24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wspólnie z nauczycielami ustalić podstawowe kryteria, jakie powinien spełniać program;</a:t>
            </a:r>
          </a:p>
          <a:p>
            <a:pPr marL="571500" lvl="0" indent="-5715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9100" lvl="0" indent="-5715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ustalić szkolny zestaw programów nauczania:</a:t>
            </a:r>
          </a:p>
          <a:p>
            <a:pPr marL="1074738" lvl="0" indent="-177800" algn="just">
              <a:lnSpc>
                <a:spcPct val="12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podjąć uchwałę w sprawie opinii (ta zasada nie obowiązuje </a:t>
            </a:r>
            <a:b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szkołach i placówkach niepublicznych, ale można ją przyjąć </a:t>
            </a:r>
            <a:b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stosowania);</a:t>
            </a:r>
            <a:endParaRPr lang="pl-PL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Zadania dyrektora – wdrażanie podstawy programowej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6"/>
            <a:ext cx="9596505" cy="5096607"/>
          </a:xfrm>
        </p:spPr>
        <p:txBody>
          <a:bodyPr>
            <a:normAutofit/>
          </a:bodyPr>
          <a:lstStyle/>
          <a:p>
            <a:pPr marL="6705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ustalić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zasady planowania pracy z uczniem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96938" indent="-2667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kreślić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czy i jakie dokumenty będą tworzyli nauczyciele (np. plany pracy, arkusze obserwacji pedagogicznych, arkusze okresowej analizy realizacji podstawy programowej, dokumentacja współpracy z rodzicami);</a:t>
            </a:r>
          </a:p>
          <a:p>
            <a:pPr marL="896938" indent="-2667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5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ustalić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sposób prowadzenia innej dokumentacji przez nauczycieli:</a:t>
            </a:r>
          </a:p>
          <a:p>
            <a:pPr marL="896938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diagnoza, </a:t>
            </a:r>
          </a:p>
          <a:p>
            <a:pPr marL="896938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obserwacje pedagogiczne,</a:t>
            </a:r>
          </a:p>
          <a:p>
            <a:pPr marL="896938" indent="-177800"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inne wynikające z potrzeb szkoły;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0500" indent="-342900" algn="just">
              <a:spcBef>
                <a:spcPts val="24"/>
              </a:spcBef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monitorować wdrażanie nowej podstawy programowej:</a:t>
            </a:r>
          </a:p>
          <a:p>
            <a:pPr marL="896938" indent="-177800" algn="just">
              <a:spcBef>
                <a:spcPts val="24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bieżąco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sprawdzać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realizację podstawy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programowej;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5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Zadania dyrektora – wdrażanie podstawy programowej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6"/>
            <a:ext cx="9596505" cy="5096607"/>
          </a:xfrm>
        </p:spPr>
        <p:txBody>
          <a:bodyPr>
            <a:normAutofit/>
          </a:bodyPr>
          <a:lstStyle/>
          <a:p>
            <a:pPr marL="327600" algn="just">
              <a:spcBef>
                <a:spcPts val="24"/>
              </a:spcBef>
              <a:buClr>
                <a:srgbClr val="FF0000"/>
              </a:buClr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46252090"/>
              </p:ext>
            </p:extLst>
          </p:nvPr>
        </p:nvGraphicFramePr>
        <p:xfrm>
          <a:off x="-741632" y="1340768"/>
          <a:ext cx="11155239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034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Zadania dyrektora – wdrażanie podstawy programowej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5240623"/>
          </a:xfrm>
        </p:spPr>
        <p:txBody>
          <a:bodyPr>
            <a:normAutofit/>
          </a:bodyPr>
          <a:lstStyle/>
          <a:p>
            <a:pPr marL="670500" lvl="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wyznaczyć zadania nauczycieli związane z wdrażaniem nowej podstawy programowej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27600" lvl="0"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5834920"/>
              </p:ext>
            </p:extLst>
          </p:nvPr>
        </p:nvGraphicFramePr>
        <p:xfrm>
          <a:off x="0" y="2321496"/>
          <a:ext cx="959506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2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Zadania dyrektora – wdrażanie podstawy programowej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5240623"/>
          </a:xfrm>
        </p:spPr>
        <p:txBody>
          <a:bodyPr>
            <a:normAutofit/>
          </a:bodyPr>
          <a:lstStyle/>
          <a:p>
            <a:pPr marL="327600" lvl="0"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5834920"/>
              </p:ext>
            </p:extLst>
          </p:nvPr>
        </p:nvGraphicFramePr>
        <p:xfrm>
          <a:off x="128464" y="1340768"/>
          <a:ext cx="959506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2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Zadania dyrektora – wdrażanie podstawy programowej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5240623"/>
          </a:xfrm>
        </p:spPr>
        <p:txBody>
          <a:bodyPr>
            <a:normAutofit/>
          </a:bodyPr>
          <a:lstStyle/>
          <a:p>
            <a:pPr marL="327600" lvl="0"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15834920"/>
              </p:ext>
            </p:extLst>
          </p:nvPr>
        </p:nvGraphicFramePr>
        <p:xfrm>
          <a:off x="0" y="1412776"/>
          <a:ext cx="959506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826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Zadania dyrektora – wdrażanie podstawy programowej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5240623"/>
          </a:xfrm>
        </p:spPr>
        <p:txBody>
          <a:bodyPr>
            <a:normAutofit/>
          </a:bodyPr>
          <a:lstStyle/>
          <a:p>
            <a:pPr marL="327600" lvl="0"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893366054"/>
              </p:ext>
            </p:extLst>
          </p:nvPr>
        </p:nvGraphicFramePr>
        <p:xfrm>
          <a:off x="116463" y="1556792"/>
          <a:ext cx="959506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942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Zadania dyrektora – wdrażanie podstawy programowej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5240623"/>
          </a:xfrm>
        </p:spPr>
        <p:txBody>
          <a:bodyPr>
            <a:normAutofit/>
          </a:bodyPr>
          <a:lstStyle/>
          <a:p>
            <a:pPr marL="327600" lvl="0"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6917432"/>
              </p:ext>
            </p:extLst>
          </p:nvPr>
        </p:nvGraphicFramePr>
        <p:xfrm>
          <a:off x="116463" y="1556792"/>
          <a:ext cx="959506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0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Zadania dyrektora – wdrażanie podstawy programowej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5240623"/>
          </a:xfrm>
        </p:spPr>
        <p:txBody>
          <a:bodyPr>
            <a:normAutofit/>
          </a:bodyPr>
          <a:lstStyle/>
          <a:p>
            <a:pPr marL="327600" lvl="0"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6917432"/>
              </p:ext>
            </p:extLst>
          </p:nvPr>
        </p:nvGraphicFramePr>
        <p:xfrm>
          <a:off x="116463" y="1556792"/>
          <a:ext cx="959506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9808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 </a:t>
            </a:r>
            <a:b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i="0" dirty="0" smtClean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całościowe i problemowe</a:t>
            </a:r>
            <a:r>
              <a:rPr lang="pl-PL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i="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 txBox="1">
            <a:spLocks/>
          </p:cNvSpPr>
          <p:nvPr/>
        </p:nvSpPr>
        <p:spPr bwMode="auto">
          <a:xfrm>
            <a:off x="0" y="5362178"/>
            <a:ext cx="9906000" cy="151216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+mj-lt"/>
              <a:buAutoNum type="arabicPeriod" startAt="5"/>
            </a:pPr>
            <a:endParaRPr lang="pl-PL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Pytania i wątpliwości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7"/>
            <a:ext cx="9596505" cy="5240623"/>
          </a:xfrm>
        </p:spPr>
        <p:txBody>
          <a:bodyPr>
            <a:normAutofit/>
          </a:bodyPr>
          <a:lstStyle/>
          <a:p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przypadku pytań i wątpliwości </a:t>
            </a:r>
          </a:p>
          <a:p>
            <a:pPr algn="ct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Ministerstwo Edukacji Narodowej proponuje kontakt telefoniczny </a:t>
            </a:r>
          </a:p>
          <a:p>
            <a:pPr algn="ctr"/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pracownikami ministerstwa </a:t>
            </a:r>
          </a:p>
          <a:p>
            <a:pPr algn="ctr"/>
            <a:r>
              <a:rPr lang="pl-PL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od poniedziałku do piątku w godzinach 8.15–16.15.</a:t>
            </a: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0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Pytania i wątpliwości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4749" y="1428736"/>
            <a:ext cx="9596505" cy="5429264"/>
          </a:xfrm>
        </p:spPr>
        <p:txBody>
          <a:bodyPr>
            <a:normAutofit fontScale="70000" lnSpcReduction="20000"/>
          </a:bodyPr>
          <a:lstStyle/>
          <a:p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Można zadzwonić:</a:t>
            </a:r>
          </a:p>
          <a:p>
            <a:endParaRPr lang="pl-PL" dirty="0" smtClean="0"/>
          </a:p>
          <a:p>
            <a:r>
              <a:rPr lang="pl-PL" sz="2900" b="1" dirty="0" smtClean="0">
                <a:solidFill>
                  <a:srgbClr val="FF0000"/>
                </a:solidFill>
                <a:hlinkClick r:id="rId2"/>
              </a:rPr>
              <a:t>tel. 22 347 41 </a:t>
            </a:r>
            <a:r>
              <a:rPr lang="pl-PL" sz="2900" b="1" dirty="0" err="1" smtClean="0">
                <a:solidFill>
                  <a:srgbClr val="FF0000"/>
                </a:solidFill>
                <a:hlinkClick r:id="rId2"/>
              </a:rPr>
              <a:t>41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struktura szkół, egzaminy, doskonalenie i kształcenie nauczycieli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2900" b="1" dirty="0" smtClean="0">
                <a:hlinkClick r:id="rId3"/>
              </a:rPr>
              <a:t>tel. 22 347 47 92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podstawa programowa, podręczniki, ramowe plany nauczania </a:t>
            </a:r>
          </a:p>
          <a:p>
            <a:endParaRPr lang="pl-PL" dirty="0" smtClean="0"/>
          </a:p>
          <a:p>
            <a:r>
              <a:rPr lang="pl-PL" sz="2900" b="1" dirty="0" smtClean="0">
                <a:hlinkClick r:id="rId4"/>
              </a:rPr>
              <a:t>tel. 22 347 44 58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przekształcanie szkół, sytuacja nauczycieli i dyrektorów w okresie wdrażania reformy</a:t>
            </a:r>
          </a:p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sz="2900" b="1" dirty="0" smtClean="0">
                <a:hlinkClick r:id="rId5"/>
              </a:rPr>
              <a:t>tel. 22 347 43 12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finansowanie, organizacja oddziałów przygotowawczych dla uczniów przybywających z zagranicy</a:t>
            </a:r>
          </a:p>
          <a:p>
            <a:endParaRPr lang="pl-PL" dirty="0" smtClean="0"/>
          </a:p>
          <a:p>
            <a:r>
              <a:rPr lang="pl-PL" sz="2900" b="1" dirty="0" smtClean="0">
                <a:hlinkClick r:id="rId6"/>
              </a:rPr>
              <a:t>tel. 22 347 42 28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kształcenie uczniów ze specjalnymi potrzebami edukacyjnymi</a:t>
            </a:r>
          </a:p>
          <a:p>
            <a:r>
              <a:rPr lang="pl-PL" dirty="0" smtClean="0"/>
              <a:t> </a:t>
            </a:r>
            <a:br>
              <a:rPr lang="pl-PL" dirty="0" smtClean="0"/>
            </a:br>
            <a:r>
              <a:rPr lang="pl-PL" sz="2900" b="1" dirty="0" smtClean="0">
                <a:hlinkClick r:id="rId7"/>
              </a:rPr>
              <a:t>tel. 22 347 41 95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kształcenie branżowe </a:t>
            </a:r>
          </a:p>
          <a:p>
            <a:endParaRPr lang="pl-PL" dirty="0" smtClean="0"/>
          </a:p>
          <a:p>
            <a:r>
              <a:rPr lang="pl-PL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lub napisać:</a:t>
            </a:r>
          </a:p>
          <a:p>
            <a:r>
              <a:rPr lang="pl-PL" sz="2900" b="1" dirty="0" err="1" smtClean="0">
                <a:hlinkClick r:id="rId8"/>
              </a:rPr>
              <a:t>reformaedukacji@men.gov.pl</a:t>
            </a:r>
            <a:endParaRPr lang="pl-PL" sz="2900" b="1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825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Zmiany do arkusza organizacji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Zmiany wprowadzone do 30 września </a:t>
            </a:r>
            <a:r>
              <a:rPr lang="pl-PL" dirty="0" smtClean="0"/>
              <a:t>dyrektor szkoły opracowuje, </a:t>
            </a:r>
            <a:br>
              <a:rPr lang="pl-PL" dirty="0" smtClean="0"/>
            </a:br>
            <a:r>
              <a:rPr lang="pl-PL" dirty="0" smtClean="0"/>
              <a:t>po zasięgnięciu opinii zakładowych organizacji związkowych </a:t>
            </a:r>
            <a:br>
              <a:rPr lang="pl-PL" dirty="0" smtClean="0"/>
            </a:br>
            <a:r>
              <a:rPr lang="pl-PL" dirty="0" smtClean="0"/>
              <a:t>(art. 110 ust. 5 </a:t>
            </a:r>
            <a:r>
              <a:rPr lang="pl-PL" dirty="0" err="1" smtClean="0"/>
              <a:t>upo</a:t>
            </a:r>
            <a:r>
              <a:rPr lang="pl-PL" dirty="0" smtClean="0"/>
              <a:t>).</a:t>
            </a:r>
          </a:p>
          <a:p>
            <a:pPr algn="just"/>
            <a:endParaRPr lang="pl-PL" dirty="0" smtClean="0"/>
          </a:p>
          <a:p>
            <a:pPr algn="just"/>
            <a:r>
              <a:rPr lang="pl-PL" dirty="0" smtClean="0"/>
              <a:t>Organ prowadzący szkołę zatwierdza wprowadzone przez dyrektora szkoły zmiany, po zasięgnięciu opinii organu sprawującego nadzór pedagogiczny </a:t>
            </a:r>
            <a:br>
              <a:rPr lang="pl-PL" dirty="0" smtClean="0"/>
            </a:br>
            <a:r>
              <a:rPr lang="pl-PL" dirty="0" smtClean="0"/>
              <a:t>(art. 110 ust. 5 </a:t>
            </a:r>
            <a:r>
              <a:rPr lang="pl-PL" dirty="0" err="1" smtClean="0"/>
              <a:t>upo</a:t>
            </a:r>
            <a:r>
              <a:rPr lang="pl-PL" dirty="0" smtClean="0"/>
              <a:t>).</a:t>
            </a:r>
          </a:p>
          <a:p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127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800" dirty="0">
              <a:solidFill>
                <a:srgbClr val="00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3460" y="1256467"/>
            <a:ext cx="9906000" cy="512448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opracowywaniu zmian do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arkusza organizacji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szczególną uwagę należy zwrócić na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pl-PL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pełną nazwę szkoły, zgodną z podjętą uchwałą przez radę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gminy/powiatu,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czytelne zapisy ujęte w arkuszu 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załączniku,  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przydzielanie liczby godzin poszczególnym nauczycielom zgodnie z obowiązującym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prawem,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planowanie zajęć z zakresu pomocy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psychologiczno-pedagogicznej,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zgodność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tygodniowego wymiaru  godzin obowiązkowych zajęć edukacyjnych ustalony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szkolnym planie nauczania dla klas na I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etapie edukacyjnym z liczbą tygodniowego wymiaru godzin obowiązkowych zajęć edukacyjnych wskazanym w przedmiotowych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rozporządzeniach,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organizację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zajęć, które wynikają ze szczególnych przepisów między innymi: religii/etyki, wychowania do życia w rodzinie, zajęć doradztwa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zawodowego,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zaplanowanie godzin  pracy biblioteki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szkolnej,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przestrzeganie zasad obowiązkowego podziału na grupy – zgodnie z odpowiednimi przepisami w tym zakresie (język obcy, wychowanie fizyczne, zajęcia komputerowe/informatyka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pełne brzmienie nazw obowiązkowych i dodatkowych zajęć edukacyjnych, zgodnych 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ramowym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szkolnym planem nauczania/tygodniowym rozkładem zajęć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legendy w przypadku zastosowania skrótów lub innych oznaczeń 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arkuszu.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WS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1832653" y="160338"/>
            <a:ext cx="781650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mtClean="0"/>
              <a:t>Zmiany do arkusza organizacji szkoły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908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1412776"/>
            <a:ext cx="9906000" cy="37240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Informacje zawarte w załączniku do </a:t>
            </a:r>
            <a:r>
              <a:rPr lang="pl-PL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opracowanych zmian arkusza </a:t>
            </a:r>
            <a:r>
              <a:rPr lang="pl-PL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organizacji powinny:</a:t>
            </a:r>
            <a:endParaRPr lang="pl-P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być spójne z arkuszem organizacji (nazwa nauczanego przedmiotu/prowadzonych zajęć, tygodniowy wymiar godzin obowiązkowych zajęć dydaktycznych, wychowawczych, opiekuńczych,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zajęć 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zakresu pomocy psychologiczno-pedagogicznej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lvl="0" algn="just">
              <a:buClr>
                <a:srgbClr val="FF0000"/>
              </a:buClr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zawierać kwalifikacje nauczycieli związane z zajmowanym stanowiskiem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część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(tytuł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zawodowy - zgodnie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zapisem na dyplomie ukończenia studiów, kierunek, specjalność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pedagogiczne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oraz pozostałe kwalifikacje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część B (dodatkowe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</a:t>
            </a: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zawierać prawidłowo przeliczony wymiar godzin (obowiązkowych, ponadwymiarowych,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zajęć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zakresu pomocy psychologiczno-pedagogicznej, łącznych tygodniowych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WSS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Zmiany do arkusza organizacji szkoły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2481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Zmiany do arkusza organizacji szkoły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Arkusz należy udostępnić związkom zawodowym w formie, o jaką wnioskują</a:t>
            </a:r>
            <a:r>
              <a:rPr lang="pl-P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najnowszego orzecznictwa reprezentowanego przez sądy wynika, że arkusz organizacji szkoły jest informacją publiczną i jego treść </a:t>
            </a:r>
            <a:r>
              <a:rPr lang="pl-PL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nie podlega ograniczeniom przewidzianym przepisami ustawy o ochronie danych osobowych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pl-P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Przepis opracowania arkusza organizacji szkoły nie dotyczy dyrektorów szkół niepublicznych. Jeśli organ prowadzący szkołę zdecyduje, że </a:t>
            </a:r>
            <a:r>
              <a:rPr lang="pl-PL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dyrektor ma opracować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arkusza, to tryb sporządzenia, warunki zatwierdzenia dobrze jest uregulować w statucie szkoły.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17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/>
          <p:cNvSpPr txBox="1">
            <a:spLocks/>
          </p:cNvSpPr>
          <p:nvPr/>
        </p:nvSpPr>
        <p:spPr>
          <a:xfrm>
            <a:off x="1209017" y="1557341"/>
            <a:ext cx="7878365" cy="2376487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endParaRPr lang="pl-PL" sz="3200" dirty="0"/>
          </a:p>
          <a:p>
            <a:pPr>
              <a:defRPr/>
            </a:pPr>
            <a:endParaRPr lang="pl-PL" sz="3200" dirty="0"/>
          </a:p>
          <a:p>
            <a:pPr algn="ctr">
              <a:defRPr/>
            </a:pPr>
            <a:endParaRPr lang="pl-PL" sz="3200" b="1" dirty="0"/>
          </a:p>
          <a:p>
            <a:pPr algn="ctr">
              <a:defRPr/>
            </a:pPr>
            <a:r>
              <a:rPr 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WDROŻENIE </a:t>
            </a:r>
            <a:r>
              <a:rPr 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DZIAŁAŃ NA RZECZ POPRAWY </a:t>
            </a:r>
            <a:r>
              <a:rPr lang="pl-PL" sz="32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W </a:t>
            </a:r>
            <a:r>
              <a:rPr 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SZKOŁACH </a:t>
            </a:r>
          </a:p>
          <a:p>
            <a:pPr algn="ctr">
              <a:defRPr/>
            </a:pPr>
            <a:r>
              <a:rPr lang="pl-PL" sz="3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WOJEWÓDZTWA LUBUSKIEGO</a:t>
            </a:r>
          </a:p>
          <a:p>
            <a:pPr>
              <a:defRPr/>
            </a:pPr>
            <a:r>
              <a:rPr lang="pl-PL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>
              <a:defRPr/>
            </a:pPr>
            <a:r>
              <a:rPr lang="pl-PL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ZADANIE PRIORYTETOWE </a:t>
            </a:r>
          </a:p>
          <a:p>
            <a:pPr algn="ctr">
              <a:defRPr/>
            </a:pPr>
            <a:r>
              <a:rPr lang="pl-PL" sz="32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LUBUSKIEGO KURATORA OŚWIATY</a:t>
            </a:r>
            <a:endParaRPr lang="pl-PL" sz="3200" b="1" dirty="0">
              <a:solidFill>
                <a:srgbClr val="000099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042314" y="5421895"/>
            <a:ext cx="4211769" cy="471487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6782861" y="4581525"/>
            <a:ext cx="2651919" cy="838200"/>
          </a:xfrm>
          <a:prstGeom prst="rect">
            <a:avLst/>
          </a:prstGeom>
        </p:spPr>
        <p:txBody>
          <a:bodyPr anchor="ctr"/>
          <a:lstStyle/>
          <a:p>
            <a:pPr eaLnBrk="1" fontAlgn="auto" hangingPunct="1">
              <a:spcAft>
                <a:spcPts val="0"/>
              </a:spcAft>
              <a:defRPr/>
            </a:pPr>
            <a:endParaRPr lang="pl-PL" sz="1600" b="1" i="1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6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</a:t>
            </a:r>
            <a:r>
              <a:rPr lang="pl-PL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realizacji </a:t>
            </a: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zadania</a:t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130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pl-PL" dirty="0">
                <a:solidFill>
                  <a:srgbClr val="130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Wdrożenie działań na rzecz poprawy </a:t>
            </a:r>
            <a:r>
              <a:rPr lang="pl-PL" dirty="0" smtClean="0">
                <a:solidFill>
                  <a:srgbClr val="130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r>
              <a:rPr lang="pl-PL" dirty="0">
                <a:solidFill>
                  <a:srgbClr val="130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szkołach województwa lubuskiego” </a:t>
            </a: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szkolnym </a:t>
            </a: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2016/2017 </a:t>
            </a:r>
            <a:endParaRPr lang="pl-PL" dirty="0">
              <a:solidFill>
                <a:srgbClr val="130A8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15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88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Wdrożenie działań na rzecz poprawy </a:t>
            </a: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szkołach województwa </a:t>
            </a: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lubuskiego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</a:t>
            </a:r>
            <a:endParaRPr lang="pl-PL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52322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 główny: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doskonalenie procesu dydaktycznego  i wychowawczego, ukierunkowanego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rozwój uczniów i osiąganie przez nich zadowalających wyników kształcenia.</a:t>
            </a:r>
          </a:p>
          <a:p>
            <a:pPr algn="just"/>
            <a:endParaRPr lang="pl-PL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szczegółowe: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pozyskiwanie, gromadzenie, analizowanie informacji o stanie, warunkach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działalności dydaktycznej i wychowawczej szkoły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 przez szkoły informacji o  efektach działalności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dydaktycznej 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wychowawczej w planowaniu procesu edukacyjnego, a w szczególności lekcyjnego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 algn="just">
              <a:buClr>
                <a:srgbClr val="FF0000"/>
              </a:buClr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prowadzenie przez szkoły działań warunkujących podnoszenie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poprzez opracowanie odpowiednich programów działań doskonalących proces dydaktyczny i wychowawczy oraz ich wdrożenie w praktyce szkolnej;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buClr>
                <a:srgbClr val="FF0000"/>
              </a:buClr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wspomaganie szkół realizujących programy działań doskonalących proces dydaktyczny i wychowawczy.</a:t>
            </a:r>
          </a:p>
        </p:txBody>
      </p:sp>
    </p:spTree>
    <p:extLst>
      <p:ext uri="{BB962C8B-B14F-4D97-AF65-F5344CB8AC3E}">
        <p14:creationId xmlns:p14="http://schemas.microsoft.com/office/powerpoint/2010/main" val="9677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89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Wdrożenie działań na rzecz poprawy </a:t>
            </a: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szkołach województwa </a:t>
            </a: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lubuskiego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</a:t>
            </a:r>
            <a:endParaRPr lang="pl-PL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3704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pl-PL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szkół zaproszonych do udziału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Programie: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0" indent="-352425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podstawowe :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            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lvl="0" indent="-352425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Gimnazja: 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pl-PL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Realizatorzy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zadania:</a:t>
            </a: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715963" algn="l"/>
              </a:tabLst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ds. poprawy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kształcenia,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q"/>
              <a:tabLst>
                <a:tab pos="715963" algn="l"/>
              </a:tabLst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Dyrektorzy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nauczyciele lubuskich szkół podstawowych,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gimnazjów.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Współpraca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prowadzące szkoły,</a:t>
            </a: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Ośrodek Metodyczny w Gorzowie Wielkopolskim,</a:t>
            </a: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Ośrodek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Doskonalenia Nauczycieli w Zielonej Górze,</a:t>
            </a: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Samorządowy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Ośrodek Doskonalenia i Doradztwa w Zielonej Górze.</a:t>
            </a:r>
          </a:p>
        </p:txBody>
      </p:sp>
      <p:sp>
        <p:nvSpPr>
          <p:cNvPr id="2" name="Nawias klamrowy zamykający 1"/>
          <p:cNvSpPr/>
          <p:nvPr/>
        </p:nvSpPr>
        <p:spPr>
          <a:xfrm>
            <a:off x="3584848" y="2060848"/>
            <a:ext cx="216024" cy="43204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4088904" y="2060848"/>
            <a:ext cx="1368152" cy="43204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Razem</a:t>
            </a:r>
            <a:r>
              <a:rPr lang="pl-PL" dirty="0" smtClean="0"/>
              <a:t>: </a:t>
            </a:r>
            <a:r>
              <a:rPr lang="pl-PL" b="1" dirty="0" smtClean="0"/>
              <a:t>41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393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20EB79-5E80-440F-B4B2-5BB3E6DBC7A8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496616" y="116632"/>
            <a:ext cx="7816508" cy="928694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sz="1800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Ewaluacje zewnętrzne</a:t>
            </a:r>
          </a:p>
        </p:txBody>
      </p:sp>
      <p:sp>
        <p:nvSpPr>
          <p:cNvPr id="6" name="Symbol zastępczy zawartości 2"/>
          <p:cNvSpPr>
            <a:spLocks noGrp="1"/>
          </p:cNvSpPr>
          <p:nvPr>
            <p:ph idx="1"/>
          </p:nvPr>
        </p:nvSpPr>
        <p:spPr>
          <a:xfrm>
            <a:off x="194471" y="908720"/>
            <a:ext cx="9596438" cy="5949280"/>
          </a:xfrm>
          <a:noFill/>
        </p:spPr>
        <p:txBody>
          <a:bodyPr/>
          <a:lstStyle/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defRPr/>
            </a:pP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906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31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90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Wdrożenie działań na rzecz poprawy </a:t>
            </a: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szkołach województwa </a:t>
            </a: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lubuskiego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</a:t>
            </a:r>
            <a:endParaRPr lang="pl-PL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70898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DZIAŁANIA KURATORIUM OŚWIATY W GORZOWIE </a:t>
            </a:r>
            <a:r>
              <a:rPr lang="pl-PL" sz="20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WIELKOPOLSKIM:</a:t>
            </a:r>
            <a:endParaRPr lang="pl-PL" sz="20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ZAPROSZENIE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UDZIAŁU W PROGRAMIE WYBRANYCH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SZKÓŁ.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SPOTKANIE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ZESPOŁU Z PRZEDSTAWICIELAMI ORGANÓW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PROWADZĄCYCH.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KONFERENCJA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SZKOLENIOWA W JESIONCE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Diagnozowanie środowiska </a:t>
            </a:r>
            <a:r>
              <a:rPr lang="pl-PL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dydaktyczno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wychowawczego i dostosowanie metod działań do potrzeb w kontekście podniesienia efektywności kształcenia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SPOTKANIE FOKUSOWE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Badanie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potrzeb dyrektorów i nauczycieli w zakresie wsparcia w realizacji 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KONFERENCJA SZKOLENIOWA W ZESPOLE PLACÓWEK OŚWIATOWYCH          W GÓRKACH NOTECKICH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pl-PL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Przykłady </a:t>
            </a:r>
            <a:r>
              <a:rPr lang="pl-PL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dobrych praktyk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 PRZESŁANYCH SPRAWOZDAŃ Z REALIZACJI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b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SZKOŁACH.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KONFERENCJA PODSUMOWUJĄCA W ZESPOLE SZKÓŁ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SZCZAŃCU. 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7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91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Wdrożenie działań na rzecz poprawy </a:t>
            </a: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szkołach województwa </a:t>
            </a: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lubuskiego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</a:t>
            </a:r>
            <a:endParaRPr lang="pl-PL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3704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Szkoły uczestniczące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poszczególnych działaniach prowadzonych przez Kuratorium 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Oświaty:</a:t>
            </a:r>
          </a:p>
          <a:p>
            <a:pPr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Konferencja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szkoleniowa w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Jesionce: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szkoły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podstawowe,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gimnazjów.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Spotkanie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fokusowe: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szkół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podstawowych,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 gimnazjów.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Konferencja szkoleniowa w Zespole Placówek Oświatowych w Górkach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Noteckich: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szkół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podstawowych,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 algn="just">
              <a:buFont typeface="Arial" panose="020B0604020202020204" pitchFamily="34" charset="0"/>
              <a:buChar char="•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gimnazjów.</a:t>
            </a:r>
          </a:p>
          <a:p>
            <a:pPr marL="363538"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przesłanych sprawozdań do Kuratorium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 - </a:t>
            </a:r>
            <a:r>
              <a:rPr lang="pl-PL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pl-PL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Liczba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uczestników konferencji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podsumowującej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Szczańcu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82208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92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Wdrożenie działań na rzecz poprawy </a:t>
            </a: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szkołach województwa </a:t>
            </a: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lubuskiego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</a:t>
            </a:r>
            <a:endParaRPr lang="pl-PL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27809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 REALIZACJI Programu w SZKOŁACH:</a:t>
            </a:r>
          </a:p>
          <a:p>
            <a:pPr algn="just"/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DA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celów lekcji z zastosowaniem elementów oceniania kształtującego w większości szkół uczestniczących w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Programie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Clr>
                <a:srgbClr val="DA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Wzrost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odpowiedzialności nauczycieli za efekty swojej pracy.</a:t>
            </a:r>
          </a:p>
          <a:p>
            <a:pPr marL="342900" lvl="0" indent="-342900" algn="just">
              <a:lnSpc>
                <a:spcPct val="150000"/>
              </a:lnSpc>
              <a:buClr>
                <a:srgbClr val="DA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Nabycie umiejętności prawidłowego diagnozowania potrzeb uczniów.</a:t>
            </a:r>
          </a:p>
          <a:p>
            <a:pPr marL="342900" lvl="0" indent="-342900" algn="just">
              <a:lnSpc>
                <a:spcPct val="150000"/>
              </a:lnSpc>
              <a:buClr>
                <a:srgbClr val="DA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Podniesienie świadomości nauczycieli w zakresie znaczenia  indywidualizacji nauczania. </a:t>
            </a:r>
          </a:p>
          <a:p>
            <a:pPr marL="342900" lvl="0" indent="-342900" algn="just">
              <a:lnSpc>
                <a:spcPct val="150000"/>
              </a:lnSpc>
              <a:buClr>
                <a:srgbClr val="DA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motywacji edukacyjnej uczniów.</a:t>
            </a:r>
          </a:p>
          <a:p>
            <a:pPr marL="342900" lvl="0" indent="-342900" algn="just">
              <a:lnSpc>
                <a:spcPct val="150000"/>
              </a:lnSpc>
              <a:buClr>
                <a:srgbClr val="DA0000"/>
              </a:buClr>
              <a:buFont typeface="Wingdings" panose="05000000000000000000" pitchFamily="2" charset="2"/>
              <a:buChar char="§"/>
            </a:pP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Wzbogacenie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warsztatu pracy nauczycieli.</a:t>
            </a:r>
          </a:p>
          <a:p>
            <a:pPr marL="342900" lvl="0" indent="-342900" algn="just">
              <a:lnSpc>
                <a:spcPct val="150000"/>
              </a:lnSpc>
              <a:buClr>
                <a:srgbClr val="DA0000"/>
              </a:buClr>
              <a:buFont typeface="Wingdings" panose="05000000000000000000" pitchFamily="2" charset="2"/>
              <a:buChar char="§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zainteresowania rodziców postępami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ich dzieci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nauce.</a:t>
            </a:r>
          </a:p>
          <a:p>
            <a:pPr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10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9682CD-37A9-42BB-B9AA-2A22F2661715}" type="slidenum">
              <a:rPr lang="pl-PL" smtClean="0"/>
              <a:pPr>
                <a:defRPr/>
              </a:pPr>
              <a:t>93</a:t>
            </a:fld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Wdrożenie działań na rzecz poprawy </a:t>
            </a: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800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szkołach województwa </a:t>
            </a: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lubuskiego</a:t>
            </a:r>
            <a:b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2016/2017</a:t>
            </a:r>
            <a:endParaRPr lang="pl-PL" sz="18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9159" y="1297506"/>
            <a:ext cx="9906000" cy="4678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Rekomendacje</a:t>
            </a:r>
            <a:r>
              <a:rPr lang="pl-PL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Kontynuować Program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2017/2018 i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2018/2019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szkołach podstawowych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terenie województwa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lubuskiego.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Realizować program we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współpracy z Ośrodkiem Doskonalenia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Nauczycieli.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Realizować program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,,Całościowy rozwój szkoły” we współpracy  z Centrum Edukacji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Obywatelskiej.</a:t>
            </a: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Skorzystać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 wsparcia instytucji działających na rzecz jakości edukacji np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</a:p>
          <a:p>
            <a:pPr marL="892175" indent="-352425" algn="just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Ośrodek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Rozwoju Edukacji,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indent="-352425" algn="just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Instytut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Badań Edukacyjnych,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indent="-352425" algn="just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Portal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Oświatowy,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indent="-352425" algn="just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Okręgowa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Komisja Egzaminacyjna, </a:t>
            </a:r>
            <a:endParaRPr lang="pl-PL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92175" indent="-352425" algn="just">
              <a:buClr>
                <a:srgbClr val="FF0000"/>
              </a:buClr>
              <a:buFont typeface="Courier New" panose="02070309020205020404" pitchFamily="49" charset="0"/>
              <a:buChar char="o"/>
            </a:pP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Poradnia </a:t>
            </a:r>
            <a:r>
              <a:rPr lang="pl-PL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Psychologiczno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Pedagogiczna.</a:t>
            </a:r>
          </a:p>
          <a:p>
            <a:r>
              <a:rPr lang="pl-PL" dirty="0"/>
              <a:t> </a:t>
            </a:r>
          </a:p>
          <a:p>
            <a:pPr algn="just"/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267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ctrTitle"/>
          </p:nvPr>
        </p:nvSpPr>
        <p:spPr bwMode="auto">
          <a:xfrm>
            <a:off x="271730" y="2130430"/>
            <a:ext cx="9283435" cy="14700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solidFill>
                  <a:srgbClr val="130A88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rgbClr val="130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r>
              <a:rPr lang="pl-PL" dirty="0">
                <a:solidFill>
                  <a:srgbClr val="130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Wdrożenie działań na rzecz poprawy </a:t>
            </a:r>
            <a:r>
              <a:rPr lang="pl-PL" dirty="0" smtClean="0">
                <a:solidFill>
                  <a:srgbClr val="130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r>
              <a:rPr lang="pl-PL" dirty="0">
                <a:solidFill>
                  <a:srgbClr val="130A8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 szkołach województwa lubuskiego” </a:t>
            </a: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solidFill>
                  <a:srgbClr val="130A8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roku szkolnym 2017/2018</a:t>
            </a:r>
          </a:p>
        </p:txBody>
      </p:sp>
      <p:sp>
        <p:nvSpPr>
          <p:cNvPr id="3" name="Tytuł 1"/>
          <p:cNvSpPr txBox="1">
            <a:spLocks/>
          </p:cNvSpPr>
          <p:nvPr/>
        </p:nvSpPr>
        <p:spPr bwMode="auto">
          <a:xfrm>
            <a:off x="0" y="5356946"/>
            <a:ext cx="9906000" cy="1501054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000" b="1" i="1">
                <a:solidFill>
                  <a:schemeClr val="tx1"/>
                </a:solidFill>
                <a:latin typeface="Cambria" pitchFamily="18" charset="0"/>
              </a:defRPr>
            </a:lvl9pPr>
          </a:lstStyle>
          <a:p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i="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pl-PL" sz="3100" i="0" dirty="0" smtClean="0">
              <a:solidFill>
                <a:srgbClr val="1D0575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8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4766" y="142878"/>
            <a:ext cx="7816453" cy="9810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pl-PL" sz="1800" b="0" i="0" dirty="0" smtClean="0"/>
              <a:t/>
            </a:r>
            <a:br>
              <a:rPr lang="pl-PL" sz="1800" b="0" i="0" dirty="0" smtClean="0"/>
            </a:br>
            <a:r>
              <a:rPr lang="pl-PL" sz="1800" b="0" i="0" dirty="0" smtClean="0"/>
              <a:t/>
            </a:r>
            <a:br>
              <a:rPr lang="pl-PL" sz="1800" b="0" i="0" dirty="0" smtClean="0"/>
            </a:br>
            <a:r>
              <a:rPr lang="pl-PL" sz="2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Cele zadania priorytetowego </a:t>
            </a:r>
            <a:br>
              <a:rPr lang="pl-PL" sz="2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„Wdrożenie działań na rzecz poprawy efektywności kształcenia </a:t>
            </a:r>
            <a:br>
              <a:rPr lang="pl-PL" sz="2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szkołach województwa lubuskiego”</a:t>
            </a:r>
            <a:r>
              <a:rPr lang="pl-PL" sz="2000" i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i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0" i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0" i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751219" cy="5429250"/>
          </a:xfrm>
        </p:spPr>
        <p:txBody>
          <a:bodyPr>
            <a:noAutofit/>
          </a:bodyPr>
          <a:lstStyle/>
          <a:p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 główny: </a:t>
            </a: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Podniesienie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jakości kształcenia uczniów oraz zapewnienie jakości pracy szkoły.</a:t>
            </a:r>
          </a:p>
          <a:p>
            <a:endParaRPr lang="pl-PL" altLang="pl-PL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altLang="pl-PL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Cele szczegółowe:</a:t>
            </a: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Wykorzystanie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samooceny skuteczności pracy szkoły do planowania jej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rozwoju,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Zwiększenie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skuteczności nauczania kompetencji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kluczowych,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Wyposażenie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zespołów nauczycieli w umiejętność planowania pracy zespołowej skoncentrowanej na uczeniu się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uczniów,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Wyposażenie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dyrektorów szkół w umiejętność skutecznej współpracy z rodzicami uczniów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rzecz poprawy 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kształcenia,</a:t>
            </a: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-352425" algn="just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Wyposażenie </a:t>
            </a: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dyrektorów szkół w umiejętność efektywnej współpracy z Rada Pedagogiczną</a:t>
            </a:r>
            <a:r>
              <a:rPr lang="pl-PL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altLang="pl-PL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25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algn="ctr">
              <a:defRPr/>
            </a:pP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Realizatorzy zadania priorytetowego</a:t>
            </a:r>
            <a:b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„Wdrożenie działań na rzecz poprawy efektywności kształcenia </a:t>
            </a:r>
            <a:b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szkołach województwa lubuskiego”</a:t>
            </a:r>
          </a:p>
        </p:txBody>
      </p:sp>
      <p:sp>
        <p:nvSpPr>
          <p:cNvPr id="4099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Realizatorzy: </a:t>
            </a: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ds. poprawy efektywności kształcenia, </a:t>
            </a: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Dyrektorzy i nauczyciele lubuskich szkół podstawowych</a:t>
            </a:r>
          </a:p>
          <a:p>
            <a:pPr>
              <a:buClr>
                <a:srgbClr val="FF0000"/>
              </a:buClr>
            </a:pPr>
            <a:endParaRPr lang="pl-PL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FF0000"/>
              </a:buClr>
            </a:pPr>
            <a:r>
              <a:rPr lang="pl-P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Współpraca</a:t>
            </a:r>
            <a:r>
              <a:rPr lang="pl-PL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 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Ośrodek Metodyczny w Gorzowie Wielkopolskim,</a:t>
            </a: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Ośrodek Doskonalenia Nauczycieli w Zielonej Górze,</a:t>
            </a:r>
          </a:p>
          <a:p>
            <a:pPr marL="715963" indent="-352425"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Instytucje działające na rzecz jakości edukacji </a:t>
            </a:r>
            <a:r>
              <a:rPr lang="pl-P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(ORE</a:t>
            </a: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CEO).</a:t>
            </a:r>
          </a:p>
          <a:p>
            <a:r>
              <a:rPr lang="pl-PL" altLang="pl-PL" b="1" dirty="0" smtClean="0"/>
              <a:t> </a:t>
            </a:r>
            <a:endParaRPr lang="pl-PL" altLang="pl-PL" dirty="0" smtClean="0"/>
          </a:p>
          <a:p>
            <a:r>
              <a:rPr lang="pl-PL" altLang="pl-PL" b="1" dirty="0" smtClean="0"/>
              <a:t> </a:t>
            </a:r>
            <a:endParaRPr lang="pl-PL" altLang="pl-PL" dirty="0" smtClean="0"/>
          </a:p>
          <a:p>
            <a:r>
              <a:rPr lang="pl-PL" altLang="pl-PL" b="1" dirty="0" smtClean="0"/>
              <a:t> </a:t>
            </a:r>
            <a:endParaRPr lang="pl-PL" altLang="pl-PL" dirty="0" smtClean="0"/>
          </a:p>
          <a:p>
            <a:r>
              <a:rPr lang="pl-PL" altLang="pl-PL" b="1" dirty="0" smtClean="0"/>
              <a:t> </a:t>
            </a:r>
            <a:endParaRPr lang="pl-PL" altLang="pl-PL" dirty="0" smtClean="0"/>
          </a:p>
          <a:p>
            <a:r>
              <a:rPr lang="pl-PL" altLang="pl-PL" b="1" dirty="0" smtClean="0"/>
              <a:t> </a:t>
            </a:r>
            <a:endParaRPr lang="pl-PL" altLang="pl-PL" dirty="0" smtClean="0"/>
          </a:p>
          <a:p>
            <a:r>
              <a:rPr lang="pl-PL" altLang="pl-PL" b="1" dirty="0" smtClean="0"/>
              <a:t> </a:t>
            </a:r>
            <a:endParaRPr lang="pl-PL" altLang="pl-PL" dirty="0" smtClean="0"/>
          </a:p>
          <a:p>
            <a:r>
              <a:rPr lang="pl-PL" altLang="pl-PL" b="1" dirty="0" smtClean="0"/>
              <a:t> </a:t>
            </a:r>
            <a:endParaRPr lang="pl-PL" altLang="pl-PL" dirty="0" smtClean="0"/>
          </a:p>
          <a:p>
            <a:r>
              <a:rPr lang="pl-PL" altLang="pl-PL" b="1" dirty="0" smtClean="0"/>
              <a:t> </a:t>
            </a:r>
            <a:endParaRPr lang="pl-PL" altLang="pl-PL" dirty="0" smtClean="0"/>
          </a:p>
          <a:p>
            <a:r>
              <a:rPr lang="pl-PL" altLang="pl-PL" b="1" dirty="0" smtClean="0"/>
              <a:t> </a:t>
            </a:r>
            <a:endParaRPr lang="pl-PL" altLang="pl-PL" dirty="0" smtClean="0"/>
          </a:p>
          <a:p>
            <a:endParaRPr lang="pl-PL" altLang="pl-PL" dirty="0" smtClean="0"/>
          </a:p>
        </p:txBody>
      </p:sp>
    </p:spTree>
    <p:extLst>
      <p:ext uri="{BB962C8B-B14F-4D97-AF65-F5344CB8AC3E}">
        <p14:creationId xmlns:p14="http://schemas.microsoft.com/office/powerpoint/2010/main" val="233409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</a:t>
            </a:r>
            <a:b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ramach </a:t>
            </a: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„Wdrożenia </a:t>
            </a: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działań na rzecz poprawy </a:t>
            </a: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szkołach województwa lubuskiego</a:t>
            </a: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-26045" y="1426408"/>
            <a:ext cx="9848464" cy="4953000"/>
          </a:xfrm>
          <a:solidFill>
            <a:schemeClr val="bg1"/>
          </a:solidFill>
        </p:spPr>
        <p:txBody>
          <a:bodyPr/>
          <a:lstStyle/>
          <a:p>
            <a:r>
              <a:rPr lang="pl-PL" altLang="pl-PL" dirty="0" smtClean="0"/>
              <a:t>  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56456" y="1412776"/>
            <a:ext cx="4715718" cy="5032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/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Opracowanie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kryteriów kwalifikacyjnych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udziału w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Programie 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rostokąt zaokrąglony 12"/>
          <p:cNvSpPr/>
          <p:nvPr/>
        </p:nvSpPr>
        <p:spPr>
          <a:xfrm>
            <a:off x="4953000" y="1412775"/>
            <a:ext cx="2410295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ipiec 2017r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7527529" y="1426408"/>
            <a:ext cx="2250007" cy="50323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ds. realizacji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LKO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0900" y="2132856"/>
            <a:ext cx="4681274" cy="5032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2"/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Zaproszenie szkół podstawowych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udziału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Programie 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4952999" y="2132854"/>
            <a:ext cx="2410295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Narady dla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dyrektorów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szkół – sierpień 2017r.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7527529" y="2139455"/>
            <a:ext cx="2250007" cy="50323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Kuratorium Oświaty 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90900" y="2852936"/>
            <a:ext cx="4681274" cy="5032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3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Zgłoszenia szkół do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4952999" y="2852935"/>
            <a:ext cx="2410295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10 września 2017r.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7527528" y="2852936"/>
            <a:ext cx="2250007" cy="50323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Dyrektorzy szkół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podstawowych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90900" y="3587584"/>
            <a:ext cx="4681274" cy="50323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4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Zakwalifikowanie szkół do udziału w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Programie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zgodnie z ustalonymi kryteriami</a:t>
            </a:r>
          </a:p>
        </p:txBody>
      </p:sp>
      <p:sp>
        <p:nvSpPr>
          <p:cNvPr id="28" name="Prostokąt zaokrąglony 27"/>
          <p:cNvSpPr/>
          <p:nvPr/>
        </p:nvSpPr>
        <p:spPr>
          <a:xfrm>
            <a:off x="4953000" y="3587583"/>
            <a:ext cx="2410295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września 2017r.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Prostokąt zaokrąglony 28"/>
          <p:cNvSpPr/>
          <p:nvPr/>
        </p:nvSpPr>
        <p:spPr>
          <a:xfrm>
            <a:off x="7527527" y="3587584"/>
            <a:ext cx="2250007" cy="50323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ds. realizacji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LKO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Prostokąt zaokrąglony 29"/>
          <p:cNvSpPr/>
          <p:nvPr/>
        </p:nvSpPr>
        <p:spPr>
          <a:xfrm>
            <a:off x="73678" y="4293096"/>
            <a:ext cx="4681274" cy="86409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5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Badanie fokusowe potrzeb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szkół zakwalifikowanych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udziału w P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rogramie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(dyrektorzy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szkół)</a:t>
            </a:r>
          </a:p>
        </p:txBody>
      </p:sp>
      <p:sp>
        <p:nvSpPr>
          <p:cNvPr id="31" name="Prostokąt zaokrąglony 30"/>
          <p:cNvSpPr/>
          <p:nvPr/>
        </p:nvSpPr>
        <p:spPr>
          <a:xfrm>
            <a:off x="4952998" y="4293096"/>
            <a:ext cx="2410295" cy="8640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września 2017r.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Prostokąt zaokrąglony 31"/>
          <p:cNvSpPr/>
          <p:nvPr/>
        </p:nvSpPr>
        <p:spPr>
          <a:xfrm>
            <a:off x="7527529" y="4293096"/>
            <a:ext cx="2250007" cy="86409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ds. realizacji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LKO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Prostokąt zaokrąglony 32"/>
          <p:cNvSpPr/>
          <p:nvPr/>
        </p:nvSpPr>
        <p:spPr>
          <a:xfrm>
            <a:off x="4952996" y="5794313"/>
            <a:ext cx="2410295" cy="5979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października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2017r.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Prostokąt zaokrąglony 34"/>
          <p:cNvSpPr/>
          <p:nvPr/>
        </p:nvSpPr>
        <p:spPr>
          <a:xfrm>
            <a:off x="91812" y="5794312"/>
            <a:ext cx="4681274" cy="597966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6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Konferencja szkoleniowa dla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dyrektorów oraz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liderów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uwzględniająca zdiagnozowane potrzeby </a:t>
            </a:r>
          </a:p>
        </p:txBody>
      </p:sp>
      <p:sp>
        <p:nvSpPr>
          <p:cNvPr id="36" name="Prostokąt zaokrąglony 35"/>
          <p:cNvSpPr/>
          <p:nvPr/>
        </p:nvSpPr>
        <p:spPr>
          <a:xfrm>
            <a:off x="7527526" y="5373216"/>
            <a:ext cx="2250007" cy="144016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ds. realizacji </a:t>
            </a:r>
            <a:r>
              <a:rPr lang="pl-PL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</a:t>
            </a:r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LKO, placówka doskonalenia </a:t>
            </a:r>
            <a:r>
              <a:rPr lang="pl-PL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nauczycieli</a:t>
            </a:r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instytucje działające na rzecz jakości edukacji</a:t>
            </a:r>
            <a:endParaRPr lang="pl-PL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8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3" grpId="0" animBg="1"/>
      <p:bldP spid="14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5" grpId="0" animBg="1"/>
      <p:bldP spid="36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</a:t>
            </a:r>
            <a:b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ramach </a:t>
            </a: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„Wdrożenia </a:t>
            </a: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działań na rzecz poprawy </a:t>
            </a: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szkołach województwa lubuskiego</a:t>
            </a: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-25635" y="1317309"/>
            <a:ext cx="9848464" cy="4953000"/>
          </a:xfrm>
          <a:solidFill>
            <a:schemeClr val="bg1"/>
          </a:solidFill>
        </p:spPr>
        <p:txBody>
          <a:bodyPr/>
          <a:lstStyle/>
          <a:p>
            <a:r>
              <a:rPr lang="pl-PL" altLang="pl-PL" dirty="0" smtClean="0"/>
              <a:t>  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56456" y="1412776"/>
            <a:ext cx="4715718" cy="64807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7"/>
            </a:pPr>
            <a:r>
              <a:rPr lang="pl-PL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Opracowanie planu działań podnoszenia efektywności kształcenia w </a:t>
            </a:r>
            <a:r>
              <a:rPr lang="pl-PL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szkołach</a:t>
            </a:r>
            <a:endParaRPr lang="pl-PL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Prostokąt zaokrąglony 13"/>
          <p:cNvSpPr/>
          <p:nvPr/>
        </p:nvSpPr>
        <p:spPr>
          <a:xfrm>
            <a:off x="7527529" y="1426408"/>
            <a:ext cx="2250007" cy="63444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Dyrektorzy szkół </a:t>
            </a:r>
            <a:r>
              <a:rPr lang="pl-PL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szkolni koordynatorzy, zespoły nauczycieli</a:t>
            </a:r>
            <a:endParaRPr lang="pl-PL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1812" y="2279369"/>
            <a:ext cx="4681274" cy="6344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8"/>
              <a:defRPr/>
            </a:pPr>
            <a:r>
              <a:rPr lang="pl-PL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Realizacja działań w szkołach 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4952997" y="2345809"/>
            <a:ext cx="2410295" cy="50155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1 listopada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85905" y="3111598"/>
            <a:ext cx="4681274" cy="148245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9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Konferencja monitorująca realizację działań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szkołach, wymiana dobrych praktyk,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dzielenie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się wiedzą związaną z przebiegiem procesu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dydaktycznego.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Elementy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sprawozdania z realizacji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szkołach  składanego do Kuratorium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4995057" y="3584948"/>
            <a:ext cx="2410295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wiecień 2018r.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7527528" y="3212977"/>
            <a:ext cx="2250007" cy="1152128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ds. realizacji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LKO, dyrektorzy szkół,  szkolni koordynatorzy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73678" y="4869979"/>
            <a:ext cx="4681274" cy="143934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10"/>
            </a:pPr>
            <a:r>
              <a:rPr lang="pl-PL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Ewaluacja </a:t>
            </a:r>
            <a:r>
              <a:rPr lang="pl-PL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Programu </a:t>
            </a:r>
            <a:r>
              <a:rPr lang="pl-PL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szkołach, sporządzenie raportu, zapoznanie z wynikami ewaluacji rad </a:t>
            </a:r>
            <a:r>
              <a:rPr lang="pl-PL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pedagogicznych.</a:t>
            </a:r>
            <a:br>
              <a:rPr lang="pl-PL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Sporządzenie </a:t>
            </a:r>
            <a:r>
              <a:rPr lang="pl-PL" sz="1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krótkich sprawozdań z realizacji zadań w szkołach i przesłanie ich do </a:t>
            </a:r>
            <a:r>
              <a:rPr lang="pl-PL" sz="1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Kuratorium Oświaty</a:t>
            </a:r>
            <a:endParaRPr lang="pl-PL" sz="1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4952998" y="5338030"/>
            <a:ext cx="2410295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czerwca 2018r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Prostokąt zaokrąglony 32"/>
          <p:cNvSpPr/>
          <p:nvPr/>
        </p:nvSpPr>
        <p:spPr>
          <a:xfrm>
            <a:off x="4959095" y="1498416"/>
            <a:ext cx="2410295" cy="49042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października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2017r.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Prostokąt zaokrąglony 36"/>
          <p:cNvSpPr/>
          <p:nvPr/>
        </p:nvSpPr>
        <p:spPr>
          <a:xfrm>
            <a:off x="7527529" y="2279369"/>
            <a:ext cx="2250007" cy="634440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Dyrektorzy szkół </a:t>
            </a:r>
            <a:r>
              <a:rPr lang="pl-PL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szkolni koordynatorzy, zespoły nauczycieli</a:t>
            </a:r>
            <a:endParaRPr lang="pl-PL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Prostokąt zaokrąglony 37"/>
          <p:cNvSpPr/>
          <p:nvPr/>
        </p:nvSpPr>
        <p:spPr>
          <a:xfrm>
            <a:off x="7527526" y="5193604"/>
            <a:ext cx="2250007" cy="7920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Dyrektorzy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szkół,  szkolni koordynatorzy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4" grpId="0" animBg="1"/>
      <p:bldP spid="16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3" grpId="0" animBg="1"/>
      <p:bldP spid="37" grpId="0" animBg="1"/>
      <p:bldP spid="38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HARMONOGRAM</a:t>
            </a:r>
            <a:b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ramach </a:t>
            </a: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„Wdrożenia </a:t>
            </a: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działań na rzecz poprawy </a:t>
            </a: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efektywności kształcenia </a:t>
            </a: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i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 szkołach województwa lubuskiego</a:t>
            </a:r>
            <a:r>
              <a:rPr lang="pl-PL" sz="1800" i="0" dirty="0" smtClean="0">
                <a:solidFill>
                  <a:srgbClr val="0000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l-PL" sz="18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-25635" y="1317309"/>
            <a:ext cx="9848464" cy="4953000"/>
          </a:xfrm>
          <a:solidFill>
            <a:schemeClr val="bg1"/>
          </a:solidFill>
        </p:spPr>
        <p:txBody>
          <a:bodyPr/>
          <a:lstStyle/>
          <a:p>
            <a:r>
              <a:rPr lang="pl-PL" altLang="pl-PL" dirty="0" smtClean="0"/>
              <a:t>  </a:t>
            </a:r>
          </a:p>
        </p:txBody>
      </p:sp>
      <p:sp>
        <p:nvSpPr>
          <p:cNvPr id="19" name="Prostokąt zaokrąglony 18"/>
          <p:cNvSpPr/>
          <p:nvPr/>
        </p:nvSpPr>
        <p:spPr>
          <a:xfrm>
            <a:off x="56456" y="1412776"/>
            <a:ext cx="4715718" cy="7920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11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Sformułowanie wniosków i rekomendacji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oparciu o  sprawozdania – przygotowanie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konferencji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podsumowującej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rostokąt zaokrąglony 15"/>
          <p:cNvSpPr/>
          <p:nvPr/>
        </p:nvSpPr>
        <p:spPr>
          <a:xfrm>
            <a:off x="90900" y="2459638"/>
            <a:ext cx="4681274" cy="63444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12"/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Konferencja podsumowująca realizację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roku szkolnym 2017/2018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Prostokąt zaokrąglony 21"/>
          <p:cNvSpPr/>
          <p:nvPr/>
        </p:nvSpPr>
        <p:spPr>
          <a:xfrm>
            <a:off x="4952996" y="2526078"/>
            <a:ext cx="2410295" cy="50155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czerwca 2018r.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Prostokąt zaokrąglony 23"/>
          <p:cNvSpPr/>
          <p:nvPr/>
        </p:nvSpPr>
        <p:spPr>
          <a:xfrm>
            <a:off x="56456" y="3356992"/>
            <a:ext cx="4681274" cy="148245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13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Badanie ankietowe dotyczące oceny działań realizowanych przez Kuratorium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Oświaty</a:t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ramach wspomagania realizacji Programu w szkołach, ewaluacja Programu w oparciu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sprawozdania, badanie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fokusowe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Prostokąt zaokrąglony 24"/>
          <p:cNvSpPr/>
          <p:nvPr/>
        </p:nvSpPr>
        <p:spPr>
          <a:xfrm>
            <a:off x="4952998" y="3707427"/>
            <a:ext cx="2410295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30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lipca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2018r.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Prostokąt zaokrąglony 26"/>
          <p:cNvSpPr/>
          <p:nvPr/>
        </p:nvSpPr>
        <p:spPr>
          <a:xfrm>
            <a:off x="73678" y="5121596"/>
            <a:ext cx="4681274" cy="1439341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buFont typeface="+mj-lt"/>
              <a:buAutoNum type="arabicPeriod" startAt="14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Opracowanie Programu na rok szkoły 2018/2019 z uwzględnieniem wniosków i rekomendacji po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ewaluacji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4952998" y="5589648"/>
            <a:ext cx="2410295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sierpnia 2018r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Prostokąt zaokrąglony 16"/>
          <p:cNvSpPr/>
          <p:nvPr/>
        </p:nvSpPr>
        <p:spPr>
          <a:xfrm>
            <a:off x="4952997" y="1557611"/>
            <a:ext cx="2410295" cy="503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czerwca 2018r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Prostokąt zaokrąglony 17"/>
          <p:cNvSpPr/>
          <p:nvPr/>
        </p:nvSpPr>
        <p:spPr>
          <a:xfrm>
            <a:off x="7527525" y="1557611"/>
            <a:ext cx="2250007" cy="50323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ds. realizacji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LKO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Prostokąt zaokrąglony 19"/>
          <p:cNvSpPr/>
          <p:nvPr/>
        </p:nvSpPr>
        <p:spPr>
          <a:xfrm>
            <a:off x="7552280" y="2526078"/>
            <a:ext cx="2250007" cy="50323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ds. realizacji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LKO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Prostokąt zaokrąglony 20"/>
          <p:cNvSpPr/>
          <p:nvPr/>
        </p:nvSpPr>
        <p:spPr>
          <a:xfrm>
            <a:off x="7527523" y="3707427"/>
            <a:ext cx="2250007" cy="50323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ds. realizacji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LKO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rostokąt zaokrąglony 22"/>
          <p:cNvSpPr/>
          <p:nvPr/>
        </p:nvSpPr>
        <p:spPr>
          <a:xfrm>
            <a:off x="7552279" y="5589648"/>
            <a:ext cx="2250007" cy="50323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Zespół ds. realizacji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Programu LKO</a:t>
            </a:r>
            <a:endParaRPr lang="pl-PL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6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6" grpId="0" animBg="1"/>
      <p:bldP spid="22" grpId="0" animBg="1"/>
      <p:bldP spid="24" grpId="0" animBg="1"/>
      <p:bldP spid="25" grpId="0" animBg="1"/>
      <p:bldP spid="27" grpId="0" animBg="1"/>
      <p:bldP spid="28" grpId="0" animBg="1"/>
      <p:bldP spid="17" grpId="0" animBg="1"/>
      <p:bldP spid="18" grpId="0" animBg="1"/>
      <p:bldP spid="20" grpId="0" animBg="1"/>
      <p:bldP spid="21" grpId="0" animBg="1"/>
      <p:bldP spid="23" grpId="0" animBg="1"/>
    </p:bldLst>
  </p:timing>
</p:sld>
</file>

<file path=ppt/theme/theme1.xml><?xml version="1.0" encoding="utf-8"?>
<a:theme xmlns:a="http://schemas.openxmlformats.org/drawingml/2006/main" name="kuratorium2010_ver2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uratrorium 2010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11866</TotalTime>
  <Words>5318</Words>
  <Application>Microsoft Office PowerPoint</Application>
  <PresentationFormat>Papier A4 (210x297 mm)</PresentationFormat>
  <Paragraphs>1603</Paragraphs>
  <Slides>131</Slides>
  <Notes>65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131</vt:i4>
      </vt:variant>
    </vt:vector>
  </HeadingPairs>
  <TitlesOfParts>
    <vt:vector size="132" baseType="lpstr">
      <vt:lpstr>kuratorium2010_ver2</vt:lpstr>
      <vt:lpstr>   Narada  dotycząca wyników i wniosków ze sprawowanego nadzoru pedagogicznego  przez Lubuskiego Kuratora Oświaty  w roku szkolnym 2016/2017  i organizacji roku szkolnego 2017/2018  (publiczne i niepubliczne szkoły podstawowe) (publiczne i niepubliczne gimnazja)</vt:lpstr>
      <vt:lpstr>Program narady</vt:lpstr>
      <vt:lpstr>Liczba nadzorowanych szkół i placówek</vt:lpstr>
      <vt:lpstr>  Realizacja podstawowych kierunków  polityki oświatowej państwa  w roku szkolnym 2016/2017 </vt:lpstr>
      <vt:lpstr>Podstawowe kierunki polityki oświatowej państwa ustalone przez MEN na rok szkolny 2016/2017 </vt:lpstr>
      <vt:lpstr>Podstawowe kierunki polityki oświatowej państwa ustalone przez MEN </vt:lpstr>
      <vt:lpstr>  Wyniki i wnioski  wynikające ze sprawowanego nadzoru pedagogicznego nad szkołami i placówkami przez Lubuskiego Kuratora Oświaty</vt:lpstr>
      <vt:lpstr>  Ewaluacje zewnętrzne  całościowe i problemowe </vt:lpstr>
      <vt:lpstr>Ewaluacje zewnętrzne</vt:lpstr>
      <vt:lpstr>Realizacja ewaluacji zewnętrznych w roku szkolnym 2016/2017</vt:lpstr>
      <vt:lpstr> Wymagania wobec szkół</vt:lpstr>
      <vt:lpstr>Rozporządzenie Ministra Edukacji Narodowej  z dnia 27 sierpnia 2015 r. w sprawie nadzoru pedagogicznego </vt:lpstr>
      <vt:lpstr>  Spełnianie wymagań w szkołach podstawowych</vt:lpstr>
      <vt:lpstr>Wnioski  wynikające z przeprowadzonych ewaluacji zewnętrznych  w szkołach podstawowych</vt:lpstr>
      <vt:lpstr>  Spełnianie wymagań w gimnazjach</vt:lpstr>
      <vt:lpstr>Wnioski  wynikające z przeprowadzonych ewaluacji zewnętrznych  w gimnazjach</vt:lpstr>
      <vt:lpstr>Szkoły i placówki, które otrzymały polecenie  Lubuskiego Kuratora Oświaty  opracowania Programu i harmonogramu poprawy efektywności kształcenia  lub wychowania w roku szkolnym 2016/2017</vt:lpstr>
      <vt:lpstr>  Kontrole  przewidziane w Planie Nadzoru Pedagogicznego Lubuskiego Kuratora Oświaty</vt:lpstr>
      <vt:lpstr> Realizacja kontroli przewidzianych  w planie nadzoru pedagogicznego Lubuskiego Kuratora Oświaty  w roku szkolnym 2016/2017</vt:lpstr>
      <vt:lpstr> Realizacja kontroli przewidzianych  w planie nadzoru pedagogicznego Lubuskiego Kuratora Oświaty  w roku szkolnym 2016/2017</vt:lpstr>
      <vt:lpstr>Liczba wydanych zaleceń po kontroli w zakresie prawidłowości  organizacji i funkcjonowania biblioteki szkolnej</vt:lpstr>
      <vt:lpstr> Wnioski wynikające ze sprawowanego nadzoru pedagogicznego ustalone  w wyniku  przeprowadzonych kontroli  przewidzianych  w planie nadzoru pedagogicznego Lubuskiego Kuratora Oświaty  w roku szkolnym 2016/2017</vt:lpstr>
      <vt:lpstr> Wnioski wynikające ze sprawowanego nadzoru pedagogicznego ustalone  w wyniku  przeprowadzonych kontroli  przewidzianych  w planie nadzoru pedagogicznego Lubuskiego Kuratora Oświaty  w roku szkolnym 2016/2017</vt:lpstr>
      <vt:lpstr>Wnioski wynikające ze sprawowanego nadzoru pedagogicznego ustalone  w wyniku  przeprowadzonych kontroli  przewidzianych  w planie nadzoru pedagogicznego Lubuskiego Kuratora Oświaty  w roku szkolnym 2016/2017</vt:lpstr>
      <vt:lpstr>Liczba wydanych zaleceń po kontroli w zakresie realizacji kształcenia dualnego w ramach praktycznej nauki zawodu.</vt:lpstr>
      <vt:lpstr>  Działania doraźne prowadzone,  gdy zaistnieje potrzeba podjęcia działań nieprzewidzianych  w Planie Nadzoru Pedagogicznego  Lubuskiego Kuratora Oświaty</vt:lpstr>
      <vt:lpstr>Wnioski wynikające ze sprawowanego nadzoru pedagogicznego  ustalone w wyniku przeprowadzonych kontroli w trybie działań doraźnych  i innych kontroli wynikających z odrębnych przepisów</vt:lpstr>
      <vt:lpstr>Wnioski wynikające ze sprawowanego nadzoru pedagogicznego  ustalone w wyniku przeprowadzonych kontroli w trybie działań doraźnych  i innych kontroli wynikających z odrębnych przepisów</vt:lpstr>
      <vt:lpstr>Wnioski wynikające ze sprawowanego nadzoru pedagogicznego  ustalone w wyniku przeprowadzonych kontroli w trybie działań doraźnych i innych kontroli  wynikających z odrębnych przepisów</vt:lpstr>
      <vt:lpstr>Wnioski wynikające ze sprawowanego nadzoru pedagogicznego  ustalone w wyniku przeprowadzonych kontroli w trybie działań doraźnych  i innych kontroli wynikających z odrębnych przepisów</vt:lpstr>
      <vt:lpstr>Wnioski wynikające ze sprawowanego nadzoru pedagogicznego  ustalone w wyniku przeprowadzonych kontroli w trybie działań doraźnych  i innych kontroli wynikających z odrębnych przepisów</vt:lpstr>
      <vt:lpstr>Wnioski wynikające ze sprawowanego nadzoru pedagogicznego  ustalone w wyniku przeprowadzonych kontroli w trybie działań doraźnych  i innych kontroli wynikających z odrębnych przepisów</vt:lpstr>
      <vt:lpstr>Prezentacja programu PowerPoint</vt:lpstr>
      <vt:lpstr>Wspomaganie szkół i placówek</vt:lpstr>
      <vt:lpstr>  Monitorowanie  pracy szkół i placówek </vt:lpstr>
      <vt:lpstr>Realizacja podstawowych kierunków polityki oświatowej państwa ustalone przez  MEN na rok szkolny 2016/2017</vt:lpstr>
      <vt:lpstr>  Rekomendacje  do dalszej pracy   </vt:lpstr>
      <vt:lpstr>Rekomendacje do dalszej pracy wynikające z analizy wyników kontroli  w trybie działań doraźnych </vt:lpstr>
      <vt:lpstr>Rekomendacje do dalszej pracy wynikające ze zgromadzonych danych  podczas przeprowadzonych ewaluacji</vt:lpstr>
      <vt:lpstr>Uwagi dotyczące zaleceń</vt:lpstr>
      <vt:lpstr>   Organizacja  nadzoru pedagogicznego  w roku szkolnym 2017/2018</vt:lpstr>
      <vt:lpstr>Kierunki polityki oświatowej państwa ustalone przez MEN </vt:lpstr>
      <vt:lpstr>   Planowe działania w zakresie nadzoru pedagogicznego </vt:lpstr>
      <vt:lpstr>  Ewaluacje zewnętrzne</vt:lpstr>
      <vt:lpstr>  Ewaluacje zewnętrzne</vt:lpstr>
      <vt:lpstr>  Ewaluacje zewnętrzne</vt:lpstr>
      <vt:lpstr>  Ewaluacje zewnętrzne</vt:lpstr>
      <vt:lpstr>  Kontrole podejmowane przez Kuratora Oświaty, przewidziane w Planie Nadzoru Pedagogicznego, przeprowadzane z wykorzystaniem arkuszy kontroli zatwierdzonych przez MEN  </vt:lpstr>
      <vt:lpstr>Kontrole podejmowane przez Kuratora Oświaty,  przewidziane w planie nadzoru pedagogicznego, przeprowadzane  z wykorzystaniem arkuszy kontroli zatwierdzonych przez MEN</vt:lpstr>
      <vt:lpstr>Kontrole podejmowane przez Kuratora Oświaty,  przewidziane w planie nadzoru pedagogicznego, przeprowadzane  z wykorzystaniem arkuszy kontroli zatwierdzonych przez MEN</vt:lpstr>
      <vt:lpstr>Kontrole podejmowane przez Kuratora Oświaty,  przewidziane w planie nadzoru pedagogicznego, przeprowadzane  z wykorzystaniem arkuszy kontroli zatwierdzonych przez MEN</vt:lpstr>
      <vt:lpstr>Kontrole podejmowane przez Kuratora Oświaty,  przewidziane w planie nadzoru pedagogicznego, przeprowadzane  z wykorzystaniem arkuszy kontroli zatwierdzonych przez MEN</vt:lpstr>
      <vt:lpstr>  Monitorowanie  pracy szkół i placówek </vt:lpstr>
      <vt:lpstr>Monitorowanie pracy szkół i placówek</vt:lpstr>
      <vt:lpstr> Przerwa</vt:lpstr>
      <vt:lpstr>   Zmiany w przepisach prawa oświatowego</vt:lpstr>
      <vt:lpstr> Zadania dyrektora w kontekście zmian w prawie oświatowym</vt:lpstr>
      <vt:lpstr>Wdrażanie nowej podstawy programowej</vt:lpstr>
      <vt:lpstr>Nowelizacja statutu  i innych dokumentów szkolnych</vt:lpstr>
      <vt:lpstr>Nowelizacja statutu  i innych dokumentów szkolnych</vt:lpstr>
      <vt:lpstr>Działalność edukacyjna szkoły</vt:lpstr>
      <vt:lpstr>Programy nauczania</vt:lpstr>
      <vt:lpstr>Działalność edukacyjna szkoły</vt:lpstr>
      <vt:lpstr>Działalność edukacyjna szkoły</vt:lpstr>
      <vt:lpstr> Program wychowawczo-profilaktyczny</vt:lpstr>
      <vt:lpstr>Program wychowawczo-profilaktyczny</vt:lpstr>
      <vt:lpstr>Program wychowawczo-profilaktyczny</vt:lpstr>
      <vt:lpstr>Program wychowawczo-profilaktyczny</vt:lpstr>
      <vt:lpstr>Program wychowawczo-profilaktyczny</vt:lpstr>
      <vt:lpstr>Zadania dyrektora – wdrażanie podstawy programowej</vt:lpstr>
      <vt:lpstr>Zadania dyrektora – wdrażanie podstawy programowej</vt:lpstr>
      <vt:lpstr>Zadania dyrektora – wdrażanie podstawy programowej</vt:lpstr>
      <vt:lpstr>Zadania dyrektora – wdrażanie podstawy programowej</vt:lpstr>
      <vt:lpstr>Zadania dyrektora – wdrażanie podstawy programowej</vt:lpstr>
      <vt:lpstr>Zadania dyrektora – wdrażanie podstawy programowej</vt:lpstr>
      <vt:lpstr>Zadania dyrektora – wdrażanie podstawy programowej</vt:lpstr>
      <vt:lpstr>Zadania dyrektora – wdrażanie podstawy programowej</vt:lpstr>
      <vt:lpstr>Zadania dyrektora – wdrażanie podstawy programowej</vt:lpstr>
      <vt:lpstr>Zadania dyrektora – wdrażanie podstawy programowej</vt:lpstr>
      <vt:lpstr>Pytania i wątpliwości</vt:lpstr>
      <vt:lpstr>Pytania i wątpliwości</vt:lpstr>
      <vt:lpstr>Zmiany do arkusza organizacji szkoły</vt:lpstr>
      <vt:lpstr> </vt:lpstr>
      <vt:lpstr>Zmiany do arkusza organizacji szkoły</vt:lpstr>
      <vt:lpstr>Zmiany do arkusza organizacji szkoły</vt:lpstr>
      <vt:lpstr>Prezentacja programu PowerPoint</vt:lpstr>
      <vt:lpstr>  Sprawozdanie z realizacji zadania   ,,Wdrożenie działań na rzecz poprawy efektywności kształcenia w szkołach województwa lubuskiego”   w roku szkolnym 2016/2017 </vt:lpstr>
      <vt:lpstr>Wdrożenie działań na rzecz poprawy efektywności kształcenia  w szkołach województwa lubuskiego w roku szkolnym 2016/2017</vt:lpstr>
      <vt:lpstr>Wdrożenie działań na rzecz poprawy efektywności kształcenia  w szkołach województwa lubuskiego w roku szkolnym 2016/2017</vt:lpstr>
      <vt:lpstr>Wdrożenie działań na rzecz poprawy efektywności kształcenia  w szkołach województwa lubuskiego w roku szkolnym 2016/2017</vt:lpstr>
      <vt:lpstr>Wdrożenie działań na rzecz poprawy efektywności kształcenia  w szkołach województwa lubuskiego w roku szkolnym 2016/2017</vt:lpstr>
      <vt:lpstr>Wdrożenie działań na rzecz poprawy efektywności kształcenia  w szkołach województwa lubuskiego w roku szkolnym 2016/2017</vt:lpstr>
      <vt:lpstr>Wdrożenie działań na rzecz poprawy efektywności kształcenia  w szkołach województwa lubuskiego w roku szkolnym 2016/2017</vt:lpstr>
      <vt:lpstr>  ,,Wdrożenie działań na rzecz poprawy efektywności kształcenia w szkołach województwa lubuskiego”   w roku szkolnym 2017/2018</vt:lpstr>
      <vt:lpstr>  Cele zadania priorytetowego  „Wdrożenie działań na rzecz poprawy efektywności kształcenia  w szkołach województwa lubuskiego”  </vt:lpstr>
      <vt:lpstr>Realizatorzy zadania priorytetowego  „Wdrożenie działań na rzecz poprawy efektywności kształcenia  w szkołach województwa lubuskiego”</vt:lpstr>
      <vt:lpstr>HARMONOGRAM w ramach „Wdrożenia działań na rzecz poprawy efektywności kształcenia  w szkołach województwa lubuskiego”</vt:lpstr>
      <vt:lpstr>HARMONOGRAM w ramach „Wdrożenia działań na rzecz poprawy efektywności kształcenia  w szkołach województwa lubuskiego”</vt:lpstr>
      <vt:lpstr>HARMONOGRAM w ramach „Wdrożenia działań na rzecz poprawy efektywności kształcenia  w szkołach województwa lubuskiego”</vt:lpstr>
      <vt:lpstr> Szkoła  Promująca Zdrowie  </vt:lpstr>
      <vt:lpstr> Szkoła promująca zdrowie</vt:lpstr>
      <vt:lpstr>Szkoła promująca zdrowie</vt:lpstr>
      <vt:lpstr>Rok szkolny 2017/2018</vt:lpstr>
      <vt:lpstr>Certyfikaty 2017</vt:lpstr>
      <vt:lpstr>Certyfikaty 2017</vt:lpstr>
      <vt:lpstr>Wnioski o włączenie  do Lubuskiej Sieci Szkół Promującej Zdrowie</vt:lpstr>
      <vt:lpstr>   Oferty lubuskich placówek doskonalenia nauczycieli  na rok szkolny 2017/2018  w zakresie doskonalenia nauczycieli oraz wspomagania szkół i placówek </vt:lpstr>
      <vt:lpstr>   Oferta  Wojewódzkiego Ośrodka Metodycznego w Gorzowie Wielkopolskim na rok szkolny 2017/2018 </vt:lpstr>
      <vt:lpstr>   Oferta  Ośrodka Doskonalenia Nauczycieli w Zielonej Górze  na rok szkolny 2017/2018 </vt:lpstr>
      <vt:lpstr>   Komunikaty</vt:lpstr>
      <vt:lpstr>Kalendarz roku szkolnego 2017/2018</vt:lpstr>
      <vt:lpstr>Dotacje</vt:lpstr>
      <vt:lpstr>Podręczniki szkolne</vt:lpstr>
      <vt:lpstr>Komunikaty</vt:lpstr>
      <vt:lpstr>Komunikaty</vt:lpstr>
      <vt:lpstr>Komunikaty</vt:lpstr>
      <vt:lpstr>Komunikaty</vt:lpstr>
      <vt:lpstr>Komunikaty</vt:lpstr>
      <vt:lpstr>Komunikaty</vt:lpstr>
      <vt:lpstr>Komunikaty</vt:lpstr>
      <vt:lpstr>Komunikaty</vt:lpstr>
      <vt:lpstr>Komunikaty</vt:lpstr>
      <vt:lpstr>Stypendia Prezesa Rady Ministrów Na co należy zwrócić uwagę? </vt:lpstr>
      <vt:lpstr>Stypendia ministra  właściwego do spraw oświaty i wychowania Na co należy zwrócić uwagę? </vt:lpstr>
      <vt:lpstr>Stypendia ministra  właściwego do spraw oświaty i wychowania Na co należy zwrócić uwagę?</vt:lpstr>
      <vt:lpstr>Wskazówki na przyszłość </vt:lpstr>
      <vt:lpstr>Wskazówki na przyszłość </vt:lpstr>
      <vt:lpstr>Komunikaty</vt:lpstr>
      <vt:lpstr>Komunikaty</vt:lpstr>
      <vt:lpstr>  Podsumowanie,  zakończenie narady</vt:lpstr>
      <vt:lpstr>   DZIĘKUJĘ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Marcin</cp:lastModifiedBy>
  <cp:revision>564</cp:revision>
  <cp:lastPrinted>2017-08-16T14:06:48Z</cp:lastPrinted>
  <dcterms:created xsi:type="dcterms:W3CDTF">2010-04-15T09:51:31Z</dcterms:created>
  <dcterms:modified xsi:type="dcterms:W3CDTF">2017-08-30T12:15:10Z</dcterms:modified>
</cp:coreProperties>
</file>