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harts/chart8.xml" ContentType="application/vnd.openxmlformats-officedocument.drawingml.chart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handoutMasterIdLst>
    <p:handoutMasterId r:id="rId88"/>
  </p:handoutMasterIdLst>
  <p:sldIdLst>
    <p:sldId id="257" r:id="rId2"/>
    <p:sldId id="258" r:id="rId3"/>
    <p:sldId id="487" r:id="rId4"/>
    <p:sldId id="260" r:id="rId5"/>
    <p:sldId id="261" r:id="rId6"/>
    <p:sldId id="262" r:id="rId7"/>
    <p:sldId id="263" r:id="rId8"/>
    <p:sldId id="506" r:id="rId9"/>
    <p:sldId id="534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264" r:id="rId18"/>
    <p:sldId id="265" r:id="rId19"/>
    <p:sldId id="267" r:id="rId20"/>
    <p:sldId id="425" r:id="rId21"/>
    <p:sldId id="429" r:id="rId22"/>
    <p:sldId id="430" r:id="rId23"/>
    <p:sldId id="433" r:id="rId24"/>
    <p:sldId id="470" r:id="rId25"/>
    <p:sldId id="271" r:id="rId26"/>
    <p:sldId id="458" r:id="rId27"/>
    <p:sldId id="462" r:id="rId28"/>
    <p:sldId id="521" r:id="rId29"/>
    <p:sldId id="277" r:id="rId30"/>
    <p:sldId id="486" r:id="rId31"/>
    <p:sldId id="406" r:id="rId32"/>
    <p:sldId id="488" r:id="rId33"/>
    <p:sldId id="436" r:id="rId34"/>
    <p:sldId id="437" r:id="rId35"/>
    <p:sldId id="447" r:id="rId36"/>
    <p:sldId id="468" r:id="rId37"/>
    <p:sldId id="524" r:id="rId38"/>
    <p:sldId id="532" r:id="rId39"/>
    <p:sldId id="482" r:id="rId40"/>
    <p:sldId id="515" r:id="rId41"/>
    <p:sldId id="335" r:id="rId42"/>
    <p:sldId id="336" r:id="rId43"/>
    <p:sldId id="337" r:id="rId44"/>
    <p:sldId id="338" r:id="rId45"/>
    <p:sldId id="340" r:id="rId46"/>
    <p:sldId id="341" r:id="rId47"/>
    <p:sldId id="342" r:id="rId48"/>
    <p:sldId id="343" r:id="rId49"/>
    <p:sldId id="517" r:id="rId50"/>
    <p:sldId id="344" r:id="rId51"/>
    <p:sldId id="345" r:id="rId52"/>
    <p:sldId id="346" r:id="rId53"/>
    <p:sldId id="350" r:id="rId54"/>
    <p:sldId id="440" r:id="rId55"/>
    <p:sldId id="365" r:id="rId56"/>
    <p:sldId id="366" r:id="rId57"/>
    <p:sldId id="367" r:id="rId58"/>
    <p:sldId id="492" r:id="rId59"/>
    <p:sldId id="493" r:id="rId60"/>
    <p:sldId id="494" r:id="rId61"/>
    <p:sldId id="495" r:id="rId62"/>
    <p:sldId id="500" r:id="rId63"/>
    <p:sldId id="501" r:id="rId64"/>
    <p:sldId id="502" r:id="rId65"/>
    <p:sldId id="503" r:id="rId66"/>
    <p:sldId id="504" r:id="rId67"/>
    <p:sldId id="505" r:id="rId68"/>
    <p:sldId id="533" r:id="rId69"/>
    <p:sldId id="531" r:id="rId70"/>
    <p:sldId id="522" r:id="rId71"/>
    <p:sldId id="526" r:id="rId72"/>
    <p:sldId id="527" r:id="rId73"/>
    <p:sldId id="530" r:id="rId74"/>
    <p:sldId id="528" r:id="rId75"/>
    <p:sldId id="529" r:id="rId76"/>
    <p:sldId id="469" r:id="rId77"/>
    <p:sldId id="518" r:id="rId78"/>
    <p:sldId id="369" r:id="rId79"/>
    <p:sldId id="370" r:id="rId80"/>
    <p:sldId id="371" r:id="rId81"/>
    <p:sldId id="372" r:id="rId82"/>
    <p:sldId id="373" r:id="rId83"/>
    <p:sldId id="379" r:id="rId84"/>
    <p:sldId id="380" r:id="rId85"/>
    <p:sldId id="381" r:id="rId86"/>
  </p:sldIdLst>
  <p:sldSz cx="9906000" cy="6858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EC700A"/>
    <a:srgbClr val="000097"/>
    <a:srgbClr val="C0C0C0"/>
    <a:srgbClr val="000099"/>
    <a:srgbClr val="CCFFCC"/>
    <a:srgbClr val="660033"/>
    <a:srgbClr val="0033CC"/>
    <a:srgbClr val="FF9F8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7714" autoAdjust="0"/>
  </p:normalViewPr>
  <p:slideViewPr>
    <p:cSldViewPr showGuides="1">
      <p:cViewPr varScale="1">
        <p:scale>
          <a:sx n="86" d="100"/>
          <a:sy n="86" d="100"/>
        </p:scale>
        <p:origin x="-1086" y="-84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160" y="10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do%20prezentacji%20na%20narady%20sierpniowe\Wisniewska%20-%20ewalucje\dane%20do%20prezentacj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arady%202016\Zeszyt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arady%202016\Zeszyt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depthPercent val="10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LO!$A$2</c:f>
              <c:strCache>
                <c:ptCount val="1"/>
                <c:pt idx="0">
                  <c:v>spełnione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LO!$B$2:$M$2</c:f>
              <c:numCache>
                <c:formatCode>General</c:formatCode>
                <c:ptCount val="12"/>
                <c:pt idx="1">
                  <c:v>1</c:v>
                </c:pt>
                <c:pt idx="4">
                  <c:v>3</c:v>
                </c:pt>
                <c:pt idx="5">
                  <c:v>2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LO!$A$3</c:f>
              <c:strCache>
                <c:ptCount val="1"/>
                <c:pt idx="0">
                  <c:v>niespełnione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delete val="1"/>
            </c:dLbl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LO!$B$3:$M$3</c:f>
              <c:numCache>
                <c:formatCode>General</c:formatCode>
                <c:ptCount val="12"/>
                <c:pt idx="1">
                  <c:v>1</c:v>
                </c:pt>
                <c:pt idx="5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16190976"/>
        <c:axId val="216192512"/>
        <c:axId val="0"/>
      </c:bar3DChart>
      <c:catAx>
        <c:axId val="216190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16192512"/>
        <c:crosses val="autoZero"/>
        <c:auto val="1"/>
        <c:lblAlgn val="ctr"/>
        <c:lblOffset val="100"/>
        <c:tickMarkSkip val="2"/>
        <c:noMultiLvlLbl val="0"/>
      </c:catAx>
      <c:valAx>
        <c:axId val="216192512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pl-PL"/>
          </a:p>
        </c:txPr>
        <c:crossAx val="216190976"/>
        <c:crosses val="autoZero"/>
        <c:crossBetween val="between"/>
        <c:majorUnit val="1"/>
        <c:minorUnit val="0.1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depthPercent val="10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spg!$A$2</c:f>
              <c:strCache>
                <c:ptCount val="1"/>
                <c:pt idx="0">
                  <c:v>spełnione</c:v>
                </c:pt>
              </c:strCache>
            </c:strRef>
          </c:tx>
          <c:spPr>
            <a:solidFill>
              <a:srgbClr val="18982D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spg!$B$2:$M$2</c:f>
              <c:numCache>
                <c:formatCode>General</c:formatCode>
                <c:ptCount val="12"/>
                <c:pt idx="1">
                  <c:v>5</c:v>
                </c:pt>
                <c:pt idx="4">
                  <c:v>10</c:v>
                </c:pt>
                <c:pt idx="5">
                  <c:v>7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strRef>
              <c:f>spg!$A$3</c:f>
              <c:strCache>
                <c:ptCount val="1"/>
                <c:pt idx="0">
                  <c:v>niespełnione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delete val="1"/>
            </c:dLbl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spg!$B$3:$M$3</c:f>
              <c:numCache>
                <c:formatCode>General</c:formatCode>
                <c:ptCount val="12"/>
                <c:pt idx="1">
                  <c:v>2</c:v>
                </c:pt>
                <c:pt idx="5">
                  <c:v>3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49319168"/>
        <c:axId val="349320704"/>
        <c:axId val="0"/>
      </c:bar3DChart>
      <c:catAx>
        <c:axId val="349319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49320704"/>
        <c:crosses val="autoZero"/>
        <c:auto val="1"/>
        <c:lblAlgn val="ctr"/>
        <c:lblOffset val="100"/>
        <c:tickMarkSkip val="1"/>
        <c:noMultiLvlLbl val="0"/>
      </c:catAx>
      <c:valAx>
        <c:axId val="349320704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pl-PL"/>
          </a:p>
        </c:txPr>
        <c:crossAx val="349319168"/>
        <c:crosses val="autoZero"/>
        <c:crossBetween val="between"/>
        <c:majorUnit val="1"/>
        <c:minorUnit val="0.1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597167950287888E-2"/>
          <c:y val="7.1943663292088483E-2"/>
          <c:w val="0.9327957870134872"/>
          <c:h val="0.837069897512810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Arkusz2!$E$3</c:f>
              <c:strCache>
                <c:ptCount val="1"/>
                <c:pt idx="0">
                  <c:v>Liczba przeprowadzonych kontroli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Arkusz2!$D$4:$D$8</c:f>
              <c:strCache>
                <c:ptCount val="5"/>
                <c:pt idx="0">
                  <c:v> Szkoły podstawowe</c:v>
                </c:pt>
                <c:pt idx="1">
                  <c:v> Gimnazja</c:v>
                </c:pt>
                <c:pt idx="2">
                  <c:v> Zasadnicze szkoły zawodowe</c:v>
                </c:pt>
                <c:pt idx="3">
                  <c:v> Technika</c:v>
                </c:pt>
                <c:pt idx="4">
                  <c:v> Licea ogólnokształcące</c:v>
                </c:pt>
              </c:strCache>
            </c:strRef>
          </c:cat>
          <c:val>
            <c:numRef>
              <c:f>Arkusz2!$E$4:$E$8</c:f>
              <c:numCache>
                <c:formatCode>General</c:formatCode>
                <c:ptCount val="5"/>
                <c:pt idx="0">
                  <c:v>77</c:v>
                </c:pt>
                <c:pt idx="1">
                  <c:v>41</c:v>
                </c:pt>
                <c:pt idx="2">
                  <c:v>30</c:v>
                </c:pt>
                <c:pt idx="3">
                  <c:v>16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Arkusz2!$F$3</c:f>
              <c:strCache>
                <c:ptCount val="1"/>
                <c:pt idx="0">
                  <c:v>Liczba szkół, którym wydano zalecenia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Arkusz2!$D$4:$D$8</c:f>
              <c:strCache>
                <c:ptCount val="5"/>
                <c:pt idx="0">
                  <c:v> Szkoły podstawowe</c:v>
                </c:pt>
                <c:pt idx="1">
                  <c:v> Gimnazja</c:v>
                </c:pt>
                <c:pt idx="2">
                  <c:v> Zasadnicze szkoły zawodowe</c:v>
                </c:pt>
                <c:pt idx="3">
                  <c:v> Technika</c:v>
                </c:pt>
                <c:pt idx="4">
                  <c:v> Licea ogólnokształcące</c:v>
                </c:pt>
              </c:strCache>
            </c:strRef>
          </c:cat>
          <c:val>
            <c:numRef>
              <c:f>Arkusz2!$F$4:$F$8</c:f>
              <c:numCache>
                <c:formatCode>General</c:formatCode>
                <c:ptCount val="5"/>
                <c:pt idx="0">
                  <c:v>128</c:v>
                </c:pt>
                <c:pt idx="1">
                  <c:v>51</c:v>
                </c:pt>
                <c:pt idx="2">
                  <c:v>26</c:v>
                </c:pt>
                <c:pt idx="3">
                  <c:v>25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9980160"/>
        <c:axId val="349981696"/>
        <c:axId val="0"/>
      </c:bar3DChart>
      <c:catAx>
        <c:axId val="349980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 sz="1200" b="1"/>
            </a:pPr>
            <a:endParaRPr lang="pl-PL"/>
          </a:p>
        </c:txPr>
        <c:crossAx val="349981696"/>
        <c:crosses val="autoZero"/>
        <c:auto val="1"/>
        <c:lblAlgn val="ctr"/>
        <c:lblOffset val="100"/>
        <c:noMultiLvlLbl val="0"/>
      </c:catAx>
      <c:valAx>
        <c:axId val="34998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980160"/>
        <c:crosses val="autoZero"/>
        <c:crossBetween val="between"/>
      </c:valAx>
    </c:plotArea>
    <c:legend>
      <c:legendPos val="t"/>
      <c:overlay val="0"/>
      <c:spPr>
        <a:solidFill>
          <a:srgbClr val="ECEADC"/>
        </a:solidFill>
      </c:spPr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0033CC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explosion val="6"/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pl-PL" dirty="0" smtClean="0">
                        <a:solidFill>
                          <a:schemeClr val="bg1"/>
                        </a:solidFill>
                      </a:rPr>
                      <a:t/>
                    </a:r>
                    <a:br>
                      <a:rPr lang="pl-PL" dirty="0" smtClean="0">
                        <a:solidFill>
                          <a:schemeClr val="bg1"/>
                        </a:solidFill>
                      </a:rPr>
                    </a:b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53%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tx1"/>
                        </a:solidFill>
                      </a:defRPr>
                    </a:pPr>
                    <a:r>
                      <a:rPr lang="en-US" b="1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pl-PL" smtClean="0">
                        <a:solidFill>
                          <a:schemeClr val="tx1"/>
                        </a:solidFill>
                      </a:rPr>
                      <a:t/>
                    </a:r>
                    <a:br>
                      <a:rPr lang="pl-PL" smtClean="0">
                        <a:solidFill>
                          <a:schemeClr val="tx1"/>
                        </a:solidFill>
                      </a:rPr>
                    </a:br>
                    <a:r>
                      <a:rPr lang="en-US" smtClean="0">
                        <a:solidFill>
                          <a:schemeClr val="tx1"/>
                        </a:solidFill>
                      </a:rPr>
                      <a:t>47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Arkusz1!$B$3:$B$4</c:f>
              <c:strCache>
                <c:ptCount val="2"/>
                <c:pt idx="0">
                  <c:v>Nie wydano zaleceń</c:v>
                </c:pt>
                <c:pt idx="1">
                  <c:v>Wydano zalecenia</c:v>
                </c:pt>
              </c:strCache>
            </c:strRef>
          </c:cat>
          <c:val>
            <c:numRef>
              <c:f>Arkusz1!$C$3:$C$4</c:f>
              <c:numCache>
                <c:formatCode>General</c:formatCode>
                <c:ptCount val="2"/>
                <c:pt idx="0">
                  <c:v>83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b"/>
      <c:overlay val="0"/>
      <c:txPr>
        <a:bodyPr/>
        <a:lstStyle/>
        <a:p>
          <a:pPr rtl="0">
            <a:defRPr sz="160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1310789619016184"/>
                  <c:y val="-0.30560208937405015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9</a:t>
                    </a:r>
                    <a:endParaRPr lang="pl-PL" b="1"/>
                  </a:p>
                  <a:p>
                    <a:r>
                      <a:rPr lang="pl-PL" b="1"/>
                      <a:t>75%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  <a:r>
                      <a:rPr lang="pl-PL" b="1"/>
                      <a:t/>
                    </a:r>
                    <a:br>
                      <a:rPr lang="pl-PL" b="1"/>
                    </a:br>
                    <a:r>
                      <a:rPr lang="pl-PL" b="1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Arkusz1!$S$30:$S$31</c:f>
              <c:strCache>
                <c:ptCount val="2"/>
                <c:pt idx="0">
                  <c:v>jeden nauczyciel</c:v>
                </c:pt>
                <c:pt idx="1">
                  <c:v>więcej niż jeden nauczyciel</c:v>
                </c:pt>
              </c:strCache>
            </c:strRef>
          </c:cat>
          <c:val>
            <c:numRef>
              <c:f>Arkusz1!$Q$30:$Q$31</c:f>
              <c:numCache>
                <c:formatCode>General</c:formatCode>
                <c:ptCount val="2"/>
                <c:pt idx="0">
                  <c:v>9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bar"/>
        <c:varyColors val="1"/>
        <c:ser>
          <c:idx val="0"/>
          <c:order val="0"/>
          <c:explosion val="25"/>
          <c:dPt>
            <c:idx val="0"/>
            <c:bubble3D val="0"/>
            <c:explosion val="8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explosion val="0"/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b="1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pl-PL" smtClean="0">
                        <a:solidFill>
                          <a:schemeClr val="bg1"/>
                        </a:solidFill>
                      </a:rPr>
                      <a:t/>
                    </a:r>
                    <a:br>
                      <a:rPr lang="pl-PL" smtClean="0">
                        <a:solidFill>
                          <a:schemeClr val="bg1"/>
                        </a:solidFill>
                      </a:rPr>
                    </a:br>
                    <a:r>
                      <a:rPr lang="en-US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60%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b="1" smtClean="0"/>
                      <a:t>8</a:t>
                    </a:r>
                    <a:r>
                      <a:rPr lang="pl-PL" smtClean="0"/>
                      <a:t/>
                    </a:r>
                    <a:br>
                      <a:rPr lang="pl-PL" smtClean="0"/>
                    </a:br>
                    <a:r>
                      <a:rPr lang="en-US" smtClean="0"/>
                      <a:t> </a:t>
                    </a:r>
                    <a:r>
                      <a:rPr lang="en-US"/>
                      <a:t>40%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Arkusz1!$B$24:$B$25</c:f>
              <c:strCache>
                <c:ptCount val="2"/>
                <c:pt idx="0">
                  <c:v>Nie wydano zaleceń</c:v>
                </c:pt>
                <c:pt idx="1">
                  <c:v>Wydano zalecenia</c:v>
                </c:pt>
              </c:strCache>
            </c:strRef>
          </c:cat>
          <c:val>
            <c:numRef>
              <c:f>Arkusz1!$C$24:$C$25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b"/>
      <c:overlay val="0"/>
      <c:txPr>
        <a:bodyPr/>
        <a:lstStyle/>
        <a:p>
          <a:pPr rtl="0"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Arkusz2!$I$4</c:f>
              <c:strCache>
                <c:ptCount val="1"/>
                <c:pt idx="0">
                  <c:v>2016/2017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925170272982851E-2"/>
                  <c:y val="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42036354934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Arkusz2!$H$5:$H$6</c:f>
              <c:strCache>
                <c:ptCount val="2"/>
                <c:pt idx="0">
                  <c:v>Liczba kontroli</c:v>
                </c:pt>
                <c:pt idx="1">
                  <c:v>Liczba wydanych zaleceń</c:v>
                </c:pt>
              </c:strCache>
            </c:strRef>
          </c:cat>
          <c:val>
            <c:numRef>
              <c:f>Arkusz2!$I$5:$I$6</c:f>
              <c:numCache>
                <c:formatCode>General</c:formatCode>
                <c:ptCount val="2"/>
                <c:pt idx="0">
                  <c:v>124</c:v>
                </c:pt>
                <c:pt idx="1">
                  <c:v>151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Arkusz2!$J$4</c:f>
              <c:strCache>
                <c:ptCount val="1"/>
                <c:pt idx="0">
                  <c:v>2015/2016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925170272982851E-2"/>
                  <c:y val="4.612735337099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Arkusz2!$H$5:$H$6</c:f>
              <c:strCache>
                <c:ptCount val="2"/>
                <c:pt idx="0">
                  <c:v>Liczba kontroli</c:v>
                </c:pt>
                <c:pt idx="1">
                  <c:v>Liczba wydanych zaleceń</c:v>
                </c:pt>
              </c:strCache>
            </c:strRef>
          </c:cat>
          <c:val>
            <c:numRef>
              <c:f>Arkusz2!$J$5:$J$6</c:f>
              <c:numCache>
                <c:formatCode>General</c:formatCode>
                <c:ptCount val="2"/>
                <c:pt idx="0">
                  <c:v>239</c:v>
                </c:pt>
                <c:pt idx="1">
                  <c:v>326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1602432"/>
        <c:axId val="211612416"/>
      </c:lineChart>
      <c:catAx>
        <c:axId val="211602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612416"/>
        <c:crosses val="autoZero"/>
        <c:auto val="1"/>
        <c:lblAlgn val="ctr"/>
        <c:lblOffset val="100"/>
        <c:noMultiLvlLbl val="0"/>
      </c:catAx>
      <c:valAx>
        <c:axId val="211612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1602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pl-PL" smtClean="0"/>
                      <a:t>brak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313 000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336 720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532 960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 </a:t>
                    </a:r>
                    <a:r>
                      <a:rPr lang="en-US"/>
                      <a:t>273 </a:t>
                    </a:r>
                    <a:r>
                      <a:rPr lang="en-US" smtClean="0"/>
                      <a:t>780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2 </a:t>
                    </a:r>
                    <a:r>
                      <a:rPr lang="en-US"/>
                      <a:t>546 </a:t>
                    </a:r>
                    <a:r>
                      <a:rPr lang="en-US" smtClean="0"/>
                      <a:t>250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6 </a:t>
                    </a:r>
                    <a:r>
                      <a:rPr lang="en-US"/>
                      <a:t>652 </a:t>
                    </a:r>
                    <a:r>
                      <a:rPr lang="en-US" smtClean="0"/>
                      <a:t>116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10 </a:t>
                    </a:r>
                    <a:r>
                      <a:rPr lang="en-US"/>
                      <a:t>020 </a:t>
                    </a:r>
                    <a:r>
                      <a:rPr lang="en-US" smtClean="0"/>
                      <a:t>692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600" smtClean="0"/>
                      <a:t>10 </a:t>
                    </a:r>
                    <a:r>
                      <a:rPr lang="en-US" sz="1600"/>
                      <a:t>154 </a:t>
                    </a:r>
                    <a:r>
                      <a:rPr lang="en-US" sz="1600" smtClean="0"/>
                      <a:t>000</a:t>
                    </a:r>
                    <a:r>
                      <a:rPr lang="pl-PL" sz="1600" smtClean="0"/>
                      <a:t> zł</a:t>
                    </a:r>
                    <a:r>
                      <a:rPr lang="en-US" sz="1600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7775445960125921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/>
                      <a:t>33 </a:t>
                    </a:r>
                    <a:r>
                      <a:rPr lang="en-US" sz="1600" dirty="0"/>
                      <a:t>265 </a:t>
                    </a:r>
                    <a:r>
                      <a:rPr lang="en-US" sz="1600" dirty="0" smtClean="0"/>
                      <a:t>356</a:t>
                    </a:r>
                    <a:r>
                      <a:rPr lang="pl-PL" sz="1600" dirty="0" smtClean="0"/>
                      <a:t> zł</a:t>
                    </a:r>
                    <a:r>
                      <a:rPr lang="en-US" sz="1600" dirty="0" smtClean="0"/>
                      <a:t> 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Arkusz2!$C$2:$C$11</c:f>
              <c:strCache>
                <c:ptCount val="10"/>
                <c:pt idx="0">
                  <c:v>Zasiłek losowy na cele edukacyjne</c:v>
                </c:pt>
                <c:pt idx="1">
                  <c:v>Organizacja szkoleń dokonalących dla nauczycieli</c:v>
                </c:pt>
                <c:pt idx="2">
                  <c:v>Wyprawka szkolna </c:v>
                </c:pt>
                <c:pt idx="3">
                  <c:v>Dofinansowanie wypoczynku letniego</c:v>
                </c:pt>
                <c:pt idx="4">
                  <c:v>Wypoczynek letni dla dzieci z najuboższych rodzin
finansowany w całości z budżetu państwa</c:v>
                </c:pt>
                <c:pt idx="5">
                  <c:v>Rządowy program "Aktywna tablica"</c:v>
                </c:pt>
                <c:pt idx="6">
                  <c:v>Stypendia i zasiłki za okres I-VI 2017</c:v>
                </c:pt>
                <c:pt idx="7">
                  <c:v>Dofinansowanie pracodawcom kosztów 
kształcenia młodocianych pracowników</c:v>
                </c:pt>
                <c:pt idx="8">
                  <c:v>Dotacja celowa na wyposażenie szkół w podręcznki i ćwiczenia</c:v>
                </c:pt>
                <c:pt idx="9">
                  <c:v>Dofinansowanie wychowania przedszkolnego</c:v>
                </c:pt>
              </c:strCache>
            </c:strRef>
          </c:cat>
          <c:val>
            <c:numRef>
              <c:f>Arkusz2!$D$2:$D$11</c:f>
              <c:numCache>
                <c:formatCode>"zł"#,##0_);[Red]\("zł"#,##0\)</c:formatCode>
                <c:ptCount val="10"/>
                <c:pt idx="0">
                  <c:v>0</c:v>
                </c:pt>
                <c:pt idx="1">
                  <c:v>313000</c:v>
                </c:pt>
                <c:pt idx="2">
                  <c:v>336720</c:v>
                </c:pt>
                <c:pt idx="3">
                  <c:v>532960</c:v>
                </c:pt>
                <c:pt idx="4">
                  <c:v>1273780</c:v>
                </c:pt>
                <c:pt idx="5">
                  <c:v>2546250</c:v>
                </c:pt>
                <c:pt idx="6">
                  <c:v>6652116</c:v>
                </c:pt>
                <c:pt idx="7">
                  <c:v>10020692</c:v>
                </c:pt>
                <c:pt idx="8">
                  <c:v>10154000</c:v>
                </c:pt>
                <c:pt idx="9">
                  <c:v>33265356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axId val="270137216"/>
        <c:axId val="270138752"/>
      </c:barChart>
      <c:catAx>
        <c:axId val="2701372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70138752"/>
        <c:crosses val="autoZero"/>
        <c:auto val="1"/>
        <c:lblAlgn val="ctr"/>
        <c:lblOffset val="100"/>
        <c:noMultiLvlLbl val="0"/>
      </c:catAx>
      <c:valAx>
        <c:axId val="2701387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&quot;zł&quot;#,##0_);[Red]\(&quot;zł&quot;#,##0\)" sourceLinked="1"/>
        <c:majorTickMark val="out"/>
        <c:minorTickMark val="none"/>
        <c:tickLblPos val="none"/>
        <c:crossAx val="2701372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73186-4BA5-404E-9D2C-7904A83A14A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B292DC1-CE8F-47FB-B2ED-23C2A7C0613B}">
      <dgm:prSet/>
      <dgm:spPr>
        <a:solidFill>
          <a:srgbClr val="F7994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pl-PL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874 dyrektorów</a:t>
          </a:r>
          <a:endParaRPr lang="pl-PL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842EA5-693B-4676-B27A-CB0B29A36626}" type="parTrans" cxnId="{5487A644-9046-4237-B012-E7A2B12EF499}">
      <dgm:prSet/>
      <dgm:spPr/>
      <dgm:t>
        <a:bodyPr/>
        <a:lstStyle/>
        <a:p>
          <a:endParaRPr lang="pl-PL"/>
        </a:p>
      </dgm:t>
    </dgm:pt>
    <dgm:pt modelId="{0F2656FD-F428-40C9-A92A-16A382A0C761}" type="sibTrans" cxnId="{5487A644-9046-4237-B012-E7A2B12EF499}">
      <dgm:prSet/>
      <dgm:spPr/>
      <dgm:t>
        <a:bodyPr/>
        <a:lstStyle/>
        <a:p>
          <a:endParaRPr lang="pl-PL"/>
        </a:p>
      </dgm:t>
    </dgm:pt>
    <dgm:pt modelId="{6C388986-32CE-403F-AC84-B342CB00A1B4}" type="pres">
      <dgm:prSet presAssocID="{55773186-4BA5-404E-9D2C-7904A83A14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D1B12B8-4A38-4390-B35C-99A681147958}" type="pres">
      <dgm:prSet presAssocID="{9B292DC1-CE8F-47FB-B2ED-23C2A7C0613B}" presName="parentText" presStyleLbl="node1" presStyleIdx="0" presStyleCnt="1" custScaleY="68384" custLinFactY="4529" custLinFactNeighborX="72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87A644-9046-4237-B012-E7A2B12EF499}" srcId="{55773186-4BA5-404E-9D2C-7904A83A14A4}" destId="{9B292DC1-CE8F-47FB-B2ED-23C2A7C0613B}" srcOrd="0" destOrd="0" parTransId="{9E842EA5-693B-4676-B27A-CB0B29A36626}" sibTransId="{0F2656FD-F428-40C9-A92A-16A382A0C761}"/>
    <dgm:cxn modelId="{748CBC28-0C3F-4996-B167-B4A4C363E6EF}" type="presOf" srcId="{9B292DC1-CE8F-47FB-B2ED-23C2A7C0613B}" destId="{DD1B12B8-4A38-4390-B35C-99A681147958}" srcOrd="0" destOrd="0" presId="urn:microsoft.com/office/officeart/2005/8/layout/vList2"/>
    <dgm:cxn modelId="{9EA7FAD0-9018-4B04-AAED-869121F45E16}" type="presOf" srcId="{55773186-4BA5-404E-9D2C-7904A83A14A4}" destId="{6C388986-32CE-403F-AC84-B342CB00A1B4}" srcOrd="0" destOrd="0" presId="urn:microsoft.com/office/officeart/2005/8/layout/vList2"/>
    <dgm:cxn modelId="{70372576-5324-4D92-A0DB-43116E8DD90C}" type="presParOf" srcId="{6C388986-32CE-403F-AC84-B342CB00A1B4}" destId="{DD1B12B8-4A38-4390-B35C-99A6811479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6A5EC-E92E-4C2F-905D-94DC82F8924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</dgm:pt>
    <dgm:pt modelId="{A747A7E5-81EE-4579-9C30-892DE7403122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Diagnoza</a:t>
          </a:r>
          <a:endParaRPr lang="pl-PL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C45D29-E917-4936-9B4C-8EF1F88010CA}" type="parTrans" cxnId="{E1687151-DEC5-415D-8196-DD9BFDD21242}">
      <dgm:prSet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3B2250-4FAB-42D9-89E6-395857E4D2D3}" type="sibTrans" cxnId="{E1687151-DEC5-415D-8196-DD9BFDD21242}">
      <dgm:prSet custT="1"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C7ECC2-71F5-400F-BA62-2293AD0CC63D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Planowanie</a:t>
          </a:r>
          <a:endParaRPr lang="pl-PL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49563-4DED-4D02-B6E4-13FDA0C818A3}" type="parTrans" cxnId="{9EE736FF-9B9C-4D3B-B91B-A54942B3FA1F}">
      <dgm:prSet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BF3459-9826-45BC-838F-2D33B9755D73}" type="sibTrans" cxnId="{9EE736FF-9B9C-4D3B-B91B-A54942B3FA1F}">
      <dgm:prSet custT="1"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1E8F17-A4A4-49A5-B545-619BE8E32804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Realizacja</a:t>
          </a:r>
          <a:endParaRPr lang="pl-PL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FDA53-94A1-4999-8169-5E26B6E97199}" type="parTrans" cxnId="{643BAB23-21A3-403C-BB81-D4BEFBE66F92}">
      <dgm:prSet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DB44A-3DC5-4CB4-B994-BA706849667F}" type="sibTrans" cxnId="{643BAB23-21A3-403C-BB81-D4BEFBE66F92}">
      <dgm:prSet custT="1"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0CEAAD-FDD6-430B-82F7-E440B708E270}">
      <dgm:prSet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Monitorowanie</a:t>
          </a:r>
          <a:endParaRPr lang="pl-PL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BA96CC-A698-41B9-9213-D8E7D4A403BF}" type="parTrans" cxnId="{E066BD18-D7E3-4535-B13C-5C209831D9D6}">
      <dgm:prSet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07DDF-5054-46FA-9B17-D828D3F55F7A}" type="sibTrans" cxnId="{E066BD18-D7E3-4535-B13C-5C209831D9D6}">
      <dgm:prSet custT="1"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65977-1132-4E92-9FD3-4229027B0B28}">
      <dgm:prSet custT="1"/>
      <dgm:spPr/>
      <dgm:t>
        <a:bodyPr/>
        <a:lstStyle/>
        <a:p>
          <a:r>
            <a:rPr lang="pl-PL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Ewaluacja działań</a:t>
          </a:r>
          <a:endParaRPr lang="pl-PL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08451A-9A6C-474A-A560-4A002C19B09A}" type="parTrans" cxnId="{D0F8101C-971B-4BFA-A513-7A1B120B073C}">
      <dgm:prSet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CA1C2C-C0B8-4FF8-9EB7-30996229C2F9}" type="sibTrans" cxnId="{D0F8101C-971B-4BFA-A513-7A1B120B073C}">
      <dgm:prSet/>
      <dgm:spPr/>
      <dgm:t>
        <a:bodyPr/>
        <a:lstStyle/>
        <a:p>
          <a:endParaRPr lang="pl-PL" sz="1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3ACD0-65AA-4A8F-8213-4875F8DF35C7}" type="pres">
      <dgm:prSet presAssocID="{87A6A5EC-E92E-4C2F-905D-94DC82F89241}" presName="Name0" presStyleCnt="0">
        <dgm:presLayoutVars>
          <dgm:dir/>
          <dgm:resizeHandles val="exact"/>
        </dgm:presLayoutVars>
      </dgm:prSet>
      <dgm:spPr/>
    </dgm:pt>
    <dgm:pt modelId="{0CC5C63A-9467-46AA-ABD1-65086FF7E85F}" type="pres">
      <dgm:prSet presAssocID="{A747A7E5-81EE-4579-9C30-892DE74031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24B2C0-1299-478B-83F0-A62B16C1DC08}" type="pres">
      <dgm:prSet presAssocID="{FF3B2250-4FAB-42D9-89E6-395857E4D2D3}" presName="sibTrans" presStyleLbl="sibTrans2D1" presStyleIdx="0" presStyleCnt="4"/>
      <dgm:spPr/>
      <dgm:t>
        <a:bodyPr/>
        <a:lstStyle/>
        <a:p>
          <a:endParaRPr lang="pl-PL"/>
        </a:p>
      </dgm:t>
    </dgm:pt>
    <dgm:pt modelId="{73489A4A-FADA-473A-A681-C2FD8B69058A}" type="pres">
      <dgm:prSet presAssocID="{FF3B2250-4FAB-42D9-89E6-395857E4D2D3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F0258F34-434C-4E21-85F7-89C335EE58EB}" type="pres">
      <dgm:prSet presAssocID="{7FC7ECC2-71F5-400F-BA62-2293AD0CC63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836205-E364-4F8E-B138-5A72A1E68487}" type="pres">
      <dgm:prSet presAssocID="{B1BF3459-9826-45BC-838F-2D33B9755D73}" presName="sibTrans" presStyleLbl="sibTrans2D1" presStyleIdx="1" presStyleCnt="4"/>
      <dgm:spPr/>
      <dgm:t>
        <a:bodyPr/>
        <a:lstStyle/>
        <a:p>
          <a:endParaRPr lang="pl-PL"/>
        </a:p>
      </dgm:t>
    </dgm:pt>
    <dgm:pt modelId="{0512FDAB-75ED-41E2-8059-8C1C392DF1D4}" type="pres">
      <dgm:prSet presAssocID="{B1BF3459-9826-45BC-838F-2D33B9755D73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2E88C758-164A-4F1A-9F0D-F0F493FEE949}" type="pres">
      <dgm:prSet presAssocID="{9D1E8F17-A4A4-49A5-B545-619BE8E3280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6795B3-9A23-4816-A5D8-FC36746EA790}" type="pres">
      <dgm:prSet presAssocID="{091DB44A-3DC5-4CB4-B994-BA706849667F}" presName="sibTrans" presStyleLbl="sibTrans2D1" presStyleIdx="2" presStyleCnt="4"/>
      <dgm:spPr/>
      <dgm:t>
        <a:bodyPr/>
        <a:lstStyle/>
        <a:p>
          <a:endParaRPr lang="pl-PL"/>
        </a:p>
      </dgm:t>
    </dgm:pt>
    <dgm:pt modelId="{C3287D67-E83E-4FE9-80A0-E3AD760A4C7C}" type="pres">
      <dgm:prSet presAssocID="{091DB44A-3DC5-4CB4-B994-BA706849667F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712DEAE9-2A3A-41F9-B8A9-E4E9CA40607E}" type="pres">
      <dgm:prSet presAssocID="{8D0CEAAD-FDD6-430B-82F7-E440B708E27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C07792-7AF5-4E7C-B6BF-27DCE50293B3}" type="pres">
      <dgm:prSet presAssocID="{6CB07DDF-5054-46FA-9B17-D828D3F55F7A}" presName="sibTrans" presStyleLbl="sibTrans2D1" presStyleIdx="3" presStyleCnt="4"/>
      <dgm:spPr/>
      <dgm:t>
        <a:bodyPr/>
        <a:lstStyle/>
        <a:p>
          <a:endParaRPr lang="pl-PL"/>
        </a:p>
      </dgm:t>
    </dgm:pt>
    <dgm:pt modelId="{F449C165-4510-4400-A35F-6E9868AC23D0}" type="pres">
      <dgm:prSet presAssocID="{6CB07DDF-5054-46FA-9B17-D828D3F55F7A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C6224615-8EFC-4AB9-8C0E-99C828C177DE}" type="pres">
      <dgm:prSet presAssocID="{1DB65977-1132-4E92-9FD3-4229027B0B2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34278E-61FB-4C55-A1F9-FFE69ED9895E}" type="presOf" srcId="{1DB65977-1132-4E92-9FD3-4229027B0B28}" destId="{C6224615-8EFC-4AB9-8C0E-99C828C177DE}" srcOrd="0" destOrd="0" presId="urn:microsoft.com/office/officeart/2005/8/layout/process1"/>
    <dgm:cxn modelId="{BD988FCC-9429-44B3-8756-A34D73C8395F}" type="presOf" srcId="{7FC7ECC2-71F5-400F-BA62-2293AD0CC63D}" destId="{F0258F34-434C-4E21-85F7-89C335EE58EB}" srcOrd="0" destOrd="0" presId="urn:microsoft.com/office/officeart/2005/8/layout/process1"/>
    <dgm:cxn modelId="{67D7B8A6-9E3B-4EBD-A315-8623E1586A9B}" type="presOf" srcId="{6CB07DDF-5054-46FA-9B17-D828D3F55F7A}" destId="{13C07792-7AF5-4E7C-B6BF-27DCE50293B3}" srcOrd="0" destOrd="0" presId="urn:microsoft.com/office/officeart/2005/8/layout/process1"/>
    <dgm:cxn modelId="{71B6BFDC-A161-4AC4-833C-5B2CED6D88A5}" type="presOf" srcId="{B1BF3459-9826-45BC-838F-2D33B9755D73}" destId="{9A836205-E364-4F8E-B138-5A72A1E68487}" srcOrd="0" destOrd="0" presId="urn:microsoft.com/office/officeart/2005/8/layout/process1"/>
    <dgm:cxn modelId="{CDEC115F-440A-41C5-A72E-39AE4DDF2D5D}" type="presOf" srcId="{6CB07DDF-5054-46FA-9B17-D828D3F55F7A}" destId="{F449C165-4510-4400-A35F-6E9868AC23D0}" srcOrd="1" destOrd="0" presId="urn:microsoft.com/office/officeart/2005/8/layout/process1"/>
    <dgm:cxn modelId="{4C9CF5E2-7D6A-4C05-878F-5A57B6D5CEC1}" type="presOf" srcId="{FF3B2250-4FAB-42D9-89E6-395857E4D2D3}" destId="{73489A4A-FADA-473A-A681-C2FD8B69058A}" srcOrd="1" destOrd="0" presId="urn:microsoft.com/office/officeart/2005/8/layout/process1"/>
    <dgm:cxn modelId="{D0F8101C-971B-4BFA-A513-7A1B120B073C}" srcId="{87A6A5EC-E92E-4C2F-905D-94DC82F89241}" destId="{1DB65977-1132-4E92-9FD3-4229027B0B28}" srcOrd="4" destOrd="0" parTransId="{4D08451A-9A6C-474A-A560-4A002C19B09A}" sibTransId="{ADCA1C2C-C0B8-4FF8-9EB7-30996229C2F9}"/>
    <dgm:cxn modelId="{34AF2770-8E81-47E7-AB1C-B31B4D27DCDE}" type="presOf" srcId="{091DB44A-3DC5-4CB4-B994-BA706849667F}" destId="{6B6795B3-9A23-4816-A5D8-FC36746EA790}" srcOrd="0" destOrd="0" presId="urn:microsoft.com/office/officeart/2005/8/layout/process1"/>
    <dgm:cxn modelId="{E1687151-DEC5-415D-8196-DD9BFDD21242}" srcId="{87A6A5EC-E92E-4C2F-905D-94DC82F89241}" destId="{A747A7E5-81EE-4579-9C30-892DE7403122}" srcOrd="0" destOrd="0" parTransId="{18C45D29-E917-4936-9B4C-8EF1F88010CA}" sibTransId="{FF3B2250-4FAB-42D9-89E6-395857E4D2D3}"/>
    <dgm:cxn modelId="{02BE07C1-BA49-40D6-813C-5218FA9A39A9}" type="presOf" srcId="{8D0CEAAD-FDD6-430B-82F7-E440B708E270}" destId="{712DEAE9-2A3A-41F9-B8A9-E4E9CA40607E}" srcOrd="0" destOrd="0" presId="urn:microsoft.com/office/officeart/2005/8/layout/process1"/>
    <dgm:cxn modelId="{9F99CA8B-8D13-4C5B-B2E0-75E50820E6A1}" type="presOf" srcId="{FF3B2250-4FAB-42D9-89E6-395857E4D2D3}" destId="{DC24B2C0-1299-478B-83F0-A62B16C1DC08}" srcOrd="0" destOrd="0" presId="urn:microsoft.com/office/officeart/2005/8/layout/process1"/>
    <dgm:cxn modelId="{9EE736FF-9B9C-4D3B-B91B-A54942B3FA1F}" srcId="{87A6A5EC-E92E-4C2F-905D-94DC82F89241}" destId="{7FC7ECC2-71F5-400F-BA62-2293AD0CC63D}" srcOrd="1" destOrd="0" parTransId="{EC549563-4DED-4D02-B6E4-13FDA0C818A3}" sibTransId="{B1BF3459-9826-45BC-838F-2D33B9755D73}"/>
    <dgm:cxn modelId="{031885AF-5439-442C-A4E6-BF8F7F5D6CA5}" type="presOf" srcId="{A747A7E5-81EE-4579-9C30-892DE7403122}" destId="{0CC5C63A-9467-46AA-ABD1-65086FF7E85F}" srcOrd="0" destOrd="0" presId="urn:microsoft.com/office/officeart/2005/8/layout/process1"/>
    <dgm:cxn modelId="{E066BD18-D7E3-4535-B13C-5C209831D9D6}" srcId="{87A6A5EC-E92E-4C2F-905D-94DC82F89241}" destId="{8D0CEAAD-FDD6-430B-82F7-E440B708E270}" srcOrd="3" destOrd="0" parTransId="{86BA96CC-A698-41B9-9213-D8E7D4A403BF}" sibTransId="{6CB07DDF-5054-46FA-9B17-D828D3F55F7A}"/>
    <dgm:cxn modelId="{34F39B52-5AB3-4488-B515-A620756D030E}" type="presOf" srcId="{87A6A5EC-E92E-4C2F-905D-94DC82F89241}" destId="{5E03ACD0-65AA-4A8F-8213-4875F8DF35C7}" srcOrd="0" destOrd="0" presId="urn:microsoft.com/office/officeart/2005/8/layout/process1"/>
    <dgm:cxn modelId="{16988F0F-D67A-42DD-89E5-AF6B8E9F12B8}" type="presOf" srcId="{B1BF3459-9826-45BC-838F-2D33B9755D73}" destId="{0512FDAB-75ED-41E2-8059-8C1C392DF1D4}" srcOrd="1" destOrd="0" presId="urn:microsoft.com/office/officeart/2005/8/layout/process1"/>
    <dgm:cxn modelId="{643BAB23-21A3-403C-BB81-D4BEFBE66F92}" srcId="{87A6A5EC-E92E-4C2F-905D-94DC82F89241}" destId="{9D1E8F17-A4A4-49A5-B545-619BE8E32804}" srcOrd="2" destOrd="0" parTransId="{C40FDA53-94A1-4999-8169-5E26B6E97199}" sibTransId="{091DB44A-3DC5-4CB4-B994-BA706849667F}"/>
    <dgm:cxn modelId="{BCC326E7-19D0-4A59-B298-080E53711D55}" type="presOf" srcId="{9D1E8F17-A4A4-49A5-B545-619BE8E32804}" destId="{2E88C758-164A-4F1A-9F0D-F0F493FEE949}" srcOrd="0" destOrd="0" presId="urn:microsoft.com/office/officeart/2005/8/layout/process1"/>
    <dgm:cxn modelId="{0956F7AC-5529-4CE3-AA5B-101A29019E18}" type="presOf" srcId="{091DB44A-3DC5-4CB4-B994-BA706849667F}" destId="{C3287D67-E83E-4FE9-80A0-E3AD760A4C7C}" srcOrd="1" destOrd="0" presId="urn:microsoft.com/office/officeart/2005/8/layout/process1"/>
    <dgm:cxn modelId="{7C555DFE-5534-4D3E-B498-6E297A256E8B}" type="presParOf" srcId="{5E03ACD0-65AA-4A8F-8213-4875F8DF35C7}" destId="{0CC5C63A-9467-46AA-ABD1-65086FF7E85F}" srcOrd="0" destOrd="0" presId="urn:microsoft.com/office/officeart/2005/8/layout/process1"/>
    <dgm:cxn modelId="{21FE3EC1-F11F-4035-9F64-40A11E8CA6C4}" type="presParOf" srcId="{5E03ACD0-65AA-4A8F-8213-4875F8DF35C7}" destId="{DC24B2C0-1299-478B-83F0-A62B16C1DC08}" srcOrd="1" destOrd="0" presId="urn:microsoft.com/office/officeart/2005/8/layout/process1"/>
    <dgm:cxn modelId="{60F1EE74-2681-4804-B02E-813F3BF1CCAD}" type="presParOf" srcId="{DC24B2C0-1299-478B-83F0-A62B16C1DC08}" destId="{73489A4A-FADA-473A-A681-C2FD8B69058A}" srcOrd="0" destOrd="0" presId="urn:microsoft.com/office/officeart/2005/8/layout/process1"/>
    <dgm:cxn modelId="{48E73DDE-7A7E-4C3C-A42F-E641166A559B}" type="presParOf" srcId="{5E03ACD0-65AA-4A8F-8213-4875F8DF35C7}" destId="{F0258F34-434C-4E21-85F7-89C335EE58EB}" srcOrd="2" destOrd="0" presId="urn:microsoft.com/office/officeart/2005/8/layout/process1"/>
    <dgm:cxn modelId="{1C965309-F42A-423C-9242-2346133DCA68}" type="presParOf" srcId="{5E03ACD0-65AA-4A8F-8213-4875F8DF35C7}" destId="{9A836205-E364-4F8E-B138-5A72A1E68487}" srcOrd="3" destOrd="0" presId="urn:microsoft.com/office/officeart/2005/8/layout/process1"/>
    <dgm:cxn modelId="{8E866C9D-E73A-41DD-9316-E359217C08B9}" type="presParOf" srcId="{9A836205-E364-4F8E-B138-5A72A1E68487}" destId="{0512FDAB-75ED-41E2-8059-8C1C392DF1D4}" srcOrd="0" destOrd="0" presId="urn:microsoft.com/office/officeart/2005/8/layout/process1"/>
    <dgm:cxn modelId="{B506B43D-875B-407E-9BD7-83D81077BB23}" type="presParOf" srcId="{5E03ACD0-65AA-4A8F-8213-4875F8DF35C7}" destId="{2E88C758-164A-4F1A-9F0D-F0F493FEE949}" srcOrd="4" destOrd="0" presId="urn:microsoft.com/office/officeart/2005/8/layout/process1"/>
    <dgm:cxn modelId="{27F9F231-9CD0-449F-8C61-A37AB9110C27}" type="presParOf" srcId="{5E03ACD0-65AA-4A8F-8213-4875F8DF35C7}" destId="{6B6795B3-9A23-4816-A5D8-FC36746EA790}" srcOrd="5" destOrd="0" presId="urn:microsoft.com/office/officeart/2005/8/layout/process1"/>
    <dgm:cxn modelId="{0D34813A-C6B9-481D-8046-32CA97044A45}" type="presParOf" srcId="{6B6795B3-9A23-4816-A5D8-FC36746EA790}" destId="{C3287D67-E83E-4FE9-80A0-E3AD760A4C7C}" srcOrd="0" destOrd="0" presId="urn:microsoft.com/office/officeart/2005/8/layout/process1"/>
    <dgm:cxn modelId="{156CDEC6-AEA0-443C-B58C-D0F91EEAC002}" type="presParOf" srcId="{5E03ACD0-65AA-4A8F-8213-4875F8DF35C7}" destId="{712DEAE9-2A3A-41F9-B8A9-E4E9CA40607E}" srcOrd="6" destOrd="0" presId="urn:microsoft.com/office/officeart/2005/8/layout/process1"/>
    <dgm:cxn modelId="{08CB6C96-FD34-4126-AC83-4177FA382715}" type="presParOf" srcId="{5E03ACD0-65AA-4A8F-8213-4875F8DF35C7}" destId="{13C07792-7AF5-4E7C-B6BF-27DCE50293B3}" srcOrd="7" destOrd="0" presId="urn:microsoft.com/office/officeart/2005/8/layout/process1"/>
    <dgm:cxn modelId="{27F9ADD4-625E-4DBB-AC45-C2530DAA93C8}" type="presParOf" srcId="{13C07792-7AF5-4E7C-B6BF-27DCE50293B3}" destId="{F449C165-4510-4400-A35F-6E9868AC23D0}" srcOrd="0" destOrd="0" presId="urn:microsoft.com/office/officeart/2005/8/layout/process1"/>
    <dgm:cxn modelId="{E679F55B-1571-4859-A93C-A8C26C087B63}" type="presParOf" srcId="{5E03ACD0-65AA-4A8F-8213-4875F8DF35C7}" destId="{C6224615-8EFC-4AB9-8C0E-99C828C177D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6943FF-9C7E-407B-B324-5F08BEEAA6ED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95647D4-BBB5-4F02-B5AC-4E20804563D8}">
      <dgm:prSet phldrT="[Tekst]"/>
      <dgm:spPr/>
      <dgm:t>
        <a:bodyPr/>
        <a:lstStyle/>
        <a:p>
          <a:r>
            <a:rPr lang="pl-PL" dirty="0" smtClean="0"/>
            <a:t>23</a:t>
          </a:r>
          <a:endParaRPr lang="pl-PL" dirty="0"/>
        </a:p>
      </dgm:t>
    </dgm:pt>
    <dgm:pt modelId="{9E03A5C4-BA93-4E4E-914D-181F9D4FD3A5}" type="parTrans" cxnId="{B876CEE0-E3A1-4C21-9863-F3B0D8A8F11B}">
      <dgm:prSet/>
      <dgm:spPr/>
      <dgm:t>
        <a:bodyPr/>
        <a:lstStyle/>
        <a:p>
          <a:endParaRPr lang="pl-PL"/>
        </a:p>
      </dgm:t>
    </dgm:pt>
    <dgm:pt modelId="{1E802177-55A0-4001-8889-14284A6538D8}" type="sibTrans" cxnId="{B876CEE0-E3A1-4C21-9863-F3B0D8A8F11B}">
      <dgm:prSet/>
      <dgm:spPr/>
      <dgm:t>
        <a:bodyPr/>
        <a:lstStyle/>
        <a:p>
          <a:endParaRPr lang="pl-PL"/>
        </a:p>
      </dgm:t>
    </dgm:pt>
    <dgm:pt modelId="{3568EF7D-60F5-45D5-9957-C07B18ED00F2}">
      <dgm:prSet phldrT="[Tekst]"/>
      <dgm:spPr/>
      <dgm:t>
        <a:bodyPr/>
        <a:lstStyle/>
        <a:p>
          <a:pPr algn="just"/>
          <a:r>
            <a: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wnioski o nadanie wojewódzkiego certyfikatu </a:t>
          </a:r>
          <a:r>
            <a:rPr lang="pl-PL" altLang="pl-PL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SzPZ</a:t>
          </a:r>
          <a:endParaRPr lang="pl-PL" dirty="0"/>
        </a:p>
      </dgm:t>
    </dgm:pt>
    <dgm:pt modelId="{F2269FCF-2AF6-407F-98A9-B140D5B2630D}" type="parTrans" cxnId="{644BC0A5-E352-41DE-BB4D-463A7EAFB064}">
      <dgm:prSet/>
      <dgm:spPr/>
      <dgm:t>
        <a:bodyPr/>
        <a:lstStyle/>
        <a:p>
          <a:endParaRPr lang="pl-PL"/>
        </a:p>
      </dgm:t>
    </dgm:pt>
    <dgm:pt modelId="{BA7C64D2-8F7D-44E5-B685-04FC6261D674}" type="sibTrans" cxnId="{644BC0A5-E352-41DE-BB4D-463A7EAFB064}">
      <dgm:prSet/>
      <dgm:spPr/>
      <dgm:t>
        <a:bodyPr/>
        <a:lstStyle/>
        <a:p>
          <a:endParaRPr lang="pl-PL"/>
        </a:p>
      </dgm:t>
    </dgm:pt>
    <dgm:pt modelId="{DC387923-3EC6-4CA6-AC02-4D15F3DA4FCC}">
      <dgm:prSet phldrT="[Tekst]"/>
      <dgm:spPr/>
      <dgm:t>
        <a:bodyPr/>
        <a:lstStyle/>
        <a:p>
          <a:r>
            <a:rPr lang="pl-PL" dirty="0" smtClean="0"/>
            <a:t>5</a:t>
          </a:r>
          <a:endParaRPr lang="pl-PL" dirty="0"/>
        </a:p>
      </dgm:t>
    </dgm:pt>
    <dgm:pt modelId="{576B9CDA-2FEB-4028-8898-1A2C58887467}" type="parTrans" cxnId="{560F9727-903C-4785-ABE3-53A0FC72985E}">
      <dgm:prSet/>
      <dgm:spPr/>
      <dgm:t>
        <a:bodyPr/>
        <a:lstStyle/>
        <a:p>
          <a:endParaRPr lang="pl-PL"/>
        </a:p>
      </dgm:t>
    </dgm:pt>
    <dgm:pt modelId="{6B2DB3BE-1E41-4DCD-B97B-5D9D75A762AC}" type="sibTrans" cxnId="{560F9727-903C-4785-ABE3-53A0FC72985E}">
      <dgm:prSet/>
      <dgm:spPr/>
      <dgm:t>
        <a:bodyPr/>
        <a:lstStyle/>
        <a:p>
          <a:endParaRPr lang="pl-PL"/>
        </a:p>
      </dgm:t>
    </dgm:pt>
    <dgm:pt modelId="{D8E86934-CB13-48EC-8348-C1D1A5A532DF}">
      <dgm:prSet phldrT="[Tekst]"/>
      <dgm:spPr/>
      <dgm:t>
        <a:bodyPr/>
        <a:lstStyle/>
        <a:p>
          <a:pPr algn="just"/>
          <a:r>
            <a: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zgłoszenia szkół/ przedszkoli do Lubuskiej Sieci Szkół Promujących Zdrowie</a:t>
          </a:r>
          <a:endParaRPr lang="pl-PL" dirty="0"/>
        </a:p>
      </dgm:t>
    </dgm:pt>
    <dgm:pt modelId="{89F3F0BE-F5FC-465D-9C58-A86ED07A753B}" type="parTrans" cxnId="{128C576A-306E-4B01-A883-8E51360FBDE2}">
      <dgm:prSet/>
      <dgm:spPr/>
      <dgm:t>
        <a:bodyPr/>
        <a:lstStyle/>
        <a:p>
          <a:endParaRPr lang="pl-PL"/>
        </a:p>
      </dgm:t>
    </dgm:pt>
    <dgm:pt modelId="{C5040377-A4EA-4066-9B91-F9176E3FEA5D}" type="sibTrans" cxnId="{128C576A-306E-4B01-A883-8E51360FBDE2}">
      <dgm:prSet/>
      <dgm:spPr/>
      <dgm:t>
        <a:bodyPr/>
        <a:lstStyle/>
        <a:p>
          <a:endParaRPr lang="pl-PL"/>
        </a:p>
      </dgm:t>
    </dgm:pt>
    <dgm:pt modelId="{9EA0A798-5035-47EE-B377-96B39BB4E50C}">
      <dgm:prSet phldrT="[Tekst]"/>
      <dgm:spPr/>
      <dgm:t>
        <a:bodyPr/>
        <a:lstStyle/>
        <a:p>
          <a:r>
            <a:rPr lang="pl-PL" dirty="0" smtClean="0"/>
            <a:t>29/150</a:t>
          </a:r>
          <a:endParaRPr lang="pl-PL" dirty="0"/>
        </a:p>
      </dgm:t>
    </dgm:pt>
    <dgm:pt modelId="{29CDB8E7-136A-4103-BD16-428A6A94EA98}" type="parTrans" cxnId="{29309FEC-EB9C-45CE-BAB4-F4D98B88CF84}">
      <dgm:prSet/>
      <dgm:spPr/>
      <dgm:t>
        <a:bodyPr/>
        <a:lstStyle/>
        <a:p>
          <a:endParaRPr lang="pl-PL"/>
        </a:p>
      </dgm:t>
    </dgm:pt>
    <dgm:pt modelId="{E2CCFDA8-8D1B-4742-B1B1-E711800F63FF}" type="sibTrans" cxnId="{29309FEC-EB9C-45CE-BAB4-F4D98B88CF84}">
      <dgm:prSet/>
      <dgm:spPr/>
      <dgm:t>
        <a:bodyPr/>
        <a:lstStyle/>
        <a:p>
          <a:endParaRPr lang="pl-PL"/>
        </a:p>
      </dgm:t>
    </dgm:pt>
    <dgm:pt modelId="{91847B8D-1405-424C-8F5A-68499B50776A}">
      <dgm:prSet phldrT="[Tekst]"/>
      <dgm:spPr/>
      <dgm:t>
        <a:bodyPr/>
        <a:lstStyle/>
        <a:p>
          <a:pPr algn="just"/>
          <a:r>
            <a: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raportów rocznych podsumowujących realizację programu w roku szkolnym 2016/2017</a:t>
          </a:r>
          <a:endParaRPr lang="pl-PL" dirty="0"/>
        </a:p>
      </dgm:t>
    </dgm:pt>
    <dgm:pt modelId="{0C623D9D-6D89-45DA-BDF8-3709A22383F5}" type="parTrans" cxnId="{4E6633FB-7159-45B3-83AC-5DBF56114BAE}">
      <dgm:prSet/>
      <dgm:spPr/>
      <dgm:t>
        <a:bodyPr/>
        <a:lstStyle/>
        <a:p>
          <a:endParaRPr lang="pl-PL"/>
        </a:p>
      </dgm:t>
    </dgm:pt>
    <dgm:pt modelId="{509101E2-9344-40DC-A11E-C18CC2B6A327}" type="sibTrans" cxnId="{4E6633FB-7159-45B3-83AC-5DBF56114BAE}">
      <dgm:prSet/>
      <dgm:spPr/>
      <dgm:t>
        <a:bodyPr/>
        <a:lstStyle/>
        <a:p>
          <a:endParaRPr lang="pl-PL"/>
        </a:p>
      </dgm:t>
    </dgm:pt>
    <dgm:pt modelId="{4A8632A1-7089-4CE3-B552-6A71997997E8}" type="pres">
      <dgm:prSet presAssocID="{E46943FF-9C7E-407B-B324-5F08BEEAA6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B2CFBC0-EE3F-4F9A-BD1E-8BA42547A913}" type="pres">
      <dgm:prSet presAssocID="{595647D4-BBB5-4F02-B5AC-4E20804563D8}" presName="linNode" presStyleCnt="0"/>
      <dgm:spPr/>
    </dgm:pt>
    <dgm:pt modelId="{55A64FE4-D590-4BAE-A792-0596F1A39BD1}" type="pres">
      <dgm:prSet presAssocID="{595647D4-BBB5-4F02-B5AC-4E20804563D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5EFE01-49BC-49E0-A4EE-F0F40380D5D6}" type="pres">
      <dgm:prSet presAssocID="{595647D4-BBB5-4F02-B5AC-4E20804563D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E4EF1A-9286-46BE-A488-8F00630D28CD}" type="pres">
      <dgm:prSet presAssocID="{1E802177-55A0-4001-8889-14284A6538D8}" presName="sp" presStyleCnt="0"/>
      <dgm:spPr/>
    </dgm:pt>
    <dgm:pt modelId="{9FC1B35B-08C6-4F73-B6FA-6E0DDB964061}" type="pres">
      <dgm:prSet presAssocID="{DC387923-3EC6-4CA6-AC02-4D15F3DA4FCC}" presName="linNode" presStyleCnt="0"/>
      <dgm:spPr/>
    </dgm:pt>
    <dgm:pt modelId="{37E23E5D-0726-42A4-B8F8-A4FFF551453C}" type="pres">
      <dgm:prSet presAssocID="{DC387923-3EC6-4CA6-AC02-4D15F3DA4FC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B49762-DA27-47B9-BAE8-ED15FFFA786D}" type="pres">
      <dgm:prSet presAssocID="{DC387923-3EC6-4CA6-AC02-4D15F3DA4FC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0C2623-8305-425D-9DCD-5A3D93FA266F}" type="pres">
      <dgm:prSet presAssocID="{6B2DB3BE-1E41-4DCD-B97B-5D9D75A762AC}" presName="sp" presStyleCnt="0"/>
      <dgm:spPr/>
    </dgm:pt>
    <dgm:pt modelId="{0CAADB93-E8FC-4562-A707-D434C0E14FEC}" type="pres">
      <dgm:prSet presAssocID="{9EA0A798-5035-47EE-B377-96B39BB4E50C}" presName="linNode" presStyleCnt="0"/>
      <dgm:spPr/>
    </dgm:pt>
    <dgm:pt modelId="{987CE5F5-3E28-4AB3-988A-4476C926B561}" type="pres">
      <dgm:prSet presAssocID="{9EA0A798-5035-47EE-B377-96B39BB4E50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CC136F-1837-442D-87DC-5BC830B7B5B9}" type="pres">
      <dgm:prSet presAssocID="{9EA0A798-5035-47EE-B377-96B39BB4E50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28C576A-306E-4B01-A883-8E51360FBDE2}" srcId="{DC387923-3EC6-4CA6-AC02-4D15F3DA4FCC}" destId="{D8E86934-CB13-48EC-8348-C1D1A5A532DF}" srcOrd="0" destOrd="0" parTransId="{89F3F0BE-F5FC-465D-9C58-A86ED07A753B}" sibTransId="{C5040377-A4EA-4066-9B91-F9176E3FEA5D}"/>
    <dgm:cxn modelId="{060E2F09-9C64-420D-B0BD-959F30B7C8C4}" type="presOf" srcId="{595647D4-BBB5-4F02-B5AC-4E20804563D8}" destId="{55A64FE4-D590-4BAE-A792-0596F1A39BD1}" srcOrd="0" destOrd="0" presId="urn:microsoft.com/office/officeart/2005/8/layout/vList5"/>
    <dgm:cxn modelId="{ACEB43ED-CEE5-4929-A58F-B51502B59A8A}" type="presOf" srcId="{DC387923-3EC6-4CA6-AC02-4D15F3DA4FCC}" destId="{37E23E5D-0726-42A4-B8F8-A4FFF551453C}" srcOrd="0" destOrd="0" presId="urn:microsoft.com/office/officeart/2005/8/layout/vList5"/>
    <dgm:cxn modelId="{644BC0A5-E352-41DE-BB4D-463A7EAFB064}" srcId="{595647D4-BBB5-4F02-B5AC-4E20804563D8}" destId="{3568EF7D-60F5-45D5-9957-C07B18ED00F2}" srcOrd="0" destOrd="0" parTransId="{F2269FCF-2AF6-407F-98A9-B140D5B2630D}" sibTransId="{BA7C64D2-8F7D-44E5-B685-04FC6261D674}"/>
    <dgm:cxn modelId="{560F9727-903C-4785-ABE3-53A0FC72985E}" srcId="{E46943FF-9C7E-407B-B324-5F08BEEAA6ED}" destId="{DC387923-3EC6-4CA6-AC02-4D15F3DA4FCC}" srcOrd="1" destOrd="0" parTransId="{576B9CDA-2FEB-4028-8898-1A2C58887467}" sibTransId="{6B2DB3BE-1E41-4DCD-B97B-5D9D75A762AC}"/>
    <dgm:cxn modelId="{B876CEE0-E3A1-4C21-9863-F3B0D8A8F11B}" srcId="{E46943FF-9C7E-407B-B324-5F08BEEAA6ED}" destId="{595647D4-BBB5-4F02-B5AC-4E20804563D8}" srcOrd="0" destOrd="0" parTransId="{9E03A5C4-BA93-4E4E-914D-181F9D4FD3A5}" sibTransId="{1E802177-55A0-4001-8889-14284A6538D8}"/>
    <dgm:cxn modelId="{4E6633FB-7159-45B3-83AC-5DBF56114BAE}" srcId="{9EA0A798-5035-47EE-B377-96B39BB4E50C}" destId="{91847B8D-1405-424C-8F5A-68499B50776A}" srcOrd="0" destOrd="0" parTransId="{0C623D9D-6D89-45DA-BDF8-3709A22383F5}" sibTransId="{509101E2-9344-40DC-A11E-C18CC2B6A327}"/>
    <dgm:cxn modelId="{A14CECE9-BF99-4638-B838-8295B5EF4872}" type="presOf" srcId="{3568EF7D-60F5-45D5-9957-C07B18ED00F2}" destId="{565EFE01-49BC-49E0-A4EE-F0F40380D5D6}" srcOrd="0" destOrd="0" presId="urn:microsoft.com/office/officeart/2005/8/layout/vList5"/>
    <dgm:cxn modelId="{6C3BE781-3B55-4F6E-9AF5-B17C1CF15CC1}" type="presOf" srcId="{9EA0A798-5035-47EE-B377-96B39BB4E50C}" destId="{987CE5F5-3E28-4AB3-988A-4476C926B561}" srcOrd="0" destOrd="0" presId="urn:microsoft.com/office/officeart/2005/8/layout/vList5"/>
    <dgm:cxn modelId="{5354433F-B6F3-4952-A5FF-0DB572DBFDD9}" type="presOf" srcId="{E46943FF-9C7E-407B-B324-5F08BEEAA6ED}" destId="{4A8632A1-7089-4CE3-B552-6A71997997E8}" srcOrd="0" destOrd="0" presId="urn:microsoft.com/office/officeart/2005/8/layout/vList5"/>
    <dgm:cxn modelId="{8147DF9B-9D68-4952-ACCE-A53853B3B8C2}" type="presOf" srcId="{D8E86934-CB13-48EC-8348-C1D1A5A532DF}" destId="{DFB49762-DA27-47B9-BAE8-ED15FFFA786D}" srcOrd="0" destOrd="0" presId="urn:microsoft.com/office/officeart/2005/8/layout/vList5"/>
    <dgm:cxn modelId="{599C855D-7CA8-4958-9AA0-C54113FFC871}" type="presOf" srcId="{91847B8D-1405-424C-8F5A-68499B50776A}" destId="{6BCC136F-1837-442D-87DC-5BC830B7B5B9}" srcOrd="0" destOrd="0" presId="urn:microsoft.com/office/officeart/2005/8/layout/vList5"/>
    <dgm:cxn modelId="{29309FEC-EB9C-45CE-BAB4-F4D98B88CF84}" srcId="{E46943FF-9C7E-407B-B324-5F08BEEAA6ED}" destId="{9EA0A798-5035-47EE-B377-96B39BB4E50C}" srcOrd="2" destOrd="0" parTransId="{29CDB8E7-136A-4103-BD16-428A6A94EA98}" sibTransId="{E2CCFDA8-8D1B-4742-B1B1-E711800F63FF}"/>
    <dgm:cxn modelId="{52706219-2DC0-4431-A25B-C1218696FC54}" type="presParOf" srcId="{4A8632A1-7089-4CE3-B552-6A71997997E8}" destId="{8B2CFBC0-EE3F-4F9A-BD1E-8BA42547A913}" srcOrd="0" destOrd="0" presId="urn:microsoft.com/office/officeart/2005/8/layout/vList5"/>
    <dgm:cxn modelId="{54EFDCC8-198E-4C79-A889-8D135B8253D6}" type="presParOf" srcId="{8B2CFBC0-EE3F-4F9A-BD1E-8BA42547A913}" destId="{55A64FE4-D590-4BAE-A792-0596F1A39BD1}" srcOrd="0" destOrd="0" presId="urn:microsoft.com/office/officeart/2005/8/layout/vList5"/>
    <dgm:cxn modelId="{0CD958F7-E82B-409D-94D1-AB4573090175}" type="presParOf" srcId="{8B2CFBC0-EE3F-4F9A-BD1E-8BA42547A913}" destId="{565EFE01-49BC-49E0-A4EE-F0F40380D5D6}" srcOrd="1" destOrd="0" presId="urn:microsoft.com/office/officeart/2005/8/layout/vList5"/>
    <dgm:cxn modelId="{415AAB88-946D-43C4-A4EB-F62139EC7EA7}" type="presParOf" srcId="{4A8632A1-7089-4CE3-B552-6A71997997E8}" destId="{80E4EF1A-9286-46BE-A488-8F00630D28CD}" srcOrd="1" destOrd="0" presId="urn:microsoft.com/office/officeart/2005/8/layout/vList5"/>
    <dgm:cxn modelId="{8B52ADC0-AAB1-4634-B5EC-E39BC2D56DB2}" type="presParOf" srcId="{4A8632A1-7089-4CE3-B552-6A71997997E8}" destId="{9FC1B35B-08C6-4F73-B6FA-6E0DDB964061}" srcOrd="2" destOrd="0" presId="urn:microsoft.com/office/officeart/2005/8/layout/vList5"/>
    <dgm:cxn modelId="{5BFA4ED9-592E-4050-90C6-67E395B2BF9D}" type="presParOf" srcId="{9FC1B35B-08C6-4F73-B6FA-6E0DDB964061}" destId="{37E23E5D-0726-42A4-B8F8-A4FFF551453C}" srcOrd="0" destOrd="0" presId="urn:microsoft.com/office/officeart/2005/8/layout/vList5"/>
    <dgm:cxn modelId="{15F0A47E-BBB4-450D-B545-E9C66D8565FD}" type="presParOf" srcId="{9FC1B35B-08C6-4F73-B6FA-6E0DDB964061}" destId="{DFB49762-DA27-47B9-BAE8-ED15FFFA786D}" srcOrd="1" destOrd="0" presId="urn:microsoft.com/office/officeart/2005/8/layout/vList5"/>
    <dgm:cxn modelId="{0DFCEF54-4901-4AC7-A0E3-748151D8B17D}" type="presParOf" srcId="{4A8632A1-7089-4CE3-B552-6A71997997E8}" destId="{2C0C2623-8305-425D-9DCD-5A3D93FA266F}" srcOrd="3" destOrd="0" presId="urn:microsoft.com/office/officeart/2005/8/layout/vList5"/>
    <dgm:cxn modelId="{6C8A6E29-4249-4B14-AC20-EE3AE40A8822}" type="presParOf" srcId="{4A8632A1-7089-4CE3-B552-6A71997997E8}" destId="{0CAADB93-E8FC-4562-A707-D434C0E14FEC}" srcOrd="4" destOrd="0" presId="urn:microsoft.com/office/officeart/2005/8/layout/vList5"/>
    <dgm:cxn modelId="{A353F521-1764-45E7-A926-B88A76C91265}" type="presParOf" srcId="{0CAADB93-E8FC-4562-A707-D434C0E14FEC}" destId="{987CE5F5-3E28-4AB3-988A-4476C926B561}" srcOrd="0" destOrd="0" presId="urn:microsoft.com/office/officeart/2005/8/layout/vList5"/>
    <dgm:cxn modelId="{5ECAB2A1-4074-4FC4-B969-1EBF62DCE6EF}" type="presParOf" srcId="{0CAADB93-E8FC-4562-A707-D434C0E14FEC}" destId="{6BCC136F-1837-442D-87DC-5BC830B7B5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B12B8-4A38-4390-B35C-99A681147958}">
      <dsp:nvSpPr>
        <dsp:cNvPr id="0" name=""/>
        <dsp:cNvSpPr/>
      </dsp:nvSpPr>
      <dsp:spPr>
        <a:xfrm>
          <a:off x="0" y="15999"/>
          <a:ext cx="4212466" cy="560064"/>
        </a:xfrm>
        <a:prstGeom prst="roundRect">
          <a:avLst/>
        </a:prstGeom>
        <a:solidFill>
          <a:srgbClr val="F7994B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874 dyrektorów</a:t>
          </a:r>
          <a:endParaRPr lang="pl-PL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340" y="43339"/>
        <a:ext cx="4157786" cy="505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504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3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3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463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79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114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79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BF193-E050-43B0-8BCC-28DD8A589D26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8403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793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57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59</a:t>
            </a:fld>
            <a:endParaRPr 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60</a:t>
            </a:fld>
            <a:endParaRPr lang="pl-P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61</a:t>
            </a:fld>
            <a:endParaRPr lang="pl-P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62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22613" y="509588"/>
            <a:ext cx="3681412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839789-A72D-4E36-BD38-F8131D93BC36}" type="slidenum">
              <a:rPr 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pl-PL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68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69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73</a:t>
            </a:fld>
            <a:endParaRPr lang="pl-PL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76</a:t>
            </a:fld>
            <a:endParaRPr lang="pl-PL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77</a:t>
            </a:fld>
            <a:endParaRPr lang="pl-PL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83</a:t>
            </a:fld>
            <a:endParaRPr lang="pl-PL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67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90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e.edu.pl/promocja-zdrowia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zatrudnienie.ko-gorzow.edu.pl/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zus.pl/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Narada 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dotycząca wyników i wniosków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ze sprawowanego nadzoru pedagogicznego 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przez Lubuskiego Kuratora Oświaty </a:t>
            </a:r>
            <a: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w roku szkolnym 2016/2017 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i organizacji roku szkolnego 2017/2018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100" i="0" dirty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i="0" dirty="0" smtClean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(publiczne </a:t>
            </a:r>
            <a:r>
              <a:rPr lang="pl-PL" sz="1800" i="0" dirty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niepubliczne </a:t>
            </a:r>
            <a:r>
              <a:rPr lang="pl-PL" sz="1800" i="0" dirty="0" smtClean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licea ogólnokształcące)</a:t>
            </a:r>
            <a:r>
              <a:rPr lang="pl-PL" sz="1800" i="0" dirty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i="0" dirty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effectLst/>
              </a:rPr>
              <a:t/>
            </a:r>
            <a:br>
              <a:rPr lang="pl-PL" sz="2800" dirty="0">
                <a:effectLst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4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ewaluacji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zewnętrznych w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2016/2017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71760"/>
              </p:ext>
            </p:extLst>
          </p:nvPr>
        </p:nvGraphicFramePr>
        <p:xfrm>
          <a:off x="21619" y="1340768"/>
          <a:ext cx="9884382" cy="5517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909"/>
                <a:gridCol w="4778366"/>
                <a:gridCol w="1545363"/>
                <a:gridCol w="1545363"/>
                <a:gridCol w="1332381"/>
              </a:tblGrid>
              <a:tr h="3737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ewaluacji: 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3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całościowe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9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podstawowe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6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Gimnazja 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533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Licea ogólnokształcące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6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569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Zasadnicze szkoły zawodowe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64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Placówki doskonalenia nauczycieli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1103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Placówki kształcenia ustawicznego i inne, </a:t>
                      </a: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których mowa w art. 2 pkt. 3a ustawy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9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0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24230" y="1628802"/>
            <a:ext cx="9596438" cy="4969023"/>
          </a:xfrm>
        </p:spPr>
        <p:txBody>
          <a:bodyPr/>
          <a:lstStyle/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1884599" y="116632"/>
            <a:ext cx="8035028" cy="928688"/>
          </a:xfrm>
        </p:spPr>
        <p:txBody>
          <a:bodyPr>
            <a:noAutofit/>
          </a:bodyPr>
          <a:lstStyle/>
          <a:p>
            <a:pPr algn="ctr" eaLnBrk="1" hangingPunct="1"/>
            <a:r>
              <a:rPr lang="pl-PL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Wymagania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wobec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szkół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17878" y="5360471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l"/>
            <a:endParaRPr lang="pl-PL" sz="1400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pl-PL" sz="1400" i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pl-PL" sz="1400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l-PL" sz="1400" i="0" dirty="0" smtClean="0">
                <a:effectLst/>
                <a:latin typeface="Times New Roman" pitchFamily="18" charset="0"/>
                <a:cs typeface="Times New Roman" pitchFamily="18" charset="0"/>
              </a:rPr>
              <a:t>PPEK </a:t>
            </a:r>
            <a:r>
              <a:rPr lang="pl-PL" sz="1400" i="0" dirty="0">
                <a:effectLst/>
                <a:latin typeface="Times New Roman" pitchFamily="18" charset="0"/>
                <a:cs typeface="Times New Roman" pitchFamily="18" charset="0"/>
              </a:rPr>
              <a:t>– program i harmonogram poprawy efektywności kształcenia</a:t>
            </a:r>
            <a:r>
              <a:rPr lang="pl-PL" sz="1400" i="0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endParaRPr lang="pl-PL" sz="1400" i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l-PL" sz="1400" i="0" dirty="0">
                <a:effectLst/>
                <a:latin typeface="Times New Roman" pitchFamily="18" charset="0"/>
                <a:cs typeface="Times New Roman" pitchFamily="18" charset="0"/>
              </a:rPr>
              <a:t>PPEW – program i harmonogram poprawy efektywności wychowania</a:t>
            </a:r>
            <a:r>
              <a:rPr lang="pl-PL" sz="1400" i="0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endParaRPr lang="pl-PL" sz="1400" i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l-PL" sz="1400" i="0" dirty="0" err="1">
                <a:effectLst/>
                <a:latin typeface="Times New Roman" pitchFamily="18" charset="0"/>
                <a:cs typeface="Times New Roman" pitchFamily="18" charset="0"/>
              </a:rPr>
              <a:t>PPEKiW</a:t>
            </a:r>
            <a:r>
              <a:rPr lang="pl-PL" sz="1400" i="0" dirty="0">
                <a:effectLst/>
                <a:latin typeface="Times New Roman" pitchFamily="18" charset="0"/>
                <a:cs typeface="Times New Roman" pitchFamily="18" charset="0"/>
              </a:rPr>
              <a:t> – program i harmonogram poprawy efektywności kształcenia i </a:t>
            </a:r>
            <a:r>
              <a:rPr lang="pl-PL" sz="1400" i="0" dirty="0" smtClean="0">
                <a:effectLst/>
                <a:latin typeface="Times New Roman" pitchFamily="18" charset="0"/>
                <a:cs typeface="Times New Roman" pitchFamily="18" charset="0"/>
              </a:rPr>
              <a:t>wychowania.</a:t>
            </a:r>
            <a:endParaRPr lang="pl-PL" sz="14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00465"/>
              </p:ext>
            </p:extLst>
          </p:nvPr>
        </p:nvGraphicFramePr>
        <p:xfrm>
          <a:off x="3" y="1124748"/>
          <a:ext cx="9923878" cy="4779141"/>
        </p:xfrm>
        <a:graphic>
          <a:graphicData uri="http://schemas.openxmlformats.org/drawingml/2006/table">
            <a:tbl>
              <a:tblPr firstRow="1" firstCol="1" bandRow="1"/>
              <a:tblGrid>
                <a:gridCol w="506506"/>
                <a:gridCol w="6708745"/>
                <a:gridCol w="1416663"/>
                <a:gridCol w="1291964"/>
              </a:tblGrid>
              <a:tr h="438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C4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Nazwa wymagania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C4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Nie spełnia wymagań </a:t>
                      </a:r>
                      <a:b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 poziomie podstawowym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C4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Polecenie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art. 34 ust. 2b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C477"/>
                    </a:solidFill>
                  </a:tcPr>
                </a:tc>
              </a:tr>
              <a:tr h="233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Szkoła lub placówka realizuje koncepcję pracy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ukierunkowaną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 rozwój uczniów.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Procesy edukacyjne są zorganizowane w sposób </a:t>
                      </a: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sprzyjający </a:t>
                      </a: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uczeniu się.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PPEK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79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Uczniowie nabywają wiadomości i umiejętności </a:t>
                      </a: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określone </a:t>
                      </a: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 podstawie programowej.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PPEK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4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Uczniowie są aktywni.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PPEKiW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53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Kształtowane są postawy i respektowane normy społeczne.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PPEW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97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Szkoła lub placówka wspomaga rozwój </a:t>
                      </a: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uczniów z </a:t>
                      </a: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uwzględnieniem ich indywidualnej sytuacji.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PPEK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39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Nauczyciele współpracują w planowaniu </a:t>
                      </a: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realizowaniu procesów edukacyjnych.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PPEK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71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Promowana jest wartość edukacji.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Rodzice są partnerami szkoły lub placówki.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7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Wykorzystywane są zasoby szkoły lub placówki oraz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środowiska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lokalnego na rzecz wzajemnego rozwoju.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5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Szkoła lub placówka, organizując procesy edukacyjne,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uwzględnia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wnioski z analizy wyników sprawdzianu,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egzaminu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gimnazjalnego, egzaminu maturalnego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pl-PL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egzaminu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potwierdzającego kwalifikacje w zawodzie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oraz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innych badań zewnętrznych i wewnętrznych.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Zarządzanie szkołą lub placówką służy jej rozwojowi.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20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</a:t>
            </a:r>
            <a:br>
              <a:rPr lang="pl-PL" alt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dnia 27 sierpnia 2015 r. w sprawie nadzoru pedagogicznego</a:t>
            </a:r>
            <a:r>
              <a:rPr lang="pl-PL" altLang="pl-PL" sz="1800" dirty="0">
                <a:solidFill>
                  <a:srgbClr val="001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1364602" y="1916832"/>
            <a:ext cx="7176797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CHARAKTERYSTYKA WYMAGANIA NA POZIOMIE WYSOKIM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364325" y="4797152"/>
            <a:ext cx="7176797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CHARAKTERYSTYKA WYMAGANIA NA POZIOMIE PODSTAWOWYM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154747" y="2924944"/>
            <a:ext cx="9596505" cy="1512168"/>
          </a:xfrm>
        </p:spPr>
        <p:txBody>
          <a:bodyPr>
            <a:normAutofit/>
          </a:bodyPr>
          <a:lstStyle/>
          <a:p>
            <a:endParaRPr lang="pl-PL" alt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alt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prawna: § 6 ust. 3 ww. rozporządzenia: </a:t>
            </a:r>
            <a:b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„Szkoła lub placówka spełnia badane wymagania, jeżeli realizuje każde z tych wymagań </a:t>
            </a: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 na poziomie podstawowym”.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0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18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Spełnianie wymagań w liceach ogólnokształcących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6891" y="6669360"/>
            <a:ext cx="649412" cy="541834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702752"/>
              </p:ext>
            </p:extLst>
          </p:nvPr>
        </p:nvGraphicFramePr>
        <p:xfrm>
          <a:off x="-34201" y="1340768"/>
          <a:ext cx="99441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056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  <a:t>Wnioski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  <a:t>wynikające z przeprowadzonych ewaluacji zewnętrznych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  <a:t>w liceach ogólnokształcących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49" y="1428737"/>
            <a:ext cx="9596505" cy="4448535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rzadko udzielają uczniom pełnej informacji zwrotnej, umożliwiają powiązanie wiedzy z różnych dziedzin, uczenie się od siebie, co niekorzystnie wpływa na zaangażowanie uczniów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uczenia się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Rozpoznawanie potrzeb uczniów umożliwia organizację zajęć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pozalekcyjnych -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rozwijających uzdolnienia czy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dydaktyczno-wyrównawczych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 jednak nie wpływa na zwiększenia zainteresowania uczniów tymi zajęciami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Wprowadzane w szkołach modyfikacje obowiązujących zasad odbywają się głównie z inicjatywy nauczycieli, co powoduje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uczniów poczucie braku możliwości wpływania na zmiany.</a:t>
            </a:r>
          </a:p>
          <a:p>
            <a:pPr marL="457200" indent="-457200" algn="just"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Spełnianie wymagań w szkołach ponadgimnazjalnych</a:t>
            </a:r>
            <a:endParaRPr lang="pl-PL" sz="1800" dirty="0" smtClean="0">
              <a:solidFill>
                <a:srgbClr val="140A9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6891" y="6669360"/>
            <a:ext cx="649412" cy="541834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777018"/>
              </p:ext>
            </p:extLst>
          </p:nvPr>
        </p:nvGraphicFramePr>
        <p:xfrm>
          <a:off x="-38100" y="1340768"/>
          <a:ext cx="99441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300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0619" y="44624"/>
            <a:ext cx="8268919" cy="1152128"/>
          </a:xfrm>
        </p:spPr>
        <p:txBody>
          <a:bodyPr>
            <a:no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Szkoły i placówki, które otrzymały polecenie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Lubuskiego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Kuratora Oświaty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opracowania Programu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 harmonogramu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poprawy efektywności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kształcenia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lub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wychowania w roku szkolnym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2016/2017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671919"/>
              </p:ext>
            </p:extLst>
          </p:nvPr>
        </p:nvGraphicFramePr>
        <p:xfrm>
          <a:off x="516182" y="1484784"/>
          <a:ext cx="9005725" cy="3405059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6170243"/>
                <a:gridCol w="283548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pl-PL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iczba szkół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10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     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550911" y="5445224"/>
            <a:ext cx="8970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niespełnienia wymagania, które nie skutkuje opracowaniem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harmonogramu poprawy efektywności kształcenia lub wychowania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szkoła lub placówka wdraża działania mające na celu poprawę stanu spełniania danego wymagania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036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non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Kontrole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przewidziane w Planie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adzoru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edagogicznego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Lubuskiego Kuratora Oświaty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9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kontroli </a:t>
            </a:r>
            <a:r>
              <a:rPr lang="pl-PL" sz="20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przewidzianych 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planie nadzoru pedagogicznego Lubuskiego Kuratora 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Oświaty </a:t>
            </a:r>
            <a:b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roku szkolnym 2016/2017</a:t>
            </a: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596438" cy="4286250"/>
          </a:xfrm>
        </p:spPr>
        <p:txBody>
          <a:bodyPr/>
          <a:lstStyle/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93425"/>
              </p:ext>
            </p:extLst>
          </p:nvPr>
        </p:nvGraphicFramePr>
        <p:xfrm>
          <a:off x="0" y="1340769"/>
          <a:ext cx="9906000" cy="5569889"/>
        </p:xfrm>
        <a:graphic>
          <a:graphicData uri="http://schemas.openxmlformats.org/drawingml/2006/table">
            <a:tbl>
              <a:tblPr/>
              <a:tblGrid>
                <a:gridCol w="974558"/>
                <a:gridCol w="6942771"/>
                <a:gridCol w="780087"/>
                <a:gridCol w="1208584"/>
              </a:tblGrid>
              <a:tr h="41080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 kontroli</a:t>
                      </a:r>
                    </a:p>
                  </a:txBody>
                  <a:tcPr marL="7143" marR="7143" marT="6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</a:t>
                      </a:r>
                    </a:p>
                  </a:txBody>
                  <a:tcPr marL="7143" marR="7143" marT="6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</a:t>
                      </a:r>
                    </a:p>
                  </a:txBody>
                  <a:tcPr marL="7143" marR="7143" marT="6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9C9"/>
                    </a:solidFill>
                  </a:tcPr>
                </a:tc>
              </a:tr>
              <a:tr h="309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Temat 1: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0000E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Prawidłowość organizacji i funkcjonowania biblioteki szkolnej.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Kontrolą objęto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szkół podstawowych,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imnazjów,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liceów ogólnokształcących,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techników,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zasadniczych szkół zawodowych. 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Temat 2: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0000E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Realizacja kształcenia dualnego w ramach praktycznej nauki zawodu.</a:t>
                      </a:r>
                      <a:endParaRPr lang="pl-PL" sz="1600" b="1" dirty="0">
                        <a:solidFill>
                          <a:srgbClr val="0000EE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Kontrolą objęto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technika, w tym 2 technika 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których realizowano kształcenie dualne,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zasadniczych szkół zawodowych, w których realizowano kształcenie dualne.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617">
                <a:tc gridSpan="2">
                  <a:txBody>
                    <a:bodyPr/>
                    <a:lstStyle/>
                    <a:p>
                      <a:pPr marL="0" indent="5830888" algn="ctr" fontAlgn="b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     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84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596438" cy="4286250"/>
          </a:xfrm>
        </p:spPr>
        <p:txBody>
          <a:bodyPr/>
          <a:lstStyle/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sp>
        <p:nvSpPr>
          <p:cNvPr id="8" name="Tytuł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Realizacja kontroli przewidzianych </a:t>
            </a:r>
            <a:b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planie nadzoru pedagogicznego Lubuskiego Kuratora Oświaty </a:t>
            </a:r>
            <a:b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roku szkolnym 2016/2017</a:t>
            </a:r>
            <a:endParaRPr lang="pl-PL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988024"/>
              </p:ext>
            </p:extLst>
          </p:nvPr>
        </p:nvGraphicFramePr>
        <p:xfrm>
          <a:off x="0" y="1340768"/>
          <a:ext cx="9906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159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 bwMode="auto">
          <a:xfrm>
            <a:off x="2222697" y="188640"/>
            <a:ext cx="6826444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Program narady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26855" y="1340769"/>
            <a:ext cx="9906000" cy="5517231"/>
          </a:xfrm>
        </p:spPr>
        <p:txBody>
          <a:bodyPr>
            <a:normAutofit/>
          </a:bodyPr>
          <a:lstStyle/>
          <a:p>
            <a:pPr marL="363538" lvl="0" indent="-363538" algn="just"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Powitanie uczestników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narady.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Font typeface="+mj-lt"/>
              <a:buAutoNum type="arabicPeriod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lvl="0" indent="-363538" algn="just">
              <a:buFont typeface="+mj-lt"/>
              <a:buAutoNum type="arabicPeriod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Wyniki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wnioski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sprawowanego nadzoru pedagogicznego nad szkołami i placówkami przez Lubuskiego Kuratora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 </a:t>
            </a:r>
            <a:b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2016/2017: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ewaluacje zewnętrzne całościowe i problemowe,</a:t>
            </a: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przewidziane w planie nadzoru pedagogicznego Lubuskiego Kuratora Oświaty, 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doraźnych, skargi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wspomaganie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lvl="0" indent="-363538" algn="just">
              <a:buAutoNum type="arabicPeriod" startAt="4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pracy szkół 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placówek.</a:t>
            </a:r>
          </a:p>
          <a:p>
            <a:pPr marL="363538" indent="-363538" algn="just">
              <a:buFont typeface="Arial" pitchFamily="34" charset="0"/>
              <a:buAutoNum type="arabicPeriod" startAt="4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do dalszej pracy.</a:t>
            </a:r>
          </a:p>
          <a:p>
            <a:pPr marL="363538" lvl="0" indent="-363538" algn="just">
              <a:buAutoNum type="arabicPeriod" startAt="4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Przerwa.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Font typeface="+mj-lt"/>
              <a:buAutoNum type="arabicPeriod" startAt="7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oświatowego.</a:t>
            </a:r>
          </a:p>
          <a:p>
            <a:pPr marL="363538" indent="-363538" algn="just">
              <a:buFont typeface="+mj-lt"/>
              <a:buAutoNum type="arabicPeriod" startAt="7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nadzoru pedagogicznego w roku szkolnym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2017/2018: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kierunki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polityki oświatowej państwa,</a:t>
            </a: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nadzoru pedagogicznego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pracy szkół 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placówek.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Font typeface="+mj-lt"/>
              <a:buAutoNum type="arabicPeriod" startAt="9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Oferty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lubuskich placówek doskonalenia nauczycieli na rok szkolny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2017/2018. </a:t>
            </a:r>
          </a:p>
          <a:p>
            <a:pPr marL="363538" lvl="0" indent="-363538" algn="just">
              <a:buFont typeface="+mj-lt"/>
              <a:buAutoNum type="arabicPeriod" startAt="9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podsumowanie i zakończenie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narady. 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78BF8-F6AA-4F0E-994C-AC86945A3D87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0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10663" y="116632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Liczba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wydanych</a:t>
            </a:r>
            <a: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zaleceń po kontroli w zakresie prawidłowości </a:t>
            </a:r>
            <a:b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organizacji i funkcjonowania biblioteki szkolnej</a:t>
            </a:r>
          </a:p>
        </p:txBody>
      </p:sp>
      <p:sp>
        <p:nvSpPr>
          <p:cNvPr id="44035" name="Symbol zastępczy zawartości 2"/>
          <p:cNvSpPr>
            <a:spLocks noGrp="1"/>
          </p:cNvSpPr>
          <p:nvPr>
            <p:ph idx="1"/>
          </p:nvPr>
        </p:nvSpPr>
        <p:spPr>
          <a:xfrm>
            <a:off x="309562" y="1412776"/>
            <a:ext cx="9596438" cy="504056"/>
          </a:xfrm>
        </p:spPr>
        <p:txBody>
          <a:bodyPr>
            <a:normAutofit fontScale="25000" lnSpcReduction="20000"/>
          </a:bodyPr>
          <a:lstStyle/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fontAlgn="t"/>
            <a:r>
              <a:rPr lang="pl-PL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 </a:t>
            </a:r>
            <a:r>
              <a:rPr lang="pl-PL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pl-PL" sz="6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Prawidłowość </a:t>
            </a:r>
            <a:r>
              <a:rPr lang="pl-PL" sz="6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organizacji i funkcjonowania biblioteki szkolnej.</a:t>
            </a: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2404-EEBE-40FA-A511-838746F3D007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5832" y="5517232"/>
            <a:ext cx="9906000" cy="13407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211839372"/>
              </p:ext>
            </p:extLst>
          </p:nvPr>
        </p:nvGraphicFramePr>
        <p:xfrm>
          <a:off x="5832" y="1844824"/>
          <a:ext cx="990016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06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Wnioski wynikające ze sprawowanego nadzoru pedagogicznego ustalone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wyniku  przeprowadzonych kontroli  przewidzianych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planie nadzoru pedagogicznego Lubuskiego Kuratora Oświaty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roku szkolnym 2016/2017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28736"/>
            <a:ext cx="9906000" cy="5429263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Licea ogólnokształcące:</a:t>
            </a:r>
          </a:p>
          <a:p>
            <a:pPr algn="just"/>
            <a:endParaRPr lang="pl-PL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000" lvl="0" indent="-342000" algn="just">
              <a:buFont typeface="+mj-lt"/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liceum ogólnokształcącym 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zorganizowano biblioteki.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000" indent="-342000" algn="just"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Statuty nie określają szczegółowo organizacji biblioteki szkolnej i zadań nauczyciela bibliotekarza, w szczególności z uwzględnieniem zadań w zakresie:</a:t>
            </a:r>
          </a:p>
          <a:p>
            <a:pPr marL="612000"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udostępniania książek i innych źródeł informacji,</a:t>
            </a:r>
          </a:p>
          <a:p>
            <a:pPr marL="612000"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tworzenia warunków do poszukiwania, porządkowania i wykorzystywania informacji </a:t>
            </a:r>
            <a:b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różnych źródeł oraz efektywnego posługiwania się technologią informacyjną,</a:t>
            </a:r>
          </a:p>
          <a:p>
            <a:pPr marL="612000"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rozbudzania i rozwijania indywidualnych zainteresowań uczniów oraz wyrabiania i pogłębiania u uczniów nawyku czytania i uczenia się,</a:t>
            </a:r>
          </a:p>
          <a:p>
            <a:pPr marL="612000"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organizowania różnorodnych działań rozwijających wrażliwość kulturową </a:t>
            </a:r>
            <a:b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społeczną.</a:t>
            </a:r>
          </a:p>
          <a:p>
            <a:pPr marL="363538" lvl="1" indent="-363538" algn="just">
              <a:buFont typeface="+mj-lt"/>
              <a:buAutoNum type="arabicPeriod" startAt="3"/>
              <a:tabLst>
                <a:tab pos="363538" algn="l"/>
              </a:tabLst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statutach szkół nie zostały określone zasady współpracy biblioteki szkolnej 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nauczycielami i rodzicami (prawnymi opiekunami) uczniów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lvl="1" indent="-363538" algn="just">
              <a:buFont typeface="+mj-lt"/>
              <a:buAutoNum type="arabicPeriod" startAt="3"/>
              <a:tabLst>
                <a:tab pos="363538" algn="l"/>
              </a:tabLst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bibliotekach nie tworzy się warunków do efektywnego posługiwania się technologią informacyjną.</a:t>
            </a:r>
          </a:p>
          <a:p>
            <a:pPr marL="363538" lvl="1" indent="-363538" algn="just">
              <a:buFont typeface="+mj-lt"/>
              <a:buAutoNum type="arabicPeriod" startAt="3"/>
              <a:tabLst>
                <a:tab pos="363538" algn="l"/>
              </a:tabLst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250" lvl="1" indent="0" algn="just">
              <a:buClr>
                <a:srgbClr val="FF0000"/>
              </a:buClr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8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Wnioski wynikające ze sprawowanego nadzoru pedagogicznego ustalone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wyniku  przeprowadzonych kontroli  przewidzianych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planie nadzoru pedagogicznego Lubuskiego Kuratora Oświaty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roku szkolnym 2016/2017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49" y="1428737"/>
            <a:ext cx="9596505" cy="5240623"/>
          </a:xfrm>
        </p:spPr>
        <p:txBody>
          <a:bodyPr>
            <a:normAutofit/>
          </a:bodyPr>
          <a:lstStyle/>
          <a:p>
            <a:pPr algn="just"/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Licea ogólnokształcące </a:t>
            </a:r>
            <a:r>
              <a:rPr lang="pl-PL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endParaRPr lang="pl-PL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5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zdecydowanej większości liceów ogólnokształcących w bibliotece szkolnej pracuje jeden nauczyciel.</a:t>
            </a:r>
          </a:p>
          <a:p>
            <a:pPr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0" indent="-285750" algn="just">
              <a:buClr>
                <a:srgbClr val="FF0000"/>
              </a:buClr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084074297"/>
              </p:ext>
            </p:extLst>
          </p:nvPr>
        </p:nvGraphicFramePr>
        <p:xfrm>
          <a:off x="704528" y="2276872"/>
          <a:ext cx="8352927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15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10663" y="116632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Liczba wydanych zaleceń po kontroli w zakresie realizacji kształcenia dualnego w ramach praktycznej nauki zawodu.</a:t>
            </a:r>
          </a:p>
        </p:txBody>
      </p:sp>
      <p:sp>
        <p:nvSpPr>
          <p:cNvPr id="44035" name="Symbol zastępczy zawartości 2"/>
          <p:cNvSpPr>
            <a:spLocks noGrp="1"/>
          </p:cNvSpPr>
          <p:nvPr>
            <p:ph idx="1"/>
          </p:nvPr>
        </p:nvSpPr>
        <p:spPr>
          <a:xfrm>
            <a:off x="309562" y="1412776"/>
            <a:ext cx="9596438" cy="4103688"/>
          </a:xfrm>
        </p:spPr>
        <p:txBody>
          <a:bodyPr>
            <a:normAutofit/>
          </a:bodyPr>
          <a:lstStyle/>
          <a:p>
            <a:pPr fontAlgn="t"/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pl-PL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</a:t>
            </a: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kształcenia dualnego w ramach praktycznej nauki zawodu.</a:t>
            </a: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2404-EEBE-40FA-A511-838746F3D007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5832" y="5517232"/>
            <a:ext cx="9906000" cy="13407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331235462"/>
              </p:ext>
            </p:extLst>
          </p:nvPr>
        </p:nvGraphicFramePr>
        <p:xfrm>
          <a:off x="5832" y="1772816"/>
          <a:ext cx="990016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839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Działania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doraźne prowadzone, 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gdy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zaistnieje potrzeba podjęcia działań nieprzewidzianych 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Planie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adzoru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edagogicznego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5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4608" y="116632"/>
            <a:ext cx="7816508" cy="9286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w trybie działań doraźnych </a:t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i innych kontroli wynikających z odrębnych przepisów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Symbol zastępczy zawartości 2"/>
          <p:cNvSpPr>
            <a:spLocks noGrp="1"/>
          </p:cNvSpPr>
          <p:nvPr>
            <p:ph idx="1"/>
          </p:nvPr>
        </p:nvSpPr>
        <p:spPr>
          <a:xfrm>
            <a:off x="116465" y="1628800"/>
            <a:ext cx="9596439" cy="4286250"/>
          </a:xfrm>
        </p:spPr>
        <p:txBody>
          <a:bodyPr/>
          <a:lstStyle/>
          <a:p>
            <a:pPr marL="0" indent="0"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przeprowadzane przez organ sprawujący nadzór pedagogiczny w sytuacji, gdy zaistnieje potrzeba przeprowadzenia w szkole lub placówce działań nieujętych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adzoru Pedagogicznego Lubuskiego Kuratora Oświaty.</a:t>
            </a:r>
          </a:p>
          <a:p>
            <a:pPr marL="0" indent="0"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 przeprowadzono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1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września 2016 r. do 30 czerwca 2017 r., w szkołach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placówkach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nadzorowanych przez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dyrektorów.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Ponadto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rozpatrzono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skargi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przeprowadzono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wynikających z art. 7 ust. 3 ustawy o systemie oświaty.</a:t>
            </a:r>
          </a:p>
          <a:p>
            <a:pPr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979DC-21E7-4990-B574-BD3412273BA3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A40C9-92DC-4218-B468-ABBA4F26ECC0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3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doraźnych i innych kontroli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wynikających z odrębnych przepisów</a:t>
            </a:r>
            <a:endParaRPr lang="pl-PL" sz="1800" dirty="0">
              <a:solidFill>
                <a:srgbClr val="000099"/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208584" y="1252791"/>
            <a:ext cx="7254806" cy="400110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w trybie działań doraźnych przeprowadzono: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50024"/>
              </p:ext>
            </p:extLst>
          </p:nvPr>
        </p:nvGraphicFramePr>
        <p:xfrm>
          <a:off x="56456" y="1730099"/>
          <a:ext cx="9720000" cy="5127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6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1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84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37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18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428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664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27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7814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90418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242416">
                <a:tc>
                  <a:txBody>
                    <a:bodyPr/>
                    <a:lstStyle/>
                    <a:p>
                      <a:pPr marL="0" indent="0"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000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8812">
                <a:tc>
                  <a:txBody>
                    <a:bodyPr/>
                    <a:lstStyle/>
                    <a:p>
                      <a:pPr marL="8572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    </a:t>
                      </a:r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 wniosek, prośbę, w związku </a:t>
                      </a:r>
                      <a:b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z informacją pozyskaną od: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8678">
                <a:tc>
                  <a:txBody>
                    <a:bodyPr/>
                    <a:lstStyle/>
                    <a:p>
                      <a:pPr marL="85725" indent="95250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MEN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968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Organu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prowadzącego </a:t>
                      </a: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szkołę</a:t>
                      </a:r>
                      <a:b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lub placówkę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Prokuratury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356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Rzecznika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Praw Obywatelskich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Rodziców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Uczniów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Nauczycieli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Rzecznika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Praw Dziecka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Innych podmiotów, np. policja,</a:t>
                      </a:r>
                      <a:r>
                        <a:rPr lang="pl-PL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sądy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40993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 na skutek stwierdzenia przez Kuratora Oświaty potrzeby przeprowadzenia kontroli </a:t>
                      </a:r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trybie działań doraźnych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860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27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doraźnych i innych kontroli </a:t>
            </a:r>
            <a:b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  <a:t>wynikających z odrębnych przepisów</a:t>
            </a:r>
            <a:endParaRPr lang="pl-PL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16350"/>
              </p:ext>
            </p:extLst>
          </p:nvPr>
        </p:nvGraphicFramePr>
        <p:xfrm>
          <a:off x="0" y="1229642"/>
          <a:ext cx="9905997" cy="5618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3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70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70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70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416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693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4162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4162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62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321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61227">
                <a:tc>
                  <a:txBody>
                    <a:bodyPr/>
                    <a:lstStyle/>
                    <a:p>
                      <a:pPr marL="0" indent="0"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000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01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Obszary funkcjonowania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szkół i placówek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będące przedmiotem kontroli:</a:t>
                      </a:r>
                      <a:endParaRPr lang="pl-PL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832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zapewnienie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uczniom bezpiecznych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higienicznych warunków nauki, wychowania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 opieki</a:t>
                      </a:r>
                      <a:endParaRPr lang="pl-PL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185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przestrzeganie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zasad oceniania, klasyfikowania i promowania uczniów oraz prowadzenia egzaminów, a także przestrzeganie przepisów dotyczących obowiązku szkolnego i obowiązku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nauki, w szczególności niestosowanie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przez nauczycieli </a:t>
                      </a:r>
                      <a:br>
                        <a:rPr lang="pl-PL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 ocenianiu bieżącym zapisów WO</a:t>
                      </a: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realizacja 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podstaw programowych i ramowych planów nauczania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538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15000"/>
                        </a:lnSpc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przestrzeganie przez szkołę niepubliczną przepisów art. 7 ust. 3 ustawy o systemie oświaty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przestrzeganie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praw dziecka i praw ucznia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przestrzeganie 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statutu szkoły lub placówki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zgodność zatrudniania nauczycieli </a:t>
                      </a: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wymaganymi kwalifikacjami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63195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inne, 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 szczególności dotyczące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nieprawidłowego sprawowania nadzoru pedagogicznego przez dyrektora szkoły, niewłaściwej współpracy</a:t>
                      </a:r>
                      <a:r>
                        <a:rPr lang="pl-PL" sz="1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z rodzicami, pomocy psychologiczno-pedagogicznej</a:t>
                      </a:r>
                      <a:endParaRPr lang="pl-PL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29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Razem: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222697" y="204028"/>
            <a:ext cx="7098789" cy="8925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l-PL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79 kontroli doraźnych wydano 151 zaleceń.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45 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doraźnych nie wydano zaleceń.</a:t>
            </a:r>
          </a:p>
          <a:p>
            <a:pPr algn="ctr"/>
            <a:endParaRPr lang="pl-PL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1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664" y="129894"/>
            <a:ext cx="7816508" cy="9286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ustalone w wyniku przeprowadzonych </a:t>
            </a: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kontroli w trybie działań doraźnych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innych kontroli </a:t>
            </a: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wynikających 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 odrębnych przepisów</a:t>
            </a:r>
            <a:endParaRPr lang="pl-PL" sz="1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96773"/>
              </p:ext>
            </p:extLst>
          </p:nvPr>
        </p:nvGraphicFramePr>
        <p:xfrm>
          <a:off x="4105" y="1307400"/>
          <a:ext cx="9906001" cy="5521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8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465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80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800" dirty="0">
                        <a:effectLst/>
                        <a:latin typeface="Calibri"/>
                      </a:endParaRPr>
                    </a:p>
                  </a:txBody>
                  <a:tcPr marL="259608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dla dorosłych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 dla dorosłych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0699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 nieprawidłowości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obszarach funkcjonowania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szkół i placówek: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5890"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z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apewnienie uczniom bezpiecznych  i higienicznych warunków nauki, wychowania  i opieki,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9204">
                <a:tc gridSpan="12">
                  <a:txBody>
                    <a:bodyPr/>
                    <a:lstStyle/>
                    <a:p>
                      <a:pPr marL="26670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nieprawidłowości: </a:t>
                      </a:r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rak dokumentacji powypadkowej, działań zapewniających eliminowanie niepożądanych zachowań uczniów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nadzoru nauczycieli na uczniami podczas przerw; nierównomierne rozłożenie zajęć lekcyjnych w poszczególnych dniach tygodnia, niewłaściwa reakcja szkoły na wypadek ucznia w szkole, niezapewnienie bezpieczeństwa podczas zajęć pozalekcyjnych i wycieczek szkolnych.</a:t>
                      </a:r>
                      <a:endParaRPr lang="pl-PL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949"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Przestrzeganie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praw dziecka i praw ucznia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8896">
                <a:tc gridSpan="12">
                  <a:txBody>
                    <a:bodyPr/>
                    <a:lstStyle/>
                    <a:p>
                      <a:pPr marL="0" indent="273050"/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nieprawidłowości: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brak poszanowania przez nauczycieli godności ucznia.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1020"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Inne, w szczególności dotyczące nieprawidłowego sprawowania nadzoru pedagogicznego przez dyrektora szkoły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i niewłaściwej współpracy z rodzicami.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pl-PL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62007">
                <a:tc gridSpan="12">
                  <a:txBody>
                    <a:bodyPr/>
                    <a:lstStyle/>
                    <a:p>
                      <a:pPr marL="273050" indent="0" algn="just"/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nieprawidłowości: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brak nadzoru dyrektora szkoły nad realizacją podstawy programowej, pracą nauczycieli, prowadzoną dokumentacją przebiegu nauczania, pełnieniem dyżurów przez nauczycieli;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nieprzestrzeganie trybu podejmowania uchwał oraz pozyskiwania opinii rady pedagogicznej, zła współpraca z nauczycielami, rodzicami i samorządem uczniowskim; brak organizacji pomocy adekwatniej do rozpoznanych potrzeb ucznia we współpracy z rodzicami i poradnią psychologiczno-pedagogiczną; brak zajęć rewalidacyjnych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specjalistycznych, działań wspierających rodziców i nauczycieli, dokumentowania udzielanej pomocy; nieprawidłowa organizacja nauczania indywidualnego.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73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w trybie działań doraźnych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i innych kontroli wynikających z odrębnych przepisów</a:t>
            </a:r>
            <a:endParaRPr lang="pl-PL" sz="1800" dirty="0">
              <a:solidFill>
                <a:srgbClr val="000099"/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272040"/>
              </p:ext>
            </p:extLst>
          </p:nvPr>
        </p:nvGraphicFramePr>
        <p:xfrm>
          <a:off x="776536" y="1556792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75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zawartości 2"/>
          <p:cNvSpPr>
            <a:spLocks noGrp="1"/>
          </p:cNvSpPr>
          <p:nvPr>
            <p:ph idx="1"/>
          </p:nvPr>
        </p:nvSpPr>
        <p:spPr>
          <a:xfrm>
            <a:off x="0" y="2683239"/>
            <a:ext cx="9906000" cy="4174761"/>
          </a:xfrm>
          <a:solidFill>
            <a:schemeClr val="bg1"/>
          </a:solidFill>
        </p:spPr>
        <p:txBody>
          <a:bodyPr/>
          <a:lstStyle/>
          <a:p>
            <a:pPr algn="just" eaLnBrk="1" hangingPunct="1"/>
            <a:r>
              <a:rPr lang="pl-PL" alt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Liczba nadzorowanych szkół i placówek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371269" y="6838482"/>
            <a:ext cx="2311400" cy="365125"/>
          </a:xfrm>
        </p:spPr>
        <p:txBody>
          <a:bodyPr/>
          <a:lstStyle/>
          <a:p>
            <a:pPr>
              <a:defRPr/>
            </a:pPr>
            <a:fld id="{4506A613-5607-4FF4-8AA1-865E3F603A2E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01209529"/>
              </p:ext>
            </p:extLst>
          </p:nvPr>
        </p:nvGraphicFramePr>
        <p:xfrm>
          <a:off x="2961523" y="5445224"/>
          <a:ext cx="4212467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trzałka w dół 2"/>
          <p:cNvSpPr/>
          <p:nvPr/>
        </p:nvSpPr>
        <p:spPr>
          <a:xfrm>
            <a:off x="4621254" y="2420718"/>
            <a:ext cx="273446" cy="3127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2461117" y="3595395"/>
            <a:ext cx="675105" cy="336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6360929" y="3595400"/>
            <a:ext cx="567111" cy="288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2515089" y="4890322"/>
            <a:ext cx="1579816" cy="477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5478422" y="4918891"/>
            <a:ext cx="1540010" cy="481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zaokrąglony 10"/>
          <p:cNvSpPr/>
          <p:nvPr/>
        </p:nvSpPr>
        <p:spPr>
          <a:xfrm>
            <a:off x="1988671" y="1521188"/>
            <a:ext cx="5538614" cy="772840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 Kurator Oświaty </a:t>
            </a:r>
            <a:endParaRPr lang="pl-PL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275718" y="2798208"/>
            <a:ext cx="2964518" cy="772840"/>
          </a:xfrm>
          <a:prstGeom prst="roundRect">
            <a:avLst/>
          </a:prstGeom>
          <a:solidFill>
            <a:srgbClr val="99FF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1265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zkół i placówek</a:t>
            </a: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584517" y="4029469"/>
            <a:ext cx="3861147" cy="709985"/>
          </a:xfrm>
          <a:prstGeom prst="roundRect">
            <a:avLst/>
          </a:prstGeom>
          <a:solidFill>
            <a:srgbClr val="F7D7F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745 samodzielnych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5366547" y="4021991"/>
            <a:ext cx="3646476" cy="724940"/>
          </a:xfrm>
          <a:prstGeom prst="roundRect">
            <a:avLst/>
          </a:prstGeom>
          <a:solidFill>
            <a:srgbClr val="F7D7F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Aft>
                <a:spcPct val="35000"/>
              </a:spcAft>
            </a:pP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 w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zespołach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360928" y="6381328"/>
            <a:ext cx="320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danych SIO z 30.09.2016r.</a:t>
            </a:r>
            <a:endParaRPr lang="pl-PL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w trybie działań doraźnych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i innych kontroli wynikających z odrębnych przepisów</a:t>
            </a:r>
            <a:endParaRPr lang="pl-PL" sz="1800" dirty="0">
              <a:solidFill>
                <a:srgbClr val="000099"/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75193"/>
            <a:ext cx="9907588" cy="774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16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4ECAE-590B-4112-B991-1139B699C3C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2222697" y="2420893"/>
            <a:ext cx="6084676" cy="14700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i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6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Wspomaganie </a:t>
            </a:r>
            <a:br>
              <a:rPr lang="pl-PL" sz="76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6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szkół i placówek</a:t>
            </a:r>
          </a:p>
        </p:txBody>
      </p:sp>
    </p:spTree>
    <p:extLst>
      <p:ext uri="{BB962C8B-B14F-4D97-AF65-F5344CB8AC3E}">
        <p14:creationId xmlns:p14="http://schemas.microsoft.com/office/powerpoint/2010/main" val="152211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Wspomaganie szkół i placówek</a:t>
            </a:r>
            <a:endParaRPr lang="pl-PL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4023" y="1297506"/>
            <a:ext cx="9906000" cy="52937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ts val="410"/>
              </a:spcBef>
              <a:spcAft>
                <a:spcPts val="0"/>
              </a:spcAft>
            </a:pPr>
            <a:r>
              <a:rPr lang="pl-PL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457200" algn="l"/>
              </a:tabLst>
            </a:pPr>
            <a:endParaRPr lang="pl-PL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Przygotowywanie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podawanie do publicznej wiadomości na stronie internetowej organu analiz, wyników sprawowanego nadzoru pedagogicznego, w tym wniosków z ewaluacji zewnętrznych 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kontroli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  <a:buClr>
                <a:schemeClr val="tx1"/>
              </a:buClr>
              <a:tabLst>
                <a:tab pos="457200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opracowywanie analiz okresowych i całościowych w kontekście tematyki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przewidzianych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planie nadzoru pedagogicznego Lubuskiego Kuratora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Oświaty, kontroli w trybie działań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doraźnych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zakresu ewaluacji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lvl="0" algn="just">
              <a:spcAft>
                <a:spcPts val="0"/>
              </a:spcAft>
              <a:buClr>
                <a:srgbClr val="FF0000"/>
              </a:buClr>
              <a:tabLst>
                <a:tab pos="457200" algn="l"/>
              </a:tabLst>
            </a:pP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romowanie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wykorzystania ewaluacji w procesie doskonalenia jakości działalności dydaktycznej, wychowawczej i opiekuńczej oraz innej działalności statutowej szkoły 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placówki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konferencje regionalne dotyczące ewaluacji organizowane przy współpracy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ORE,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o wynikach ewaluacji na stronie internetowej SEO,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dystrybucja do szkół i placówek publikacji książkowych na temat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ewaluacji,</a:t>
            </a: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zadań: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poprawy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efektywności kształcenia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„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promująca zdrowie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ostokąt z rogami zaokrąglonymi po przekątnej 1"/>
          <p:cNvSpPr/>
          <p:nvPr/>
        </p:nvSpPr>
        <p:spPr>
          <a:xfrm>
            <a:off x="14023" y="1297506"/>
            <a:ext cx="9891977" cy="417733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10"/>
              </a:spcBef>
              <a:spcAft>
                <a:spcPts val="0"/>
              </a:spcAft>
            </a:pP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 sprawujący nadzór pedagogiczny wspomaga szkoły i placówki w szczególności poprzez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0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28" y="2130426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Monitorowanie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pracy szkół i placówek</a:t>
            </a:r>
            <a: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6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240314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7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podstawowych kierunków polityki oświatowej państwa ustalone przez  MEN na rok szkolny 2016/2017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" y="1484784"/>
            <a:ext cx="9711664" cy="4953000"/>
          </a:xfrm>
        </p:spPr>
        <p:txBody>
          <a:bodyPr/>
          <a:lstStyle/>
          <a:p>
            <a:pPr marL="0" indent="0" algn="ctr">
              <a:lnSpc>
                <a:spcPts val="1600"/>
              </a:lnSpc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2016/2017</a:t>
            </a:r>
          </a:p>
          <a:p>
            <a:pPr marL="0" indent="0" algn="ctr">
              <a:lnSpc>
                <a:spcPts val="1600"/>
              </a:lnSpc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polecenia Ministra Edukacji Narodowej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600"/>
              </a:lnSpc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monitorowany był temat</a:t>
            </a:r>
          </a:p>
          <a:p>
            <a:pPr marL="0" indent="0" algn="ctr">
              <a:lnSpc>
                <a:spcPts val="1600"/>
              </a:lnSpc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„Monitorowanie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liczby uczniów technikum i zasadniczej szkoły zawodowej realizujących kształcenie dualne w ramach praktycznej nauki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zawodu”</a:t>
            </a:r>
            <a:endParaRPr lang="pl-PL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600"/>
              </a:lnSpc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FF0000"/>
              </a:buClr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Monitorowaniem objęto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szkół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ponadgimnazjalnych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prowadzących kształcenie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zawodowe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ankietę odpowiedziały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szkoły, co stanowi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87,7%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wszystkich szkół objętych monitorowaniem. </a:t>
            </a:r>
          </a:p>
          <a:p>
            <a:pPr algn="just">
              <a:buClr>
                <a:srgbClr val="FF0000"/>
              </a:buClr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4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dalszej pracy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rgbClr val="130A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7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do dalszej pracy wynikające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analizy wyników kontroli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622786" cy="5312631"/>
          </a:xfrm>
        </p:spPr>
        <p:txBody>
          <a:bodyPr>
            <a:normAutofit fontScale="925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związku z dużą liczbą zaleceń wydanych w obszarze  przestrzegania praw dziecka i praw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ucznia, wskazane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zaplanować nadzór w tym obszarze w zakresie: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organizacji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pedagogicznej, w tym wynikającej z zaleceń i wskazań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określonych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opiniach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orzeczeniach,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współpracy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rodzicami dzieci wymagających objęcia opieką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pedagogiczną,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zadań  pedagoga/psychologa wynikających z pomocy </a:t>
            </a:r>
            <a:r>
              <a:rPr lang="pl-PL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pedagogicznej,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przestrzegania przepisów prawa dotyczących organizacji,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nadzoru  pedagogicznego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 nadzoru pedagogicznego prowadzonego przez dyrektora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 w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pomocy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pedagogicznej.</a:t>
            </a:r>
          </a:p>
          <a:p>
            <a:pPr marL="452438" lvl="0">
              <a:buClr>
                <a:srgbClr val="FF0000"/>
              </a:buClr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Należałoby zwiększyć efektywność nadzoru pedagogicznego sprawowanego przez dyrektora poprzez planowanie  działań adekwatnych do potrzeb szkoły/placówki oraz  konsekwentną ich realizację. </a:t>
            </a:r>
            <a:endParaRPr lang="pl-PL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Wzmóc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w celu zapewnienia bezpieczeństwa uczniom w czasie zajęć lekcyjnych i pozalekcyjnych 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szkołach/placówkach i działania zapewniające eliminowanie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niepożądanych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zachowań uczniów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Wskazana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realizacja form doskonalenia zawodowego dla dyrektorów/nauczycieli w zakresie udzielania 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dokumentowania pomocy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pedagogicznej, a także skutecznej współpracy dyrektorów/ 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 i komunikowania się z rodzicami.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99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do dalszej pracy wynikające ze zgromadzonych danych  podczas przeprowadzonych ewaluacji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622786" cy="5312631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zgromadzonych danych podczas przeprowadzonych ewaluacji sformułowano następujące rekomendacje dotyczące podejmowanych działań mających na celu doskonalenie jakości pracy szkół w województwie lubuskim w roku szkolnym 2017/2018:</a:t>
            </a:r>
          </a:p>
          <a:p>
            <a:pPr lvl="0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poziomie sprawowanego przez dyrektorów szkół wewnętrznego nadzoru pedagogicznego należy zwrócić większą uwagę na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realizacji działań wychowawczych i profilaktycznych dostosowanych do potrzeb uczniów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obserwacji w kontekście realizowanych przez nauczycieli procesów edukacyjnych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 stwarzających uczniom możliwość aktywnego uczenia się, umożliwiających podejmowanie decyzji, a także pod kątem indywidualizacji i udzielania pełnej informacji zwrotnej uczniom na każdym etapie uczenia się.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75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Uwagi dotyczące zaleceń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Symbol zastępczy zawartości 2"/>
          <p:cNvSpPr>
            <a:spLocks noGrp="1"/>
          </p:cNvSpPr>
          <p:nvPr>
            <p:ph idx="1"/>
          </p:nvPr>
        </p:nvSpPr>
        <p:spPr>
          <a:xfrm>
            <a:off x="154780" y="1412776"/>
            <a:ext cx="9596439" cy="4478673"/>
          </a:xfrm>
        </p:spPr>
        <p:txBody>
          <a:bodyPr/>
          <a:lstStyle/>
          <a:p>
            <a:pPr marL="0" indent="0" algn="just"/>
            <a:endParaRPr lang="pl-PL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FF0000"/>
              </a:buClr>
            </a:pPr>
            <a:endParaRPr 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yrektor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lub placówki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zobowiązany jest egzekwować udzielanie kary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nauczycielowi,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rozpatrzona skarga lub zbadana sprawa w piśmie potwierdza zasadność wskazanych zarzutów.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FF0000"/>
              </a:buClr>
            </a:pP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lub placówki,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30 dni od dnia otrzymania zaleceń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wniesienia zastrzeżeń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30 dni od dnia otrzymania pisemnego zawiadomienia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nieuwzględnieniu zastrzeżeń, jest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zobligowany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powiadomić:</a:t>
            </a:r>
          </a:p>
          <a:p>
            <a:pPr marL="804863" lvl="0" indent="-352425" algn="just">
              <a:buClr>
                <a:srgbClr val="FF0000"/>
              </a:buClr>
              <a:buFont typeface="+mj-lt"/>
              <a:buAutoNum type="alphaLcParenR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sprawujący nadzór pedagogiczny o sposobie realizacji zaleceń,</a:t>
            </a:r>
          </a:p>
          <a:p>
            <a:pPr marL="804863" lvl="0" indent="-352425" algn="just">
              <a:buClr>
                <a:srgbClr val="FF0000"/>
              </a:buClr>
              <a:buFont typeface="+mj-lt"/>
              <a:buAutoNum type="alphaLcParenR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prowadzący szkołę lub placówkę o otrzymanych zaleceniach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o sposobie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realizacji.</a:t>
            </a:r>
          </a:p>
          <a:p>
            <a:pPr marL="0" indent="0" algn="just">
              <a:buClr>
                <a:srgbClr val="FF0000"/>
              </a:buClr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A40C9-92DC-4218-B468-ABBA4F26ECC0}" type="slidenum">
              <a:rPr lang="pl-PL" smtClean="0"/>
              <a:pPr>
                <a:defRPr/>
              </a:pPr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06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Przerwa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rgbClr val="130A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podstawowych kierunków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polityki oświatowej państwa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roku szkolnym 2016/2017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8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>
          <a:xfrm>
            <a:off x="742950" y="2204864"/>
            <a:ext cx="8420100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31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4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>
          <a:xfrm>
            <a:off x="742950" y="2060852"/>
            <a:ext cx="8420100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Organizacja 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nadzoru pedagogicznego 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2017/2018</a:t>
            </a:r>
            <a:endParaRPr lang="pl-PL" sz="31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0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Kierunki polityki oświatowej państwa ustalone przez MEN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9"/>
            <a:ext cx="9906000" cy="5373687"/>
          </a:xfrm>
        </p:spPr>
        <p:txBody>
          <a:bodyPr/>
          <a:lstStyle/>
          <a:p>
            <a:pPr marL="0" indent="0"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szkolny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Edukacji Narodowej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ustalił następujące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kierunki polityki oświatowej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państwa:</a:t>
            </a:r>
          </a:p>
          <a:p>
            <a:pPr mar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Wdrażanie nowej podstawy programowej kształcenia ogólnego.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Podniesienie jakości edukacji matematycznej, przyrodniczej i informatycznej.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Bezpieczeństwo w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internecie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Odpowiedzialne korzystanie z mediów społecznych.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Wprowadzanie doradztwa zawodowego do szkół i placówek.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Wzmacnianie wychowawczej roli szkoły.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Podnoszenie jakości edukacji włączającej w szkołach i placówkach systemu oświaty.</a:t>
            </a:r>
          </a:p>
          <a:p>
            <a:pPr lvl="0" algn="just">
              <a:buClr>
                <a:srgbClr val="FF0000"/>
              </a:buClr>
            </a:pP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/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40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>
          <a:xfrm>
            <a:off x="742950" y="2060852"/>
            <a:ext cx="8420100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Planowe działania w zakresie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nadzoru pedagogicznego </a:t>
            </a:r>
            <a:endParaRPr lang="pl-PL" sz="31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4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2483" y="2348885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6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18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023095"/>
              </p:ext>
            </p:extLst>
          </p:nvPr>
        </p:nvGraphicFramePr>
        <p:xfrm>
          <a:off x="183637" y="3036667"/>
          <a:ext cx="9538730" cy="2434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049"/>
                <a:gridCol w="4803549"/>
                <a:gridCol w="4156132"/>
              </a:tblGrid>
              <a:tr h="334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Rodzaj ewaluacji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8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Ewaluacje problemowe w zakresie wymagań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ustalonych </a:t>
                      </a: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przez Ministra Edukacji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Narodowej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wszystkich ewaluacji w roku szkolnym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Ewaluacja problemowe w zakresie wymagań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ustalonych </a:t>
                      </a: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przez Lubuskiego Kuratora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Oświaty na podstawie wniosków z nadzoru pedagogicznego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wszystkich ewaluacji w roku szkolnym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985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45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21374" y="1268765"/>
            <a:ext cx="9923882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altLang="pl-PL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Liczbę 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ewaluacji  zewnętrznych w rozbiciu na poszczeg</a:t>
            </a:r>
            <a:r>
              <a:rPr lang="pl-PL" altLang="pl-PL" dirty="0"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lne typy szk</a:t>
            </a:r>
            <a:r>
              <a:rPr lang="pl-PL" altLang="pl-PL" dirty="0"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ł i plac</a:t>
            </a:r>
            <a:r>
              <a:rPr lang="pl-PL" altLang="pl-PL" dirty="0"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wek oraz </a:t>
            </a: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zakresy 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ewaluacji problemowych na rok szkolny </a:t>
            </a: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2017/2018 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ustalił Minister Edukacji </a:t>
            </a: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Narodowej </a:t>
            </a:r>
            <a:b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lipca 2017r.:</a:t>
            </a:r>
            <a:endParaRPr lang="pl-PL" altLang="pl-PL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endParaRPr lang="pl-PL" altLang="pl-PL" sz="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lang="pl-PL" altLang="pl-PL" sz="1050" dirty="0"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9544" y="5645813"/>
            <a:ext cx="990599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340773"/>
            <a:ext cx="9789537" cy="4969023"/>
          </a:xfrm>
        </p:spPr>
        <p:txBody>
          <a:bodyPr>
            <a:normAutofit fontScale="62500" lnSpcReduction="20000"/>
          </a:bodyPr>
          <a:lstStyle/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przedszkolach, innych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formach wychowania przedszkolnego </a:t>
            </a:r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oddziałach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przedszkolnych zorganizowanych w szkołach </a:t>
            </a:r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podstawowych –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wymagań</a:t>
            </a:r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46</a:t>
            </a:fld>
            <a:endParaRPr lang="pl-PL"/>
          </a:p>
        </p:txBody>
      </p:sp>
      <p:sp>
        <p:nvSpPr>
          <p:cNvPr id="2" name="Prostokąt zaokrąglony 1"/>
          <p:cNvSpPr/>
          <p:nvPr/>
        </p:nvSpPr>
        <p:spPr>
          <a:xfrm>
            <a:off x="584517" y="1700808"/>
            <a:ext cx="8502945" cy="72008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Ewaluacje problemowe </a:t>
            </a: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zakresie wymagań ustalonych przez </a:t>
            </a:r>
            <a:endParaRPr lang="pl-PL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Ministra </a:t>
            </a: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Edukacji Narodowej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0" y="5372620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344488" y="4307101"/>
            <a:ext cx="9217024" cy="792088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 nabywają wiadomości i umiejętności określone w podstawie programowej </a:t>
            </a:r>
          </a:p>
        </p:txBody>
      </p:sp>
      <p:sp>
        <p:nvSpPr>
          <p:cNvPr id="10" name="Prostokąt z rogami ściętymi po przekątnej 9"/>
          <p:cNvSpPr/>
          <p:nvPr/>
        </p:nvSpPr>
        <p:spPr>
          <a:xfrm>
            <a:off x="344488" y="5445224"/>
            <a:ext cx="9217024" cy="792088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Kształtowane są postawy i respektowane normy społeczne</a:t>
            </a:r>
          </a:p>
        </p:txBody>
      </p:sp>
    </p:spTree>
    <p:extLst>
      <p:ext uri="{BB962C8B-B14F-4D97-AF65-F5344CB8AC3E}">
        <p14:creationId xmlns:p14="http://schemas.microsoft.com/office/powerpoint/2010/main" val="393441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906000" cy="4969023"/>
          </a:xfrm>
        </p:spPr>
        <p:txBody>
          <a:bodyPr/>
          <a:lstStyle/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Planowana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ewaluacji zewnętrznych podana zostanie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Planie Nadzoru Pedagogicznego Lubuskiego Kuratora Oświaty 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rok szkolny 2017/2018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terminie do 31 sierpnia 2017r.</a:t>
            </a:r>
          </a:p>
          <a:p>
            <a:pPr algn="ctr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(strona internetowa Kuratorium Oświaty)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47</a:t>
            </a:fld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581285" y="1484784"/>
            <a:ext cx="8740202" cy="9361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Ewaluacje problemowe w zakresie wymagań ustalonych przez </a:t>
            </a:r>
            <a:endParaRPr lang="pl-PL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 </a:t>
            </a:r>
            <a:b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wniosków z nadzoru pedagogicznego </a:t>
            </a:r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5494" y="5661248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311285" y="2636917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przez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Kuratora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światy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Planie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adzoru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edagogicznego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przeprowadzane z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wykorzystaniem arkuszy kontroli zatwierdzonych przez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b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66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15090" y="30907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Kuratora Oświaty,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planie nadzoru pedagogicznego, przeprowadzane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arkuszy kontroli zatwierdzonych przez MEN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49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66656"/>
              </p:ext>
            </p:extLst>
          </p:nvPr>
        </p:nvGraphicFramePr>
        <p:xfrm>
          <a:off x="194471" y="2060848"/>
          <a:ext cx="9517057" cy="3919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34426"/>
                <a:gridCol w="6582631"/>
              </a:tblGrid>
              <a:tr h="108012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  <a:solidFill>
                      <a:srgbClr val="EC70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Zgodność z przepisami prawa </a:t>
                      </a:r>
                      <a:r>
                        <a:rPr lang="pl-PL" sz="1800" kern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przeprowadzania postępowania </a:t>
                      </a: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rekrutacyjnego do przedszkoli </a:t>
                      </a:r>
                      <a:b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rok szkolny 2018/2019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  <a:solidFill>
                      <a:srgbClr val="EC700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Publiczne: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przedszkola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inne formy wychowania przedszkolnego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oddziały przedszkolne w szkołach podstawowych</a:t>
                      </a: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podmiotów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podmiotów objętych kontrolą: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87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Podstawowe kierunki polityki oświatowej państwa ustalone przez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MEN</a:t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na rok szkolny 2016/2017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12780"/>
            <a:ext cx="9906000" cy="54452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Edukacji Narodowej na rok szkolny 2016/2017 ustalił następujące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podstawowe kierunki realizacji polityki oświatowej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państwa: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Upowszechnianie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czytelnictwa, rozwijanie kompetencji czytelniczych wśród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dzieci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młodzieży.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Rozwijanie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kompetencji informatycznych dzieci i młodzieży w szkołach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placówkach.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Kształtowanie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postaw.  Wychowanie do wartości.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Podniesienie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jakości kształcenia zawodowego w szkołach ponadgimnazjalnych poprzez angażowanie pracodawców w proces dostosowania kształcenia zawodowego do potrzeb rynku pracy.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Przygotowanie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wdrożenia od roku szkolnego 2017/2018 nowej podstawy programowej. </a:t>
            </a:r>
          </a:p>
          <a:p>
            <a:pPr lvl="0" algn="just">
              <a:buFont typeface="+mj-lt"/>
              <a:buAutoNum type="arabicPeriod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FF0000"/>
              </a:buClr>
            </a:pPr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FF0000"/>
              </a:buClr>
            </a:pP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szkolny 2016/2017 ogłoszony został przez Ministra Edukacji Narodowej </a:t>
            </a:r>
            <a:b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Rokiem Wolontariatu</a:t>
            </a:r>
          </a:p>
          <a:p>
            <a:pPr marL="0" lv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53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52047" y="34261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Kuratora Oświaty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planie nadzoru pedagogicznego, przeprowadzane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wykorzystaniem arkuszy kontroli zatwierdzonych przez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50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45359"/>
              </p:ext>
            </p:extLst>
          </p:nvPr>
        </p:nvGraphicFramePr>
        <p:xfrm>
          <a:off x="155467" y="2060848"/>
          <a:ext cx="9595066" cy="40917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58478"/>
                <a:gridCol w="6636588"/>
              </a:tblGrid>
              <a:tr h="997386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Ocena prawidłowości realizacji zadań szkół i przedszkoli </a:t>
                      </a:r>
                      <a:b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zakresie organizacji nauki języka mniejszości narodowej, etnicznej i języka regionalnego oraz własnej historii i kultury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428044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 i niepubliczne: 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przedszkola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organizujące naukę języka mniejszości narodowej, etnicznej i języka regionalnego oraz własnej historii i kultury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428044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738815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szkół i przedszkoli  objętych kontrolą: 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73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szkół i przedszkoli  objętych kontrolą: 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42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15090" y="30907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Kuratora Oświaty,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planie nadzoru pedagogicznego, przeprowadzane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arkuszy kontroli zatwierdzonych przez MEN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51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45284"/>
              </p:ext>
            </p:extLst>
          </p:nvPr>
        </p:nvGraphicFramePr>
        <p:xfrm>
          <a:off x="194471" y="2132516"/>
          <a:ext cx="9517057" cy="32054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55117"/>
                <a:gridCol w="6661940"/>
              </a:tblGrid>
              <a:tr h="864096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Ocena prawidłowości zapewnienia warunków i organizacji kształcenia uczniów niepełnosprawnych w szkołach ogólnodostępnych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 i niepubliczne: 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ogólnodostępne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szkół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szkół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15090" y="30907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Kuratora Oświaty,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planie nadzoru pedagogicznego, przeprowadzane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arkuszy kontroli zatwierdzonych przez MEN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52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33099"/>
              </p:ext>
            </p:extLst>
          </p:nvPr>
        </p:nvGraphicFramePr>
        <p:xfrm>
          <a:off x="194471" y="2060848"/>
          <a:ext cx="9517057" cy="3371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34426"/>
                <a:gridCol w="6582631"/>
              </a:tblGrid>
              <a:tr h="108012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Ocena prawidłowości</a:t>
                      </a:r>
                      <a:r>
                        <a:rPr lang="pl-PL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współpracy publicznych poradni psychologiczno-pedagogicznych z przedszkolami i szkołami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Publiczne: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poradnie psychologiczno-pedagogiczne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podmiotów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podmiotów objętych kontrolą: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4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Monitorowanie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pracy szkół i placówek</a:t>
            </a:r>
            <a: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8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 bwMode="auto">
          <a:xfrm>
            <a:off x="0" y="5517232"/>
            <a:ext cx="9906000" cy="134076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pracy szkół i placówek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Symbol zastępczy zawartości 2"/>
          <p:cNvSpPr>
            <a:spLocks noGrp="1"/>
          </p:cNvSpPr>
          <p:nvPr>
            <p:ph idx="1"/>
          </p:nvPr>
        </p:nvSpPr>
        <p:spPr>
          <a:xfrm>
            <a:off x="116465" y="1628800"/>
            <a:ext cx="9596439" cy="4286250"/>
          </a:xfrm>
        </p:spPr>
        <p:txBody>
          <a:bodyPr/>
          <a:lstStyle/>
          <a:p>
            <a:pPr marL="0" indent="0"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Edukacji Narodowej ustalił, że w roku szkolnym 2017/2018 monitorowanie będzie obejmowało:</a:t>
            </a:r>
          </a:p>
          <a:p>
            <a:pPr marL="0" indent="0"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A40C9-92DC-4218-B468-ABBA4F26ECC0}" type="slidenum">
              <a:rPr lang="pl-PL" smtClean="0"/>
              <a:pPr>
                <a:defRPr/>
              </a:pPr>
              <a:t>54</a:t>
            </a:fld>
            <a:endParaRPr lang="pl-PL"/>
          </a:p>
        </p:txBody>
      </p:sp>
      <p:sp>
        <p:nvSpPr>
          <p:cNvPr id="7" name="Prostokąt z rogami ściętymi z jednej strony 6"/>
          <p:cNvSpPr/>
          <p:nvPr/>
        </p:nvSpPr>
        <p:spPr>
          <a:xfrm>
            <a:off x="272480" y="2564904"/>
            <a:ext cx="9289032" cy="900100"/>
          </a:xfrm>
          <a:prstGeom prst="snip2Same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bezpieczeństwa uczniom podczas zajęć na strzelnicach funkcjonujących w szkołach 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rostokąt z rogami ściętymi z jednej strony 8"/>
          <p:cNvSpPr/>
          <p:nvPr/>
        </p:nvSpPr>
        <p:spPr>
          <a:xfrm>
            <a:off x="272480" y="4149080"/>
            <a:ext cx="9289032" cy="900100"/>
          </a:xfrm>
          <a:prstGeom prst="snip2Same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Organizację pomocy psychologiczno-pedagogicznej  we wszystkich typach szkół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8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2420893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lvl="0" eaLnBrk="1" hangingPunct="1">
              <a:defRPr/>
            </a:pP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Oferty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lubuskich placówek doskonalenia nauczycieli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rok szkolny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2017/2018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zakresie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doskonalenia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nauczycieli oraz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wspomagania szkół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placówek</a:t>
            </a:r>
            <a: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8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2420893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lvl="0"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Oferta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Wojewódzkiego Ośrodka Metodycznego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Gorzowie Wielkopolskim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na rok szkolny 2017/2018 </a:t>
            </a:r>
            <a: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2420893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lvl="0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Oferta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Ośrodka Doskonalenia Nauczycieli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Zielonej Górze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rok szkolny 2017/2018</a:t>
            </a:r>
            <a:r>
              <a:rPr lang="pl-PL" sz="4400" dirty="0">
                <a:solidFill>
                  <a:srgbClr val="0025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solidFill>
                  <a:srgbClr val="0025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6700" i="0" dirty="0" smtClean="0">
              <a:solidFill>
                <a:srgbClr val="00259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1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1988842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rkusze organizacji szkół i placówek</a:t>
            </a: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1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3684" y="1520761"/>
            <a:ext cx="9825100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Podstawa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prawna przygotowania arkuszy organizacji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szkół i placówek: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0" indent="-2746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51 ust. 1 pkt 12 ustawy z dnia 14 grudnia 2016 r. Prawo oświatowe (Dz. U. z 2017 r. poz. 59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0" indent="-2746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110 ustawy z dnia 14 grudnia 2016 r. Prawo oświatowe (Dz. U. z 2017 r. poz. 59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0" indent="-2746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17 marca 2017 r. 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szczegółowej organizacji publicznych szkół i publicznych przedszkoli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(Dz. U. z 2017 r. poz. 649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0" indent="-2746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28 marca 2017 r. 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ramowych planów nauczania dla publicznych szkół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(Dz. U. z 2017 r. poz. 649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0" indent="-2746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7 lutego 2012 r. 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ramowych planów nauczania w szkołach publicznych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(Dz. U.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poz. 204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WS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23271" y="4308598"/>
            <a:ext cx="96219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Podstawa prawna przygotowania aneksów do arkuszy organizacji szkół i placówek:</a:t>
            </a:r>
          </a:p>
          <a:p>
            <a:pPr marL="539750" lvl="0" indent="-274638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rt.110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5 ustawy z dnia 14 grudnia 2016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Prawo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oświatowe (Dz. U. z 2017 r. poz. 59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39750" lvl="0" indent="-274638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ust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rozporządzenia Ministra Edukacji Narodowej z dnia 17 marca 2017 r.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szczegółowej organizacji publicznych szkół i publicznych przedszkoli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(Dz. U. z 2017 poz. 649).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Przygotowane aneksy do arkusza organizacji </a:t>
            </a:r>
            <a:r>
              <a:rPr lang="pl-PL" b="1" i="1" dirty="0" smtClean="0">
                <a:solidFill>
                  <a:srgbClr val="0000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i="1" dirty="0">
                <a:solidFill>
                  <a:srgbClr val="0000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30 września 2017r</a:t>
            </a:r>
            <a:r>
              <a:rPr lang="pl-PL" b="1" i="1" dirty="0" smtClean="0">
                <a:solidFill>
                  <a:srgbClr val="0000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pl-PL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powinny 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uwzględniać uwagi zawarte </a:t>
            </a:r>
            <a:r>
              <a:rPr lang="pl-PL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negatywnej opinii Lubuskiego Kuratora </a:t>
            </a:r>
            <a:r>
              <a:rPr lang="pl-PL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Oświaty.</a:t>
            </a:r>
            <a:endParaRPr lang="pl-PL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Podstawowe kierunki polityki oświatowej państwa ustalone przez MEN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9"/>
            <a:ext cx="9906000" cy="5373687"/>
          </a:xfrm>
        </p:spPr>
        <p:txBody>
          <a:bodyPr/>
          <a:lstStyle/>
          <a:p>
            <a:pPr algn="just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 realizacją podstawowych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kierunków polityki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oświatowej państwa </a:t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Lubuski Kurator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Oświaty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2016/2017:</a:t>
            </a:r>
          </a:p>
          <a:p>
            <a:pPr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kontroli przewidzianych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adzoru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edagogicznego </a:t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 z wykorzystaniem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arkuszy kontroli zatwierdzonych przez ministra właściwego do spraw oświaty 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wychowania,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na sygnalizowane nieprawidłowości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szkołach i placówkach związane z problematyką kierunków,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skargi i</a:t>
            </a:r>
            <a:r>
              <a:rPr lang="pl-PL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wynikających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 ust. 3 ustawy o systemie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oświaty,</a:t>
            </a:r>
          </a:p>
          <a:p>
            <a:pPr marL="363538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ewaluacji zewnętrznych w zakresie wymagań uwzględniających problematykę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kierunków polityki oświatowej państwa,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wynikające z danego kierunku,</a:t>
            </a: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podejmował wiele działań na polecenie MEN, ORE wynikających z kierunków polityki oświatowej państwa.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14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3460" y="1256467"/>
            <a:ext cx="9906000" cy="51244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tworzeniu aneksu do arkusza organizacji przedszkola/szkoły szczególną uwagę należy zwrócić na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pełną nazwę szkoły, zgodną z podjętą uchwałą przez radę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gminy/powiatu,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czytelne zapisy ujęte w arkuszu 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załączniku,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przydzielanie liczby godzin poszczególnym nauczycielom zgodnie z obowiązującym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prawem,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planowanie zajęć z zakresu pomocy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psychologiczno-pedagogicznej,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zgodność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tygodniowego wymiaru  godzin obowiązkowych zajęć edukacyjnych ustalony w szkolnym planie nauczania dla klas na 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etapie edukacyjnym z liczbą tygodniowego wymiaru godzin obowiązkowych zajęć edukacyjnych wskazanym w przedmiotowych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rozporządzeniach,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organizację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zajęć, które wynikają ze szczególnych przepisów między innymi: religii/etyki, wychowania do życia w rodzinie, zajęć doradztwa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zawodowego,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zaplanowanie godzin  pracy biblioteki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szkolnej,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przestrzeganie zasad obowiązkowego podziału na grupy – zgodnie z odpowiednimi przepisami w tym zakresie (język obcy, wychowanie fizyczne, zajęcia komputerowe/informatyka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pełne brzmienie nazw obowiązkowych i dodatkowych zajęć edukacyjnych, zgodnych  z ramowym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szkolnym planem nauczania/tygodniowym rozkładem zajęć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legendy w przypadku zastosowania skrótów lub innych oznaczeń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arkuszu.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WS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1412776"/>
            <a:ext cx="99060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zawarte w załączniku do arkusza organizacji powinny: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być spójne z arkuszem organizacji (nazwa nauczanego przedmiotu/prowadzonych zajęć, tygodniowy wymiar godzin obowiązkowych zajęć dydaktycznych, wychowawczych, opiekuńczych,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zajęć 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zakresu pomocy psychologiczno-pedagogicznej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0" algn="just">
              <a:buClr>
                <a:srgbClr val="FF0000"/>
              </a:buClr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zawierać kwalifikacje nauczycieli związane z zajmowanym stanowiskiem –część A (tytuł zawodowy- zgodnie z zapisem na dyplomie ukończenia studiów, kierunek, specjalność i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</a:t>
            </a:r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pedagogiczne)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pozostałe kwalifikacje – część B (dodatkowe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0" algn="just">
              <a:buClr>
                <a:srgbClr val="FF0000"/>
              </a:buClr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zawierać prawidłowo przeliczony wymiar godzin (obowiązkowych, ponadwymiarowych,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zakresu </a:t>
            </a: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pomocy </a:t>
            </a:r>
            <a:r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psychologiczno-pedagogicznej).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WS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61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>
          <a:xfrm>
            <a:off x="742950" y="2204864"/>
            <a:ext cx="8420100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Szkoła 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Promująca Zdrowie 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100" i="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9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1934767" y="142875"/>
            <a:ext cx="7776898" cy="928688"/>
          </a:xfrm>
        </p:spPr>
        <p:txBody>
          <a:bodyPr/>
          <a:lstStyle/>
          <a:p>
            <a:pPr algn="ctr" eaLnBrk="1" hangingPunct="1"/>
            <a:r>
              <a:rPr lang="pl-PL" alt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Szkoła promująca zdrowie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12876"/>
            <a:ext cx="9906000" cy="5445125"/>
          </a:xfrm>
          <a:solidFill>
            <a:schemeClr val="bg1"/>
          </a:solidFill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Promująca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drowie dąży do osiągania celów i realizuje zadania określone w podstawach programowych kształcenia ogólnego i innych obowiązujących aktach prawnych i ponadto: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Koncepcja pracy szkoły, jej struktura i organizacja sprzyjają uczestnictwu społeczności szkolnej w realizacji działań w zakresie promocji zdrowia oraz skuteczności i długofalowości tych działań.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Klimat społeczny szkoły sprzyja zdrowiu i dobremu samopoczuciu uczniów, nauczycieli </a:t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innych pracowników szkoły oraz rodziców uczniów.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realizuje edukację zdrowotną i program profilaktyki dla uczniów, nauczycieli i innych pracowników szkoły oraz dąży do poprawy skuteczności działań w tym zakresie.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defRPr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Warunki oraz organizacja nauki i pracy sprzyjają zdrowiu i dobremu samopoczuciu uczniów, nauczycieli </a:t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innych pracowników szkoły oraz współpracy z rodzicami.</a:t>
            </a:r>
          </a:p>
          <a:p>
            <a:pPr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  <a:defRPr/>
            </a:pPr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40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EF5B2-7423-4D82-870A-B4B6E5052647}" type="slidenum">
              <a:rPr lang="pl-PL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pl-PL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9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Szkoła promująca zdrowie</a:t>
            </a: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906000" cy="551723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Ważne terminy: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 15 października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każdego roku –  plan pracy,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30 czerwca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każdego roku – wnioski o nadanie Wojewódzkiego Certyfikatu (na 3 lata),  raporty roczne, wnioski o włączenie szkoły do Lubuskiej Sieci Szkół Promujących Zdrowie.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Wnioski o nadanie  Krajowego Certyfikatu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Pierwsze półrocze każdego roku szkolnego: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30 grudnia szkoły składają formularz wniosku wraz z załącznikami do wojewódzkiego koordynatora,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30 stycznia wojewódzcy koordynatorzy przesyłają do ORE wnioski szkół ubiegających się o nadanie  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Krajowego Certyfikatu wraz z rekomendacją,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30 marca odbywa się posiedzenie kapituły.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Drugie półrocze każdego roku szkolnego: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30 maja szkoły składają formularz wniosku wraz z załącznikami do wojewódzkiego koordynatora,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30 czerwca wojewódzcy koordynatorzy przesyłają do ORE wnioski szkół ubiegających się o nadanie  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Krajowego Certyfikatu wraz z rekomendacją,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30 września odbywa się posiedzenie kapituły,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30 października przewodniczący kapituły przedstawia Ministrowi Edukacji Narodowej listę szkół  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rekomendowanych przez kapitułę do nadania Krajowego Certyfikatu.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i wnioski o krajowy certyfikat :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www.ore.edu.pl/promocja-zdrowia/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alt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ok szkolny 2017/2018</a:t>
            </a:r>
            <a:endParaRPr lang="pl-PL" altLang="pl-PL" sz="1800" dirty="0" smtClean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906000" cy="49530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pl-PL" alt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pl-PL" alt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Listopad 2017r. – Ogólnopolska Konferencja Jubileuszowa 25-lecia Szkoły Promującej Zdrowie</a:t>
            </a:r>
          </a:p>
          <a:p>
            <a:pPr marL="285750" indent="-285750"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Listopad/grudzień 2017 r. – Lubuska Konferencja Jubileuszowa 25-lecia  Szkoły Promującej Zdrowie</a:t>
            </a:r>
          </a:p>
          <a:p>
            <a:pPr>
              <a:spcBef>
                <a:spcPct val="0"/>
              </a:spcBef>
            </a:pP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Granty Lubuskiego Kuratora Oświaty: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budować w szkole relacje?</a:t>
            </a:r>
          </a:p>
          <a:p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Szkolenia ośrodków doskonalenia: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Promocja zdrowia jako ważne zadanie szkoły i przedszkola,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Standardy szkoły i przedszkola promującego zdrowie,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Promocja zdrowia nauczycieli i pracowników szkoły ważnym komponentem </a:t>
            </a:r>
            <a:r>
              <a:rPr lang="pl-PL" alt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SzPZ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Mediacje jako alternatywny sposób rozwiązywania konfliktów w szkole.</a:t>
            </a:r>
          </a:p>
          <a:p>
            <a:endParaRPr lang="pl-PL" altLang="pl-PL" dirty="0" smtClean="0"/>
          </a:p>
          <a:p>
            <a:endParaRPr lang="pl-PL" altLang="pl-PL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0363117"/>
              </p:ext>
            </p:extLst>
          </p:nvPr>
        </p:nvGraphicFramePr>
        <p:xfrm>
          <a:off x="-28427" y="1340768"/>
          <a:ext cx="990600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506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Certyfikaty 2017</a:t>
            </a:r>
            <a:endParaRPr lang="pl-PL"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altLang="pl-PL" b="1" dirty="0" smtClean="0"/>
          </a:p>
          <a:p>
            <a:pPr eaLnBrk="1" hangingPunct="1"/>
            <a:endParaRPr lang="pl-PL" altLang="pl-PL" b="1" dirty="0" smtClean="0"/>
          </a:p>
          <a:p>
            <a:pPr algn="just" eaLnBrk="1" hangingPunct="1">
              <a:buClr>
                <a:srgbClr val="FF0000"/>
              </a:buClr>
            </a:pPr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8018452"/>
              </p:ext>
            </p:extLst>
          </p:nvPr>
        </p:nvGraphicFramePr>
        <p:xfrm>
          <a:off x="0" y="1340768"/>
          <a:ext cx="9906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67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Wnioski o włączenie </a:t>
            </a:r>
            <a:br>
              <a:rPr lang="pl-PL" alt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 Lubuskiej Sieci Szkół Promującej Zdrowie</a:t>
            </a:r>
            <a:endParaRPr lang="pl-PL"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altLang="pl-PL" b="1" dirty="0" smtClean="0"/>
          </a:p>
          <a:p>
            <a:pPr eaLnBrk="1" hangingPunct="1"/>
            <a:endParaRPr lang="pl-PL" altLang="pl-PL" b="1" dirty="0" smtClean="0"/>
          </a:p>
          <a:p>
            <a:pPr algn="just" eaLnBrk="1" hangingPunct="1">
              <a:buClr>
                <a:srgbClr val="FF0000"/>
              </a:buClr>
            </a:pPr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00472" y="2034676"/>
            <a:ext cx="92890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Przedszkole Miejskie nr 4 „Mali Odkrywcy” w Gorzowie Wielkopolskim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Przedszkole Miejskie nr 10 im. Jasia i Małgosi w Gorzowie Wielkopolskim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Mechanicznych im. Zesłańców Sybiru w Gorzowie Wielkopolskim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Miejskie Przedszkole nr 11 „Tęczowy Zakątek” w Zielonej Górze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Podstawowa nr 2 im. Jana Kilińskiego w Krośnie Odrzańskim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05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1988842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Komunikaty</a:t>
            </a: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5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Kalendarz roku szkolnego 2017/2018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12780"/>
            <a:ext cx="9906000" cy="54452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69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24883"/>
              </p:ext>
            </p:extLst>
          </p:nvPr>
        </p:nvGraphicFramePr>
        <p:xfrm>
          <a:off x="0" y="1412776"/>
          <a:ext cx="9906000" cy="546510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0512"/>
                <a:gridCol w="6552728"/>
                <a:gridCol w="2792760"/>
              </a:tblGrid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Lp.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Działanie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Termin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Rozpoczęcie zajęć dydaktyczno-wychowawczych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4 września 2017r.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Zimowa przerwa świąteczna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23 - 31 grudnia 2017 r	.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Ferie zimowe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12-25 lutego 2018 r. 	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Wiosenna przerwa świąteczna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marca – 3 kwietnia 2018 r.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Egzamin gimnazjalny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ustali dyrektor CKE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Zakończenie zajęć w klasach (semestrach) programowo najwyższych </a:t>
                      </a:r>
                      <a:b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szkołach ponadgimnazjalnych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 kwietnia 2018 r. 	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Zakończenie zajęć w klasach (semestrach) programowo najwyższych liceów ogólnokształcących dla dorosłych/</a:t>
                      </a:r>
                      <a:r>
                        <a:rPr lang="pl-PL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zasadniczych szkół zawodowych</a:t>
                      </a:r>
                      <a:r>
                        <a:rPr lang="pl-PL" sz="16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których zajęcia dydaktyczno-wychowawcze rozpoczynają się w pierwszym powszednim dniu lutego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stycznia 2018 r. /</a:t>
                      </a:r>
                      <a:b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 stycznia 2018 r.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Egzamin maturalny, egzamin potwierdzający kwalifikacje w zawodzie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ustali dyrektor CKE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Zakończenie zajęć dydaktyczno-wychowawczych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czerwca 2018 r. </a:t>
                      </a:r>
                      <a:endParaRPr lang="pl-PL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Ferie letnie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czerwca - 31 sierpnia 2018 r. 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63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16466" y="2348885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Wyniki i wnioski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wynikające ze sprawowanego nadzoru pedagogicznego nad szkołami i placówkami przez Lubuskiego Kuratora Oświaty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2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Dotacje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12780"/>
            <a:ext cx="9906000" cy="54452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70</a:t>
            </a:fld>
            <a:endParaRPr lang="pl-PL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171677"/>
              </p:ext>
            </p:extLst>
          </p:nvPr>
        </p:nvGraphicFramePr>
        <p:xfrm>
          <a:off x="0" y="1268760"/>
          <a:ext cx="9906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146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23" y="1412776"/>
            <a:ext cx="977753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 </a:t>
            </a:r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prowadzące oddziały </a:t>
            </a:r>
            <a:r>
              <a:rPr lang="pl-PL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sportowe</a:t>
            </a:r>
            <a:endParaRPr lang="pl-PL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Zapraszamy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Państwa do wzięcia udziału w konferencji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„Wychowanie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sport – O funkcjonowaniu ucznia w szkole sportowej/szkole mistrzostwa sportowego</a:t>
            </a: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a praktyka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l-PL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przeznaczona jest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dla:</a:t>
            </a: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00A4"/>
              </a:buClr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dyrektorów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00A4"/>
              </a:buClr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trenerów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00A4"/>
              </a:buClr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00A4"/>
              </a:buClr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psychologów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00A4"/>
              </a:buClr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pedagogów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00A4"/>
              </a:buClr>
              <a:buFont typeface="Wingdings" panose="05000000000000000000" pitchFamily="2" charset="2"/>
              <a:buChar char="q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odziców </a:t>
            </a:r>
          </a:p>
          <a:p>
            <a:pPr marL="85725" algn="just">
              <a:buClr>
                <a:srgbClr val="0000A4"/>
              </a:buClr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młodych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sportowców oraz innych osób zainteresowanych rozwojem młodego pokolenia.</a:t>
            </a: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odbędzie się 27 września 2017 r. w Gorzowie Wlkp., ul. Chopina 52 blok nr 8.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Udział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konferencji jest bezpłatny.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288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23" y="1412776"/>
            <a:ext cx="97775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Wspierania Zdolności i Talentów „Lubuscy poszukiwacze talentów”</a:t>
            </a:r>
            <a:r>
              <a:rPr lang="pl-P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dniu 31 maja 2017 roku zakończył się kolejny etap wdrażania opracowanego przez Lubuskiego Kuratora Oświaty Programu Wspierania Zdolności i Talentów „Lubuscy poszukiwacze talentów”.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wyrażają chęć przystąpienia do Programu, poproszeni zostali o wypełnienie krótkiej ankiety, w której zadeklarowano chęć przystąpienia szkoły do Programu oraz wskazywano koordynatora Szkolnego Programu Wspierania Zdolności i Talentów. Chęć przystąpienia do Programu zadeklarowało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105 szkół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terenu województwa lubuskiego.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Kolejne etapy wdrażania Programu:</a:t>
            </a: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Szkolnych Programów Wspierania Zdolności i Talentów – od 1 czerwca 2017 r.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sierpnia 2017 r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zaopiniowanie przez Radę Pedagogiczną Szkolnego Programu Wspierania Zdolności i Talentów oraz włączenie go do zestawu programów szkolnych 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14 września 2017 r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założeń Programu rodzicom podczas pierwszych zebrań oddziałów klasowych oraz oferty zajęć pozalekcyjnych 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ustalają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przekazanie do Kuratorium Oświaty informacji o podjęciu przez Radę Pedagogiczną uchwały o przystąpieniu do Programu (poprzez elektroniczny system ankiet) 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wrzesień 2017 r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zaplanowanych zadań w ramach Szkolnych Programów Wspierania Zdolności 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Talentów.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400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4444" y="2132856"/>
            <a:ext cx="982510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dnia 31 sierpnia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prowadzonej przez jednostkę samorządu terytorialnego informuje kuratora oświaty sprawującego nadzór pedagogiczny nad szkołą o wolnych stanowiskach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poprzez wypełnienie formularza on-line na stronie podmiotowej kuratorium oświaty.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Oferty udostępniane są 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Kuratorium Oświaty w Gorzowie Wlkp.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zakładce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Praca dla nauczycieli.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234" y="1500753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Baza ofert pracy dla nauczycieli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234" y="6021288"/>
            <a:ext cx="990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prawna: art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224. ust. 1 ustawy z dnia 14 grudnia 2016 r. Przepisy wprowadzające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ustawę</a:t>
            </a:r>
            <a:b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Prawo Oświatowe (Dz. U.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2017r. poz. 60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23" y="1412776"/>
            <a:ext cx="977753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1600" dirty="0"/>
          </a:p>
          <a:p>
            <a:pPr algn="ctr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Nowa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procedura wyrażania zgody na zatrudnienie w szkołach osób niebędących nauczycielami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nauczycieli nieposiadających wymaganych kwalifikacji</a:t>
            </a:r>
            <a:endParaRPr lang="pl-PL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600"/>
              </a:spcAft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 dnia 15 sierpnia 2017 r.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wyrażenie zgody na zatrudnienie nauczyciela nieposiadającego wymaganych kwalifikacji lub o wyrażenie zgody na zatrudnienie osoby niebędącej nauczycielem powinien być wydrukiem wypełnionego formularza on-line umieszczonego pod adresem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http://zatrudnienie.ko-gorzow.edu.pl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opatrzonym stosownymi pieczęciami oraz podpisem dyrektora szkoły. Wniosek powinien zostać przesłany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Kuratorium Oświaty w Gorzowie Wielkopolskim. </a:t>
            </a:r>
          </a:p>
          <a:p>
            <a:pPr algn="just">
              <a:spcAft>
                <a:spcPts val="600"/>
              </a:spcAft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należy załączyć wskazane w procedurze dokumenty.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 jest udostępniona na stronie Kuratorium Oświaty w Gorzowie Wlkp.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zakładce: </a:t>
            </a:r>
          </a:p>
          <a:p>
            <a:endParaRPr lang="pl-PL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i organy prowadzące » Dyrektorzy i nauczyciele »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Zgody na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</a:t>
            </a:r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9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23" y="1412776"/>
            <a:ext cx="97775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 rehabilitacji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oferowany przez ZUS skierowany jest do osób zagrożonych utratą zdolności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pracy, jeśli istnieje szansa na jej odzyskanie. 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rehabilitacji mogą skorzystać osoby: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ubezpieczone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ZUS (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pracujące),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obierające zasiłek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chorobowy lub świadczenie rehabilitacyjne,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obierające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rentę okresową z tytułu niezdolności do pracy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rehabilitację leczniczą w ramach prewencji rentowej ZUS 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wystawia lekarz prowadzący.  Należy go złożyć w placówce ZUS wraz z dokumentacją medyczną leczenia.</a:t>
            </a:r>
          </a:p>
          <a:p>
            <a:pPr algn="just">
              <a:buClr>
                <a:srgbClr val="FF0000"/>
              </a:buClr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Orzeczenie o potrzebie rehabilitacji wydaje lekarz orzecznik ZUS. </a:t>
            </a:r>
          </a:p>
          <a:p>
            <a:pPr algn="just">
              <a:buClr>
                <a:srgbClr val="FF0000"/>
              </a:buClr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Rehabilitacja trwa 24 dni, ale może być wydłużona lub skrócona, o czym decyduje ordynator ośrodka prowadzącego rehabilitację. </a:t>
            </a:r>
          </a:p>
          <a:p>
            <a:pPr algn="just">
              <a:buClr>
                <a:srgbClr val="FF0000"/>
              </a:buClr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Więcej informacji na stronie: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www.zus.pl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Marcin\Desktop\z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35" y="1894651"/>
            <a:ext cx="14382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55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234" y="2564904"/>
            <a:ext cx="982510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wyniku licznych kontroli w placówkach edukacyjnych stwierdzono stosowanie m.in.: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dwuchromianu potasu,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dwuchromianu amonu,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formaliny,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formaldehydu,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fenoloftaleiny,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także w nielicznych przypadkach substancji podlegającej ograniczeniu – benzenu.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 powyższym, jak również z reorganizacją szkół i tworzeniem nowych pracowni przedmiotowych Lubuski Państwowy Wojewódzki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nspektor Sanitarny pragnie poinformować i zwrócić uwagę, że w celu ochrony zdrowia uczniów i nauczycieli przed skutkami narażenia spowodowanego kontaktami z niebezpiecznymi substancjami chemicznymi, ich mieszaninami, zaleca się rezygnację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procesie dydaktycznym ze stosowania w/w substancji chemicznych i ich mieszanin działających rakotwórczo lub mutagennie na organizm człowieka i stosowanie zastępczych substancji chemicznych mniej niebezpiecznych dla zdrowia.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234" y="1500753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WS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 descr="C:\Users\Marcin\Desktop\logo ws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20" y="1426094"/>
            <a:ext cx="53721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40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234" y="2204864"/>
            <a:ext cx="9825100" cy="36933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 września 2017 r. przestaną obowiązywać przepisy rozporządzenia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9 kwietnia 2002 r.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warunków prowadzenia działalności innowacyjnej i eksperymentalnej przez publiczne szkoły i placówki, a także przepisy ustawy o systemie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 odnoszące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do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innowacji.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stosunku do obecnego stanu prawnego zmiany polegają na:</a:t>
            </a:r>
          </a:p>
          <a:p>
            <a:pPr marL="539750" indent="-2746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zniesieniu konieczności zgłaszania innowacji pedagogicznej kuratorowi oświaty i organowi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prowadzącemu,</a:t>
            </a:r>
          </a:p>
          <a:p>
            <a:pPr marL="539750" indent="-2746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zniesieniu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wymagań formalnych warunkujących rozpoczęcie działalności innowacyjnej.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świetle ustawy Prawo oświatowe, działalność innowacyjna jest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integralnym elementem działalności szkoły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Zaproponowane w ustawie regulacje prawne dotyczące działalności innowacyjnej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określają m.in.</a:t>
            </a:r>
          </a:p>
          <a:p>
            <a:pPr algn="just">
              <a:buClr>
                <a:srgbClr val="FF0000"/>
              </a:buClr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tworzenia przez szkoły i placówki warunków do rozwoju aktywności, w tym kreatywności uczniów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44 ust. 2 pkt 3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234" y="141277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innowacyjna szkół i placówek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234" y="6321549"/>
            <a:ext cx="969319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prawna: Ustawa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14 grudnia 2016 r.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Oświatowe (Dz. U.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2017r. Poz. 59)</a:t>
            </a:r>
            <a:endParaRPr lang="pl-PL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4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Stypendia Prezesa Rady Ministrów</a:t>
            </a:r>
            <a:b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co należy zwrócić uwagę?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81" y="1428750"/>
            <a:ext cx="9596438" cy="4592638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> </a:t>
            </a:r>
            <a:endParaRPr lang="pl-PL" dirty="0" smtClean="0"/>
          </a:p>
          <a:p>
            <a:pPr marL="457200" indent="-457200" algn="just">
              <a:buFont typeface="+mj-lt"/>
              <a:buAutoNum type="arabicParenR"/>
              <a:defRPr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Wzór wniosku jest corocznie przekazywany przez Ministerstwo Edukacji Narodowej. Wzór wniosku jest modyfikowany, zatem należy posługiwać się nowym wzorem zamieszczanym każdorazowo na stronie internetowej Kuratorium Oświaty w Gorzowie Wielkopolskim.</a:t>
            </a:r>
          </a:p>
          <a:p>
            <a:pPr marL="0" indent="0" algn="just">
              <a:defRPr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 startAt="2"/>
              <a:defRPr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Szkoły, które nie wskazały kandydata do stypendium Prezesa Rady ministrów zobowiązane są do przesłania pisemnego wyjaśnienia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temat przyczyny braku kandydata. Wyjaśnienia należy przekazać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Kuratorium Oświaty w Gorzowie Wielkopolskim w tym samym terminie, do którego można składać wnioski o przyznanie stypendium.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256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34766" y="142875"/>
            <a:ext cx="7816453" cy="13414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Stypendia ministra </a:t>
            </a:r>
            <a:b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właściwego do spraw oświaty i wychowania</a:t>
            </a:r>
            <a:b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co należy zwrócić uwagę?</a:t>
            </a:r>
            <a:br>
              <a:rPr lang="pl-PL" sz="1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Cambria" pitchFamily="18" charset="0"/>
              <a:buAutoNum type="arabicParenR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Wzór wniosku jest corocznie przekazywany przez Ministerstwo Edukacji Narodowej. Wzór wniosku jest modyfikowany, zatem należy posługiwać się nowym wzorem zamieszczanym każdorazowo na stronie internetowej Kuratorium Oświaty w Gorzowie Wielkopolskim.</a:t>
            </a:r>
          </a:p>
          <a:p>
            <a:pPr marL="0" indent="0" algn="just"/>
            <a:endParaRPr lang="pl-PL" alt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 startAt="2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Wnioski należy wypełniać komputerowo, czcionką wskazaną w ogłoszeniu o stypendiach zamieszczanym corocznie na stronie internetowej Kuratorium Oświaty w Gorzowie Wielkopolskim. </a:t>
            </a:r>
          </a:p>
          <a:p>
            <a:pPr marL="0" indent="0" algn="just"/>
            <a:endParaRPr lang="pl-PL" alt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 startAt="3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Poszczególne osiągnięcia kandydatów należy opisywać według kolejności podanej w nawiasie każdego punktu tabeli z osiągnięciami, np. ogólnopolską olimpiadę przedmiotową należy opisać w następujący sposób: nazwa olimpiady, organizator, zdobyte miejsce/tytuł najwyższego etapu/stopnia.</a:t>
            </a:r>
          </a:p>
        </p:txBody>
      </p:sp>
    </p:spTree>
    <p:extLst>
      <p:ext uri="{BB962C8B-B14F-4D97-AF65-F5344CB8AC3E}">
        <p14:creationId xmlns:p14="http://schemas.microsoft.com/office/powerpoint/2010/main" val="254537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całościowe i problemowe</a:t>
            </a:r>
            <a: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9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Stypendia ministra </a:t>
            </a:r>
            <a:b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właściwego do spraw oświaty i wychowania</a:t>
            </a:r>
            <a:b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co należy zwrócić uwagę</a:t>
            </a:r>
            <a:r>
              <a:rPr lang="pl-PL" sz="1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l-PL" sz="1800" dirty="0">
              <a:solidFill>
                <a:srgbClr val="000099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81" y="1428750"/>
            <a:ext cx="9596438" cy="4952578"/>
          </a:xfrm>
          <a:solidFill>
            <a:schemeClr val="bg1"/>
          </a:solidFill>
        </p:spPr>
        <p:txBody>
          <a:bodyPr/>
          <a:lstStyle/>
          <a:p>
            <a:pPr marL="457200" indent="-457200" algn="just">
              <a:buFont typeface="+mj-lt"/>
              <a:buAutoNum type="arabicParenR" startAt="4"/>
              <a:defRPr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Powyższe zalecenia podyktowane jest konicznością przekazania zakwalifikowanych wniosków do Ministerstwa Edukacji Narodowej. Wnioski muszą być wypełnione w sposób jednolity.</a:t>
            </a:r>
          </a:p>
          <a:p>
            <a:pPr marL="0" indent="0" algn="just">
              <a:defRPr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 startAt="5"/>
              <a:defRPr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Wniosek należy przesłać drogą poczty tradycyjnej lub osobiście dostarczyć do Kuratorium Oświaty w Gorzowie Wielkopolskim. Ponadto wniosek należy przekazać drogą poczty elektronicznej na każdorazowo wskazany na stronie internetowej Kuratorium Oświaty w Gorzowie Wielkopolskim adres e-mailowy.</a:t>
            </a:r>
          </a:p>
          <a:p>
            <a:pPr marL="457200" indent="-457200" algn="just">
              <a:buFont typeface="+mj-lt"/>
              <a:buAutoNum type="arabicParenR" startAt="5"/>
              <a:defRPr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 startAt="5"/>
              <a:defRPr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należy dołączyć potwierdzone za zgodność z oryginałem kserokopie wskazanych osiągnięć. </a:t>
            </a:r>
          </a:p>
          <a:p>
            <a:pPr marL="0" indent="0" algn="just">
              <a:defRPr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 startAt="7"/>
              <a:defRPr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indywidualnego toku nauki należy dołączyć potwierdzone 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zgodność z oryginałem kserokopie arkuszy ocen.</a:t>
            </a:r>
          </a:p>
          <a:p>
            <a:pPr marL="457200" indent="-457200" algn="just">
              <a:buFont typeface="+mj-lt"/>
              <a:buAutoNum type="arabicParenR" startAt="7"/>
              <a:defRPr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730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Wskazówki na przyszłość 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906000" cy="5429250"/>
          </a:xfrm>
          <a:solidFill>
            <a:schemeClr val="bg1"/>
          </a:solidFill>
        </p:spPr>
        <p:txBody>
          <a:bodyPr/>
          <a:lstStyle/>
          <a:p>
            <a:r>
              <a:rPr lang="pl-PL" alt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Zaleca się:</a:t>
            </a:r>
          </a:p>
          <a:p>
            <a:endParaRPr lang="pl-PL" alt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prawidłowe wypełnianie wniosków o nagrody i odznaczenia </a:t>
            </a:r>
            <a:b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nauczycieli (zachowanie rozsądku w ilości składanych wniosków </a:t>
            </a:r>
            <a:b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przedstawienie rzetelnego, oczywistego uzasadnienia)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endParaRPr lang="pl-PL" alt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prawidłowe wypełnianie wniosków o stypendia Prezesa Rady Ministrów </a:t>
            </a:r>
            <a:b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Ministra Edukacji Narodowej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endParaRPr lang="pl-PL" alt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uruchomienie w szkołach procedur przyznawania stypendium za wyniki </a:t>
            </a:r>
            <a:b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nauce oraz osiągnięcia sportowe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endParaRPr lang="pl-PL" alt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bardzo dokładne wypisywanie danych uczestników konkursów przedmiotowych, ponieważ na tej podstawie wystawiane są zaświadczenia</a:t>
            </a:r>
          </a:p>
        </p:txBody>
      </p:sp>
    </p:spTree>
    <p:extLst>
      <p:ext uri="{BB962C8B-B14F-4D97-AF65-F5344CB8AC3E}">
        <p14:creationId xmlns:p14="http://schemas.microsoft.com/office/powerpoint/2010/main" val="94887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Wskazówki na przyszłość </a:t>
            </a:r>
            <a:endParaRPr lang="pl-PL" sz="1800" dirty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>
          <a:xfrm>
            <a:off x="3" y="1428750"/>
            <a:ext cx="9905999" cy="5429250"/>
          </a:xfrm>
          <a:solidFill>
            <a:schemeClr val="bg1"/>
          </a:solidFill>
        </p:spPr>
        <p:txBody>
          <a:bodyPr/>
          <a:lstStyle/>
          <a:p>
            <a:endParaRPr lang="pl-PL" altLang="pl-PL" sz="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systematyczne monitorowanie strony internetowej i komunikatora </a:t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elektronicznym systemie ankiet Kuratorium Oświaty,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terminową realizację zadań, bez konieczności przypominania przez pracowników Kuratorium Oświaty,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rzetelną i terminową realizację zadania związanego z dystrybucją podręczników – przekazywanie danych na platformie i potwierdzanie odbioru,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pobieranie aktualnych wniosków i innych dokumentów niezbędnych </a:t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załatwienia sprawy oraz prawidłowe ich wypełnianie,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zgłaszanie wycieczek zagranicznych z kilkudniowym wyprzedzeniem </a:t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nie dzień przed wyjazdem),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nauczycieli do rzetelnego i czytelnego wypełniania dokumentacji przebiegu nauczania zgodnie z obowiązującym prawem oraz monitorowanie </a:t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kontrolę tej  dokumentacji</a:t>
            </a: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96956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1484789"/>
            <a:ext cx="9789537" cy="415806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Ważne terminy: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Plan Nadzoru </a:t>
            </a:r>
            <a:r>
              <a:rPr lang="pl-PL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edagogicznego Lubuskiego Kuratora Oświaty na rok szkolny 2017/2018 opublikowany zostanie </a:t>
            </a:r>
            <a:r>
              <a:rPr lang="pl-PL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do dnia 31 sierpnia 2017 r. 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na stronie internetowej Kuratorium Oświaty.</a:t>
            </a: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Dyrektor szkoły lub placówki opracowuje na każdy rok szkolny Plan Nadzoru Pedagogicznego, który przedstawia na zebraniu </a:t>
            </a:r>
            <a:r>
              <a:rPr lang="pl-PL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ady pedagogicznej w terminie </a:t>
            </a:r>
            <a:b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do dnia 15 września 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roku szkolnego, którego dotyczy plan.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ct val="100000"/>
              <a:buAutoNum type="arabicPeriod"/>
            </a:pPr>
            <a:endParaRPr lang="pl-PL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AutoNum type="arabicPeriod"/>
            </a:pPr>
            <a:endParaRPr lang="pl-PL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pl-PL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endParaRPr lang="pl-PL" sz="2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0" y="5517232"/>
            <a:ext cx="9906000" cy="134076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1988842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Podsumowanie,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zakończenie narady</a:t>
            </a: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16462" y="2276877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DZIĘKUJĘ</a:t>
            </a:r>
            <a:r>
              <a:rPr lang="pl-PL" sz="67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7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0EB79-5E80-440F-B4B2-5BB3E6DBC7A8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94471" y="908720"/>
            <a:ext cx="9596438" cy="5949280"/>
          </a:xfrm>
          <a:noFill/>
        </p:spPr>
        <p:txBody>
          <a:bodyPr/>
          <a:lstStyle/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906000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45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11415</TotalTime>
  <Words>3404</Words>
  <Application>Microsoft Office PowerPoint</Application>
  <PresentationFormat>Papier A4 (210x297 mm)</PresentationFormat>
  <Paragraphs>1137</Paragraphs>
  <Slides>85</Slides>
  <Notes>58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85</vt:i4>
      </vt:variant>
    </vt:vector>
  </HeadingPairs>
  <TitlesOfParts>
    <vt:vector size="86" baseType="lpstr">
      <vt:lpstr>kuratorium2010_ver2</vt:lpstr>
      <vt:lpstr>   Narada  dotycząca wyników i wniosków ze sprawowanego nadzoru pedagogicznego  przez Lubuskiego Kuratora Oświaty  w roku szkolnym 2016/2017  i organizacji roku szkolnego 2017/2018  (publiczne i niepubliczne licea ogólnokształcące)  </vt:lpstr>
      <vt:lpstr>Program narady</vt:lpstr>
      <vt:lpstr>Liczba nadzorowanych szkół i placówek</vt:lpstr>
      <vt:lpstr>  Realizacja podstawowych kierunków  polityki oświatowej państwa  w roku szkolnym 2016/2017 </vt:lpstr>
      <vt:lpstr>Podstawowe kierunki polityki oświatowej państwa ustalone przez MEN na rok szkolny 2016/2017 </vt:lpstr>
      <vt:lpstr>Podstawowe kierunki polityki oświatowej państwa ustalone przez MEN </vt:lpstr>
      <vt:lpstr>  Wyniki i wnioski  wynikające ze sprawowanego nadzoru pedagogicznego nad szkołami i placówkami przez Lubuskiego Kuratora Oświaty</vt:lpstr>
      <vt:lpstr>  Ewaluacje zewnętrzne  całościowe i problemowe </vt:lpstr>
      <vt:lpstr>Ewaluacje zewnętrzne</vt:lpstr>
      <vt:lpstr>Realizacja ewaluacji zewnętrznych w roku szkolnym 2016/2017</vt:lpstr>
      <vt:lpstr> Wymagania wobec szkół</vt:lpstr>
      <vt:lpstr>Rozporządzenie Ministra Edukacji Narodowej  z dnia 27 sierpnia 2015 r. w sprawie nadzoru pedagogicznego </vt:lpstr>
      <vt:lpstr>  Spełnianie wymagań w liceach ogólnokształcących</vt:lpstr>
      <vt:lpstr>Wnioski  wynikające z przeprowadzonych ewaluacji zewnętrznych  w liceach ogólnokształcących</vt:lpstr>
      <vt:lpstr>  Spełnianie wymagań w szkołach ponadgimnazjalnych</vt:lpstr>
      <vt:lpstr>Szkoły i placówki, które otrzymały polecenie  Lubuskiego Kuratora Oświaty  opracowania Programu i harmonogramu poprawy efektywności kształcenia  lub wychowania w roku szkolnym 2016/2017</vt:lpstr>
      <vt:lpstr>  Kontrole  przewidziane w Planie Nadzoru Pedagogicznego Lubuskiego Kuratora Oświaty</vt:lpstr>
      <vt:lpstr> Realizacja kontroli przewidzianych  w planie nadzoru pedagogicznego Lubuskiego Kuratora Oświaty  w roku szkolnym 2016/2017</vt:lpstr>
      <vt:lpstr> Realizacja kontroli przewidzianych  w planie nadzoru pedagogicznego Lubuskiego Kuratora Oświaty  w roku szkolnym 2016/2017</vt:lpstr>
      <vt:lpstr>Liczba wydanych zaleceń po kontroli w zakresie prawidłowości  organizacji i funkcjonowania biblioteki szkolnej</vt:lpstr>
      <vt:lpstr>Wnioski wynikające ze sprawowanego nadzoru pedagogicznego ustalone  w wyniku  przeprowadzonych kontroli  przewidzianych  w planie nadzoru pedagogicznego Lubuskiego Kuratora Oświaty  w roku szkolnym 2016/2017</vt:lpstr>
      <vt:lpstr>Wnioski wynikające ze sprawowanego nadzoru pedagogicznego ustalone  w wyniku  przeprowadzonych kontroli  przewidzianych  w planie nadzoru pedagogicznego Lubuskiego Kuratora Oświaty  w roku szkolnym 2016/2017</vt:lpstr>
      <vt:lpstr>Liczba wydanych zaleceń po kontroli w zakresie realizacji kształcenia dualnego w ramach praktycznej nauki zawodu.</vt:lpstr>
      <vt:lpstr>  Działania doraźne prowadzone,  gdy zaistnieje potrzeba podjęcia działań nieprzewidzianych  w Planie Nadzoru Pedagogicznego  Lubuskiego Kuratora Oświaty</vt:lpstr>
      <vt:lpstr>Wnioski wynikające ze sprawowanego nadzoru pedagogicznego  ustalone w wyniku przeprowadzonych kontroli w trybie działań doraźnych  i innych kontroli wynikających z odrębnych przepisów</vt:lpstr>
      <vt:lpstr>Wnioski wynikające ze sprawowanego nadzoru pedagogicznego  ustalone w wyniku przeprowadzonych kontroli doraźnych i innych kontroli  wynikających z odrębnych przepisów</vt:lpstr>
      <vt:lpstr>Wnioski wynikające ze sprawowanego nadzoru pedagogicznego  ustalone w wyniku przeprowadzonych kontroli doraźnych i innych kontroli  wynikających z odrębnych przepisów</vt:lpstr>
      <vt:lpstr>Wnioski wynikające ze sprawowanego nadzoru pedagogicznego  ustalone w wyniku przeprowadzonych kontroli w trybie działań doraźnych  i innych kontroli wynikających z odrębnych przepisów</vt:lpstr>
      <vt:lpstr>Wnioski wynikające ze sprawowanego nadzoru pedagogicznego  ustalone w wyniku przeprowadzonych kontroli w trybie działań doraźnych  i innych kontroli wynikających z odrębnych przepisów</vt:lpstr>
      <vt:lpstr>Wnioski wynikające ze sprawowanego nadzoru pedagogicznego  ustalone w wyniku przeprowadzonych kontroli w trybie działań doraźnych  i innych kontroli wynikających z odrębnych przepisów</vt:lpstr>
      <vt:lpstr>Prezentacja programu PowerPoint</vt:lpstr>
      <vt:lpstr>Wspomaganie szkół i placówek</vt:lpstr>
      <vt:lpstr>  Monitorowanie  pracy szkół i placówek </vt:lpstr>
      <vt:lpstr>Realizacja podstawowych kierunków polityki oświatowej państwa ustalone przez  MEN na rok szkolny 2016/2017</vt:lpstr>
      <vt:lpstr>  Rekomendacje  do dalszej pracy </vt:lpstr>
      <vt:lpstr>Rekomendacje do dalszej pracy wynikające z analizy wyników kontroli  w trybie działań doraźnych </vt:lpstr>
      <vt:lpstr>Rekomendacje do dalszej pracy wynikające ze zgromadzonych danych  podczas przeprowadzonych ewaluacji</vt:lpstr>
      <vt:lpstr>Uwagi dotyczące zaleceń</vt:lpstr>
      <vt:lpstr>  Przerwa </vt:lpstr>
      <vt:lpstr> Zmiany w przepisach prawa oświatowego</vt:lpstr>
      <vt:lpstr>   Organizacja  nadzoru pedagogicznego  w roku szkolnym 2017/2018</vt:lpstr>
      <vt:lpstr>Kierunki polityki oświatowej państwa ustalone przez MEN </vt:lpstr>
      <vt:lpstr>   Planowe działania w zakresie nadzoru pedagogicznego </vt:lpstr>
      <vt:lpstr>  Ewaluacje zewnętrzne</vt:lpstr>
      <vt:lpstr>  Ewaluacje zewnętrzne</vt:lpstr>
      <vt:lpstr>  Ewaluacje zewnętrzne</vt:lpstr>
      <vt:lpstr>  Ewaluacje zewnętrzne</vt:lpstr>
      <vt:lpstr>  Kontrole podejmowane przez Kuratora Oświaty, przewidziane w Planie Nadzoru Pedagogicznego, przeprowadzane z wykorzystaniem arkuszy kontroli zatwierdzonych przez MEN  </vt:lpstr>
      <vt:lpstr>Kontrole podejmowane przez Kuratora Oświaty,  przewidziane w planie nadzoru pedagogicznego, przeprowadzane  z wykorzystaniem arkuszy kontroli zatwierdzonych przez MEN</vt:lpstr>
      <vt:lpstr>Kontrole podejmowane przez Kuratora Oświaty,  przewidziane w planie nadzoru pedagogicznego, przeprowadzane  z wykorzystaniem arkuszy kontroli zatwierdzonych przez MEN</vt:lpstr>
      <vt:lpstr>Kontrole podejmowane przez Kuratora Oświaty,  przewidziane w planie nadzoru pedagogicznego, przeprowadzane  z wykorzystaniem arkuszy kontroli zatwierdzonych przez MEN</vt:lpstr>
      <vt:lpstr>Kontrole podejmowane przez Kuratora Oświaty,  przewidziane w planie nadzoru pedagogicznego, przeprowadzane  z wykorzystaniem arkuszy kontroli zatwierdzonych przez MEN</vt:lpstr>
      <vt:lpstr>  Monitorowanie  pracy szkół i placówek </vt:lpstr>
      <vt:lpstr>Monitorowanie pracy szkół i placówek</vt:lpstr>
      <vt:lpstr>   Oferty lubuskich placówek doskonalenia nauczycieli  na rok szkolny 2017/2018  w zakresie doskonalenia nauczycieli oraz wspomagania szkół i placówek </vt:lpstr>
      <vt:lpstr>   Oferta  Wojewódzkiego Ośrodka Metodycznego w Gorzowie Wielkopolskim na rok szkolny 2017/2018  </vt:lpstr>
      <vt:lpstr>   Oferta  Ośrodka Doskonalenia Nauczycieli w Zielonej Górze  na rok szkolny 2017/2018 </vt:lpstr>
      <vt:lpstr>   Arkusze organizacji szkół i placówek</vt:lpstr>
      <vt:lpstr>Komunikaty</vt:lpstr>
      <vt:lpstr>Komunikaty</vt:lpstr>
      <vt:lpstr>Komunikaty</vt:lpstr>
      <vt:lpstr> Szkoła  Promująca Zdrowie  </vt:lpstr>
      <vt:lpstr> Szkoła promująca zdrowie</vt:lpstr>
      <vt:lpstr>Szkoła promująca zdrowie</vt:lpstr>
      <vt:lpstr>Rok szkolny 2017/2018</vt:lpstr>
      <vt:lpstr>Certyfikaty 2017</vt:lpstr>
      <vt:lpstr>Wnioski o włączenie  do Lubuskiej Sieci Szkół Promującej Zdrowie</vt:lpstr>
      <vt:lpstr>   Komunikaty</vt:lpstr>
      <vt:lpstr>Kalendarz roku szkolnego 2017/2018</vt:lpstr>
      <vt:lpstr>Dotacje</vt:lpstr>
      <vt:lpstr>Komunikaty</vt:lpstr>
      <vt:lpstr>Komunikaty</vt:lpstr>
      <vt:lpstr>Komunikaty</vt:lpstr>
      <vt:lpstr>Komunikaty</vt:lpstr>
      <vt:lpstr>Komunikaty</vt:lpstr>
      <vt:lpstr>Komunikaty</vt:lpstr>
      <vt:lpstr>Komunikaty</vt:lpstr>
      <vt:lpstr>Stypendia Prezesa Rady Ministrów Na co należy zwrócić uwagę? </vt:lpstr>
      <vt:lpstr>Stypendia ministra  właściwego do spraw oświaty i wychowania Na co należy zwrócić uwagę? </vt:lpstr>
      <vt:lpstr>Stypendia ministra  właściwego do spraw oświaty i wychowania Na co należy zwrócić uwagę?</vt:lpstr>
      <vt:lpstr>Wskazówki na przyszłość </vt:lpstr>
      <vt:lpstr>Wskazówki na przyszłość </vt:lpstr>
      <vt:lpstr>Komunikaty</vt:lpstr>
      <vt:lpstr>  Podsumowanie,  zakończenie narady</vt:lpstr>
      <vt:lpstr>   DZIĘKUJĘ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Marcin</cp:lastModifiedBy>
  <cp:revision>509</cp:revision>
  <cp:lastPrinted>2017-08-16T12:36:34Z</cp:lastPrinted>
  <dcterms:created xsi:type="dcterms:W3CDTF">2010-04-15T09:51:31Z</dcterms:created>
  <dcterms:modified xsi:type="dcterms:W3CDTF">2017-08-28T13:44:17Z</dcterms:modified>
</cp:coreProperties>
</file>