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98" r:id="rId2"/>
    <p:sldId id="386" r:id="rId3"/>
    <p:sldId id="392" r:id="rId4"/>
    <p:sldId id="390" r:id="rId5"/>
    <p:sldId id="393" r:id="rId6"/>
    <p:sldId id="394" r:id="rId7"/>
    <p:sldId id="388" r:id="rId8"/>
    <p:sldId id="348" r:id="rId9"/>
  </p:sldIdLst>
  <p:sldSz cx="9144000" cy="6858000" type="screen4x3"/>
  <p:notesSz cx="6797675" cy="987425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Styl jasny 1 — Ak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Styl jasny 1 — Ak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7AC3CCA-C797-4891-BE02-D94E43425B78}" styleName="Styl pośredni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05" autoAdjust="0"/>
    <p:restoredTop sz="73995" autoAdjust="0"/>
  </p:normalViewPr>
  <p:slideViewPr>
    <p:cSldViewPr>
      <p:cViewPr>
        <p:scale>
          <a:sx n="100" d="100"/>
          <a:sy n="100" d="100"/>
        </p:scale>
        <p:origin x="-558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_tolkacz\Pulpit\MELDUNKI%206332\&#346;rodki%20zast&#281;pcze\PE&#321;NA%20LISTA%20STATYSTYCZNA%2029-07-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_tolkacz\Pulpit\MELDUNKI%206332\&#346;rodki%20zast&#281;pcze\PE&#321;NA%20LISTA%20STATYSTYCZNA%2029-07-2015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_tolkacz\Pulpit\MELDUNKI%206332\&#346;rodki%20zast&#281;pcze\PE&#321;NA%20LISTA%20STATYSTYCZNA%2029-07-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_tolkacz\Pulpit\MELDUNKI%206332\&#346;rodki%20zast&#281;pcze\PE&#321;NA%20LISTA%20STATYSTYCZNA%2029-07-2015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_tolkacz\Pulpit\MELDUNKI%206332\&#346;rodki%20zast&#281;pcze\PE&#321;NA%20LISTA%20STATYSTYCZNA%2029-07-2015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_tolkacz\Pulpit\MELDUNKI%206332\&#346;rodki%20zast&#281;pcze\PE&#321;NA%20LISTA%20STATYSTYCZNA%2029-07-2015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_tolkacz\Pulpit\MELDUNKI%206332\&#346;rodki%20zast&#281;pcze\PE&#321;NA%20LISTA%20STATYSTYCZNA%2029-07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800" b="1" i="0" baseline="0" dirty="0" smtClean="0">
                <a:effectLst/>
              </a:rPr>
              <a:t>Liczba zatruć w 2015 roku</a:t>
            </a:r>
            <a:endParaRPr lang="pl-PL" dirty="0">
              <a:effectLst/>
            </a:endParaRPr>
          </a:p>
        </c:rich>
      </c:tx>
      <c:layout>
        <c:manualLayout>
          <c:xMode val="edge"/>
          <c:yMode val="edge"/>
          <c:x val="0.30485997587569635"/>
          <c:y val="2.784778299487191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Lbls>
            <c:txPr>
              <a:bodyPr/>
              <a:lstStyle/>
              <a:p>
                <a:pPr>
                  <a:defRPr sz="1600"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Arkusz2!$C$45:$C$52</c:f>
              <c:strCache>
                <c:ptCount val="8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sierpień*</c:v>
                </c:pt>
              </c:strCache>
            </c:strRef>
          </c:cat>
          <c:val>
            <c:numRef>
              <c:f>Arkusz2!$D$45:$D$52</c:f>
              <c:numCache>
                <c:formatCode>General</c:formatCode>
                <c:ptCount val="8"/>
                <c:pt idx="0">
                  <c:v>19</c:v>
                </c:pt>
                <c:pt idx="1">
                  <c:v>8</c:v>
                </c:pt>
                <c:pt idx="2">
                  <c:v>20</c:v>
                </c:pt>
                <c:pt idx="3">
                  <c:v>47</c:v>
                </c:pt>
                <c:pt idx="4">
                  <c:v>55</c:v>
                </c:pt>
                <c:pt idx="5">
                  <c:v>29</c:v>
                </c:pt>
                <c:pt idx="6">
                  <c:v>143</c:v>
                </c:pt>
                <c:pt idx="7">
                  <c:v>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4166272"/>
        <c:axId val="151557248"/>
      </c:barChart>
      <c:catAx>
        <c:axId val="1441662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151557248"/>
        <c:crosses val="autoZero"/>
        <c:auto val="1"/>
        <c:lblAlgn val="ctr"/>
        <c:lblOffset val="100"/>
        <c:noMultiLvlLbl val="0"/>
      </c:catAx>
      <c:valAx>
        <c:axId val="151557248"/>
        <c:scaling>
          <c:orientation val="minMax"/>
          <c:max val="15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1441662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 sz="1800" b="1" i="0" baseline="0" dirty="0" smtClean="0">
                <a:effectLst/>
              </a:rPr>
              <a:t>Liczba zatruć w latach 2014/2015</a:t>
            </a:r>
            <a:endParaRPr lang="pl-PL" dirty="0">
              <a:effectLst/>
            </a:endParaRPr>
          </a:p>
        </c:rich>
      </c:tx>
      <c:layout>
        <c:manualLayout>
          <c:xMode val="edge"/>
          <c:yMode val="edge"/>
          <c:x val="0.26922939130155837"/>
          <c:y val="3.5273858460171094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FFFF66"/>
              </a:solidFill>
            </c:spPr>
          </c:dPt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b="1"/>
                  </a:pPr>
                  <a:endParaRPr lang="pl-PL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Arkusz2!$C$42:$C$43</c:f>
              <c:numCache>
                <c:formatCode>@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Arkusz2!$D$42:$D$43</c:f>
              <c:numCache>
                <c:formatCode>0</c:formatCode>
                <c:ptCount val="2"/>
                <c:pt idx="0">
                  <c:v>45</c:v>
                </c:pt>
                <c:pt idx="1">
                  <c:v>346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386176"/>
        <c:axId val="152392064"/>
      </c:barChart>
      <c:catAx>
        <c:axId val="152386176"/>
        <c:scaling>
          <c:orientation val="minMax"/>
        </c:scaling>
        <c:delete val="1"/>
        <c:axPos val="b"/>
        <c:numFmt formatCode="@" sourceLinked="1"/>
        <c:majorTickMark val="out"/>
        <c:minorTickMark val="none"/>
        <c:tickLblPos val="nextTo"/>
        <c:crossAx val="152392064"/>
        <c:crosses val="autoZero"/>
        <c:auto val="1"/>
        <c:lblAlgn val="ctr"/>
        <c:lblOffset val="100"/>
        <c:noMultiLvlLbl val="0"/>
      </c:catAx>
      <c:valAx>
        <c:axId val="152392064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pl-PL"/>
          </a:p>
        </c:txPr>
        <c:crossAx val="15238617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pl-PL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Arkusz2!$A$3:$A$16</c:f>
              <c:strCache>
                <c:ptCount val="14"/>
                <c:pt idx="0">
                  <c:v>krośnieński</c:v>
                </c:pt>
                <c:pt idx="1">
                  <c:v>sulęciński</c:v>
                </c:pt>
                <c:pt idx="2">
                  <c:v>strzelecko-drezdenecki</c:v>
                </c:pt>
                <c:pt idx="3">
                  <c:v>zielonogórski</c:v>
                </c:pt>
                <c:pt idx="4">
                  <c:v>wschowski</c:v>
                </c:pt>
                <c:pt idx="5">
                  <c:v>gorzowski</c:v>
                </c:pt>
                <c:pt idx="6">
                  <c:v>nowosolski</c:v>
                </c:pt>
                <c:pt idx="7">
                  <c:v>świebodziński</c:v>
                </c:pt>
                <c:pt idx="8">
                  <c:v>międzyrzecki</c:v>
                </c:pt>
                <c:pt idx="9">
                  <c:v>słubicki</c:v>
                </c:pt>
                <c:pt idx="10">
                  <c:v>żarski</c:v>
                </c:pt>
                <c:pt idx="11">
                  <c:v>Zielona Góra</c:v>
                </c:pt>
                <c:pt idx="12">
                  <c:v>żagański</c:v>
                </c:pt>
                <c:pt idx="13">
                  <c:v>Gorzów Wlkp.</c:v>
                </c:pt>
              </c:strCache>
            </c:strRef>
          </c:cat>
          <c:val>
            <c:numRef>
              <c:f>Arkusz2!$R$3:$R$16</c:f>
              <c:numCache>
                <c:formatCode>General</c:formatCode>
                <c:ptCount val="1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5</c:v>
                </c:pt>
                <c:pt idx="6">
                  <c:v>9</c:v>
                </c:pt>
                <c:pt idx="7">
                  <c:v>12</c:v>
                </c:pt>
                <c:pt idx="8">
                  <c:v>27</c:v>
                </c:pt>
                <c:pt idx="9">
                  <c:v>29</c:v>
                </c:pt>
                <c:pt idx="10">
                  <c:v>32</c:v>
                </c:pt>
                <c:pt idx="11">
                  <c:v>43</c:v>
                </c:pt>
                <c:pt idx="12">
                  <c:v>83</c:v>
                </c:pt>
                <c:pt idx="13">
                  <c:v>100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93143040"/>
        <c:axId val="93124864"/>
      </c:barChart>
      <c:valAx>
        <c:axId val="931248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93143040"/>
        <c:crosses val="autoZero"/>
        <c:crossBetween val="between"/>
      </c:valAx>
      <c:catAx>
        <c:axId val="9314304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9312486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Mężczyźni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(Arkusz2!$B$1,Arkusz2!$D$1,Arkusz2!$F$1,Arkusz2!$H$1,Arkusz2!$J$1,Arkusz2!$L$1,Arkusz2!$N$1,Arkusz2!$P$1)</c:f>
              <c:strCache>
                <c:ptCount val="8"/>
                <c:pt idx="0">
                  <c:v>10 - 15 lat</c:v>
                </c:pt>
                <c:pt idx="1">
                  <c:v>16 - 20 lat</c:v>
                </c:pt>
                <c:pt idx="2">
                  <c:v>21 - 25 lat</c:v>
                </c:pt>
                <c:pt idx="3">
                  <c:v>26 - 30 lat</c:v>
                </c:pt>
                <c:pt idx="4">
                  <c:v>31 - 35 lat</c:v>
                </c:pt>
                <c:pt idx="5">
                  <c:v>36 - 40 lat</c:v>
                </c:pt>
                <c:pt idx="6">
                  <c:v>&gt; 40 lat</c:v>
                </c:pt>
                <c:pt idx="7">
                  <c:v>brak danych</c:v>
                </c:pt>
              </c:strCache>
            </c:strRef>
          </c:cat>
          <c:val>
            <c:numRef>
              <c:f>(Arkusz2!$C$17,Arkusz2!$E$17,Arkusz2!$G$17,Arkusz2!$I$17,Arkusz2!$K$17,Arkusz2!$M$17,Arkusz2!$O$17,Arkusz2!$Q$17)</c:f>
              <c:numCache>
                <c:formatCode>General</c:formatCode>
                <c:ptCount val="8"/>
                <c:pt idx="0">
                  <c:v>13</c:v>
                </c:pt>
                <c:pt idx="1">
                  <c:v>74</c:v>
                </c:pt>
                <c:pt idx="2">
                  <c:v>116</c:v>
                </c:pt>
                <c:pt idx="3">
                  <c:v>46</c:v>
                </c:pt>
                <c:pt idx="4">
                  <c:v>46</c:v>
                </c:pt>
                <c:pt idx="5">
                  <c:v>14</c:v>
                </c:pt>
                <c:pt idx="6">
                  <c:v>3</c:v>
                </c:pt>
                <c:pt idx="7">
                  <c:v>4</c:v>
                </c:pt>
              </c:numCache>
            </c:numRef>
          </c:val>
        </c:ser>
        <c:ser>
          <c:idx val="1"/>
          <c:order val="1"/>
          <c:tx>
            <c:v>Kobiety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solidFill>
                <a:schemeClr val="accent6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(Arkusz2!$B$1,Arkusz2!$D$1,Arkusz2!$F$1,Arkusz2!$H$1,Arkusz2!$J$1,Arkusz2!$L$1,Arkusz2!$N$1,Arkusz2!$P$1)</c:f>
              <c:strCache>
                <c:ptCount val="8"/>
                <c:pt idx="0">
                  <c:v>10 - 15 lat</c:v>
                </c:pt>
                <c:pt idx="1">
                  <c:v>16 - 20 lat</c:v>
                </c:pt>
                <c:pt idx="2">
                  <c:v>21 - 25 lat</c:v>
                </c:pt>
                <c:pt idx="3">
                  <c:v>26 - 30 lat</c:v>
                </c:pt>
                <c:pt idx="4">
                  <c:v>31 - 35 lat</c:v>
                </c:pt>
                <c:pt idx="5">
                  <c:v>36 - 40 lat</c:v>
                </c:pt>
                <c:pt idx="6">
                  <c:v>&gt; 40 lat</c:v>
                </c:pt>
                <c:pt idx="7">
                  <c:v>brak danych</c:v>
                </c:pt>
              </c:strCache>
            </c:strRef>
          </c:cat>
          <c:val>
            <c:numRef>
              <c:f>(Arkusz2!$B$17,Arkusz2!$D$17,Arkusz2!$F$17,Arkusz2!$H$17,Arkusz2!$J$17,Arkusz2!$L$17,Arkusz2!$N$17,Arkusz2!$P$17)</c:f>
              <c:numCache>
                <c:formatCode>General</c:formatCode>
                <c:ptCount val="8"/>
                <c:pt idx="0">
                  <c:v>3</c:v>
                </c:pt>
                <c:pt idx="1">
                  <c:v>19</c:v>
                </c:pt>
                <c:pt idx="2">
                  <c:v>2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52484864"/>
        <c:axId val="152486656"/>
      </c:barChart>
      <c:catAx>
        <c:axId val="1524848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152486656"/>
        <c:crosses val="autoZero"/>
        <c:auto val="1"/>
        <c:lblAlgn val="ctr"/>
        <c:lblOffset val="100"/>
        <c:noMultiLvlLbl val="0"/>
      </c:catAx>
      <c:valAx>
        <c:axId val="15248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15248486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6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Mężczyźni</c:v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Arkusz2!$K$57:$R$57</c:f>
              <c:strCache>
                <c:ptCount val="8"/>
                <c:pt idx="0">
                  <c:v>12 lat</c:v>
                </c:pt>
                <c:pt idx="1">
                  <c:v>13 lat</c:v>
                </c:pt>
                <c:pt idx="2">
                  <c:v>14 lat</c:v>
                </c:pt>
                <c:pt idx="3">
                  <c:v>15 lat</c:v>
                </c:pt>
                <c:pt idx="4">
                  <c:v>16 lat</c:v>
                </c:pt>
                <c:pt idx="5">
                  <c:v>17 lat</c:v>
                </c:pt>
                <c:pt idx="6">
                  <c:v>18 lat</c:v>
                </c:pt>
                <c:pt idx="7">
                  <c:v>19 lat</c:v>
                </c:pt>
              </c:strCache>
            </c:strRef>
          </c:cat>
          <c:val>
            <c:numRef>
              <c:f>Arkusz2!$K$59:$R$59</c:f>
              <c:numCache>
                <c:formatCode>General</c:formatCode>
                <c:ptCount val="8"/>
                <c:pt idx="0">
                  <c:v>1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18</c:v>
                </c:pt>
                <c:pt idx="6">
                  <c:v>13</c:v>
                </c:pt>
                <c:pt idx="7">
                  <c:v>25</c:v>
                </c:pt>
              </c:numCache>
            </c:numRef>
          </c:val>
        </c:ser>
        <c:ser>
          <c:idx val="1"/>
          <c:order val="1"/>
          <c:tx>
            <c:v>Kobiety</c:v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solidFill>
                <a:schemeClr val="accent6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Arkusz2!$K$57:$R$57</c:f>
              <c:strCache>
                <c:ptCount val="8"/>
                <c:pt idx="0">
                  <c:v>12 lat</c:v>
                </c:pt>
                <c:pt idx="1">
                  <c:v>13 lat</c:v>
                </c:pt>
                <c:pt idx="2">
                  <c:v>14 lat</c:v>
                </c:pt>
                <c:pt idx="3">
                  <c:v>15 lat</c:v>
                </c:pt>
                <c:pt idx="4">
                  <c:v>16 lat</c:v>
                </c:pt>
                <c:pt idx="5">
                  <c:v>17 lat</c:v>
                </c:pt>
                <c:pt idx="6">
                  <c:v>18 lat</c:v>
                </c:pt>
                <c:pt idx="7">
                  <c:v>19 lat</c:v>
                </c:pt>
              </c:strCache>
            </c:strRef>
          </c:cat>
          <c:val>
            <c:numRef>
              <c:f>Arkusz2!$K$58:$R$58</c:f>
              <c:numCache>
                <c:formatCode>General</c:formatCode>
                <c:ptCount val="8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4</c:v>
                </c:pt>
                <c:pt idx="5">
                  <c:v>7</c:v>
                </c:pt>
                <c:pt idx="6">
                  <c:v>2</c:v>
                </c:pt>
                <c:pt idx="7">
                  <c:v>2</c:v>
                </c:pt>
              </c:numCache>
            </c:numRef>
          </c:val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52154112"/>
        <c:axId val="152155264"/>
      </c:barChart>
      <c:catAx>
        <c:axId val="1521541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152155264"/>
        <c:crosses val="autoZero"/>
        <c:auto val="1"/>
        <c:lblAlgn val="ctr"/>
        <c:lblOffset val="100"/>
        <c:noMultiLvlLbl val="0"/>
      </c:catAx>
      <c:valAx>
        <c:axId val="1521552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pl-PL"/>
          </a:p>
        </c:txPr>
        <c:crossAx val="152154112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5254988007868404"/>
          <c:y val="0.11646262781085631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title>
    <c:autoTitleDeleted val="0"/>
    <c:plotArea>
      <c:layout/>
      <c:pieChart>
        <c:varyColors val="1"/>
        <c:ser>
          <c:idx val="1"/>
          <c:order val="1"/>
          <c:tx>
            <c:strRef>
              <c:f>Arkusz2!$R$65</c:f>
              <c:strCache>
                <c:ptCount val="1"/>
                <c:pt idx="0">
                  <c:v>Mężczyźni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rgbClr val="FFFF00"/>
              </a:solidFill>
              <a:ln>
                <a:noFill/>
              </a:ln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Arkusz2!$S$63:$T$63</c:f>
              <c:strCache>
                <c:ptCount val="2"/>
                <c:pt idx="0">
                  <c:v>Dzieci i Młodzież w wieku szkolnym</c:v>
                </c:pt>
                <c:pt idx="1">
                  <c:v>Pozostali</c:v>
                </c:pt>
              </c:strCache>
            </c:strRef>
          </c:cat>
          <c:val>
            <c:numRef>
              <c:f>Arkusz2!$S$65:$T$65</c:f>
              <c:numCache>
                <c:formatCode>General</c:formatCode>
                <c:ptCount val="2"/>
                <c:pt idx="0">
                  <c:v>75</c:v>
                </c:pt>
                <c:pt idx="1">
                  <c:v>241</c:v>
                </c:pt>
              </c:numCache>
            </c:numRef>
          </c:val>
        </c:ser>
        <c:ser>
          <c:idx val="0"/>
          <c:order val="0"/>
          <c:tx>
            <c:strRef>
              <c:f>Arkusz2!$R$65</c:f>
              <c:strCache>
                <c:ptCount val="1"/>
                <c:pt idx="0">
                  <c:v>Mężczyźni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Arkusz2!$S$63:$T$63</c:f>
              <c:strCache>
                <c:ptCount val="2"/>
                <c:pt idx="0">
                  <c:v>Dzieci i Młodzież w wieku szkolnym</c:v>
                </c:pt>
                <c:pt idx="1">
                  <c:v>Pozostali</c:v>
                </c:pt>
              </c:strCache>
            </c:strRef>
          </c:cat>
          <c:val>
            <c:numRef>
              <c:f>Arkusz2!$S$65:$T$65</c:f>
              <c:numCache>
                <c:formatCode>General</c:formatCode>
                <c:ptCount val="2"/>
                <c:pt idx="0">
                  <c:v>75</c:v>
                </c:pt>
                <c:pt idx="1">
                  <c:v>241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871379370546137"/>
          <c:y val="0.36914503039713936"/>
        </c:manualLayout>
      </c:layout>
      <c:overlay val="0"/>
      <c:txPr>
        <a:bodyPr/>
        <a:lstStyle/>
        <a:p>
          <a:pPr>
            <a:defRPr sz="1400"/>
          </a:pPr>
          <a:endParaRPr lang="pl-PL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Arkusz2!$R$64</c:f>
              <c:strCache>
                <c:ptCount val="1"/>
                <c:pt idx="0">
                  <c:v>Kobiety</c:v>
                </c:pt>
              </c:strCache>
            </c:strRef>
          </c:tx>
          <c:dPt>
            <c:idx val="0"/>
            <c:bubble3D val="0"/>
            <c:spPr>
              <a:solidFill>
                <a:srgbClr val="FFFF0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pl-P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Arkusz2!$S$63:$T$63</c:f>
              <c:strCache>
                <c:ptCount val="2"/>
                <c:pt idx="0">
                  <c:v>Dzieci i młodzież w wieku szkolnym</c:v>
                </c:pt>
                <c:pt idx="1">
                  <c:v>Pozostali</c:v>
                </c:pt>
              </c:strCache>
            </c:strRef>
          </c:cat>
          <c:val>
            <c:numRef>
              <c:f>Arkusz2!$S$64:$T$64</c:f>
              <c:numCache>
                <c:formatCode>General</c:formatCode>
                <c:ptCount val="2"/>
                <c:pt idx="0">
                  <c:v>18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t"/>
      <c:layout>
        <c:manualLayout>
          <c:xMode val="edge"/>
          <c:yMode val="edge"/>
          <c:x val="0"/>
          <c:y val="3.6812124234258212E-2"/>
          <c:w val="1"/>
          <c:h val="0.30867468214126081"/>
        </c:manualLayout>
      </c:layout>
      <c:overlay val="0"/>
      <c:txPr>
        <a:bodyPr/>
        <a:lstStyle/>
        <a:p>
          <a:pPr rtl="0">
            <a:defRPr sz="1400"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F21C56-27FD-4AAC-96CA-3C665B797B13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2C958AD-888A-4E86-B32F-2D6F6AFDC78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053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719774D-86D9-4389-AFDC-D0882EA7DB7D}" type="slidenum">
              <a:rPr lang="pl-PL" altLang="pl-PL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pl-PL" altLang="pl-PL" smtClean="0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80AD0-F31D-41BB-8011-3DC052E2589B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C92AB-6D75-4A64-9CB0-F32FB7B374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E7959-2B27-492C-BE73-1D829DD5EC2D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3C5A0-A477-4F86-9326-F7C054C0DD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47CC3B-6DA1-481A-B999-3342E71B2171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D0DA0-4BAB-4960-B6B4-177B9083E5C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33AAA-5BD5-43AC-A953-AEA6052A1735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F91A8-BECF-4150-87FE-1DD36E426DE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585BBF-A204-4AC3-84C7-277E2167EF21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2A650-485E-4068-8CC4-89993F3057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E066-18C5-4D11-B9D1-560B82F8ED74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B7220-C4CF-4099-8719-3001E41D1FB5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2AF989-430F-4BCD-8F2B-3E9AB42A620F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469DB-DA47-495A-BCD6-CFDCD109D9B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BD4D2-49F3-4106-B564-6C8633077EEA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DF323-E5B3-4ECB-AFBA-E43176CD94E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8E1C-78DC-45B7-81C7-BAEEA209099C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39747-9726-40AD-ACA3-0D0B0C8A9F4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63FD-DED9-4714-BD52-D501123BF3FA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64D75-6D98-48DF-B2BC-A14D458C276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223E2-93F3-4193-9FF8-A827388058D1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29054-53B4-425F-A620-6E6303253C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2">
                <a:tint val="45000"/>
                <a:satMod val="400000"/>
              </a:schemeClr>
            </a:duotone>
            <a:lum bright="25000"/>
          </a:blip>
          <a:srcRect/>
          <a:stretch>
            <a:fillRect l="-38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109AEB8-063E-4D26-98B5-99B1F119F213}" type="datetimeFigureOut">
              <a:rPr lang="pl-PL"/>
              <a:pPr>
                <a:defRPr/>
              </a:pPr>
              <a:t>2015-08-26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0675CE-8528-4E85-BF7D-0B8DD0F33C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7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214282" y="428604"/>
            <a:ext cx="8588375" cy="17859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altLang="pl-PL" sz="4400" b="1" dirty="0" smtClean="0"/>
              <a:t>ŚRODKI ZASTĘPCZE</a:t>
            </a:r>
          </a:p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pl-PL" altLang="pl-PL" sz="4400" b="1" dirty="0" smtClean="0"/>
              <a:t>„DOPALACZE”</a:t>
            </a:r>
            <a:r>
              <a:rPr lang="pl-PL" altLang="pl-PL" sz="3600" b="1" dirty="0" smtClean="0"/>
              <a:t> </a:t>
            </a: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3286116" y="6143644"/>
            <a:ext cx="253364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l-PL" altLang="pl-PL" sz="1800" dirty="0" smtClean="0">
                <a:latin typeface="+mn-lt"/>
              </a:rPr>
              <a:t>Gorzów </a:t>
            </a:r>
            <a:r>
              <a:rPr lang="pl-PL" altLang="pl-PL" sz="1800" dirty="0">
                <a:latin typeface="+mn-lt"/>
              </a:rPr>
              <a:t>Wlkp</a:t>
            </a:r>
            <a:r>
              <a:rPr lang="pl-PL" altLang="pl-PL" sz="1800" dirty="0" smtClean="0">
                <a:latin typeface="+mn-lt"/>
              </a:rPr>
              <a:t>., 2015</a:t>
            </a:r>
            <a:endParaRPr lang="pl-PL" altLang="pl-PL" sz="1800" dirty="0">
              <a:latin typeface="+mn-lt"/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2214554"/>
            <a:ext cx="2758544" cy="3857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57322" cy="135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Prostokąt 12"/>
          <p:cNvSpPr/>
          <p:nvPr/>
        </p:nvSpPr>
        <p:spPr>
          <a:xfrm>
            <a:off x="7715272" y="357166"/>
            <a:ext cx="1143008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2" name="Picture 4" descr="lUBUSKIE BEZ DOPALACZ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86720" y="428604"/>
            <a:ext cx="1000122" cy="100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 idx="4294967295"/>
          </p:nvPr>
        </p:nvSpPr>
        <p:spPr>
          <a:xfrm>
            <a:off x="785786" y="1571612"/>
            <a:ext cx="8229600" cy="4714908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pl-PL" altLang="pl-PL" sz="2800" b="1" dirty="0" smtClean="0">
                <a:latin typeface="+mn-lt"/>
              </a:rPr>
              <a:t>Monitoring zgłaszanych zatruć/podejrzeń zatruć środkami zastępczymi na terenie woj. lubuskiego </a:t>
            </a:r>
            <a:br>
              <a:rPr lang="pl-PL" altLang="pl-PL" sz="2800" b="1" dirty="0" smtClean="0">
                <a:latin typeface="+mn-lt"/>
              </a:rPr>
            </a:br>
            <a:r>
              <a:rPr lang="pl-PL" altLang="pl-PL" sz="2800" b="1" dirty="0" smtClean="0">
                <a:latin typeface="+mn-lt"/>
              </a:rPr>
              <a:t>jest prowadzony regularnie od 2014r.</a:t>
            </a:r>
            <a:br>
              <a:rPr lang="pl-PL" altLang="pl-PL" sz="2800" b="1" dirty="0" smtClean="0">
                <a:latin typeface="+mn-lt"/>
              </a:rPr>
            </a:br>
            <a:r>
              <a:rPr lang="pl-PL" altLang="pl-PL" sz="2800" b="1" dirty="0" smtClean="0">
                <a:latin typeface="+mn-lt"/>
              </a:rPr>
              <a:t/>
            </a:r>
            <a:br>
              <a:rPr lang="pl-PL" altLang="pl-PL" sz="2800" b="1" dirty="0" smtClean="0">
                <a:latin typeface="+mn-lt"/>
              </a:rPr>
            </a:br>
            <a:r>
              <a:rPr lang="pl-PL" altLang="pl-PL" sz="2800" b="1" dirty="0" smtClean="0">
                <a:latin typeface="+mn-lt"/>
              </a:rPr>
              <a:t/>
            </a:r>
            <a:br>
              <a:rPr lang="pl-PL" altLang="pl-PL" sz="2800" b="1" dirty="0" smtClean="0">
                <a:latin typeface="+mn-lt"/>
              </a:rPr>
            </a:br>
            <a:r>
              <a:rPr lang="pl-PL" altLang="pl-PL" sz="2800" b="1" dirty="0" smtClean="0">
                <a:latin typeface="+mn-lt"/>
              </a:rPr>
              <a:t>Zgłoszenia przesyłają:</a:t>
            </a:r>
            <a:br>
              <a:rPr lang="pl-PL" altLang="pl-PL" sz="2800" b="1" dirty="0" smtClean="0">
                <a:latin typeface="+mn-lt"/>
              </a:rPr>
            </a:br>
            <a:r>
              <a:rPr lang="pl-PL" altLang="pl-PL" sz="2800" b="1" dirty="0" smtClean="0">
                <a:latin typeface="+mn-lt"/>
              </a:rPr>
              <a:t>- szpitale (SOR, Oddziały),</a:t>
            </a:r>
            <a:br>
              <a:rPr lang="pl-PL" altLang="pl-PL" sz="2800" b="1" dirty="0" smtClean="0">
                <a:latin typeface="+mn-lt"/>
              </a:rPr>
            </a:br>
            <a:r>
              <a:rPr lang="pl-PL" altLang="pl-PL" sz="2800" b="1" dirty="0" smtClean="0">
                <a:latin typeface="+mn-lt"/>
              </a:rPr>
              <a:t>- pogotowia ratunkowe,</a:t>
            </a:r>
            <a:br>
              <a:rPr lang="pl-PL" altLang="pl-PL" sz="2800" b="1" dirty="0" smtClean="0">
                <a:latin typeface="+mn-lt"/>
              </a:rPr>
            </a:br>
            <a:r>
              <a:rPr lang="pl-PL" altLang="pl-PL" sz="2800" b="1" dirty="0" smtClean="0">
                <a:latin typeface="+mn-lt"/>
              </a:rPr>
              <a:t>- punkty opieki zdrowotnej.</a:t>
            </a:r>
            <a:r>
              <a:rPr lang="pl-PL" altLang="pl-PL" sz="2800" dirty="0" smtClean="0">
                <a:latin typeface="Garamond" pitchFamily="18" charset="0"/>
              </a:rPr>
              <a:t/>
            </a:r>
            <a:br>
              <a:rPr lang="pl-PL" altLang="pl-PL" sz="2800" dirty="0" smtClean="0">
                <a:latin typeface="Garamond" pitchFamily="18" charset="0"/>
              </a:rPr>
            </a:br>
            <a:r>
              <a:rPr lang="pl-PL" altLang="pl-PL" sz="2800" dirty="0" smtClean="0">
                <a:latin typeface="Garamond" pitchFamily="18" charset="0"/>
              </a:rPr>
              <a:t/>
            </a:r>
            <a:br>
              <a:rPr lang="pl-PL" altLang="pl-PL" sz="2800" dirty="0" smtClean="0">
                <a:latin typeface="Garamond" pitchFamily="18" charset="0"/>
              </a:rPr>
            </a:br>
            <a:endParaRPr lang="pl-PL" altLang="pl-PL" sz="2800" dirty="0" smtClean="0">
              <a:latin typeface="Garamond" pitchFamily="18" charset="0"/>
            </a:endParaRPr>
          </a:p>
        </p:txBody>
      </p:sp>
      <p:pic>
        <p:nvPicPr>
          <p:cNvPr id="3075" name="Picture 4" descr="http://www.gis.gov.pl/ckfinder/userfiles/files/%C5%9Arodki%20Zast%C4%99pcze/00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28" y="3143248"/>
            <a:ext cx="2211400" cy="32861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57322" cy="135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rostokąt 5"/>
          <p:cNvSpPr/>
          <p:nvPr/>
        </p:nvSpPr>
        <p:spPr>
          <a:xfrm>
            <a:off x="7715272" y="357166"/>
            <a:ext cx="1143008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7" name="Picture 4" descr="lUBUSKIE BEZ DOPALACZ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786720" y="428604"/>
            <a:ext cx="1000122" cy="100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14282" y="571480"/>
            <a:ext cx="8588375" cy="100013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Monitoring zatruć</a:t>
            </a:r>
            <a:endParaRPr kumimoji="0" lang="pl-PL" altLang="pl-PL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57322" cy="135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7715272" y="357166"/>
            <a:ext cx="1143008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4" descr="lUBUSKIE BEZ DOPALACZ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20" y="428604"/>
            <a:ext cx="1000122" cy="100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14282" y="571480"/>
            <a:ext cx="8588375" cy="1000132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Liczba zatruć</a:t>
            </a:r>
            <a:endParaRPr kumimoji="0" lang="pl-PL" altLang="pl-PL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3540294"/>
              </p:ext>
            </p:extLst>
          </p:nvPr>
        </p:nvGraphicFramePr>
        <p:xfrm>
          <a:off x="964381" y="3504735"/>
          <a:ext cx="7056784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" name="Wykres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283873"/>
              </p:ext>
            </p:extLst>
          </p:nvPr>
        </p:nvGraphicFramePr>
        <p:xfrm>
          <a:off x="964381" y="1416503"/>
          <a:ext cx="6671103" cy="2160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5" name="pole tekstowe 14"/>
          <p:cNvSpPr txBox="1"/>
          <p:nvPr/>
        </p:nvSpPr>
        <p:spPr>
          <a:xfrm>
            <a:off x="3275856" y="6313090"/>
            <a:ext cx="261456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latin typeface="+mn-lt"/>
              </a:rPr>
              <a:t>*stan na dzień 25 sierpnia 2015r.</a:t>
            </a:r>
            <a:endParaRPr lang="pl-PL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8985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57322" cy="135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7715272" y="357166"/>
            <a:ext cx="1143008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9" name="Picture 4" descr="lUBUSKIE BEZ DOPALACZ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20" y="428604"/>
            <a:ext cx="1000122" cy="100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285852" y="357166"/>
            <a:ext cx="6286545" cy="1143008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Zatrucia z</a:t>
            </a:r>
            <a:r>
              <a:rPr kumimoji="0" lang="pl-PL" altLang="pl-PL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podziałem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 powiaty (2015r.)</a:t>
            </a:r>
            <a:endParaRPr kumimoji="0" lang="pl-PL" altLang="pl-PL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Wykres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4436671"/>
              </p:ext>
            </p:extLst>
          </p:nvPr>
        </p:nvGraphicFramePr>
        <p:xfrm>
          <a:off x="827584" y="1643051"/>
          <a:ext cx="7128792" cy="50263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57322" cy="135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rostokąt 4"/>
          <p:cNvSpPr/>
          <p:nvPr/>
        </p:nvSpPr>
        <p:spPr>
          <a:xfrm>
            <a:off x="7715272" y="357166"/>
            <a:ext cx="1143008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Picture 4" descr="lUBUSKIE BEZ DOPALACZ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20" y="428604"/>
            <a:ext cx="1000122" cy="100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428728" y="357166"/>
            <a:ext cx="6286545" cy="114300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Zatrucia z</a:t>
            </a:r>
            <a:r>
              <a:rPr kumimoji="0" lang="pl-PL" altLang="pl-PL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podziałem na grupy</a:t>
            </a:r>
            <a:br>
              <a:rPr kumimoji="0" lang="pl-PL" altLang="pl-PL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pl-PL" altLang="pl-PL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wiekowe i płeć (2015r.)</a:t>
            </a:r>
            <a:endParaRPr kumimoji="0" lang="pl-PL" altLang="pl-PL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Wykres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0644780"/>
              </p:ext>
            </p:extLst>
          </p:nvPr>
        </p:nvGraphicFramePr>
        <p:xfrm>
          <a:off x="269721" y="1514450"/>
          <a:ext cx="8121382" cy="4274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pole tekstowe 7"/>
          <p:cNvSpPr txBox="1"/>
          <p:nvPr/>
        </p:nvSpPr>
        <p:spPr>
          <a:xfrm>
            <a:off x="827584" y="6068545"/>
            <a:ext cx="653582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sz="1400" b="1" dirty="0" smtClean="0">
                <a:latin typeface="+mn-lt"/>
              </a:rPr>
              <a:t>najmłodsza osoba – 12 lat,    najstarsza  – 46 lat                            średnia wieku: 24,18 lat</a:t>
            </a:r>
            <a:endParaRPr lang="pl-PL" sz="1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638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428728" y="357166"/>
            <a:ext cx="6286545" cy="1143008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Zatrucia </a:t>
            </a:r>
            <a:r>
              <a:rPr lang="pl-PL" altLang="pl-PL" b="1" noProof="0" dirty="0">
                <a:latin typeface="+mn-lt"/>
              </a:rPr>
              <a:t>d</a:t>
            </a:r>
            <a:r>
              <a:rPr kumimoji="0" lang="pl-PL" altLang="pl-PL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zieci i młodzieży w wieku szkolnym</a:t>
            </a:r>
            <a:r>
              <a:rPr kumimoji="0" lang="pl-PL" altLang="pl-PL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(2015r.)</a:t>
            </a:r>
            <a:endParaRPr kumimoji="0" lang="pl-PL" altLang="pl-PL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57322" cy="135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4" descr="lUBUSKIE BEZ DOPALACZ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20" y="428604"/>
            <a:ext cx="1000122" cy="100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Wykres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5904629"/>
              </p:ext>
            </p:extLst>
          </p:nvPr>
        </p:nvGraphicFramePr>
        <p:xfrm>
          <a:off x="285720" y="1844824"/>
          <a:ext cx="515037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Wykres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393613"/>
              </p:ext>
            </p:extLst>
          </p:nvPr>
        </p:nvGraphicFramePr>
        <p:xfrm>
          <a:off x="5580112" y="1196753"/>
          <a:ext cx="2376264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Wykres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3050834"/>
              </p:ext>
            </p:extLst>
          </p:nvPr>
        </p:nvGraphicFramePr>
        <p:xfrm>
          <a:off x="5508104" y="3356992"/>
          <a:ext cx="2520280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78286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57322" cy="135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rostokąt 6"/>
          <p:cNvSpPr/>
          <p:nvPr/>
        </p:nvSpPr>
        <p:spPr>
          <a:xfrm>
            <a:off x="7715272" y="357166"/>
            <a:ext cx="1143008" cy="1143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Picture 4" descr="lUBUSKIE BEZ DOPALACZ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6720" y="428604"/>
            <a:ext cx="1000122" cy="1008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1571604" y="500042"/>
            <a:ext cx="614366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altLang="pl-PL" b="1" dirty="0">
                <a:latin typeface="+mn-lt"/>
              </a:rPr>
              <a:t>Działania podejmowane na terenie woj. lubuskiego</a:t>
            </a:r>
            <a:endParaRPr lang="pl-PL" b="1" dirty="0">
              <a:latin typeface="+mn-lt"/>
            </a:endParaRPr>
          </a:p>
        </p:txBody>
      </p:sp>
      <p:sp>
        <p:nvSpPr>
          <p:cNvPr id="13" name="Tytuł 1"/>
          <p:cNvSpPr txBox="1">
            <a:spLocks/>
          </p:cNvSpPr>
          <p:nvPr/>
        </p:nvSpPr>
        <p:spPr bwMode="auto">
          <a:xfrm>
            <a:off x="714348" y="2500306"/>
            <a:ext cx="7572428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25000" lnSpcReduction="20000"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Kontrole w stacjonarnych miejscach ewentualnego wprowadzania do obrotu środków zastępczych (ale one nie stanowią problemu w województwie):</a:t>
            </a:r>
            <a:endParaRPr lang="pl-PL" sz="6200" dirty="0" smtClean="0">
              <a:latin typeface="Calibri"/>
              <a:ea typeface="Times New Roman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l-PL" sz="6200" dirty="0" smtClean="0">
                <a:latin typeface="Calibri"/>
                <a:ea typeface="Times New Roman"/>
                <a:cs typeface="Times New Roman"/>
              </a:rPr>
              <a:t> 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do </a:t>
            </a:r>
            <a:r>
              <a:rPr lang="pl-PL" sz="6200" b="1" dirty="0">
                <a:latin typeface="Calibri"/>
                <a:ea typeface="Times New Roman"/>
                <a:cs typeface="Times New Roman"/>
              </a:rPr>
              <a:t>25 sierpnia 2015r. przeprowadzono</a:t>
            </a:r>
            <a:r>
              <a:rPr lang="pl-PL" sz="6200" b="1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 12 </a:t>
            </a: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kontroli.</a:t>
            </a:r>
            <a:endParaRPr lang="pl-PL" sz="6200" dirty="0" smtClean="0">
              <a:latin typeface="Calibri"/>
              <a:ea typeface="Times New Roman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l-PL" sz="6200" dirty="0" smtClean="0">
                <a:latin typeface="Calibri"/>
                <a:ea typeface="Times New Roman"/>
                <a:cs typeface="Times New Roman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2"/>
            </a:pP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Izba Celna w Rzepinie przesyła akta spraw dot. przesyłek zawierających środki zastępcze zatrzymywane przez Referaty Mobilne Grup Kontrolnych Izby Celnej w siedzibach Poczty Polskiej oraz firm kurierskich:</a:t>
            </a:r>
            <a:endParaRPr lang="pl-PL" sz="6200" dirty="0" smtClean="0">
              <a:latin typeface="Calibri"/>
              <a:ea typeface="Times New Roman"/>
              <a:cs typeface="Times New Roman"/>
            </a:endParaRPr>
          </a:p>
          <a:p>
            <a:pPr marL="1352550" algn="just">
              <a:lnSpc>
                <a:spcPct val="115000"/>
              </a:lnSpc>
              <a:spcAft>
                <a:spcPts val="0"/>
              </a:spcAft>
            </a:pPr>
            <a:r>
              <a:rPr lang="pl-PL" sz="6200" dirty="0" smtClean="0">
                <a:latin typeface="Calibri"/>
                <a:ea typeface="Times New Roman"/>
                <a:cs typeface="Times New Roman"/>
              </a:rPr>
              <a:t> 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do </a:t>
            </a:r>
            <a:r>
              <a:rPr lang="pl-PL" sz="6200" b="1" dirty="0">
                <a:latin typeface="Calibri"/>
                <a:ea typeface="Times New Roman"/>
                <a:cs typeface="Times New Roman"/>
              </a:rPr>
              <a:t>25 sierpnia 2015r. przesłano </a:t>
            </a:r>
            <a:r>
              <a:rPr lang="pl-PL" sz="6200" b="1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12</a:t>
            </a: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 informacji o </a:t>
            </a:r>
            <a:r>
              <a:rPr lang="pl-PL" sz="6200" b="1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225</a:t>
            </a: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 zatrzymanych przesyłkach, których wartość wynosiła </a:t>
            </a:r>
            <a:r>
              <a:rPr lang="pl-PL" sz="6200" b="1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55 928, 77 zł</a:t>
            </a: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.</a:t>
            </a:r>
            <a:endParaRPr lang="pl-PL" sz="6200" dirty="0" smtClean="0">
              <a:latin typeface="Calibri"/>
              <a:ea typeface="Times New Roman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l-PL" sz="6200" dirty="0" smtClean="0">
                <a:latin typeface="Calibri"/>
                <a:ea typeface="Times New Roman"/>
                <a:cs typeface="Times New Roman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Przesłuchania osób podejrzanych o wprowadzanie do obrotu środków zastępczych:</a:t>
            </a:r>
            <a:endParaRPr lang="pl-PL" sz="6200" dirty="0" smtClean="0">
              <a:latin typeface="Calibri"/>
              <a:ea typeface="Times New Roman"/>
              <a:cs typeface="Times New Roman"/>
            </a:endParaRPr>
          </a:p>
          <a:p>
            <a:pPr marL="1352550" algn="just">
              <a:lnSpc>
                <a:spcPct val="115000"/>
              </a:lnSpc>
              <a:spcAft>
                <a:spcPts val="0"/>
              </a:spcAft>
            </a:pPr>
            <a:r>
              <a:rPr lang="pl-PL" sz="6200" dirty="0" smtClean="0">
                <a:latin typeface="Calibri"/>
                <a:ea typeface="Times New Roman"/>
                <a:cs typeface="Times New Roman"/>
              </a:rPr>
              <a:t> </a:t>
            </a:r>
          </a:p>
          <a:p>
            <a:pPr marL="800100" lvl="1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do 25 sierpnia 2015r. przesłuchano </a:t>
            </a:r>
            <a:r>
              <a:rPr lang="pl-PL" sz="6200" b="1" dirty="0" smtClean="0">
                <a:solidFill>
                  <a:srgbClr val="C00000"/>
                </a:solidFill>
                <a:latin typeface="Calibri"/>
                <a:ea typeface="Times New Roman"/>
                <a:cs typeface="Times New Roman"/>
              </a:rPr>
              <a:t>66 osób</a:t>
            </a: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.</a:t>
            </a:r>
            <a:endParaRPr lang="pl-PL" sz="6200" dirty="0" smtClean="0">
              <a:latin typeface="Calibri"/>
              <a:ea typeface="Times New Roman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0"/>
              </a:spcAft>
            </a:pPr>
            <a:r>
              <a:rPr lang="pl-PL" sz="6200" dirty="0" smtClean="0">
                <a:latin typeface="Calibri"/>
                <a:ea typeface="Times New Roman"/>
                <a:cs typeface="Times New Roman"/>
              </a:rPr>
              <a:t> </a:t>
            </a: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4"/>
            </a:pPr>
            <a:r>
              <a:rPr lang="pl-PL" sz="6200" b="1" dirty="0" smtClean="0">
                <a:latin typeface="Calibri"/>
                <a:ea typeface="Times New Roman"/>
                <a:cs typeface="Times New Roman"/>
              </a:rPr>
              <a:t>Prowadzenie postępowań administracyjnych (wezwania do stawiennictwa w celu złożenia wyjaśnień, decyzje administracyjne, wnioski do sądów, kary pieniężne, odwołania do sądów).</a:t>
            </a:r>
            <a:endParaRPr lang="pl-PL" sz="6200" dirty="0" smtClean="0">
              <a:latin typeface="Calibri"/>
              <a:ea typeface="Times New Roman"/>
              <a:cs typeface="Times New Roman"/>
            </a:endParaRPr>
          </a:p>
          <a:p>
            <a:pPr fontAlgn="auto">
              <a:spcAft>
                <a:spcPts val="0"/>
              </a:spcAft>
              <a:defRPr/>
            </a:pPr>
            <a:r>
              <a:rPr kumimoji="0" lang="pl-PL" alt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/>
            </a:r>
            <a:br>
              <a:rPr kumimoji="0" lang="pl-PL" alt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</a:br>
            <a:r>
              <a:rPr kumimoji="0" lang="pl-PL" alt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/>
            </a:r>
            <a:br>
              <a:rPr kumimoji="0" lang="pl-PL" altLang="pl-PL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</a:br>
            <a:endParaRPr kumimoji="0" lang="pl-PL" altLang="pl-PL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1714480" y="4714884"/>
            <a:ext cx="8229600" cy="1143000"/>
          </a:xfrm>
        </p:spPr>
        <p:txBody>
          <a:bodyPr/>
          <a:lstStyle/>
          <a:p>
            <a:pPr eaLnBrk="1" hangingPunct="1"/>
            <a:r>
              <a:rPr lang="pl-PL" altLang="pl-PL" b="1" dirty="0" smtClean="0">
                <a:latin typeface="+mn-lt"/>
              </a:rPr>
              <a:t>Dziękuję za uwagę.</a:t>
            </a:r>
          </a:p>
        </p:txBody>
      </p:sp>
      <p:sp>
        <p:nvSpPr>
          <p:cNvPr id="7" name="Prostokąt 6"/>
          <p:cNvSpPr/>
          <p:nvPr/>
        </p:nvSpPr>
        <p:spPr>
          <a:xfrm>
            <a:off x="2643164" y="928671"/>
            <a:ext cx="3714786" cy="35004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8" name="Picture 4" descr="lUBUSKIE BEZ DOPALACZ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1000108"/>
            <a:ext cx="3335138" cy="336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285728"/>
            <a:ext cx="1357322" cy="1357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5716</TotalTime>
  <Words>115</Words>
  <Application>Microsoft Office PowerPoint</Application>
  <PresentationFormat>Pokaz na ekranie (4:3)</PresentationFormat>
  <Paragraphs>35</Paragraphs>
  <Slides>8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Prezentacja programu PowerPoint</vt:lpstr>
      <vt:lpstr>Monitoring zgłaszanych zatruć/podejrzeń zatruć środkami zastępczymi na terenie woj. lubuskiego  jest prowadzony regularnie od 2014r.   Zgłoszenia przesyłają: - szpitale (SOR, Oddziały), - pogotowia ratunkowe, - punkty opieki zdrowotnej. 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Dziękuję za uwagę.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USER</dc:creator>
  <cp:lastModifiedBy>Tomasz Tołkacz</cp:lastModifiedBy>
  <cp:revision>225</cp:revision>
  <cp:lastPrinted>2015-08-25T11:34:54Z</cp:lastPrinted>
  <dcterms:created xsi:type="dcterms:W3CDTF">2012-04-25T19:58:25Z</dcterms:created>
  <dcterms:modified xsi:type="dcterms:W3CDTF">2015-08-26T09:32:33Z</dcterms:modified>
</cp:coreProperties>
</file>