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9"/>
  </p:notesMasterIdLst>
  <p:sldIdLst>
    <p:sldId id="256" r:id="rId2"/>
    <p:sldId id="257" r:id="rId3"/>
    <p:sldId id="289" r:id="rId4"/>
    <p:sldId id="286" r:id="rId5"/>
    <p:sldId id="282" r:id="rId6"/>
    <p:sldId id="283" r:id="rId7"/>
    <p:sldId id="285" r:id="rId8"/>
    <p:sldId id="279" r:id="rId9"/>
    <p:sldId id="281" r:id="rId10"/>
    <p:sldId id="260" r:id="rId11"/>
    <p:sldId id="290" r:id="rId12"/>
    <p:sldId id="280" r:id="rId13"/>
    <p:sldId id="276" r:id="rId14"/>
    <p:sldId id="277" r:id="rId15"/>
    <p:sldId id="278" r:id="rId16"/>
    <p:sldId id="274" r:id="rId17"/>
    <p:sldId id="268" r:id="rId18"/>
    <p:sldId id="270" r:id="rId19"/>
    <p:sldId id="271" r:id="rId20"/>
    <p:sldId id="272" r:id="rId21"/>
    <p:sldId id="273" r:id="rId22"/>
    <p:sldId id="267" r:id="rId23"/>
    <p:sldId id="265" r:id="rId24"/>
    <p:sldId id="261" r:id="rId25"/>
    <p:sldId id="263" r:id="rId26"/>
    <p:sldId id="258" r:id="rId27"/>
    <p:sldId id="259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67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7AA8E-0318-4FA7-A6A7-1A770702319C}" type="datetimeFigureOut">
              <a:rPr lang="pl-PL" smtClean="0"/>
              <a:pPr/>
              <a:t>2013-03-17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A3891-C848-479F-B648-D096C733D9E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A3891-C848-479F-B648-D096C733D9ED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30BF5-B86F-4C23-A631-726C46BDBB45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smtClean="0"/>
              <a:t>Istnieje wiele definicji i sposobów wyjaśnienia tego zjawiska. Najprościej można opisać syndrom wypalenia, jako stan zaawansowanego wyczerpania psychiczno-somatycznego (fizycznego) związanego z zaistnieniem patologicznych czynników zewnętrznych o długoterminowym działaniu.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AC1E3-F349-4F77-9352-76DFB98ABE6A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smtClean="0"/>
              <a:t>Nie musimy się jednak na to godzić. Wystąpienie pierwszych objawów wypalenia, może być bardzo ważnym sygnałem i przyczyną do zmiany podejścia do własnej pracy i nas samych. Istnieje wiele strategii umożliwiających zmianę swojej relacji z otoczeniem, higienę w obszarze stosunków z innymi osobami, oraz reorganizację dysfunkcyjnego stylu pracy. </a:t>
            </a:r>
            <a:br>
              <a:rPr lang="pl-PL" smtClean="0"/>
            </a:br>
            <a:r>
              <a:rPr lang="pl-PL" smtClean="0"/>
              <a:t/>
            </a:r>
            <a:br>
              <a:rPr lang="pl-PL" smtClean="0"/>
            </a:br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C6C3A-AFDB-44A5-AFA1-EE93D4873148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l-PL" smtClean="0"/>
              <a:t>czynniki mogą mieć wieloraki charakter. Wiążą się często z brakiem właściwej organizacji w środowisku pracy, problemami z komunikacją i niemożnością porozumienia z szefami. Wypalenie zawodowe jest często rezultatem pracy, która staje się formą bezbarwnej rutyny, pozbawionej jakichkolwiek twórczych akcentów. Wiele osób aspirujących do wysokich stanowisk to ludzie pragnący dokonywać zmian i realizować swój potencjał i kreatywność. Zderzenie ze skostniałą formą organizacyjną, czy bezduszną rutyną, bywa dla tych osób bardzo bolesne w skutkach.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A938-C80C-44CC-9703-3A3380618DD8}" type="datetimeFigureOut">
              <a:rPr lang="pl-PL" smtClean="0"/>
              <a:pPr/>
              <a:t>2013-03-17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50F6-3C42-461A-9C8C-D0B1E63DB6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A938-C80C-44CC-9703-3A3380618DD8}" type="datetimeFigureOut">
              <a:rPr lang="pl-PL" smtClean="0"/>
              <a:pPr/>
              <a:t>2013-03-17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50F6-3C42-461A-9C8C-D0B1E63DB6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A938-C80C-44CC-9703-3A3380618DD8}" type="datetimeFigureOut">
              <a:rPr lang="pl-PL" smtClean="0"/>
              <a:pPr/>
              <a:t>2013-03-17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50F6-3C42-461A-9C8C-D0B1E63DB6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A938-C80C-44CC-9703-3A3380618DD8}" type="datetimeFigureOut">
              <a:rPr lang="pl-PL" smtClean="0"/>
              <a:pPr/>
              <a:t>2013-03-17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50F6-3C42-461A-9C8C-D0B1E63DB6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A938-C80C-44CC-9703-3A3380618DD8}" type="datetimeFigureOut">
              <a:rPr lang="pl-PL" smtClean="0"/>
              <a:pPr/>
              <a:t>2013-03-17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50F6-3C42-461A-9C8C-D0B1E63DB6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A938-C80C-44CC-9703-3A3380618DD8}" type="datetimeFigureOut">
              <a:rPr lang="pl-PL" smtClean="0"/>
              <a:pPr/>
              <a:t>2013-03-17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50F6-3C42-461A-9C8C-D0B1E63DB6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A938-C80C-44CC-9703-3A3380618DD8}" type="datetimeFigureOut">
              <a:rPr lang="pl-PL" smtClean="0"/>
              <a:pPr/>
              <a:t>2013-03-17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50F6-3C42-461A-9C8C-D0B1E63DB6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A938-C80C-44CC-9703-3A3380618DD8}" type="datetimeFigureOut">
              <a:rPr lang="pl-PL" smtClean="0"/>
              <a:pPr/>
              <a:t>2013-03-17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50F6-3C42-461A-9C8C-D0B1E63DB6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A938-C80C-44CC-9703-3A3380618DD8}" type="datetimeFigureOut">
              <a:rPr lang="pl-PL" smtClean="0"/>
              <a:pPr/>
              <a:t>2013-03-17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50F6-3C42-461A-9C8C-D0B1E63DB6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A938-C80C-44CC-9703-3A3380618DD8}" type="datetimeFigureOut">
              <a:rPr lang="pl-PL" smtClean="0"/>
              <a:pPr/>
              <a:t>2013-03-17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50F6-3C42-461A-9C8C-D0B1E63DB6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A938-C80C-44CC-9703-3A3380618DD8}" type="datetimeFigureOut">
              <a:rPr lang="pl-PL" smtClean="0"/>
              <a:pPr/>
              <a:t>2013-03-17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50F6-3C42-461A-9C8C-D0B1E63DB6C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6A938-C80C-44CC-9703-3A3380618DD8}" type="datetimeFigureOut">
              <a:rPr lang="pl-PL" smtClean="0"/>
              <a:pPr/>
              <a:t>2013-03-17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250F6-3C42-461A-9C8C-D0B1E63DB6C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udz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0" y="3789040"/>
            <a:ext cx="1907704" cy="19888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60648"/>
            <a:ext cx="9144000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pl-PL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Depersonalizacja stosunków interpersonalnych jako realne zagrożenie bezpieczeństwa w szkole </a:t>
            </a:r>
          </a:p>
          <a:p>
            <a:pPr algn="r"/>
            <a:endParaRPr lang="pl-PL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/>
            <a:r>
              <a:rPr lang="pl-PL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Barbara Basińska </a:t>
            </a:r>
            <a:endParaRPr lang="pl-PL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1187624" y="3140968"/>
            <a:ext cx="1440160" cy="1224136"/>
          </a:xfrm>
          <a:prstGeom prst="cloudCallout">
            <a:avLst>
              <a:gd name="adj1" fmla="val -37299"/>
              <a:gd name="adj2" fmla="val 625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Proszę Pani!  </a:t>
            </a:r>
            <a:endParaRPr lang="pl-PL" sz="2000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jed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2487572"/>
            <a:ext cx="4139828" cy="4370428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11" name="Picture 10" descr="smutn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10102" y="4828892"/>
            <a:ext cx="2133898" cy="2029108"/>
          </a:xfrm>
          <a:prstGeom prst="rect">
            <a:avLst/>
          </a:prstGeom>
        </p:spPr>
      </p:pic>
      <p:sp>
        <p:nvSpPr>
          <p:cNvPr id="12" name="Cloud Callout 11"/>
          <p:cNvSpPr/>
          <p:nvPr/>
        </p:nvSpPr>
        <p:spPr>
          <a:xfrm>
            <a:off x="6588224" y="2924944"/>
            <a:ext cx="2376264" cy="1800200"/>
          </a:xfrm>
          <a:prstGeom prst="cloudCallout">
            <a:avLst>
              <a:gd name="adj1" fmla="val -26093"/>
              <a:gd name="adj2" fmla="val 96689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Nigdy nie ma czasu...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Zagrożenia dla ucznia które powoduje wypalony nauczyciel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0" y="3356992"/>
            <a:ext cx="3600400" cy="3240360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Powierzchowne traktowanie 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3707904" y="4725144"/>
            <a:ext cx="2664296" cy="2132856"/>
          </a:xfrm>
          <a:prstGeom prst="irregularSeal1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Agresja </a:t>
            </a:r>
          </a:p>
          <a:p>
            <a:pPr algn="ctr"/>
            <a:r>
              <a:rPr lang="pl-PL" dirty="0" smtClean="0"/>
              <a:t>i wrogość </a:t>
            </a:r>
            <a:endParaRPr lang="pl-PL" dirty="0"/>
          </a:p>
        </p:txBody>
      </p:sp>
      <p:sp>
        <p:nvSpPr>
          <p:cNvPr id="6" name="Explosion 2 5"/>
          <p:cNvSpPr/>
          <p:nvPr/>
        </p:nvSpPr>
        <p:spPr>
          <a:xfrm>
            <a:off x="5580112" y="1484784"/>
            <a:ext cx="3240360" cy="2448272"/>
          </a:xfrm>
          <a:prstGeom prst="irregularSeal2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Obojętność </a:t>
            </a:r>
            <a:endParaRPr lang="pl-PL" sz="2000" dirty="0"/>
          </a:p>
        </p:txBody>
      </p:sp>
      <p:sp>
        <p:nvSpPr>
          <p:cNvPr id="7" name="Explosion 1 6"/>
          <p:cNvSpPr/>
          <p:nvPr/>
        </p:nvSpPr>
        <p:spPr>
          <a:xfrm>
            <a:off x="0" y="1556792"/>
            <a:ext cx="2664296" cy="2016224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Lekceważenie   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5940152" y="3212976"/>
            <a:ext cx="3491880" cy="3645024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Brak komunikacji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9" name="Explosion 2 8"/>
          <p:cNvSpPr/>
          <p:nvPr/>
        </p:nvSpPr>
        <p:spPr>
          <a:xfrm>
            <a:off x="3203848" y="1484784"/>
            <a:ext cx="3168352" cy="3024336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Brak czujności </a:t>
            </a:r>
            <a:endParaRPr lang="pl-P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5.t.poczta.onet.pl/thumb.html?kid=13160720&amp;mid=296471823&amp;partPath=2&amp;size=800x600&amp;onError=40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http://5.t.poczta.onet.pl/thumb.html?kid=13160720&amp;mid=296471823&amp;partPath=2&amp;size=800x600&amp;onError=40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0" name="AutoShape 6" descr="http://5.t.poczta.onet.pl/thumb.html?kid=13160720&amp;mid=296471823&amp;partPath=2&amp;size=800x600&amp;onError=40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1" name="Picture 7" descr="C:\Users\styl-acer2\Downloads\6ccfb66bec747fbe0c7bc30c921180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8136904" cy="597666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l-PL" sz="11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pożądany taki który potrafi</a:t>
            </a:r>
            <a:endParaRPr lang="pl-PL" sz="6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50000"/>
              </a:lnSpc>
              <a:buNone/>
            </a:pPr>
            <a:endParaRPr lang="pl-PL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70000"/>
              </a:lnSpc>
              <a:buNone/>
            </a:pPr>
            <a:r>
              <a:rPr lang="pl-PL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nawiązać kontakt</a:t>
            </a:r>
          </a:p>
          <a:p>
            <a:pPr algn="ctr">
              <a:lnSpc>
                <a:spcPct val="170000"/>
              </a:lnSpc>
              <a:buNone/>
            </a:pPr>
            <a:r>
              <a:rPr lang="pl-PL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okazać cierpliwość  akceptację   szacunek</a:t>
            </a:r>
          </a:p>
          <a:p>
            <a:pPr algn="ctr">
              <a:lnSpc>
                <a:spcPct val="170000"/>
              </a:lnSpc>
              <a:buNone/>
            </a:pPr>
            <a:r>
              <a:rPr lang="pl-PL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umiejętnie wyrazić wsparcie</a:t>
            </a:r>
          </a:p>
          <a:p>
            <a:pPr algn="ctr">
              <a:lnSpc>
                <a:spcPct val="170000"/>
              </a:lnSpc>
              <a:buNone/>
            </a:pPr>
            <a:r>
              <a:rPr lang="pl-PL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aktywnie wysłuchać</a:t>
            </a:r>
          </a:p>
          <a:p>
            <a:pPr algn="ctr">
              <a:lnSpc>
                <a:spcPct val="170000"/>
              </a:lnSpc>
              <a:buNone/>
            </a:pPr>
            <a:r>
              <a:rPr lang="pl-PL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odwołać się do własnej kreatywności</a:t>
            </a:r>
          </a:p>
          <a:p>
            <a:pPr>
              <a:lnSpc>
                <a:spcPct val="17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Nauczyciel potrzebny  od zaraz…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l-PL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Uczeń w kryzysie potrzebuje uwagi!</a:t>
            </a:r>
            <a:endParaRPr lang="pl-PL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reakcje ucznia mogą być nieprzewidywalne 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agresja, autoagresja, próby samobójcze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 poczucie załamania się dotychczasowych zasad rządzących światem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towarzyszy mu brak kontroli nad swoim życiem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potrzebuje wsparcia społecznego w szkole </a:t>
            </a:r>
          </a:p>
          <a:p>
            <a:pPr algn="ctr">
              <a:lnSpc>
                <a:spcPct val="150000"/>
              </a:lnSpc>
              <a:buNone/>
            </a:pPr>
            <a:r>
              <a:rPr lang="pl-PL" sz="51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Od kogo…</a:t>
            </a:r>
          </a:p>
          <a:p>
            <a:pPr algn="ctr">
              <a:lnSpc>
                <a:spcPct val="150000"/>
              </a:lnSpc>
              <a:buNone/>
            </a:pPr>
            <a:r>
              <a:rPr lang="pl-PL" sz="51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Czy wypalony nauczyciel spełni jego potrzeby?</a:t>
            </a:r>
          </a:p>
          <a:p>
            <a:pPr>
              <a:lnSpc>
                <a:spcPct val="150000"/>
              </a:lnSpc>
            </a:pPr>
            <a:endParaRPr lang="pl-P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l-P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pl-PL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Kiedy zabraknie wsparcia… </a:t>
            </a:r>
            <a:endParaRPr lang="pl-PL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Uczeń używa znanych sobie sposobów zaradczych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Jego umiejętności, wiedza i doświadczenie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okazują się </a:t>
            </a:r>
            <a:r>
              <a:rPr lang="pl-PL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nieskuteczne </a:t>
            </a:r>
            <a:endParaRPr lang="pl-PL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Poczucie bycia pokonanym </a:t>
            </a:r>
            <a:endParaRPr lang="pl-PL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Uczeń doświadcza siebie jako osoby nieefektywnej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Obniża się jego poczucie wartości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 poczucie utraty kontroli nad swoim życiem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Wzrasta napięcie i poczucie bezsilności </a:t>
            </a:r>
            <a:endParaRPr lang="pl-PL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Co zrobić, aby zapobiec wypaleniu? 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160000"/>
              </a:lnSpc>
              <a:buNone/>
            </a:pPr>
            <a:r>
              <a:rPr lang="pl-PL" sz="2000" dirty="0" smtClean="0"/>
              <a:t>Podkreślaj pozytywne strony pracy i zawodu </a:t>
            </a:r>
          </a:p>
          <a:p>
            <a:pPr algn="ctr">
              <a:lnSpc>
                <a:spcPct val="160000"/>
              </a:lnSpc>
              <a:buNone/>
            </a:pPr>
            <a:r>
              <a:rPr lang="pl-PL" sz="2000" dirty="0" smtClean="0"/>
              <a:t>Świadomość ryzyka wypalenia zawodowego uzupełniaj kompetencjami zaradczymi </a:t>
            </a:r>
          </a:p>
          <a:p>
            <a:pPr algn="ctr">
              <a:lnSpc>
                <a:spcPct val="160000"/>
              </a:lnSpc>
              <a:buNone/>
            </a:pPr>
            <a:r>
              <a:rPr lang="pl-PL" sz="2000" dirty="0" smtClean="0"/>
              <a:t>Traktuj sprawy zawodowe mniej osobiście</a:t>
            </a:r>
          </a:p>
          <a:p>
            <a:pPr algn="ctr">
              <a:lnSpc>
                <a:spcPct val="160000"/>
              </a:lnSpc>
              <a:buNone/>
            </a:pPr>
            <a:r>
              <a:rPr lang="pl-PL" sz="2000" dirty="0" smtClean="0"/>
              <a:t>Stawiaj sobie realistyczne cele</a:t>
            </a:r>
          </a:p>
          <a:p>
            <a:pPr algn="ctr">
              <a:lnSpc>
                <a:spcPct val="160000"/>
              </a:lnSpc>
              <a:buNone/>
            </a:pPr>
            <a:r>
              <a:rPr lang="pl-PL" sz="2000" dirty="0" smtClean="0"/>
              <a:t>Zadbaj o swoją automonię</a:t>
            </a:r>
          </a:p>
          <a:p>
            <a:pPr algn="ctr">
              <a:lnSpc>
                <a:spcPct val="160000"/>
              </a:lnSpc>
              <a:buNone/>
            </a:pPr>
            <a:r>
              <a:rPr lang="pl-PL" sz="2000" dirty="0" smtClean="0"/>
              <a:t>Stosuj przerwy w pracy, "dekompresję", zadbaj  wypoczynek, relaks, hobby</a:t>
            </a:r>
          </a:p>
          <a:p>
            <a:pPr algn="ctr">
              <a:lnSpc>
                <a:spcPct val="160000"/>
              </a:lnSpc>
              <a:buNone/>
            </a:pPr>
            <a:r>
              <a:rPr lang="pl-PL" sz="2000" dirty="0" smtClean="0"/>
              <a:t>Troskę o innych uzupełnij troską o siebie</a:t>
            </a:r>
          </a:p>
        </p:txBody>
      </p:sp>
    </p:spTree>
  </p:cSld>
  <p:clrMapOvr>
    <a:masterClrMapping/>
  </p:clrMapOvr>
  <p:transition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Zadbaj o swoją autonomię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sz="3800" dirty="0" smtClean="0">
                <a:solidFill>
                  <a:srgbClr val="FF0000"/>
                </a:solidFill>
              </a:rPr>
              <a:t>Odkryj własne terytorium wpływu</a:t>
            </a:r>
          </a:p>
          <a:p>
            <a:pPr>
              <a:lnSpc>
                <a:spcPct val="160000"/>
              </a:lnSpc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znajdź sprawy, które są pod Twoją kontrolą</a:t>
            </a:r>
          </a:p>
          <a:p>
            <a:pPr>
              <a:lnSpc>
                <a:spcPct val="160000"/>
              </a:lnSpc>
              <a:buNone/>
            </a:pPr>
            <a:r>
              <a:rPr lang="pl-PL" dirty="0" smtClean="0"/>
              <a:t> zrób mapę swoich obszarów wpływu i na niej się koncentruj, rozbudowując ją i wykorzystując maksymalnie to, co zależy od Ciebie.</a:t>
            </a:r>
            <a:endParaRPr lang="pl-PL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Stawiaj sobie realistyczne cele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pl-PL" dirty="0" smtClean="0"/>
              <a:t>	Nasza frustracja często wynika stąd, że chcemy sięgać zbyt szybko, zbyt daleko i tam, gdzie nasz wpływ jest ograniczony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lnSpc>
                <a:spcPct val="160000"/>
              </a:lnSpc>
              <a:buNone/>
            </a:pP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sz="2800" dirty="0" smtClean="0">
                <a:solidFill>
                  <a:srgbClr val="FF0000"/>
                </a:solidFill>
              </a:rPr>
              <a:t>Sztuką jest tworzyć na tyle atrakcyjne cele, żeby motywowały nas do działania, a jednocześnie były adekwatne do naszych osobistych kompetencji.</a:t>
            </a:r>
            <a:endParaRPr lang="pl-PL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512168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bg1"/>
                </a:solidFill>
              </a:rPr>
              <a:t>Stosuj przerwy w pracy - dekompresję zadbaj o wypoczynek relaks  hobby</a:t>
            </a:r>
            <a:endParaRPr lang="pl-PL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pl-PL" dirty="0" smtClean="0"/>
              <a:t>	Pamiętaj, że tzw. "płodozmian" ma zastosowanie nie tylko w rolnictwie! 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>
                <a:solidFill>
                  <a:srgbClr val="FF0000"/>
                </a:solidFill>
              </a:rPr>
              <a:t>Zmiana rodzaju aktywności jest niezbędna dla zachowania zdrowia i pozostawania w równowadze. 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Znajdź więc czas na aktywność związaną z tym, co naprawdę sprawia Ci przyjemność.</a:t>
            </a:r>
            <a:endParaRPr lang="pl-PL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1143000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 prezentacji</a:t>
            </a:r>
            <a:endParaRPr lang="pl-PL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Potrzeba bezpieczeństwa  w hierarchii potrzeb  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Czym jest wypalenie zawodowe i dlaczego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jest groźnym zjawiskiem dla bezpieczeństwa uczniów?</a:t>
            </a:r>
          </a:p>
          <a:p>
            <a:pPr algn="ctr">
              <a:lnSpc>
                <a:spcPct val="150000"/>
              </a:lnSpc>
              <a:buNone/>
            </a:pPr>
            <a:r>
              <a:rPr lang="pl-PL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Depersonalizacja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jako istotny czynnik wypalenia zawodowego</a:t>
            </a:r>
            <a:endParaRPr lang="pl-PL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Uczeń w kryzysie – potrzebna pomoc</a:t>
            </a:r>
          </a:p>
          <a:p>
            <a:pPr algn="ctr">
              <a:lnSpc>
                <a:spcPct val="150000"/>
              </a:lnSpc>
              <a:buNone/>
            </a:pPr>
            <a:endParaRPr lang="pl-P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Jak zapobiegać i o czym pamiętać, żeby się ustrzec przed wypaleniem i być wsparciem dla uczniów</a:t>
            </a: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Troskę o innych uzupełnij troską o siebie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dirty="0" smtClean="0"/>
              <a:t>	Warto zadbać o swoje umiejętności asertywnego wyrażania oczekiwań, proszenia o pomoc i wsparcie, jak i również asertywnej odmowy, tak aby nie podejmować zadań ponad swoje siły.</a:t>
            </a:r>
          </a:p>
          <a:p>
            <a:endParaRPr lang="pl-PL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Co ja jako </a:t>
            </a:r>
            <a:r>
              <a:rPr lang="pl-PL" dirty="0" smtClean="0">
                <a:solidFill>
                  <a:srgbClr val="FF0000"/>
                </a:solidFill>
              </a:rPr>
              <a:t>DYREKTOR</a:t>
            </a:r>
            <a:r>
              <a:rPr lang="pl-PL" dirty="0" smtClean="0">
                <a:solidFill>
                  <a:schemeClr val="bg1"/>
                </a:solidFill>
              </a:rPr>
              <a:t> mogę zaproponować ze swojej strony?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poznaję cele, oczekiwania i nastawienia swoich nauczycieli i powierzam pracownikom zadania adekwatne do ich możliwości i kompetencji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dbam o  informacje zwrotne i wsparcie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dokonuję i przekazuję obiektywną i konstruktywną oceny pracy 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stwarzam możliwości doskonalenia zawodowego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Poznaję cele, oczekiwania i nastawienia swoich nauczycieli i powierzam im zadania adekwatne do ich możliwości i kompetencji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dirty="0" smtClean="0">
                <a:solidFill>
                  <a:srgbClr val="FF0000"/>
                </a:solidFill>
              </a:rPr>
              <a:t>Poznaj odpowiedzi na pytanie!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Co konkretnie jest dla nich ważne ?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 Jakim wartościom decydują się poświęcać swój czas, energię, wysiłek?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Zadbaj również o pozytywne nastawienie do siebie, do uczniów i do innych nauczycieli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Słuchaj!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pl-PL" dirty="0" smtClean="0"/>
              <a:t>    Im więcej potrafią Twoi nauczyciele tym lżej im się pracuje. </a:t>
            </a:r>
            <a:r>
              <a:rPr lang="pl-PL" dirty="0" smtClean="0">
                <a:solidFill>
                  <a:srgbClr val="FF0000"/>
                </a:solidFill>
              </a:rPr>
              <a:t>Zapewnij im wybór!</a:t>
            </a:r>
            <a:r>
              <a:rPr lang="pl-PL" dirty="0" smtClean="0"/>
              <a:t> Zapewnij szeroką ofertę szkoleń, aby wybierali głównie te, podczas których zdobywają konkretne umiejętności. 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Warto jest słuchać mądrych wykładów i jednocześnie nie zapominać o ćwiczeniu nowych zachowań. Wszak dopiero trening czyni mistrza!</a:t>
            </a:r>
            <a:endParaRPr lang="pl-PL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pl-PL" dirty="0" smtClean="0">
                <a:solidFill>
                  <a:schemeClr val="bg1"/>
                </a:solidFill>
              </a:rPr>
              <a:t>Stwarzam możliwości doskonalenia zawodowego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Podkreślaj </a:t>
            </a:r>
            <a:r>
              <a:rPr lang="pl-PL" b="1" dirty="0" smtClean="0">
                <a:solidFill>
                  <a:srgbClr val="FF0000"/>
                </a:solidFill>
              </a:rPr>
              <a:t>pozytywne </a:t>
            </a:r>
            <a:r>
              <a:rPr lang="pl-PL" b="1" dirty="0" smtClean="0">
                <a:solidFill>
                  <a:schemeClr val="bg1"/>
                </a:solidFill>
              </a:rPr>
              <a:t>strony pracy i zawodu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W sprzyjającej chwili odpowiedz sobie na następujące pytania</a:t>
            </a:r>
          </a:p>
          <a:p>
            <a:pPr>
              <a:buNone/>
            </a:pPr>
            <a:endParaRPr lang="pl-PL" sz="2400" dirty="0" smtClean="0">
              <a:solidFill>
                <a:srgbClr val="FF0000"/>
              </a:solidFill>
            </a:endParaRPr>
          </a:p>
          <a:p>
            <a:r>
              <a:rPr lang="pl-PL" sz="2400" dirty="0" smtClean="0"/>
              <a:t>Co cenisz w swojej pracy (niezależnie od tego, co Ci przeszkadza)?</a:t>
            </a:r>
          </a:p>
          <a:p>
            <a:r>
              <a:rPr lang="pl-PL" sz="2400" dirty="0" smtClean="0"/>
              <a:t>Jakie ważne dla Ciebie wartości możesz w swojej pracy realizować (niezależnie od przeszkód, jakie czasami napotykasz na swej drodze)?</a:t>
            </a:r>
          </a:p>
          <a:p>
            <a:r>
              <a:rPr lang="pl-PL" sz="2400" dirty="0" smtClean="0"/>
              <a:t>Co cenisz w swoich kolegach (niezależnie od tego, z czym bywa Ci trudno)?</a:t>
            </a:r>
          </a:p>
          <a:p>
            <a:r>
              <a:rPr lang="pl-PL" sz="2400" dirty="0" smtClean="0"/>
              <a:t>Jakie korzyści wypływają z "bycia na Twoim stanowisku" (niezależnie od wszelkich niedogodności z nim związanych)?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</a:rPr>
              <a:t>Świadomość ryzyka wypalenia zawodowego uzupełniaj kompetencjami zaradczymi</a:t>
            </a:r>
            <a:endParaRPr lang="pl-PL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dirty="0" smtClean="0"/>
              <a:t>	Nie wystarczy mieć wiedzę na temat czynników, które sprzyjają wypaleniu. Trzeba pójść o krok dalej i zgromadzić szeroki wachlarz własnych sposobów sprzyjających </a:t>
            </a:r>
            <a:r>
              <a:rPr lang="pl-PL" dirty="0" smtClean="0">
                <a:solidFill>
                  <a:srgbClr val="FF0000"/>
                </a:solidFill>
              </a:rPr>
              <a:t>relaksacji, odbarczeniu od napięć, a także zbudować swoje sfery wsparcia.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koniec… a może początek zmiany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ludz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4088" y="4362541"/>
            <a:ext cx="2318847" cy="2495459"/>
          </a:xfrm>
        </p:spPr>
      </p:pic>
      <p:sp>
        <p:nvSpPr>
          <p:cNvPr id="6" name="Cloud Callout 5"/>
          <p:cNvSpPr/>
          <p:nvPr/>
        </p:nvSpPr>
        <p:spPr>
          <a:xfrm>
            <a:off x="1331640" y="2132856"/>
            <a:ext cx="3888432" cy="2736304"/>
          </a:xfrm>
          <a:prstGeom prst="cloudCallout">
            <a:avLst>
              <a:gd name="adj1" fmla="val 62377"/>
              <a:gd name="adj2" fmla="val 63528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b="1" dirty="0" smtClean="0">
                <a:solidFill>
                  <a:schemeClr val="tx1"/>
                </a:solidFill>
                <a:latin typeface="KidTYPERuled" pitchFamily="2" charset="0"/>
              </a:rPr>
              <a:t>Dzi</a:t>
            </a:r>
            <a:r>
              <a:rPr lang="pl-PL" sz="4000" dirty="0" smtClean="0">
                <a:solidFill>
                  <a:schemeClr val="tx1"/>
                </a:solidFill>
                <a:latin typeface="Comic Sans MS" pitchFamily="66" charset="0"/>
              </a:rPr>
              <a:t>ę</a:t>
            </a:r>
            <a:r>
              <a:rPr lang="pl-PL" sz="4400" b="1" dirty="0" smtClean="0">
                <a:solidFill>
                  <a:schemeClr val="tx1"/>
                </a:solidFill>
                <a:latin typeface="KidTYPERuled" pitchFamily="2" charset="0"/>
              </a:rPr>
              <a:t>kuj</a:t>
            </a:r>
            <a:r>
              <a:rPr lang="pl-PL" sz="3200" dirty="0" smtClean="0">
                <a:solidFill>
                  <a:schemeClr val="tx1"/>
                </a:solidFill>
                <a:latin typeface="Comic Sans MS" pitchFamily="66" charset="0"/>
              </a:rPr>
              <a:t>ę</a:t>
            </a:r>
            <a:r>
              <a:rPr lang="pl-PL" sz="4400" b="1" dirty="0" smtClean="0">
                <a:solidFill>
                  <a:schemeClr val="tx1"/>
                </a:solidFill>
                <a:latin typeface="KidTYPERuled" pitchFamily="2" charset="0"/>
              </a:rPr>
              <a:t> za uwag</a:t>
            </a:r>
            <a:r>
              <a:rPr lang="pl-PL" sz="2800" b="1" dirty="0" smtClean="0">
                <a:solidFill>
                  <a:schemeClr val="tx1"/>
                </a:solidFill>
                <a:latin typeface="Comic Sans MS" pitchFamily="66" charset="0"/>
              </a:rPr>
              <a:t>ę</a:t>
            </a:r>
            <a:r>
              <a:rPr lang="pl-PL" sz="4400" b="1" dirty="0" smtClean="0">
                <a:solidFill>
                  <a:schemeClr val="tx1"/>
                </a:solidFill>
                <a:latin typeface="KidTYPERuled" pitchFamily="2" charset="0"/>
              </a:rPr>
              <a:t>! </a:t>
            </a:r>
            <a:endParaRPr lang="pl-PL" sz="4400" b="1" dirty="0">
              <a:solidFill>
                <a:schemeClr val="tx1"/>
              </a:solidFill>
              <a:latin typeface="KidTYPERuled" pitchFamily="2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pl-PL" dirty="0" smtClean="0"/>
              <a:t>Ku przestrodze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  <a:endParaRPr lang="pl-PL" dirty="0"/>
          </a:p>
        </p:txBody>
      </p:sp>
      <p:pic>
        <p:nvPicPr>
          <p:cNvPr id="5" name="Picture 4" descr="wypalony nauczyci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008" y="0"/>
            <a:ext cx="8928992" cy="666936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czytelniamedyczna.pl/img/ryciny/pnm/2008/12/images/20081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988425" cy="666936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Wypalenie zawodowe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28800"/>
            <a:ext cx="8215313" cy="504056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160000"/>
              </a:lnSpc>
              <a:buNone/>
            </a:pPr>
            <a:r>
              <a:rPr lang="pl-PL" sz="2600" dirty="0" smtClean="0"/>
              <a:t>Wypalenie zawodowe to </a:t>
            </a:r>
          </a:p>
          <a:p>
            <a:pPr algn="ctr" eaLnBrk="1" hangingPunct="1">
              <a:lnSpc>
                <a:spcPct val="160000"/>
              </a:lnSpc>
              <a:buNone/>
            </a:pPr>
            <a:r>
              <a:rPr lang="pl-PL" sz="3000" b="1" dirty="0" smtClean="0">
                <a:solidFill>
                  <a:srgbClr val="FF0000"/>
                </a:solidFill>
              </a:rPr>
              <a:t>stan fizycznego emocjonalnego </a:t>
            </a:r>
            <a:br>
              <a:rPr lang="pl-PL" sz="3000" b="1" dirty="0" smtClean="0">
                <a:solidFill>
                  <a:srgbClr val="FF0000"/>
                </a:solidFill>
              </a:rPr>
            </a:br>
            <a:r>
              <a:rPr lang="pl-PL" sz="3000" b="1" dirty="0" smtClean="0">
                <a:solidFill>
                  <a:srgbClr val="FF0000"/>
                </a:solidFill>
              </a:rPr>
              <a:t>i umysłowego</a:t>
            </a:r>
            <a:r>
              <a:rPr lang="pl-PL" sz="3000" b="1" dirty="0" smtClean="0"/>
              <a:t> </a:t>
            </a:r>
            <a:r>
              <a:rPr lang="pl-PL" sz="3000" b="1" dirty="0" smtClean="0">
                <a:solidFill>
                  <a:srgbClr val="FF0000"/>
                </a:solidFill>
              </a:rPr>
              <a:t>wyczerpania</a:t>
            </a:r>
          </a:p>
          <a:p>
            <a:pPr algn="ctr" eaLnBrk="1" hangingPunct="1">
              <a:lnSpc>
                <a:spcPct val="160000"/>
              </a:lnSpc>
              <a:buNone/>
            </a:pPr>
            <a:r>
              <a:rPr lang="pl-PL" sz="2600" dirty="0" smtClean="0"/>
              <a:t> przejawiający się poprzez chroniczne zmęczenie </a:t>
            </a:r>
          </a:p>
          <a:p>
            <a:pPr algn="ctr" eaLnBrk="1" hangingPunct="1">
              <a:lnSpc>
                <a:spcPct val="160000"/>
              </a:lnSpc>
              <a:buNone/>
            </a:pPr>
            <a:r>
              <a:rPr lang="pl-PL" sz="2600" dirty="0" smtClean="0"/>
              <a:t>Towarzyszy mu</a:t>
            </a:r>
          </a:p>
          <a:p>
            <a:pPr algn="ctr" eaLnBrk="1" hangingPunct="1">
              <a:lnSpc>
                <a:spcPct val="160000"/>
              </a:lnSpc>
              <a:buNone/>
            </a:pPr>
            <a:r>
              <a:rPr lang="pl-PL" sz="2600" dirty="0" smtClean="0"/>
              <a:t> negatywna postawa wobec pracy ludzi i życia</a:t>
            </a:r>
          </a:p>
          <a:p>
            <a:pPr algn="ctr" eaLnBrk="1" hangingPunct="1">
              <a:lnSpc>
                <a:spcPct val="160000"/>
              </a:lnSpc>
              <a:buNone/>
            </a:pPr>
            <a:r>
              <a:rPr lang="pl-PL" sz="2600" dirty="0" smtClean="0"/>
              <a:t> poczucie bezradności oraz beznadziejności położenia</a:t>
            </a:r>
          </a:p>
          <a:p>
            <a:pPr algn="ctr" eaLnBrk="1" hangingPunct="1">
              <a:lnSpc>
                <a:spcPct val="160000"/>
              </a:lnSpc>
              <a:buNone/>
            </a:pPr>
            <a:r>
              <a:rPr lang="pl-PL" sz="2600" dirty="0" smtClean="0"/>
              <a:t> obniżona samoocena - poczucie własnej niekompetencji </a:t>
            </a:r>
          </a:p>
          <a:p>
            <a:pPr eaLnBrk="1" hangingPunct="1">
              <a:lnSpc>
                <a:spcPct val="80000"/>
              </a:lnSpc>
              <a:buNone/>
            </a:pPr>
            <a:endParaRPr lang="pl-PL" sz="26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39825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pl-PL" sz="4000" b="1" dirty="0" smtClean="0">
                <a:solidFill>
                  <a:schemeClr val="bg1"/>
                </a:solidFill>
                <a:latin typeface="Arial" charset="0"/>
              </a:rPr>
              <a:t>Wyczerpanie emocjonalne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496300" cy="4708525"/>
          </a:xfrm>
        </p:spPr>
        <p:txBody>
          <a:bodyPr/>
          <a:lstStyle/>
          <a:p>
            <a:pPr algn="ctr" eaLnBrk="1" hangingPunct="1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Faza wyczerpania emocjonalnego</a:t>
            </a:r>
          </a:p>
          <a:p>
            <a:pPr algn="ctr" eaLnBrk="1" hangingPunct="1">
              <a:buNone/>
            </a:pPr>
            <a:endParaRPr lang="pl-PL" sz="2400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150000"/>
              </a:lnSpc>
              <a:buNone/>
            </a:pPr>
            <a:r>
              <a:rPr lang="pl-PL" sz="2400" dirty="0" smtClean="0"/>
              <a:t>brak poczucia satysfakcji z pracy i motywacji </a:t>
            </a:r>
          </a:p>
          <a:p>
            <a:pPr algn="ctr" eaLnBrk="1" hangingPunct="1">
              <a:lnSpc>
                <a:spcPct val="150000"/>
              </a:lnSpc>
              <a:buNone/>
            </a:pP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silne napięcie</a:t>
            </a:r>
            <a:r>
              <a:rPr lang="pl-PL" sz="2400" dirty="0" smtClean="0"/>
              <a:t> i liczne objawy psychosomatyczne jak bóle głowy żołądka bezsenność zaburzenia łaknienia</a:t>
            </a:r>
          </a:p>
          <a:p>
            <a:pPr eaLnBrk="1" hangingPunct="1">
              <a:buNone/>
            </a:pPr>
            <a:endParaRPr lang="pl-PL" sz="2400" dirty="0" smtClean="0"/>
          </a:p>
          <a:p>
            <a:pPr algn="ctr" eaLnBrk="1" hangingPunct="1">
              <a:buNone/>
            </a:pPr>
            <a:r>
              <a:rPr lang="pl-PL" sz="2400" dirty="0" smtClean="0"/>
              <a:t>Obniżenie jakości pracy </a:t>
            </a:r>
            <a:r>
              <a:rPr lang="pl-PL" sz="2400" dirty="0" smtClean="0">
                <a:solidFill>
                  <a:srgbClr val="FF0000"/>
                </a:solidFill>
              </a:rPr>
              <a:t>niechęć do ludzi</a:t>
            </a:r>
            <a:r>
              <a:rPr lang="pl-PL" sz="2400" dirty="0" smtClean="0"/>
              <a:t> ucieczka w chorobę poczucie izolacji myśli samobójcze  </a:t>
            </a:r>
          </a:p>
          <a:p>
            <a:pPr eaLnBrk="1" hangingPunct="1">
              <a:buFontTx/>
              <a:buChar char="-"/>
            </a:pPr>
            <a:endParaRPr lang="pl-PL" sz="2400" dirty="0" smtClean="0">
              <a:solidFill>
                <a:schemeClr val="tx2"/>
              </a:solidFill>
            </a:endParaRPr>
          </a:p>
        </p:txBody>
      </p:sp>
      <p:pic>
        <p:nvPicPr>
          <p:cNvPr id="8196" name="Picture 4" descr="OGIE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260350"/>
            <a:ext cx="74295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223962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pl-PL" sz="4000" dirty="0" smtClean="0">
                <a:solidFill>
                  <a:schemeClr val="bg1"/>
                </a:solidFill>
              </a:rPr>
              <a:t>Objawy wyczerpania emocjonalnego</a:t>
            </a:r>
            <a:endParaRPr lang="pl-PL" sz="4000" dirty="0" smtClean="0">
              <a:solidFill>
                <a:schemeClr val="tx1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44675"/>
            <a:ext cx="7772400" cy="4537075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150000"/>
              </a:lnSpc>
              <a:buNone/>
            </a:pPr>
            <a:r>
              <a:rPr lang="pl-PL" dirty="0" smtClean="0"/>
              <a:t>zniechęcenie do pracy</a:t>
            </a:r>
          </a:p>
          <a:p>
            <a:pPr algn="ctr" eaLnBrk="1" hangingPunct="1">
              <a:lnSpc>
                <a:spcPct val="150000"/>
              </a:lnSpc>
              <a:buNone/>
            </a:pPr>
            <a:r>
              <a:rPr lang="pl-PL" dirty="0" smtClean="0"/>
              <a:t>brak zainteresowania sprawami zawodowymi</a:t>
            </a:r>
          </a:p>
          <a:p>
            <a:pPr algn="ctr" eaLnBrk="1" hangingPunct="1">
              <a:lnSpc>
                <a:spcPct val="150000"/>
              </a:lnSpc>
              <a:buNone/>
            </a:pPr>
            <a:r>
              <a:rPr lang="pl-PL" dirty="0" smtClean="0">
                <a:solidFill>
                  <a:srgbClr val="FF0000"/>
                </a:solidFill>
              </a:rPr>
              <a:t>obniżona aktywność</a:t>
            </a:r>
          </a:p>
          <a:p>
            <a:pPr algn="ctr" eaLnBrk="1" hangingPunct="1">
              <a:lnSpc>
                <a:spcPct val="150000"/>
              </a:lnSpc>
              <a:buNone/>
            </a:pPr>
            <a:r>
              <a:rPr lang="pl-PL" dirty="0" smtClean="0"/>
              <a:t>pesymizm</a:t>
            </a:r>
          </a:p>
          <a:p>
            <a:pPr algn="ctr" eaLnBrk="1" hangingPunct="1">
              <a:lnSpc>
                <a:spcPct val="150000"/>
              </a:lnSpc>
              <a:buNone/>
            </a:pPr>
            <a:r>
              <a:rPr lang="pl-PL" dirty="0" smtClean="0"/>
              <a:t>stałe napięcie psychofizyczne</a:t>
            </a:r>
          </a:p>
          <a:p>
            <a:pPr algn="ctr" eaLnBrk="1" hangingPunct="1">
              <a:lnSpc>
                <a:spcPct val="150000"/>
              </a:lnSpc>
              <a:buNone/>
            </a:pPr>
            <a:r>
              <a:rPr lang="pl-PL" dirty="0" smtClean="0">
                <a:solidFill>
                  <a:srgbClr val="FF0000"/>
                </a:solidFill>
              </a:rPr>
              <a:t>drażliwość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/>
              <a:t>zmiany somatyczne</a:t>
            </a:r>
          </a:p>
        </p:txBody>
      </p:sp>
      <p:pic>
        <p:nvPicPr>
          <p:cNvPr id="9220" name="Picture 4" descr="mam dość kompute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013176"/>
            <a:ext cx="158226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pl-PL" sz="3600" b="1" dirty="0" smtClean="0">
                <a:solidFill>
                  <a:schemeClr val="bg1"/>
                </a:solidFill>
              </a:rPr>
              <a:t>Obniżenie poczucia dokonań osobistych</a:t>
            </a:r>
            <a:r>
              <a:rPr lang="pl-PL" sz="3600" b="1" dirty="0" smtClean="0">
                <a:solidFill>
                  <a:schemeClr val="accent2"/>
                </a:solidFill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</a:rPr>
            </a:br>
            <a:endParaRPr lang="pl-PL" sz="3600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0728"/>
            <a:ext cx="8497887" cy="547246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pl-PL" sz="2400" dirty="0" smtClean="0"/>
              <a:t>Tendencja do widzenia swojej pracy z uczniem  w negatywnym świetle objawiające się poprzez:</a:t>
            </a:r>
          </a:p>
          <a:p>
            <a:pPr eaLnBrk="1" hangingPunct="1">
              <a:lnSpc>
                <a:spcPct val="160000"/>
              </a:lnSpc>
              <a:buNone/>
            </a:pPr>
            <a:r>
              <a:rPr lang="pl-PL" sz="2400" dirty="0" smtClean="0"/>
              <a:t>niezadowolenie z osiągnięć w pracy</a:t>
            </a:r>
          </a:p>
          <a:p>
            <a:pPr eaLnBrk="1" hangingPunct="1">
              <a:lnSpc>
                <a:spcPct val="160000"/>
              </a:lnSpc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przeświadczenie o braku kompetencji</a:t>
            </a:r>
          </a:p>
          <a:p>
            <a:pPr eaLnBrk="1" hangingPunct="1">
              <a:lnSpc>
                <a:spcPct val="160000"/>
              </a:lnSpc>
              <a:buNone/>
            </a:pPr>
            <a:r>
              <a:rPr lang="pl-PL" sz="2400" dirty="0" smtClean="0"/>
              <a:t>utrata wiary we własne możliwości</a:t>
            </a:r>
          </a:p>
          <a:p>
            <a:pPr eaLnBrk="1" hangingPunct="1">
              <a:lnSpc>
                <a:spcPct val="160000"/>
              </a:lnSpc>
              <a:buNone/>
            </a:pPr>
            <a:r>
              <a:rPr lang="pl-PL" sz="2400" dirty="0" smtClean="0"/>
              <a:t>poczucie niezrozumienia ze strony przełożonych</a:t>
            </a:r>
          </a:p>
          <a:p>
            <a:pPr eaLnBrk="1" hangingPunct="1">
              <a:lnSpc>
                <a:spcPct val="160000"/>
              </a:lnSpc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utrata zdolności do rozwiązywania problemów</a:t>
            </a:r>
          </a:p>
          <a:p>
            <a:pPr eaLnBrk="1" hangingPunct="1">
              <a:lnSpc>
                <a:spcPct val="160000"/>
              </a:lnSpc>
              <a:buNone/>
            </a:pPr>
            <a:r>
              <a:rPr lang="pl-PL" sz="2400" dirty="0" smtClean="0"/>
              <a:t>niemożność dostosowania się do trudnych warunków zawodowych</a:t>
            </a:r>
          </a:p>
        </p:txBody>
      </p:sp>
      <p:pic>
        <p:nvPicPr>
          <p:cNvPr id="11268" name="Picture 4" descr="Pr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085186"/>
            <a:ext cx="2340223" cy="177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nimBg="1"/>
      <p:bldP spid="6451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depersonalizacja</a:t>
            </a:r>
            <a:endParaRPr lang="pl-PL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l-PL" sz="2400" dirty="0" smtClean="0"/>
              <a:t>stawanie się </a:t>
            </a:r>
            <a:r>
              <a:rPr lang="pl-PL" sz="2400" b="1" dirty="0" smtClean="0">
                <a:solidFill>
                  <a:srgbClr val="FF0000"/>
                </a:solidFill>
              </a:rPr>
              <a:t>obojętnym</a:t>
            </a:r>
            <a:r>
              <a:rPr lang="pl-PL" sz="2400" dirty="0" smtClean="0"/>
              <a:t> w reagowaniu na uczniów </a:t>
            </a:r>
          </a:p>
          <a:p>
            <a:pPr algn="ctr">
              <a:lnSpc>
                <a:spcPct val="170000"/>
              </a:lnSpc>
              <a:buNone/>
            </a:pPr>
            <a:r>
              <a:rPr lang="pl-PL" sz="2400" b="1" dirty="0" smtClean="0"/>
              <a:t> etykietowanie        uprzedmiotawianie  ich          </a:t>
            </a:r>
            <a:r>
              <a:rPr lang="pl-PL" sz="2400" b="1" dirty="0" err="1" smtClean="0"/>
              <a:t>stereotypizacja</a:t>
            </a:r>
            <a:endParaRPr lang="pl-PL" sz="2400" b="1" dirty="0" smtClean="0"/>
          </a:p>
          <a:p>
            <a:pPr>
              <a:lnSpc>
                <a:spcPct val="170000"/>
              </a:lnSpc>
              <a:buNone/>
            </a:pPr>
            <a:r>
              <a:rPr lang="pl-PL" sz="2400" dirty="0" smtClean="0"/>
              <a:t>dystansowanie się w kontaktach z podopiecznymi</a:t>
            </a:r>
          </a:p>
          <a:p>
            <a:pPr>
              <a:lnSpc>
                <a:spcPct val="170000"/>
              </a:lnSpc>
              <a:buNone/>
            </a:pPr>
            <a:r>
              <a:rPr lang="pl-PL" sz="2400" dirty="0" smtClean="0"/>
              <a:t>dystansowanie się od trudnych spraw zawodowych</a:t>
            </a:r>
          </a:p>
          <a:p>
            <a:pPr algn="ctr">
              <a:lnSpc>
                <a:spcPct val="170000"/>
              </a:lnSpc>
              <a:buNone/>
            </a:pPr>
            <a:endParaRPr lang="pl-PL" sz="24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70000"/>
              </a:lnSpc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ucieczka od kontaktów wymagających emocjonalnego zaangażowania </a:t>
            </a:r>
            <a:endParaRPr lang="pl-PL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depersonalizacja</a:t>
            </a:r>
            <a:r>
              <a:rPr lang="pl-PL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pl-PL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sz="8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 sferze zachowań objawia się  </a:t>
            </a:r>
          </a:p>
          <a:p>
            <a:pPr algn="ctr">
              <a:lnSpc>
                <a:spcPct val="150000"/>
              </a:lnSpc>
              <a:buNone/>
            </a:pPr>
            <a:endParaRPr lang="pl-PL" sz="8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pl-PL" sz="8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skracaniem czasu na bliski kontakt</a:t>
            </a:r>
          </a:p>
          <a:p>
            <a:pPr algn="ctr">
              <a:lnSpc>
                <a:spcPct val="160000"/>
              </a:lnSpc>
              <a:buNone/>
            </a:pPr>
            <a:r>
              <a:rPr lang="pl-PL" sz="8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niechęcią do zajęć dodatkowych (poza godzinami pracy)</a:t>
            </a:r>
          </a:p>
          <a:p>
            <a:pPr algn="ctr">
              <a:lnSpc>
                <a:spcPct val="160000"/>
              </a:lnSpc>
              <a:buNone/>
            </a:pPr>
            <a:r>
              <a:rPr lang="pl-PL" sz="8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ograniczonymi i sformalizowanymi kontaktami z  uczniami i ich rodzicami</a:t>
            </a:r>
          </a:p>
          <a:p>
            <a:pPr algn="ctr">
              <a:lnSpc>
                <a:spcPct val="170000"/>
              </a:lnSpc>
              <a:buNone/>
            </a:pPr>
            <a:r>
              <a:rPr lang="pl-PL" sz="8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cynizmem i używaniem epitetów wobec uczniów,</a:t>
            </a:r>
          </a:p>
          <a:p>
            <a:pPr algn="ctr">
              <a:lnSpc>
                <a:spcPct val="170000"/>
              </a:lnSpc>
              <a:buNone/>
            </a:pPr>
            <a:r>
              <a:rPr lang="pl-PL" sz="8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obwinianiem uczniów za niepowodzenia w pracy</a:t>
            </a:r>
          </a:p>
          <a:p>
            <a:pPr algn="ctr">
              <a:lnSpc>
                <a:spcPct val="170000"/>
              </a:lnSpc>
              <a:buNone/>
            </a:pPr>
            <a:r>
              <a:rPr lang="pl-PL" sz="8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	</a:t>
            </a:r>
          </a:p>
          <a:p>
            <a:pPr algn="ctr">
              <a:lnSpc>
                <a:spcPct val="150000"/>
              </a:lnSpc>
              <a:buNone/>
            </a:pPr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708</Words>
  <Application>Microsoft Office PowerPoint</Application>
  <PresentationFormat>Pokaz na ekranie (4:3)</PresentationFormat>
  <Paragraphs>152</Paragraphs>
  <Slides>27</Slides>
  <Notes>4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Office Theme</vt:lpstr>
      <vt:lpstr>Slajd 1</vt:lpstr>
      <vt:lpstr>Plan prezentacji</vt:lpstr>
      <vt:lpstr>Slajd 3</vt:lpstr>
      <vt:lpstr>Wypalenie zawodowe</vt:lpstr>
      <vt:lpstr>Wyczerpanie emocjonalne</vt:lpstr>
      <vt:lpstr>Objawy wyczerpania emocjonalnego</vt:lpstr>
      <vt:lpstr>Obniżenie poczucia dokonań osobistych </vt:lpstr>
      <vt:lpstr>depersonalizacja</vt:lpstr>
      <vt:lpstr>depersonalizacja </vt:lpstr>
      <vt:lpstr>Zagrożenia dla ucznia które powoduje wypalony nauczyciel</vt:lpstr>
      <vt:lpstr>Slajd 11</vt:lpstr>
      <vt:lpstr>Nauczyciel potrzebny  od zaraz…</vt:lpstr>
      <vt:lpstr> Uczeń w kryzysie potrzebuje uwagi!</vt:lpstr>
      <vt:lpstr>Kiedy zabraknie wsparcia… </vt:lpstr>
      <vt:lpstr>Poczucie bycia pokonanym </vt:lpstr>
      <vt:lpstr>Co zrobić, aby zapobiec wypaleniu? </vt:lpstr>
      <vt:lpstr>Zadbaj o swoją autonomię</vt:lpstr>
      <vt:lpstr>Stawiaj sobie realistyczne cele</vt:lpstr>
      <vt:lpstr>Stosuj przerwy w pracy - dekompresję zadbaj o wypoczynek relaks  hobby</vt:lpstr>
      <vt:lpstr>Troskę o innych uzupełnij troską o siebie</vt:lpstr>
      <vt:lpstr>Co ja jako DYREKTOR mogę zaproponować ze swojej strony?</vt:lpstr>
      <vt:lpstr>Poznaję cele, oczekiwania i nastawienia swoich nauczycieli i powierzam im zadania adekwatne do ich możliwości i kompetencji</vt:lpstr>
      <vt:lpstr>Stwarzam możliwości doskonalenia zawodowego </vt:lpstr>
      <vt:lpstr>Podkreślaj pozytywne strony pracy i zawodu</vt:lpstr>
      <vt:lpstr>Świadomość ryzyka wypalenia zawodowego uzupełniaj kompetencjami zaradczymi</vt:lpstr>
      <vt:lpstr>koniec… a może początek zmiany</vt:lpstr>
      <vt:lpstr>Ku przestrodze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 Powiedz mi, a zapomnę. Pokaż mi, a zapamiętam...</dc:title>
  <dc:creator>Marta</dc:creator>
  <cp:lastModifiedBy>styl-acer2</cp:lastModifiedBy>
  <cp:revision>41</cp:revision>
  <dcterms:created xsi:type="dcterms:W3CDTF">2013-01-27T12:15:29Z</dcterms:created>
  <dcterms:modified xsi:type="dcterms:W3CDTF">2013-03-17T22:46:54Z</dcterms:modified>
</cp:coreProperties>
</file>