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eszy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AngAx val="1"/>
    </c:view3D>
    <c:floor>
      <c:spPr>
        <a:solidFill>
          <a:schemeClr val="bg2">
            <a:lumMod val="40000"/>
            <a:lumOff val="60000"/>
          </a:schemeClr>
        </a:solidFill>
      </c:spPr>
    </c:floor>
    <c:plotArea>
      <c:layout>
        <c:manualLayout>
          <c:layoutTarget val="inner"/>
          <c:xMode val="edge"/>
          <c:yMode val="edge"/>
          <c:x val="2.7507133826729036E-2"/>
          <c:y val="0.13581448908079294"/>
          <c:w val="0.95469413252068214"/>
          <c:h val="0.72664054594534544"/>
        </c:manualLayout>
      </c:layout>
      <c:bar3DChart>
        <c:barDir val="col"/>
        <c:grouping val="clustered"/>
        <c:ser>
          <c:idx val="0"/>
          <c:order val="0"/>
          <c:tx>
            <c:strRef>
              <c:f>Arkusz1!$C$6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9.470187150519242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0194824831678649"/>
                </c:manualLayout>
              </c:layout>
              <c:showVal val="1"/>
            </c:dLbl>
            <c:spPr>
              <a:solidFill>
                <a:sysClr val="window" lastClr="FFFFFF"/>
              </a:solidFill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numRef>
              <c:f>Arkusz1!$D$5:$E$5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Arkusz1!$D$6:$E$6</c:f>
              <c:numCache>
                <c:formatCode>General</c:formatCode>
                <c:ptCount val="2"/>
                <c:pt idx="0">
                  <c:v>8.7000000000000011</c:v>
                </c:pt>
                <c:pt idx="1">
                  <c:v>8.4</c:v>
                </c:pt>
              </c:numCache>
            </c:numRef>
          </c:val>
        </c:ser>
        <c:ser>
          <c:idx val="1"/>
          <c:order val="1"/>
          <c:tx>
            <c:strRef>
              <c:f>Arkusz1!$C$7</c:f>
              <c:strCache>
                <c:ptCount val="1"/>
                <c:pt idx="0">
                  <c:v>WOJ. LUBUSKIE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2.7777203271729923E-3"/>
                  <c:y val="0.10704638822321133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0956350564875052"/>
                </c:manualLayout>
              </c:layout>
              <c:showVal val="1"/>
            </c:dLbl>
            <c:spPr>
              <a:solidFill>
                <a:schemeClr val="tx1"/>
              </a:solidFill>
              <a:ln>
                <a:solidFill>
                  <a:srgbClr val="C00000"/>
                </a:solidFill>
              </a:ln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Val val="1"/>
          </c:dLbls>
          <c:cat>
            <c:numRef>
              <c:f>Arkusz1!$D$5:$E$5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Arkusz1!$D$7:$E$7</c:f>
              <c:numCache>
                <c:formatCode>General</c:formatCode>
                <c:ptCount val="2"/>
                <c:pt idx="0">
                  <c:v>10.6</c:v>
                </c:pt>
                <c:pt idx="1">
                  <c:v>9.7000000000000011</c:v>
                </c:pt>
              </c:numCache>
            </c:numRef>
          </c:val>
        </c:ser>
        <c:dLbls>
          <c:showVal val="1"/>
        </c:dLbls>
        <c:shape val="box"/>
        <c:axId val="45276544"/>
        <c:axId val="42398848"/>
        <c:axId val="0"/>
      </c:bar3DChart>
      <c:catAx>
        <c:axId val="4527654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</a:defRPr>
            </a:pPr>
            <a:endParaRPr lang="pl-PL"/>
          </a:p>
        </c:txPr>
        <c:crossAx val="42398848"/>
        <c:crosses val="autoZero"/>
        <c:auto val="1"/>
        <c:lblAlgn val="ctr"/>
        <c:lblOffset val="100"/>
      </c:catAx>
      <c:valAx>
        <c:axId val="42398848"/>
        <c:scaling>
          <c:orientation val="minMax"/>
        </c:scaling>
        <c:delete val="1"/>
        <c:axPos val="l"/>
        <c:numFmt formatCode="General" sourceLinked="1"/>
        <c:tickLblPos val="none"/>
        <c:crossAx val="45276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318926041993555"/>
          <c:y val="5.2434113927281388E-2"/>
          <c:w val="0.38391307898598964"/>
          <c:h val="5.1203394817993221E-2"/>
        </c:manualLayout>
      </c:layout>
      <c:txPr>
        <a:bodyPr/>
        <a:lstStyle/>
        <a:p>
          <a:pPr>
            <a:defRPr sz="1400" b="1">
              <a:solidFill>
                <a:schemeClr val="bg1"/>
              </a:solidFill>
            </a:defRPr>
          </a:pPr>
          <a:endParaRPr lang="pl-PL"/>
        </a:p>
      </c:txPr>
    </c:legend>
    <c:plotVisOnly val="1"/>
  </c:chart>
  <c:spPr>
    <a:solidFill>
      <a:schemeClr val="tx1"/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AngAx val="1"/>
    </c:view3D>
    <c:floor>
      <c:spPr>
        <a:solidFill>
          <a:schemeClr val="tx1">
            <a:lumMod val="85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Arkusz1!$E$34</c:f>
              <c:strCache>
                <c:ptCount val="1"/>
                <c:pt idx="0">
                  <c:v>POLSKA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5.5555555555555558E-3"/>
                  <c:y val="0.115740740740740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11111111111111"/>
                </c:manualLayout>
              </c:layout>
              <c:showVal val="1"/>
            </c:dLbl>
            <c:spPr>
              <a:solidFill>
                <a:schemeClr val="tx1"/>
              </a:solidFill>
              <a:ln>
                <a:solidFill>
                  <a:srgbClr val="0070C0"/>
                </a:solidFill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numRef>
              <c:f>Arkusz1!$F$33:$G$33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Arkusz1!$F$34:$G$34</c:f>
              <c:numCache>
                <c:formatCode>General</c:formatCode>
                <c:ptCount val="2"/>
                <c:pt idx="0">
                  <c:v>9.5</c:v>
                </c:pt>
                <c:pt idx="1">
                  <c:v>8.6</c:v>
                </c:pt>
              </c:numCache>
            </c:numRef>
          </c:val>
        </c:ser>
        <c:ser>
          <c:idx val="1"/>
          <c:order val="1"/>
          <c:tx>
            <c:strRef>
              <c:f>Arkusz1!$E$35</c:f>
              <c:strCache>
                <c:ptCount val="1"/>
                <c:pt idx="0">
                  <c:v>WOJ. LUBUSKIE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0"/>
                  <c:y val="9.722222222222222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1111111111111111"/>
                </c:manualLayout>
              </c:layout>
              <c:showVal val="1"/>
            </c:dLbl>
            <c:spPr>
              <a:solidFill>
                <a:schemeClr val="tx1"/>
              </a:solidFill>
              <a:ln>
                <a:solidFill>
                  <a:srgbClr val="C00000"/>
                </a:solidFill>
              </a:ln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</c:dLbls>
          <c:cat>
            <c:numRef>
              <c:f>Arkusz1!$F$33:$G$33</c:f>
              <c:numCache>
                <c:formatCode>General</c:formatCode>
                <c:ptCount val="2"/>
                <c:pt idx="0">
                  <c:v>2011</c:v>
                </c:pt>
                <c:pt idx="1">
                  <c:v>2012</c:v>
                </c:pt>
              </c:numCache>
            </c:numRef>
          </c:cat>
          <c:val>
            <c:numRef>
              <c:f>Arkusz1!$F$35:$G$35</c:f>
              <c:numCache>
                <c:formatCode>General</c:formatCode>
                <c:ptCount val="2"/>
                <c:pt idx="0">
                  <c:v>9.5</c:v>
                </c:pt>
                <c:pt idx="1">
                  <c:v>8.9</c:v>
                </c:pt>
              </c:numCache>
            </c:numRef>
          </c:val>
        </c:ser>
        <c:dLbls>
          <c:showVal val="1"/>
        </c:dLbls>
        <c:shape val="box"/>
        <c:axId val="42445056"/>
        <c:axId val="42450944"/>
        <c:axId val="0"/>
      </c:bar3DChart>
      <c:catAx>
        <c:axId val="424450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pl-PL"/>
          </a:p>
        </c:txPr>
        <c:crossAx val="42450944"/>
        <c:crosses val="autoZero"/>
        <c:auto val="1"/>
        <c:lblAlgn val="ctr"/>
        <c:lblOffset val="100"/>
      </c:catAx>
      <c:valAx>
        <c:axId val="42450944"/>
        <c:scaling>
          <c:orientation val="minMax"/>
        </c:scaling>
        <c:delete val="1"/>
        <c:axPos val="l"/>
        <c:numFmt formatCode="General" sourceLinked="1"/>
        <c:tickLblPos val="none"/>
        <c:crossAx val="424450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800" b="1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pl-PL"/>
        </a:p>
      </c:txPr>
    </c:legend>
    <c:plotVisOnly val="1"/>
  </c:chart>
  <c:spPr>
    <a:solidFill>
      <a:schemeClr val="tx1"/>
    </a:solidFill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41E99E-82B1-4241-8F5E-FE8D3BAC09D5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A7EE7-0319-4684-98DD-A0A91F4B05A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9F08B-2FB8-496C-BA11-4DA92B951BF1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5CAF8-2B99-440A-8878-865A2936CC1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CAF8-2B99-440A-8878-865A2936CC1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05CAF8-2B99-440A-8878-865A2936CC12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8790E87-EF61-4361-923D-1DD715F9D23A}" type="datetimeFigureOut">
              <a:rPr lang="pl-PL" smtClean="0"/>
              <a:pPr/>
              <a:t>2013-03-18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7513D3-2913-4C8D-9193-39E2CFA639EE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43336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ANALIZA</a:t>
            </a:r>
            <a:br>
              <a:rPr lang="pl-PL" dirty="0" smtClean="0"/>
            </a:br>
            <a:r>
              <a:rPr lang="pl-PL" dirty="0" smtClean="0"/>
              <a:t>STANU ZAGROŻENIA PRZESTĘPCZOŚCIĄ WŚRÓD NIELETNICH </a:t>
            </a:r>
            <a:br>
              <a:rPr lang="pl-PL" dirty="0" smtClean="0"/>
            </a:br>
            <a:r>
              <a:rPr lang="pl-PL" dirty="0" smtClean="0"/>
              <a:t>W WOJ. LUBUSKIM W 2012 ROKU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480048" cy="1752600"/>
          </a:xfrm>
        </p:spPr>
        <p:txBody>
          <a:bodyPr/>
          <a:lstStyle/>
          <a:p>
            <a:pPr algn="ctr"/>
            <a:r>
              <a:rPr lang="pl-PL" dirty="0" err="1" smtClean="0"/>
              <a:t>nadkom</a:t>
            </a:r>
            <a:r>
              <a:rPr lang="pl-PL" dirty="0" smtClean="0"/>
              <a:t>. Anna Księżak – Nowak</a:t>
            </a:r>
          </a:p>
          <a:p>
            <a:pPr algn="ctr"/>
            <a:r>
              <a:rPr lang="pl-PL" dirty="0" smtClean="0"/>
              <a:t>Wydział Prewencji</a:t>
            </a:r>
          </a:p>
          <a:p>
            <a:pPr algn="ctr"/>
            <a:r>
              <a:rPr lang="pl-PL" dirty="0" smtClean="0"/>
              <a:t>Komenda Wojewódzka Policji w Gorzowie Wlkp.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Wykres 1"/>
          <p:cNvPicPr>
            <a:picLocks noChangeArrowheads="1"/>
          </p:cNvPicPr>
          <p:nvPr/>
        </p:nvPicPr>
        <p:blipFill>
          <a:blip r:embed="rId2" cstate="print"/>
          <a:srcRect b="-232"/>
          <a:stretch>
            <a:fillRect/>
          </a:stretch>
        </p:blipFill>
        <p:spPr bwMode="auto">
          <a:xfrm>
            <a:off x="1115616" y="1196752"/>
            <a:ext cx="71287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Wykres 11"/>
          <p:cNvPicPr>
            <a:picLocks noChangeArrowheads="1"/>
          </p:cNvPicPr>
          <p:nvPr/>
        </p:nvPicPr>
        <p:blipFill>
          <a:blip r:embed="rId2" cstate="print"/>
          <a:srcRect b="-232"/>
          <a:stretch>
            <a:fillRect/>
          </a:stretch>
        </p:blipFill>
        <p:spPr bwMode="auto">
          <a:xfrm>
            <a:off x="1115616" y="908720"/>
            <a:ext cx="712879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Wykres 2"/>
          <p:cNvPicPr>
            <a:picLocks noChangeArrowheads="1"/>
          </p:cNvPicPr>
          <p:nvPr/>
        </p:nvPicPr>
        <p:blipFill>
          <a:blip r:embed="rId2" cstate="print"/>
          <a:srcRect b="-232"/>
          <a:stretch>
            <a:fillRect/>
          </a:stretch>
        </p:blipFill>
        <p:spPr bwMode="auto">
          <a:xfrm>
            <a:off x="1043608" y="1052736"/>
            <a:ext cx="712879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Wykres 4"/>
          <p:cNvPicPr>
            <a:picLocks noChangeArrowheads="1"/>
          </p:cNvPicPr>
          <p:nvPr/>
        </p:nvPicPr>
        <p:blipFill>
          <a:blip r:embed="rId2" cstate="print"/>
          <a:srcRect b="-214"/>
          <a:stretch>
            <a:fillRect/>
          </a:stretch>
        </p:blipFill>
        <p:spPr bwMode="auto">
          <a:xfrm>
            <a:off x="971600" y="908720"/>
            <a:ext cx="727280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Wykres 10"/>
          <p:cNvPicPr>
            <a:picLocks noChangeArrowheads="1"/>
          </p:cNvPicPr>
          <p:nvPr/>
        </p:nvPicPr>
        <p:blipFill>
          <a:blip r:embed="rId2" cstate="print"/>
          <a:srcRect b="-232"/>
          <a:stretch>
            <a:fillRect/>
          </a:stretch>
        </p:blipFill>
        <p:spPr bwMode="auto">
          <a:xfrm>
            <a:off x="899592" y="1268760"/>
            <a:ext cx="741682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Wykres 12"/>
          <p:cNvPicPr>
            <a:picLocks noChangeArrowheads="1"/>
          </p:cNvPicPr>
          <p:nvPr/>
        </p:nvPicPr>
        <p:blipFill>
          <a:blip r:embed="rId2" cstate="print"/>
          <a:srcRect b="-232"/>
          <a:stretch>
            <a:fillRect/>
          </a:stretch>
        </p:blipFill>
        <p:spPr bwMode="auto">
          <a:xfrm>
            <a:off x="1043608" y="1196752"/>
            <a:ext cx="698477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b="1" dirty="0" smtClean="0">
                <a:latin typeface="+mn-lt"/>
              </a:rPr>
              <a:t>RODZAJE CZYNÓW ZABRONIONYCH POPEŁNIONYCH </a:t>
            </a:r>
            <a:br>
              <a:rPr lang="pl-PL" sz="2200" b="1" dirty="0" smtClean="0">
                <a:latin typeface="+mn-lt"/>
              </a:rPr>
            </a:br>
            <a:r>
              <a:rPr lang="pl-PL" sz="2200" b="1" dirty="0" smtClean="0">
                <a:latin typeface="+mn-lt"/>
              </a:rPr>
              <a:t>PRZEZ OSOBY PONIŻEJ 13 LAT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1052741"/>
          <a:ext cx="8568952" cy="561684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053938"/>
                <a:gridCol w="2371381"/>
                <a:gridCol w="2143633"/>
              </a:tblGrid>
              <a:tr h="479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/>
                        <a:t>KATEGORIA CZYNU ZABRONIONEGO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/>
                        <a:t>LICZBA CZYNÓW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/>
                        <a:t>LICZBA OSÓB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cudzej rzeczy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5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12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Udział w bójce lub pobiciu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6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Uszkodzenie rzeczy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6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9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Przywłaszczenie rzeczy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z włamaniem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2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8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Rozbój/wymuszenie rozbójnicze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3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Naruszenie nietykalności cielesnej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Znieważenie funkcjonariusza publicznego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1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RAZEM O CHARAKTERZE KRYMINALNYM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18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41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</a:tr>
              <a:tr h="531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Spowodowanie niebezpieczeństwa powstania pożaru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1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6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/>
                        <a:t>OGÓŁEM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/>
                        <a:t>19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/>
                        <a:t>42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Wykres 1"/>
          <p:cNvPicPr>
            <a:picLocks noChangeArrowheads="1"/>
          </p:cNvPicPr>
          <p:nvPr/>
        </p:nvPicPr>
        <p:blipFill>
          <a:blip r:embed="rId2" cstate="print"/>
          <a:srcRect b="-232"/>
          <a:stretch>
            <a:fillRect/>
          </a:stretch>
        </p:blipFill>
        <p:spPr bwMode="auto">
          <a:xfrm>
            <a:off x="539552" y="764704"/>
            <a:ext cx="8064896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Wykres 2"/>
          <p:cNvPicPr>
            <a:picLocks noChangeArrowheads="1"/>
          </p:cNvPicPr>
          <p:nvPr/>
        </p:nvPicPr>
        <p:blipFill>
          <a:blip r:embed="rId2" cstate="print"/>
          <a:srcRect b="-117"/>
          <a:stretch>
            <a:fillRect/>
          </a:stretch>
        </p:blipFill>
        <p:spPr bwMode="auto">
          <a:xfrm>
            <a:off x="395536" y="764704"/>
            <a:ext cx="849694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764704"/>
          <a:ext cx="8784974" cy="59036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33607"/>
                <a:gridCol w="946326"/>
                <a:gridCol w="946326"/>
                <a:gridCol w="946326"/>
                <a:gridCol w="1040958"/>
                <a:gridCol w="1040958"/>
                <a:gridCol w="930473"/>
              </a:tblGrid>
              <a:tr h="274786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KATEGORIA PRZESTĘPSTW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/>
                        <a:t>LICZBA PRZESTĘPSTW STWIERDZONYCH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034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SZKOŁA PODSTAWOWA GIMNAZJUM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SZKOŁA ZAWODOWA, ŚREDNIA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INTERNAT, BURSA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2758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2011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rok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rok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2011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rok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rok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rok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rok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Udział w bójce lub pobiciu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70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30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-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2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1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1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Kradzież cudzej rzeczy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71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61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23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24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5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10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Rozbój, wymuszenie rozbójnicze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134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150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6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8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-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10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Kradzież z włamaniem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9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16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2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3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2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4</a:t>
                      </a:r>
                      <a:endParaRPr lang="pl-PL" sz="14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 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Z Ustawy </a:t>
                      </a:r>
                      <a:r>
                        <a:rPr lang="pl-PL" sz="1400" dirty="0" smtClean="0">
                          <a:latin typeface="+mn-lt"/>
                        </a:rPr>
                        <a:t>o przeciw. narkomanii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91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63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20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12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2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8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Naruszenie </a:t>
                      </a:r>
                      <a:r>
                        <a:rPr lang="pl-PL" sz="1400" dirty="0" smtClean="0">
                          <a:latin typeface="+mn-lt"/>
                        </a:rPr>
                        <a:t>czynności organizmu </a:t>
                      </a:r>
                      <a:r>
                        <a:rPr lang="pl-PL" sz="1400" dirty="0">
                          <a:latin typeface="+mn-lt"/>
                        </a:rPr>
                        <a:t>do 7 dni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66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54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3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-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2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Spowodowanie innego naruszenia czynności organizmu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15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1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-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-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2864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Znęcanie się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13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13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2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-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-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-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63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Przestępstwa </a:t>
                      </a:r>
                      <a:r>
                        <a:rPr lang="pl-PL" sz="1400" dirty="0" smtClean="0">
                          <a:latin typeface="+mn-lt"/>
                        </a:rPr>
                        <a:t>przeciwko funkcjonariuszowi</a:t>
                      </a:r>
                      <a:r>
                        <a:rPr lang="pl-PL" sz="1400" baseline="0" dirty="0" smtClean="0">
                          <a:latin typeface="+mn-lt"/>
                        </a:rPr>
                        <a:t> </a:t>
                      </a:r>
                      <a:r>
                        <a:rPr lang="pl-PL" sz="1400" dirty="0" err="1" smtClean="0">
                          <a:latin typeface="+mn-lt"/>
                        </a:rPr>
                        <a:t>publlicznemu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163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117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8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-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+mn-lt"/>
                        </a:rPr>
                        <a:t>1</a:t>
                      </a:r>
                      <a:endParaRPr lang="pl-PL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2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RAZEM O CHARAKTERZE KRYMINALNYM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1 239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754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93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75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+mn-lt"/>
                        </a:rPr>
                        <a:t>22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43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>
                    <a:solidFill>
                      <a:srgbClr val="92D050"/>
                    </a:solidFill>
                  </a:tcPr>
                </a:tc>
              </a:tr>
              <a:tr h="373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OGÓŁEM 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1 245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775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94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78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+mn-lt"/>
                        </a:rPr>
                        <a:t>23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latin typeface="+mn-lt"/>
                        </a:rPr>
                        <a:t>44</a:t>
                      </a:r>
                      <a:endParaRPr lang="pl-PL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7262" marR="57262" marT="0" marB="0" anchor="ctr"/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3568" y="0"/>
            <a:ext cx="7772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PRZESTĘPCZOŚĆ W SZKOŁACH I INTERNATACH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WYBRANYCH KATEGORIACH PRZESTĘPSTW W WOJ. LUBUSKIM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04856" cy="418058"/>
          </a:xfrm>
        </p:spPr>
        <p:txBody>
          <a:bodyPr>
            <a:noAutofit/>
          </a:bodyPr>
          <a:lstStyle/>
          <a:p>
            <a:pPr algn="ctr"/>
            <a:r>
              <a:rPr lang="pl-PL" sz="1600" b="1" dirty="0" smtClean="0"/>
              <a:t>CZYNY KARALNE POPEŁNIONE PRZEZ NIELETNICH  W WOJ. LUBUSKIM W 2012/2011 R.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908720"/>
          <a:ext cx="8784974" cy="572970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369200"/>
                <a:gridCol w="931445"/>
                <a:gridCol w="1173005"/>
                <a:gridCol w="743998"/>
                <a:gridCol w="1232911"/>
                <a:gridCol w="1232911"/>
                <a:gridCol w="1101504"/>
              </a:tblGrid>
              <a:tr h="93609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JEDNOSTKA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CZYNY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KARALNE NIELETNICH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/>
                        <a:t>DYNAMIKA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vert="vert270" anchor="ctr" anchorCtr="1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% CZYNÓW KARALNYCH NIELETNICH  DO OGÓLNEJ  </a:t>
                      </a:r>
                      <a:r>
                        <a:rPr lang="pl-PL" sz="1400" b="1" dirty="0" smtClean="0"/>
                        <a:t>LICZBY PRZESTĘPSTW STWIERDZONYCH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ZMIANA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6004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2011 r.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r.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2011 r.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r.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KMP GORZÓW WLKP.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934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915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-2%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11,1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10,7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-0,4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KMP ZIELONA GÓRA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1 320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1 109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-16%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14,3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12,8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-1,5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KPP KROSNO ODRZ.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148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56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-62%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8,5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3,4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-5,1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 dirty="0"/>
                        <a:t>KPP MIĘDZYRZECZ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251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272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+</a:t>
                      </a:r>
                      <a:r>
                        <a:rPr lang="pl-PL" sz="1400" i="1" dirty="0" smtClean="0"/>
                        <a:t>8%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13,6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13,4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-0,2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KPP NOWA SÓL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272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241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-11%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8,5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8,1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-0,4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KPP SŁUBICE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431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284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-34%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15,4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11,7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-3,7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KPP STRZELCE KRAJ.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110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71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-35%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6,5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4,4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-2,1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KPP SULĘCIN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103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96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-7%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7,5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7,5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 marL="8890">
                        <a:spcAft>
                          <a:spcPts val="0"/>
                        </a:spcAft>
                      </a:pPr>
                      <a:r>
                        <a:rPr lang="pl-PL" sz="1400"/>
                        <a:t>KPP ŚWIEBODZIN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154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49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-68%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7,6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2,5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-5,1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WSCHOWA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137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117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-15%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11,0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8,8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-2,2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ŻAGAŃ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145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128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-12%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5,9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5,1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2060"/>
                          </a:solidFill>
                        </a:rPr>
                        <a:t>-0,8</a:t>
                      </a:r>
                      <a:endParaRPr lang="pl-PL" sz="1400" i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ŻARY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339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426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+26%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6,7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11,6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FF0000"/>
                          </a:solidFill>
                        </a:rPr>
                        <a:t>4,9</a:t>
                      </a:r>
                      <a:endParaRPr lang="pl-PL" sz="1400" i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/>
                </a:tc>
              </a:tr>
              <a:tr h="34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/>
                        <a:t>WOJ. LUBUSKIE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4 344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3 764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 smtClean="0"/>
                        <a:t>-13</a:t>
                      </a:r>
                      <a:r>
                        <a:rPr lang="pl-PL" sz="1400" i="1" dirty="0" smtClean="0"/>
                        <a:t>%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10,6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9,7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-0,9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370" marR="3537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743336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900" dirty="0" smtClean="0"/>
              <a:t>DZIĘKUJĘ</a:t>
            </a:r>
            <a:br>
              <a:rPr lang="pl-PL" sz="4900" dirty="0" smtClean="0"/>
            </a:br>
            <a:r>
              <a:rPr lang="pl-PL" sz="4900" dirty="0" smtClean="0"/>
              <a:t>ZA</a:t>
            </a:r>
            <a:br>
              <a:rPr lang="pl-PL" sz="4900" dirty="0" smtClean="0"/>
            </a:br>
            <a:r>
              <a:rPr lang="pl-PL" sz="4900" dirty="0" smtClean="0"/>
              <a:t>UWAGĘ !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19256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>
                <a:latin typeface="+mn-lt"/>
              </a:rPr>
              <a:t>UDZIAŁ CZYNÓW KARALNYCH POPEŁNIONYCH PRZEZ NIELETNICH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>W LICZBIE PRZESTĘPSTW STWIERDZONYCH OGÓŁEM</a:t>
            </a:r>
            <a:r>
              <a:rPr lang="pl-PL" sz="4800" dirty="0" smtClean="0"/>
              <a:t/>
            </a:r>
            <a:br>
              <a:rPr lang="pl-PL" sz="4800" dirty="0" smtClean="0"/>
            </a:br>
            <a:endParaRPr lang="pl-PL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683568" y="1052736"/>
          <a:ext cx="784887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346050"/>
          </a:xfrm>
        </p:spPr>
        <p:txBody>
          <a:bodyPr>
            <a:normAutofit/>
          </a:bodyPr>
          <a:lstStyle/>
          <a:p>
            <a:pPr algn="ctr"/>
            <a:r>
              <a:rPr lang="pl-PL" sz="1600" b="1" dirty="0" smtClean="0"/>
              <a:t>NIELETNI SPRAWCY CZYNÓW KARALNYCH W WOJ. LUBUSKIM 2012/2011 R.</a:t>
            </a:r>
            <a:endParaRPr lang="pl-PL" sz="16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23528" y="764703"/>
          <a:ext cx="8568950" cy="590466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18670"/>
                <a:gridCol w="1002567"/>
                <a:gridCol w="990570"/>
                <a:gridCol w="850040"/>
                <a:gridCol w="990570"/>
                <a:gridCol w="988858"/>
                <a:gridCol w="1127675"/>
              </a:tblGrid>
              <a:tr h="938876">
                <a:tc row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/>
                        <a:t>JEDNOSTKA</a:t>
                      </a:r>
                      <a:endParaRPr lang="pl-PL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NIELETNI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SRAWCY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/>
                        <a:t>DYNAMIKA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vert="vert27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%  UDZIAŁU NIELETNICH </a:t>
                      </a:r>
                      <a:br>
                        <a:rPr lang="pl-PL" sz="1400" b="1" dirty="0"/>
                      </a:br>
                      <a:r>
                        <a:rPr lang="pl-PL" sz="1400" b="1" dirty="0"/>
                        <a:t>DO OGÓŁEM PODEJRZANYCH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ZMIANA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0927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2011 r.</a:t>
                      </a:r>
                      <a:endParaRPr lang="pl-PL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r.</a:t>
                      </a:r>
                      <a:endParaRPr lang="pl-PL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2011 r.</a:t>
                      </a:r>
                      <a:endParaRPr lang="pl-PL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pl-PL" sz="1400" b="1" dirty="0"/>
                        <a:t>2012 r.</a:t>
                      </a:r>
                      <a:endParaRPr lang="pl-PL" sz="1400" b="1" i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/>
                        <a:t>KMP GORZÓW WLKP.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310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327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+6%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8,6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9,4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0,8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/>
                        <a:t>KMP ZIELONA GÓRA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429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315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-27%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11,4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9,3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/>
                        <a:t>-2,1</a:t>
                      </a:r>
                      <a:endParaRPr lang="pl-PL" sz="1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KROSNO ODRZ.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113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72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-37%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9,9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8,2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/>
                        <a:t>-1,7</a:t>
                      </a:r>
                      <a:endParaRPr lang="pl-PL" sz="1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MIĘDZYRZECZ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97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110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+13%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9,4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11,6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/>
                        <a:t>2,2</a:t>
                      </a:r>
                      <a:endParaRPr lang="pl-PL" sz="1400" i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/>
                        <a:t>KPP NOWA SÓL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196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128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-35%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10,2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/>
                        <a:t>7,7</a:t>
                      </a:r>
                      <a:endParaRPr lang="pl-PL" sz="1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-2,5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SŁUBICE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118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131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+11%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7,1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9,7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2,6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STRZELCE KRAJ.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79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n-lt"/>
                          <a:ea typeface="Times New Roman"/>
                          <a:cs typeface="Times New Roman"/>
                        </a:rPr>
                        <a:t>-12%</a:t>
                      </a:r>
                      <a:endParaRPr lang="pl-PL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8,7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8,2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-0,5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SULĘCIN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75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55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-27%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9,5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7,6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-1,9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ŚWIEBODZIN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103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53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-49%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8,7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5,1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-3,6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WSCHOWA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73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76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+4%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9,6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10,1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0,5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ŻAGAŃ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131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117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-11%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9,0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8,5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-0,5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/>
                        <a:t>KPP ŻARY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/>
                        <a:t>203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188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/>
                        <a:t>-7%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/>
                        <a:t>9,6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9,9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i="1" dirty="0"/>
                        <a:t>0,3</a:t>
                      </a:r>
                      <a:endParaRPr lang="pl-PL" sz="14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/>
                </a:tc>
              </a:tr>
              <a:tr h="3581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1" dirty="0"/>
                        <a:t>WOJ. LUBUSKIE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1 938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1 651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/>
                        <a:t>-15%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9,5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/>
                        <a:t>8,9</a:t>
                      </a:r>
                      <a:endParaRPr lang="pl-PL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i="1" dirty="0"/>
                        <a:t>-0,6</a:t>
                      </a:r>
                      <a:endParaRPr lang="pl-PL" sz="14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8012" marR="38012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0"/>
            <a:ext cx="7467600" cy="908720"/>
          </a:xfrm>
        </p:spPr>
        <p:txBody>
          <a:bodyPr>
            <a:normAutofit/>
          </a:bodyPr>
          <a:lstStyle/>
          <a:p>
            <a:pPr algn="ctr"/>
            <a:r>
              <a:rPr lang="pl-PL" sz="1800" b="1" dirty="0" smtClean="0">
                <a:latin typeface="+mn-lt"/>
              </a:rPr>
              <a:t>UDZIAŁ NIELETNICH SPRAWCÓW DO OGÓŁU PODEJRZANYCH</a:t>
            </a:r>
            <a:endParaRPr lang="pl-PL" sz="1800" b="1" dirty="0">
              <a:latin typeface="+mn-lt"/>
            </a:endParaRPr>
          </a:p>
        </p:txBody>
      </p:sp>
      <p:graphicFrame>
        <p:nvGraphicFramePr>
          <p:cNvPr id="4" name="Wykres 3"/>
          <p:cNvGraphicFramePr/>
          <p:nvPr/>
        </p:nvGraphicFramePr>
        <p:xfrm>
          <a:off x="539552" y="980728"/>
          <a:ext cx="79928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Wykres 1"/>
          <p:cNvPicPr>
            <a:picLocks noChangeArrowheads="1"/>
          </p:cNvPicPr>
          <p:nvPr/>
        </p:nvPicPr>
        <p:blipFill>
          <a:blip r:embed="rId2" cstate="print"/>
          <a:srcRect b="-217"/>
          <a:stretch>
            <a:fillRect/>
          </a:stretch>
        </p:blipFill>
        <p:spPr bwMode="auto">
          <a:xfrm>
            <a:off x="323528" y="692696"/>
            <a:ext cx="856895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/>
              <a:t>WYBRANE KATEGORIE CZYNÓW KARALNYCH POPEŁNIONYCH PRZEZ NIELETNICH </a:t>
            </a:r>
            <a:br>
              <a:rPr lang="pl-PL" sz="2000" b="1" dirty="0" smtClean="0"/>
            </a:br>
            <a:r>
              <a:rPr lang="pl-PL" sz="2000" b="1" dirty="0" smtClean="0"/>
              <a:t>W 2012 R W WOJ. LUBUSKIM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536" y="764704"/>
          <a:ext cx="8352928" cy="608204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688632"/>
                <a:gridCol w="2664296"/>
              </a:tblGrid>
              <a:tr h="4601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KATEGORIE  PRZESTĘPSTW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DYNAMIKA LICZBY CZYNÓW</a:t>
                      </a:r>
                      <a:r>
                        <a:rPr lang="pl-PL" sz="1600" b="1" baseline="0" dirty="0" smtClean="0"/>
                        <a:t> KARALNYCH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296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z włamaniem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-16%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18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cudzej rzeczy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+21%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34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Bójka lub pobicie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-38%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18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Uszczerbek </a:t>
                      </a:r>
                      <a:r>
                        <a:rPr lang="pl-PL" sz="1600" dirty="0" smtClean="0"/>
                        <a:t>na </a:t>
                      </a:r>
                      <a:r>
                        <a:rPr lang="pl-PL" sz="1600" dirty="0"/>
                        <a:t>zdrowiu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-35%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24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rozbójnicza i wymuszenie rozbójnicze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+27%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25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Uszkodzenie rzeczy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-34%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08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Zgwałcenie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-20%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08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Groźba karalna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+5</a:t>
                      </a:r>
                      <a:r>
                        <a:rPr lang="pl-PL" sz="1600" i="1" dirty="0"/>
                        <a:t> </a:t>
                      </a:r>
                      <a:r>
                        <a:rPr lang="pl-PL" sz="1600" i="1" dirty="0" smtClean="0"/>
                        <a:t>000%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08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Znęcanie się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+75%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73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Obcowanie płciowe </a:t>
                      </a:r>
                      <a:r>
                        <a:rPr lang="pl-PL" sz="1600" dirty="0" smtClean="0"/>
                        <a:t>z </a:t>
                      </a:r>
                      <a:r>
                        <a:rPr lang="pl-PL" sz="1600" dirty="0"/>
                        <a:t>osobą poniżej 15 lat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-55%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Zabójstwo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/>
                        <a:t>-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24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Przestępstwa narkotykowe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+32%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21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Przestępstwa drogowe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>
                          <a:latin typeface="+mn-lt"/>
                          <a:ea typeface="Times New Roman"/>
                          <a:cs typeface="Times New Roman"/>
                        </a:rPr>
                        <a:t>-26%</a:t>
                      </a:r>
                      <a:endParaRPr lang="pl-PL" sz="16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49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Prowadzenie pojazdu w stanie nietrzeźwości lub pod wpływem środków odurzających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-24%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/>
                </a:tc>
              </a:tr>
              <a:tr h="335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Razem o charakterze kryminalnym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-11%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>
                    <a:solidFill>
                      <a:srgbClr val="92D050"/>
                    </a:solidFill>
                  </a:tcPr>
                </a:tc>
              </a:tr>
              <a:tr h="49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Przestępstwa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o charakterze gospodarczym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i="1" dirty="0" smtClean="0"/>
                        <a:t>-16%</a:t>
                      </a:r>
                      <a:endParaRPr lang="pl-PL" sz="16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35" marR="37835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Wykres 2"/>
          <p:cNvPicPr>
            <a:picLocks noChangeArrowheads="1"/>
          </p:cNvPicPr>
          <p:nvPr/>
        </p:nvPicPr>
        <p:blipFill>
          <a:blip r:embed="rId2" cstate="print"/>
          <a:srcRect b="-153"/>
          <a:stretch>
            <a:fillRect/>
          </a:stretch>
        </p:blipFill>
        <p:spPr bwMode="auto">
          <a:xfrm>
            <a:off x="179512" y="548680"/>
            <a:ext cx="878497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764704"/>
          <a:ext cx="8640960" cy="593981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293561"/>
                <a:gridCol w="3347399"/>
              </a:tblGrid>
              <a:tr h="6764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/>
                        <a:t>KATEGORIE  PRZESTĘPSTW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DYNAMIKA LICZBY</a:t>
                      </a:r>
                      <a:endParaRPr lang="pl-PL" sz="1600" b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b="1" dirty="0" smtClean="0"/>
                        <a:t>NIELETNICH SRAWCÓW</a:t>
                      </a:r>
                      <a:endParaRPr lang="pl-PL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z włamaniem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cudzej rzeczy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-8%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76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Bójka lub pobicie 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-21%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35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Uszczerbek </a:t>
                      </a:r>
                      <a:r>
                        <a:rPr lang="pl-PL" sz="1600" dirty="0" smtClean="0"/>
                        <a:t>na </a:t>
                      </a:r>
                      <a:r>
                        <a:rPr lang="pl-PL" sz="1600" dirty="0"/>
                        <a:t>zdrowiu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-41%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35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Kradzież rozbójnicza i wymuszenie rozbójnicze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+14%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Uszkodzenie rzeczy 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-11%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Zgwałcenie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-43%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Groźba karalna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+3</a:t>
                      </a:r>
                      <a:r>
                        <a:rPr lang="pl-PL" sz="1600" dirty="0"/>
                        <a:t> </a:t>
                      </a:r>
                      <a:r>
                        <a:rPr lang="pl-PL" sz="1600" dirty="0" smtClean="0"/>
                        <a:t>100%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Znęcanie się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+69%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35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Obcowanie płciowe </a:t>
                      </a:r>
                      <a:r>
                        <a:rPr lang="pl-PL" sz="1600" dirty="0" smtClean="0"/>
                        <a:t>z </a:t>
                      </a:r>
                      <a:r>
                        <a:rPr lang="pl-PL" sz="1600" dirty="0"/>
                        <a:t>osobą poniżej 15 lat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-52%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Zabójstwo 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/>
                        <a:t>-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Przestępstwa narkotykowe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+19%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268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Przestępstwa drogowe 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-22%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7026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/>
                        <a:t>Prowadzenie pojazdu w stanie nietrzeźwości lub pod wpływem środków odurzających</a:t>
                      </a:r>
                      <a:endParaRPr lang="pl-PL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-21%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/>
                </a:tc>
              </a:tr>
              <a:tr h="35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Razem o charakterze kryminalnym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-14%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>
                    <a:solidFill>
                      <a:srgbClr val="92D050"/>
                    </a:solidFill>
                  </a:tcPr>
                </a:tc>
              </a:tr>
              <a:tr h="351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/>
                        <a:t>Przestępstwa </a:t>
                      </a:r>
                      <a:r>
                        <a:rPr lang="pl-PL" sz="1600" dirty="0" smtClean="0"/>
                        <a:t> o </a:t>
                      </a:r>
                      <a:r>
                        <a:rPr lang="pl-PL" sz="1600" dirty="0"/>
                        <a:t>charakterze gospodarczym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600" dirty="0" smtClean="0"/>
                        <a:t>+11%</a:t>
                      </a:r>
                      <a:endParaRPr lang="pl-PL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0695" marR="30695" marT="0" marB="0"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9126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000" b="1" dirty="0" smtClean="0"/>
              <a:t>WYBRANE KATEGORIE CZYNÓW KARALNYCH POPEŁNIONYCH PRZEZ NIELETNICH </a:t>
            </a:r>
            <a:br>
              <a:rPr lang="pl-PL" sz="2000" b="1" dirty="0" smtClean="0"/>
            </a:br>
            <a:r>
              <a:rPr lang="pl-PL" sz="2000" b="1" dirty="0" smtClean="0"/>
              <a:t>W 2012 R W WOJ. LUBUSKIM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266</TotalTime>
  <Words>851</Words>
  <Application>Microsoft Office PowerPoint</Application>
  <PresentationFormat>Pokaz na ekranie (4:3)</PresentationFormat>
  <Paragraphs>427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Techniczny</vt:lpstr>
      <vt:lpstr>ANALIZA STANU ZAGROŻENIA PRZESTĘPCZOŚCIĄ WŚRÓD NIELETNICH  W WOJ. LUBUSKIM W 2012 ROKU </vt:lpstr>
      <vt:lpstr>CZYNY KARALNE POPEŁNIONE PRZEZ NIELETNICH  W WOJ. LUBUSKIM W 2012/2011 R. </vt:lpstr>
      <vt:lpstr>UDZIAŁ CZYNÓW KARALNYCH POPEŁNIONYCH PRZEZ NIELETNICH  W LICZBIE PRZESTĘPSTW STWIERDZONYCH OGÓŁEM </vt:lpstr>
      <vt:lpstr>NIELETNI SPRAWCY CZYNÓW KARALNYCH W WOJ. LUBUSKIM 2012/2011 R.</vt:lpstr>
      <vt:lpstr>UDZIAŁ NIELETNICH SPRAWCÓW DO OGÓŁU PODEJRZANYCH</vt:lpstr>
      <vt:lpstr>Slajd 6</vt:lpstr>
      <vt:lpstr>WYBRANE KATEGORIE CZYNÓW KARALNYCH POPEŁNIONYCH PRZEZ NIELETNICH  W 2012 R W WOJ. LUBUSKIM </vt:lpstr>
      <vt:lpstr>Slajd 8</vt:lpstr>
      <vt:lpstr>WYBRANE KATEGORIE CZYNÓW KARALNYCH POPEŁNIONYCH PRZEZ NIELETNICH  W 2012 R W WOJ. LUBUSKIM </vt:lpstr>
      <vt:lpstr>Slajd 10</vt:lpstr>
      <vt:lpstr>Slajd 11</vt:lpstr>
      <vt:lpstr>Slajd 12</vt:lpstr>
      <vt:lpstr>Slajd 13</vt:lpstr>
      <vt:lpstr>Slajd 14</vt:lpstr>
      <vt:lpstr>Slajd 15</vt:lpstr>
      <vt:lpstr>RODZAJE CZYNÓW ZABRONIONYCH POPEŁNIONYCH  PRZEZ OSOBY PONIŻEJ 13 LAT </vt:lpstr>
      <vt:lpstr>Slajd 17</vt:lpstr>
      <vt:lpstr>Slajd 18</vt:lpstr>
      <vt:lpstr>Slajd 19</vt:lpstr>
      <vt:lpstr>DZIĘKUJĘ ZA UWAGĘ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STANU ZAGROŻENIA PRZESTĘPCZOŚCIĄ WŚRÓD NIELETNICH  W WOJ. LUBUSKIM W 2012 ROKU </dc:title>
  <dc:creator>a</dc:creator>
  <cp:lastModifiedBy>a</cp:lastModifiedBy>
  <cp:revision>34</cp:revision>
  <dcterms:created xsi:type="dcterms:W3CDTF">2013-03-05T13:54:48Z</dcterms:created>
  <dcterms:modified xsi:type="dcterms:W3CDTF">2013-03-18T13:40:23Z</dcterms:modified>
</cp:coreProperties>
</file>