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9" r:id="rId10"/>
    <p:sldId id="264" r:id="rId11"/>
    <p:sldId id="266" r:id="rId12"/>
    <p:sldId id="267" r:id="rId13"/>
    <p:sldId id="268" r:id="rId14"/>
    <p:sldId id="265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6" r:id="rId34"/>
    <p:sldId id="289" r:id="rId3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539E91-4496-43D4-9BA9-933B86DC481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3AA35DA5-AE74-4215-96E1-C0030478F948}">
      <dgm:prSet phldrT="[Tekst]" custT="1"/>
      <dgm:spPr/>
      <dgm:t>
        <a:bodyPr/>
        <a:lstStyle/>
        <a:p>
          <a:r>
            <a:rPr lang="pl-PL" sz="2400" dirty="0" smtClean="0"/>
            <a:t>Szkoły</a:t>
          </a:r>
          <a:endParaRPr lang="pl-PL" sz="2400" dirty="0"/>
        </a:p>
      </dgm:t>
    </dgm:pt>
    <dgm:pt modelId="{59145ABA-51CA-4583-B2C8-35EC7D508228}" type="parTrans" cxnId="{7BCC5D5C-CB8B-4129-BFFD-22A1736819FD}">
      <dgm:prSet/>
      <dgm:spPr/>
      <dgm:t>
        <a:bodyPr/>
        <a:lstStyle/>
        <a:p>
          <a:endParaRPr lang="pl-PL"/>
        </a:p>
      </dgm:t>
    </dgm:pt>
    <dgm:pt modelId="{9774F590-4EBD-4771-98F8-40FA2A021F17}" type="sibTrans" cxnId="{7BCC5D5C-CB8B-4129-BFFD-22A1736819FD}">
      <dgm:prSet/>
      <dgm:spPr/>
      <dgm:t>
        <a:bodyPr/>
        <a:lstStyle/>
        <a:p>
          <a:endParaRPr lang="pl-PL"/>
        </a:p>
      </dgm:t>
    </dgm:pt>
    <dgm:pt modelId="{C259867F-69BE-407A-B445-5592BA9E16CF}">
      <dgm:prSet phldrT="[Tekst]"/>
      <dgm:spPr/>
      <dgm:t>
        <a:bodyPr/>
        <a:lstStyle/>
        <a:p>
          <a:r>
            <a:rPr lang="pl-PL" dirty="0" smtClean="0"/>
            <a:t>Szkoły podstawowe</a:t>
          </a:r>
          <a:endParaRPr lang="pl-PL" dirty="0"/>
        </a:p>
      </dgm:t>
    </dgm:pt>
    <dgm:pt modelId="{1CA1AB2C-8B50-4EA4-BD6F-EBA58531E467}" type="parTrans" cxnId="{DC084FAA-E655-4DB1-9857-72E6326B9ACF}">
      <dgm:prSet/>
      <dgm:spPr/>
      <dgm:t>
        <a:bodyPr/>
        <a:lstStyle/>
        <a:p>
          <a:endParaRPr lang="pl-PL"/>
        </a:p>
      </dgm:t>
    </dgm:pt>
    <dgm:pt modelId="{9D5E2024-D71F-4079-AD2B-C920A71F9892}" type="sibTrans" cxnId="{DC084FAA-E655-4DB1-9857-72E6326B9ACF}">
      <dgm:prSet/>
      <dgm:spPr/>
      <dgm:t>
        <a:bodyPr/>
        <a:lstStyle/>
        <a:p>
          <a:endParaRPr lang="pl-PL"/>
        </a:p>
      </dgm:t>
    </dgm:pt>
    <dgm:pt modelId="{63EB2677-2FFB-4236-9B22-E56FFDE5BD7C}">
      <dgm:prSet phldrT="[Tekst]"/>
      <dgm:spPr/>
      <dgm:t>
        <a:bodyPr/>
        <a:lstStyle/>
        <a:p>
          <a:r>
            <a:rPr lang="pl-PL" dirty="0" smtClean="0"/>
            <a:t>Szkoły ponadgimnazjalne</a:t>
          </a:r>
          <a:endParaRPr lang="pl-PL" dirty="0"/>
        </a:p>
      </dgm:t>
    </dgm:pt>
    <dgm:pt modelId="{1CE0B870-8639-4421-9BDB-A9400D355AAE}" type="parTrans" cxnId="{89E62327-627E-427C-B5C3-97533B1B552A}">
      <dgm:prSet/>
      <dgm:spPr/>
      <dgm:t>
        <a:bodyPr/>
        <a:lstStyle/>
        <a:p>
          <a:endParaRPr lang="pl-PL"/>
        </a:p>
      </dgm:t>
    </dgm:pt>
    <dgm:pt modelId="{ED3A8534-BF51-41DD-8570-7B4A54C6B1E4}" type="sibTrans" cxnId="{89E62327-627E-427C-B5C3-97533B1B552A}">
      <dgm:prSet/>
      <dgm:spPr/>
      <dgm:t>
        <a:bodyPr/>
        <a:lstStyle/>
        <a:p>
          <a:endParaRPr lang="pl-PL"/>
        </a:p>
      </dgm:t>
    </dgm:pt>
    <dgm:pt modelId="{CF607883-AC43-4383-B9AF-F3906BA1D970}">
      <dgm:prSet phldrT="[Tekst]" custT="1"/>
      <dgm:spPr/>
      <dgm:t>
        <a:bodyPr/>
        <a:lstStyle/>
        <a:p>
          <a:r>
            <a:rPr lang="pl-PL" sz="2000" dirty="0" smtClean="0"/>
            <a:t>r. szk.2017/2018</a:t>
          </a:r>
          <a:endParaRPr lang="pl-PL" sz="2000" dirty="0"/>
        </a:p>
      </dgm:t>
    </dgm:pt>
    <dgm:pt modelId="{2B3AFBAF-9F5E-4664-A6D2-779518EB5372}" type="parTrans" cxnId="{355E257F-B654-4EB4-BCB5-12266D757D95}">
      <dgm:prSet/>
      <dgm:spPr/>
      <dgm:t>
        <a:bodyPr/>
        <a:lstStyle/>
        <a:p>
          <a:endParaRPr lang="pl-PL"/>
        </a:p>
      </dgm:t>
    </dgm:pt>
    <dgm:pt modelId="{290582A5-E629-45A1-9D63-75A8562918B6}" type="sibTrans" cxnId="{355E257F-B654-4EB4-BCB5-12266D757D95}">
      <dgm:prSet/>
      <dgm:spPr/>
      <dgm:t>
        <a:bodyPr/>
        <a:lstStyle/>
        <a:p>
          <a:endParaRPr lang="pl-PL"/>
        </a:p>
      </dgm:t>
    </dgm:pt>
    <dgm:pt modelId="{9570ED8A-09D7-405B-BF51-2A9EFA3FEC25}">
      <dgm:prSet phldrT="[Tekst]"/>
      <dgm:spPr/>
      <dgm:t>
        <a:bodyPr/>
        <a:lstStyle/>
        <a:p>
          <a:pPr algn="ctr"/>
          <a:r>
            <a:rPr lang="pl-PL" dirty="0" smtClean="0"/>
            <a:t>662</a:t>
          </a:r>
          <a:endParaRPr lang="pl-PL" dirty="0"/>
        </a:p>
      </dgm:t>
    </dgm:pt>
    <dgm:pt modelId="{7CE02767-FBAB-4672-9C38-FEA7F527463C}" type="parTrans" cxnId="{E82908FC-6428-4182-9DD3-637185873918}">
      <dgm:prSet/>
      <dgm:spPr/>
      <dgm:t>
        <a:bodyPr/>
        <a:lstStyle/>
        <a:p>
          <a:endParaRPr lang="pl-PL"/>
        </a:p>
      </dgm:t>
    </dgm:pt>
    <dgm:pt modelId="{A9F0853B-F2F2-4C28-AEFE-039D88EBF08D}" type="sibTrans" cxnId="{E82908FC-6428-4182-9DD3-637185873918}">
      <dgm:prSet/>
      <dgm:spPr/>
      <dgm:t>
        <a:bodyPr/>
        <a:lstStyle/>
        <a:p>
          <a:endParaRPr lang="pl-PL"/>
        </a:p>
      </dgm:t>
    </dgm:pt>
    <dgm:pt modelId="{124EF3B5-E7C4-4FF2-86D9-D92D33876A05}">
      <dgm:prSet phldrT="[Tekst]"/>
      <dgm:spPr/>
      <dgm:t>
        <a:bodyPr/>
        <a:lstStyle/>
        <a:p>
          <a:pPr algn="ctr"/>
          <a:r>
            <a:rPr lang="pl-PL" dirty="0" smtClean="0"/>
            <a:t>77</a:t>
          </a:r>
          <a:endParaRPr lang="pl-PL" dirty="0"/>
        </a:p>
      </dgm:t>
    </dgm:pt>
    <dgm:pt modelId="{50B9FF84-07DD-477E-9290-7053C897137B}" type="parTrans" cxnId="{DAFD38EE-7142-42BD-9B50-BA3E0B8A1981}">
      <dgm:prSet/>
      <dgm:spPr/>
      <dgm:t>
        <a:bodyPr/>
        <a:lstStyle/>
        <a:p>
          <a:endParaRPr lang="pl-PL"/>
        </a:p>
      </dgm:t>
    </dgm:pt>
    <dgm:pt modelId="{19B0D540-1EC9-4072-8AE4-B8AF70D3F2D0}" type="sibTrans" cxnId="{DAFD38EE-7142-42BD-9B50-BA3E0B8A1981}">
      <dgm:prSet/>
      <dgm:spPr/>
      <dgm:t>
        <a:bodyPr/>
        <a:lstStyle/>
        <a:p>
          <a:endParaRPr lang="pl-PL"/>
        </a:p>
      </dgm:t>
    </dgm:pt>
    <dgm:pt modelId="{A2F27B05-92F5-4E85-9B23-37AC16B644A4}">
      <dgm:prSet phldrT="[Tekst]" custT="1"/>
      <dgm:spPr/>
      <dgm:t>
        <a:bodyPr/>
        <a:lstStyle/>
        <a:p>
          <a:r>
            <a:rPr lang="pl-PL" sz="2000" dirty="0" smtClean="0"/>
            <a:t>r. szk.2018/2019</a:t>
          </a:r>
          <a:endParaRPr lang="pl-PL" sz="2000" dirty="0"/>
        </a:p>
      </dgm:t>
    </dgm:pt>
    <dgm:pt modelId="{04DC6F81-3DA0-4AFA-ACA8-D0D4775DA51C}" type="parTrans" cxnId="{A4F9F714-5C19-45B1-AB7F-4184BD3D5743}">
      <dgm:prSet/>
      <dgm:spPr/>
      <dgm:t>
        <a:bodyPr/>
        <a:lstStyle/>
        <a:p>
          <a:endParaRPr lang="pl-PL"/>
        </a:p>
      </dgm:t>
    </dgm:pt>
    <dgm:pt modelId="{8612EECD-0416-4237-AFE9-FF50AB015851}" type="sibTrans" cxnId="{A4F9F714-5C19-45B1-AB7F-4184BD3D5743}">
      <dgm:prSet/>
      <dgm:spPr/>
      <dgm:t>
        <a:bodyPr/>
        <a:lstStyle/>
        <a:p>
          <a:endParaRPr lang="pl-PL"/>
        </a:p>
      </dgm:t>
    </dgm:pt>
    <dgm:pt modelId="{B850D821-3219-4360-BC39-CB87F685D939}">
      <dgm:prSet phldrT="[Tekst]"/>
      <dgm:spPr/>
      <dgm:t>
        <a:bodyPr/>
        <a:lstStyle/>
        <a:p>
          <a:pPr algn="ctr"/>
          <a:r>
            <a:rPr lang="pl-PL" dirty="0" smtClean="0"/>
            <a:t>697</a:t>
          </a:r>
          <a:endParaRPr lang="pl-PL" dirty="0"/>
        </a:p>
      </dgm:t>
    </dgm:pt>
    <dgm:pt modelId="{68BB0183-077B-4957-A3C3-3CF7D3CDD6ED}" type="parTrans" cxnId="{000DB590-5DF1-48B4-882B-3737B383628F}">
      <dgm:prSet/>
      <dgm:spPr/>
      <dgm:t>
        <a:bodyPr/>
        <a:lstStyle/>
        <a:p>
          <a:endParaRPr lang="pl-PL"/>
        </a:p>
      </dgm:t>
    </dgm:pt>
    <dgm:pt modelId="{332A0888-5703-4412-8468-662C6C3FA5A1}" type="sibTrans" cxnId="{000DB590-5DF1-48B4-882B-3737B383628F}">
      <dgm:prSet/>
      <dgm:spPr/>
      <dgm:t>
        <a:bodyPr/>
        <a:lstStyle/>
        <a:p>
          <a:endParaRPr lang="pl-PL"/>
        </a:p>
      </dgm:t>
    </dgm:pt>
    <dgm:pt modelId="{6FA5AFDD-EE0E-490D-B954-56F1EA2D5D02}">
      <dgm:prSet phldrT="[Tekst]"/>
      <dgm:spPr/>
      <dgm:t>
        <a:bodyPr/>
        <a:lstStyle/>
        <a:p>
          <a:pPr algn="ctr"/>
          <a:r>
            <a:rPr lang="pl-PL" dirty="0" smtClean="0"/>
            <a:t>110</a:t>
          </a:r>
          <a:endParaRPr lang="pl-PL" dirty="0"/>
        </a:p>
      </dgm:t>
    </dgm:pt>
    <dgm:pt modelId="{580947DE-B48A-445F-9363-D23C5DCBBEEB}" type="parTrans" cxnId="{D205DFAE-974E-4994-927D-7122D284834B}">
      <dgm:prSet/>
      <dgm:spPr/>
      <dgm:t>
        <a:bodyPr/>
        <a:lstStyle/>
        <a:p>
          <a:endParaRPr lang="pl-PL"/>
        </a:p>
      </dgm:t>
    </dgm:pt>
    <dgm:pt modelId="{CE255F54-0BA4-4C88-98D7-9D78BF8244B3}" type="sibTrans" cxnId="{D205DFAE-974E-4994-927D-7122D284834B}">
      <dgm:prSet/>
      <dgm:spPr/>
      <dgm:t>
        <a:bodyPr/>
        <a:lstStyle/>
        <a:p>
          <a:endParaRPr lang="pl-PL"/>
        </a:p>
      </dgm:t>
    </dgm:pt>
    <dgm:pt modelId="{BDA1E47C-F27C-4B20-9D60-FD87CB81EC3F}">
      <dgm:prSet phldrT="[Tekst]"/>
      <dgm:spPr/>
      <dgm:t>
        <a:bodyPr/>
        <a:lstStyle/>
        <a:p>
          <a:pPr algn="l"/>
          <a:endParaRPr lang="pl-PL" dirty="0"/>
        </a:p>
      </dgm:t>
    </dgm:pt>
    <dgm:pt modelId="{F5FB7F9B-AF2C-4C0F-ABAF-E745F3ED2E9A}" type="parTrans" cxnId="{F59608D2-BCA4-4024-867E-49A3EE6FA71F}">
      <dgm:prSet/>
      <dgm:spPr/>
      <dgm:t>
        <a:bodyPr/>
        <a:lstStyle/>
        <a:p>
          <a:endParaRPr lang="pl-PL"/>
        </a:p>
      </dgm:t>
    </dgm:pt>
    <dgm:pt modelId="{F7F5F41B-805B-4B37-8FC4-2E32BE1D9328}" type="sibTrans" cxnId="{F59608D2-BCA4-4024-867E-49A3EE6FA71F}">
      <dgm:prSet/>
      <dgm:spPr/>
      <dgm:t>
        <a:bodyPr/>
        <a:lstStyle/>
        <a:p>
          <a:endParaRPr lang="pl-PL"/>
        </a:p>
      </dgm:t>
    </dgm:pt>
    <dgm:pt modelId="{98C8B51E-66D5-4EE1-B6A8-3009DC46829A}">
      <dgm:prSet phldrT="[Tekst]"/>
      <dgm:spPr/>
      <dgm:t>
        <a:bodyPr/>
        <a:lstStyle/>
        <a:p>
          <a:endParaRPr lang="pl-PL" dirty="0"/>
        </a:p>
      </dgm:t>
    </dgm:pt>
    <dgm:pt modelId="{D9AA6D24-0DA4-4E9A-A793-7221EC032105}" type="parTrans" cxnId="{20583F93-A9FD-4130-9766-9F22ACBDEFC4}">
      <dgm:prSet/>
      <dgm:spPr/>
      <dgm:t>
        <a:bodyPr/>
        <a:lstStyle/>
        <a:p>
          <a:endParaRPr lang="pl-PL"/>
        </a:p>
      </dgm:t>
    </dgm:pt>
    <dgm:pt modelId="{2C3B974D-9A69-4767-91B4-13B96749D100}" type="sibTrans" cxnId="{20583F93-A9FD-4130-9766-9F22ACBDEFC4}">
      <dgm:prSet/>
      <dgm:spPr/>
      <dgm:t>
        <a:bodyPr/>
        <a:lstStyle/>
        <a:p>
          <a:endParaRPr lang="pl-PL"/>
        </a:p>
      </dgm:t>
    </dgm:pt>
    <dgm:pt modelId="{EF400E41-82B8-48C8-B8A0-D4657C990DA4}">
      <dgm:prSet phldrT="[Tekst]"/>
      <dgm:spPr/>
      <dgm:t>
        <a:bodyPr/>
        <a:lstStyle/>
        <a:p>
          <a:pPr algn="ctr"/>
          <a:endParaRPr lang="pl-PL" dirty="0"/>
        </a:p>
      </dgm:t>
    </dgm:pt>
    <dgm:pt modelId="{B5E33671-9902-4E8C-804F-7F6F2077B7CB}" type="parTrans" cxnId="{57B17E2E-3B5F-4E04-95E7-E0C72449235B}">
      <dgm:prSet/>
      <dgm:spPr/>
      <dgm:t>
        <a:bodyPr/>
        <a:lstStyle/>
        <a:p>
          <a:endParaRPr lang="pl-PL"/>
        </a:p>
      </dgm:t>
    </dgm:pt>
    <dgm:pt modelId="{71BCCDFE-37C2-408F-BA44-918F9847D853}" type="sibTrans" cxnId="{57B17E2E-3B5F-4E04-95E7-E0C72449235B}">
      <dgm:prSet/>
      <dgm:spPr/>
      <dgm:t>
        <a:bodyPr/>
        <a:lstStyle/>
        <a:p>
          <a:endParaRPr lang="pl-PL"/>
        </a:p>
      </dgm:t>
    </dgm:pt>
    <dgm:pt modelId="{1F9F18F5-DC08-4E99-AA0B-FF5517D391E3}" type="pres">
      <dgm:prSet presAssocID="{BA539E91-4496-43D4-9BA9-933B86DC481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8999B26C-4D58-4788-B4BA-21757BCFE626}" type="pres">
      <dgm:prSet presAssocID="{3AA35DA5-AE74-4215-96E1-C0030478F948}" presName="composite" presStyleCnt="0"/>
      <dgm:spPr/>
    </dgm:pt>
    <dgm:pt modelId="{75C39FF7-64C8-4BFC-A010-D7746D60432A}" type="pres">
      <dgm:prSet presAssocID="{3AA35DA5-AE74-4215-96E1-C0030478F94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ED89F4E-FF9A-46BE-8B40-6B76A37D50BD}" type="pres">
      <dgm:prSet presAssocID="{3AA35DA5-AE74-4215-96E1-C0030478F94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F08F72A-F53D-4052-95B9-342815B367A0}" type="pres">
      <dgm:prSet presAssocID="{9774F590-4EBD-4771-98F8-40FA2A021F17}" presName="space" presStyleCnt="0"/>
      <dgm:spPr/>
    </dgm:pt>
    <dgm:pt modelId="{F104830C-72AE-4199-A99F-C5CCFD3B0B4F}" type="pres">
      <dgm:prSet presAssocID="{CF607883-AC43-4383-B9AF-F3906BA1D970}" presName="composite" presStyleCnt="0"/>
      <dgm:spPr/>
    </dgm:pt>
    <dgm:pt modelId="{BBD56BDA-F4AA-476A-A29D-513E88795397}" type="pres">
      <dgm:prSet presAssocID="{CF607883-AC43-4383-B9AF-F3906BA1D970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A9E0CC3-2CF6-4CB3-8430-45B7BBF42744}" type="pres">
      <dgm:prSet presAssocID="{CF607883-AC43-4383-B9AF-F3906BA1D970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FC3C562-01BA-4E1E-846E-B66D71CC4F0D}" type="pres">
      <dgm:prSet presAssocID="{290582A5-E629-45A1-9D63-75A8562918B6}" presName="space" presStyleCnt="0"/>
      <dgm:spPr/>
    </dgm:pt>
    <dgm:pt modelId="{D0AD13E3-3C06-4357-BB12-A5872DAEC534}" type="pres">
      <dgm:prSet presAssocID="{A2F27B05-92F5-4E85-9B23-37AC16B644A4}" presName="composite" presStyleCnt="0"/>
      <dgm:spPr/>
    </dgm:pt>
    <dgm:pt modelId="{7D0D4A81-8A1A-4385-BEBA-C83A72B91684}" type="pres">
      <dgm:prSet presAssocID="{A2F27B05-92F5-4E85-9B23-37AC16B644A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4DD19C9-81CE-4F8F-A7D7-4E01E2188CC2}" type="pres">
      <dgm:prSet presAssocID="{A2F27B05-92F5-4E85-9B23-37AC16B644A4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A4F9F714-5C19-45B1-AB7F-4184BD3D5743}" srcId="{BA539E91-4496-43D4-9BA9-933B86DC481B}" destId="{A2F27B05-92F5-4E85-9B23-37AC16B644A4}" srcOrd="2" destOrd="0" parTransId="{04DC6F81-3DA0-4AFA-ACA8-D0D4775DA51C}" sibTransId="{8612EECD-0416-4237-AFE9-FF50AB015851}"/>
    <dgm:cxn modelId="{355E257F-B654-4EB4-BCB5-12266D757D95}" srcId="{BA539E91-4496-43D4-9BA9-933B86DC481B}" destId="{CF607883-AC43-4383-B9AF-F3906BA1D970}" srcOrd="1" destOrd="0" parTransId="{2B3AFBAF-9F5E-4664-A6D2-779518EB5372}" sibTransId="{290582A5-E629-45A1-9D63-75A8562918B6}"/>
    <dgm:cxn modelId="{20583F93-A9FD-4130-9766-9F22ACBDEFC4}" srcId="{3AA35DA5-AE74-4215-96E1-C0030478F948}" destId="{98C8B51E-66D5-4EE1-B6A8-3009DC46829A}" srcOrd="1" destOrd="0" parTransId="{D9AA6D24-0DA4-4E9A-A793-7221EC032105}" sibTransId="{2C3B974D-9A69-4767-91B4-13B96749D100}"/>
    <dgm:cxn modelId="{1200DD82-940A-4268-9F99-FECC556BDFE7}" type="presOf" srcId="{A2F27B05-92F5-4E85-9B23-37AC16B644A4}" destId="{7D0D4A81-8A1A-4385-BEBA-C83A72B91684}" srcOrd="0" destOrd="0" presId="urn:microsoft.com/office/officeart/2005/8/layout/hList1"/>
    <dgm:cxn modelId="{57B2B5F6-E3EA-4CE8-AB0B-0B3697176256}" type="presOf" srcId="{3AA35DA5-AE74-4215-96E1-C0030478F948}" destId="{75C39FF7-64C8-4BFC-A010-D7746D60432A}" srcOrd="0" destOrd="0" presId="urn:microsoft.com/office/officeart/2005/8/layout/hList1"/>
    <dgm:cxn modelId="{5BC0C0E8-0490-4B06-A5C8-A01037C7CA24}" type="presOf" srcId="{CF607883-AC43-4383-B9AF-F3906BA1D970}" destId="{BBD56BDA-F4AA-476A-A29D-513E88795397}" srcOrd="0" destOrd="0" presId="urn:microsoft.com/office/officeart/2005/8/layout/hList1"/>
    <dgm:cxn modelId="{4F21E9D3-3F39-487E-896E-36283DFEE733}" type="presOf" srcId="{C259867F-69BE-407A-B445-5592BA9E16CF}" destId="{1ED89F4E-FF9A-46BE-8B40-6B76A37D50BD}" srcOrd="0" destOrd="0" presId="urn:microsoft.com/office/officeart/2005/8/layout/hList1"/>
    <dgm:cxn modelId="{D3794033-D7AF-4CC4-95A2-903111785E7F}" type="presOf" srcId="{BDA1E47C-F27C-4B20-9D60-FD87CB81EC3F}" destId="{FA9E0CC3-2CF6-4CB3-8430-45B7BBF42744}" srcOrd="0" destOrd="1" presId="urn:microsoft.com/office/officeart/2005/8/layout/hList1"/>
    <dgm:cxn modelId="{5C307E44-C877-470F-B1FB-BE22D59699E1}" type="presOf" srcId="{124EF3B5-E7C4-4FF2-86D9-D92D33876A05}" destId="{FA9E0CC3-2CF6-4CB3-8430-45B7BBF42744}" srcOrd="0" destOrd="2" presId="urn:microsoft.com/office/officeart/2005/8/layout/hList1"/>
    <dgm:cxn modelId="{000DB590-5DF1-48B4-882B-3737B383628F}" srcId="{A2F27B05-92F5-4E85-9B23-37AC16B644A4}" destId="{B850D821-3219-4360-BC39-CB87F685D939}" srcOrd="0" destOrd="0" parTransId="{68BB0183-077B-4957-A3C3-3CF7D3CDD6ED}" sibTransId="{332A0888-5703-4412-8468-662C6C3FA5A1}"/>
    <dgm:cxn modelId="{F25B2884-843D-477F-90C0-B8295A682553}" type="presOf" srcId="{B850D821-3219-4360-BC39-CB87F685D939}" destId="{E4DD19C9-81CE-4F8F-A7D7-4E01E2188CC2}" srcOrd="0" destOrd="0" presId="urn:microsoft.com/office/officeart/2005/8/layout/hList1"/>
    <dgm:cxn modelId="{DEF0024E-CEA3-4C0F-81EE-588CB17556BD}" type="presOf" srcId="{EF400E41-82B8-48C8-B8A0-D4657C990DA4}" destId="{E4DD19C9-81CE-4F8F-A7D7-4E01E2188CC2}" srcOrd="0" destOrd="1" presId="urn:microsoft.com/office/officeart/2005/8/layout/hList1"/>
    <dgm:cxn modelId="{BBEFB963-8269-46AE-B94C-EB056CEA817E}" type="presOf" srcId="{9570ED8A-09D7-405B-BF51-2A9EFA3FEC25}" destId="{FA9E0CC3-2CF6-4CB3-8430-45B7BBF42744}" srcOrd="0" destOrd="0" presId="urn:microsoft.com/office/officeart/2005/8/layout/hList1"/>
    <dgm:cxn modelId="{CEB1D376-00D7-4EFF-915D-3DE9110A2465}" type="presOf" srcId="{63EB2677-2FFB-4236-9B22-E56FFDE5BD7C}" destId="{1ED89F4E-FF9A-46BE-8B40-6B76A37D50BD}" srcOrd="0" destOrd="2" presId="urn:microsoft.com/office/officeart/2005/8/layout/hList1"/>
    <dgm:cxn modelId="{7BCC5D5C-CB8B-4129-BFFD-22A1736819FD}" srcId="{BA539E91-4496-43D4-9BA9-933B86DC481B}" destId="{3AA35DA5-AE74-4215-96E1-C0030478F948}" srcOrd="0" destOrd="0" parTransId="{59145ABA-51CA-4583-B2C8-35EC7D508228}" sibTransId="{9774F590-4EBD-4771-98F8-40FA2A021F17}"/>
    <dgm:cxn modelId="{57B17E2E-3B5F-4E04-95E7-E0C72449235B}" srcId="{A2F27B05-92F5-4E85-9B23-37AC16B644A4}" destId="{EF400E41-82B8-48C8-B8A0-D4657C990DA4}" srcOrd="1" destOrd="0" parTransId="{B5E33671-9902-4E8C-804F-7F6F2077B7CB}" sibTransId="{71BCCDFE-37C2-408F-BA44-918F9847D853}"/>
    <dgm:cxn modelId="{49309357-5D95-486D-BD5B-047C245F2D69}" type="presOf" srcId="{6FA5AFDD-EE0E-490D-B954-56F1EA2D5D02}" destId="{E4DD19C9-81CE-4F8F-A7D7-4E01E2188CC2}" srcOrd="0" destOrd="2" presId="urn:microsoft.com/office/officeart/2005/8/layout/hList1"/>
    <dgm:cxn modelId="{F59608D2-BCA4-4024-867E-49A3EE6FA71F}" srcId="{CF607883-AC43-4383-B9AF-F3906BA1D970}" destId="{BDA1E47C-F27C-4B20-9D60-FD87CB81EC3F}" srcOrd="1" destOrd="0" parTransId="{F5FB7F9B-AF2C-4C0F-ABAF-E745F3ED2E9A}" sibTransId="{F7F5F41B-805B-4B37-8FC4-2E32BE1D9328}"/>
    <dgm:cxn modelId="{DAFD38EE-7142-42BD-9B50-BA3E0B8A1981}" srcId="{CF607883-AC43-4383-B9AF-F3906BA1D970}" destId="{124EF3B5-E7C4-4FF2-86D9-D92D33876A05}" srcOrd="2" destOrd="0" parTransId="{50B9FF84-07DD-477E-9290-7053C897137B}" sibTransId="{19B0D540-1EC9-4072-8AE4-B8AF70D3F2D0}"/>
    <dgm:cxn modelId="{E82908FC-6428-4182-9DD3-637185873918}" srcId="{CF607883-AC43-4383-B9AF-F3906BA1D970}" destId="{9570ED8A-09D7-405B-BF51-2A9EFA3FEC25}" srcOrd="0" destOrd="0" parTransId="{7CE02767-FBAB-4672-9C38-FEA7F527463C}" sibTransId="{A9F0853B-F2F2-4C28-AEFE-039D88EBF08D}"/>
    <dgm:cxn modelId="{2A5F22B1-6836-4A94-A31C-BEFBD3B96915}" type="presOf" srcId="{BA539E91-4496-43D4-9BA9-933B86DC481B}" destId="{1F9F18F5-DC08-4E99-AA0B-FF5517D391E3}" srcOrd="0" destOrd="0" presId="urn:microsoft.com/office/officeart/2005/8/layout/hList1"/>
    <dgm:cxn modelId="{E3867402-EC67-494B-9A3B-FA3520DDA1F1}" type="presOf" srcId="{98C8B51E-66D5-4EE1-B6A8-3009DC46829A}" destId="{1ED89F4E-FF9A-46BE-8B40-6B76A37D50BD}" srcOrd="0" destOrd="1" presId="urn:microsoft.com/office/officeart/2005/8/layout/hList1"/>
    <dgm:cxn modelId="{DC084FAA-E655-4DB1-9857-72E6326B9ACF}" srcId="{3AA35DA5-AE74-4215-96E1-C0030478F948}" destId="{C259867F-69BE-407A-B445-5592BA9E16CF}" srcOrd="0" destOrd="0" parTransId="{1CA1AB2C-8B50-4EA4-BD6F-EBA58531E467}" sibTransId="{9D5E2024-D71F-4079-AD2B-C920A71F9892}"/>
    <dgm:cxn modelId="{D205DFAE-974E-4994-927D-7122D284834B}" srcId="{A2F27B05-92F5-4E85-9B23-37AC16B644A4}" destId="{6FA5AFDD-EE0E-490D-B954-56F1EA2D5D02}" srcOrd="2" destOrd="0" parTransId="{580947DE-B48A-445F-9363-D23C5DCBBEEB}" sibTransId="{CE255F54-0BA4-4C88-98D7-9D78BF8244B3}"/>
    <dgm:cxn modelId="{89E62327-627E-427C-B5C3-97533B1B552A}" srcId="{3AA35DA5-AE74-4215-96E1-C0030478F948}" destId="{63EB2677-2FFB-4236-9B22-E56FFDE5BD7C}" srcOrd="2" destOrd="0" parTransId="{1CE0B870-8639-4421-9BDB-A9400D355AAE}" sibTransId="{ED3A8534-BF51-41DD-8570-7B4A54C6B1E4}"/>
    <dgm:cxn modelId="{BEB157DB-89AC-4B4D-BD72-5FC572D25FA9}" type="presParOf" srcId="{1F9F18F5-DC08-4E99-AA0B-FF5517D391E3}" destId="{8999B26C-4D58-4788-B4BA-21757BCFE626}" srcOrd="0" destOrd="0" presId="urn:microsoft.com/office/officeart/2005/8/layout/hList1"/>
    <dgm:cxn modelId="{6CC96A5B-8631-46A6-AE31-8054AB5FE491}" type="presParOf" srcId="{8999B26C-4D58-4788-B4BA-21757BCFE626}" destId="{75C39FF7-64C8-4BFC-A010-D7746D60432A}" srcOrd="0" destOrd="0" presId="urn:microsoft.com/office/officeart/2005/8/layout/hList1"/>
    <dgm:cxn modelId="{E08EED1D-BA3E-4E4D-8DAC-76FCC9906F28}" type="presParOf" srcId="{8999B26C-4D58-4788-B4BA-21757BCFE626}" destId="{1ED89F4E-FF9A-46BE-8B40-6B76A37D50BD}" srcOrd="1" destOrd="0" presId="urn:microsoft.com/office/officeart/2005/8/layout/hList1"/>
    <dgm:cxn modelId="{6BEEC598-7481-4C9B-8A9F-ADEFFBFFC981}" type="presParOf" srcId="{1F9F18F5-DC08-4E99-AA0B-FF5517D391E3}" destId="{6F08F72A-F53D-4052-95B9-342815B367A0}" srcOrd="1" destOrd="0" presId="urn:microsoft.com/office/officeart/2005/8/layout/hList1"/>
    <dgm:cxn modelId="{C8848782-3A30-4636-BF18-467FDB1759B6}" type="presParOf" srcId="{1F9F18F5-DC08-4E99-AA0B-FF5517D391E3}" destId="{F104830C-72AE-4199-A99F-C5CCFD3B0B4F}" srcOrd="2" destOrd="0" presId="urn:microsoft.com/office/officeart/2005/8/layout/hList1"/>
    <dgm:cxn modelId="{78949146-8E66-4383-B9A1-46E23C02A475}" type="presParOf" srcId="{F104830C-72AE-4199-A99F-C5CCFD3B0B4F}" destId="{BBD56BDA-F4AA-476A-A29D-513E88795397}" srcOrd="0" destOrd="0" presId="urn:microsoft.com/office/officeart/2005/8/layout/hList1"/>
    <dgm:cxn modelId="{4D5A2546-6F7E-445E-9C6C-F4698361162B}" type="presParOf" srcId="{F104830C-72AE-4199-A99F-C5CCFD3B0B4F}" destId="{FA9E0CC3-2CF6-4CB3-8430-45B7BBF42744}" srcOrd="1" destOrd="0" presId="urn:microsoft.com/office/officeart/2005/8/layout/hList1"/>
    <dgm:cxn modelId="{FBB45996-B64E-4A48-934E-56BBF1613055}" type="presParOf" srcId="{1F9F18F5-DC08-4E99-AA0B-FF5517D391E3}" destId="{BFC3C562-01BA-4E1E-846E-B66D71CC4F0D}" srcOrd="3" destOrd="0" presId="urn:microsoft.com/office/officeart/2005/8/layout/hList1"/>
    <dgm:cxn modelId="{477016EE-65D9-4441-A7D7-F4E763A8AEFF}" type="presParOf" srcId="{1F9F18F5-DC08-4E99-AA0B-FF5517D391E3}" destId="{D0AD13E3-3C06-4357-BB12-A5872DAEC534}" srcOrd="4" destOrd="0" presId="urn:microsoft.com/office/officeart/2005/8/layout/hList1"/>
    <dgm:cxn modelId="{11BF957D-70DD-4558-838C-9349D9E29671}" type="presParOf" srcId="{D0AD13E3-3C06-4357-BB12-A5872DAEC534}" destId="{7D0D4A81-8A1A-4385-BEBA-C83A72B91684}" srcOrd="0" destOrd="0" presId="urn:microsoft.com/office/officeart/2005/8/layout/hList1"/>
    <dgm:cxn modelId="{68FFCE51-D879-4C42-ABB4-2B4292747E59}" type="presParOf" srcId="{D0AD13E3-3C06-4357-BB12-A5872DAEC534}" destId="{E4DD19C9-81CE-4F8F-A7D7-4E01E2188CC2}" srcOrd="1" destOrd="0" presId="urn:microsoft.com/office/officeart/2005/8/layout/hList1"/>
  </dgm:cxnLst>
  <dgm:bg>
    <a:solidFill>
      <a:schemeClr val="accent1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BF6793-388C-4877-BB4F-E63F6D201B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l-PL"/>
        </a:p>
      </dgm:t>
    </dgm:pt>
    <dgm:pt modelId="{BEBC4D85-AD33-43AA-88DE-7FE39C9769F5}">
      <dgm:prSet/>
      <dgm:spPr/>
      <dgm:t>
        <a:bodyPr/>
        <a:lstStyle/>
        <a:p>
          <a:pPr rtl="0"/>
          <a:r>
            <a:rPr lang="pl-PL" dirty="0" smtClean="0"/>
            <a:t>Organizacja edukacji włączającej</a:t>
          </a:r>
          <a:endParaRPr lang="pl-PL" dirty="0"/>
        </a:p>
      </dgm:t>
    </dgm:pt>
    <dgm:pt modelId="{A3D2A1DC-CF94-4C72-9BCB-1A7943668A63}" type="parTrans" cxnId="{B867F434-8362-49D3-8ED7-54A75D082A34}">
      <dgm:prSet/>
      <dgm:spPr/>
      <dgm:t>
        <a:bodyPr/>
        <a:lstStyle/>
        <a:p>
          <a:endParaRPr lang="pl-PL"/>
        </a:p>
      </dgm:t>
    </dgm:pt>
    <dgm:pt modelId="{A10C8084-4E7E-4D0B-BFB9-5762B9AC835A}" type="sibTrans" cxnId="{B867F434-8362-49D3-8ED7-54A75D082A34}">
      <dgm:prSet/>
      <dgm:spPr/>
      <dgm:t>
        <a:bodyPr/>
        <a:lstStyle/>
        <a:p>
          <a:endParaRPr lang="pl-PL"/>
        </a:p>
      </dgm:t>
    </dgm:pt>
    <dgm:pt modelId="{897400CE-B8AB-448F-B8CE-E5D4A13316B7}" type="pres">
      <dgm:prSet presAssocID="{D6BF6793-388C-4877-BB4F-E63F6D201B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CFBF6F29-0D4A-4BAE-97F0-883D8D71E876}" type="pres">
      <dgm:prSet presAssocID="{BEBC4D85-AD33-43AA-88DE-7FE39C9769F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84BD5997-36C3-40C2-97A7-9F907FCAED2D}" type="presOf" srcId="{BEBC4D85-AD33-43AA-88DE-7FE39C9769F5}" destId="{CFBF6F29-0D4A-4BAE-97F0-883D8D71E876}" srcOrd="0" destOrd="0" presId="urn:microsoft.com/office/officeart/2005/8/layout/vList2"/>
    <dgm:cxn modelId="{B867F434-8362-49D3-8ED7-54A75D082A34}" srcId="{D6BF6793-388C-4877-BB4F-E63F6D201BA5}" destId="{BEBC4D85-AD33-43AA-88DE-7FE39C9769F5}" srcOrd="0" destOrd="0" parTransId="{A3D2A1DC-CF94-4C72-9BCB-1A7943668A63}" sibTransId="{A10C8084-4E7E-4D0B-BFB9-5762B9AC835A}"/>
    <dgm:cxn modelId="{16F74797-0F99-426B-BE9E-92DEB12E3044}" type="presOf" srcId="{D6BF6793-388C-4877-BB4F-E63F6D201BA5}" destId="{897400CE-B8AB-448F-B8CE-E5D4A13316B7}" srcOrd="0" destOrd="0" presId="urn:microsoft.com/office/officeart/2005/8/layout/vList2"/>
    <dgm:cxn modelId="{D17EC830-3335-4033-8E2E-CA417A4A0DEF}" type="presParOf" srcId="{897400CE-B8AB-448F-B8CE-E5D4A13316B7}" destId="{CFBF6F29-0D4A-4BAE-97F0-883D8D71E8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30E8FD-E28A-43C8-8166-C9B14478E80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7CC6E09-2FA2-4C51-A8C2-B0150666F44E}">
      <dgm:prSet phldrT="[Tekst]"/>
      <dgm:spPr/>
      <dgm:t>
        <a:bodyPr/>
        <a:lstStyle/>
        <a:p>
          <a:r>
            <a:rPr lang="pl-PL" dirty="0" smtClean="0"/>
            <a:t>We wszystkich szkołach woj. lubuskiego uczniowie ze specjalnymi potrzebami edukacyjnymi, uczestniczący w zajęciach edukacyjnych  wynikających z ramowych planów nauczania - w formie indywidualnego nauczania,  zindywidualizowanej ścieżki kształcenia, bądź na podstawie IPET objęci są dodatkowo wsparciem zajęciami rewalidacyjnymi (zgodnie ze wskazaną niepełnosprawnością) i zajęciami z zakresu pomocy </a:t>
          </a:r>
          <a:r>
            <a:rPr lang="pl-PL" dirty="0" err="1" smtClean="0"/>
            <a:t>psychologiczno</a:t>
          </a:r>
          <a:r>
            <a:rPr lang="pl-PL" dirty="0" smtClean="0"/>
            <a:t> – pedagogicznej.</a:t>
          </a:r>
          <a:endParaRPr lang="pl-PL" dirty="0"/>
        </a:p>
      </dgm:t>
    </dgm:pt>
    <dgm:pt modelId="{9D02C1FD-E3C9-43D3-A7D1-AB7B0DB694CB}" type="parTrans" cxnId="{8AB91DCE-1CEB-4574-A4CF-BD55E615A60B}">
      <dgm:prSet/>
      <dgm:spPr/>
      <dgm:t>
        <a:bodyPr/>
        <a:lstStyle/>
        <a:p>
          <a:endParaRPr lang="pl-PL"/>
        </a:p>
      </dgm:t>
    </dgm:pt>
    <dgm:pt modelId="{DC91FA3D-413C-4377-832C-2E560B1B3597}" type="sibTrans" cxnId="{8AB91DCE-1CEB-4574-A4CF-BD55E615A60B}">
      <dgm:prSet/>
      <dgm:spPr/>
      <dgm:t>
        <a:bodyPr/>
        <a:lstStyle/>
        <a:p>
          <a:endParaRPr lang="pl-PL"/>
        </a:p>
      </dgm:t>
    </dgm:pt>
    <dgm:pt modelId="{8D2908A0-388C-4473-8E16-3FFD9D6DA6A9}" type="pres">
      <dgm:prSet presAssocID="{D330E8FD-E28A-43C8-8166-C9B14478E8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29EF7BA0-D02E-41B8-A0F8-D77365D5EA50}" type="pres">
      <dgm:prSet presAssocID="{07CC6E09-2FA2-4C51-A8C2-B0150666F44E}" presName="parentText" presStyleLbl="node1" presStyleIdx="0" presStyleCnt="1" custLinFactY="-36775" custLinFactNeighborX="-7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594E1612-3EF7-44EB-A9A5-E2D50B29F15B}" type="presOf" srcId="{07CC6E09-2FA2-4C51-A8C2-B0150666F44E}" destId="{29EF7BA0-D02E-41B8-A0F8-D77365D5EA50}" srcOrd="0" destOrd="0" presId="urn:microsoft.com/office/officeart/2005/8/layout/vList2"/>
    <dgm:cxn modelId="{FD206851-DA9F-4BA4-BC81-E2C4C70C4215}" type="presOf" srcId="{D330E8FD-E28A-43C8-8166-C9B14478E802}" destId="{8D2908A0-388C-4473-8E16-3FFD9D6DA6A9}" srcOrd="0" destOrd="0" presId="urn:microsoft.com/office/officeart/2005/8/layout/vList2"/>
    <dgm:cxn modelId="{8AB91DCE-1CEB-4574-A4CF-BD55E615A60B}" srcId="{D330E8FD-E28A-43C8-8166-C9B14478E802}" destId="{07CC6E09-2FA2-4C51-A8C2-B0150666F44E}" srcOrd="0" destOrd="0" parTransId="{9D02C1FD-E3C9-43D3-A7D1-AB7B0DB694CB}" sibTransId="{DC91FA3D-413C-4377-832C-2E560B1B3597}"/>
    <dgm:cxn modelId="{1D6E540C-0705-4E0D-991C-0A6877B28506}" type="presParOf" srcId="{8D2908A0-388C-4473-8E16-3FFD9D6DA6A9}" destId="{29EF7BA0-D02E-41B8-A0F8-D77365D5EA5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D2CA30-1200-4BB2-9E85-DA2D28119BB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3E151D71-F23E-4766-98E8-3FB02C7C3F84}">
      <dgm:prSet custT="1"/>
      <dgm:spPr/>
      <dgm:t>
        <a:bodyPr/>
        <a:lstStyle/>
        <a:p>
          <a:pPr rtl="0"/>
          <a:r>
            <a:rPr lang="pl-PL" sz="2800" dirty="0" smtClean="0"/>
            <a:t>Zajęciami edukacyjnymi realizowanymi indywidualnie lub w grupie do 5 uczniów na podstawie IPET  w r. szk. 2018/19: na 807 wykazanych uczniów z orzeczeniami Poradni Psychologiczno-Pedagogicznej o potrzebie kształcenia specjalnego, organizację w systemie włączającym wskazało  41 szkół</a:t>
          </a:r>
          <a:endParaRPr lang="pl-PL" sz="2800" dirty="0"/>
        </a:p>
      </dgm:t>
    </dgm:pt>
    <dgm:pt modelId="{5345CF2C-6380-43D3-8A3D-1D82F628CD4E}" type="parTrans" cxnId="{420A022C-CE05-42CF-9F11-FA8F0872B20C}">
      <dgm:prSet/>
      <dgm:spPr/>
      <dgm:t>
        <a:bodyPr/>
        <a:lstStyle/>
        <a:p>
          <a:endParaRPr lang="pl-PL"/>
        </a:p>
      </dgm:t>
    </dgm:pt>
    <dgm:pt modelId="{69791ACC-EA18-4EB5-8955-E4D705B1E1BF}" type="sibTrans" cxnId="{420A022C-CE05-42CF-9F11-FA8F0872B20C}">
      <dgm:prSet/>
      <dgm:spPr/>
      <dgm:t>
        <a:bodyPr/>
        <a:lstStyle/>
        <a:p>
          <a:endParaRPr lang="pl-PL"/>
        </a:p>
      </dgm:t>
    </dgm:pt>
    <dgm:pt modelId="{18512A2C-1884-4DCF-B3D8-15330B8F6662}" type="pres">
      <dgm:prSet presAssocID="{65D2CA30-1200-4BB2-9E85-DA2D28119BB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5B9F29DE-5419-4FEF-9D02-9258431A444C}" type="pres">
      <dgm:prSet presAssocID="{3E151D71-F23E-4766-98E8-3FB02C7C3F84}" presName="parentText" presStyleLbl="node1" presStyleIdx="0" presStyleCnt="1" custScaleY="108539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E0DC4F9B-81A3-4F54-8E5A-586308142882}" type="presOf" srcId="{3E151D71-F23E-4766-98E8-3FB02C7C3F84}" destId="{5B9F29DE-5419-4FEF-9D02-9258431A444C}" srcOrd="0" destOrd="0" presId="urn:microsoft.com/office/officeart/2005/8/layout/vList2"/>
    <dgm:cxn modelId="{D9EE112E-8243-41C2-8276-C9C160B0DA1D}" type="presOf" srcId="{65D2CA30-1200-4BB2-9E85-DA2D28119BBE}" destId="{18512A2C-1884-4DCF-B3D8-15330B8F6662}" srcOrd="0" destOrd="0" presId="urn:microsoft.com/office/officeart/2005/8/layout/vList2"/>
    <dgm:cxn modelId="{420A022C-CE05-42CF-9F11-FA8F0872B20C}" srcId="{65D2CA30-1200-4BB2-9E85-DA2D28119BBE}" destId="{3E151D71-F23E-4766-98E8-3FB02C7C3F84}" srcOrd="0" destOrd="0" parTransId="{5345CF2C-6380-43D3-8A3D-1D82F628CD4E}" sibTransId="{69791ACC-EA18-4EB5-8955-E4D705B1E1BF}"/>
    <dgm:cxn modelId="{79BCA339-9989-4510-8E63-B2F378D17EDA}" type="presParOf" srcId="{18512A2C-1884-4DCF-B3D8-15330B8F6662}" destId="{5B9F29DE-5419-4FEF-9D02-9258431A444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C39FF7-64C8-4BFC-A010-D7746D60432A}">
      <dsp:nvSpPr>
        <dsp:cNvPr id="0" name=""/>
        <dsp:cNvSpPr/>
      </dsp:nvSpPr>
      <dsp:spPr>
        <a:xfrm>
          <a:off x="2571" y="1038261"/>
          <a:ext cx="2507456" cy="60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smtClean="0"/>
            <a:t>Szkoły</a:t>
          </a:r>
          <a:endParaRPr lang="pl-PL" sz="2400" kern="1200" dirty="0"/>
        </a:p>
      </dsp:txBody>
      <dsp:txXfrm>
        <a:off x="2571" y="1038261"/>
        <a:ext cx="2507456" cy="604800"/>
      </dsp:txXfrm>
    </dsp:sp>
    <dsp:sp modelId="{1ED89F4E-FF9A-46BE-8B40-6B76A37D50BD}">
      <dsp:nvSpPr>
        <dsp:cNvPr id="0" name=""/>
        <dsp:cNvSpPr/>
      </dsp:nvSpPr>
      <dsp:spPr>
        <a:xfrm>
          <a:off x="2571" y="1643061"/>
          <a:ext cx="2507456" cy="18446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Szkoły podstawowe</a:t>
          </a:r>
          <a:endParaRPr lang="pl-PL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l-PL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Szkoły ponadgimnazjalne</a:t>
          </a:r>
          <a:endParaRPr lang="pl-PL" sz="2100" kern="1200" dirty="0"/>
        </a:p>
      </dsp:txBody>
      <dsp:txXfrm>
        <a:off x="2571" y="1643061"/>
        <a:ext cx="2507456" cy="1844640"/>
      </dsp:txXfrm>
    </dsp:sp>
    <dsp:sp modelId="{BBD56BDA-F4AA-476A-A29D-513E88795397}">
      <dsp:nvSpPr>
        <dsp:cNvPr id="0" name=""/>
        <dsp:cNvSpPr/>
      </dsp:nvSpPr>
      <dsp:spPr>
        <a:xfrm>
          <a:off x="2861071" y="1038261"/>
          <a:ext cx="2507456" cy="60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r. szk.2017/2018</a:t>
          </a:r>
          <a:endParaRPr lang="pl-PL" sz="2000" kern="1200" dirty="0"/>
        </a:p>
      </dsp:txBody>
      <dsp:txXfrm>
        <a:off x="2861071" y="1038261"/>
        <a:ext cx="2507456" cy="604800"/>
      </dsp:txXfrm>
    </dsp:sp>
    <dsp:sp modelId="{FA9E0CC3-2CF6-4CB3-8430-45B7BBF42744}">
      <dsp:nvSpPr>
        <dsp:cNvPr id="0" name=""/>
        <dsp:cNvSpPr/>
      </dsp:nvSpPr>
      <dsp:spPr>
        <a:xfrm>
          <a:off x="2861071" y="1643061"/>
          <a:ext cx="2507456" cy="18446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ct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662</a:t>
          </a:r>
          <a:endParaRPr lang="pl-PL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l-PL" sz="2100" kern="1200" dirty="0"/>
        </a:p>
        <a:p>
          <a:pPr marL="228600" lvl="1" indent="-228600" algn="ct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77</a:t>
          </a:r>
          <a:endParaRPr lang="pl-PL" sz="2100" kern="1200" dirty="0"/>
        </a:p>
      </dsp:txBody>
      <dsp:txXfrm>
        <a:off x="2861071" y="1643061"/>
        <a:ext cx="2507456" cy="1844640"/>
      </dsp:txXfrm>
    </dsp:sp>
    <dsp:sp modelId="{7D0D4A81-8A1A-4385-BEBA-C83A72B91684}">
      <dsp:nvSpPr>
        <dsp:cNvPr id="0" name=""/>
        <dsp:cNvSpPr/>
      </dsp:nvSpPr>
      <dsp:spPr>
        <a:xfrm>
          <a:off x="5719571" y="1038261"/>
          <a:ext cx="2507456" cy="60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/>
            <a:t>r. szk.2018/2019</a:t>
          </a:r>
          <a:endParaRPr lang="pl-PL" sz="2000" kern="1200" dirty="0"/>
        </a:p>
      </dsp:txBody>
      <dsp:txXfrm>
        <a:off x="5719571" y="1038261"/>
        <a:ext cx="2507456" cy="604800"/>
      </dsp:txXfrm>
    </dsp:sp>
    <dsp:sp modelId="{E4DD19C9-81CE-4F8F-A7D7-4E01E2188CC2}">
      <dsp:nvSpPr>
        <dsp:cNvPr id="0" name=""/>
        <dsp:cNvSpPr/>
      </dsp:nvSpPr>
      <dsp:spPr>
        <a:xfrm>
          <a:off x="5719571" y="1643061"/>
          <a:ext cx="2507456" cy="18446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ct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697</a:t>
          </a:r>
          <a:endParaRPr lang="pl-PL" sz="2100" kern="1200" dirty="0"/>
        </a:p>
        <a:p>
          <a:pPr marL="228600" lvl="1" indent="-228600" algn="ct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l-PL" sz="2100" kern="1200" dirty="0"/>
        </a:p>
        <a:p>
          <a:pPr marL="228600" lvl="1" indent="-228600" algn="ct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110</a:t>
          </a:r>
          <a:endParaRPr lang="pl-PL" sz="2100" kern="1200" dirty="0"/>
        </a:p>
      </dsp:txBody>
      <dsp:txXfrm>
        <a:off x="5719571" y="1643061"/>
        <a:ext cx="2507456" cy="18446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BF6F29-0D4A-4BAE-97F0-883D8D71E876}">
      <dsp:nvSpPr>
        <dsp:cNvPr id="0" name=""/>
        <dsp:cNvSpPr/>
      </dsp:nvSpPr>
      <dsp:spPr>
        <a:xfrm>
          <a:off x="0" y="19844"/>
          <a:ext cx="8229600" cy="11033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4600" kern="1200" dirty="0" smtClean="0"/>
            <a:t>Organizacja edukacji włączającej</a:t>
          </a:r>
          <a:endParaRPr lang="pl-PL" sz="4600" kern="1200" dirty="0"/>
        </a:p>
      </dsp:txBody>
      <dsp:txXfrm>
        <a:off x="0" y="19844"/>
        <a:ext cx="8229600" cy="110331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EF7BA0-D02E-41B8-A0F8-D77365D5EA50}">
      <dsp:nvSpPr>
        <dsp:cNvPr id="0" name=""/>
        <dsp:cNvSpPr/>
      </dsp:nvSpPr>
      <dsp:spPr>
        <a:xfrm>
          <a:off x="0" y="0"/>
          <a:ext cx="8229600" cy="4043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700" kern="1200" dirty="0" smtClean="0"/>
            <a:t>We wszystkich szkołach woj. lubuskiego uczniowie ze specjalnymi potrzebami edukacyjnymi, uczestniczący w zajęciach edukacyjnych  wynikających z ramowych planów nauczania - w formie indywidualnego nauczania,  zindywidualizowanej ścieżki kształcenia, bądź na podstawie IPET objęci są dodatkowo wsparciem zajęciami rewalidacyjnymi (zgodnie ze wskazaną niepełnosprawnością) i zajęciami z zakresu pomocy </a:t>
          </a:r>
          <a:r>
            <a:rPr lang="pl-PL" sz="2700" kern="1200" dirty="0" err="1" smtClean="0"/>
            <a:t>psychologiczno</a:t>
          </a:r>
          <a:r>
            <a:rPr lang="pl-PL" sz="2700" kern="1200" dirty="0" smtClean="0"/>
            <a:t> – pedagogicznej.</a:t>
          </a:r>
          <a:endParaRPr lang="pl-PL" sz="2700" kern="1200" dirty="0"/>
        </a:p>
      </dsp:txBody>
      <dsp:txXfrm>
        <a:off x="0" y="0"/>
        <a:ext cx="8229600" cy="404352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9F29DE-5419-4FEF-9D02-9258431A444C}">
      <dsp:nvSpPr>
        <dsp:cNvPr id="0" name=""/>
        <dsp:cNvSpPr/>
      </dsp:nvSpPr>
      <dsp:spPr>
        <a:xfrm>
          <a:off x="0" y="1040387"/>
          <a:ext cx="8229600" cy="31366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smtClean="0"/>
            <a:t>Zajęciami edukacyjnymi realizowanymi indywidualnie lub w grupie do 5 uczniów na podstawie IPET  w r. szk. 2018/19: na 807 wykazanych uczniów z orzeczeniami Poradni Psychologiczno-Pedagogicznej o potrzebie kształcenia specjalnego, organizację w systemie włączającym wskazało  41 szkół</a:t>
          </a:r>
          <a:endParaRPr lang="pl-PL" sz="2800" kern="1200" dirty="0"/>
        </a:p>
      </dsp:txBody>
      <dsp:txXfrm>
        <a:off x="0" y="1040387"/>
        <a:ext cx="8229600" cy="3136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40C75-1B9B-4A3D-B62F-3CCD8A22007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E6DD1-F0E1-480C-A3F9-FFFDE59FB82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979968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E6DD1-F0E1-480C-A3F9-FFFDE59FB827}" type="slidenum">
              <a:rPr lang="pl-PL" smtClean="0"/>
              <a:pPr/>
              <a:t>1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805922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4176176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988520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830403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490111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280349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79775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295039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499858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09827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831755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60132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pPr/>
              <a:t>2019-01-14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575789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pl-PL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stellar" panose="020A0402060406010301" pitchFamily="18" charset="0"/>
              </a:rPr>
              <a:t>Organizacja kształcenia uczniów </a:t>
            </a:r>
            <a:br>
              <a:rPr lang="pl-PL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stellar" panose="020A0402060406010301" pitchFamily="18" charset="0"/>
              </a:rPr>
            </a:br>
            <a:r>
              <a:rPr lang="pl-PL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stellar" panose="020A0402060406010301" pitchFamily="18" charset="0"/>
              </a:rPr>
              <a:t>ze specjalnymi potrzebami edukacyjnymi w szkołach województwa lubuskiego</a:t>
            </a:r>
            <a:endParaRPr lang="pl-PL" sz="2400" b="1" dirty="0">
              <a:solidFill>
                <a:schemeClr val="tx1">
                  <a:lumMod val="95000"/>
                  <a:lumOff val="5000"/>
                </a:schemeClr>
              </a:solidFill>
              <a:latin typeface="Castellar" panose="020A0402060406010301" pitchFamily="18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432048"/>
          </a:xfrm>
        </p:spPr>
        <p:txBody>
          <a:bodyPr>
            <a:normAutofit fontScale="92500" lnSpcReduction="20000"/>
          </a:bodyPr>
          <a:lstStyle/>
          <a:p>
            <a:r>
              <a:rPr lang="pl-PL" sz="2800" dirty="0" smtClean="0"/>
              <a:t>Sulejówek – grudzień 2018 r.</a:t>
            </a:r>
            <a:endParaRPr lang="pl-PL" sz="2800" dirty="0"/>
          </a:p>
        </p:txBody>
      </p:sp>
      <p:pic>
        <p:nvPicPr>
          <p:cNvPr id="4" name="Obraz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0472" y="220325"/>
            <a:ext cx="8620000" cy="8640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617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Przykłady: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graphicFrame>
        <p:nvGraphicFramePr>
          <p:cNvPr id="8" name="Symbol zastępczy zawartości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39158905"/>
              </p:ext>
            </p:extLst>
          </p:nvPr>
        </p:nvGraphicFramePr>
        <p:xfrm>
          <a:off x="457200" y="980727"/>
          <a:ext cx="8229600" cy="49494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5305"/>
                <a:gridCol w="6154295"/>
              </a:tblGrid>
              <a:tr h="193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Szkoła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Opis sposobu organizacji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679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Szkoła Podstawowa nr 15 im. Wojska Polskiego w Gorzowie Wlkp.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Zajęcia edukacyjne realizowane indywidualnie: język polski- 2h, matematyka- 2h, język niemiecki- 1h, biologia- 1h, chemia- 0,5h, fizyk - 0,5h, historia- 0,5h, język angielski- 0,5h, geografia- 0,5h.Razem 8,5h lekcyjnej.Zajęcia edukacyjne realizowane wspólnie z grupą rówieśniczą: wychowanie fizyczne- 4h, plastyka- 1h, muzyka- 1h, informatyka- 1h, religia 2h, lekcja wychowawcza- 1h.Razem 10h tygodniowo.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20382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Szkoła Podstawowa nr 21 z Oddziałami Integracyjnymi i z Oddziałami Sportowymi im. Orląt Lwowskich w Gorzowie Wlkp.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 uczeń, kl. 6: indywidualnie realizowane przedmioty: język polski – 2 godz., matematyka – 2 godz., przyroda – 1 godz., język angielski – 1 godz., historia i społeczeństwo – 1 godz., muzyka – 1 godz./raz w miesiącu, plastyka – 1/raz w miesiącu, zajęcia techniczne – 1/raz w miesiącu, zajęcia komputerowe – 1/raz w miesiącu. Pozostałe godz. i inne przedmioty realizowane są wspólnie z klasą. Uczeń objęty jest również formami wsparcia: zajęcia rewalidacyjne, zajęcia dydaktyczno-wyrównawcze z języka polskiego, matematyki, indywidualna terapia z psychologiem.2 uczeń, kl.8: indywidualnie realizowane przedmioty: język polski -2 godz., matematyka -2 godz., język angielski -1 godz., historia -1 godz., fizyka – 1 godz., chemia – 1 godz., biologia – 1 godz. Pozostałe godz. i inne przedmioty realizowane są wspólnie z zespołem klasowym. Uczeń objęty jest następującymi formami wsparcia: zajęcia rewalidacyjne, ZWW z języka polskiego, matematyki, indywidualna terapia z psychologiem, zajęcia rozwijające kompetencje emocjonalno-społeczne. 3 uczeń, kl.7:  indywidualnie realizowany język angielski – 2 godz. Pozostałe godz. i lekcje realizowane są razem z klasą. Udzielone formy wsparcia: zajęcia rewalidacyjne, ZWW z języka polskiego, indywidualna terapia z psychologiem, zajęcia rozwijające kompetencje emocjonalno-społeczne.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339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Zespół Szkół Ogólnokształcących nr 16, Szkoła Podstawowa nr 16   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4 -uczeń realizuje wybrane zajęcia edukacyjne indywidualnie z nauczycielem.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5095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Szkoła Podstawowa nr 4 im. Henryka Sienkiewicza w Gorzowie Wlkp.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Uczeń uczestniczy w indywidualnych lekcjach języka angielskiego – 1 godz., matematyki – 2 godz., fizyki – 1 godz., języka niemieckiego – 1 godz., geografii – 1 godz.(co 2 tyg.), chemii – 1 godz. (co 2 tyg.). Pozostałe lekcje wynikające z ramowego planu nauczania dla publicznych szkół realizuje wspólnie z klasą.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679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Szkoła Podstawowa nr 13 z Oddziałami Integracyjnymi i Oddziałami Sportowymi im. Arkadego Fiedlera w Gorzowie Wlkp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(Uczeń klasy III sp - 6 godzin realizowanych indywidualnie z edukacji polonistycznej   i matematycznej, pozostałe zajęcia z klasą; -uczeń klasy VIII - 5 godzin realizowanych indywidualnie z przedmiotów: język polski, matematyka, język angielski, pozostałe zajęcia z klasą.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5095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Szkoła Podstawowa im. gen. prof. Elżbiety Zawackiej w Santoku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3 uczniów realizowało zajęcia indywidualne  wymiarze 8 godzin, 2 uczniów w wymiarze 6 godzin. Wszyscy uczniowie objęci byli zajęciami rewalidacyjnymi w wymiarze 2 godzin. 4 uczniów podlegało również edukacji włączającej, 1 uczeń – z uwagi na uwarunkowania zdrowotne – nie podlegał takiej edukacji.</a:t>
                      </a:r>
                      <a:endParaRPr lang="pl-PL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52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57243429"/>
              </p:ext>
            </p:extLst>
          </p:nvPr>
        </p:nvGraphicFramePr>
        <p:xfrm>
          <a:off x="827584" y="634683"/>
          <a:ext cx="7848872" cy="54665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3336"/>
                <a:gridCol w="6105536"/>
              </a:tblGrid>
              <a:tr h="393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Szkoła Podstawowa im. H. Sienkiewicza w Bogdańcu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1Tygodniowy wymiar godzin realizowanych indywidualnie z uczniem wynosi 8 h lekcyjnych. Przedmioty objęte realizacją indywidualną: historia, j. polski, matematyka – 2h, chemia, biologia, geografia, j. angielski.Uczeń objęty jest pomocą psychologiczno – pedagogiczną w szkole.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393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Szkoła Podstawowa nr 4 im. WOP w Kostrzynie nad Odrą66-470 Kostrzyn nad odrą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1 godz. indywidualnej edukacji matematycznej i 1 godz. indywidualnej edukacji polonistycznej.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2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Zespół Szkolno-Przedszkolny w Witnicy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1 dziecko  realizuje indywidualnie 3 godz. języka polskiego oraz 2 godz. matematyki1 dziecko realizuje indywidualnie 3 godz. języka polskiego oraz 1 godz. matematyki.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2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Szkoła Podstawowa nr 2 w Strzelcach Krajeńskich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1 Zgodnie z orzeczeniem o potrzebie kształcenia specjalnego uczennica ma zajęcia indywidualne w szkole z trzech przedmiotów: języka polskiego, matematyki, języka angielskiego. Na pozostałe zajęcia uczęszcza wspólnie z klasą.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2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Zespół Placówek Oświatowych Szkoła Podstawowa w Zwierzynie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klasa VI – zajęcia indywidualne w zakresie 5 godzin tygodniowo : 2 godziny – matematyka. 2 godziny – j. angielski, 1 godzina  - j. polski Zajęcia odbywają się w czasie zajęć lekcyjnych klasy, na które uczeń nie uczęszcza.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5240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Szkoła Podstawowa nr 1 w Strzelcach Krajeńskich ul. Ks. J. Popiełuszki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2 W przypadku pierwszego ucznia (kl. VI) realizuje wybrane zajęcia edukacyjne indywidualnie: j. polski: 4 godziny tygodniowo matematyka: 1 godzina tygodniowo j. angielski: 1 godzina tygodniowo przyroda: 1 godzina tygodniowo W przypadku drugim, uczennica klasy V realizuje wybrane zajęcia edukacyjne indywidualnie: j. polski: 2 godziny tygodniowo matematyka: 1 godzina tygodniowoj. angielski: 1 godzina tygodniowo.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2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Szkoła Podstawowa w Boleminie, Bolemin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-1 Zajęcia realizowane indywidualnie (j. polski – 5h,matematyka – 4h, historia – 1h, j. angielski – 4h). Pozostałe zajęcia realizowane wspólnie z klasą.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393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Szkoła Podstawowa 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w Goszczanowie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Organizacja zajęć w formie indywidualnej  w wymiarze 10 godzin tygodniowo i 15 godzin tygodniowo w klasie z rówieśnikami.  Zgodnie z zaleceniami PPP uczennicy przydzielono tygodniowo 1 godz. zajęć logopedycznych i 2 godziny zajęć rewalidacyjnych, które mają charakter indywidualnej pracy z dzieckiem.  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2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Gimnazjum nr 2 im. Marka Kotańskiego w Słubicach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Realizacja indywidualna w uzgodnieniu   z rodzicami następujących zajęć: język polski 1 godz., język angielski – 1 godz., historia/geografia – 1 godz.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2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Publiczna Szkołą Podstawowa im. J. Korczaka w Kowalowie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Uczeń  realizuje treści z przedmiotów z ramowego planu nauczania indywidualnie oraz z nauczycielem wspomagającym w klasie.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5240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Szkoła Podstawowa im. Wincentego Witosa w Krzeszycach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Uczniowie mają zaplanowane w IPET-ach zajęcia indywidualne z nauczycielem prowadzącym realizowane na terenie szkoły, w domu rodzinnym uczniów lub w środowisku w liczbie godzin wynikających z grupy wiekowej. Ponadto uczniowie ci uczestniczą  w wybranych zajęciach z całym zespołem klasowym ,np. w zajęciach komputerowych, zajęciach wychowania fizycznego, plastyce, muzyce,  na miarę swoich możliwości.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2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Zespół Szkół Szkoła Podstawowa im. Przyjaźni Narodów w Słońsku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 Klasa 3 SP – nauczanie indywidualne (6 godzin), 3h –język polski, 3h matematyka, pozostałe z klasą.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2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Szkoła Podstawowa nr 2 im. F. Chopina w Świebodzinie	 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10 Zajęcia rewalidacyjne ( 2 godz. ), Zajęcia korekcyjno-kompensacyjne - 2 uczniów; Zajęcia edukacyjne ( język polski, matematyka, język angielski ) - 1 uczniów.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3571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Szkoła Podstawowa nr 3 im. Powstańców Wielkopolskich w Międzyrzeczu	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2 - klasa IVc 6 h ; 2 h j. polski, 1 h j. angielski, 2 h matematyka, 1 h przyroda (tygodniowo) - realizowane indywidualnie.- klasa VI c 2 h1 h j. polski, 1 h przyroda  (tygodniowo) – realizowane indywidualnie.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  <a:tr h="786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>
                          <a:effectLst/>
                        </a:rPr>
                        <a:t>Zespół Edukacyjny w Brójcach Szkoła Podstawowa im. T. Kościuszki w Brójcach i Zespół Edukacyjny w Brójcach Gimnazjum im. Polskich Olimpijczyków w Brójcach	 </a:t>
                      </a:r>
                      <a:endParaRPr lang="pl-PL" sz="9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700" dirty="0">
                          <a:effectLst/>
                        </a:rPr>
                        <a:t>Uczennica klasy I SP w ramach IPET ma przyznane 8 godzin nauczania indywidualnego, pozostałe godziny realizuje z klasą. Dziewczynce podczas wszystkich zajęć towarzyszy nauczyciel wspierający. Uczennica uczestniczy również  w zajęciach rewalidacyjnych i logopedycznych. Dwóch uczniów posiadających niepełnosprawność intelektualną  w stopniu umiarkowanym realizuje zajęcia w grupie – 8 godzin.  Zajęcia odbywają się w szkole. Podczas tych zajęć realizują podstawę programową przewidzianą dla uczniów z niepełnosprawnością intelektualną w stopniu umiarkowanym. Pozostałe zajęcia realizują    z klasą oraz mają realizowane zajęcia rewalidacyjne i specjalistyczne.</a:t>
                      </a:r>
                      <a:endParaRPr lang="pl-PL" sz="9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675" marR="4967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78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33096292"/>
              </p:ext>
            </p:extLst>
          </p:nvPr>
        </p:nvGraphicFramePr>
        <p:xfrm>
          <a:off x="706583" y="548680"/>
          <a:ext cx="7730834" cy="52565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9528"/>
                <a:gridCol w="5781306"/>
              </a:tblGrid>
              <a:tr h="1348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Zespół Szkół Publicznych w Łęknicy	</a:t>
                      </a:r>
                      <a:endParaRPr lang="pl-PL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 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Dla 1 wychowanka zorganizowane zostały zajęcia indywidulane w grupie 1 – 5   - w tygodniu  realizowanych jest 10 godzin z nauczycielem specjalistą  , dodatkowo   realizowane są 2 godziny zajęć rewalidacyjnych .Uczeń 4 dni w tygodniu pierwsze trzy godziny lekcyjne realizuje indywidulanie z nauczycielem,</a:t>
                      </a:r>
                      <a:endParaRPr lang="pl-PL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 a następnie z całą klasą realizuje zajęcia edukacji wczesnoszkolnej. 1 dzień w tygodniu uczeń ma wszystkie zajęcia z klasą. Łącznie z klasą ma 10 godzin  w tygodniu. Ponadto uczestniczy we wszystkich uroczystościach , imprezach klasowych i szkolnych. Podczas zajęć z klasą uczeń posiada nauczyciela wspomagającego.Dla 1 wychowanka  (Zespól Aspergera) – realizującego zajęcia edukacji wczesnoszkolnej z cała klasą zatrudniono nauczyciela wspomagającego , który dodatkowo prowadzi 2 godziny indywidulanych zajęć rewalidacyjnych.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  <a:tr h="673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Zespół Szkolno–Przedszkolny z Oddziałami Integracyjnymi w Żarach, Szkoła Podstawowa nr 3  im. Henryka Sienkiewicza w Żarach -</a:t>
                      </a:r>
                      <a:endParaRPr lang="pl-PL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 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Tygodniowy wymiar godzin zajęć edukacyjnych realizowanych indywidualnie: 2 godziny – matematyka, 2 godziny – język polski</a:t>
                      </a:r>
                      <a:endParaRPr lang="pl-PL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2 godziny – język angielski, 1 godzina – historia. Pozostałe godziny zajęć edukacyjnych uczeń realizuje wspólnie z klasą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  <a:tr h="539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Zespół Edukacyjny Nr 1 ul. Truskawkowa 12 Zielona Góra  </a:t>
                      </a:r>
                      <a:endParaRPr lang="pl-PL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 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1Nauczanie w formie indywidualnej: Język polski -3 h,Matematyka -2 h</a:t>
                      </a:r>
                      <a:endParaRPr lang="pl-PL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Przyroda -2 h, Język angielski -1 h, Historia -1 h, Informatyka -1 h, Pozostałe przedmioty według ramowego planu klasy. Zajęcia rewalidacyjne – 3h, Zajęcia logopedyczne – 1h, Zajęcia z psychologiem -1, Zespołowo -Zespół Pedagoga Specjalnego – 1h, Zajęcia rozwijające kompetencje - emocjonalno – społeczne -1.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  <a:tr h="539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Ekologiczna Szkoła Podstawowa nr 22 z Oddziałami Integracyjnymi  w Zespole Szkół Ekologicznych im. Unii Europejskiej w Zielonej Górze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4 (2 uczniów w kl.8 po 12 godzin nauczania indywidualnego + wychowanie fizyczne, religia, godzina wychowawcza, edukacja dla bezpieczeństwa z klasą; 1 uczennica w klasie 8 – 5 godzin nauczania indywidualnego: po 2 godz. z języka polskiego i matematyki, 1 godz. z chemii + pozostałe przedmioty z klasą, uczeń klasy 6 – 2 godziny matematyki w nauczaniu indywidualnym + pozostałe przedmioty z klasą)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  <a:tr h="404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Zespół Edukacyjny nr 4 w Zielonej Górze, ul. Drzonków - Szkolna 2, 66-004 Zielona Góra      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(  3-troje uczniów SP nr 24 (kl.4, 6, 7) uczęszcza na wybrane zajęcia edukacyjne indywidualnie, a na pozostałe z klasą. Uczniowie ci w tygodniu realizują następującą liczbę indywidualnych zajęć edukacyjnych:- kl.4 – 8 godzin;- kl. 6 – 8 godzin;- kl. 7 – 10 godzin.Ponadto uczniowie ci uczestniczą w 2 godzinach zajęć rewalidacyjnych w tygodniu).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  <a:tr h="539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Szkoła Podstawowa nr 1 im. Bolesława Krzywoustego w Kożuchowie, ul. Chopina 11 , 67 – 120 Kożuchów 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(Dziewczynka realizuje indywidualnie wybrane zajęcia edukacyjne tj. 2 godziny języka polskiego, 2 godziny matematyki, 1 godzinę języka angielskiego. Uczennica ma przydzielonego nauczyciela wspomagającego i w pozostałych zajęciach uczestniczy z klasą. Bierze udział indywidualnie w zajęciach logopedycznych i rewalidacyjnych, jak również uczestniczy w zajęciach rozwijających kompetencje emocjonalno – społeczne.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  <a:tr h="2695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Zespół Szkolno-Przedszkolny w Świdnicy 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Nauczyciel wspomagający: biologia, historia, geografia, język polski, wos, chemia, fizyka.Zajęcia edukacyjne realizowane indywidualnie w grupie 2 osób: matematyka(2 godz.), język polski, język angielski, fizyka – po 1 godz.).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  <a:tr h="2695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Szkoła Podstawowa im. Kornela Makuszyńskiego w Gronowie	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 kl. V IPET w trakcie przygotowania, planowane zajęcia realizowane indywidualnie : język polski– 2 godziny ,język niemiecki– 1 godzina , matematyka – 2 godzin.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  <a:tr h="2695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Szkoła Podstawowa Nr 1 im. Tadeusza Kościuszki w Nowej Soli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1uczennica realizuje indywidualnie zajęcia z matematyki w wymiarze 4 godz. tygodniowo (kl. VI), pozostałe zajęcia realizuje razem z zespołem klasowym.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  <a:tr h="404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>
                          <a:effectLst/>
                        </a:rPr>
                        <a:t>Szkoła Podstawowa Nr 8 im. Janusza Korczaka, Nowa Sól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800" dirty="0">
                          <a:effectLst/>
                        </a:rPr>
                        <a:t>5 Troje ma zajęcia z </a:t>
                      </a:r>
                      <a:r>
                        <a:rPr lang="pl-PL" sz="800" dirty="0" err="1">
                          <a:effectLst/>
                        </a:rPr>
                        <a:t>tyflopedagogiem</a:t>
                      </a:r>
                      <a:r>
                        <a:rPr lang="pl-PL" sz="800" dirty="0">
                          <a:effectLst/>
                        </a:rPr>
                        <a:t>(jedna grupa), 2 uczniów realizuje zajęcia korekcyjno-kompensacyjne (indywidualnie), 1 osoba pracuje z logopedą i 1 uczestniczy w zajęciach </a:t>
                      </a:r>
                      <a:r>
                        <a:rPr lang="pl-PL" sz="800" dirty="0" err="1">
                          <a:effectLst/>
                        </a:rPr>
                        <a:t>biofeedbacku</a:t>
                      </a:r>
                      <a:r>
                        <a:rPr lang="pl-PL" sz="800" dirty="0">
                          <a:effectLst/>
                        </a:rPr>
                        <a:t>. Jeden z uczniów uczestniczy w trzech formach zajęć, 1 w dwóch, pozostała trójka w jednej formie.</a:t>
                      </a:r>
                      <a:endParaRPr lang="pl-PL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5045" marR="5504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0929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26162155"/>
              </p:ext>
            </p:extLst>
          </p:nvPr>
        </p:nvGraphicFramePr>
        <p:xfrm>
          <a:off x="457200" y="836712"/>
          <a:ext cx="8229600" cy="4308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5305"/>
                <a:gridCol w="6154295"/>
              </a:tblGrid>
              <a:tr h="7092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Szkoła Podstawowa w Bukowie, Buków 53, 66-100 Sulechów -</a:t>
                      </a:r>
                      <a:endParaRPr lang="pl-PL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 realizowane indywidualnie ,2 godziny język polski -2 godziny matematyka -,1 godzina język angielski – pozostałe z klasą.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8028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Centrum Kształcenia Zawodowego i Ustawicznego im. Jana Pawła II w Zbąszynku</a:t>
                      </a:r>
                      <a:endParaRPr lang="pl-PL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Liceum Ogólnokształcące	92		</a:t>
                      </a:r>
                      <a:endParaRPr lang="pl-PL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 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Uczeń kl. I -8 h z klasą/14,5 h ind.</a:t>
                      </a:r>
                      <a:endParaRPr lang="pl-PL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Uczeń kl. II – 7 z klasą/6,5 ind.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740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Zespół Szkół Odzieżowych                                             im. K. Kieślowskiego                                                 ul. Śląska 64c                                            66-400 Gorzów </a:t>
                      </a:r>
                      <a:r>
                        <a:rPr lang="pl-PL" sz="900" dirty="0" err="1">
                          <a:effectLst/>
                        </a:rPr>
                        <a:t>Wlkp</a:t>
                      </a:r>
                      <a:r>
                        <a:rPr lang="pl-PL" sz="900" dirty="0">
                          <a:effectLst/>
                        </a:rPr>
                        <a:t>	</a:t>
                      </a:r>
                      <a:endParaRPr lang="pl-PL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Zajęcia rewalidacyjne realizowane indywidualne, - zajęcia </a:t>
                      </a:r>
                      <a:r>
                        <a:rPr lang="pl-PL" sz="900" dirty="0" err="1">
                          <a:effectLst/>
                        </a:rPr>
                        <a:t>dydaktyczno</a:t>
                      </a:r>
                      <a:r>
                        <a:rPr lang="pl-PL" sz="900" dirty="0">
                          <a:effectLst/>
                        </a:rPr>
                        <a:t> – wyrównawcze z j. polskiego i matematyki realizowane w małej  grupie, - zajęcia z j. polskiego i przedmiotów ścisłych realizowane indywidualnie; 2 zajęcia rewalidacyjne realizowane indywidualne,-zajęcia </a:t>
                      </a:r>
                      <a:r>
                        <a:rPr lang="pl-PL" sz="900" dirty="0" err="1">
                          <a:effectLst/>
                        </a:rPr>
                        <a:t>dydaktyczno</a:t>
                      </a:r>
                      <a:r>
                        <a:rPr lang="pl-PL" sz="900" dirty="0">
                          <a:effectLst/>
                        </a:rPr>
                        <a:t>– wyrównawcze z j. polskiego i matematyki realizowane w małej  grupie, - zajęcia z j. polskiego i matematyki realizowane indywidualnie.</a:t>
                      </a:r>
                      <a:endParaRPr lang="pl-PL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555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Liceum Ogólnokształcące ul. Kościuszki 29 66-500 Strzelce Kraj.  -	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 (dodatkowe zajęcia indywidualne z matematyki, j. polskiego, j.angielskiego, geografii, informatyki, historii i społeczeństwa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555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Centrum Kształcenia Zawodowego i Ustawicznego nr 1 „Budowlanka” w Zielonej Górze,	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2 - konsultacje – z języka polskiego, języka obcego, matematyki - zajęcia dodatkowe z języka polskiego.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555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Centrum Kształcenia Zawodowego i Ustawicznego nr 3 „Ekonomik” w Zielonej Górze 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1 realizuje 9 godzin zajęć (przedmioty ogólnokształcące – maturalne) w formie indywidualnej, w pozostałych lekcjach, w liczbie 21 godzin (przedmioty zawodowe, wf, zajęcia z wychowawcą) uczestniczy z zespołem klasowym.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  <a:tr h="3701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Zespół Szkół Ogólnokształcących i Ekonomicznych w Lubsku	</a:t>
                      </a:r>
                      <a:endParaRPr lang="pl-PL" sz="1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1  uczestniczy w zajęciach socjoterapeutycznych w wymiarze 1 godzina tygodniowo oraz realizuje wybrane zajęcia indywidualnie z nauczycielem ( język angielski, matematyka, język polski) w wymiarze 2 godzin tygodniowo każdy.</a:t>
                      </a:r>
                      <a:endParaRPr lang="pl-PL" sz="1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597" marR="5859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315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0920" cy="5649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27717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rostokąt 1"/>
          <p:cNvSpPr/>
          <p:nvPr/>
        </p:nvSpPr>
        <p:spPr>
          <a:xfrm rot="20650842">
            <a:off x="539552" y="4797152"/>
            <a:ext cx="43022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altLang="pl-PL" i="1" dirty="0">
                <a:solidFill>
                  <a:srgbClr val="000066"/>
                </a:solidFill>
                <a:latin typeface="Bookman Old Style" pitchFamily="18" charset="0"/>
              </a:rPr>
              <a:t>“</a:t>
            </a:r>
            <a:r>
              <a:rPr lang="pl-PL" altLang="pl-PL" b="1" i="1" dirty="0">
                <a:solidFill>
                  <a:srgbClr val="000066"/>
                </a:solidFill>
                <a:latin typeface="Bookman Old Style" pitchFamily="18" charset="0"/>
              </a:rPr>
              <a:t>Wystarczy, </a:t>
            </a:r>
          </a:p>
          <a:p>
            <a:pPr algn="ctr"/>
            <a:r>
              <a:rPr lang="pl-PL" altLang="pl-PL" b="1" i="1" dirty="0">
                <a:solidFill>
                  <a:srgbClr val="000066"/>
                </a:solidFill>
                <a:latin typeface="Bookman Old Style" pitchFamily="18" charset="0"/>
              </a:rPr>
              <a:t>że dana jest nam szansa, </a:t>
            </a:r>
            <a:endParaRPr lang="pl-PL" altLang="pl-PL" b="1" i="1" dirty="0" smtClean="0">
              <a:solidFill>
                <a:srgbClr val="000066"/>
              </a:solidFill>
              <a:latin typeface="Bookman Old Style" pitchFamily="18" charset="0"/>
            </a:endParaRPr>
          </a:p>
          <a:p>
            <a:pPr algn="ctr"/>
            <a:r>
              <a:rPr lang="pl-PL" altLang="pl-PL" b="1" i="1" dirty="0" smtClean="0">
                <a:solidFill>
                  <a:srgbClr val="000066"/>
                </a:solidFill>
                <a:latin typeface="Bookman Old Style" pitchFamily="18" charset="0"/>
              </a:rPr>
              <a:t>byśmy </a:t>
            </a:r>
            <a:r>
              <a:rPr lang="pl-PL" altLang="pl-PL" b="1" i="1" dirty="0">
                <a:solidFill>
                  <a:srgbClr val="000066"/>
                </a:solidFill>
                <a:latin typeface="Bookman Old Style" pitchFamily="18" charset="0"/>
              </a:rPr>
              <a:t>mogli stać się tym, </a:t>
            </a:r>
          </a:p>
          <a:p>
            <a:pPr algn="ctr"/>
            <a:r>
              <a:rPr lang="pl-PL" altLang="pl-PL" b="1" i="1" dirty="0">
                <a:solidFill>
                  <a:srgbClr val="000066"/>
                </a:solidFill>
                <a:latin typeface="Bookman Old Style" pitchFamily="18" charset="0"/>
              </a:rPr>
              <a:t>kim chcemy</a:t>
            </a:r>
            <a:r>
              <a:rPr lang="pl-PL" altLang="pl-PL" b="1" i="1" dirty="0" smtClean="0">
                <a:solidFill>
                  <a:srgbClr val="000066"/>
                </a:solidFill>
                <a:latin typeface="Bookman Old Style" pitchFamily="18" charset="0"/>
              </a:rPr>
              <a:t>” </a:t>
            </a:r>
          </a:p>
          <a:p>
            <a:pPr algn="ctr"/>
            <a:r>
              <a:rPr lang="pl-PL" altLang="pl-PL" i="1" dirty="0" err="1" smtClean="0">
                <a:solidFill>
                  <a:srgbClr val="000066"/>
                </a:solidFill>
                <a:latin typeface="Bookman Old Style" pitchFamily="18" charset="0"/>
              </a:rPr>
              <a:t>Jose</a:t>
            </a:r>
            <a:r>
              <a:rPr lang="pl-PL" altLang="pl-PL" i="1" dirty="0" smtClean="0">
                <a:solidFill>
                  <a:srgbClr val="000066"/>
                </a:solidFill>
                <a:latin typeface="Bookman Old Style" pitchFamily="18" charset="0"/>
              </a:rPr>
              <a:t> </a:t>
            </a:r>
            <a:r>
              <a:rPr lang="pl-PL" altLang="pl-PL" i="1" dirty="0">
                <a:solidFill>
                  <a:srgbClr val="000066"/>
                </a:solidFill>
                <a:latin typeface="Bookman Old Style" pitchFamily="18" charset="0"/>
              </a:rPr>
              <a:t>Ortega y Gasset</a:t>
            </a:r>
          </a:p>
          <a:p>
            <a:pPr algn="ctr"/>
            <a:endParaRPr lang="pl-PL" b="1" dirty="0"/>
          </a:p>
        </p:txBody>
      </p:sp>
    </p:spTree>
    <p:extLst>
      <p:ext uri="{BB962C8B-B14F-4D97-AF65-F5344CB8AC3E}">
        <p14:creationId xmlns="" xmlns:p14="http://schemas.microsoft.com/office/powerpoint/2010/main" val="63557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pl-PL" altLang="pl-PL" sz="2700" b="1" dirty="0">
                <a:solidFill>
                  <a:srgbClr val="FF0000"/>
                </a:solidFill>
                <a:latin typeface="Comic Sans MS" pitchFamily="66" charset="0"/>
              </a:rPr>
              <a:t>Rodzaje niepełnosprawności </a:t>
            </a:r>
            <a:r>
              <a:rPr lang="pl-PL" altLang="pl-PL" sz="2200" b="1" dirty="0">
                <a:solidFill>
                  <a:srgbClr val="FF0000"/>
                </a:solidFill>
                <a:latin typeface="Comic Sans MS" pitchFamily="66" charset="0"/>
              </a:rPr>
              <a:t>uczniów</a:t>
            </a:r>
            <a:br>
              <a:rPr lang="pl-PL" altLang="pl-PL" sz="2200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pl-PL" altLang="pl-PL" sz="2200" b="1" dirty="0">
                <a:solidFill>
                  <a:srgbClr val="FF0000"/>
                </a:solidFill>
                <a:latin typeface="Comic Sans MS" pitchFamily="66" charset="0"/>
              </a:rPr>
              <a:t>uczących się w ZE nr 1 na przestrzeni 16 lat.</a:t>
            </a:r>
            <a:r>
              <a:rPr lang="pl-PL" altLang="pl-PL" sz="1600" b="1" dirty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pl-PL" altLang="pl-PL" sz="1600" b="1" dirty="0">
                <a:solidFill>
                  <a:srgbClr val="FF0000"/>
                </a:solidFill>
                <a:latin typeface="Comic Sans MS" pitchFamily="66" charset="0"/>
              </a:rPr>
            </a:br>
            <a:endParaRPr lang="pl-PL" sz="1600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1772" y="1600200"/>
            <a:ext cx="652045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7317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altLang="pl-PL" sz="3100" b="1" dirty="0">
                <a:solidFill>
                  <a:srgbClr val="FF0000"/>
                </a:solidFill>
                <a:latin typeface="Comic Sans MS" pitchFamily="66" charset="0"/>
              </a:rPr>
              <a:t>Klasa z nauczaniem włączającym</a:t>
            </a:r>
            <a:r>
              <a:rPr lang="pl-PL" altLang="pl-PL" b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br>
              <a:rPr lang="pl-PL" altLang="pl-PL" b="1" dirty="0">
                <a:solidFill>
                  <a:srgbClr val="FF0000"/>
                </a:solidFill>
                <a:latin typeface="Comic Sans MS" pitchFamily="66" charset="0"/>
              </a:rPr>
            </a:br>
            <a:endParaRPr lang="pl-PL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4413" y="2256746"/>
            <a:ext cx="6895174" cy="321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06450" y="1268512"/>
            <a:ext cx="73914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pl-PL" altLang="pl-PL" sz="1800" b="1" dirty="0">
                <a:solidFill>
                  <a:srgbClr val="000066"/>
                </a:solidFill>
                <a:latin typeface="Comic Sans MS" pitchFamily="66" charset="0"/>
              </a:rPr>
              <a:t>Klasy pracujące w systemie nauczania włączającego tworzy się tak, aby - mimo występujących dysfunkcji dzieci - możliwy był wszechstronny i harmonijny rozwój wszystkich uczniów, zarówno w sferze dydaktycznej, wychowawczej, jak i społecznej.</a:t>
            </a:r>
          </a:p>
        </p:txBody>
      </p:sp>
    </p:spTree>
    <p:extLst>
      <p:ext uri="{BB962C8B-B14F-4D97-AF65-F5344CB8AC3E}">
        <p14:creationId xmlns="" xmlns:p14="http://schemas.microsoft.com/office/powerpoint/2010/main" val="121695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499915" y="2010133"/>
            <a:ext cx="3356770" cy="11390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lnSpc>
                <a:spcPct val="150000"/>
              </a:lnSpc>
              <a:defRPr/>
            </a:pPr>
            <a:r>
              <a:rPr lang="pl-PL" altLang="pl-PL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Formy nauki ucznia z niepełnosprawnością</a:t>
            </a:r>
          </a:p>
        </p:txBody>
      </p:sp>
      <p:sp>
        <p:nvSpPr>
          <p:cNvPr id="5" name="pole tekstowe 4"/>
          <p:cNvSpPr txBox="1">
            <a:spLocks noChangeArrowheads="1"/>
          </p:cNvSpPr>
          <p:nvPr/>
        </p:nvSpPr>
        <p:spPr bwMode="auto">
          <a:xfrm>
            <a:off x="825500" y="704850"/>
            <a:ext cx="1185863" cy="83185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600" b="1" dirty="0">
                <a:solidFill>
                  <a:schemeClr val="tx2"/>
                </a:solidFill>
                <a:latin typeface="Comic Sans MS" panose="030F0702030302020204" pitchFamily="66" charset="0"/>
              </a:rPr>
              <a:t>Zajęcia z zespołem klasowym</a:t>
            </a:r>
          </a:p>
        </p:txBody>
      </p:sp>
      <p:sp>
        <p:nvSpPr>
          <p:cNvPr id="6" name="pole tekstowe 6"/>
          <p:cNvSpPr txBox="1">
            <a:spLocks noChangeArrowheads="1"/>
          </p:cNvSpPr>
          <p:nvPr/>
        </p:nvSpPr>
        <p:spPr bwMode="auto">
          <a:xfrm>
            <a:off x="2616200" y="422275"/>
            <a:ext cx="2954338" cy="107721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600" b="1" dirty="0">
                <a:solidFill>
                  <a:schemeClr val="tx2"/>
                </a:solidFill>
                <a:latin typeface="Comic Sans MS" panose="030F0702030302020204" pitchFamily="66" charset="0"/>
              </a:rPr>
              <a:t>Zajęcia z klasą ze wsparciem pedagoga specjalnego na wybranych lekcjach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6003925" y="474663"/>
            <a:ext cx="3033713" cy="2462213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Zespół Pedagoga Specjalnego </a:t>
            </a:r>
          </a:p>
          <a:p>
            <a:pPr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(4-, 5-cio osobowy zespół uczniów)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z jednej klasy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z różnych klas</a:t>
            </a:r>
          </a:p>
          <a:p>
            <a:pPr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Realizacja zajęć: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edukacyjnych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terapeutycznych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rewalidacyjnych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ogólnorozwojowych</a:t>
            </a:r>
          </a:p>
          <a:p>
            <a:pPr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w zależności od potrzeb</a:t>
            </a:r>
          </a:p>
        </p:txBody>
      </p:sp>
      <p:sp>
        <p:nvSpPr>
          <p:cNvPr id="8" name="pole tekstowe 9"/>
          <p:cNvSpPr txBox="1">
            <a:spLocks noChangeArrowheads="1"/>
          </p:cNvSpPr>
          <p:nvPr/>
        </p:nvSpPr>
        <p:spPr bwMode="auto">
          <a:xfrm>
            <a:off x="180975" y="3897313"/>
            <a:ext cx="2214563" cy="160020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Prowadzenie zajęć przy użyciu nowoczesnych metod TIK (uczeń na turnusie rehabilitacyjnym – zajęcia na platformie online)</a:t>
            </a:r>
          </a:p>
        </p:txBody>
      </p:sp>
      <p:sp>
        <p:nvSpPr>
          <p:cNvPr id="9" name="pole tekstowe 10"/>
          <p:cNvSpPr txBox="1">
            <a:spLocks noChangeArrowheads="1"/>
          </p:cNvSpPr>
          <p:nvPr/>
        </p:nvSpPr>
        <p:spPr bwMode="auto">
          <a:xfrm>
            <a:off x="6164263" y="3857625"/>
            <a:ext cx="2787650" cy="160178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Większość zajęć odbywa się z całą klasą, a wybrane zajęcia realizowane w formie indywidualnej (ze względu na rodzaj niepełnosprawności oraz potrzeby rozwojowe ucznia) lub w małym zespole.</a:t>
            </a:r>
          </a:p>
        </p:txBody>
      </p:sp>
      <p:sp>
        <p:nvSpPr>
          <p:cNvPr id="10" name="pole tekstowe 11"/>
          <p:cNvSpPr txBox="1">
            <a:spLocks noChangeArrowheads="1"/>
          </p:cNvSpPr>
          <p:nvPr/>
        </p:nvSpPr>
        <p:spPr bwMode="auto">
          <a:xfrm>
            <a:off x="2535238" y="3660775"/>
            <a:ext cx="3262312" cy="160043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Nauczanie indywidualne (dotychczas realizowane było na terenie szkoły, uczeń uczestniczył wspólnie z klasą w wybranych zajęciach, np. lekcja wychowawcza, religia, muzyka, w-f)</a:t>
            </a:r>
          </a:p>
        </p:txBody>
      </p:sp>
      <p:sp>
        <p:nvSpPr>
          <p:cNvPr id="11" name="pole tekstowe 12"/>
          <p:cNvSpPr txBox="1">
            <a:spLocks noChangeArrowheads="1"/>
          </p:cNvSpPr>
          <p:nvPr/>
        </p:nvSpPr>
        <p:spPr bwMode="auto">
          <a:xfrm flipH="1">
            <a:off x="2782888" y="5424488"/>
            <a:ext cx="2574925" cy="1169551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l-PL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Nauczanie indywidualne (obecnie - uczeń uczestniczy w życiu klasy i szkoły, np. wycieczki, imprezy klasowe)</a:t>
            </a:r>
          </a:p>
        </p:txBody>
      </p:sp>
      <p:sp>
        <p:nvSpPr>
          <p:cNvPr id="12" name="Strzałka w górę 16"/>
          <p:cNvSpPr>
            <a:spLocks noChangeArrowheads="1"/>
          </p:cNvSpPr>
          <p:nvPr/>
        </p:nvSpPr>
        <p:spPr bwMode="auto">
          <a:xfrm>
            <a:off x="3892550" y="1499493"/>
            <a:ext cx="269875" cy="424557"/>
          </a:xfrm>
          <a:prstGeom prst="upArrow">
            <a:avLst>
              <a:gd name="adj1" fmla="val 50000"/>
              <a:gd name="adj2" fmla="val 50098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3" name="Strzałka w górę 18"/>
          <p:cNvSpPr>
            <a:spLocks noChangeArrowheads="1"/>
          </p:cNvSpPr>
          <p:nvPr/>
        </p:nvSpPr>
        <p:spPr bwMode="auto">
          <a:xfrm rot="10800000">
            <a:off x="3906838" y="3217863"/>
            <a:ext cx="271462" cy="407987"/>
          </a:xfrm>
          <a:prstGeom prst="upArrow">
            <a:avLst>
              <a:gd name="adj1" fmla="val 50000"/>
              <a:gd name="adj2" fmla="val 4976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4" name="Strzałka w górę 19"/>
          <p:cNvSpPr>
            <a:spLocks noChangeArrowheads="1"/>
          </p:cNvSpPr>
          <p:nvPr/>
        </p:nvSpPr>
        <p:spPr bwMode="auto">
          <a:xfrm rot="18427308">
            <a:off x="2320925" y="1287463"/>
            <a:ext cx="271463" cy="744537"/>
          </a:xfrm>
          <a:prstGeom prst="upArrow">
            <a:avLst>
              <a:gd name="adj1" fmla="val 50000"/>
              <a:gd name="adj2" fmla="val 49775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5" name="Strzałka w górę 20"/>
          <p:cNvSpPr>
            <a:spLocks noChangeArrowheads="1"/>
          </p:cNvSpPr>
          <p:nvPr/>
        </p:nvSpPr>
        <p:spPr bwMode="auto">
          <a:xfrm rot="2936444">
            <a:off x="5512594" y="1267619"/>
            <a:ext cx="263525" cy="741363"/>
          </a:xfrm>
          <a:prstGeom prst="upArrow">
            <a:avLst>
              <a:gd name="adj1" fmla="val 50000"/>
              <a:gd name="adj2" fmla="val 5005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6" name="Strzałka w górę 21"/>
          <p:cNvSpPr>
            <a:spLocks noChangeArrowheads="1"/>
          </p:cNvSpPr>
          <p:nvPr/>
        </p:nvSpPr>
        <p:spPr bwMode="auto">
          <a:xfrm rot="13385590">
            <a:off x="2027238" y="3113088"/>
            <a:ext cx="269875" cy="850900"/>
          </a:xfrm>
          <a:prstGeom prst="upArrow">
            <a:avLst>
              <a:gd name="adj1" fmla="val 50000"/>
              <a:gd name="adj2" fmla="val 50111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7" name="Strzałka w górę 22"/>
          <p:cNvSpPr>
            <a:spLocks noChangeArrowheads="1"/>
          </p:cNvSpPr>
          <p:nvPr/>
        </p:nvSpPr>
        <p:spPr bwMode="auto">
          <a:xfrm rot="8040775">
            <a:off x="5990431" y="3129757"/>
            <a:ext cx="269875" cy="763588"/>
          </a:xfrm>
          <a:prstGeom prst="upArrow">
            <a:avLst>
              <a:gd name="adj1" fmla="val 46194"/>
              <a:gd name="adj2" fmla="val 50091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8" name="Strzałka w górę 23"/>
          <p:cNvSpPr>
            <a:spLocks noChangeArrowheads="1"/>
          </p:cNvSpPr>
          <p:nvPr/>
        </p:nvSpPr>
        <p:spPr bwMode="auto">
          <a:xfrm rot="10800000">
            <a:off x="3940175" y="4875213"/>
            <a:ext cx="269875" cy="493712"/>
          </a:xfrm>
          <a:prstGeom prst="upArrow">
            <a:avLst>
              <a:gd name="adj1" fmla="val 50000"/>
              <a:gd name="adj2" fmla="val 50131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9" name="Strzałka w górę 24"/>
          <p:cNvSpPr>
            <a:spLocks noChangeArrowheads="1"/>
          </p:cNvSpPr>
          <p:nvPr/>
        </p:nvSpPr>
        <p:spPr bwMode="auto">
          <a:xfrm rot="16200000">
            <a:off x="2120900" y="2457451"/>
            <a:ext cx="269875" cy="387350"/>
          </a:xfrm>
          <a:prstGeom prst="upArrow">
            <a:avLst>
              <a:gd name="adj1" fmla="val 50000"/>
              <a:gd name="adj2" fmla="val 5008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31" y="2123190"/>
            <a:ext cx="2030144" cy="1012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624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altLang="pl-PL" sz="3600" b="1" dirty="0">
                <a:solidFill>
                  <a:srgbClr val="FF0000"/>
                </a:solidFill>
                <a:latin typeface="Comic Sans MS" pitchFamily="66" charset="0"/>
              </a:rPr>
              <a:t>Pomoc psychologiczno-pedagogiczna</a:t>
            </a:r>
            <a:r>
              <a:rPr lang="pl-PL" altLang="pl-PL" b="1" dirty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pl-PL" altLang="pl-PL" b="1" dirty="0">
                <a:solidFill>
                  <a:srgbClr val="FF0000"/>
                </a:solidFill>
                <a:latin typeface="Comic Sans MS" pitchFamily="66" charset="0"/>
              </a:rPr>
            </a:br>
            <a:endParaRPr lang="pl-PL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370703" cy="2981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574925" y="1203325"/>
            <a:ext cx="3316288" cy="461963"/>
          </a:xfrm>
          <a:prstGeom prst="rect">
            <a:avLst/>
          </a:prstGeom>
          <a:solidFill>
            <a:srgbClr val="2D2DB9">
              <a:lumMod val="20000"/>
              <a:lumOff val="80000"/>
            </a:srgbClr>
          </a:solidFill>
          <a:ln w="12700" cap="flat" cmpd="sng" algn="ctr">
            <a:solidFill>
              <a:srgbClr val="3333CC"/>
            </a:solidFill>
            <a:prstDash val="solid"/>
            <a:miter lim="800000"/>
          </a:ln>
          <a:effectLst/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Kadra</a:t>
            </a:r>
          </a:p>
        </p:txBody>
      </p:sp>
    </p:spTree>
    <p:extLst>
      <p:ext uri="{BB962C8B-B14F-4D97-AF65-F5344CB8AC3E}">
        <p14:creationId xmlns="" xmlns:p14="http://schemas.microsoft.com/office/powerpoint/2010/main" val="32854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0" fontAlgn="base" hangingPunct="0">
              <a:spcAft>
                <a:spcPct val="0"/>
              </a:spcAft>
            </a:pPr>
            <a:r>
              <a:rPr lang="pl-PL" altLang="pl-PL" sz="2400" b="1" dirty="0">
                <a:solidFill>
                  <a:srgbClr val="FF0000"/>
                </a:solidFill>
                <a:latin typeface="Comic Sans MS" pitchFamily="66" charset="0"/>
                <a:ea typeface="+mn-ea"/>
                <a:cs typeface="+mn-cs"/>
              </a:rPr>
              <a:t>Pomoc psychologiczno-pedagogiczna</a:t>
            </a:r>
            <a:br>
              <a:rPr lang="pl-PL" altLang="pl-PL" sz="2400" b="1" dirty="0">
                <a:solidFill>
                  <a:srgbClr val="FF0000"/>
                </a:solidFill>
                <a:latin typeface="Comic Sans MS" pitchFamily="66" charset="0"/>
                <a:ea typeface="+mn-ea"/>
                <a:cs typeface="+mn-cs"/>
              </a:rPr>
            </a:br>
            <a:endParaRPr lang="pl-PL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299" y="1824072"/>
            <a:ext cx="7175614" cy="3590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750540" y="1220648"/>
            <a:ext cx="3316287" cy="461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defRPr/>
            </a:pPr>
            <a:r>
              <a:rPr lang="pl-PL" altLang="pl-PL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Zajęcia dodatkowe</a:t>
            </a:r>
          </a:p>
        </p:txBody>
      </p:sp>
      <p:sp>
        <p:nvSpPr>
          <p:cNvPr id="6" name="pole tekstowe 10"/>
          <p:cNvSpPr txBox="1">
            <a:spLocks noChangeArrowheads="1"/>
          </p:cNvSpPr>
          <p:nvPr/>
        </p:nvSpPr>
        <p:spPr bwMode="auto">
          <a:xfrm>
            <a:off x="5795963" y="3619500"/>
            <a:ext cx="2786062" cy="738188"/>
          </a:xfrm>
          <a:prstGeom prst="rect">
            <a:avLst/>
          </a:prstGeom>
          <a:noFill/>
          <a:ln w="9525">
            <a:solidFill>
              <a:srgbClr val="2D2DB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omic Sans MS" pitchFamily="66" charset="0"/>
              </a:rPr>
              <a:t>Zajęcia rozwijające kompetencje emocjonalno-społeczne</a:t>
            </a:r>
          </a:p>
        </p:txBody>
      </p:sp>
    </p:spTree>
    <p:extLst>
      <p:ext uri="{BB962C8B-B14F-4D97-AF65-F5344CB8AC3E}">
        <p14:creationId xmlns="" xmlns:p14="http://schemas.microsoft.com/office/powerpoint/2010/main" val="257167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800" dirty="0" smtClean="0"/>
              <a:t>Indywidualne nauczanie</a:t>
            </a:r>
            <a:br>
              <a:rPr lang="pl-PL" sz="2800" dirty="0" smtClean="0"/>
            </a:br>
            <a:r>
              <a:rPr lang="pl-PL" sz="2800" dirty="0" smtClean="0"/>
              <a:t>Szkoły </a:t>
            </a:r>
            <a:r>
              <a:rPr lang="pl-PL" sz="2800" dirty="0"/>
              <a:t>podstawowe – 266</a:t>
            </a:r>
            <a:br>
              <a:rPr lang="pl-PL" sz="2800" dirty="0"/>
            </a:br>
            <a:endParaRPr lang="pl-PL" sz="28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  <a:p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162" y="1484784"/>
            <a:ext cx="700125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5008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25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l-PL" altLang="pl-PL" sz="2400" b="1">
                <a:solidFill>
                  <a:srgbClr val="FF0000"/>
                </a:solidFill>
                <a:latin typeface="Comic Sans MS" pitchFamily="66" charset="0"/>
              </a:rPr>
              <a:t>Współpraca z rodzicami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18" y="1208987"/>
            <a:ext cx="7889205" cy="491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9897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altLang="pl-PL" sz="3600" b="1" dirty="0">
                <a:solidFill>
                  <a:srgbClr val="FF0000"/>
                </a:solidFill>
                <a:latin typeface="Comic Sans MS" pitchFamily="66" charset="0"/>
              </a:rPr>
              <a:t>Rola pedagoga specjalnego</a:t>
            </a:r>
            <a:br>
              <a:rPr lang="pl-PL" altLang="pl-PL" sz="3600" b="1" dirty="0">
                <a:solidFill>
                  <a:srgbClr val="FF0000"/>
                </a:solidFill>
                <a:latin typeface="Comic Sans MS" pitchFamily="66" charset="0"/>
              </a:rPr>
            </a:b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773363" y="2895600"/>
            <a:ext cx="3332162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lnSpc>
                <a:spcPct val="150000"/>
              </a:lnSpc>
              <a:defRPr/>
            </a:pPr>
            <a:r>
              <a:rPr lang="pl-PL" altLang="pl-PL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Pedagog specjalny</a:t>
            </a:r>
          </a:p>
        </p:txBody>
      </p:sp>
      <p:sp>
        <p:nvSpPr>
          <p:cNvPr id="5" name="pole tekstowe 4"/>
          <p:cNvSpPr txBox="1">
            <a:spLocks noChangeArrowheads="1"/>
          </p:cNvSpPr>
          <p:nvPr/>
        </p:nvSpPr>
        <p:spPr bwMode="auto">
          <a:xfrm>
            <a:off x="292100" y="1352550"/>
            <a:ext cx="1908175" cy="73818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 dirty="0">
                <a:latin typeface="Comic Sans MS" panose="030F0702030302020204" pitchFamily="66" charset="0"/>
              </a:rPr>
              <a:t>Jest w szkole opiekunem ucznia z niepełnosprawnością</a:t>
            </a:r>
          </a:p>
        </p:txBody>
      </p:sp>
      <p:sp>
        <p:nvSpPr>
          <p:cNvPr id="6" name="pole tekstowe 6"/>
          <p:cNvSpPr txBox="1">
            <a:spLocks noChangeArrowheads="1"/>
          </p:cNvSpPr>
          <p:nvPr/>
        </p:nvSpPr>
        <p:spPr bwMode="auto">
          <a:xfrm>
            <a:off x="161925" y="4175125"/>
            <a:ext cx="2917825" cy="954107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 dirty="0">
                <a:latin typeface="Comic Sans MS" panose="030F0702030302020204" pitchFamily="66" charset="0"/>
              </a:rPr>
              <a:t>Współpracuje i wspiera nauczycieli, pracujących </a:t>
            </a:r>
            <a:r>
              <a:rPr lang="pl-PL" sz="1400" dirty="0" smtClean="0">
                <a:latin typeface="Comic Sans MS" panose="030F0702030302020204" pitchFamily="66" charset="0"/>
              </a:rPr>
              <a:t/>
            </a:r>
            <a:br>
              <a:rPr lang="pl-PL" sz="1400" dirty="0" smtClean="0">
                <a:latin typeface="Comic Sans MS" panose="030F0702030302020204" pitchFamily="66" charset="0"/>
              </a:rPr>
            </a:br>
            <a:r>
              <a:rPr lang="pl-PL" sz="1400" dirty="0" smtClean="0">
                <a:latin typeface="Comic Sans MS" panose="030F0702030302020204" pitchFamily="66" charset="0"/>
              </a:rPr>
              <a:t>z </a:t>
            </a:r>
            <a:r>
              <a:rPr lang="pl-PL" sz="1400" dirty="0">
                <a:latin typeface="Comic Sans MS" panose="030F0702030302020204" pitchFamily="66" charset="0"/>
              </a:rPr>
              <a:t>uczniami z niepełnosprawnościami</a:t>
            </a:r>
          </a:p>
        </p:txBody>
      </p:sp>
      <p:sp>
        <p:nvSpPr>
          <p:cNvPr id="7" name="pole tekstowe 7"/>
          <p:cNvSpPr txBox="1">
            <a:spLocks noChangeArrowheads="1"/>
          </p:cNvSpPr>
          <p:nvPr/>
        </p:nvSpPr>
        <p:spPr bwMode="auto">
          <a:xfrm>
            <a:off x="6165850" y="4186238"/>
            <a:ext cx="2854325" cy="1169987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 dirty="0">
                <a:latin typeface="Comic Sans MS" panose="030F0702030302020204" pitchFamily="66" charset="0"/>
              </a:rPr>
              <a:t>Tworzy dokumentację ucznia niepełnosprawnego, jego plany lekcji i innych zajęć, koordynuje współpracę nauczycieli i specjalistów</a:t>
            </a:r>
          </a:p>
        </p:txBody>
      </p:sp>
      <p:sp>
        <p:nvSpPr>
          <p:cNvPr id="8" name="pole tekstowe 9"/>
          <p:cNvSpPr txBox="1">
            <a:spLocks noChangeArrowheads="1"/>
          </p:cNvSpPr>
          <p:nvPr/>
        </p:nvSpPr>
        <p:spPr bwMode="auto">
          <a:xfrm>
            <a:off x="2630488" y="1096963"/>
            <a:ext cx="3675062" cy="738187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 dirty="0">
                <a:latin typeface="Comic Sans MS" panose="030F0702030302020204" pitchFamily="66" charset="0"/>
              </a:rPr>
              <a:t>Prowadzi proces rewalidacji ucznia:</a:t>
            </a:r>
          </a:p>
          <a:p>
            <a:pPr>
              <a:defRPr/>
            </a:pPr>
            <a:r>
              <a:rPr lang="pl-PL" sz="1400" dirty="0">
                <a:latin typeface="Comic Sans MS" panose="030F0702030302020204" pitchFamily="66" charset="0"/>
              </a:rPr>
              <a:t>- wspiera. rozwija, wzmacnia</a:t>
            </a:r>
          </a:p>
          <a:p>
            <a:pPr>
              <a:defRPr/>
            </a:pPr>
            <a:r>
              <a:rPr lang="pl-PL" sz="1400" dirty="0">
                <a:latin typeface="Comic Sans MS" panose="030F0702030302020204" pitchFamily="66" charset="0"/>
              </a:rPr>
              <a:t>- pobudza do rozwoju intelektu i zdolności</a:t>
            </a:r>
          </a:p>
        </p:txBody>
      </p:sp>
      <p:sp>
        <p:nvSpPr>
          <p:cNvPr id="9" name="pole tekstowe 10"/>
          <p:cNvSpPr txBox="1">
            <a:spLocks noChangeArrowheads="1"/>
          </p:cNvSpPr>
          <p:nvPr/>
        </p:nvSpPr>
        <p:spPr bwMode="auto">
          <a:xfrm>
            <a:off x="6872288" y="2838450"/>
            <a:ext cx="2089150" cy="73818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/>
              <a:t>Wspiera rodziców i środowisko wychowawcze</a:t>
            </a:r>
          </a:p>
        </p:txBody>
      </p:sp>
      <p:sp>
        <p:nvSpPr>
          <p:cNvPr id="10" name="pole tekstowe 11"/>
          <p:cNvSpPr txBox="1">
            <a:spLocks noChangeArrowheads="1"/>
          </p:cNvSpPr>
          <p:nvPr/>
        </p:nvSpPr>
        <p:spPr bwMode="auto">
          <a:xfrm>
            <a:off x="1397000" y="5648325"/>
            <a:ext cx="2378075" cy="95408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 dirty="0">
                <a:latin typeface="Comic Sans MS" panose="030F0702030302020204" pitchFamily="66" charset="0"/>
              </a:rPr>
              <a:t>Włącza uczniów w życie klasy oraz w działania na forum szkoły i środowiska lokalnego</a:t>
            </a:r>
          </a:p>
        </p:txBody>
      </p:sp>
      <p:sp>
        <p:nvSpPr>
          <p:cNvPr id="11" name="pole tekstowe 12"/>
          <p:cNvSpPr txBox="1">
            <a:spLocks noChangeArrowheads="1"/>
          </p:cNvSpPr>
          <p:nvPr/>
        </p:nvSpPr>
        <p:spPr bwMode="auto">
          <a:xfrm flipH="1">
            <a:off x="6734175" y="1320800"/>
            <a:ext cx="2025650" cy="73818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 dirty="0">
                <a:latin typeface="Comic Sans MS" panose="030F0702030302020204" pitchFamily="66" charset="0"/>
              </a:rPr>
              <a:t>Koordynuje współpracę z innymi instytucjami</a:t>
            </a:r>
          </a:p>
        </p:txBody>
      </p:sp>
      <p:sp>
        <p:nvSpPr>
          <p:cNvPr id="12" name="Strzałka w górę 16"/>
          <p:cNvSpPr>
            <a:spLocks noChangeArrowheads="1"/>
          </p:cNvSpPr>
          <p:nvPr/>
        </p:nvSpPr>
        <p:spPr bwMode="auto">
          <a:xfrm>
            <a:off x="4279900" y="1924050"/>
            <a:ext cx="269875" cy="871538"/>
          </a:xfrm>
          <a:prstGeom prst="upArrow">
            <a:avLst>
              <a:gd name="adj1" fmla="val 50000"/>
              <a:gd name="adj2" fmla="val 50101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3" name="Strzałka w górę 18"/>
          <p:cNvSpPr>
            <a:spLocks noChangeArrowheads="1"/>
          </p:cNvSpPr>
          <p:nvPr/>
        </p:nvSpPr>
        <p:spPr bwMode="auto">
          <a:xfrm rot="12030664">
            <a:off x="3314700" y="3573463"/>
            <a:ext cx="271463" cy="2108200"/>
          </a:xfrm>
          <a:prstGeom prst="upArrow">
            <a:avLst>
              <a:gd name="adj1" fmla="val 50000"/>
              <a:gd name="adj2" fmla="val 49796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4" name="Strzałka w górę 19"/>
          <p:cNvSpPr>
            <a:spLocks noChangeArrowheads="1"/>
          </p:cNvSpPr>
          <p:nvPr/>
        </p:nvSpPr>
        <p:spPr bwMode="auto">
          <a:xfrm rot="19165757">
            <a:off x="2273300" y="1992313"/>
            <a:ext cx="269875" cy="1019175"/>
          </a:xfrm>
          <a:prstGeom prst="upArrow">
            <a:avLst>
              <a:gd name="adj1" fmla="val 50000"/>
              <a:gd name="adj2" fmla="val 49986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5" name="Strzałka w górę 20"/>
          <p:cNvSpPr>
            <a:spLocks noChangeArrowheads="1"/>
          </p:cNvSpPr>
          <p:nvPr/>
        </p:nvSpPr>
        <p:spPr bwMode="auto">
          <a:xfrm rot="2133777">
            <a:off x="6292850" y="2006600"/>
            <a:ext cx="265113" cy="928688"/>
          </a:xfrm>
          <a:prstGeom prst="upArrow">
            <a:avLst>
              <a:gd name="adj1" fmla="val 50000"/>
              <a:gd name="adj2" fmla="val 4967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6" name="Strzałka w górę 21"/>
          <p:cNvSpPr>
            <a:spLocks noChangeArrowheads="1"/>
          </p:cNvSpPr>
          <p:nvPr/>
        </p:nvSpPr>
        <p:spPr bwMode="auto">
          <a:xfrm rot="13385590">
            <a:off x="2266950" y="3443288"/>
            <a:ext cx="269875" cy="768350"/>
          </a:xfrm>
          <a:prstGeom prst="upArrow">
            <a:avLst>
              <a:gd name="adj1" fmla="val 50000"/>
              <a:gd name="adj2" fmla="val 5017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7" name="Strzałka w górę 22"/>
          <p:cNvSpPr>
            <a:spLocks noChangeArrowheads="1"/>
          </p:cNvSpPr>
          <p:nvPr/>
        </p:nvSpPr>
        <p:spPr bwMode="auto">
          <a:xfrm rot="8040775">
            <a:off x="6265863" y="3479800"/>
            <a:ext cx="269875" cy="765175"/>
          </a:xfrm>
          <a:prstGeom prst="upArrow">
            <a:avLst>
              <a:gd name="adj1" fmla="val 46194"/>
              <a:gd name="adj2" fmla="val 50077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8" name="Strzałka w górę 24"/>
          <p:cNvSpPr>
            <a:spLocks noChangeArrowheads="1"/>
          </p:cNvSpPr>
          <p:nvPr/>
        </p:nvSpPr>
        <p:spPr bwMode="auto">
          <a:xfrm rot="16200000">
            <a:off x="2291556" y="3051969"/>
            <a:ext cx="271463" cy="492125"/>
          </a:xfrm>
          <a:prstGeom prst="upArrow">
            <a:avLst>
              <a:gd name="adj1" fmla="val 50000"/>
              <a:gd name="adj2" fmla="val 49677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19" name="pole tekstowe 25"/>
          <p:cNvSpPr txBox="1">
            <a:spLocks noChangeArrowheads="1"/>
          </p:cNvSpPr>
          <p:nvPr/>
        </p:nvSpPr>
        <p:spPr bwMode="auto">
          <a:xfrm flipH="1">
            <a:off x="4818063" y="5648325"/>
            <a:ext cx="2574925" cy="1169551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1400" dirty="0">
                <a:latin typeface="Comic Sans MS" panose="030F0702030302020204" pitchFamily="66" charset="0"/>
              </a:rPr>
              <a:t>Bierze udział </a:t>
            </a:r>
            <a:r>
              <a:rPr lang="pl-PL" sz="1400" dirty="0" smtClean="0">
                <a:latin typeface="Comic Sans MS" panose="030F0702030302020204" pitchFamily="66" charset="0"/>
              </a:rPr>
              <a:t/>
            </a:r>
            <a:br>
              <a:rPr lang="pl-PL" sz="1400" dirty="0" smtClean="0">
                <a:latin typeface="Comic Sans MS" panose="030F0702030302020204" pitchFamily="66" charset="0"/>
              </a:rPr>
            </a:br>
            <a:r>
              <a:rPr lang="pl-PL" sz="1400" dirty="0" smtClean="0">
                <a:latin typeface="Comic Sans MS" panose="030F0702030302020204" pitchFamily="66" charset="0"/>
              </a:rPr>
              <a:t>w </a:t>
            </a:r>
            <a:r>
              <a:rPr lang="pl-PL" sz="1400" dirty="0">
                <a:latin typeface="Comic Sans MS" panose="030F0702030302020204" pitchFamily="66" charset="0"/>
              </a:rPr>
              <a:t>sprawdzianach i egzaminach, dba o realizację dostosowań zgodnie z orzeczeniami</a:t>
            </a:r>
          </a:p>
        </p:txBody>
      </p:sp>
      <p:sp>
        <p:nvSpPr>
          <p:cNvPr id="20" name="Strzałka w górę 26"/>
          <p:cNvSpPr>
            <a:spLocks noChangeArrowheads="1"/>
          </p:cNvSpPr>
          <p:nvPr/>
        </p:nvSpPr>
        <p:spPr bwMode="auto">
          <a:xfrm rot="5400000">
            <a:off x="6335712" y="2970213"/>
            <a:ext cx="271463" cy="522288"/>
          </a:xfrm>
          <a:prstGeom prst="upArrow">
            <a:avLst>
              <a:gd name="adj1" fmla="val 50000"/>
              <a:gd name="adj2" fmla="val 4987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21" name="Strzałka w górę 27"/>
          <p:cNvSpPr>
            <a:spLocks noChangeArrowheads="1"/>
          </p:cNvSpPr>
          <p:nvPr/>
        </p:nvSpPr>
        <p:spPr bwMode="auto">
          <a:xfrm rot="9751541">
            <a:off x="5302250" y="3597275"/>
            <a:ext cx="269875" cy="2058988"/>
          </a:xfrm>
          <a:prstGeom prst="upArrow">
            <a:avLst>
              <a:gd name="adj1" fmla="val 50000"/>
              <a:gd name="adj2" fmla="val 50086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l-PL" altLang="pl-PL" sz="1800">
              <a:solidFill>
                <a:srgbClr val="00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934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6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2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pl-PL" altLang="pl-PL" sz="2400" b="1">
                <a:solidFill>
                  <a:srgbClr val="FF0000"/>
                </a:solidFill>
                <a:latin typeface="Comic Sans MS" pitchFamily="66" charset="0"/>
              </a:rPr>
              <a:t>Wielowymiarowy rozwój ucznia z niepełnosprawnością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pl-PL" altLang="pl-PL" sz="1800" dirty="0">
                <a:solidFill>
                  <a:srgbClr val="000066"/>
                </a:solidFill>
                <a:latin typeface="Comic Sans MS" pitchFamily="66" charset="0"/>
              </a:rPr>
              <a:t>Idea włączania prowadzić ma do stworzenia dzieciom z różnymi dysfunkcjami takich warunków, by oprócz sukcesów edukacyjnych rozbudzić w nich poczucie przynależności do społeczności rówieśniczej. </a:t>
            </a:r>
          </a:p>
          <a:p>
            <a:endParaRPr lang="pl-PL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48879"/>
            <a:ext cx="3170237" cy="4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8878"/>
            <a:ext cx="3125788" cy="4104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3319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Obraz 2" descr="Witamy na naszej stronie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41" y="0"/>
            <a:ext cx="9144000" cy="68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29776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Kim jesteśmy?</a:t>
            </a:r>
            <a:r>
              <a:rPr lang="pl-PL" sz="48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48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Zespół Szkół Nr 12 :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Technikum nr 8 - kształcące w zawodach technik hotelarstwa i technik obsługi turystycznej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Innowacje: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edukacja strażacka,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animator czasu wolnego, 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„ </a:t>
            </a:r>
            <a:r>
              <a:rPr lang="pl-PL" altLang="pl-PL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Above</a:t>
            </a: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pl-PL" altLang="pl-PL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Clouds</a:t>
            </a: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 Personel pokładowy ruchu lotniczego”</a:t>
            </a:r>
            <a:endParaRPr lang="pl-PL" altLang="pl-PL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Gimnazjum nr 12 z oddziałami </a:t>
            </a:r>
            <a:r>
              <a:rPr lang="pl-PL" altLang="pl-PL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integracyjnymi. 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Łącznie </a:t>
            </a: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 szkole  uczy się 201  uczniów.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Jesteśmy </a:t>
            </a: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niedużą szkołą, w której nie ma anonimowych uczniów, łatwiej więc dostrzegać problemy, planować i organizować pomoc.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Wszyscy </a:t>
            </a: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się znają, więc jest bezpiecznie i rodzinnie,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nauczyciele znają uczniów i rodziców, a rodzice rozpoznają nauczycieli.</a:t>
            </a:r>
          </a:p>
          <a:p>
            <a:pPr marL="0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endParaRPr lang="pl-PL" altLang="pl-PL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58343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Autofit/>
          </a:bodyPr>
          <a:lstStyle/>
          <a:p>
            <a:r>
              <a:rPr lang="pl-PL" sz="28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28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pl-PL" sz="28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28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pl-PL" sz="28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Pomagamy </a:t>
            </a:r>
            <a:r>
              <a:rPr lang="pl-PL" sz="28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wszystkim uczniom</a:t>
            </a:r>
            <a:br>
              <a:rPr lang="pl-PL" sz="28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pl-PL" sz="28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 ich rodzicom, </a:t>
            </a:r>
            <a:br>
              <a:rPr lang="pl-PL" sz="28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pl-PL" sz="28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Zatrudniamy specjalistów</a:t>
            </a:r>
            <a:r>
              <a:rPr lang="pl-PL" sz="32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pl-PL" sz="3200" b="1" dirty="0" smtClean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pl-PL" sz="32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2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pl-PL" sz="3200" dirty="0"/>
          </a:p>
        </p:txBody>
      </p:sp>
      <p:sp>
        <p:nvSpPr>
          <p:cNvPr id="4" name="Symbol zastępczy zawartości 4"/>
          <p:cNvSpPr>
            <a:spLocks noGrp="1"/>
          </p:cNvSpPr>
          <p:nvPr>
            <p:ph idx="1"/>
          </p:nvPr>
        </p:nvSpPr>
        <p:spPr>
          <a:xfrm>
            <a:off x="457200" y="1844824"/>
            <a:ext cx="3970784" cy="4281339"/>
          </a:xfrm>
          <a:ln>
            <a:prstDash val="solid"/>
          </a:ln>
        </p:spPr>
        <p:txBody>
          <a:bodyPr/>
          <a:lstStyle/>
          <a:p>
            <a:pPr eaLnBrk="1" hangingPunct="1"/>
            <a:r>
              <a:rPr lang="pl-PL" altLang="pl-PL" sz="2800" dirty="0" smtClean="0">
                <a:latin typeface="Times New Roman" pitchFamily="18" charset="0"/>
                <a:cs typeface="Times New Roman" pitchFamily="18" charset="0"/>
              </a:rPr>
              <a:t>psychologa,</a:t>
            </a:r>
          </a:p>
          <a:p>
            <a:pPr eaLnBrk="1" hangingPunct="1"/>
            <a:r>
              <a:rPr lang="pl-PL" altLang="pl-PL" sz="2800" dirty="0" smtClean="0">
                <a:latin typeface="Times New Roman" pitchFamily="18" charset="0"/>
                <a:cs typeface="Times New Roman" pitchFamily="18" charset="0"/>
              </a:rPr>
              <a:t>pedagoga,</a:t>
            </a:r>
          </a:p>
          <a:p>
            <a:pPr eaLnBrk="1" hangingPunct="1"/>
            <a:r>
              <a:rPr lang="pl-PL" altLang="pl-PL" sz="2800" dirty="0" smtClean="0">
                <a:latin typeface="Times New Roman" pitchFamily="18" charset="0"/>
                <a:cs typeface="Times New Roman" pitchFamily="18" charset="0"/>
              </a:rPr>
              <a:t>pedagogów specjalnych,</a:t>
            </a:r>
          </a:p>
          <a:p>
            <a:pPr eaLnBrk="1" hangingPunct="1"/>
            <a:r>
              <a:rPr lang="pl-PL" altLang="pl-PL" sz="2800" dirty="0" err="1" smtClean="0">
                <a:latin typeface="Times New Roman" pitchFamily="18" charset="0"/>
                <a:cs typeface="Times New Roman" pitchFamily="18" charset="0"/>
              </a:rPr>
              <a:t>oligofrenopedagogów</a:t>
            </a:r>
            <a:r>
              <a:rPr lang="pl-PL" altLang="pl-PL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" name="Prostokąt 4"/>
          <p:cNvSpPr/>
          <p:nvPr/>
        </p:nvSpPr>
        <p:spPr>
          <a:xfrm>
            <a:off x="3923928" y="184482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125" lvl="0" indent="-255588" fontAlgn="base">
              <a:spcBef>
                <a:spcPct val="0"/>
              </a:spcBef>
              <a:spcAft>
                <a:spcPct val="0"/>
              </a:spcAft>
              <a:buClr>
                <a:srgbClr val="2DA2BF"/>
              </a:buClr>
              <a:buSzPct val="68000"/>
            </a:pPr>
            <a:r>
              <a:rPr lang="pl-PL" altLang="pl-PL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pedagogów </a:t>
            </a:r>
            <a:r>
              <a:rPr lang="pl-PL" altLang="pl-PL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wspierających</a:t>
            </a:r>
          </a:p>
          <a:p>
            <a:pPr marL="365125" lvl="0" indent="-255588" fontAlgn="base">
              <a:spcBef>
                <a:spcPct val="0"/>
              </a:spcBef>
              <a:spcAft>
                <a:spcPct val="0"/>
              </a:spcAft>
              <a:buClr>
                <a:srgbClr val="2DA2BF"/>
              </a:buClr>
              <a:buSzPct val="68000"/>
            </a:pPr>
            <a:r>
              <a:rPr lang="pl-PL" altLang="pl-PL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rehabilitanta</a:t>
            </a:r>
            <a:r>
              <a:rPr lang="pl-PL" altLang="pl-PL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65125" lvl="0" indent="-255588" fontAlgn="base">
              <a:spcBef>
                <a:spcPct val="0"/>
              </a:spcBef>
              <a:spcAft>
                <a:spcPct val="0"/>
              </a:spcAft>
              <a:buClr>
                <a:srgbClr val="2DA2BF"/>
              </a:buClr>
              <a:buSzPct val="68000"/>
            </a:pPr>
            <a:r>
              <a:rPr lang="pl-PL" altLang="pl-PL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pielęgniarkę</a:t>
            </a:r>
            <a:r>
              <a:rPr lang="pl-PL" altLang="pl-PL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65125" lvl="0" indent="-255588" fontAlgn="base">
              <a:spcBef>
                <a:spcPct val="0"/>
              </a:spcBef>
              <a:spcAft>
                <a:spcPct val="0"/>
              </a:spcAft>
              <a:buClr>
                <a:srgbClr val="2DA2BF"/>
              </a:buClr>
              <a:buSzPct val="68000"/>
            </a:pPr>
            <a:r>
              <a:rPr lang="pl-PL" altLang="pl-PL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doradcę </a:t>
            </a:r>
            <a:r>
              <a:rPr lang="pl-PL" altLang="pl-PL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zawodowego</a:t>
            </a:r>
          </a:p>
        </p:txBody>
      </p:sp>
    </p:spTree>
    <p:extLst>
      <p:ext uri="{BB962C8B-B14F-4D97-AF65-F5344CB8AC3E}">
        <p14:creationId xmlns="" xmlns:p14="http://schemas.microsoft.com/office/powerpoint/2010/main" val="22778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>
                <a:latin typeface="Times New Roman" pitchFamily="18" charset="0"/>
                <a:cs typeface="Times New Roman" pitchFamily="18" charset="0"/>
              </a:rPr>
              <a:t>Uczniowie ze specjalnymi potrzebami edukacyjnymi</a:t>
            </a:r>
            <a:endParaRPr lang="pl-PL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  <a:defRPr/>
            </a:pPr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• autyzm,</a:t>
            </a:r>
          </a:p>
          <a:p>
            <a:pPr>
              <a:defRPr/>
            </a:pPr>
            <a:r>
              <a:rPr lang="pl-PL" altLang="pl-PL" dirty="0" err="1" smtClean="0">
                <a:latin typeface="Times New Roman" pitchFamily="18" charset="0"/>
                <a:cs typeface="Times New Roman" pitchFamily="18" charset="0"/>
              </a:rPr>
              <a:t>zespół</a:t>
            </a:r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altLang="pl-PL" dirty="0" err="1" smtClean="0">
                <a:latin typeface="Times New Roman" pitchFamily="18" charset="0"/>
                <a:cs typeface="Times New Roman" pitchFamily="18" charset="0"/>
              </a:rPr>
              <a:t>Aspergera</a:t>
            </a:r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defRPr/>
            </a:pPr>
            <a:r>
              <a:rPr lang="pl-PL" altLang="pl-PL" dirty="0" err="1" smtClean="0">
                <a:latin typeface="Times New Roman" pitchFamily="18" charset="0"/>
                <a:cs typeface="Times New Roman" pitchFamily="18" charset="0"/>
              </a:rPr>
              <a:t>zespół</a:t>
            </a:r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 Downa,</a:t>
            </a:r>
          </a:p>
          <a:p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 niepełnosprawność intelektualną w stopniu lekkim,</a:t>
            </a:r>
          </a:p>
          <a:p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 niepełnosprawnością ruchową,</a:t>
            </a:r>
          </a:p>
          <a:p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 niedowidzący i </a:t>
            </a:r>
            <a:r>
              <a:rPr lang="pl-PL" altLang="pl-PL" dirty="0" err="1" smtClean="0">
                <a:latin typeface="Times New Roman" pitchFamily="18" charset="0"/>
                <a:cs typeface="Times New Roman" pitchFamily="18" charset="0"/>
              </a:rPr>
              <a:t>słabosłyszący</a:t>
            </a:r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 zagrożeni niedostosowaniem społecznym,</a:t>
            </a:r>
          </a:p>
          <a:p>
            <a:r>
              <a:rPr lang="pl-PL" altLang="pl-PL" dirty="0" smtClean="0">
                <a:latin typeface="Times New Roman" pitchFamily="18" charset="0"/>
                <a:cs typeface="Times New Roman" pitchFamily="18" charset="0"/>
              </a:rPr>
              <a:t> przewlekle chorzy.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1720913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dirty="0">
                <a:solidFill>
                  <a:prstClr val="blac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Indywidualne nauczanie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537" indent="0">
              <a:buFont typeface="Wingdings 3" panose="05040102010807070707" pitchFamily="82" charset="2"/>
              <a:buNone/>
              <a:defRPr/>
            </a:pPr>
            <a:r>
              <a:rPr lang="pl-PL" alt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Uczniowie poza przedmiotami ogólnokształcącymi oraz w  technikum zawodowymi, uczestniczą w :</a:t>
            </a:r>
          </a:p>
          <a:p>
            <a:pPr>
              <a:buNone/>
              <a:defRPr/>
            </a:pPr>
            <a:r>
              <a:rPr lang="pl-PL" alt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zajęciach </a:t>
            </a:r>
            <a:r>
              <a:rPr lang="pl-PL" alt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specjalistycznych na terenie szkoły,</a:t>
            </a:r>
          </a:p>
          <a:p>
            <a:pPr>
              <a:buNone/>
              <a:defRPr/>
            </a:pPr>
            <a:r>
              <a:rPr lang="pl-PL" alt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wybranych  </a:t>
            </a:r>
            <a:r>
              <a:rPr lang="pl-PL" alt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zajęcia realizowanych </a:t>
            </a:r>
            <a:r>
              <a:rPr lang="pl-PL" alt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wspólnie</a:t>
            </a:r>
            <a:r>
              <a:rPr lang="pl-PL" alt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alt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 klasą</a:t>
            </a:r>
            <a:r>
              <a:rPr lang="pl-PL" alt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l-PL" alt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 </a:t>
            </a:r>
            <a:r>
              <a:rPr lang="pl-PL" altLang="pl-P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zależności od potrzeb i </a:t>
            </a:r>
            <a:r>
              <a:rPr lang="pl-PL" alt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możliwości</a:t>
            </a:r>
          </a:p>
          <a:p>
            <a:pPr marL="0" indent="0">
              <a:spcBef>
                <a:spcPts val="0"/>
              </a:spcBef>
              <a:defRPr/>
            </a:pPr>
            <a:r>
              <a:rPr lang="pl-PL" altLang="pl-PL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biorą </a:t>
            </a:r>
            <a:r>
              <a:rPr lang="pl-PL" altLang="pl-PL" sz="2800" dirty="0">
                <a:latin typeface="Times New Roman" pitchFamily="18" charset="0"/>
                <a:cs typeface="Times New Roman" pitchFamily="18" charset="0"/>
              </a:rPr>
              <a:t>udział w wycieczkach, uroczystościach szkolnych, warsztatach, spotkaniach integracyjnych, rekolekcjach, projektach, zajęciach dodatkowych np.  rozwijających uzdolnienia, wyjściach do kina, teatru.</a:t>
            </a:r>
          </a:p>
          <a:p>
            <a:pPr marL="0" indent="0">
              <a:spcBef>
                <a:spcPts val="0"/>
              </a:spcBef>
              <a:defRPr/>
            </a:pPr>
            <a:r>
              <a:rPr lang="pl-PL" altLang="pl-PL" sz="2800" dirty="0">
                <a:latin typeface="Times New Roman" pitchFamily="18" charset="0"/>
                <a:cs typeface="Times New Roman" pitchFamily="18" charset="0"/>
              </a:rPr>
              <a:t> mogą reprezentować szkołę np. uczestnicząc                     w konkursach, zawodach.</a:t>
            </a:r>
          </a:p>
          <a:p>
            <a:pPr>
              <a:buFont typeface="Wingdings 3" panose="05040102010807070707" pitchFamily="82" charset="2"/>
              <a:buChar char=""/>
              <a:defRPr/>
            </a:pP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7713066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3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Zajęcia indywidualne </a:t>
            </a:r>
            <a:br>
              <a:rPr lang="pl-PL" sz="3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3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dla uczniów z orzeczeniami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indent="0">
              <a:buFont typeface="Wingdings 3" panose="05040102010807070707" pitchFamily="82" charset="2"/>
              <a:buNone/>
              <a:defRPr/>
            </a:pPr>
            <a:r>
              <a:rPr lang="pl-PL" altLang="pl-PL" sz="2400" b="1" dirty="0">
                <a:latin typeface="Times New Roman" pitchFamily="18" charset="0"/>
                <a:cs typeface="Times New Roman" pitchFamily="18" charset="0"/>
              </a:rPr>
              <a:t>Zajęcia rewalidacyjne</a:t>
            </a:r>
            <a:endParaRPr lang="pl-PL" altLang="pl-PL" sz="2400" dirty="0">
              <a:latin typeface="Times New Roman" pitchFamily="18" charset="0"/>
              <a:cs typeface="Times New Roman" pitchFamily="18" charset="0"/>
            </a:endParaRP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altLang="pl-PL" sz="2400" dirty="0">
                <a:latin typeface="Times New Roman" pitchFamily="18" charset="0"/>
                <a:cs typeface="Times New Roman" pitchFamily="18" charset="0"/>
              </a:rPr>
              <a:t>W trakcie zajęć wykorzystywany jest:</a:t>
            </a:r>
          </a:p>
          <a:p>
            <a:pPr>
              <a:defRPr/>
            </a:pPr>
            <a:r>
              <a:rPr lang="pl-PL" altLang="pl-PL" sz="2400" dirty="0">
                <a:latin typeface="Times New Roman" pitchFamily="18" charset="0"/>
                <a:cs typeface="Times New Roman" pitchFamily="18" charset="0"/>
              </a:rPr>
              <a:t> sprzęt multimedialny,</a:t>
            </a:r>
          </a:p>
          <a:p>
            <a:pPr>
              <a:defRPr/>
            </a:pPr>
            <a:r>
              <a:rPr lang="pl-PL" altLang="pl-PL" sz="2400" dirty="0">
                <a:latin typeface="Times New Roman" pitchFamily="18" charset="0"/>
                <a:cs typeface="Times New Roman" pitchFamily="18" charset="0"/>
              </a:rPr>
              <a:t> sportowy,</a:t>
            </a:r>
          </a:p>
          <a:p>
            <a:pPr>
              <a:defRPr/>
            </a:pPr>
            <a:r>
              <a:rPr lang="pl-PL" altLang="pl-PL" sz="2400" dirty="0">
                <a:latin typeface="Times New Roman" pitchFamily="18" charset="0"/>
                <a:cs typeface="Times New Roman" pitchFamily="18" charset="0"/>
              </a:rPr>
              <a:t> specjalistyczny dostosowany do indywidualnych  potrzeb </a:t>
            </a:r>
            <a:r>
              <a:rPr lang="pl-PL" altLang="pl-PL" sz="2400" dirty="0" smtClean="0">
                <a:latin typeface="Times New Roman" pitchFamily="18" charset="0"/>
                <a:cs typeface="Times New Roman" pitchFamily="18" charset="0"/>
              </a:rPr>
              <a:t>ucznia.</a:t>
            </a:r>
            <a:endParaRPr lang="pl-PL" altLang="pl-PL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6"/>
            <a:ext cx="3535363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071113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altLang="pl-PL" sz="3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Zajęcia związane z wyborem</a:t>
            </a:r>
            <a:br>
              <a:rPr lang="pl-PL" altLang="pl-PL" sz="3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altLang="pl-PL" sz="3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kierunku kształcenia i zawodu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lvl="0" indent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defRPr/>
            </a:pPr>
            <a:r>
              <a:rPr lang="pl-PL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zajęcia realizowane są w  formie: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82" charset="2"/>
              <a:buChar char=""/>
              <a:defRPr/>
            </a:pP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kursów i warsztatów organizowanych w ramach projektów unijnych,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82" charset="2"/>
              <a:buChar char=""/>
              <a:defRPr/>
            </a:pP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praktyk zawodowych realizowanych w kraju i za granicą, 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82" charset="2"/>
              <a:buChar char=""/>
              <a:defRPr/>
            </a:pP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warsztatów </a:t>
            </a:r>
            <a:r>
              <a:rPr lang="pl-PL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zawodoznawczych</a:t>
            </a: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82" charset="2"/>
              <a:buChar char=""/>
              <a:defRPr/>
            </a:pP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wycieczek </a:t>
            </a:r>
            <a:r>
              <a:rPr lang="pl-PL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zawodoznawczych</a:t>
            </a: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82" charset="2"/>
              <a:buChar char=""/>
              <a:defRPr/>
            </a:pP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spotkań z przedstawicielami szkół i uczelni wyższych, 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82" charset="2"/>
              <a:buChar char=""/>
              <a:defRPr/>
            </a:pP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udziału w targach edukacyjnych, udostępniania materiałów,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82" charset="2"/>
              <a:buChar char=""/>
              <a:defRPr/>
            </a:pP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indywidualnych spotkań z doradcą zawodowym,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82" charset="2"/>
              <a:buChar char=""/>
              <a:defRPr/>
            </a:pPr>
            <a:r>
              <a:rPr 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diagnozą zdolności, możliwości i potrzeb.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616588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800" dirty="0"/>
              <a:t>Indywidualne </a:t>
            </a:r>
            <a:r>
              <a:rPr lang="pl-PL" sz="2800" dirty="0" smtClean="0"/>
              <a:t>nauczanie</a:t>
            </a:r>
            <a:br>
              <a:rPr lang="pl-PL" sz="2800" dirty="0" smtClean="0"/>
            </a:br>
            <a:r>
              <a:rPr lang="pl-PL" sz="2800" dirty="0" smtClean="0"/>
              <a:t>Szkoły </a:t>
            </a:r>
            <a:r>
              <a:rPr lang="pl-PL" sz="2800" dirty="0"/>
              <a:t>ponadgimnazjalne – 88</a:t>
            </a:r>
            <a:br>
              <a:rPr lang="pl-PL" sz="2800" dirty="0"/>
            </a:br>
            <a:endParaRPr lang="pl-PL" sz="28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sz="2800" dirty="0" smtClean="0"/>
          </a:p>
          <a:p>
            <a:endParaRPr lang="pl-PL" sz="2800" dirty="0" smtClean="0"/>
          </a:p>
          <a:p>
            <a:endParaRPr lang="pl-P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48072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3581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 smtClean="0">
                <a:latin typeface="Times New Roman" pitchFamily="18" charset="0"/>
                <a:cs typeface="Times New Roman" pitchFamily="18" charset="0"/>
              </a:rPr>
              <a:t>System włączania</a:t>
            </a:r>
            <a:endParaRPr lang="pl-PL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uczniowie </a:t>
            </a: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biorą udział w zajęciach sportowych, startują </a:t>
            </a:r>
            <a:b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  zawodach sportowych, 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aktywizowani </a:t>
            </a: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są poprzez zajęcia artystyczne – teatralne, plastyczne,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uczniowie </a:t>
            </a: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angażują się w działania </a:t>
            </a:r>
            <a:r>
              <a:rPr lang="pl-PL" altLang="pl-PL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wolontariackie</a:t>
            </a: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pomagają w schronisku dla zwierząt,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udzielają się w działaniach na rzecz Hospicjum św. Kamila- zbiórka uliczna, sprzedaż żonkili, sadzenie Pola </a:t>
            </a:r>
            <a:r>
              <a:rPr lang="pl-PL" altLang="pl-PL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Nadzei</a:t>
            </a: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na terenie szkoły;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uczestniczą </a:t>
            </a: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 zajęciach organizowanych dla przedszkolaków z Przedszkola nr </a:t>
            </a:r>
            <a:r>
              <a:rPr lang="pl-PL" altLang="pl-PL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altLang="pl-PL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• uczniowie </a:t>
            </a: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z niepełnosprawnością </a:t>
            </a:r>
            <a:r>
              <a:rPr lang="pl-PL" altLang="pl-PL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uczestniczą w różnorodnych </a:t>
            </a:r>
            <a:r>
              <a:rPr lang="pl-PL" altLang="pl-PL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imprezach. Prezentują swoje talenty np. uczeń z zespołem Downa bardzo lubił tańczyć taniec współczesny, tańczył więc z grupą młodzieży, prezentując się na scenie szkolnej, przygotowywany był do występów nie tylko przez nauczyciela wychowania fizycznego, ale wspierał go inny tańczący uczeń.</a:t>
            </a:r>
          </a:p>
          <a:p>
            <a:pPr marL="365125" lvl="0" indent="-255588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Char char=""/>
            </a:pPr>
            <a:endParaRPr lang="pl-PL" altLang="pl-PL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39894348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altLang="pl-PL" sz="2200" dirty="0">
                <a:latin typeface="Times New Roman" pitchFamily="18" charset="0"/>
                <a:cs typeface="Times New Roman" pitchFamily="18" charset="0"/>
              </a:rPr>
              <a:t>Uczeń z niepełnosprawnością intelektualną w stopniu lekkim  świetnie rapował, przygotowywał  pokazy rapu,  prezentował je na imprezach szkolnych, </a:t>
            </a:r>
            <a:endParaRPr lang="pl-PL" altLang="pl-PL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altLang="pl-PL" sz="2200" dirty="0" smtClean="0">
                <a:latin typeface="Times New Roman" pitchFamily="18" charset="0"/>
                <a:cs typeface="Times New Roman" pitchFamily="18" charset="0"/>
              </a:rPr>
              <a:t>Uczennica </a:t>
            </a:r>
            <a:r>
              <a:rPr lang="pl-PL" altLang="pl-PL" sz="2200" dirty="0">
                <a:latin typeface="Times New Roman" pitchFamily="18" charset="0"/>
                <a:cs typeface="Times New Roman" pitchFamily="18" charset="0"/>
              </a:rPr>
              <a:t>z niepełnosprawnością intelektualną </a:t>
            </a:r>
            <a:br>
              <a:rPr lang="pl-PL" altLang="pl-PL" sz="2200" dirty="0">
                <a:latin typeface="Times New Roman" pitchFamily="18" charset="0"/>
                <a:cs typeface="Times New Roman" pitchFamily="18" charset="0"/>
              </a:rPr>
            </a:br>
            <a:r>
              <a:rPr lang="pl-PL" altLang="pl-PL" sz="2200" dirty="0">
                <a:latin typeface="Times New Roman" pitchFamily="18" charset="0"/>
                <a:cs typeface="Times New Roman" pitchFamily="18" charset="0"/>
              </a:rPr>
              <a:t>w stopniu lekkim prezentowała w konkursach </a:t>
            </a:r>
            <a:r>
              <a:rPr lang="pl-PL" altLang="pl-PL" sz="2200" i="1" dirty="0">
                <a:latin typeface="Times New Roman" pitchFamily="18" charset="0"/>
                <a:cs typeface="Times New Roman" pitchFamily="18" charset="0"/>
              </a:rPr>
              <a:t>Mam talent </a:t>
            </a:r>
            <a:r>
              <a:rPr lang="pl-PL" altLang="pl-PL" sz="2200" dirty="0">
                <a:latin typeface="Times New Roman" pitchFamily="18" charset="0"/>
                <a:cs typeface="Times New Roman" pitchFamily="18" charset="0"/>
              </a:rPr>
              <a:t>taniec </a:t>
            </a:r>
            <a:r>
              <a:rPr lang="pl-PL" altLang="pl-PL" sz="2200" dirty="0" smtClean="0">
                <a:latin typeface="Times New Roman" pitchFamily="18" charset="0"/>
                <a:cs typeface="Times New Roman" pitchFamily="18" charset="0"/>
              </a:rPr>
              <a:t>nowoczesny,</a:t>
            </a:r>
          </a:p>
          <a:p>
            <a:r>
              <a:rPr lang="pl-PL" altLang="pl-PL" sz="2000" dirty="0">
                <a:latin typeface="Times New Roman" pitchFamily="18" charset="0"/>
                <a:cs typeface="Times New Roman" pitchFamily="18" charset="0"/>
              </a:rPr>
              <a:t>Uczeń gimnazjum z autyzmem wykonywał zabawki techniką </a:t>
            </a:r>
            <a:r>
              <a:rPr lang="pl-PL" altLang="pl-PL" sz="2000" dirty="0" err="1">
                <a:latin typeface="Times New Roman" pitchFamily="18" charset="0"/>
                <a:cs typeface="Times New Roman" pitchFamily="18" charset="0"/>
              </a:rPr>
              <a:t>origami</a:t>
            </a:r>
            <a:r>
              <a:rPr lang="pl-PL" altLang="pl-PL" sz="2000" dirty="0">
                <a:latin typeface="Times New Roman" pitchFamily="18" charset="0"/>
                <a:cs typeface="Times New Roman" pitchFamily="18" charset="0"/>
              </a:rPr>
              <a:t>, prezentował je w szkole na wystawie, a także dzielił się swoją wiedzą na temat tej techniki.</a:t>
            </a:r>
          </a:p>
          <a:p>
            <a:r>
              <a:rPr lang="pl-PL" altLang="pl-PL" sz="2000" dirty="0">
                <a:latin typeface="Times New Roman" pitchFamily="18" charset="0"/>
                <a:cs typeface="Times New Roman" pitchFamily="18" charset="0"/>
              </a:rPr>
              <a:t> Uczniowie bardzo chętnie uczestniczyli i uczestniczą w zajęciach </a:t>
            </a:r>
            <a:r>
              <a:rPr lang="pl-PL" altLang="pl-PL" sz="2000" i="1" dirty="0">
                <a:latin typeface="Times New Roman" pitchFamily="18" charset="0"/>
                <a:cs typeface="Times New Roman" pitchFamily="18" charset="0"/>
              </a:rPr>
              <a:t>Klubu Lektur Szkolnych</a:t>
            </a:r>
            <a:r>
              <a:rPr lang="pl-PL" altLang="pl-PL" sz="2000" dirty="0">
                <a:latin typeface="Times New Roman" pitchFamily="18" charset="0"/>
                <a:cs typeface="Times New Roman" pitchFamily="18" charset="0"/>
              </a:rPr>
              <a:t>, prowadzonych przez bibliotekarza.</a:t>
            </a:r>
          </a:p>
          <a:p>
            <a:r>
              <a:rPr lang="pl-PL" altLang="pl-PL" sz="2000" dirty="0">
                <a:latin typeface="Times New Roman" pitchFamily="18" charset="0"/>
                <a:cs typeface="Times New Roman" pitchFamily="18" charset="0"/>
              </a:rPr>
              <a:t>Uczennica miksowała muzykę , działała w szkolnym radiowęźle</a:t>
            </a:r>
            <a:r>
              <a:rPr lang="pl-PL" altLang="pl-PL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pl-PL" altLang="pl-PL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0284812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SZKOLNA GRUPA KONTAKTOWA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b="1" dirty="0"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do spraw profilaktyki </a:t>
            </a:r>
            <a:r>
              <a:rPr lang="pl-PL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zachowań</a:t>
            </a:r>
            <a:r>
              <a:rPr lang="pl-PL" b="1" dirty="0"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problemowych</a:t>
            </a:r>
          </a:p>
          <a:p>
            <a:pPr marL="0" indent="0" algn="ctr">
              <a:buNone/>
            </a:pPr>
            <a:endParaRPr lang="pl-PL" sz="2500" b="1" dirty="0" smtClean="0">
              <a:solidFill>
                <a:srgbClr val="00206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pl-PL" sz="2500" b="1" dirty="0" smtClean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DZIAŁAJĄCA </a:t>
            </a:r>
            <a:r>
              <a:rPr lang="pl-PL" sz="25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PRZY</a:t>
            </a:r>
            <a:br>
              <a:rPr lang="pl-PL" sz="25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pl-PL" sz="25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pl-PL" sz="2500" b="1" dirty="0"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ZESPOLE SZKÓŁ NR 12 IM. JANA III SOBIESKIEGO od 2001r.</a:t>
            </a:r>
            <a:r>
              <a:rPr lang="pl-PL" sz="2500" b="1" dirty="0">
                <a:solidFill>
                  <a:srgbClr val="DEF5FA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pl-PL" sz="2500" b="1" dirty="0">
                <a:solidFill>
                  <a:srgbClr val="DEF5FA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pl-PL" altLang="pl-PL" b="1" dirty="0"/>
              <a:t>- </a:t>
            </a:r>
            <a:r>
              <a:rPr lang="pl-PL" altLang="pl-PL" sz="2800" b="1" dirty="0">
                <a:latin typeface="Times New Roman" pitchFamily="18" charset="0"/>
                <a:cs typeface="Times New Roman" pitchFamily="18" charset="0"/>
              </a:rPr>
              <a:t>funkcjonuje na zasadzie zespołu interdyscyplinarnego</a:t>
            </a:r>
          </a:p>
          <a:p>
            <a:pPr marL="0" indent="0" algn="ctr">
              <a:buNone/>
            </a:pP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7630885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85000"/>
              </a:lnSpc>
              <a:spcAft>
                <a:spcPct val="0"/>
              </a:spcAft>
            </a:pPr>
            <a:r>
              <a:rPr lang="pl-PL" altLang="pl-PL" sz="3800" b="1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pl-PL" altLang="pl-PL" sz="3800" b="1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pl-PL" altLang="pl-PL" sz="3100" b="1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Członkowie </a:t>
            </a:r>
            <a:r>
              <a:rPr lang="pl-PL" altLang="pl-PL" sz="31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pl-PL" altLang="pl-PL" sz="31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pl-PL" altLang="pl-PL" sz="31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Szkolnej Grupy Kontaktowej</a:t>
            </a:r>
            <a:r>
              <a:rPr lang="pl-PL" altLang="pl-PL" sz="3800" b="1" dirty="0">
                <a:solidFill>
                  <a:srgbClr val="46464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pl-PL" altLang="pl-PL" sz="3800" b="1" dirty="0">
                <a:solidFill>
                  <a:srgbClr val="464646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 fontAlgn="base">
              <a:spcAft>
                <a:spcPct val="0"/>
              </a:spcAft>
              <a:buClr>
                <a:srgbClr val="DA1F28"/>
              </a:buClr>
              <a:buNone/>
            </a:pPr>
            <a:r>
              <a:rPr lang="pl-PL" altLang="pl-PL" sz="2800" dirty="0">
                <a:solidFill>
                  <a:prstClr val="black"/>
                </a:solidFill>
                <a:latin typeface="Times New Roman" pitchFamily="18" charset="0"/>
              </a:rPr>
              <a:t>Tworzą zintegrowany zespół przedstawicieli instytucji wsparcia rodziny, działających w Gorzowie Wlkp. </a:t>
            </a:r>
            <a:r>
              <a:rPr lang="pl-PL" altLang="pl-PL" sz="2800" dirty="0" smtClean="0">
                <a:solidFill>
                  <a:prstClr val="black"/>
                </a:solidFill>
                <a:latin typeface="Times New Roman" pitchFamily="18" charset="0"/>
              </a:rPr>
              <a:t>        a </a:t>
            </a:r>
            <a:r>
              <a:rPr lang="pl-PL" altLang="pl-PL" sz="2800" dirty="0">
                <a:solidFill>
                  <a:prstClr val="black"/>
                </a:solidFill>
                <a:latin typeface="Times New Roman" pitchFamily="18" charset="0"/>
              </a:rPr>
              <a:t>szczególnie  w rejonie Zawarcia. </a:t>
            </a:r>
          </a:p>
          <a:p>
            <a:pPr marL="109537" lvl="0" indent="0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</a:pPr>
            <a:r>
              <a:rPr lang="pl-PL" sz="2800" b="1" dirty="0">
                <a:solidFill>
                  <a:srgbClr val="0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Stałymi członkami grupy  są :</a:t>
            </a:r>
            <a:r>
              <a:rPr lang="pl-PL" sz="3700" b="1" dirty="0">
                <a:solidFill>
                  <a:srgbClr val="0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ahoma" pitchFamily="34" charset="0"/>
                <a:ea typeface="+mj-ea"/>
                <a:cs typeface="+mj-cs"/>
              </a:rPr>
              <a:t/>
            </a:r>
            <a:br>
              <a:rPr lang="pl-PL" sz="3700" b="1" dirty="0">
                <a:solidFill>
                  <a:srgbClr val="0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ahoma" pitchFamily="34" charset="0"/>
                <a:ea typeface="+mj-ea"/>
                <a:cs typeface="+mj-cs"/>
              </a:rPr>
            </a:br>
            <a:r>
              <a:rPr lang="pl-PL" altLang="pl-PL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dyrekcja szkoły,</a:t>
            </a:r>
          </a:p>
          <a:p>
            <a:pPr marL="365125" lvl="0" indent="-255588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psycholog,</a:t>
            </a:r>
          </a:p>
          <a:p>
            <a:pPr marL="365125" lvl="0" indent="-255588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pedagog,</a:t>
            </a:r>
          </a:p>
          <a:p>
            <a:pPr marL="365125" lvl="0" indent="-255588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wychowawca klasy,</a:t>
            </a:r>
          </a:p>
          <a:p>
            <a:pPr marL="365125" lvl="0" indent="-255588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kuratorzy sądowi społeczni i zawodowi,</a:t>
            </a:r>
          </a:p>
          <a:p>
            <a:pPr marL="365125" lvl="0" indent="-255588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pracownik socjalny GCPR.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38285108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3600" b="1" dirty="0">
                <a:solidFill>
                  <a:srgbClr val="0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Cele</a:t>
            </a:r>
            <a:br>
              <a:rPr lang="pl-PL" sz="3600" b="1" dirty="0">
                <a:solidFill>
                  <a:srgbClr val="0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pl-PL" sz="3600" b="1" dirty="0">
                <a:solidFill>
                  <a:srgbClr val="0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Szkolnej Grupy Kontaktowej: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szybkie</a:t>
            </a:r>
            <a:r>
              <a:rPr lang="en-US" altLang="pl-PL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reagowa</a:t>
            </a:r>
            <a:r>
              <a:rPr lang="pl-PL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nie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w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sytuacji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kiedy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łamane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są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podstawowe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prawa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dziecka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w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rodzinie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szkole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pl-PL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środowisku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w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którym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ono</a:t>
            </a:r>
            <a:r>
              <a:rPr lang="en-US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pl-PL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przebywa</a:t>
            </a:r>
            <a:r>
              <a:rPr lang="pl-PL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lvl="0" indent="0" algn="just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rozwiązywanie </a:t>
            </a:r>
            <a:r>
              <a:rPr lang="pl-PL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problemów związanych z dojrzewaniem młodzieży, szczególnie tych, które zakłócają prawidłowe funkcjonowanie młodego człowieka w środowisku rówieśniczym</a:t>
            </a:r>
            <a:r>
              <a:rPr lang="pl-PL" altLang="pl-PL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lvl="0" indent="0" algn="just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rozwiązywanie problemów wynikających z:</a:t>
            </a:r>
          </a:p>
          <a:p>
            <a:pPr marL="0" lvl="0" indent="0" algn="just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altLang="pl-PL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określonych </a:t>
            </a:r>
            <a:r>
              <a:rPr lang="pl-PL" altLang="pl-PL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trudności zakłócających prawidłowy tok nauki szkolnej,</a:t>
            </a:r>
          </a:p>
          <a:p>
            <a:pPr marL="0" lvl="0" indent="0" algn="just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demonstrowania </a:t>
            </a:r>
            <a:r>
              <a:rPr lang="pl-PL" altLang="pl-PL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przez dzieci i młodzież </a:t>
            </a:r>
            <a:r>
              <a:rPr lang="pl-PL" altLang="pl-PL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zachowań</a:t>
            </a:r>
            <a:r>
              <a:rPr lang="pl-PL" altLang="pl-PL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destrukcyjnych, demoralizujących oraz łamanie przez nich prawa. </a:t>
            </a:r>
          </a:p>
          <a:p>
            <a:pPr marL="0" lvl="0" indent="0" algn="just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wywiady środowiskowe w miejscu zamieszkania ucznia, </a:t>
            </a:r>
          </a:p>
          <a:p>
            <a:pPr marL="0" lvl="0" indent="0" algn="just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szybkie reagowanie i pomoc dzieciom krzywdzonym przez dorosłych,</a:t>
            </a:r>
          </a:p>
          <a:p>
            <a:pPr marL="0" lvl="0" indent="0" algn="just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r>
              <a:rPr lang="pl-PL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wspieranie rodzin niewydolnych wychowawczo przez wskazywanie </a:t>
            </a:r>
            <a:r>
              <a:rPr lang="pl-PL" altLang="pl-PL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i </a:t>
            </a:r>
            <a:r>
              <a:rPr lang="pl-PL" altLang="pl-PL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doradzanie sposobów rozwiązania problemów,</a:t>
            </a:r>
          </a:p>
          <a:p>
            <a:pPr marL="0" lvl="0" indent="0" algn="just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</a:pPr>
            <a:endParaRPr lang="pl-PL" altLang="pl-PL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297963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pl-PL" sz="3200" dirty="0" smtClean="0"/>
              <a:t>Zindywidualizowana ścieżka kształcenia </a:t>
            </a:r>
            <a:br>
              <a:rPr lang="pl-PL" sz="3200" dirty="0" smtClean="0"/>
            </a:br>
            <a:r>
              <a:rPr lang="pl-PL" sz="3200" dirty="0" smtClean="0"/>
              <a:t>Szkoły </a:t>
            </a:r>
            <a:r>
              <a:rPr lang="pl-PL" sz="3200" dirty="0"/>
              <a:t>podstawowe – 266</a:t>
            </a:r>
            <a:br>
              <a:rPr lang="pl-PL" sz="3200" dirty="0"/>
            </a:b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l-PL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67328"/>
            <a:ext cx="8676456" cy="462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967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800" dirty="0"/>
              <a:t>Zindywidualizowana ścieżka kształcenia </a:t>
            </a:r>
            <a:br>
              <a:rPr lang="pl-PL" sz="2800" dirty="0"/>
            </a:br>
            <a:r>
              <a:rPr lang="pl-PL" sz="2800" dirty="0"/>
              <a:t>Szkoły </a:t>
            </a:r>
            <a:r>
              <a:rPr lang="pl-PL" sz="2800" dirty="0" smtClean="0"/>
              <a:t>ponadgimnazjalne </a:t>
            </a:r>
            <a:r>
              <a:rPr lang="pl-PL" sz="2800" dirty="0"/>
              <a:t>– </a:t>
            </a:r>
            <a:r>
              <a:rPr lang="pl-PL" sz="2800" dirty="0" smtClean="0"/>
              <a:t>88</a:t>
            </a:r>
            <a:r>
              <a:rPr lang="pl-PL" sz="2800" dirty="0"/>
              <a:t/>
            </a:r>
            <a:br>
              <a:rPr lang="pl-PL" sz="2800" dirty="0"/>
            </a:br>
            <a:endParaRPr lang="pl-PL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412776"/>
            <a:ext cx="691276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5218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2800" dirty="0"/>
              <a:t>Liczba uczniów z orzeczeniami o potrzebie kształcenia specjalnego w szkołach </a:t>
            </a:r>
            <a:r>
              <a:rPr lang="pl-PL" sz="2800" dirty="0" smtClean="0"/>
              <a:t>ogólnodostępnych </a:t>
            </a:r>
            <a:br>
              <a:rPr lang="pl-PL" sz="2800" dirty="0" smtClean="0"/>
            </a:br>
            <a:r>
              <a:rPr lang="pl-PL" sz="2800" dirty="0" smtClean="0"/>
              <a:t>– podstawowych i ponadgimnazjalnych</a:t>
            </a:r>
            <a:endParaRPr lang="pl-PL" sz="28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3938748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72759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2800" dirty="0"/>
              <a:t>Liczba uczniów objętych zajęciami edukacyjnymi realizowanymi indywidualnie lub w grupie do 5 uczniów na podstawie </a:t>
            </a:r>
            <a:r>
              <a:rPr lang="pl-PL" sz="2800" dirty="0" smtClean="0"/>
              <a:t>IPET w r. szk. 2018/19 </a:t>
            </a:r>
            <a:endParaRPr lang="pl-PL" sz="28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l-PL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8136904" cy="39604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="" xmlns:p14="http://schemas.microsoft.com/office/powerpoint/2010/main" val="222815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4695166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="" xmlns:p14="http://schemas.microsoft.com/office/powerpoint/2010/main" val="343333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56902492"/>
              </p:ext>
            </p:extLst>
          </p:nvPr>
        </p:nvGraphicFramePr>
        <p:xfrm>
          <a:off x="457200" y="908720"/>
          <a:ext cx="8229600" cy="5217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31984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538</TotalTime>
  <Words>3324</Words>
  <Application>Microsoft Office PowerPoint</Application>
  <PresentationFormat>Pokaz na ekranie (4:3)</PresentationFormat>
  <Paragraphs>242</Paragraphs>
  <Slides>34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34</vt:i4>
      </vt:variant>
    </vt:vector>
  </HeadingPairs>
  <TitlesOfParts>
    <vt:vector size="35" baseType="lpstr">
      <vt:lpstr>Motyw pakietu Office</vt:lpstr>
      <vt:lpstr>Organizacja kształcenia uczniów  ze specjalnymi potrzebami edukacyjnymi w szkołach województwa lubuskiego</vt:lpstr>
      <vt:lpstr>Indywidualne nauczanie Szkoły podstawowe – 266 </vt:lpstr>
      <vt:lpstr>Indywidualne nauczanie Szkoły ponadgimnazjalne – 88 </vt:lpstr>
      <vt:lpstr>Zindywidualizowana ścieżka kształcenia  Szkoły podstawowe – 266 </vt:lpstr>
      <vt:lpstr>Zindywidualizowana ścieżka kształcenia  Szkoły ponadgimnazjalne – 88 </vt:lpstr>
      <vt:lpstr>Liczba uczniów z orzeczeniami o potrzebie kształcenia specjalnego w szkołach ogólnodostępnych  – podstawowych i ponadgimnazjalnych</vt:lpstr>
      <vt:lpstr>Liczba uczniów objętych zajęciami edukacyjnymi realizowanymi indywidualnie lub w grupie do 5 uczniów na podstawie IPET w r. szk. 2018/19 </vt:lpstr>
      <vt:lpstr>Slajd 8</vt:lpstr>
      <vt:lpstr>Slajd 9</vt:lpstr>
      <vt:lpstr>Przykłady: </vt:lpstr>
      <vt:lpstr>Slajd 11</vt:lpstr>
      <vt:lpstr>Slajd 12</vt:lpstr>
      <vt:lpstr>Slajd 13</vt:lpstr>
      <vt:lpstr>Slajd 14</vt:lpstr>
      <vt:lpstr>Rodzaje niepełnosprawności uczniów uczących się w ZE nr 1 na przestrzeni 16 lat. </vt:lpstr>
      <vt:lpstr>Klasa z nauczaniem włączającym. </vt:lpstr>
      <vt:lpstr>Slajd 17</vt:lpstr>
      <vt:lpstr>Pomoc psychologiczno-pedagogiczna </vt:lpstr>
      <vt:lpstr>Pomoc psychologiczno-pedagogiczna </vt:lpstr>
      <vt:lpstr>Współpraca z rodzicami</vt:lpstr>
      <vt:lpstr>Rola pedagoga specjalnego </vt:lpstr>
      <vt:lpstr>Wielowymiarowy rozwój ucznia z niepełnosprawnością</vt:lpstr>
      <vt:lpstr>Slajd 23</vt:lpstr>
      <vt:lpstr>Kim jesteśmy? </vt:lpstr>
      <vt:lpstr>  Pomagamy wszystkim uczniom  i ich rodzicom,  Zatrudniamy specjalistów:  </vt:lpstr>
      <vt:lpstr>Uczniowie ze specjalnymi potrzebami edukacyjnymi</vt:lpstr>
      <vt:lpstr>Indywidualne nauczanie</vt:lpstr>
      <vt:lpstr>Zajęcia indywidualne  dla uczniów z orzeczeniami</vt:lpstr>
      <vt:lpstr>Zajęcia związane z wyborem  kierunku kształcenia i zawodu </vt:lpstr>
      <vt:lpstr>System włączania</vt:lpstr>
      <vt:lpstr>Slajd 31</vt:lpstr>
      <vt:lpstr>SZKOLNA GRUPA KONTAKTOWA</vt:lpstr>
      <vt:lpstr> Członkowie  Szkolnej Grupy Kontaktowej </vt:lpstr>
      <vt:lpstr>Cele  Szkolnej Grupy Kontaktowej: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Organizacja kształcenia uczniów ze specjalnymi potrzebami edukacyjnymi w województwie lubuskim</dc:title>
  <dc:creator>Anna Włodarczak</dc:creator>
  <cp:lastModifiedBy>jlipinska</cp:lastModifiedBy>
  <cp:revision>44</cp:revision>
  <dcterms:created xsi:type="dcterms:W3CDTF">2018-11-20T12:37:33Z</dcterms:created>
  <dcterms:modified xsi:type="dcterms:W3CDTF">2019-01-14T06:57:25Z</dcterms:modified>
</cp:coreProperties>
</file>