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4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  <p:sldMasterId id="2147483720" r:id="rId3"/>
  </p:sldMasterIdLst>
  <p:notesMasterIdLst>
    <p:notesMasterId r:id="rId198"/>
  </p:notesMasterIdLst>
  <p:handoutMasterIdLst>
    <p:handoutMasterId r:id="rId199"/>
  </p:handoutMasterIdLst>
  <p:sldIdLst>
    <p:sldId id="257" r:id="rId4"/>
    <p:sldId id="642" r:id="rId5"/>
    <p:sldId id="260" r:id="rId6"/>
    <p:sldId id="865" r:id="rId7"/>
    <p:sldId id="1028" r:id="rId8"/>
    <p:sldId id="261" r:id="rId9"/>
    <p:sldId id="262" r:id="rId10"/>
    <p:sldId id="263" r:id="rId11"/>
    <p:sldId id="1029" r:id="rId12"/>
    <p:sldId id="1063" r:id="rId13"/>
    <p:sldId id="1064" r:id="rId14"/>
    <p:sldId id="1065" r:id="rId15"/>
    <p:sldId id="1066" r:id="rId16"/>
    <p:sldId id="1067" r:id="rId17"/>
    <p:sldId id="1068" r:id="rId18"/>
    <p:sldId id="1069" r:id="rId19"/>
    <p:sldId id="1070" r:id="rId20"/>
    <p:sldId id="1071" r:id="rId21"/>
    <p:sldId id="1072" r:id="rId22"/>
    <p:sldId id="1073" r:id="rId23"/>
    <p:sldId id="1034" r:id="rId24"/>
    <p:sldId id="1035" r:id="rId25"/>
    <p:sldId id="1036" r:id="rId26"/>
    <p:sldId id="1037" r:id="rId27"/>
    <p:sldId id="1038" r:id="rId28"/>
    <p:sldId id="1039" r:id="rId29"/>
    <p:sldId id="1040" r:id="rId30"/>
    <p:sldId id="1041" r:id="rId31"/>
    <p:sldId id="1042" r:id="rId32"/>
    <p:sldId id="1043" r:id="rId33"/>
    <p:sldId id="1047" r:id="rId34"/>
    <p:sldId id="1075" r:id="rId35"/>
    <p:sldId id="436" r:id="rId36"/>
    <p:sldId id="437" r:id="rId37"/>
    <p:sldId id="617" r:id="rId38"/>
    <p:sldId id="1055" r:id="rId39"/>
    <p:sldId id="839" r:id="rId40"/>
    <p:sldId id="1056" r:id="rId41"/>
    <p:sldId id="1057" r:id="rId42"/>
    <p:sldId id="1058" r:id="rId43"/>
    <p:sldId id="1059" r:id="rId44"/>
    <p:sldId id="1060" r:id="rId45"/>
    <p:sldId id="1062" r:id="rId46"/>
    <p:sldId id="1061" r:id="rId47"/>
    <p:sldId id="955" r:id="rId48"/>
    <p:sldId id="1052" r:id="rId49"/>
    <p:sldId id="1053" r:id="rId50"/>
    <p:sldId id="1077" r:id="rId51"/>
    <p:sldId id="1078" r:id="rId52"/>
    <p:sldId id="1079" r:id="rId53"/>
    <p:sldId id="1080" r:id="rId54"/>
    <p:sldId id="1081" r:id="rId55"/>
    <p:sldId id="1082" r:id="rId56"/>
    <p:sldId id="1083" r:id="rId57"/>
    <p:sldId id="630" r:id="rId58"/>
    <p:sldId id="860" r:id="rId59"/>
    <p:sldId id="640" r:id="rId60"/>
    <p:sldId id="1214" r:id="rId61"/>
    <p:sldId id="1116" r:id="rId62"/>
    <p:sldId id="1215" r:id="rId63"/>
    <p:sldId id="1216" r:id="rId64"/>
    <p:sldId id="1252" r:id="rId65"/>
    <p:sldId id="1253" r:id="rId66"/>
    <p:sldId id="1254" r:id="rId67"/>
    <p:sldId id="1255" r:id="rId68"/>
    <p:sldId id="1256" r:id="rId69"/>
    <p:sldId id="1242" r:id="rId70"/>
    <p:sldId id="1243" r:id="rId71"/>
    <p:sldId id="1244" r:id="rId72"/>
    <p:sldId id="1245" r:id="rId73"/>
    <p:sldId id="1246" r:id="rId74"/>
    <p:sldId id="1222" r:id="rId75"/>
    <p:sldId id="1223" r:id="rId76"/>
    <p:sldId id="1224" r:id="rId77"/>
    <p:sldId id="1225" r:id="rId78"/>
    <p:sldId id="1227" r:id="rId79"/>
    <p:sldId id="1228" r:id="rId80"/>
    <p:sldId id="1229" r:id="rId81"/>
    <p:sldId id="1230" r:id="rId82"/>
    <p:sldId id="1231" r:id="rId83"/>
    <p:sldId id="1232" r:id="rId84"/>
    <p:sldId id="1132" r:id="rId85"/>
    <p:sldId id="1133" r:id="rId86"/>
    <p:sldId id="1134" r:id="rId87"/>
    <p:sldId id="1135" r:id="rId88"/>
    <p:sldId id="1136" r:id="rId89"/>
    <p:sldId id="1137" r:id="rId90"/>
    <p:sldId id="1138" r:id="rId91"/>
    <p:sldId id="1139" r:id="rId92"/>
    <p:sldId id="1140" r:id="rId93"/>
    <p:sldId id="1141" r:id="rId94"/>
    <p:sldId id="1142" r:id="rId95"/>
    <p:sldId id="1143" r:id="rId96"/>
    <p:sldId id="1144" r:id="rId97"/>
    <p:sldId id="1258" r:id="rId98"/>
    <p:sldId id="1259" r:id="rId99"/>
    <p:sldId id="1257" r:id="rId100"/>
    <p:sldId id="1238" r:id="rId101"/>
    <p:sldId id="1239" r:id="rId102"/>
    <p:sldId id="335" r:id="rId103"/>
    <p:sldId id="336" r:id="rId104"/>
    <p:sldId id="337" r:id="rId105"/>
    <p:sldId id="712" r:id="rId106"/>
    <p:sldId id="937" r:id="rId107"/>
    <p:sldId id="938" r:id="rId108"/>
    <p:sldId id="951" r:id="rId109"/>
    <p:sldId id="1023" r:id="rId110"/>
    <p:sldId id="1092" r:id="rId111"/>
    <p:sldId id="1093" r:id="rId112"/>
    <p:sldId id="1094" r:id="rId113"/>
    <p:sldId id="1095" r:id="rId114"/>
    <p:sldId id="1096" r:id="rId115"/>
    <p:sldId id="1097" r:id="rId116"/>
    <p:sldId id="1098" r:id="rId117"/>
    <p:sldId id="1099" r:id="rId118"/>
    <p:sldId id="1100" r:id="rId119"/>
    <p:sldId id="1101" r:id="rId120"/>
    <p:sldId id="1103" r:id="rId121"/>
    <p:sldId id="1104" r:id="rId122"/>
    <p:sldId id="1105" r:id="rId123"/>
    <p:sldId id="1106" r:id="rId124"/>
    <p:sldId id="1107" r:id="rId125"/>
    <p:sldId id="1108" r:id="rId126"/>
    <p:sldId id="1112" r:id="rId127"/>
    <p:sldId id="1113" r:id="rId128"/>
    <p:sldId id="1250" r:id="rId129"/>
    <p:sldId id="1251" r:id="rId130"/>
    <p:sldId id="1236" r:id="rId131"/>
    <p:sldId id="520" r:id="rId132"/>
    <p:sldId id="1205" r:id="rId133"/>
    <p:sldId id="1151" r:id="rId134"/>
    <p:sldId id="1213" r:id="rId135"/>
    <p:sldId id="1153" r:id="rId136"/>
    <p:sldId id="1154" r:id="rId137"/>
    <p:sldId id="1155" r:id="rId138"/>
    <p:sldId id="1156" r:id="rId139"/>
    <p:sldId id="1157" r:id="rId140"/>
    <p:sldId id="1158" r:id="rId141"/>
    <p:sldId id="1159" r:id="rId142"/>
    <p:sldId id="1160" r:id="rId143"/>
    <p:sldId id="1161" r:id="rId144"/>
    <p:sldId id="1162" r:id="rId145"/>
    <p:sldId id="1163" r:id="rId146"/>
    <p:sldId id="1164" r:id="rId147"/>
    <p:sldId id="1165" r:id="rId148"/>
    <p:sldId id="1204" r:id="rId149"/>
    <p:sldId id="1166" r:id="rId150"/>
    <p:sldId id="1167" r:id="rId151"/>
    <p:sldId id="1176" r:id="rId152"/>
    <p:sldId id="1177" r:id="rId153"/>
    <p:sldId id="1179" r:id="rId154"/>
    <p:sldId id="1181" r:id="rId155"/>
    <p:sldId id="1182" r:id="rId156"/>
    <p:sldId id="1183" r:id="rId157"/>
    <p:sldId id="1184" r:id="rId158"/>
    <p:sldId id="1186" r:id="rId159"/>
    <p:sldId id="1187" r:id="rId160"/>
    <p:sldId id="1188" r:id="rId161"/>
    <p:sldId id="1189" r:id="rId162"/>
    <p:sldId id="1191" r:id="rId163"/>
    <p:sldId id="1192" r:id="rId164"/>
    <p:sldId id="1193" r:id="rId165"/>
    <p:sldId id="1195" r:id="rId166"/>
    <p:sldId id="1196" r:id="rId167"/>
    <p:sldId id="1197" r:id="rId168"/>
    <p:sldId id="1201" r:id="rId169"/>
    <p:sldId id="1202" r:id="rId170"/>
    <p:sldId id="1203" r:id="rId171"/>
    <p:sldId id="866" r:id="rId172"/>
    <p:sldId id="1084" r:id="rId173"/>
    <p:sldId id="1086" r:id="rId174"/>
    <p:sldId id="1085" r:id="rId175"/>
    <p:sldId id="1087" r:id="rId176"/>
    <p:sldId id="1088" r:id="rId177"/>
    <p:sldId id="1090" r:id="rId178"/>
    <p:sldId id="1091" r:id="rId179"/>
    <p:sldId id="1237" r:id="rId180"/>
    <p:sldId id="1111" r:id="rId181"/>
    <p:sldId id="1110" r:id="rId182"/>
    <p:sldId id="1247" r:id="rId183"/>
    <p:sldId id="963" r:id="rId184"/>
    <p:sldId id="1207" r:id="rId185"/>
    <p:sldId id="1208" r:id="rId186"/>
    <p:sldId id="1209" r:id="rId187"/>
    <p:sldId id="1210" r:id="rId188"/>
    <p:sldId id="973" r:id="rId189"/>
    <p:sldId id="1248" r:id="rId190"/>
    <p:sldId id="1147" r:id="rId191"/>
    <p:sldId id="1260" r:id="rId192"/>
    <p:sldId id="1262" r:id="rId193"/>
    <p:sldId id="1261" r:id="rId194"/>
    <p:sldId id="379" r:id="rId195"/>
    <p:sldId id="380" r:id="rId196"/>
    <p:sldId id="381" r:id="rId197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CB3D"/>
    <a:srgbClr val="0000A3"/>
    <a:srgbClr val="3366FF"/>
    <a:srgbClr val="0033CC"/>
    <a:srgbClr val="5805FF"/>
    <a:srgbClr val="FF0066"/>
    <a:srgbClr val="000099"/>
    <a:srgbClr val="C86664"/>
    <a:srgbClr val="00007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302" autoAdjust="0"/>
  </p:normalViewPr>
  <p:slideViewPr>
    <p:cSldViewPr showGuides="1">
      <p:cViewPr varScale="1">
        <p:scale>
          <a:sx n="99" d="100"/>
          <a:sy n="99" d="100"/>
        </p:scale>
        <p:origin x="1488" y="84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63" Type="http://schemas.openxmlformats.org/officeDocument/2006/relationships/slide" Target="slides/slide60.xml"/><Relationship Id="rId84" Type="http://schemas.openxmlformats.org/officeDocument/2006/relationships/slide" Target="slides/slide81.xml"/><Relationship Id="rId138" Type="http://schemas.openxmlformats.org/officeDocument/2006/relationships/slide" Target="slides/slide135.xml"/><Relationship Id="rId159" Type="http://schemas.openxmlformats.org/officeDocument/2006/relationships/slide" Target="slides/slide156.xml"/><Relationship Id="rId170" Type="http://schemas.openxmlformats.org/officeDocument/2006/relationships/slide" Target="slides/slide167.xml"/><Relationship Id="rId191" Type="http://schemas.openxmlformats.org/officeDocument/2006/relationships/slide" Target="slides/slide188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53" Type="http://schemas.openxmlformats.org/officeDocument/2006/relationships/slide" Target="slides/slide50.xml"/><Relationship Id="rId74" Type="http://schemas.openxmlformats.org/officeDocument/2006/relationships/slide" Target="slides/slide71.xml"/><Relationship Id="rId128" Type="http://schemas.openxmlformats.org/officeDocument/2006/relationships/slide" Target="slides/slide125.xml"/><Relationship Id="rId149" Type="http://schemas.openxmlformats.org/officeDocument/2006/relationships/slide" Target="slides/slide146.xml"/><Relationship Id="rId5" Type="http://schemas.openxmlformats.org/officeDocument/2006/relationships/slide" Target="slides/slide2.xml"/><Relationship Id="rId95" Type="http://schemas.openxmlformats.org/officeDocument/2006/relationships/slide" Target="slides/slide92.xml"/><Relationship Id="rId160" Type="http://schemas.openxmlformats.org/officeDocument/2006/relationships/slide" Target="slides/slide157.xml"/><Relationship Id="rId181" Type="http://schemas.openxmlformats.org/officeDocument/2006/relationships/slide" Target="slides/slide178.xml"/><Relationship Id="rId22" Type="http://schemas.openxmlformats.org/officeDocument/2006/relationships/slide" Target="slides/slide19.xml"/><Relationship Id="rId43" Type="http://schemas.openxmlformats.org/officeDocument/2006/relationships/slide" Target="slides/slide40.xml"/><Relationship Id="rId64" Type="http://schemas.openxmlformats.org/officeDocument/2006/relationships/slide" Target="slides/slide61.xml"/><Relationship Id="rId118" Type="http://schemas.openxmlformats.org/officeDocument/2006/relationships/slide" Target="slides/slide115.xml"/><Relationship Id="rId139" Type="http://schemas.openxmlformats.org/officeDocument/2006/relationships/slide" Target="slides/slide136.xml"/><Relationship Id="rId85" Type="http://schemas.openxmlformats.org/officeDocument/2006/relationships/slide" Target="slides/slide82.xml"/><Relationship Id="rId150" Type="http://schemas.openxmlformats.org/officeDocument/2006/relationships/slide" Target="slides/slide147.xml"/><Relationship Id="rId171" Type="http://schemas.openxmlformats.org/officeDocument/2006/relationships/slide" Target="slides/slide168.xml"/><Relationship Id="rId192" Type="http://schemas.openxmlformats.org/officeDocument/2006/relationships/slide" Target="slides/slide189.xml"/><Relationship Id="rId12" Type="http://schemas.openxmlformats.org/officeDocument/2006/relationships/slide" Target="slides/slide9.xml"/><Relationship Id="rId33" Type="http://schemas.openxmlformats.org/officeDocument/2006/relationships/slide" Target="slides/slide30.xml"/><Relationship Id="rId108" Type="http://schemas.openxmlformats.org/officeDocument/2006/relationships/slide" Target="slides/slide105.xml"/><Relationship Id="rId129" Type="http://schemas.openxmlformats.org/officeDocument/2006/relationships/slide" Target="slides/slide126.xml"/><Relationship Id="rId54" Type="http://schemas.openxmlformats.org/officeDocument/2006/relationships/slide" Target="slides/slide51.xml"/><Relationship Id="rId75" Type="http://schemas.openxmlformats.org/officeDocument/2006/relationships/slide" Target="slides/slide72.xml"/><Relationship Id="rId96" Type="http://schemas.openxmlformats.org/officeDocument/2006/relationships/slide" Target="slides/slide93.xml"/><Relationship Id="rId140" Type="http://schemas.openxmlformats.org/officeDocument/2006/relationships/slide" Target="slides/slide137.xml"/><Relationship Id="rId161" Type="http://schemas.openxmlformats.org/officeDocument/2006/relationships/slide" Target="slides/slide158.xml"/><Relationship Id="rId182" Type="http://schemas.openxmlformats.org/officeDocument/2006/relationships/slide" Target="slides/slide179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5" Type="http://schemas.openxmlformats.org/officeDocument/2006/relationships/slide" Target="slides/slide62.xml"/><Relationship Id="rId86" Type="http://schemas.openxmlformats.org/officeDocument/2006/relationships/slide" Target="slides/slide83.xml"/><Relationship Id="rId130" Type="http://schemas.openxmlformats.org/officeDocument/2006/relationships/slide" Target="slides/slide127.xml"/><Relationship Id="rId151" Type="http://schemas.openxmlformats.org/officeDocument/2006/relationships/slide" Target="slides/slide148.xml"/><Relationship Id="rId172" Type="http://schemas.openxmlformats.org/officeDocument/2006/relationships/slide" Target="slides/slide169.xml"/><Relationship Id="rId193" Type="http://schemas.openxmlformats.org/officeDocument/2006/relationships/slide" Target="slides/slide190.xml"/><Relationship Id="rId13" Type="http://schemas.openxmlformats.org/officeDocument/2006/relationships/slide" Target="slides/slide10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20" Type="http://schemas.openxmlformats.org/officeDocument/2006/relationships/slide" Target="slides/slide117.xml"/><Relationship Id="rId141" Type="http://schemas.openxmlformats.org/officeDocument/2006/relationships/slide" Target="slides/slide138.xml"/><Relationship Id="rId7" Type="http://schemas.openxmlformats.org/officeDocument/2006/relationships/slide" Target="slides/slide4.xml"/><Relationship Id="rId162" Type="http://schemas.openxmlformats.org/officeDocument/2006/relationships/slide" Target="slides/slide159.xml"/><Relationship Id="rId183" Type="http://schemas.openxmlformats.org/officeDocument/2006/relationships/slide" Target="slides/slide18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slide" Target="slides/slide128.xml"/><Relationship Id="rId136" Type="http://schemas.openxmlformats.org/officeDocument/2006/relationships/slide" Target="slides/slide133.xml"/><Relationship Id="rId157" Type="http://schemas.openxmlformats.org/officeDocument/2006/relationships/slide" Target="slides/slide154.xml"/><Relationship Id="rId178" Type="http://schemas.openxmlformats.org/officeDocument/2006/relationships/slide" Target="slides/slide175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52" Type="http://schemas.openxmlformats.org/officeDocument/2006/relationships/slide" Target="slides/slide149.xml"/><Relationship Id="rId173" Type="http://schemas.openxmlformats.org/officeDocument/2006/relationships/slide" Target="slides/slide170.xml"/><Relationship Id="rId194" Type="http://schemas.openxmlformats.org/officeDocument/2006/relationships/slide" Target="slides/slide191.xml"/><Relationship Id="rId199" Type="http://schemas.openxmlformats.org/officeDocument/2006/relationships/handoutMaster" Target="handoutMasters/handoutMaster1.xml"/><Relationship Id="rId203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147" Type="http://schemas.openxmlformats.org/officeDocument/2006/relationships/slide" Target="slides/slide144.xml"/><Relationship Id="rId168" Type="http://schemas.openxmlformats.org/officeDocument/2006/relationships/slide" Target="slides/slide16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142" Type="http://schemas.openxmlformats.org/officeDocument/2006/relationships/slide" Target="slides/slide139.xml"/><Relationship Id="rId163" Type="http://schemas.openxmlformats.org/officeDocument/2006/relationships/slide" Target="slides/slide160.xml"/><Relationship Id="rId184" Type="http://schemas.openxmlformats.org/officeDocument/2006/relationships/slide" Target="slides/slide181.xml"/><Relationship Id="rId189" Type="http://schemas.openxmlformats.org/officeDocument/2006/relationships/slide" Target="slides/slide186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137" Type="http://schemas.openxmlformats.org/officeDocument/2006/relationships/slide" Target="slides/slide134.xml"/><Relationship Id="rId158" Type="http://schemas.openxmlformats.org/officeDocument/2006/relationships/slide" Target="slides/slide155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32" Type="http://schemas.openxmlformats.org/officeDocument/2006/relationships/slide" Target="slides/slide129.xml"/><Relationship Id="rId153" Type="http://schemas.openxmlformats.org/officeDocument/2006/relationships/slide" Target="slides/slide150.xml"/><Relationship Id="rId174" Type="http://schemas.openxmlformats.org/officeDocument/2006/relationships/slide" Target="slides/slide171.xml"/><Relationship Id="rId179" Type="http://schemas.openxmlformats.org/officeDocument/2006/relationships/slide" Target="slides/slide176.xml"/><Relationship Id="rId195" Type="http://schemas.openxmlformats.org/officeDocument/2006/relationships/slide" Target="slides/slide192.xml"/><Relationship Id="rId190" Type="http://schemas.openxmlformats.org/officeDocument/2006/relationships/slide" Target="slides/slide187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143" Type="http://schemas.openxmlformats.org/officeDocument/2006/relationships/slide" Target="slides/slide140.xml"/><Relationship Id="rId148" Type="http://schemas.openxmlformats.org/officeDocument/2006/relationships/slide" Target="slides/slide145.xml"/><Relationship Id="rId164" Type="http://schemas.openxmlformats.org/officeDocument/2006/relationships/slide" Target="slides/slide161.xml"/><Relationship Id="rId169" Type="http://schemas.openxmlformats.org/officeDocument/2006/relationships/slide" Target="slides/slide166.xml"/><Relationship Id="rId185" Type="http://schemas.openxmlformats.org/officeDocument/2006/relationships/slide" Target="slides/slide18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80" Type="http://schemas.openxmlformats.org/officeDocument/2006/relationships/slide" Target="slides/slide177.xml"/><Relationship Id="rId26" Type="http://schemas.openxmlformats.org/officeDocument/2006/relationships/slide" Target="slides/slide23.xml"/><Relationship Id="rId47" Type="http://schemas.openxmlformats.org/officeDocument/2006/relationships/slide" Target="slides/slide44.xml"/><Relationship Id="rId68" Type="http://schemas.openxmlformats.org/officeDocument/2006/relationships/slide" Target="slides/slide65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slide" Target="slides/slide130.xml"/><Relationship Id="rId154" Type="http://schemas.openxmlformats.org/officeDocument/2006/relationships/slide" Target="slides/slide151.xml"/><Relationship Id="rId175" Type="http://schemas.openxmlformats.org/officeDocument/2006/relationships/slide" Target="slides/slide172.xml"/><Relationship Id="rId196" Type="http://schemas.openxmlformats.org/officeDocument/2006/relationships/slide" Target="slides/slide193.xml"/><Relationship Id="rId200" Type="http://schemas.openxmlformats.org/officeDocument/2006/relationships/presProps" Target="presProps.xml"/><Relationship Id="rId16" Type="http://schemas.openxmlformats.org/officeDocument/2006/relationships/slide" Target="slides/slide13.xml"/><Relationship Id="rId37" Type="http://schemas.openxmlformats.org/officeDocument/2006/relationships/slide" Target="slides/slide34.xml"/><Relationship Id="rId58" Type="http://schemas.openxmlformats.org/officeDocument/2006/relationships/slide" Target="slides/slide55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44" Type="http://schemas.openxmlformats.org/officeDocument/2006/relationships/slide" Target="slides/slide141.xml"/><Relationship Id="rId90" Type="http://schemas.openxmlformats.org/officeDocument/2006/relationships/slide" Target="slides/slide87.xml"/><Relationship Id="rId165" Type="http://schemas.openxmlformats.org/officeDocument/2006/relationships/slide" Target="slides/slide162.xml"/><Relationship Id="rId186" Type="http://schemas.openxmlformats.org/officeDocument/2006/relationships/slide" Target="slides/slide183.xml"/><Relationship Id="rId27" Type="http://schemas.openxmlformats.org/officeDocument/2006/relationships/slide" Target="slides/slide24.xml"/><Relationship Id="rId48" Type="http://schemas.openxmlformats.org/officeDocument/2006/relationships/slide" Target="slides/slide45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34" Type="http://schemas.openxmlformats.org/officeDocument/2006/relationships/slide" Target="slides/slide131.xml"/><Relationship Id="rId80" Type="http://schemas.openxmlformats.org/officeDocument/2006/relationships/slide" Target="slides/slide77.xml"/><Relationship Id="rId155" Type="http://schemas.openxmlformats.org/officeDocument/2006/relationships/slide" Target="slides/slide152.xml"/><Relationship Id="rId176" Type="http://schemas.openxmlformats.org/officeDocument/2006/relationships/slide" Target="slides/slide173.xml"/><Relationship Id="rId197" Type="http://schemas.openxmlformats.org/officeDocument/2006/relationships/slide" Target="slides/slide194.xml"/><Relationship Id="rId201" Type="http://schemas.openxmlformats.org/officeDocument/2006/relationships/viewProps" Target="viewProps.xml"/><Relationship Id="rId17" Type="http://schemas.openxmlformats.org/officeDocument/2006/relationships/slide" Target="slides/slide14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24" Type="http://schemas.openxmlformats.org/officeDocument/2006/relationships/slide" Target="slides/slide121.xml"/><Relationship Id="rId70" Type="http://schemas.openxmlformats.org/officeDocument/2006/relationships/slide" Target="slides/slide67.xml"/><Relationship Id="rId91" Type="http://schemas.openxmlformats.org/officeDocument/2006/relationships/slide" Target="slides/slide88.xml"/><Relationship Id="rId145" Type="http://schemas.openxmlformats.org/officeDocument/2006/relationships/slide" Target="slides/slide142.xml"/><Relationship Id="rId166" Type="http://schemas.openxmlformats.org/officeDocument/2006/relationships/slide" Target="slides/slide163.xml"/><Relationship Id="rId187" Type="http://schemas.openxmlformats.org/officeDocument/2006/relationships/slide" Target="slides/slide184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60" Type="http://schemas.openxmlformats.org/officeDocument/2006/relationships/slide" Target="slides/slide57.xml"/><Relationship Id="rId81" Type="http://schemas.openxmlformats.org/officeDocument/2006/relationships/slide" Target="slides/slide78.xml"/><Relationship Id="rId135" Type="http://schemas.openxmlformats.org/officeDocument/2006/relationships/slide" Target="slides/slide132.xml"/><Relationship Id="rId156" Type="http://schemas.openxmlformats.org/officeDocument/2006/relationships/slide" Target="slides/slide153.xml"/><Relationship Id="rId177" Type="http://schemas.openxmlformats.org/officeDocument/2006/relationships/slide" Target="slides/slide174.xml"/><Relationship Id="rId198" Type="http://schemas.openxmlformats.org/officeDocument/2006/relationships/notesMaster" Target="notesMasters/notesMaster1.xml"/><Relationship Id="rId202" Type="http://schemas.openxmlformats.org/officeDocument/2006/relationships/theme" Target="theme/theme1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104" Type="http://schemas.openxmlformats.org/officeDocument/2006/relationships/slide" Target="slides/slide101.xml"/><Relationship Id="rId125" Type="http://schemas.openxmlformats.org/officeDocument/2006/relationships/slide" Target="slides/slide122.xml"/><Relationship Id="rId146" Type="http://schemas.openxmlformats.org/officeDocument/2006/relationships/slide" Target="slides/slide143.xml"/><Relationship Id="rId167" Type="http://schemas.openxmlformats.org/officeDocument/2006/relationships/slide" Target="slides/slide164.xml"/><Relationship Id="rId188" Type="http://schemas.openxmlformats.org/officeDocument/2006/relationships/slide" Target="slides/slide185.xml"/><Relationship Id="rId71" Type="http://schemas.openxmlformats.org/officeDocument/2006/relationships/slide" Target="slides/slide68.xml"/><Relationship Id="rId92" Type="http://schemas.openxmlformats.org/officeDocument/2006/relationships/slide" Target="slides/slide8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cin\Desktop\Wyniki%208-klasisty%202021\Kopia%20sprawdzian%20wyniki%202019%20-202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cin\Desktop\Wyniki%208-klasisty%202021\Kopia%20sprawdzian%20wyniki%202019%20-202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Arkusz_programu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pl-PL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 w obszarach funkcjonowania szkół i placówek</a:t>
            </a:r>
          </a:p>
        </c:rich>
      </c:tx>
      <c:overlay val="0"/>
    </c:title>
    <c:autoTitleDeleted val="0"/>
    <c:view3D>
      <c:rotX val="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516335764777877E-2"/>
          <c:y val="0.12682688376264525"/>
          <c:w val="0.9613603655699855"/>
          <c:h val="0.6102896371621894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Arkusz2!$E$52</c:f>
              <c:strCache>
                <c:ptCount val="1"/>
                <c:pt idx="0">
                  <c:v>2019/2020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Arkusz2!$C$53:$D$60</c:f>
              <c:multiLvlStrCache>
                <c:ptCount val="8"/>
                <c:lvl>
                  <c:pt idx="0">
                    <c:v>Zgodność zatrudniania nauczycieli z wymaganymi kwalifikacjami.</c:v>
                  </c:pt>
                  <c:pt idx="1">
                    <c:v>Realizacja podstaw programowych i ramowych planów nauczania.</c:v>
                  </c:pt>
                  <c:pt idx="2">
                    <c:v>Przestrzeganie zasad oceniania, klasyfikowania i promowania uczniów …</c:v>
                  </c:pt>
                  <c:pt idx="3">
                    <c:v>Przestrzeganie statutu szkoły lub placówki.</c:v>
                  </c:pt>
                  <c:pt idx="4">
                    <c:v>Przestrzeganie praw dziecka i praw ucznia.</c:v>
                  </c:pt>
                  <c:pt idx="5">
                    <c:v>Zapewnienie uczniom bezpiecznych i higienicznych warunków nauki, wychowania i opieki.</c:v>
                  </c:pt>
                  <c:pt idx="6">
                    <c:v>Inne.</c:v>
                  </c:pt>
                  <c:pt idx="7">
                    <c:v>przestrzeganie przez szkołę niepubliczną przepisów art. 14 ust. 3 ustawy Prawo oświatowe</c:v>
                  </c:pt>
                </c:lvl>
                <c:lvl>
                  <c:pt idx="0">
                    <c:v>Obszar 1:</c:v>
                  </c:pt>
                  <c:pt idx="1">
                    <c:v>Obszar 2:</c:v>
                  </c:pt>
                  <c:pt idx="2">
                    <c:v>Obszar 3:</c:v>
                  </c:pt>
                  <c:pt idx="3">
                    <c:v>Obszar 4:</c:v>
                  </c:pt>
                  <c:pt idx="4">
                    <c:v>Obszar 5:</c:v>
                  </c:pt>
                  <c:pt idx="5">
                    <c:v>Obszar 6:</c:v>
                  </c:pt>
                  <c:pt idx="6">
                    <c:v>Obszar 7:</c:v>
                  </c:pt>
                </c:lvl>
              </c:multiLvlStrCache>
            </c:multiLvlStrRef>
          </c:cat>
          <c:val>
            <c:numRef>
              <c:f>Arkusz2!$E$53:$E$60</c:f>
              <c:numCache>
                <c:formatCode>General</c:formatCode>
                <c:ptCount val="8"/>
                <c:pt idx="0">
                  <c:v>5</c:v>
                </c:pt>
                <c:pt idx="1">
                  <c:v>8</c:v>
                </c:pt>
                <c:pt idx="2">
                  <c:v>16</c:v>
                </c:pt>
                <c:pt idx="3">
                  <c:v>21</c:v>
                </c:pt>
                <c:pt idx="4">
                  <c:v>35</c:v>
                </c:pt>
                <c:pt idx="5">
                  <c:v>57</c:v>
                </c:pt>
                <c:pt idx="6">
                  <c:v>63</c:v>
                </c:pt>
                <c:pt idx="7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E5-4402-AA81-3F7FDB71C9B9}"/>
            </c:ext>
          </c:extLst>
        </c:ser>
        <c:ser>
          <c:idx val="1"/>
          <c:order val="1"/>
          <c:tx>
            <c:strRef>
              <c:f>Arkusz2!$F$52</c:f>
              <c:strCache>
                <c:ptCount val="1"/>
                <c:pt idx="0">
                  <c:v>2020/2021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Arkusz2!$C$53:$D$60</c:f>
              <c:multiLvlStrCache>
                <c:ptCount val="8"/>
                <c:lvl>
                  <c:pt idx="0">
                    <c:v>Zgodność zatrudniania nauczycieli z wymaganymi kwalifikacjami.</c:v>
                  </c:pt>
                  <c:pt idx="1">
                    <c:v>Realizacja podstaw programowych i ramowych planów nauczania.</c:v>
                  </c:pt>
                  <c:pt idx="2">
                    <c:v>Przestrzeganie zasad oceniania, klasyfikowania i promowania uczniów …</c:v>
                  </c:pt>
                  <c:pt idx="3">
                    <c:v>Przestrzeganie statutu szkoły lub placówki.</c:v>
                  </c:pt>
                  <c:pt idx="4">
                    <c:v>Przestrzeganie praw dziecka i praw ucznia.</c:v>
                  </c:pt>
                  <c:pt idx="5">
                    <c:v>Zapewnienie uczniom bezpiecznych i higienicznych warunków nauki, wychowania i opieki.</c:v>
                  </c:pt>
                  <c:pt idx="6">
                    <c:v>Inne.</c:v>
                  </c:pt>
                  <c:pt idx="7">
                    <c:v>przestrzeganie przez szkołę niepubliczną przepisów art. 14 ust. 3 ustawy Prawo oświatowe</c:v>
                  </c:pt>
                </c:lvl>
                <c:lvl>
                  <c:pt idx="0">
                    <c:v>Obszar 1:</c:v>
                  </c:pt>
                  <c:pt idx="1">
                    <c:v>Obszar 2:</c:v>
                  </c:pt>
                  <c:pt idx="2">
                    <c:v>Obszar 3:</c:v>
                  </c:pt>
                  <c:pt idx="3">
                    <c:v>Obszar 4:</c:v>
                  </c:pt>
                  <c:pt idx="4">
                    <c:v>Obszar 5:</c:v>
                  </c:pt>
                  <c:pt idx="5">
                    <c:v>Obszar 6:</c:v>
                  </c:pt>
                  <c:pt idx="6">
                    <c:v>Obszar 7:</c:v>
                  </c:pt>
                </c:lvl>
              </c:multiLvlStrCache>
            </c:multiLvlStrRef>
          </c:cat>
          <c:val>
            <c:numRef>
              <c:f>Arkusz2!$F$53:$F$60</c:f>
              <c:numCache>
                <c:formatCode>General</c:formatCode>
                <c:ptCount val="8"/>
                <c:pt idx="0">
                  <c:v>9</c:v>
                </c:pt>
                <c:pt idx="1">
                  <c:v>9</c:v>
                </c:pt>
                <c:pt idx="2">
                  <c:v>10</c:v>
                </c:pt>
                <c:pt idx="3">
                  <c:v>10</c:v>
                </c:pt>
                <c:pt idx="4">
                  <c:v>17</c:v>
                </c:pt>
                <c:pt idx="5">
                  <c:v>25</c:v>
                </c:pt>
                <c:pt idx="6">
                  <c:v>45</c:v>
                </c:pt>
                <c:pt idx="7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E5-4402-AA81-3F7FDB71C9B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173616128"/>
        <c:axId val="173617920"/>
        <c:axId val="0"/>
      </c:bar3DChart>
      <c:catAx>
        <c:axId val="173616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0"/>
            </a:pPr>
            <a:endParaRPr lang="pl-PL"/>
          </a:p>
        </c:txPr>
        <c:crossAx val="173617920"/>
        <c:crosses val="autoZero"/>
        <c:auto val="1"/>
        <c:lblAlgn val="ctr"/>
        <c:lblOffset val="100"/>
        <c:noMultiLvlLbl val="0"/>
      </c:catAx>
      <c:valAx>
        <c:axId val="173617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36161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953401978598822"/>
          <c:y val="0.11237459900845725"/>
          <c:w val="0.42653855993632561"/>
          <c:h val="4.6211950778879872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800" b="1" dirty="0"/>
              <a:t>Język </a:t>
            </a:r>
            <a:r>
              <a:rPr lang="pl-PL" sz="1800" b="1" dirty="0" smtClean="0"/>
              <a:t>niemiecki </a:t>
            </a:r>
            <a:r>
              <a:rPr lang="pl-PL" sz="1800" b="1" dirty="0"/>
              <a:t>- średni wynik</a:t>
            </a:r>
            <a:r>
              <a:rPr lang="pl-PL" sz="1800" b="1" baseline="0" dirty="0"/>
              <a:t> %</a:t>
            </a:r>
            <a:endParaRPr lang="pl-PL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Arkusz3!$S$38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5.5115403844017375E-3"/>
                  <c:y val="-8.19434138787629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24-4D4D-91C0-1312B2D52EAB}"/>
                </c:ext>
              </c:extLst>
            </c:dLbl>
            <c:dLbl>
              <c:idx val="1"/>
              <c:layout>
                <c:manualLayout>
                  <c:x val="-5.0521869890730459E-17"/>
                  <c:y val="-1.63886827757524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E24-4D4D-91C0-1312B2D52EAB}"/>
                </c:ext>
              </c:extLst>
            </c:dLbl>
            <c:dLbl>
              <c:idx val="2"/>
              <c:layout>
                <c:manualLayout>
                  <c:x val="0"/>
                  <c:y val="-8.19434138787624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E24-4D4D-91C0-1312B2D52E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Arkusz3!$T$37:$V$37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Arkusz3!$T$38:$V$38</c:f>
              <c:numCache>
                <c:formatCode>General</c:formatCode>
                <c:ptCount val="3"/>
                <c:pt idx="0">
                  <c:v>61</c:v>
                </c:pt>
                <c:pt idx="1">
                  <c:v>55</c:v>
                </c:pt>
                <c:pt idx="2">
                  <c:v>58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EE24-4D4D-91C0-1312B2D52EAB}"/>
            </c:ext>
          </c:extLst>
        </c:ser>
        <c:ser>
          <c:idx val="1"/>
          <c:order val="1"/>
          <c:tx>
            <c:strRef>
              <c:f>Arkusz3!$S$39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3778850961004337E-3"/>
                  <c:y val="2.73144712929208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E24-4D4D-91C0-1312B2D52EAB}"/>
                </c:ext>
              </c:extLst>
            </c:dLbl>
            <c:dLbl>
              <c:idx val="1"/>
              <c:layout>
                <c:manualLayout>
                  <c:x val="-2.7557701922008675E-3"/>
                  <c:y val="-1.3657235646460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E24-4D4D-91C0-1312B2D52EAB}"/>
                </c:ext>
              </c:extLst>
            </c:dLbl>
            <c:dLbl>
              <c:idx val="2"/>
              <c:layout>
                <c:manualLayout>
                  <c:x val="4.1336552883013012E-3"/>
                  <c:y val="-8.19434138787629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E24-4D4D-91C0-1312B2D52E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Arkusz3!$T$37:$V$37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Arkusz3!$T$39:$V$39</c:f>
              <c:numCache>
                <c:formatCode>General</c:formatCode>
                <c:ptCount val="3"/>
                <c:pt idx="0">
                  <c:v>58</c:v>
                </c:pt>
                <c:pt idx="1">
                  <c:v>53</c:v>
                </c:pt>
                <c:pt idx="2">
                  <c:v>56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EE24-4D4D-91C0-1312B2D52E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164864"/>
        <c:axId val="178166400"/>
        <c:axId val="0"/>
      </c:bar3DChart>
      <c:catAx>
        <c:axId val="17816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166400"/>
        <c:crosses val="autoZero"/>
        <c:auto val="1"/>
        <c:lblAlgn val="ctr"/>
        <c:lblOffset val="100"/>
        <c:noMultiLvlLbl val="0"/>
      </c:catAx>
      <c:valAx>
        <c:axId val="178166400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16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000" b="1" dirty="0"/>
              <a:t>Język polski wynik %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j.polski!$B$23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6020769266376178E-3"/>
                  <c:y val="-3.3003300330033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910-4A6C-9266-E5CEC0ABC1E9}"/>
                </c:ext>
              </c:extLst>
            </c:dLbl>
            <c:dLbl>
              <c:idx val="1"/>
              <c:layout>
                <c:manualLayout>
                  <c:x val="6.7850125291716128E-3"/>
                  <c:y val="-2.7777608879971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910-4A6C-9266-E5CEC0ABC1E9}"/>
                </c:ext>
              </c:extLst>
            </c:dLbl>
            <c:dLbl>
              <c:idx val="2"/>
              <c:layout>
                <c:manualLayout>
                  <c:x val="1.7256014947219386E-2"/>
                  <c:y val="-4.3769002884540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910-4A6C-9266-E5CEC0ABC1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j.polski!$C$22:$E$22</c:f>
              <c:strCache>
                <c:ptCount val="3"/>
                <c:pt idx="0">
                  <c:v>2019 (12)</c:v>
                </c:pt>
                <c:pt idx="1">
                  <c:v>2020 (13)</c:v>
                </c:pt>
                <c:pt idx="2">
                  <c:v>2021 (13)</c:v>
                </c:pt>
              </c:strCache>
            </c:strRef>
          </c:cat>
          <c:val>
            <c:numRef>
              <c:f>j.polski!$C$23:$E$23</c:f>
              <c:numCache>
                <c:formatCode>General</c:formatCode>
                <c:ptCount val="3"/>
                <c:pt idx="0">
                  <c:v>60</c:v>
                </c:pt>
                <c:pt idx="1">
                  <c:v>56</c:v>
                </c:pt>
                <c:pt idx="2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10-4A6C-9266-E5CEC0ABC1E9}"/>
            </c:ext>
          </c:extLst>
        </c:ser>
        <c:ser>
          <c:idx val="1"/>
          <c:order val="1"/>
          <c:tx>
            <c:strRef>
              <c:f>j.polski!$B$24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1839164979710052E-2"/>
                  <c:y val="-3.12615316649775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910-4A6C-9266-E5CEC0ABC1E9}"/>
                </c:ext>
              </c:extLst>
            </c:dLbl>
            <c:dLbl>
              <c:idx val="1"/>
              <c:layout>
                <c:manualLayout>
                  <c:x val="2.4573796830936027E-2"/>
                  <c:y val="-2.7640264026402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910-4A6C-9266-E5CEC0ABC1E9}"/>
                </c:ext>
              </c:extLst>
            </c:dLbl>
            <c:dLbl>
              <c:idx val="2"/>
              <c:layout>
                <c:manualLayout>
                  <c:x val="1.9872343698414452E-2"/>
                  <c:y val="-2.8511256637474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7910-4A6C-9266-E5CEC0ABC1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j.polski!$C$22:$E$22</c:f>
              <c:strCache>
                <c:ptCount val="3"/>
                <c:pt idx="0">
                  <c:v>2019 (12)</c:v>
                </c:pt>
                <c:pt idx="1">
                  <c:v>2020 (13)</c:v>
                </c:pt>
                <c:pt idx="2">
                  <c:v>2021 (13)</c:v>
                </c:pt>
              </c:strCache>
            </c:strRef>
          </c:cat>
          <c:val>
            <c:numRef>
              <c:f>j.polski!$C$24:$E$24</c:f>
              <c:numCache>
                <c:formatCode>General</c:formatCode>
                <c:ptCount val="3"/>
                <c:pt idx="0">
                  <c:v>62</c:v>
                </c:pt>
                <c:pt idx="1">
                  <c:v>58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910-4A6C-9266-E5CEC0ABC1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2073728"/>
        <c:axId val="112120576"/>
        <c:axId val="0"/>
      </c:bar3DChart>
      <c:catAx>
        <c:axId val="1120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12120576"/>
        <c:crosses val="autoZero"/>
        <c:auto val="1"/>
        <c:lblAlgn val="ctr"/>
        <c:lblOffset val="100"/>
        <c:noMultiLvlLbl val="0"/>
      </c:catAx>
      <c:valAx>
        <c:axId val="11212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1207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19880887659824"/>
          <c:y val="0.3049372378964183"/>
          <c:w val="0.16385330565022674"/>
          <c:h val="0.224546529456095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000" b="1"/>
              <a:t>Matematyka wynik %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matematyka!$B$23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6021296091031402E-3"/>
                  <c:y val="-2.925259616790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8D1-46E9-A8A6-51ED24FF1332}"/>
                </c:ext>
              </c:extLst>
            </c:dLbl>
            <c:dLbl>
              <c:idx val="1"/>
              <c:layout>
                <c:manualLayout>
                  <c:x val="6.7850125291716128E-3"/>
                  <c:y val="-2.7777608879971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8D1-46E9-A8A6-51ED24FF1332}"/>
                </c:ext>
              </c:extLst>
            </c:dLbl>
            <c:dLbl>
              <c:idx val="2"/>
              <c:layout>
                <c:manualLayout>
                  <c:x val="6.7850125291715581E-3"/>
                  <c:y val="-1.6266209966997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8D1-46E9-A8A6-51ED24FF13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matematyka!$C$22:$E$22</c:f>
              <c:strCache>
                <c:ptCount val="3"/>
                <c:pt idx="0">
                  <c:v>2019 (13)</c:v>
                </c:pt>
                <c:pt idx="1">
                  <c:v>2020 (15)</c:v>
                </c:pt>
                <c:pt idx="2">
                  <c:v>2021 (13)</c:v>
                </c:pt>
              </c:strCache>
            </c:strRef>
          </c:cat>
          <c:val>
            <c:numRef>
              <c:f>matematyka!$C$23:$E$23</c:f>
              <c:numCache>
                <c:formatCode>General</c:formatCode>
                <c:ptCount val="3"/>
                <c:pt idx="0">
                  <c:v>41</c:v>
                </c:pt>
                <c:pt idx="1">
                  <c:v>42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8D1-46E9-A8A6-51ED24FF1332}"/>
            </c:ext>
          </c:extLst>
        </c:ser>
        <c:ser>
          <c:idx val="1"/>
          <c:order val="1"/>
          <c:tx>
            <c:strRef>
              <c:f>matematyka!$B$24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888888888888911E-2"/>
                  <c:y val="-9.25925925925930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8D1-46E9-A8A6-51ED24FF1332}"/>
                </c:ext>
              </c:extLst>
            </c:dLbl>
            <c:dLbl>
              <c:idx val="1"/>
              <c:layout>
                <c:manualLayout>
                  <c:x val="1.1111111111111125E-2"/>
                  <c:y val="-1.3888888888888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8D1-46E9-A8A6-51ED24FF1332}"/>
                </c:ext>
              </c:extLst>
            </c:dLbl>
            <c:dLbl>
              <c:idx val="2"/>
              <c:layout>
                <c:manualLayout>
                  <c:x val="1.3888888888888911E-2"/>
                  <c:y val="-9.25925925925928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8D1-46E9-A8A6-51ED24FF13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matematyka!$C$22:$E$22</c:f>
              <c:strCache>
                <c:ptCount val="3"/>
                <c:pt idx="0">
                  <c:v>2019 (13)</c:v>
                </c:pt>
                <c:pt idx="1">
                  <c:v>2020 (15)</c:v>
                </c:pt>
                <c:pt idx="2">
                  <c:v>2021 (13)</c:v>
                </c:pt>
              </c:strCache>
            </c:strRef>
          </c:cat>
          <c:val>
            <c:numRef>
              <c:f>matematyka!$C$24:$E$24</c:f>
              <c:numCache>
                <c:formatCode>General</c:formatCode>
                <c:ptCount val="3"/>
                <c:pt idx="0">
                  <c:v>44</c:v>
                </c:pt>
                <c:pt idx="1">
                  <c:v>45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8D1-46E9-A8A6-51ED24FF1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2174976"/>
        <c:axId val="112176512"/>
        <c:axId val="0"/>
      </c:bar3DChart>
      <c:catAx>
        <c:axId val="112174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12176512"/>
        <c:crosses val="autoZero"/>
        <c:auto val="1"/>
        <c:lblAlgn val="ctr"/>
        <c:lblOffset val="100"/>
        <c:noMultiLvlLbl val="0"/>
      </c:catAx>
      <c:valAx>
        <c:axId val="11217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12174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249999389955765"/>
          <c:y val="0.43844823806853017"/>
          <c:w val="0.15077081125312036"/>
          <c:h val="0.14478865817448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000" b="1" dirty="0"/>
              <a:t>Język angielski wynik %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j.angielski!$B$22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916464309504284E-2"/>
                  <c:y val="-3.6835319809508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4A9-4551-B31D-F0029E0DF221}"/>
                </c:ext>
              </c:extLst>
            </c:dLbl>
            <c:dLbl>
              <c:idx val="1"/>
              <c:layout>
                <c:manualLayout>
                  <c:x val="1.5612790564981197E-2"/>
                  <c:y val="-3.1287647178130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4A9-4551-B31D-F0029E0DF221}"/>
                </c:ext>
              </c:extLst>
            </c:dLbl>
            <c:dLbl>
              <c:idx val="2"/>
              <c:layout>
                <c:manualLayout>
                  <c:x val="1.3010623419291904E-2"/>
                  <c:y val="-3.4891003294254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4A9-4551-B31D-F0029E0DF2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j.angielski!$C$21:$E$21</c:f>
              <c:strCache>
                <c:ptCount val="3"/>
                <c:pt idx="0">
                  <c:v>2019 (6)</c:v>
                </c:pt>
                <c:pt idx="1">
                  <c:v>2020 (10)</c:v>
                </c:pt>
                <c:pt idx="2">
                  <c:v>2021 (11)</c:v>
                </c:pt>
              </c:strCache>
            </c:strRef>
          </c:cat>
          <c:val>
            <c:numRef>
              <c:f>j.angielski!$C$22:$E$22</c:f>
              <c:numCache>
                <c:formatCode>General</c:formatCode>
                <c:ptCount val="3"/>
                <c:pt idx="0">
                  <c:v>58</c:v>
                </c:pt>
                <c:pt idx="1">
                  <c:v>52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A9-4551-B31D-F0029E0DF221}"/>
            </c:ext>
          </c:extLst>
        </c:ser>
        <c:ser>
          <c:idx val="1"/>
          <c:order val="1"/>
          <c:tx>
            <c:strRef>
              <c:f>j.angielski!$B$23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431961550812166E-2"/>
                  <c:y val="-3.94664140816165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4A9-4551-B31D-F0029E0DF221}"/>
                </c:ext>
              </c:extLst>
            </c:dLbl>
            <c:dLbl>
              <c:idx val="1"/>
              <c:layout>
                <c:manualLayout>
                  <c:x val="6.7850125291716128E-3"/>
                  <c:y val="-2.7777608879971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4A9-4551-B31D-F0029E0DF221}"/>
                </c:ext>
              </c:extLst>
            </c:dLbl>
            <c:dLbl>
              <c:idx val="2"/>
              <c:layout>
                <c:manualLayout>
                  <c:x val="2.0266607220103552E-2"/>
                  <c:y val="-2.1528359156384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E4A9-4551-B31D-F0029E0DF2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j.angielski!$C$21:$E$21</c:f>
              <c:strCache>
                <c:ptCount val="3"/>
                <c:pt idx="0">
                  <c:v>2019 (6)</c:v>
                </c:pt>
                <c:pt idx="1">
                  <c:v>2020 (10)</c:v>
                </c:pt>
                <c:pt idx="2">
                  <c:v>2021 (11)</c:v>
                </c:pt>
              </c:strCache>
            </c:strRef>
          </c:cat>
          <c:val>
            <c:numRef>
              <c:f>j.angielski!$C$23:$E$23</c:f>
              <c:numCache>
                <c:formatCode>General</c:formatCode>
                <c:ptCount val="3"/>
                <c:pt idx="0">
                  <c:v>58</c:v>
                </c:pt>
                <c:pt idx="1">
                  <c:v>53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4A9-4551-B31D-F0029E0DF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760704"/>
        <c:axId val="178774784"/>
        <c:axId val="0"/>
      </c:bar3DChart>
      <c:catAx>
        <c:axId val="178760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774784"/>
        <c:crosses val="autoZero"/>
        <c:auto val="1"/>
        <c:lblAlgn val="ctr"/>
        <c:lblOffset val="100"/>
        <c:noMultiLvlLbl val="0"/>
      </c:catAx>
      <c:valAx>
        <c:axId val="17877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760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045736094110056"/>
          <c:y val="0.41608684185611094"/>
          <c:w val="0.14983486267778931"/>
          <c:h val="0.14478865817448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000" b="1"/>
              <a:t>Język niemiecki wynik %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j.niemiecki!$B$22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099587587046176E-2"/>
                  <c:y val="-2.216083662729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38C-4EF9-8A0D-B457D0CFCB5B}"/>
                </c:ext>
              </c:extLst>
            </c:dLbl>
            <c:dLbl>
              <c:idx val="1"/>
              <c:layout>
                <c:manualLayout>
                  <c:x val="7.806436346426881E-3"/>
                  <c:y val="-2.3734709861099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38C-4EF9-8A0D-B457D0CFCB5B}"/>
                </c:ext>
              </c:extLst>
            </c:dLbl>
            <c:dLbl>
              <c:idx val="2"/>
              <c:layout>
                <c:manualLayout>
                  <c:x val="1.024037862976482E-2"/>
                  <c:y val="-1.944468680634093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9158894865731592E-2"/>
                      <c:h val="7.54004714295640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338C-4EF9-8A0D-B457D0CFCB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j.niemiecki!$C$21:$E$21</c:f>
              <c:strCache>
                <c:ptCount val="3"/>
                <c:pt idx="0">
                  <c:v>2019 (12)</c:v>
                </c:pt>
                <c:pt idx="1">
                  <c:v>2020 (11)</c:v>
                </c:pt>
                <c:pt idx="2">
                  <c:v>2021 (11)</c:v>
                </c:pt>
              </c:strCache>
            </c:strRef>
          </c:cat>
          <c:val>
            <c:numRef>
              <c:f>j.niemiecki!$C$22:$E$22</c:f>
              <c:numCache>
                <c:formatCode>General</c:formatCode>
                <c:ptCount val="3"/>
                <c:pt idx="0">
                  <c:v>40</c:v>
                </c:pt>
                <c:pt idx="1">
                  <c:v>42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8C-4EF9-8A0D-B457D0CFCB5B}"/>
            </c:ext>
          </c:extLst>
        </c:ser>
        <c:ser>
          <c:idx val="1"/>
          <c:order val="1"/>
          <c:tx>
            <c:strRef>
              <c:f>j.niemiecki!$B$23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2636851238365681E-2"/>
                  <c:y val="-4.0742336056475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38C-4EF9-8A0D-B457D0CFCB5B}"/>
                </c:ext>
              </c:extLst>
            </c:dLbl>
            <c:dLbl>
              <c:idx val="1"/>
              <c:layout>
                <c:manualLayout>
                  <c:x val="1.9147569381003246E-2"/>
                  <c:y val="-2.777766656385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0429821521480409E-2"/>
                      <c:h val="5.910343347149905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38C-4EF9-8A0D-B457D0CFCB5B}"/>
                </c:ext>
              </c:extLst>
            </c:dLbl>
            <c:dLbl>
              <c:idx val="2"/>
              <c:layout>
                <c:manualLayout>
                  <c:x val="2.2777301569624053E-2"/>
                  <c:y val="-2.634913787292559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8246694421663997E-2"/>
                      <c:h val="6.297255732390612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338C-4EF9-8A0D-B457D0CFCB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j.niemiecki!$C$21:$E$21</c:f>
              <c:strCache>
                <c:ptCount val="3"/>
                <c:pt idx="0">
                  <c:v>2019 (12)</c:v>
                </c:pt>
                <c:pt idx="1">
                  <c:v>2020 (11)</c:v>
                </c:pt>
                <c:pt idx="2">
                  <c:v>2021 (11)</c:v>
                </c:pt>
              </c:strCache>
            </c:strRef>
          </c:cat>
          <c:val>
            <c:numRef>
              <c:f>j.niemiecki!$C$23:$E$23</c:f>
              <c:numCache>
                <c:formatCode>General</c:formatCode>
                <c:ptCount val="3"/>
                <c:pt idx="0">
                  <c:v>43</c:v>
                </c:pt>
                <c:pt idx="1">
                  <c:v>46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38C-4EF9-8A0D-B457D0CFCB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907776"/>
        <c:axId val="178930048"/>
        <c:axId val="0"/>
      </c:bar3DChart>
      <c:catAx>
        <c:axId val="17890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930048"/>
        <c:crosses val="autoZero"/>
        <c:auto val="1"/>
        <c:lblAlgn val="ctr"/>
        <c:lblOffset val="100"/>
        <c:noMultiLvlLbl val="0"/>
      </c:catAx>
      <c:valAx>
        <c:axId val="178930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907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639645200761713"/>
          <c:y val="0.41540051748113554"/>
          <c:w val="0.15136507811471786"/>
          <c:h val="0.14478865817448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00A3"/>
                </a:solidFill>
                <a:latin typeface="Times" panose="02020603050405020304" pitchFamily="18" charset="0"/>
                <a:ea typeface="+mn-ea"/>
                <a:cs typeface="Times" panose="02020603050405020304" pitchFamily="18" charset="0"/>
              </a:defRPr>
            </a:pPr>
            <a:r>
              <a:rPr lang="pl-PL" sz="18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Zdawalność </a:t>
            </a:r>
            <a:r>
              <a:rPr lang="pl-PL" sz="18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egzaminu maturalnego </a:t>
            </a:r>
            <a:r>
              <a:rPr lang="pl-PL" sz="1800" baseline="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(%)</a:t>
            </a:r>
            <a:endParaRPr lang="pl-PL" sz="18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c:rich>
      </c:tx>
      <c:layout>
        <c:manualLayout>
          <c:xMode val="edge"/>
          <c:yMode val="edge"/>
          <c:x val="0.27915538624363384"/>
          <c:y val="5.426747455410940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0000A3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Arkusz1!$I$4</c:f>
              <c:strCache>
                <c:ptCount val="1"/>
                <c:pt idx="0">
                  <c:v>Kraj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Arkusz1!$H$5:$H$7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Arkusz1!$I$5:$I$7</c:f>
              <c:numCache>
                <c:formatCode>General</c:formatCode>
                <c:ptCount val="3"/>
                <c:pt idx="0">
                  <c:v>81</c:v>
                </c:pt>
                <c:pt idx="1">
                  <c:v>74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B1-47DE-B641-224B4D51436D}"/>
            </c:ext>
          </c:extLst>
        </c:ser>
        <c:ser>
          <c:idx val="1"/>
          <c:order val="1"/>
          <c:tx>
            <c:strRef>
              <c:f>Arkusz1!$J$4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Arkusz1!$H$5:$H$7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Arkusz1!$J$5:$J$7</c:f>
              <c:numCache>
                <c:formatCode>General</c:formatCode>
                <c:ptCount val="3"/>
                <c:pt idx="0">
                  <c:v>80</c:v>
                </c:pt>
                <c:pt idx="1">
                  <c:v>72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B1-47DE-B641-224B4D514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0563072"/>
        <c:axId val="190564608"/>
      </c:barChart>
      <c:catAx>
        <c:axId val="19056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0564608"/>
        <c:crosses val="autoZero"/>
        <c:auto val="1"/>
        <c:lblAlgn val="ctr"/>
        <c:lblOffset val="100"/>
        <c:noMultiLvlLbl val="0"/>
      </c:catAx>
      <c:valAx>
        <c:axId val="190564608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0563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600" b="1" i="0" baseline="0" dirty="0" smtClean="0">
                <a:effectLst/>
              </a:rPr>
              <a:t>Język polski </a:t>
            </a:r>
            <a:r>
              <a:rPr lang="pl-PL" sz="1600" b="1" i="0" baseline="0" dirty="0">
                <a:effectLst/>
              </a:rPr>
              <a:t>- </a:t>
            </a:r>
            <a:r>
              <a:rPr lang="pl-PL" sz="1600" b="1" i="0" baseline="0" dirty="0" smtClean="0">
                <a:effectLst/>
              </a:rPr>
              <a:t>zdawalność </a:t>
            </a:r>
            <a:r>
              <a:rPr lang="pl-PL" sz="1600" b="1" i="0" baseline="0" dirty="0">
                <a:effectLst/>
              </a:rPr>
              <a:t>[%]</a:t>
            </a:r>
            <a:endParaRPr lang="pl-PL" sz="16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Arkusz3!$A$2</c:f>
              <c:strCache>
                <c:ptCount val="1"/>
                <c:pt idx="0">
                  <c:v>Język polski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87CB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3A-400B-807F-D5CE39B0AE45}"/>
              </c:ext>
            </c:extLst>
          </c:dPt>
          <c:dPt>
            <c:idx val="4"/>
            <c:invertIfNegative val="0"/>
            <c:bubble3D val="0"/>
            <c:spPr>
              <a:solidFill>
                <a:srgbClr val="87CB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D3A-400B-807F-D5CE39B0AE45}"/>
              </c:ext>
            </c:extLst>
          </c:dPt>
          <c:dPt>
            <c:idx val="7"/>
            <c:invertIfNegative val="0"/>
            <c:bubble3D val="0"/>
            <c:spPr>
              <a:solidFill>
                <a:srgbClr val="87CB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3A-400B-807F-D5CE39B0AE4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Arkusz3!$B$1:$I$1</c:f>
              <c:strCache>
                <c:ptCount val="8"/>
                <c:pt idx="0">
                  <c:v>Kraj</c:v>
                </c:pt>
                <c:pt idx="1">
                  <c:v>Lubuskie - 2019</c:v>
                </c:pt>
                <c:pt idx="3">
                  <c:v>Kraj </c:v>
                </c:pt>
                <c:pt idx="4">
                  <c:v>Lubuskie - 2020</c:v>
                </c:pt>
                <c:pt idx="6">
                  <c:v>Kraj </c:v>
                </c:pt>
                <c:pt idx="7">
                  <c:v>Lubuskie -2021</c:v>
                </c:pt>
              </c:strCache>
            </c:strRef>
          </c:cat>
          <c:val>
            <c:numRef>
              <c:f>Arkusz3!$B$2:$I$2</c:f>
              <c:numCache>
                <c:formatCode>General</c:formatCode>
                <c:ptCount val="8"/>
                <c:pt idx="0">
                  <c:v>95</c:v>
                </c:pt>
                <c:pt idx="1">
                  <c:v>95</c:v>
                </c:pt>
                <c:pt idx="3">
                  <c:v>92</c:v>
                </c:pt>
                <c:pt idx="4">
                  <c:v>94</c:v>
                </c:pt>
                <c:pt idx="6">
                  <c:v>93</c:v>
                </c:pt>
                <c:pt idx="7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3A-400B-807F-D5CE39B0AE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13"/>
        <c:axId val="191002880"/>
        <c:axId val="191016960"/>
      </c:barChart>
      <c:catAx>
        <c:axId val="19100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1016960"/>
        <c:crosses val="autoZero"/>
        <c:auto val="1"/>
        <c:lblAlgn val="ctr"/>
        <c:lblOffset val="100"/>
        <c:noMultiLvlLbl val="0"/>
      </c:catAx>
      <c:valAx>
        <c:axId val="19101696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100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600" b="1"/>
              <a:t>Matematyka - zdawalnośc [%]</a:t>
            </a:r>
            <a:endParaRPr lang="en-US" sz="16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Arkusz3!$A$4</c:f>
              <c:strCache>
                <c:ptCount val="1"/>
                <c:pt idx="0">
                  <c:v>Matematyka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79D-4053-961C-5B89BAE65032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79D-4053-961C-5B89BAE65032}"/>
              </c:ext>
            </c:extLst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79D-4053-961C-5B89BAE650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Arkusz3!$B$3:$I$3</c:f>
              <c:strCache>
                <c:ptCount val="8"/>
                <c:pt idx="0">
                  <c:v>Kraj</c:v>
                </c:pt>
                <c:pt idx="1">
                  <c:v>Lubuskie - 2019</c:v>
                </c:pt>
                <c:pt idx="3">
                  <c:v>Kraj </c:v>
                </c:pt>
                <c:pt idx="4">
                  <c:v>Lubuskie - 2020</c:v>
                </c:pt>
                <c:pt idx="6">
                  <c:v>Kraj </c:v>
                </c:pt>
                <c:pt idx="7">
                  <c:v>Lubuskie -2021</c:v>
                </c:pt>
              </c:strCache>
            </c:strRef>
          </c:cat>
          <c:val>
            <c:numRef>
              <c:f>Arkusz3!$B$4:$I$4</c:f>
              <c:numCache>
                <c:formatCode>General</c:formatCode>
                <c:ptCount val="8"/>
                <c:pt idx="0">
                  <c:v>86</c:v>
                </c:pt>
                <c:pt idx="1">
                  <c:v>85</c:v>
                </c:pt>
                <c:pt idx="3">
                  <c:v>79</c:v>
                </c:pt>
                <c:pt idx="4">
                  <c:v>76</c:v>
                </c:pt>
                <c:pt idx="6">
                  <c:v>79</c:v>
                </c:pt>
                <c:pt idx="7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9D-4053-961C-5B89BAE650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13"/>
        <c:axId val="190737024"/>
        <c:axId val="190738816"/>
      </c:barChart>
      <c:catAx>
        <c:axId val="19073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0738816"/>
        <c:crosses val="autoZero"/>
        <c:auto val="1"/>
        <c:lblAlgn val="ctr"/>
        <c:lblOffset val="100"/>
        <c:noMultiLvlLbl val="0"/>
      </c:catAx>
      <c:valAx>
        <c:axId val="1907388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073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Język </a:t>
            </a:r>
            <a:r>
              <a:rPr lang="pl-PL" sz="1600" b="1"/>
              <a:t>angielski - zdawalnośc [%]</a:t>
            </a:r>
            <a:endParaRPr lang="en-US" sz="1600" b="1"/>
          </a:p>
        </c:rich>
      </c:tx>
      <c:layout>
        <c:manualLayout>
          <c:xMode val="edge"/>
          <c:yMode val="edge"/>
          <c:x val="0.3279834462837464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Arkusz3!$A$6</c:f>
              <c:strCache>
                <c:ptCount val="1"/>
                <c:pt idx="0">
                  <c:v>Język angielski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DF-4777-A479-39BD3283A6BF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DF-4777-A479-39BD3283A6BF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EDF-4777-A479-39BD3283A6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Arkusz3!$B$5:$I$5</c:f>
              <c:strCache>
                <c:ptCount val="8"/>
                <c:pt idx="0">
                  <c:v>Kraj</c:v>
                </c:pt>
                <c:pt idx="1">
                  <c:v>Lubuskie - 2019</c:v>
                </c:pt>
                <c:pt idx="3">
                  <c:v>Kraj </c:v>
                </c:pt>
                <c:pt idx="4">
                  <c:v>Lubuskie - 2020</c:v>
                </c:pt>
                <c:pt idx="6">
                  <c:v>Kraj </c:v>
                </c:pt>
                <c:pt idx="7">
                  <c:v>Lubuskie -2021</c:v>
                </c:pt>
              </c:strCache>
            </c:strRef>
          </c:cat>
          <c:val>
            <c:numRef>
              <c:f>Arkusz3!$B$6:$I$6</c:f>
              <c:numCache>
                <c:formatCode>General</c:formatCode>
                <c:ptCount val="8"/>
                <c:pt idx="0">
                  <c:v>94</c:v>
                </c:pt>
                <c:pt idx="1">
                  <c:v>94</c:v>
                </c:pt>
                <c:pt idx="3">
                  <c:v>92</c:v>
                </c:pt>
                <c:pt idx="4">
                  <c:v>92</c:v>
                </c:pt>
                <c:pt idx="6">
                  <c:v>94</c:v>
                </c:pt>
                <c:pt idx="7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DF-4777-A479-39BD3283A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13"/>
        <c:axId val="177486464"/>
        <c:axId val="177496448"/>
      </c:barChart>
      <c:catAx>
        <c:axId val="177486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7496448"/>
        <c:crosses val="autoZero"/>
        <c:auto val="1"/>
        <c:lblAlgn val="ctr"/>
        <c:lblOffset val="100"/>
        <c:noMultiLvlLbl val="0"/>
      </c:catAx>
      <c:valAx>
        <c:axId val="17749644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7486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Język </a:t>
            </a:r>
            <a:r>
              <a:rPr lang="pl-PL" sz="1600" b="1"/>
              <a:t>niemiecki - zdawalnośc [%]</a:t>
            </a:r>
            <a:endParaRPr lang="en-US" sz="16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Arkusz3!$A$9</c:f>
              <c:strCache>
                <c:ptCount val="1"/>
                <c:pt idx="0">
                  <c:v>Język niemiecki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3F-4A2B-9848-60201791AD67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3F-4A2B-9848-60201791AD67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53F-4A2B-9848-60201791AD67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53F-4A2B-9848-60201791AD67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53F-4A2B-9848-60201791AD67}"/>
              </c:ext>
            </c:extLst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53F-4A2B-9848-60201791AD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Arkusz3!$B$8:$I$8</c:f>
              <c:strCache>
                <c:ptCount val="8"/>
                <c:pt idx="0">
                  <c:v>Kraj</c:v>
                </c:pt>
                <c:pt idx="1">
                  <c:v>Lubuskie - 2019</c:v>
                </c:pt>
                <c:pt idx="3">
                  <c:v>Kraj </c:v>
                </c:pt>
                <c:pt idx="4">
                  <c:v>Lubuskie - 2020</c:v>
                </c:pt>
                <c:pt idx="6">
                  <c:v>Kraj </c:v>
                </c:pt>
                <c:pt idx="7">
                  <c:v>Lubuskie -2021</c:v>
                </c:pt>
              </c:strCache>
            </c:strRef>
          </c:cat>
          <c:val>
            <c:numRef>
              <c:f>Arkusz3!$B$9:$I$9</c:f>
              <c:numCache>
                <c:formatCode>General</c:formatCode>
                <c:ptCount val="8"/>
                <c:pt idx="0">
                  <c:v>90</c:v>
                </c:pt>
                <c:pt idx="1">
                  <c:v>92</c:v>
                </c:pt>
                <c:pt idx="3">
                  <c:v>86</c:v>
                </c:pt>
                <c:pt idx="4">
                  <c:v>87</c:v>
                </c:pt>
                <c:pt idx="6">
                  <c:v>85</c:v>
                </c:pt>
                <c:pt idx="7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3F-4A2B-9848-60201791AD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13"/>
        <c:axId val="191198720"/>
        <c:axId val="191200256"/>
      </c:barChart>
      <c:catAx>
        <c:axId val="19119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1200256"/>
        <c:crosses val="autoZero"/>
        <c:auto val="1"/>
        <c:lblAlgn val="ctr"/>
        <c:lblOffset val="100"/>
        <c:noMultiLvlLbl val="0"/>
      </c:catAx>
      <c:valAx>
        <c:axId val="19120025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91198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800" b="1"/>
              <a:t>Język polski - średni wynik</a:t>
            </a:r>
            <a:r>
              <a:rPr lang="pl-PL" sz="1800" b="1" baseline="0"/>
              <a:t> %</a:t>
            </a:r>
            <a:endParaRPr lang="pl-PL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Arkusz3!$A$38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0148596974505209E-3"/>
                  <c:y val="-8.19434138787624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C1C-4CE2-9021-1E2B6BFE83A9}"/>
                </c:ext>
              </c:extLst>
            </c:dLbl>
            <c:dLbl>
              <c:idx val="1"/>
              <c:layout>
                <c:manualLayout>
                  <c:x val="0"/>
                  <c:y val="-8.19434138787624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1C-4CE2-9021-1E2B6BFE83A9}"/>
                </c:ext>
              </c:extLst>
            </c:dLbl>
            <c:dLbl>
              <c:idx val="2"/>
              <c:layout>
                <c:manualLayout>
                  <c:x val="1.5074298487252604E-3"/>
                  <c:y val="-1.9120129905044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C1C-4CE2-9021-1E2B6BFE83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Arkusz3!$B$37:$D$37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Arkusz3!$B$38:$D$38</c:f>
              <c:numCache>
                <c:formatCode>General</c:formatCode>
                <c:ptCount val="3"/>
                <c:pt idx="0">
                  <c:v>52</c:v>
                </c:pt>
                <c:pt idx="1">
                  <c:v>52</c:v>
                </c:pt>
                <c:pt idx="2">
                  <c:v>55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7C1C-4CE2-9021-1E2B6BFE83A9}"/>
            </c:ext>
          </c:extLst>
        </c:ser>
        <c:ser>
          <c:idx val="1"/>
          <c:order val="1"/>
          <c:tx>
            <c:strRef>
              <c:f>Arkusz3!$A$39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074298487252604E-3"/>
                  <c:y val="-1.9120129905044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1C-4CE2-9021-1E2B6BFE83A9}"/>
                </c:ext>
              </c:extLst>
            </c:dLbl>
            <c:dLbl>
              <c:idx val="1"/>
              <c:layout>
                <c:manualLayout>
                  <c:x val="4.5222895461757787E-3"/>
                  <c:y val="-1.3657235646460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C1C-4CE2-9021-1E2B6BFE83A9}"/>
                </c:ext>
              </c:extLst>
            </c:dLbl>
            <c:dLbl>
              <c:idx val="2"/>
              <c:layout>
                <c:manualLayout>
                  <c:x val="0"/>
                  <c:y val="-1.9120129905044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C1C-4CE2-9021-1E2B6BFE83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Arkusz3!$B$37:$D$37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Arkusz3!$B$39:$D$39</c:f>
              <c:numCache>
                <c:formatCode>General</c:formatCode>
                <c:ptCount val="3"/>
                <c:pt idx="0">
                  <c:v>50</c:v>
                </c:pt>
                <c:pt idx="1">
                  <c:v>51</c:v>
                </c:pt>
                <c:pt idx="2">
                  <c:v>55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7C1C-4CE2-9021-1E2B6BFE83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7697536"/>
        <c:axId val="177699072"/>
        <c:axId val="0"/>
      </c:bar3DChart>
      <c:catAx>
        <c:axId val="17769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7699072"/>
        <c:crosses val="autoZero"/>
        <c:auto val="1"/>
        <c:lblAlgn val="ctr"/>
        <c:lblOffset val="100"/>
        <c:noMultiLvlLbl val="0"/>
      </c:catAx>
      <c:valAx>
        <c:axId val="177699072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7697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800" b="1"/>
              <a:t>Matematyka- średni wynik</a:t>
            </a:r>
            <a:r>
              <a:rPr lang="pl-PL" sz="1800" b="1" baseline="0"/>
              <a:t> %</a:t>
            </a:r>
            <a:endParaRPr lang="pl-PL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Arkusz3!$G$38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2.7314471292920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15-4845-A48B-CE32D06C95E8}"/>
                </c:ext>
              </c:extLst>
            </c:dLbl>
            <c:dLbl>
              <c:idx val="1"/>
              <c:layout>
                <c:manualLayout>
                  <c:x val="1.4338966853728082E-3"/>
                  <c:y val="-3.27773655515050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15-4845-A48B-CE32D06C95E8}"/>
                </c:ext>
              </c:extLst>
            </c:dLbl>
            <c:dLbl>
              <c:idx val="2"/>
              <c:layout>
                <c:manualLayout>
                  <c:x val="2.8677933707455146E-3"/>
                  <c:y val="-1.0925788517168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15-4845-A48B-CE32D06C95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Arkusz3!$H$37:$J$37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Arkusz3!$H$38:$J$38</c:f>
              <c:numCache>
                <c:formatCode>General</c:formatCode>
                <c:ptCount val="3"/>
                <c:pt idx="0">
                  <c:v>58</c:v>
                </c:pt>
                <c:pt idx="1">
                  <c:v>52</c:v>
                </c:pt>
                <c:pt idx="2">
                  <c:v>56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2315-4845-A48B-CE32D06C95E8}"/>
            </c:ext>
          </c:extLst>
        </c:ser>
        <c:ser>
          <c:idx val="1"/>
          <c:order val="1"/>
          <c:tx>
            <c:strRef>
              <c:f>Arkusz3!$G$39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1.3657235646460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15-4845-A48B-CE32D06C95E8}"/>
                </c:ext>
              </c:extLst>
            </c:dLbl>
            <c:dLbl>
              <c:idx val="1"/>
              <c:layout>
                <c:manualLayout>
                  <c:x val="1.4338966853728082E-3"/>
                  <c:y val="-1.9120129905044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15-4845-A48B-CE32D06C95E8}"/>
                </c:ext>
              </c:extLst>
            </c:dLbl>
            <c:dLbl>
              <c:idx val="2"/>
              <c:layout>
                <c:manualLayout>
                  <c:x val="4.301690056118428E-3"/>
                  <c:y val="-2.45830241636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15-4845-A48B-CE32D06C95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Arkusz3!$H$37:$J$37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Arkusz3!$H$39:$J$39</c:f>
              <c:numCache>
                <c:formatCode>General</c:formatCode>
                <c:ptCount val="3"/>
                <c:pt idx="0">
                  <c:v>56</c:v>
                </c:pt>
                <c:pt idx="1">
                  <c:v>49</c:v>
                </c:pt>
                <c:pt idx="2">
                  <c:v>52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2315-4845-A48B-CE32D06C9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040192"/>
        <c:axId val="178050176"/>
        <c:axId val="0"/>
      </c:bar3DChart>
      <c:catAx>
        <c:axId val="17804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050176"/>
        <c:crosses val="autoZero"/>
        <c:auto val="1"/>
        <c:lblAlgn val="ctr"/>
        <c:lblOffset val="100"/>
        <c:noMultiLvlLbl val="0"/>
      </c:catAx>
      <c:valAx>
        <c:axId val="178050176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040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800" b="1"/>
              <a:t>Język angielski - średni wynik</a:t>
            </a:r>
            <a:r>
              <a:rPr lang="pl-PL" sz="1800" b="1" baseline="0"/>
              <a:t> %</a:t>
            </a:r>
            <a:endParaRPr lang="pl-PL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Arkusz3!$M$38</c:f>
              <c:strCache>
                <c:ptCount val="1"/>
                <c:pt idx="0">
                  <c:v>Kraj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8.01678601367525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D34-441A-B7E9-5114E95F9C6D}"/>
                </c:ext>
              </c:extLst>
            </c:dLbl>
            <c:dLbl>
              <c:idx val="1"/>
              <c:layout>
                <c:manualLayout>
                  <c:x val="2.9641897865689466E-3"/>
                  <c:y val="-2.13780960364673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34-441A-B7E9-5114E95F9C6D}"/>
                </c:ext>
              </c:extLst>
            </c:dLbl>
            <c:dLbl>
              <c:idx val="2"/>
              <c:layout>
                <c:manualLayout>
                  <c:x val="0"/>
                  <c:y val="-2.672262004558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D34-441A-B7E9-5114E95F9C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Arkusz3!$N$37:$P$37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Arkusz3!$N$38:$P$38</c:f>
              <c:numCache>
                <c:formatCode>General</c:formatCode>
                <c:ptCount val="3"/>
                <c:pt idx="0">
                  <c:v>72</c:v>
                </c:pt>
                <c:pt idx="1">
                  <c:v>71</c:v>
                </c:pt>
                <c:pt idx="2">
                  <c:v>76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1D34-441A-B7E9-5114E95F9C6D}"/>
            </c:ext>
          </c:extLst>
        </c:ser>
        <c:ser>
          <c:idx val="1"/>
          <c:order val="1"/>
          <c:tx>
            <c:strRef>
              <c:f>Arkusz3!$M$39</c:f>
              <c:strCache>
                <c:ptCount val="1"/>
                <c:pt idx="0">
                  <c:v>Lubuskie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9641897865689466E-3"/>
                  <c:y val="-1.8705834031908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34-441A-B7E9-5114E95F9C6D}"/>
                </c:ext>
              </c:extLst>
            </c:dLbl>
            <c:dLbl>
              <c:idx val="1"/>
              <c:layout>
                <c:manualLayout>
                  <c:x val="0"/>
                  <c:y val="-2.13780960364673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D34-441A-B7E9-5114E95F9C6D}"/>
                </c:ext>
              </c:extLst>
            </c:dLbl>
            <c:dLbl>
              <c:idx val="2"/>
              <c:layout>
                <c:manualLayout>
                  <c:x val="2.9641897865688915E-3"/>
                  <c:y val="-2.672262004558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D34-441A-B7E9-5114E95F9C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Arkusz3!$N$37:$P$37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Arkusz3!$N$39:$P$39</c:f>
              <c:numCache>
                <c:formatCode>General</c:formatCode>
                <c:ptCount val="3"/>
                <c:pt idx="0">
                  <c:v>73</c:v>
                </c:pt>
                <c:pt idx="1">
                  <c:v>71</c:v>
                </c:pt>
                <c:pt idx="2">
                  <c:v>76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1D34-441A-B7E9-5114E95F9C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342144"/>
        <c:axId val="178360320"/>
        <c:axId val="0"/>
      </c:bar3DChart>
      <c:catAx>
        <c:axId val="17834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60320"/>
        <c:crosses val="autoZero"/>
        <c:auto val="1"/>
        <c:lblAlgn val="ctr"/>
        <c:lblOffset val="100"/>
        <c:noMultiLvlLbl val="0"/>
      </c:catAx>
      <c:valAx>
        <c:axId val="17836032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42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73186-4BA5-404E-9D2C-7904A83A14A4}" type="doc">
      <dgm:prSet loTypeId="urn:microsoft.com/office/officeart/2005/8/layout/vList2" loCatId="list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pl-PL"/>
        </a:p>
      </dgm:t>
    </dgm:pt>
    <dgm:pt modelId="{9B292DC1-CE8F-47FB-B2ED-23C2A7C0613B}">
      <dgm:prSet/>
      <dgm:spPr/>
      <dgm:t>
        <a:bodyPr/>
        <a:lstStyle/>
        <a:p>
          <a:pPr algn="ctr" rtl="0"/>
          <a:r>
            <a:rPr lang="pl-PL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838 dyrektorów</a:t>
          </a:r>
          <a:endParaRPr lang="pl-PL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42EA5-693B-4676-B27A-CB0B29A36626}" type="parTrans" cxnId="{5487A644-9046-4237-B012-E7A2B12EF499}">
      <dgm:prSet/>
      <dgm:spPr/>
      <dgm:t>
        <a:bodyPr/>
        <a:lstStyle/>
        <a:p>
          <a:endParaRPr lang="pl-PL"/>
        </a:p>
      </dgm:t>
    </dgm:pt>
    <dgm:pt modelId="{0F2656FD-F428-40C9-A92A-16A382A0C761}" type="sibTrans" cxnId="{5487A644-9046-4237-B012-E7A2B12EF499}">
      <dgm:prSet/>
      <dgm:spPr/>
      <dgm:t>
        <a:bodyPr/>
        <a:lstStyle/>
        <a:p>
          <a:endParaRPr lang="pl-PL"/>
        </a:p>
      </dgm:t>
    </dgm:pt>
    <dgm:pt modelId="{6C388986-32CE-403F-AC84-B342CB00A1B4}" type="pres">
      <dgm:prSet presAssocID="{55773186-4BA5-404E-9D2C-7904A83A14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D1B12B8-4A38-4390-B35C-99A681147958}" type="pres">
      <dgm:prSet presAssocID="{9B292DC1-CE8F-47FB-B2ED-23C2A7C0613B}" presName="parentText" presStyleLbl="node1" presStyleIdx="0" presStyleCnt="1" custScaleY="68384" custLinFactY="4529" custLinFactNeighborX="72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50F2DC1-0EF7-41EA-9D92-423E5A74FBB2}" type="presOf" srcId="{55773186-4BA5-404E-9D2C-7904A83A14A4}" destId="{6C388986-32CE-403F-AC84-B342CB00A1B4}" srcOrd="0" destOrd="0" presId="urn:microsoft.com/office/officeart/2005/8/layout/vList2"/>
    <dgm:cxn modelId="{5487A644-9046-4237-B012-E7A2B12EF499}" srcId="{55773186-4BA5-404E-9D2C-7904A83A14A4}" destId="{9B292DC1-CE8F-47FB-B2ED-23C2A7C0613B}" srcOrd="0" destOrd="0" parTransId="{9E842EA5-693B-4676-B27A-CB0B29A36626}" sibTransId="{0F2656FD-F428-40C9-A92A-16A382A0C761}"/>
    <dgm:cxn modelId="{79C34FEA-C1D5-44C3-BDAB-BDD6C6775903}" type="presOf" srcId="{9B292DC1-CE8F-47FB-B2ED-23C2A7C0613B}" destId="{DD1B12B8-4A38-4390-B35C-99A681147958}" srcOrd="0" destOrd="0" presId="urn:microsoft.com/office/officeart/2005/8/layout/vList2"/>
    <dgm:cxn modelId="{3892D239-1F35-46DC-B864-C525F3A87013}" type="presParOf" srcId="{6C388986-32CE-403F-AC84-B342CB00A1B4}" destId="{DD1B12B8-4A38-4390-B35C-99A6811479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412AD-470B-4641-AFC5-A89ACFA399D9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0082D5AC-09BB-4DE7-A874-D88C761B5109}">
      <dgm:prSet phldrT="[Tekst]" custT="1"/>
      <dgm:spPr/>
      <dgm:t>
        <a:bodyPr/>
        <a:lstStyle/>
        <a:p>
          <a:r>
            <a:rPr lang="pl-PL" sz="1600" b="1" dirty="0" smtClean="0"/>
            <a:t>Praca </a:t>
          </a:r>
          <a:br>
            <a:rPr lang="pl-PL" sz="1600" b="1" dirty="0" smtClean="0"/>
          </a:br>
          <a:r>
            <a:rPr lang="pl-PL" sz="1600" b="1" dirty="0" smtClean="0"/>
            <a:t>UCZNIA</a:t>
          </a:r>
          <a:endParaRPr lang="pl-PL" sz="1600" b="1" dirty="0"/>
        </a:p>
      </dgm:t>
    </dgm:pt>
    <dgm:pt modelId="{8392F7F5-F9B9-4B88-A0EC-2DFD5F735DF7}" type="parTrans" cxnId="{BC60399D-58FD-4F96-93E4-C6F1A02A81A2}">
      <dgm:prSet/>
      <dgm:spPr/>
      <dgm:t>
        <a:bodyPr/>
        <a:lstStyle/>
        <a:p>
          <a:endParaRPr lang="pl-PL"/>
        </a:p>
      </dgm:t>
    </dgm:pt>
    <dgm:pt modelId="{F4E210B8-855B-408B-BE86-DBCF740FE9B1}" type="sibTrans" cxnId="{BC60399D-58FD-4F96-93E4-C6F1A02A81A2}">
      <dgm:prSet/>
      <dgm:spPr/>
      <dgm:t>
        <a:bodyPr/>
        <a:lstStyle/>
        <a:p>
          <a:endParaRPr lang="pl-PL"/>
        </a:p>
      </dgm:t>
    </dgm:pt>
    <dgm:pt modelId="{DD04AE4A-E5D7-48BA-84A8-DFC66AC9AB53}">
      <dgm:prSet phldrT="[Tekst]" custT="1"/>
      <dgm:spPr/>
      <dgm:t>
        <a:bodyPr/>
        <a:lstStyle/>
        <a:p>
          <a:endParaRPr lang="pl-PL" sz="1600" dirty="0"/>
        </a:p>
      </dgm:t>
    </dgm:pt>
    <dgm:pt modelId="{3E85CB94-11C5-4233-ACCE-6B22F8240602}" type="parTrans" cxnId="{05DB866E-DC64-4B41-B9BA-F7A5780560DB}">
      <dgm:prSet/>
      <dgm:spPr/>
      <dgm:t>
        <a:bodyPr/>
        <a:lstStyle/>
        <a:p>
          <a:endParaRPr lang="pl-PL"/>
        </a:p>
      </dgm:t>
    </dgm:pt>
    <dgm:pt modelId="{E200D4B2-00E9-4A5E-ADC4-8112670A4627}" type="sibTrans" cxnId="{05DB866E-DC64-4B41-B9BA-F7A5780560DB}">
      <dgm:prSet/>
      <dgm:spPr/>
      <dgm:t>
        <a:bodyPr/>
        <a:lstStyle/>
        <a:p>
          <a:endParaRPr lang="pl-PL"/>
        </a:p>
      </dgm:t>
    </dgm:pt>
    <dgm:pt modelId="{1068EE97-AC2F-459D-BFD3-394A1BA13C79}">
      <dgm:prSet phldrT="[Tekst]" custT="1"/>
      <dgm:spPr/>
      <dgm:t>
        <a:bodyPr/>
        <a:lstStyle/>
        <a:p>
          <a:r>
            <a:rPr lang="pl-PL" sz="1600" b="1" dirty="0" smtClean="0"/>
            <a:t>Praca</a:t>
          </a:r>
        </a:p>
        <a:p>
          <a:r>
            <a:rPr lang="pl-PL" sz="1600" b="1" dirty="0" smtClean="0"/>
            <a:t>NAUCZYCIELI</a:t>
          </a:r>
          <a:endParaRPr lang="pl-PL" sz="1600" b="1" dirty="0"/>
        </a:p>
      </dgm:t>
    </dgm:pt>
    <dgm:pt modelId="{13267699-9990-4916-A293-529DC4C1BEFF}" type="parTrans" cxnId="{CC077363-2B96-4436-B00B-34A92F31825C}">
      <dgm:prSet/>
      <dgm:spPr/>
      <dgm:t>
        <a:bodyPr/>
        <a:lstStyle/>
        <a:p>
          <a:endParaRPr lang="pl-PL"/>
        </a:p>
      </dgm:t>
    </dgm:pt>
    <dgm:pt modelId="{857F442A-6164-4452-A328-B09FF7EFC840}" type="sibTrans" cxnId="{CC077363-2B96-4436-B00B-34A92F31825C}">
      <dgm:prSet/>
      <dgm:spPr/>
      <dgm:t>
        <a:bodyPr/>
        <a:lstStyle/>
        <a:p>
          <a:endParaRPr lang="pl-PL"/>
        </a:p>
      </dgm:t>
    </dgm:pt>
    <dgm:pt modelId="{37228FFE-A1A8-45FB-9191-73D7E612B073}">
      <dgm:prSet phldrT="[Tekst]" custT="1"/>
      <dgm:spPr/>
      <dgm:t>
        <a:bodyPr/>
        <a:lstStyle/>
        <a:p>
          <a:endParaRPr lang="pl-PL" sz="1600" dirty="0"/>
        </a:p>
      </dgm:t>
    </dgm:pt>
    <dgm:pt modelId="{596A4462-C5CE-40E8-BCD0-55206DE5E140}" type="parTrans" cxnId="{753B88CF-C157-49F1-95DC-EF2350BA74AC}">
      <dgm:prSet/>
      <dgm:spPr/>
      <dgm:t>
        <a:bodyPr/>
        <a:lstStyle/>
        <a:p>
          <a:endParaRPr lang="pl-PL"/>
        </a:p>
      </dgm:t>
    </dgm:pt>
    <dgm:pt modelId="{0166F8C3-75AB-4F6F-80C6-67BC92D6F857}" type="sibTrans" cxnId="{753B88CF-C157-49F1-95DC-EF2350BA74AC}">
      <dgm:prSet/>
      <dgm:spPr/>
      <dgm:t>
        <a:bodyPr/>
        <a:lstStyle/>
        <a:p>
          <a:endParaRPr lang="pl-PL"/>
        </a:p>
      </dgm:t>
    </dgm:pt>
    <dgm:pt modelId="{AA11B3D5-15C2-49A4-8074-E4DA59DC5731}">
      <dgm:prSet phldrT="[Tekst]" custT="1"/>
      <dgm:spPr/>
      <dgm:t>
        <a:bodyPr/>
        <a:lstStyle/>
        <a:p>
          <a:r>
            <a:rPr lang="pl-PL" sz="1600" b="1" dirty="0" smtClean="0"/>
            <a:t>Praca</a:t>
          </a:r>
        </a:p>
        <a:p>
          <a:r>
            <a:rPr lang="pl-PL" sz="1600" b="1" dirty="0" smtClean="0"/>
            <a:t>DYREKTORA</a:t>
          </a:r>
          <a:endParaRPr lang="pl-PL" sz="1600" b="1" dirty="0"/>
        </a:p>
      </dgm:t>
    </dgm:pt>
    <dgm:pt modelId="{D66895E6-095D-4506-BE7D-A9A5F569E091}" type="parTrans" cxnId="{05BCB67A-292C-4C91-8086-14757E280A09}">
      <dgm:prSet/>
      <dgm:spPr/>
      <dgm:t>
        <a:bodyPr/>
        <a:lstStyle/>
        <a:p>
          <a:endParaRPr lang="pl-PL"/>
        </a:p>
      </dgm:t>
    </dgm:pt>
    <dgm:pt modelId="{E14F6B57-C01A-4496-9B8C-600BFA347F4C}" type="sibTrans" cxnId="{05BCB67A-292C-4C91-8086-14757E280A09}">
      <dgm:prSet/>
      <dgm:spPr/>
      <dgm:t>
        <a:bodyPr/>
        <a:lstStyle/>
        <a:p>
          <a:endParaRPr lang="pl-PL"/>
        </a:p>
      </dgm:t>
    </dgm:pt>
    <dgm:pt modelId="{A747807C-FD98-46C8-A113-7A4917CD463A}">
      <dgm:prSet phldrT="[Tekst]" custT="1"/>
      <dgm:spPr/>
      <dgm:t>
        <a:bodyPr/>
        <a:lstStyle/>
        <a:p>
          <a:endParaRPr lang="pl-PL" sz="1600" dirty="0"/>
        </a:p>
      </dgm:t>
    </dgm:pt>
    <dgm:pt modelId="{B5DFF459-3D16-4054-9E57-5B0B134E40C8}" type="parTrans" cxnId="{39E8A4FA-EE82-473B-BCD7-D3724EC12232}">
      <dgm:prSet/>
      <dgm:spPr/>
      <dgm:t>
        <a:bodyPr/>
        <a:lstStyle/>
        <a:p>
          <a:endParaRPr lang="pl-PL"/>
        </a:p>
      </dgm:t>
    </dgm:pt>
    <dgm:pt modelId="{B8606679-1C65-4605-8B4D-1DD755AF1CD6}" type="sibTrans" cxnId="{39E8A4FA-EE82-473B-BCD7-D3724EC12232}">
      <dgm:prSet/>
      <dgm:spPr/>
      <dgm:t>
        <a:bodyPr/>
        <a:lstStyle/>
        <a:p>
          <a:endParaRPr lang="pl-PL"/>
        </a:p>
      </dgm:t>
    </dgm:pt>
    <dgm:pt modelId="{AFC89FA4-C2A4-4B82-8A41-78BD6E74F39B}" type="pres">
      <dgm:prSet presAssocID="{3E4412AD-470B-4641-AFC5-A89ACFA399D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2FC2F63A-9CE1-4221-9EBF-863EB403DD5B}" type="pres">
      <dgm:prSet presAssocID="{3E4412AD-470B-4641-AFC5-A89ACFA399D9}" presName="cycle" presStyleCnt="0"/>
      <dgm:spPr/>
      <dgm:t>
        <a:bodyPr/>
        <a:lstStyle/>
        <a:p>
          <a:endParaRPr lang="pl-PL"/>
        </a:p>
      </dgm:t>
    </dgm:pt>
    <dgm:pt modelId="{A3EEEB7E-8B2D-4C39-9E2D-7C5BBD3135A1}" type="pres">
      <dgm:prSet presAssocID="{3E4412AD-470B-4641-AFC5-A89ACFA399D9}" presName="centerShape" presStyleCnt="0"/>
      <dgm:spPr/>
      <dgm:t>
        <a:bodyPr/>
        <a:lstStyle/>
        <a:p>
          <a:endParaRPr lang="pl-PL"/>
        </a:p>
      </dgm:t>
    </dgm:pt>
    <dgm:pt modelId="{CDA76F21-C43E-4522-868B-E03C202A1E01}" type="pres">
      <dgm:prSet presAssocID="{3E4412AD-470B-4641-AFC5-A89ACFA399D9}" presName="connSite" presStyleLbl="node1" presStyleIdx="0" presStyleCnt="4"/>
      <dgm:spPr/>
      <dgm:t>
        <a:bodyPr/>
        <a:lstStyle/>
        <a:p>
          <a:endParaRPr lang="pl-PL"/>
        </a:p>
      </dgm:t>
    </dgm:pt>
    <dgm:pt modelId="{A87E4BC9-7440-428B-81BB-265AE9F7B8D8}" type="pres">
      <dgm:prSet presAssocID="{3E4412AD-470B-4641-AFC5-A89ACFA399D9}" presName="visible" presStyleLbl="node1" presStyleIdx="0" presStyleCnt="4" custScaleX="152586" custScaleY="104360" custLinFactNeighborX="-60559" custLinFactNeighborY="16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l-PL"/>
        </a:p>
      </dgm:t>
    </dgm:pt>
    <dgm:pt modelId="{983EC564-EC6B-478F-9146-65068E50364C}" type="pres">
      <dgm:prSet presAssocID="{8392F7F5-F9B9-4B88-A0EC-2DFD5F735DF7}" presName="Name25" presStyleLbl="parChTrans1D1" presStyleIdx="0" presStyleCnt="3"/>
      <dgm:spPr/>
      <dgm:t>
        <a:bodyPr/>
        <a:lstStyle/>
        <a:p>
          <a:endParaRPr lang="pl-PL"/>
        </a:p>
      </dgm:t>
    </dgm:pt>
    <dgm:pt modelId="{9199111D-60E9-4C3F-835A-FA7BCA894F2A}" type="pres">
      <dgm:prSet presAssocID="{0082D5AC-09BB-4DE7-A874-D88C761B5109}" presName="node" presStyleCnt="0"/>
      <dgm:spPr/>
      <dgm:t>
        <a:bodyPr/>
        <a:lstStyle/>
        <a:p>
          <a:endParaRPr lang="pl-PL"/>
        </a:p>
      </dgm:t>
    </dgm:pt>
    <dgm:pt modelId="{E0D8DAA9-5D72-4EE2-B05B-DFC8ACEADB95}" type="pres">
      <dgm:prSet presAssocID="{0082D5AC-09BB-4DE7-A874-D88C761B5109}" presName="parentNode" presStyleLbl="node1" presStyleIdx="1" presStyleCnt="4" custScaleX="174669" custLinFactNeighborX="36980" custLinFactNeighborY="930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571E4A6-E0BD-4FD2-A9A8-AFD631A0494D}" type="pres">
      <dgm:prSet presAssocID="{0082D5AC-09BB-4DE7-A874-D88C761B510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640E9A4-65FA-4497-9253-BAE5EA0F3BD9}" type="pres">
      <dgm:prSet presAssocID="{13267699-9990-4916-A293-529DC4C1BEFF}" presName="Name25" presStyleLbl="parChTrans1D1" presStyleIdx="1" presStyleCnt="3"/>
      <dgm:spPr/>
      <dgm:t>
        <a:bodyPr/>
        <a:lstStyle/>
        <a:p>
          <a:endParaRPr lang="pl-PL"/>
        </a:p>
      </dgm:t>
    </dgm:pt>
    <dgm:pt modelId="{DCA4FF6F-3D76-4369-B088-89B1383EA844}" type="pres">
      <dgm:prSet presAssocID="{1068EE97-AC2F-459D-BFD3-394A1BA13C79}" presName="node" presStyleCnt="0"/>
      <dgm:spPr/>
      <dgm:t>
        <a:bodyPr/>
        <a:lstStyle/>
        <a:p>
          <a:endParaRPr lang="pl-PL"/>
        </a:p>
      </dgm:t>
    </dgm:pt>
    <dgm:pt modelId="{CF8763C7-B31D-43AD-96DD-03A7CA60BF43}" type="pres">
      <dgm:prSet presAssocID="{1068EE97-AC2F-459D-BFD3-394A1BA13C79}" presName="parentNode" presStyleLbl="node1" presStyleIdx="2" presStyleCnt="4" custScaleX="171218" custScaleY="100654" custLinFactNeighborX="7745" custLinFactNeighborY="-71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8A9708B-D98A-4EDF-B207-862FF9C6167A}" type="pres">
      <dgm:prSet presAssocID="{1068EE97-AC2F-459D-BFD3-394A1BA13C7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A02D8B0-0F2A-4A85-A365-C6EE58E01BC8}" type="pres">
      <dgm:prSet presAssocID="{D66895E6-095D-4506-BE7D-A9A5F569E091}" presName="Name25" presStyleLbl="parChTrans1D1" presStyleIdx="2" presStyleCnt="3"/>
      <dgm:spPr/>
      <dgm:t>
        <a:bodyPr/>
        <a:lstStyle/>
        <a:p>
          <a:endParaRPr lang="pl-PL"/>
        </a:p>
      </dgm:t>
    </dgm:pt>
    <dgm:pt modelId="{51CB9899-9978-4929-BB04-34B7557C8FDC}" type="pres">
      <dgm:prSet presAssocID="{AA11B3D5-15C2-49A4-8074-E4DA59DC5731}" presName="node" presStyleCnt="0"/>
      <dgm:spPr/>
      <dgm:t>
        <a:bodyPr/>
        <a:lstStyle/>
        <a:p>
          <a:endParaRPr lang="pl-PL"/>
        </a:p>
      </dgm:t>
    </dgm:pt>
    <dgm:pt modelId="{8D52C8A3-3EFA-4901-ABC3-6C79A795137E}" type="pres">
      <dgm:prSet presAssocID="{AA11B3D5-15C2-49A4-8074-E4DA59DC5731}" presName="parentNode" presStyleLbl="node1" presStyleIdx="3" presStyleCnt="4" custScaleX="165278" custLinFactNeighborX="42994" custLinFactNeighborY="-1138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7A9A8C-613F-47C2-8C1E-E1047161826B}" type="pres">
      <dgm:prSet presAssocID="{AA11B3D5-15C2-49A4-8074-E4DA59DC5731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2C77634-6CBA-4BA0-8937-EE825D195BCE}" type="presOf" srcId="{37228FFE-A1A8-45FB-9191-73D7E612B073}" destId="{48A9708B-D98A-4EDF-B207-862FF9C6167A}" srcOrd="0" destOrd="0" presId="urn:microsoft.com/office/officeart/2005/8/layout/radial2"/>
    <dgm:cxn modelId="{9B1EBC24-51AF-4351-90DA-B3BDC7F88900}" type="presOf" srcId="{13267699-9990-4916-A293-529DC4C1BEFF}" destId="{8640E9A4-65FA-4497-9253-BAE5EA0F3BD9}" srcOrd="0" destOrd="0" presId="urn:microsoft.com/office/officeart/2005/8/layout/radial2"/>
    <dgm:cxn modelId="{0344BB02-DB6F-4C3D-90B3-18009AEE44C8}" type="presOf" srcId="{AA11B3D5-15C2-49A4-8074-E4DA59DC5731}" destId="{8D52C8A3-3EFA-4901-ABC3-6C79A795137E}" srcOrd="0" destOrd="0" presId="urn:microsoft.com/office/officeart/2005/8/layout/radial2"/>
    <dgm:cxn modelId="{39E8A4FA-EE82-473B-BCD7-D3724EC12232}" srcId="{AA11B3D5-15C2-49A4-8074-E4DA59DC5731}" destId="{A747807C-FD98-46C8-A113-7A4917CD463A}" srcOrd="0" destOrd="0" parTransId="{B5DFF459-3D16-4054-9E57-5B0B134E40C8}" sibTransId="{B8606679-1C65-4605-8B4D-1DD755AF1CD6}"/>
    <dgm:cxn modelId="{753B88CF-C157-49F1-95DC-EF2350BA74AC}" srcId="{1068EE97-AC2F-459D-BFD3-394A1BA13C79}" destId="{37228FFE-A1A8-45FB-9191-73D7E612B073}" srcOrd="0" destOrd="0" parTransId="{596A4462-C5CE-40E8-BCD0-55206DE5E140}" sibTransId="{0166F8C3-75AB-4F6F-80C6-67BC92D6F857}"/>
    <dgm:cxn modelId="{8FB69AB2-88B1-4CEB-B9B9-99BBC125060C}" type="presOf" srcId="{1068EE97-AC2F-459D-BFD3-394A1BA13C79}" destId="{CF8763C7-B31D-43AD-96DD-03A7CA60BF43}" srcOrd="0" destOrd="0" presId="urn:microsoft.com/office/officeart/2005/8/layout/radial2"/>
    <dgm:cxn modelId="{C5E5B8E5-4657-4EE2-80B6-92FF2C606D68}" type="presOf" srcId="{8392F7F5-F9B9-4B88-A0EC-2DFD5F735DF7}" destId="{983EC564-EC6B-478F-9146-65068E50364C}" srcOrd="0" destOrd="0" presId="urn:microsoft.com/office/officeart/2005/8/layout/radial2"/>
    <dgm:cxn modelId="{86255220-5D8E-42A9-BE32-0CE86276ABD4}" type="presOf" srcId="{D66895E6-095D-4506-BE7D-A9A5F569E091}" destId="{1A02D8B0-0F2A-4A85-A365-C6EE58E01BC8}" srcOrd="0" destOrd="0" presId="urn:microsoft.com/office/officeart/2005/8/layout/radial2"/>
    <dgm:cxn modelId="{CC077363-2B96-4436-B00B-34A92F31825C}" srcId="{3E4412AD-470B-4641-AFC5-A89ACFA399D9}" destId="{1068EE97-AC2F-459D-BFD3-394A1BA13C79}" srcOrd="1" destOrd="0" parTransId="{13267699-9990-4916-A293-529DC4C1BEFF}" sibTransId="{857F442A-6164-4452-A328-B09FF7EFC840}"/>
    <dgm:cxn modelId="{5AEAC5D0-53C3-45D9-B6DB-1BD3A11CD63E}" type="presOf" srcId="{DD04AE4A-E5D7-48BA-84A8-DFC66AC9AB53}" destId="{0571E4A6-E0BD-4FD2-A9A8-AFD631A0494D}" srcOrd="0" destOrd="0" presId="urn:microsoft.com/office/officeart/2005/8/layout/radial2"/>
    <dgm:cxn modelId="{DF1D680E-116C-436F-B14F-11904044099B}" type="presOf" srcId="{A747807C-FD98-46C8-A113-7A4917CD463A}" destId="{2C7A9A8C-613F-47C2-8C1E-E1047161826B}" srcOrd="0" destOrd="0" presId="urn:microsoft.com/office/officeart/2005/8/layout/radial2"/>
    <dgm:cxn modelId="{994A642A-AD41-46E2-B162-514DDD00F196}" type="presOf" srcId="{3E4412AD-470B-4641-AFC5-A89ACFA399D9}" destId="{AFC89FA4-C2A4-4B82-8A41-78BD6E74F39B}" srcOrd="0" destOrd="0" presId="urn:microsoft.com/office/officeart/2005/8/layout/radial2"/>
    <dgm:cxn modelId="{05DB866E-DC64-4B41-B9BA-F7A5780560DB}" srcId="{0082D5AC-09BB-4DE7-A874-D88C761B5109}" destId="{DD04AE4A-E5D7-48BA-84A8-DFC66AC9AB53}" srcOrd="0" destOrd="0" parTransId="{3E85CB94-11C5-4233-ACCE-6B22F8240602}" sibTransId="{E200D4B2-00E9-4A5E-ADC4-8112670A4627}"/>
    <dgm:cxn modelId="{05BCB67A-292C-4C91-8086-14757E280A09}" srcId="{3E4412AD-470B-4641-AFC5-A89ACFA399D9}" destId="{AA11B3D5-15C2-49A4-8074-E4DA59DC5731}" srcOrd="2" destOrd="0" parTransId="{D66895E6-095D-4506-BE7D-A9A5F569E091}" sibTransId="{E14F6B57-C01A-4496-9B8C-600BFA347F4C}"/>
    <dgm:cxn modelId="{BC60399D-58FD-4F96-93E4-C6F1A02A81A2}" srcId="{3E4412AD-470B-4641-AFC5-A89ACFA399D9}" destId="{0082D5AC-09BB-4DE7-A874-D88C761B5109}" srcOrd="0" destOrd="0" parTransId="{8392F7F5-F9B9-4B88-A0EC-2DFD5F735DF7}" sibTransId="{F4E210B8-855B-408B-BE86-DBCF740FE9B1}"/>
    <dgm:cxn modelId="{B7A4B3AF-402A-4547-AF9D-90201CE46E36}" type="presOf" srcId="{0082D5AC-09BB-4DE7-A874-D88C761B5109}" destId="{E0D8DAA9-5D72-4EE2-B05B-DFC8ACEADB95}" srcOrd="0" destOrd="0" presId="urn:microsoft.com/office/officeart/2005/8/layout/radial2"/>
    <dgm:cxn modelId="{01F4BF6F-03F1-4AE3-86C8-38AFF83145F1}" type="presParOf" srcId="{AFC89FA4-C2A4-4B82-8A41-78BD6E74F39B}" destId="{2FC2F63A-9CE1-4221-9EBF-863EB403DD5B}" srcOrd="0" destOrd="0" presId="urn:microsoft.com/office/officeart/2005/8/layout/radial2"/>
    <dgm:cxn modelId="{40A3C602-660A-464E-8546-A8384EE217E3}" type="presParOf" srcId="{2FC2F63A-9CE1-4221-9EBF-863EB403DD5B}" destId="{A3EEEB7E-8B2D-4C39-9E2D-7C5BBD3135A1}" srcOrd="0" destOrd="0" presId="urn:microsoft.com/office/officeart/2005/8/layout/radial2"/>
    <dgm:cxn modelId="{D12EE952-5EC8-42B5-9F8C-F55A327DE049}" type="presParOf" srcId="{A3EEEB7E-8B2D-4C39-9E2D-7C5BBD3135A1}" destId="{CDA76F21-C43E-4522-868B-E03C202A1E01}" srcOrd="0" destOrd="0" presId="urn:microsoft.com/office/officeart/2005/8/layout/radial2"/>
    <dgm:cxn modelId="{1FAE61E5-DB5C-4262-B009-67FB39052E45}" type="presParOf" srcId="{A3EEEB7E-8B2D-4C39-9E2D-7C5BBD3135A1}" destId="{A87E4BC9-7440-428B-81BB-265AE9F7B8D8}" srcOrd="1" destOrd="0" presId="urn:microsoft.com/office/officeart/2005/8/layout/radial2"/>
    <dgm:cxn modelId="{ED091AF5-7213-4342-B9D9-9FA16D255749}" type="presParOf" srcId="{2FC2F63A-9CE1-4221-9EBF-863EB403DD5B}" destId="{983EC564-EC6B-478F-9146-65068E50364C}" srcOrd="1" destOrd="0" presId="urn:microsoft.com/office/officeart/2005/8/layout/radial2"/>
    <dgm:cxn modelId="{DC81F8DF-1F35-41FF-815F-0985879F06E8}" type="presParOf" srcId="{2FC2F63A-9CE1-4221-9EBF-863EB403DD5B}" destId="{9199111D-60E9-4C3F-835A-FA7BCA894F2A}" srcOrd="2" destOrd="0" presId="urn:microsoft.com/office/officeart/2005/8/layout/radial2"/>
    <dgm:cxn modelId="{BF54961C-6544-4201-81DD-0398686B5882}" type="presParOf" srcId="{9199111D-60E9-4C3F-835A-FA7BCA894F2A}" destId="{E0D8DAA9-5D72-4EE2-B05B-DFC8ACEADB95}" srcOrd="0" destOrd="0" presId="urn:microsoft.com/office/officeart/2005/8/layout/radial2"/>
    <dgm:cxn modelId="{3DE2793B-0FF9-49CA-A35E-49EBC7620DEF}" type="presParOf" srcId="{9199111D-60E9-4C3F-835A-FA7BCA894F2A}" destId="{0571E4A6-E0BD-4FD2-A9A8-AFD631A0494D}" srcOrd="1" destOrd="0" presId="urn:microsoft.com/office/officeart/2005/8/layout/radial2"/>
    <dgm:cxn modelId="{A1E53171-4CC6-4CFA-A65A-3168AD7A1A72}" type="presParOf" srcId="{2FC2F63A-9CE1-4221-9EBF-863EB403DD5B}" destId="{8640E9A4-65FA-4497-9253-BAE5EA0F3BD9}" srcOrd="3" destOrd="0" presId="urn:microsoft.com/office/officeart/2005/8/layout/radial2"/>
    <dgm:cxn modelId="{BEE54CBE-8166-4329-BCFB-06A0C6543850}" type="presParOf" srcId="{2FC2F63A-9CE1-4221-9EBF-863EB403DD5B}" destId="{DCA4FF6F-3D76-4369-B088-89B1383EA844}" srcOrd="4" destOrd="0" presId="urn:microsoft.com/office/officeart/2005/8/layout/radial2"/>
    <dgm:cxn modelId="{9B0B2641-5495-4C87-9F79-90292DB0A377}" type="presParOf" srcId="{DCA4FF6F-3D76-4369-B088-89B1383EA844}" destId="{CF8763C7-B31D-43AD-96DD-03A7CA60BF43}" srcOrd="0" destOrd="0" presId="urn:microsoft.com/office/officeart/2005/8/layout/radial2"/>
    <dgm:cxn modelId="{F0FFC2BE-C6A9-4993-995B-BAA82F37D071}" type="presParOf" srcId="{DCA4FF6F-3D76-4369-B088-89B1383EA844}" destId="{48A9708B-D98A-4EDF-B207-862FF9C6167A}" srcOrd="1" destOrd="0" presId="urn:microsoft.com/office/officeart/2005/8/layout/radial2"/>
    <dgm:cxn modelId="{BD33CDB5-F7D9-4569-9CBD-97EE38E10F15}" type="presParOf" srcId="{2FC2F63A-9CE1-4221-9EBF-863EB403DD5B}" destId="{1A02D8B0-0F2A-4A85-A365-C6EE58E01BC8}" srcOrd="5" destOrd="0" presId="urn:microsoft.com/office/officeart/2005/8/layout/radial2"/>
    <dgm:cxn modelId="{CF6AE228-04F6-41D3-9242-825F12F3E171}" type="presParOf" srcId="{2FC2F63A-9CE1-4221-9EBF-863EB403DD5B}" destId="{51CB9899-9978-4929-BB04-34B7557C8FDC}" srcOrd="6" destOrd="0" presId="urn:microsoft.com/office/officeart/2005/8/layout/radial2"/>
    <dgm:cxn modelId="{80C6F8AD-ABFD-4153-BC2F-B3B6CA2FEE7D}" type="presParOf" srcId="{51CB9899-9978-4929-BB04-34B7557C8FDC}" destId="{8D52C8A3-3EFA-4901-ABC3-6C79A795137E}" srcOrd="0" destOrd="0" presId="urn:microsoft.com/office/officeart/2005/8/layout/radial2"/>
    <dgm:cxn modelId="{376E3B5D-C0BB-477D-837E-CCA15FACAD62}" type="presParOf" srcId="{51CB9899-9978-4929-BB04-34B7557C8FDC}" destId="{2C7A9A8C-613F-47C2-8C1E-E1047161826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C13ECD-8CED-4934-A844-F7EC704AC338}" type="doc">
      <dgm:prSet loTypeId="urn:microsoft.com/office/officeart/2005/8/layout/radial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2FE58825-817B-4503-9950-3101A2A8B2E0}">
      <dgm:prSet phldrT="[Tekst]"/>
      <dgm:spPr/>
      <dgm:t>
        <a:bodyPr/>
        <a:lstStyle/>
        <a:p>
          <a:r>
            <a:rPr lang="pl-PL" dirty="0" smtClean="0"/>
            <a:t>UCZEŃ</a:t>
          </a:r>
          <a:endParaRPr lang="pl-PL" dirty="0"/>
        </a:p>
      </dgm:t>
    </dgm:pt>
    <dgm:pt modelId="{CEAE3777-D461-4E1D-A3C7-AB67DD97A520}" type="parTrans" cxnId="{EB7649B7-4932-4FA3-B29C-A4540D9E4BF9}">
      <dgm:prSet/>
      <dgm:spPr/>
      <dgm:t>
        <a:bodyPr/>
        <a:lstStyle/>
        <a:p>
          <a:endParaRPr lang="pl-PL"/>
        </a:p>
      </dgm:t>
    </dgm:pt>
    <dgm:pt modelId="{68889586-C797-4483-A118-CEF514386036}" type="sibTrans" cxnId="{EB7649B7-4932-4FA3-B29C-A4540D9E4BF9}">
      <dgm:prSet/>
      <dgm:spPr/>
      <dgm:t>
        <a:bodyPr/>
        <a:lstStyle/>
        <a:p>
          <a:endParaRPr lang="pl-PL"/>
        </a:p>
      </dgm:t>
    </dgm:pt>
    <dgm:pt modelId="{5F18894C-DE5B-4771-A803-9185F45F5F31}">
      <dgm:prSet phldrT="[Tekst]" custT="1"/>
      <dgm:spPr/>
      <dgm:t>
        <a:bodyPr/>
        <a:lstStyle/>
        <a:p>
          <a:r>
            <a:rPr lang="pl-PL" sz="1800" b="1" dirty="0" smtClean="0"/>
            <a:t>Nabyta wiedza </a:t>
          </a:r>
          <a:br>
            <a:rPr lang="pl-PL" sz="1800" b="1" dirty="0" smtClean="0"/>
          </a:br>
          <a:r>
            <a:rPr lang="pl-PL" sz="1800" b="1" dirty="0" smtClean="0"/>
            <a:t>i umiejętności</a:t>
          </a:r>
          <a:endParaRPr lang="pl-PL" sz="1800" b="1" dirty="0"/>
        </a:p>
      </dgm:t>
    </dgm:pt>
    <dgm:pt modelId="{2AC991C7-32C4-4612-BFF1-58964FA4422A}" type="parTrans" cxnId="{AA7BCCE9-DF73-45CD-A95A-1C0F24B8A0B2}">
      <dgm:prSet/>
      <dgm:spPr/>
      <dgm:t>
        <a:bodyPr/>
        <a:lstStyle/>
        <a:p>
          <a:endParaRPr lang="pl-PL"/>
        </a:p>
      </dgm:t>
    </dgm:pt>
    <dgm:pt modelId="{99AC6C69-12F5-418A-9C48-F67A67AC53B2}" type="sibTrans" cxnId="{AA7BCCE9-DF73-45CD-A95A-1C0F24B8A0B2}">
      <dgm:prSet/>
      <dgm:spPr/>
      <dgm:t>
        <a:bodyPr/>
        <a:lstStyle/>
        <a:p>
          <a:endParaRPr lang="pl-PL"/>
        </a:p>
      </dgm:t>
    </dgm:pt>
    <dgm:pt modelId="{9BB98B76-30D5-4FDF-A636-8E34BF6DB0C6}">
      <dgm:prSet phldrT="[Tekst]" custT="1"/>
      <dgm:spPr/>
      <dgm:t>
        <a:bodyPr/>
        <a:lstStyle/>
        <a:p>
          <a:r>
            <a:rPr lang="pl-PL" sz="1600" b="1" dirty="0" smtClean="0"/>
            <a:t>Warunki nauki</a:t>
          </a:r>
          <a:endParaRPr lang="pl-PL" sz="1600" b="1" dirty="0"/>
        </a:p>
      </dgm:t>
    </dgm:pt>
    <dgm:pt modelId="{F4FD254B-02BF-448B-96FB-9C44DC3AE5BE}" type="parTrans" cxnId="{C4A44033-D436-435B-AFDA-0A936C4F1945}">
      <dgm:prSet/>
      <dgm:spPr/>
      <dgm:t>
        <a:bodyPr/>
        <a:lstStyle/>
        <a:p>
          <a:endParaRPr lang="pl-PL"/>
        </a:p>
      </dgm:t>
    </dgm:pt>
    <dgm:pt modelId="{2939A782-6C34-4702-B715-CA69CF920F00}" type="sibTrans" cxnId="{C4A44033-D436-435B-AFDA-0A936C4F1945}">
      <dgm:prSet/>
      <dgm:spPr/>
      <dgm:t>
        <a:bodyPr/>
        <a:lstStyle/>
        <a:p>
          <a:endParaRPr lang="pl-PL"/>
        </a:p>
      </dgm:t>
    </dgm:pt>
    <dgm:pt modelId="{564252AC-15F4-4590-9D00-B81DC90B5F67}">
      <dgm:prSet phldrT="[Tekst]" custT="1"/>
      <dgm:spPr/>
      <dgm:t>
        <a:bodyPr/>
        <a:lstStyle/>
        <a:p>
          <a:r>
            <a:rPr lang="pl-PL" sz="1600" b="1" dirty="0" smtClean="0"/>
            <a:t>Predyspozycje  intelektualne</a:t>
          </a:r>
          <a:endParaRPr lang="pl-PL" sz="1600" b="1" dirty="0"/>
        </a:p>
      </dgm:t>
    </dgm:pt>
    <dgm:pt modelId="{559E0EF1-971B-45DB-805C-26355D76F58F}" type="parTrans" cxnId="{312FC50A-C33E-4806-80DE-3165B80B75C6}">
      <dgm:prSet/>
      <dgm:spPr/>
      <dgm:t>
        <a:bodyPr/>
        <a:lstStyle/>
        <a:p>
          <a:endParaRPr lang="pl-PL"/>
        </a:p>
      </dgm:t>
    </dgm:pt>
    <dgm:pt modelId="{E664BB8E-9F41-4B46-A06C-DEA75E744AEC}" type="sibTrans" cxnId="{312FC50A-C33E-4806-80DE-3165B80B75C6}">
      <dgm:prSet/>
      <dgm:spPr/>
      <dgm:t>
        <a:bodyPr/>
        <a:lstStyle/>
        <a:p>
          <a:endParaRPr lang="pl-PL"/>
        </a:p>
      </dgm:t>
    </dgm:pt>
    <dgm:pt modelId="{AACA8224-0366-4765-929E-B2DDFFFC8EC4}">
      <dgm:prSet phldrT="[Tekst]" custT="1"/>
      <dgm:spPr/>
      <dgm:t>
        <a:bodyPr/>
        <a:lstStyle/>
        <a:p>
          <a:r>
            <a:rPr lang="pl-PL" sz="1800" b="1" dirty="0" smtClean="0"/>
            <a:t>Zaangażowanie, motywacja</a:t>
          </a:r>
          <a:endParaRPr lang="pl-PL" sz="1800" b="1" dirty="0"/>
        </a:p>
      </dgm:t>
    </dgm:pt>
    <dgm:pt modelId="{490EB902-70CD-4227-80C9-D843D03E5F87}" type="parTrans" cxnId="{BE87CAE7-F42D-47F3-98EA-D8B636A0F92E}">
      <dgm:prSet/>
      <dgm:spPr/>
      <dgm:t>
        <a:bodyPr/>
        <a:lstStyle/>
        <a:p>
          <a:endParaRPr lang="pl-PL"/>
        </a:p>
      </dgm:t>
    </dgm:pt>
    <dgm:pt modelId="{F2259D5A-16C7-49EE-B3F4-E17326834944}" type="sibTrans" cxnId="{BE87CAE7-F42D-47F3-98EA-D8B636A0F92E}">
      <dgm:prSet/>
      <dgm:spPr/>
      <dgm:t>
        <a:bodyPr/>
        <a:lstStyle/>
        <a:p>
          <a:endParaRPr lang="pl-PL"/>
        </a:p>
      </dgm:t>
    </dgm:pt>
    <dgm:pt modelId="{B3037AA8-E437-4707-927A-9E3D6D15C63B}">
      <dgm:prSet phldrT="[Tekst]" custT="1"/>
      <dgm:spPr/>
      <dgm:t>
        <a:bodyPr/>
        <a:lstStyle/>
        <a:p>
          <a:r>
            <a:rPr lang="pl-PL" sz="1600" b="1" dirty="0" smtClean="0"/>
            <a:t>Wsparcie udzielane przez szkołę</a:t>
          </a:r>
          <a:endParaRPr lang="pl-PL" sz="1600" b="1" dirty="0"/>
        </a:p>
      </dgm:t>
    </dgm:pt>
    <dgm:pt modelId="{9A9199A7-12DB-4236-AB8D-47094AC359F3}" type="parTrans" cxnId="{FA0BEA03-7C67-4611-89DF-7A7C33A11FC1}">
      <dgm:prSet/>
      <dgm:spPr/>
      <dgm:t>
        <a:bodyPr/>
        <a:lstStyle/>
        <a:p>
          <a:endParaRPr lang="pl-PL"/>
        </a:p>
      </dgm:t>
    </dgm:pt>
    <dgm:pt modelId="{FCB3C922-382F-4EFE-B309-97ABA3ED23B3}" type="sibTrans" cxnId="{FA0BEA03-7C67-4611-89DF-7A7C33A11FC1}">
      <dgm:prSet/>
      <dgm:spPr/>
      <dgm:t>
        <a:bodyPr/>
        <a:lstStyle/>
        <a:p>
          <a:endParaRPr lang="pl-PL"/>
        </a:p>
      </dgm:t>
    </dgm:pt>
    <dgm:pt modelId="{C3984B59-53DF-4038-AC00-982F44F72F50}">
      <dgm:prSet phldrT="[Tekst]" custT="1"/>
      <dgm:spPr/>
      <dgm:t>
        <a:bodyPr/>
        <a:lstStyle/>
        <a:p>
          <a:r>
            <a:rPr lang="pl-PL" sz="1600" b="1" dirty="0" smtClean="0"/>
            <a:t>Wsparcie udzielane przez rodziców</a:t>
          </a:r>
          <a:endParaRPr lang="pl-PL" sz="1600" b="1" dirty="0"/>
        </a:p>
      </dgm:t>
    </dgm:pt>
    <dgm:pt modelId="{3D77C7DD-104F-4D05-B7D3-AA1A67A4C54D}" type="parTrans" cxnId="{0A88D0A3-0D90-480C-9621-4FD5B88A00F3}">
      <dgm:prSet/>
      <dgm:spPr/>
      <dgm:t>
        <a:bodyPr/>
        <a:lstStyle/>
        <a:p>
          <a:endParaRPr lang="pl-PL"/>
        </a:p>
      </dgm:t>
    </dgm:pt>
    <dgm:pt modelId="{A917F478-A8A4-4ABC-8FCA-E223884BBA8C}" type="sibTrans" cxnId="{0A88D0A3-0D90-480C-9621-4FD5B88A00F3}">
      <dgm:prSet/>
      <dgm:spPr/>
      <dgm:t>
        <a:bodyPr/>
        <a:lstStyle/>
        <a:p>
          <a:endParaRPr lang="pl-PL"/>
        </a:p>
      </dgm:t>
    </dgm:pt>
    <dgm:pt modelId="{34E9FEEB-434C-404F-A4B6-CD275E25DC27}" type="pres">
      <dgm:prSet presAssocID="{8BC13ECD-8CED-4934-A844-F7EC704AC3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DC792BA-A616-452B-B962-4B9BE03FA24F}" type="pres">
      <dgm:prSet presAssocID="{2FE58825-817B-4503-9950-3101A2A8B2E0}" presName="centerShape" presStyleLbl="node0" presStyleIdx="0" presStyleCnt="1"/>
      <dgm:spPr/>
      <dgm:t>
        <a:bodyPr/>
        <a:lstStyle/>
        <a:p>
          <a:endParaRPr lang="pl-PL"/>
        </a:p>
      </dgm:t>
    </dgm:pt>
    <dgm:pt modelId="{CF828426-2825-4A18-A5E7-2A2F86AA29A1}" type="pres">
      <dgm:prSet presAssocID="{2AC991C7-32C4-4612-BFF1-58964FA4422A}" presName="Name9" presStyleLbl="parChTrans1D2" presStyleIdx="0" presStyleCnt="6"/>
      <dgm:spPr/>
      <dgm:t>
        <a:bodyPr/>
        <a:lstStyle/>
        <a:p>
          <a:endParaRPr lang="pl-PL"/>
        </a:p>
      </dgm:t>
    </dgm:pt>
    <dgm:pt modelId="{10E79A9E-7495-4F4C-9667-9AC2DE471201}" type="pres">
      <dgm:prSet presAssocID="{2AC991C7-32C4-4612-BFF1-58964FA4422A}" presName="connTx" presStyleLbl="parChTrans1D2" presStyleIdx="0" presStyleCnt="6"/>
      <dgm:spPr/>
      <dgm:t>
        <a:bodyPr/>
        <a:lstStyle/>
        <a:p>
          <a:endParaRPr lang="pl-PL"/>
        </a:p>
      </dgm:t>
    </dgm:pt>
    <dgm:pt modelId="{734EC205-58BB-494F-9C63-419F2324CB13}" type="pres">
      <dgm:prSet presAssocID="{5F18894C-DE5B-4771-A803-9185F45F5F31}" presName="node" presStyleLbl="node1" presStyleIdx="0" presStyleCnt="6" custScaleX="1777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940407-D684-4FD0-A833-5F7D6962EA4F}" type="pres">
      <dgm:prSet presAssocID="{F4FD254B-02BF-448B-96FB-9C44DC3AE5BE}" presName="Name9" presStyleLbl="parChTrans1D2" presStyleIdx="1" presStyleCnt="6"/>
      <dgm:spPr/>
      <dgm:t>
        <a:bodyPr/>
        <a:lstStyle/>
        <a:p>
          <a:endParaRPr lang="pl-PL"/>
        </a:p>
      </dgm:t>
    </dgm:pt>
    <dgm:pt modelId="{DC2069A1-5A40-403D-BA43-BADE731DA481}" type="pres">
      <dgm:prSet presAssocID="{F4FD254B-02BF-448B-96FB-9C44DC3AE5BE}" presName="connTx" presStyleLbl="parChTrans1D2" presStyleIdx="1" presStyleCnt="6"/>
      <dgm:spPr/>
      <dgm:t>
        <a:bodyPr/>
        <a:lstStyle/>
        <a:p>
          <a:endParaRPr lang="pl-PL"/>
        </a:p>
      </dgm:t>
    </dgm:pt>
    <dgm:pt modelId="{927423BC-5350-4D7D-8131-374F3AAB418B}" type="pres">
      <dgm:prSet presAssocID="{9BB98B76-30D5-4FDF-A636-8E34BF6DB0C6}" presName="node" presStyleLbl="node1" presStyleIdx="1" presStyleCnt="6" custScaleX="153714" custRadScaleRad="109121" custRadScaleInc="190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4C4DA-9635-4D6D-A449-A20E536AF64C}" type="pres">
      <dgm:prSet presAssocID="{559E0EF1-971B-45DB-805C-26355D76F58F}" presName="Name9" presStyleLbl="parChTrans1D2" presStyleIdx="2" presStyleCnt="6"/>
      <dgm:spPr/>
      <dgm:t>
        <a:bodyPr/>
        <a:lstStyle/>
        <a:p>
          <a:endParaRPr lang="pl-PL"/>
        </a:p>
      </dgm:t>
    </dgm:pt>
    <dgm:pt modelId="{4C53434B-4F83-4A3C-8DFA-33F0F9B41949}" type="pres">
      <dgm:prSet presAssocID="{559E0EF1-971B-45DB-805C-26355D76F58F}" presName="connTx" presStyleLbl="parChTrans1D2" presStyleIdx="2" presStyleCnt="6"/>
      <dgm:spPr/>
      <dgm:t>
        <a:bodyPr/>
        <a:lstStyle/>
        <a:p>
          <a:endParaRPr lang="pl-PL"/>
        </a:p>
      </dgm:t>
    </dgm:pt>
    <dgm:pt modelId="{8C1FB921-3010-4339-82B0-44E7AD378032}" type="pres">
      <dgm:prSet presAssocID="{564252AC-15F4-4590-9D00-B81DC90B5F67}" presName="node" presStyleLbl="node1" presStyleIdx="2" presStyleCnt="6" custScaleX="152027" custRadScaleRad="115520" custRadScaleInc="-2207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7956CB-D60E-4738-8958-9FF328ECD1CF}" type="pres">
      <dgm:prSet presAssocID="{490EB902-70CD-4227-80C9-D843D03E5F87}" presName="Name9" presStyleLbl="parChTrans1D2" presStyleIdx="3" presStyleCnt="6"/>
      <dgm:spPr/>
      <dgm:t>
        <a:bodyPr/>
        <a:lstStyle/>
        <a:p>
          <a:endParaRPr lang="pl-PL"/>
        </a:p>
      </dgm:t>
    </dgm:pt>
    <dgm:pt modelId="{EC3BA7E2-EB1F-47A7-A863-917C35B0ABEA}" type="pres">
      <dgm:prSet presAssocID="{490EB902-70CD-4227-80C9-D843D03E5F87}" presName="connTx" presStyleLbl="parChTrans1D2" presStyleIdx="3" presStyleCnt="6"/>
      <dgm:spPr/>
      <dgm:t>
        <a:bodyPr/>
        <a:lstStyle/>
        <a:p>
          <a:endParaRPr lang="pl-PL"/>
        </a:p>
      </dgm:t>
    </dgm:pt>
    <dgm:pt modelId="{2CBCF655-651A-486B-AF8F-F603139787F5}" type="pres">
      <dgm:prSet presAssocID="{AACA8224-0366-4765-929E-B2DDFFFC8EC4}" presName="node" presStyleLbl="node1" presStyleIdx="3" presStyleCnt="6" custScaleX="192409" custScaleY="109836" custRadScaleRad="99575" custRadScaleInc="249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E5CC8A-003D-4313-B4A7-4F5017FDED76}" type="pres">
      <dgm:prSet presAssocID="{9A9199A7-12DB-4236-AB8D-47094AC359F3}" presName="Name9" presStyleLbl="parChTrans1D2" presStyleIdx="4" presStyleCnt="6"/>
      <dgm:spPr/>
      <dgm:t>
        <a:bodyPr/>
        <a:lstStyle/>
        <a:p>
          <a:endParaRPr lang="pl-PL"/>
        </a:p>
      </dgm:t>
    </dgm:pt>
    <dgm:pt modelId="{E880911C-0553-406F-9080-373CA307BCB5}" type="pres">
      <dgm:prSet presAssocID="{9A9199A7-12DB-4236-AB8D-47094AC359F3}" presName="connTx" presStyleLbl="parChTrans1D2" presStyleIdx="4" presStyleCnt="6"/>
      <dgm:spPr/>
      <dgm:t>
        <a:bodyPr/>
        <a:lstStyle/>
        <a:p>
          <a:endParaRPr lang="pl-PL"/>
        </a:p>
      </dgm:t>
    </dgm:pt>
    <dgm:pt modelId="{D70A0333-9E52-4166-AFF6-0803EF30DC96}" type="pres">
      <dgm:prSet presAssocID="{B3037AA8-E437-4707-927A-9E3D6D15C63B}" presName="node" presStyleLbl="node1" presStyleIdx="4" presStyleCnt="6" custScaleX="145653" custRadScaleRad="115539" custRadScaleInc="1689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169C36-1038-4616-A9CF-59C346AF6E88}" type="pres">
      <dgm:prSet presAssocID="{3D77C7DD-104F-4D05-B7D3-AA1A67A4C54D}" presName="Name9" presStyleLbl="parChTrans1D2" presStyleIdx="5" presStyleCnt="6"/>
      <dgm:spPr/>
      <dgm:t>
        <a:bodyPr/>
        <a:lstStyle/>
        <a:p>
          <a:endParaRPr lang="pl-PL"/>
        </a:p>
      </dgm:t>
    </dgm:pt>
    <dgm:pt modelId="{DC76BF89-2F5C-451D-9497-8F64435F7BBF}" type="pres">
      <dgm:prSet presAssocID="{3D77C7DD-104F-4D05-B7D3-AA1A67A4C54D}" presName="connTx" presStyleLbl="parChTrans1D2" presStyleIdx="5" presStyleCnt="6"/>
      <dgm:spPr/>
      <dgm:t>
        <a:bodyPr/>
        <a:lstStyle/>
        <a:p>
          <a:endParaRPr lang="pl-PL"/>
        </a:p>
      </dgm:t>
    </dgm:pt>
    <dgm:pt modelId="{5D770A74-1794-446A-A4B5-03E1C40F7743}" type="pres">
      <dgm:prSet presAssocID="{C3984B59-53DF-4038-AC00-982F44F72F50}" presName="node" presStyleLbl="node1" presStyleIdx="5" presStyleCnt="6" custScaleX="147846" custRadScaleRad="117188" custRadScaleInc="-2493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63D2EFA-2310-4212-A939-30680C32F835}" type="presOf" srcId="{9A9199A7-12DB-4236-AB8D-47094AC359F3}" destId="{E880911C-0553-406F-9080-373CA307BCB5}" srcOrd="1" destOrd="0" presId="urn:microsoft.com/office/officeart/2005/8/layout/radial1"/>
    <dgm:cxn modelId="{F1C9FF5D-AF8B-42FA-888B-61E82BA5BA66}" type="presOf" srcId="{8BC13ECD-8CED-4934-A844-F7EC704AC338}" destId="{34E9FEEB-434C-404F-A4B6-CD275E25DC27}" srcOrd="0" destOrd="0" presId="urn:microsoft.com/office/officeart/2005/8/layout/radial1"/>
    <dgm:cxn modelId="{784D5A1A-55AD-4420-B5A5-CDD0A3603A1E}" type="presOf" srcId="{2FE58825-817B-4503-9950-3101A2A8B2E0}" destId="{1DC792BA-A616-452B-B962-4B9BE03FA24F}" srcOrd="0" destOrd="0" presId="urn:microsoft.com/office/officeart/2005/8/layout/radial1"/>
    <dgm:cxn modelId="{7833688E-CE37-4B54-90F5-B697424EF358}" type="presOf" srcId="{AACA8224-0366-4765-929E-B2DDFFFC8EC4}" destId="{2CBCF655-651A-486B-AF8F-F603139787F5}" srcOrd="0" destOrd="0" presId="urn:microsoft.com/office/officeart/2005/8/layout/radial1"/>
    <dgm:cxn modelId="{24E266F5-A4D7-43F0-8978-6C1073A88325}" type="presOf" srcId="{F4FD254B-02BF-448B-96FB-9C44DC3AE5BE}" destId="{DC2069A1-5A40-403D-BA43-BADE731DA481}" srcOrd="1" destOrd="0" presId="urn:microsoft.com/office/officeart/2005/8/layout/radial1"/>
    <dgm:cxn modelId="{0A88D0A3-0D90-480C-9621-4FD5B88A00F3}" srcId="{2FE58825-817B-4503-9950-3101A2A8B2E0}" destId="{C3984B59-53DF-4038-AC00-982F44F72F50}" srcOrd="5" destOrd="0" parTransId="{3D77C7DD-104F-4D05-B7D3-AA1A67A4C54D}" sibTransId="{A917F478-A8A4-4ABC-8FCA-E223884BBA8C}"/>
    <dgm:cxn modelId="{9FE749F0-1062-4270-AF93-D56535E50184}" type="presOf" srcId="{2AC991C7-32C4-4612-BFF1-58964FA4422A}" destId="{10E79A9E-7495-4F4C-9667-9AC2DE471201}" srcOrd="1" destOrd="0" presId="urn:microsoft.com/office/officeart/2005/8/layout/radial1"/>
    <dgm:cxn modelId="{2C507318-CA0C-4BBF-806D-D9FCB50E883E}" type="presOf" srcId="{559E0EF1-971B-45DB-805C-26355D76F58F}" destId="{4C53434B-4F83-4A3C-8DFA-33F0F9B41949}" srcOrd="1" destOrd="0" presId="urn:microsoft.com/office/officeart/2005/8/layout/radial1"/>
    <dgm:cxn modelId="{0D1EE8D1-88A2-42F2-86B0-4A363D9DCEBD}" type="presOf" srcId="{5F18894C-DE5B-4771-A803-9185F45F5F31}" destId="{734EC205-58BB-494F-9C63-419F2324CB13}" srcOrd="0" destOrd="0" presId="urn:microsoft.com/office/officeart/2005/8/layout/radial1"/>
    <dgm:cxn modelId="{B38231D2-027A-4F19-91EB-BA911E508B88}" type="presOf" srcId="{490EB902-70CD-4227-80C9-D843D03E5F87}" destId="{607956CB-D60E-4738-8958-9FF328ECD1CF}" srcOrd="0" destOrd="0" presId="urn:microsoft.com/office/officeart/2005/8/layout/radial1"/>
    <dgm:cxn modelId="{F8BD53B2-072E-4233-94D8-571E908F5FD7}" type="presOf" srcId="{9A9199A7-12DB-4236-AB8D-47094AC359F3}" destId="{06E5CC8A-003D-4313-B4A7-4F5017FDED76}" srcOrd="0" destOrd="0" presId="urn:microsoft.com/office/officeart/2005/8/layout/radial1"/>
    <dgm:cxn modelId="{7B9ED12F-52E2-4C6F-89FE-66E6671D70A3}" type="presOf" srcId="{9BB98B76-30D5-4FDF-A636-8E34BF6DB0C6}" destId="{927423BC-5350-4D7D-8131-374F3AAB418B}" srcOrd="0" destOrd="0" presId="urn:microsoft.com/office/officeart/2005/8/layout/radial1"/>
    <dgm:cxn modelId="{FA0BEA03-7C67-4611-89DF-7A7C33A11FC1}" srcId="{2FE58825-817B-4503-9950-3101A2A8B2E0}" destId="{B3037AA8-E437-4707-927A-9E3D6D15C63B}" srcOrd="4" destOrd="0" parTransId="{9A9199A7-12DB-4236-AB8D-47094AC359F3}" sibTransId="{FCB3C922-382F-4EFE-B309-97ABA3ED23B3}"/>
    <dgm:cxn modelId="{312FC50A-C33E-4806-80DE-3165B80B75C6}" srcId="{2FE58825-817B-4503-9950-3101A2A8B2E0}" destId="{564252AC-15F4-4590-9D00-B81DC90B5F67}" srcOrd="2" destOrd="0" parTransId="{559E0EF1-971B-45DB-805C-26355D76F58F}" sibTransId="{E664BB8E-9F41-4B46-A06C-DEA75E744AEC}"/>
    <dgm:cxn modelId="{00C01FB9-FBBF-48CC-8A7D-AD079436BA50}" type="presOf" srcId="{2AC991C7-32C4-4612-BFF1-58964FA4422A}" destId="{CF828426-2825-4A18-A5E7-2A2F86AA29A1}" srcOrd="0" destOrd="0" presId="urn:microsoft.com/office/officeart/2005/8/layout/radial1"/>
    <dgm:cxn modelId="{BE87CAE7-F42D-47F3-98EA-D8B636A0F92E}" srcId="{2FE58825-817B-4503-9950-3101A2A8B2E0}" destId="{AACA8224-0366-4765-929E-B2DDFFFC8EC4}" srcOrd="3" destOrd="0" parTransId="{490EB902-70CD-4227-80C9-D843D03E5F87}" sibTransId="{F2259D5A-16C7-49EE-B3F4-E17326834944}"/>
    <dgm:cxn modelId="{C4A44033-D436-435B-AFDA-0A936C4F1945}" srcId="{2FE58825-817B-4503-9950-3101A2A8B2E0}" destId="{9BB98B76-30D5-4FDF-A636-8E34BF6DB0C6}" srcOrd="1" destOrd="0" parTransId="{F4FD254B-02BF-448B-96FB-9C44DC3AE5BE}" sibTransId="{2939A782-6C34-4702-B715-CA69CF920F00}"/>
    <dgm:cxn modelId="{72B2E292-F6C5-4EC9-8FCF-36D455D74684}" type="presOf" srcId="{490EB902-70CD-4227-80C9-D843D03E5F87}" destId="{EC3BA7E2-EB1F-47A7-A863-917C35B0ABEA}" srcOrd="1" destOrd="0" presId="urn:microsoft.com/office/officeart/2005/8/layout/radial1"/>
    <dgm:cxn modelId="{AFDFA867-DC58-4C89-9E51-E0EEC03864D1}" type="presOf" srcId="{559E0EF1-971B-45DB-805C-26355D76F58F}" destId="{0614C4DA-9635-4D6D-A449-A20E536AF64C}" srcOrd="0" destOrd="0" presId="urn:microsoft.com/office/officeart/2005/8/layout/radial1"/>
    <dgm:cxn modelId="{23C7CDFA-2B51-4885-854C-03A02949157E}" type="presOf" srcId="{3D77C7DD-104F-4D05-B7D3-AA1A67A4C54D}" destId="{4F169C36-1038-4616-A9CF-59C346AF6E88}" srcOrd="0" destOrd="0" presId="urn:microsoft.com/office/officeart/2005/8/layout/radial1"/>
    <dgm:cxn modelId="{EF6047F1-F385-4E40-B7C1-12B16C163A5B}" type="presOf" srcId="{564252AC-15F4-4590-9D00-B81DC90B5F67}" destId="{8C1FB921-3010-4339-82B0-44E7AD378032}" srcOrd="0" destOrd="0" presId="urn:microsoft.com/office/officeart/2005/8/layout/radial1"/>
    <dgm:cxn modelId="{EB7649B7-4932-4FA3-B29C-A4540D9E4BF9}" srcId="{8BC13ECD-8CED-4934-A844-F7EC704AC338}" destId="{2FE58825-817B-4503-9950-3101A2A8B2E0}" srcOrd="0" destOrd="0" parTransId="{CEAE3777-D461-4E1D-A3C7-AB67DD97A520}" sibTransId="{68889586-C797-4483-A118-CEF514386036}"/>
    <dgm:cxn modelId="{097102F3-F82A-4607-8022-68372BC9E8FD}" type="presOf" srcId="{B3037AA8-E437-4707-927A-9E3D6D15C63B}" destId="{D70A0333-9E52-4166-AFF6-0803EF30DC96}" srcOrd="0" destOrd="0" presId="urn:microsoft.com/office/officeart/2005/8/layout/radial1"/>
    <dgm:cxn modelId="{433442D2-5F7B-4A13-84E1-32C83D8E004C}" type="presOf" srcId="{C3984B59-53DF-4038-AC00-982F44F72F50}" destId="{5D770A74-1794-446A-A4B5-03E1C40F7743}" srcOrd="0" destOrd="0" presId="urn:microsoft.com/office/officeart/2005/8/layout/radial1"/>
    <dgm:cxn modelId="{AA7BCCE9-DF73-45CD-A95A-1C0F24B8A0B2}" srcId="{2FE58825-817B-4503-9950-3101A2A8B2E0}" destId="{5F18894C-DE5B-4771-A803-9185F45F5F31}" srcOrd="0" destOrd="0" parTransId="{2AC991C7-32C4-4612-BFF1-58964FA4422A}" sibTransId="{99AC6C69-12F5-418A-9C48-F67A67AC53B2}"/>
    <dgm:cxn modelId="{1481FB52-ABDB-45C6-95DB-6EF81230610F}" type="presOf" srcId="{3D77C7DD-104F-4D05-B7D3-AA1A67A4C54D}" destId="{DC76BF89-2F5C-451D-9497-8F64435F7BBF}" srcOrd="1" destOrd="0" presId="urn:microsoft.com/office/officeart/2005/8/layout/radial1"/>
    <dgm:cxn modelId="{D4D45C96-EF6F-4EA8-B9E7-D162F9D3AB56}" type="presOf" srcId="{F4FD254B-02BF-448B-96FB-9C44DC3AE5BE}" destId="{16940407-D684-4FD0-A833-5F7D6962EA4F}" srcOrd="0" destOrd="0" presId="urn:microsoft.com/office/officeart/2005/8/layout/radial1"/>
    <dgm:cxn modelId="{37134789-0DB3-4EB9-B477-3712E3E44655}" type="presParOf" srcId="{34E9FEEB-434C-404F-A4B6-CD275E25DC27}" destId="{1DC792BA-A616-452B-B962-4B9BE03FA24F}" srcOrd="0" destOrd="0" presId="urn:microsoft.com/office/officeart/2005/8/layout/radial1"/>
    <dgm:cxn modelId="{8731409D-B9A7-4560-9E04-4D61FFCFEA6A}" type="presParOf" srcId="{34E9FEEB-434C-404F-A4B6-CD275E25DC27}" destId="{CF828426-2825-4A18-A5E7-2A2F86AA29A1}" srcOrd="1" destOrd="0" presId="urn:microsoft.com/office/officeart/2005/8/layout/radial1"/>
    <dgm:cxn modelId="{3111E473-582E-4323-80C8-7F82F0DAA663}" type="presParOf" srcId="{CF828426-2825-4A18-A5E7-2A2F86AA29A1}" destId="{10E79A9E-7495-4F4C-9667-9AC2DE471201}" srcOrd="0" destOrd="0" presId="urn:microsoft.com/office/officeart/2005/8/layout/radial1"/>
    <dgm:cxn modelId="{24D9D337-D2E1-41E9-97AD-7650E77E1E69}" type="presParOf" srcId="{34E9FEEB-434C-404F-A4B6-CD275E25DC27}" destId="{734EC205-58BB-494F-9C63-419F2324CB13}" srcOrd="2" destOrd="0" presId="urn:microsoft.com/office/officeart/2005/8/layout/radial1"/>
    <dgm:cxn modelId="{D0A4210D-D275-4902-8A28-EFC54EFAF2F4}" type="presParOf" srcId="{34E9FEEB-434C-404F-A4B6-CD275E25DC27}" destId="{16940407-D684-4FD0-A833-5F7D6962EA4F}" srcOrd="3" destOrd="0" presId="urn:microsoft.com/office/officeart/2005/8/layout/radial1"/>
    <dgm:cxn modelId="{E8A3521B-594A-4BE7-8FAA-29F7D7F50FFF}" type="presParOf" srcId="{16940407-D684-4FD0-A833-5F7D6962EA4F}" destId="{DC2069A1-5A40-403D-BA43-BADE731DA481}" srcOrd="0" destOrd="0" presId="urn:microsoft.com/office/officeart/2005/8/layout/radial1"/>
    <dgm:cxn modelId="{C21A31D9-E245-4215-9E46-9BE57C325983}" type="presParOf" srcId="{34E9FEEB-434C-404F-A4B6-CD275E25DC27}" destId="{927423BC-5350-4D7D-8131-374F3AAB418B}" srcOrd="4" destOrd="0" presId="urn:microsoft.com/office/officeart/2005/8/layout/radial1"/>
    <dgm:cxn modelId="{0F3C9784-ACEC-4DA4-9EF4-14BA29E61164}" type="presParOf" srcId="{34E9FEEB-434C-404F-A4B6-CD275E25DC27}" destId="{0614C4DA-9635-4D6D-A449-A20E536AF64C}" srcOrd="5" destOrd="0" presId="urn:microsoft.com/office/officeart/2005/8/layout/radial1"/>
    <dgm:cxn modelId="{920C5616-7316-4116-B8E9-DB2D4A23A4DB}" type="presParOf" srcId="{0614C4DA-9635-4D6D-A449-A20E536AF64C}" destId="{4C53434B-4F83-4A3C-8DFA-33F0F9B41949}" srcOrd="0" destOrd="0" presId="urn:microsoft.com/office/officeart/2005/8/layout/radial1"/>
    <dgm:cxn modelId="{CDBCDBF3-F611-4BC9-B856-0C0434B0CBBD}" type="presParOf" srcId="{34E9FEEB-434C-404F-A4B6-CD275E25DC27}" destId="{8C1FB921-3010-4339-82B0-44E7AD378032}" srcOrd="6" destOrd="0" presId="urn:microsoft.com/office/officeart/2005/8/layout/radial1"/>
    <dgm:cxn modelId="{1986BACF-1645-4CF6-8BD5-76A83B756732}" type="presParOf" srcId="{34E9FEEB-434C-404F-A4B6-CD275E25DC27}" destId="{607956CB-D60E-4738-8958-9FF328ECD1CF}" srcOrd="7" destOrd="0" presId="urn:microsoft.com/office/officeart/2005/8/layout/radial1"/>
    <dgm:cxn modelId="{9341C636-4C71-4486-A20F-88F7E9D16231}" type="presParOf" srcId="{607956CB-D60E-4738-8958-9FF328ECD1CF}" destId="{EC3BA7E2-EB1F-47A7-A863-917C35B0ABEA}" srcOrd="0" destOrd="0" presId="urn:microsoft.com/office/officeart/2005/8/layout/radial1"/>
    <dgm:cxn modelId="{5BFA2A3D-E578-4EA7-B329-DC7848EB73CD}" type="presParOf" srcId="{34E9FEEB-434C-404F-A4B6-CD275E25DC27}" destId="{2CBCF655-651A-486B-AF8F-F603139787F5}" srcOrd="8" destOrd="0" presId="urn:microsoft.com/office/officeart/2005/8/layout/radial1"/>
    <dgm:cxn modelId="{67A7D3C5-8BF9-4D21-AFD0-BE7BC6E8F38E}" type="presParOf" srcId="{34E9FEEB-434C-404F-A4B6-CD275E25DC27}" destId="{06E5CC8A-003D-4313-B4A7-4F5017FDED76}" srcOrd="9" destOrd="0" presId="urn:microsoft.com/office/officeart/2005/8/layout/radial1"/>
    <dgm:cxn modelId="{BC12F4EF-2A8C-4126-8267-70C1EA890DDE}" type="presParOf" srcId="{06E5CC8A-003D-4313-B4A7-4F5017FDED76}" destId="{E880911C-0553-406F-9080-373CA307BCB5}" srcOrd="0" destOrd="0" presId="urn:microsoft.com/office/officeart/2005/8/layout/radial1"/>
    <dgm:cxn modelId="{C56910F3-EB34-4F5A-B9C3-5C594404CBBA}" type="presParOf" srcId="{34E9FEEB-434C-404F-A4B6-CD275E25DC27}" destId="{D70A0333-9E52-4166-AFF6-0803EF30DC96}" srcOrd="10" destOrd="0" presId="urn:microsoft.com/office/officeart/2005/8/layout/radial1"/>
    <dgm:cxn modelId="{C4686872-B03C-4EF8-8413-2255E425792E}" type="presParOf" srcId="{34E9FEEB-434C-404F-A4B6-CD275E25DC27}" destId="{4F169C36-1038-4616-A9CF-59C346AF6E88}" srcOrd="11" destOrd="0" presId="urn:microsoft.com/office/officeart/2005/8/layout/radial1"/>
    <dgm:cxn modelId="{DF8625AC-836F-48C2-B915-597E176AD3B3}" type="presParOf" srcId="{4F169C36-1038-4616-A9CF-59C346AF6E88}" destId="{DC76BF89-2F5C-451D-9497-8F64435F7BBF}" srcOrd="0" destOrd="0" presId="urn:microsoft.com/office/officeart/2005/8/layout/radial1"/>
    <dgm:cxn modelId="{392E1C13-0DDD-4CB7-B95D-BB0062CEF68D}" type="presParOf" srcId="{34E9FEEB-434C-404F-A4B6-CD275E25DC27}" destId="{5D770A74-1794-446A-A4B5-03E1C40F7743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C13ECD-8CED-4934-A844-F7EC704AC338}" type="doc">
      <dgm:prSet loTypeId="urn:microsoft.com/office/officeart/2005/8/layout/radial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9BB98B76-30D5-4FDF-A636-8E34BF6DB0C6}">
      <dgm:prSet phldrT="[Tekst]" custT="1"/>
      <dgm:spPr/>
      <dgm:t>
        <a:bodyPr/>
        <a:lstStyle/>
        <a:p>
          <a:endParaRPr lang="pl-PL" sz="1600" b="1" dirty="0" smtClean="0"/>
        </a:p>
        <a:p>
          <a:r>
            <a:rPr lang="pl-PL" sz="1600" b="1" dirty="0" smtClean="0"/>
            <a:t>Przygotowanie metodyczne/</a:t>
          </a:r>
        </a:p>
        <a:p>
          <a:r>
            <a:rPr lang="pl-PL" sz="1600" b="1" dirty="0" smtClean="0"/>
            <a:t>Warunki pracy</a:t>
          </a:r>
        </a:p>
        <a:p>
          <a:endParaRPr lang="pl-PL" sz="1600" b="1" dirty="0"/>
        </a:p>
      </dgm:t>
    </dgm:pt>
    <dgm:pt modelId="{F4FD254B-02BF-448B-96FB-9C44DC3AE5BE}" type="parTrans" cxnId="{C4A44033-D436-435B-AFDA-0A936C4F1945}">
      <dgm:prSet/>
      <dgm:spPr/>
      <dgm:t>
        <a:bodyPr/>
        <a:lstStyle/>
        <a:p>
          <a:endParaRPr lang="pl-PL"/>
        </a:p>
      </dgm:t>
    </dgm:pt>
    <dgm:pt modelId="{2939A782-6C34-4702-B715-CA69CF920F00}" type="sibTrans" cxnId="{C4A44033-D436-435B-AFDA-0A936C4F1945}">
      <dgm:prSet/>
      <dgm:spPr/>
      <dgm:t>
        <a:bodyPr/>
        <a:lstStyle/>
        <a:p>
          <a:endParaRPr lang="pl-PL"/>
        </a:p>
      </dgm:t>
    </dgm:pt>
    <dgm:pt modelId="{564252AC-15F4-4590-9D00-B81DC90B5F67}">
      <dgm:prSet phldrT="[Tekst]" custT="1"/>
      <dgm:spPr/>
      <dgm:t>
        <a:bodyPr/>
        <a:lstStyle/>
        <a:p>
          <a:r>
            <a:rPr lang="pl-PL" sz="1600" b="1" dirty="0" smtClean="0"/>
            <a:t>Metody pracy adekwatne do potrzeb i możliwości uczniów</a:t>
          </a:r>
          <a:endParaRPr lang="pl-PL" sz="1600" b="1" dirty="0"/>
        </a:p>
      </dgm:t>
    </dgm:pt>
    <dgm:pt modelId="{559E0EF1-971B-45DB-805C-26355D76F58F}" type="parTrans" cxnId="{312FC50A-C33E-4806-80DE-3165B80B75C6}">
      <dgm:prSet/>
      <dgm:spPr/>
      <dgm:t>
        <a:bodyPr/>
        <a:lstStyle/>
        <a:p>
          <a:endParaRPr lang="pl-PL"/>
        </a:p>
      </dgm:t>
    </dgm:pt>
    <dgm:pt modelId="{E664BB8E-9F41-4B46-A06C-DEA75E744AEC}" type="sibTrans" cxnId="{312FC50A-C33E-4806-80DE-3165B80B75C6}">
      <dgm:prSet/>
      <dgm:spPr/>
      <dgm:t>
        <a:bodyPr/>
        <a:lstStyle/>
        <a:p>
          <a:endParaRPr lang="pl-PL"/>
        </a:p>
      </dgm:t>
    </dgm:pt>
    <dgm:pt modelId="{AACA8224-0366-4765-929E-B2DDFFFC8EC4}">
      <dgm:prSet phldrT="[Teks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l-PL" sz="1400" b="1" dirty="0" smtClean="0"/>
            <a:t>Twórcza atmosfera nauki, relacje, motywowanie uczniów, </a:t>
          </a:r>
          <a:br>
            <a:rPr lang="pl-PL" sz="1400" b="1" dirty="0" smtClean="0"/>
          </a:br>
          <a:r>
            <a:rPr lang="pl-PL" sz="1400" b="1" dirty="0" smtClean="0"/>
            <a:t>w tym mądre </a:t>
          </a:r>
          <a:br>
            <a:rPr lang="pl-PL" sz="1400" b="1" dirty="0" smtClean="0"/>
          </a:br>
          <a:r>
            <a:rPr lang="pl-PL" sz="1400" b="1" dirty="0" smtClean="0"/>
            <a:t>i sprawiedliwe  ocenianie indywidualizacja nauczania</a:t>
          </a:r>
        </a:p>
      </dgm:t>
    </dgm:pt>
    <dgm:pt modelId="{490EB902-70CD-4227-80C9-D843D03E5F87}" type="parTrans" cxnId="{BE87CAE7-F42D-47F3-98EA-D8B636A0F92E}">
      <dgm:prSet/>
      <dgm:spPr/>
      <dgm:t>
        <a:bodyPr/>
        <a:lstStyle/>
        <a:p>
          <a:endParaRPr lang="pl-PL"/>
        </a:p>
      </dgm:t>
    </dgm:pt>
    <dgm:pt modelId="{F2259D5A-16C7-49EE-B3F4-E17326834944}" type="sibTrans" cxnId="{BE87CAE7-F42D-47F3-98EA-D8B636A0F92E}">
      <dgm:prSet/>
      <dgm:spPr/>
      <dgm:t>
        <a:bodyPr/>
        <a:lstStyle/>
        <a:p>
          <a:endParaRPr lang="pl-PL"/>
        </a:p>
      </dgm:t>
    </dgm:pt>
    <dgm:pt modelId="{C3984B59-53DF-4038-AC00-982F44F72F50}">
      <dgm:prSet phldrT="[Teks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pl-PL" sz="1600" b="1" dirty="0" smtClean="0"/>
            <a:t>Współpraca                    z rodzicami, </a:t>
          </a:r>
          <a:br>
            <a:rPr lang="pl-PL" sz="1600" b="1" dirty="0" smtClean="0"/>
          </a:br>
          <a:r>
            <a:rPr lang="pl-PL" sz="1600" b="1" dirty="0" smtClean="0"/>
            <a:t>z instytucjami środowiska lokalnego </a:t>
          </a:r>
          <a:endParaRPr lang="pl-PL" sz="1600" b="1" dirty="0"/>
        </a:p>
      </dgm:t>
    </dgm:pt>
    <dgm:pt modelId="{3D77C7DD-104F-4D05-B7D3-AA1A67A4C54D}" type="parTrans" cxnId="{0A88D0A3-0D90-480C-9621-4FD5B88A00F3}">
      <dgm:prSet/>
      <dgm:spPr/>
      <dgm:t>
        <a:bodyPr/>
        <a:lstStyle/>
        <a:p>
          <a:endParaRPr lang="pl-PL"/>
        </a:p>
      </dgm:t>
    </dgm:pt>
    <dgm:pt modelId="{A917F478-A8A4-4ABC-8FCA-E223884BBA8C}" type="sibTrans" cxnId="{0A88D0A3-0D90-480C-9621-4FD5B88A00F3}">
      <dgm:prSet/>
      <dgm:spPr/>
      <dgm:t>
        <a:bodyPr/>
        <a:lstStyle/>
        <a:p>
          <a:endParaRPr lang="pl-PL"/>
        </a:p>
      </dgm:t>
    </dgm:pt>
    <dgm:pt modelId="{5F18894C-DE5B-4771-A803-9185F45F5F31}">
      <dgm:prSet phldrT="[Tekst]" custT="1"/>
      <dgm:spPr/>
      <dgm:t>
        <a:bodyPr/>
        <a:lstStyle/>
        <a:p>
          <a:r>
            <a:rPr lang="pl-PL" sz="1400" b="1" dirty="0" smtClean="0"/>
            <a:t>Właściwe planowanie </a:t>
          </a:r>
          <a:br>
            <a:rPr lang="pl-PL" sz="1400" b="1" dirty="0" smtClean="0"/>
          </a:br>
          <a:r>
            <a:rPr lang="pl-PL" sz="1400" b="1" dirty="0" smtClean="0"/>
            <a:t>i realizacja podstawy programowej</a:t>
          </a:r>
          <a:endParaRPr lang="pl-PL" sz="1400" b="1" dirty="0"/>
        </a:p>
      </dgm:t>
    </dgm:pt>
    <dgm:pt modelId="{99AC6C69-12F5-418A-9C48-F67A67AC53B2}" type="sibTrans" cxnId="{AA7BCCE9-DF73-45CD-A95A-1C0F24B8A0B2}">
      <dgm:prSet/>
      <dgm:spPr/>
      <dgm:t>
        <a:bodyPr/>
        <a:lstStyle/>
        <a:p>
          <a:endParaRPr lang="pl-PL"/>
        </a:p>
      </dgm:t>
    </dgm:pt>
    <dgm:pt modelId="{2AC991C7-32C4-4612-BFF1-58964FA4422A}" type="parTrans" cxnId="{AA7BCCE9-DF73-45CD-A95A-1C0F24B8A0B2}">
      <dgm:prSet/>
      <dgm:spPr/>
      <dgm:t>
        <a:bodyPr/>
        <a:lstStyle/>
        <a:p>
          <a:endParaRPr lang="pl-PL"/>
        </a:p>
      </dgm:t>
    </dgm:pt>
    <dgm:pt modelId="{2FE58825-817B-4503-9950-3101A2A8B2E0}">
      <dgm:prSet phldrT="[Tekst]" custT="1"/>
      <dgm:spPr/>
      <dgm:t>
        <a:bodyPr/>
        <a:lstStyle/>
        <a:p>
          <a:r>
            <a:rPr lang="pl-PL" sz="1800" b="1" dirty="0" smtClean="0"/>
            <a:t>NAUCZYCIEL</a:t>
          </a:r>
          <a:endParaRPr lang="pl-PL" sz="1800" b="1" dirty="0"/>
        </a:p>
      </dgm:t>
    </dgm:pt>
    <dgm:pt modelId="{68889586-C797-4483-A118-CEF514386036}" type="sibTrans" cxnId="{EB7649B7-4932-4FA3-B29C-A4540D9E4BF9}">
      <dgm:prSet/>
      <dgm:spPr/>
      <dgm:t>
        <a:bodyPr/>
        <a:lstStyle/>
        <a:p>
          <a:endParaRPr lang="pl-PL"/>
        </a:p>
      </dgm:t>
    </dgm:pt>
    <dgm:pt modelId="{CEAE3777-D461-4E1D-A3C7-AB67DD97A520}" type="parTrans" cxnId="{EB7649B7-4932-4FA3-B29C-A4540D9E4BF9}">
      <dgm:prSet/>
      <dgm:spPr/>
      <dgm:t>
        <a:bodyPr/>
        <a:lstStyle/>
        <a:p>
          <a:endParaRPr lang="pl-PL"/>
        </a:p>
      </dgm:t>
    </dgm:pt>
    <dgm:pt modelId="{AF5ABD87-2022-4A8F-BE33-C623B322CA0A}">
      <dgm:prSet phldrT="[Tekst]" custScaleX="147846" custRadScaleRad="106051" custRadScaleInc="-6234"/>
      <dgm:spPr/>
      <dgm:t>
        <a:bodyPr/>
        <a:lstStyle/>
        <a:p>
          <a:endParaRPr lang="pl-PL"/>
        </a:p>
      </dgm:t>
    </dgm:pt>
    <dgm:pt modelId="{BE6522FB-E848-4364-97FA-342A1981A084}" type="parTrans" cxnId="{94867C7F-69D2-4178-B0FF-8CF5E2188B95}">
      <dgm:prSet/>
      <dgm:spPr/>
      <dgm:t>
        <a:bodyPr/>
        <a:lstStyle/>
        <a:p>
          <a:endParaRPr lang="pl-PL"/>
        </a:p>
      </dgm:t>
    </dgm:pt>
    <dgm:pt modelId="{36ECF152-7474-4CA4-B056-A2CB65383CA8}" type="sibTrans" cxnId="{94867C7F-69D2-4178-B0FF-8CF5E2188B95}">
      <dgm:prSet/>
      <dgm:spPr/>
      <dgm:t>
        <a:bodyPr/>
        <a:lstStyle/>
        <a:p>
          <a:endParaRPr lang="pl-PL"/>
        </a:p>
      </dgm:t>
    </dgm:pt>
    <dgm:pt modelId="{08EA47C1-0647-4FEF-9F49-2577CEBEEC93}">
      <dgm:prSet phldrT="[Tekst]" custScaleX="137506" custRadScaleRad="98576" custRadScaleInc="-3548"/>
      <dgm:spPr/>
      <dgm:t>
        <a:bodyPr/>
        <a:lstStyle/>
        <a:p>
          <a:endParaRPr lang="pl-PL"/>
        </a:p>
      </dgm:t>
    </dgm:pt>
    <dgm:pt modelId="{88B39A64-1C2C-4EED-90DE-A4352FD07A93}" type="parTrans" cxnId="{B29988A0-525B-403C-8DCC-A90A6F6A0645}">
      <dgm:prSet/>
      <dgm:spPr/>
      <dgm:t>
        <a:bodyPr/>
        <a:lstStyle/>
        <a:p>
          <a:endParaRPr lang="pl-PL"/>
        </a:p>
      </dgm:t>
    </dgm:pt>
    <dgm:pt modelId="{05A3C1E7-1206-4132-A38A-77F25FCDECB5}" type="sibTrans" cxnId="{B29988A0-525B-403C-8DCC-A90A6F6A0645}">
      <dgm:prSet/>
      <dgm:spPr/>
      <dgm:t>
        <a:bodyPr/>
        <a:lstStyle/>
        <a:p>
          <a:endParaRPr lang="pl-PL"/>
        </a:p>
      </dgm:t>
    </dgm:pt>
    <dgm:pt modelId="{38F92BB0-ED69-4E91-815F-9665DD5A1EE9}">
      <dgm:prSet/>
      <dgm:spPr/>
      <dgm:t>
        <a:bodyPr/>
        <a:lstStyle/>
        <a:p>
          <a:endParaRPr lang="pl-PL"/>
        </a:p>
      </dgm:t>
    </dgm:pt>
    <dgm:pt modelId="{0626F2EC-0E49-4951-8A4F-DD3EF49BDDCE}" type="parTrans" cxnId="{079C5EDF-024D-41E1-9CEE-F51FA9B9925F}">
      <dgm:prSet/>
      <dgm:spPr/>
      <dgm:t>
        <a:bodyPr/>
        <a:lstStyle/>
        <a:p>
          <a:endParaRPr lang="pl-PL"/>
        </a:p>
      </dgm:t>
    </dgm:pt>
    <dgm:pt modelId="{2D04CBC1-BBCE-41EC-9C82-46581D87066B}" type="sibTrans" cxnId="{079C5EDF-024D-41E1-9CEE-F51FA9B9925F}">
      <dgm:prSet/>
      <dgm:spPr/>
      <dgm:t>
        <a:bodyPr/>
        <a:lstStyle/>
        <a:p>
          <a:endParaRPr lang="pl-PL"/>
        </a:p>
      </dgm:t>
    </dgm:pt>
    <dgm:pt modelId="{B3037AA8-E437-4707-927A-9E3D6D15C63B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1600" b="1" dirty="0" smtClean="0"/>
            <a:t>Wsparcie udzielane uczniom </a:t>
          </a:r>
          <a:br>
            <a:rPr lang="pl-PL" sz="1600" b="1" dirty="0" smtClean="0"/>
          </a:br>
          <a:r>
            <a:rPr lang="pl-PL" sz="1600" b="1" dirty="0" smtClean="0"/>
            <a:t>z trudnościami edukacyjnymi</a:t>
          </a:r>
          <a:endParaRPr lang="pl-PL" sz="1600" b="1" dirty="0"/>
        </a:p>
      </dgm:t>
    </dgm:pt>
    <dgm:pt modelId="{FCB3C922-382F-4EFE-B309-97ABA3ED23B3}" type="sibTrans" cxnId="{FA0BEA03-7C67-4611-89DF-7A7C33A11FC1}">
      <dgm:prSet/>
      <dgm:spPr/>
      <dgm:t>
        <a:bodyPr/>
        <a:lstStyle/>
        <a:p>
          <a:endParaRPr lang="pl-PL"/>
        </a:p>
      </dgm:t>
    </dgm:pt>
    <dgm:pt modelId="{9A9199A7-12DB-4236-AB8D-47094AC359F3}" type="parTrans" cxnId="{FA0BEA03-7C67-4611-89DF-7A7C33A11FC1}">
      <dgm:prSet/>
      <dgm:spPr/>
      <dgm:t>
        <a:bodyPr/>
        <a:lstStyle/>
        <a:p>
          <a:endParaRPr lang="pl-PL"/>
        </a:p>
      </dgm:t>
    </dgm:pt>
    <dgm:pt modelId="{34E9FEEB-434C-404F-A4B6-CD275E25DC27}" type="pres">
      <dgm:prSet presAssocID="{8BC13ECD-8CED-4934-A844-F7EC704AC3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DC792BA-A616-452B-B962-4B9BE03FA24F}" type="pres">
      <dgm:prSet presAssocID="{2FE58825-817B-4503-9950-3101A2A8B2E0}" presName="centerShape" presStyleLbl="node0" presStyleIdx="0" presStyleCnt="1" custScaleX="146277" custScaleY="111423" custLinFactNeighborX="-2379" custLinFactNeighborY="-433"/>
      <dgm:spPr/>
      <dgm:t>
        <a:bodyPr/>
        <a:lstStyle/>
        <a:p>
          <a:endParaRPr lang="pl-PL"/>
        </a:p>
      </dgm:t>
    </dgm:pt>
    <dgm:pt modelId="{CF828426-2825-4A18-A5E7-2A2F86AA29A1}" type="pres">
      <dgm:prSet presAssocID="{2AC991C7-32C4-4612-BFF1-58964FA4422A}" presName="Name9" presStyleLbl="parChTrans1D2" presStyleIdx="0" presStyleCnt="6"/>
      <dgm:spPr/>
      <dgm:t>
        <a:bodyPr/>
        <a:lstStyle/>
        <a:p>
          <a:endParaRPr lang="pl-PL"/>
        </a:p>
      </dgm:t>
    </dgm:pt>
    <dgm:pt modelId="{10E79A9E-7495-4F4C-9667-9AC2DE471201}" type="pres">
      <dgm:prSet presAssocID="{2AC991C7-32C4-4612-BFF1-58964FA4422A}" presName="connTx" presStyleLbl="parChTrans1D2" presStyleIdx="0" presStyleCnt="6"/>
      <dgm:spPr/>
      <dgm:t>
        <a:bodyPr/>
        <a:lstStyle/>
        <a:p>
          <a:endParaRPr lang="pl-PL"/>
        </a:p>
      </dgm:t>
    </dgm:pt>
    <dgm:pt modelId="{734EC205-58BB-494F-9C63-419F2324CB13}" type="pres">
      <dgm:prSet presAssocID="{5F18894C-DE5B-4771-A803-9185F45F5F31}" presName="node" presStyleLbl="node1" presStyleIdx="0" presStyleCnt="6" custScaleX="16336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940407-D684-4FD0-A833-5F7D6962EA4F}" type="pres">
      <dgm:prSet presAssocID="{F4FD254B-02BF-448B-96FB-9C44DC3AE5BE}" presName="Name9" presStyleLbl="parChTrans1D2" presStyleIdx="1" presStyleCnt="6"/>
      <dgm:spPr/>
      <dgm:t>
        <a:bodyPr/>
        <a:lstStyle/>
        <a:p>
          <a:endParaRPr lang="pl-PL"/>
        </a:p>
      </dgm:t>
    </dgm:pt>
    <dgm:pt modelId="{DC2069A1-5A40-403D-BA43-BADE731DA481}" type="pres">
      <dgm:prSet presAssocID="{F4FD254B-02BF-448B-96FB-9C44DC3AE5BE}" presName="connTx" presStyleLbl="parChTrans1D2" presStyleIdx="1" presStyleCnt="6"/>
      <dgm:spPr/>
      <dgm:t>
        <a:bodyPr/>
        <a:lstStyle/>
        <a:p>
          <a:endParaRPr lang="pl-PL"/>
        </a:p>
      </dgm:t>
    </dgm:pt>
    <dgm:pt modelId="{927423BC-5350-4D7D-8131-374F3AAB418B}" type="pres">
      <dgm:prSet presAssocID="{9BB98B76-30D5-4FDF-A636-8E34BF6DB0C6}" presName="node" presStyleLbl="node1" presStyleIdx="1" presStyleCnt="6" custScaleX="147259" custRadScaleRad="157015" custRadScaleInc="3005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4C4DA-9635-4D6D-A449-A20E536AF64C}" type="pres">
      <dgm:prSet presAssocID="{559E0EF1-971B-45DB-805C-26355D76F58F}" presName="Name9" presStyleLbl="parChTrans1D2" presStyleIdx="2" presStyleCnt="6"/>
      <dgm:spPr/>
      <dgm:t>
        <a:bodyPr/>
        <a:lstStyle/>
        <a:p>
          <a:endParaRPr lang="pl-PL"/>
        </a:p>
      </dgm:t>
    </dgm:pt>
    <dgm:pt modelId="{4C53434B-4F83-4A3C-8DFA-33F0F9B41949}" type="pres">
      <dgm:prSet presAssocID="{559E0EF1-971B-45DB-805C-26355D76F58F}" presName="connTx" presStyleLbl="parChTrans1D2" presStyleIdx="2" presStyleCnt="6"/>
      <dgm:spPr/>
      <dgm:t>
        <a:bodyPr/>
        <a:lstStyle/>
        <a:p>
          <a:endParaRPr lang="pl-PL"/>
        </a:p>
      </dgm:t>
    </dgm:pt>
    <dgm:pt modelId="{8C1FB921-3010-4339-82B0-44E7AD378032}" type="pres">
      <dgm:prSet presAssocID="{564252AC-15F4-4590-9D00-B81DC90B5F67}" presName="node" presStyleLbl="node1" presStyleIdx="2" presStyleCnt="6" custScaleX="154627" custRadScaleRad="156057" custRadScaleInc="-4415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7956CB-D60E-4738-8958-9FF328ECD1CF}" type="pres">
      <dgm:prSet presAssocID="{490EB902-70CD-4227-80C9-D843D03E5F87}" presName="Name9" presStyleLbl="parChTrans1D2" presStyleIdx="3" presStyleCnt="6"/>
      <dgm:spPr/>
      <dgm:t>
        <a:bodyPr/>
        <a:lstStyle/>
        <a:p>
          <a:endParaRPr lang="pl-PL"/>
        </a:p>
      </dgm:t>
    </dgm:pt>
    <dgm:pt modelId="{EC3BA7E2-EB1F-47A7-A863-917C35B0ABEA}" type="pres">
      <dgm:prSet presAssocID="{490EB902-70CD-4227-80C9-D843D03E5F87}" presName="connTx" presStyleLbl="parChTrans1D2" presStyleIdx="3" presStyleCnt="6"/>
      <dgm:spPr/>
      <dgm:t>
        <a:bodyPr/>
        <a:lstStyle/>
        <a:p>
          <a:endParaRPr lang="pl-PL"/>
        </a:p>
      </dgm:t>
    </dgm:pt>
    <dgm:pt modelId="{2CBCF655-651A-486B-AF8F-F603139787F5}" type="pres">
      <dgm:prSet presAssocID="{AACA8224-0366-4765-929E-B2DDFFFC8EC4}" presName="node" presStyleLbl="node1" presStyleIdx="3" presStyleCnt="6" custScaleX="202910" custScaleY="114552" custRadScaleRad="95564" custRadScaleInc="139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E5CC8A-003D-4313-B4A7-4F5017FDED76}" type="pres">
      <dgm:prSet presAssocID="{9A9199A7-12DB-4236-AB8D-47094AC359F3}" presName="Name9" presStyleLbl="parChTrans1D2" presStyleIdx="4" presStyleCnt="6"/>
      <dgm:spPr/>
      <dgm:t>
        <a:bodyPr/>
        <a:lstStyle/>
        <a:p>
          <a:endParaRPr lang="pl-PL"/>
        </a:p>
      </dgm:t>
    </dgm:pt>
    <dgm:pt modelId="{E880911C-0553-406F-9080-373CA307BCB5}" type="pres">
      <dgm:prSet presAssocID="{9A9199A7-12DB-4236-AB8D-47094AC359F3}" presName="connTx" presStyleLbl="parChTrans1D2" presStyleIdx="4" presStyleCnt="6"/>
      <dgm:spPr/>
      <dgm:t>
        <a:bodyPr/>
        <a:lstStyle/>
        <a:p>
          <a:endParaRPr lang="pl-PL"/>
        </a:p>
      </dgm:t>
    </dgm:pt>
    <dgm:pt modelId="{D70A0333-9E52-4166-AFF6-0803EF30DC96}" type="pres">
      <dgm:prSet presAssocID="{B3037AA8-E437-4707-927A-9E3D6D15C63B}" presName="node" presStyleLbl="node1" presStyleIdx="4" presStyleCnt="6" custScaleX="179367" custScaleY="127299" custRadScaleRad="150293" custRadScaleInc="5284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169C36-1038-4616-A9CF-59C346AF6E88}" type="pres">
      <dgm:prSet presAssocID="{3D77C7DD-104F-4D05-B7D3-AA1A67A4C54D}" presName="Name9" presStyleLbl="parChTrans1D2" presStyleIdx="5" presStyleCnt="6"/>
      <dgm:spPr/>
      <dgm:t>
        <a:bodyPr/>
        <a:lstStyle/>
        <a:p>
          <a:endParaRPr lang="pl-PL"/>
        </a:p>
      </dgm:t>
    </dgm:pt>
    <dgm:pt modelId="{DC76BF89-2F5C-451D-9497-8F64435F7BBF}" type="pres">
      <dgm:prSet presAssocID="{3D77C7DD-104F-4D05-B7D3-AA1A67A4C54D}" presName="connTx" presStyleLbl="parChTrans1D2" presStyleIdx="5" presStyleCnt="6"/>
      <dgm:spPr/>
      <dgm:t>
        <a:bodyPr/>
        <a:lstStyle/>
        <a:p>
          <a:endParaRPr lang="pl-PL"/>
        </a:p>
      </dgm:t>
    </dgm:pt>
    <dgm:pt modelId="{5D770A74-1794-446A-A4B5-03E1C40F7743}" type="pres">
      <dgm:prSet presAssocID="{C3984B59-53DF-4038-AC00-982F44F72F50}" presName="node" presStyleLbl="node1" presStyleIdx="5" presStyleCnt="6" custScaleX="193488" custScaleY="104799" custRadScaleRad="155834" custRadScaleInc="-2200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BF4A477-A207-480D-8CFF-C8B051B56F51}" type="presOf" srcId="{9A9199A7-12DB-4236-AB8D-47094AC359F3}" destId="{E880911C-0553-406F-9080-373CA307BCB5}" srcOrd="1" destOrd="0" presId="urn:microsoft.com/office/officeart/2005/8/layout/radial1"/>
    <dgm:cxn modelId="{1CA293AD-5D89-4D43-A4F8-B67D2FC688DE}" type="presOf" srcId="{F4FD254B-02BF-448B-96FB-9C44DC3AE5BE}" destId="{DC2069A1-5A40-403D-BA43-BADE731DA481}" srcOrd="1" destOrd="0" presId="urn:microsoft.com/office/officeart/2005/8/layout/radial1"/>
    <dgm:cxn modelId="{0A88D0A3-0D90-480C-9621-4FD5B88A00F3}" srcId="{2FE58825-817B-4503-9950-3101A2A8B2E0}" destId="{C3984B59-53DF-4038-AC00-982F44F72F50}" srcOrd="5" destOrd="0" parTransId="{3D77C7DD-104F-4D05-B7D3-AA1A67A4C54D}" sibTransId="{A917F478-A8A4-4ABC-8FCA-E223884BBA8C}"/>
    <dgm:cxn modelId="{D4949CE8-37DC-4561-9CE0-D6EB12C171BB}" type="presOf" srcId="{9A9199A7-12DB-4236-AB8D-47094AC359F3}" destId="{06E5CC8A-003D-4313-B4A7-4F5017FDED76}" srcOrd="0" destOrd="0" presId="urn:microsoft.com/office/officeart/2005/8/layout/radial1"/>
    <dgm:cxn modelId="{93546E03-E536-465E-939F-80EF4FE03187}" type="presOf" srcId="{559E0EF1-971B-45DB-805C-26355D76F58F}" destId="{4C53434B-4F83-4A3C-8DFA-33F0F9B41949}" srcOrd="1" destOrd="0" presId="urn:microsoft.com/office/officeart/2005/8/layout/radial1"/>
    <dgm:cxn modelId="{14C4AB97-4573-4DDE-B4AF-811B6F1C170E}" type="presOf" srcId="{3D77C7DD-104F-4D05-B7D3-AA1A67A4C54D}" destId="{DC76BF89-2F5C-451D-9497-8F64435F7BBF}" srcOrd="1" destOrd="0" presId="urn:microsoft.com/office/officeart/2005/8/layout/radial1"/>
    <dgm:cxn modelId="{96FC8E0A-1A8E-4676-B3AA-033869BA6D91}" type="presOf" srcId="{8BC13ECD-8CED-4934-A844-F7EC704AC338}" destId="{34E9FEEB-434C-404F-A4B6-CD275E25DC27}" srcOrd="0" destOrd="0" presId="urn:microsoft.com/office/officeart/2005/8/layout/radial1"/>
    <dgm:cxn modelId="{C06CAE6F-68DD-4CBC-A515-57E4905181DB}" type="presOf" srcId="{3D77C7DD-104F-4D05-B7D3-AA1A67A4C54D}" destId="{4F169C36-1038-4616-A9CF-59C346AF6E88}" srcOrd="0" destOrd="0" presId="urn:microsoft.com/office/officeart/2005/8/layout/radial1"/>
    <dgm:cxn modelId="{079C5EDF-024D-41E1-9CEE-F51FA9B9925F}" srcId="{8BC13ECD-8CED-4934-A844-F7EC704AC338}" destId="{38F92BB0-ED69-4E91-815F-9665DD5A1EE9}" srcOrd="3" destOrd="0" parTransId="{0626F2EC-0E49-4951-8A4F-DD3EF49BDDCE}" sibTransId="{2D04CBC1-BBCE-41EC-9C82-46581D87066B}"/>
    <dgm:cxn modelId="{4E7386BF-8FB8-4E8D-970B-3131B1DFCBDF}" type="presOf" srcId="{C3984B59-53DF-4038-AC00-982F44F72F50}" destId="{5D770A74-1794-446A-A4B5-03E1C40F7743}" srcOrd="0" destOrd="0" presId="urn:microsoft.com/office/officeart/2005/8/layout/radial1"/>
    <dgm:cxn modelId="{94867C7F-69D2-4178-B0FF-8CF5E2188B95}" srcId="{8BC13ECD-8CED-4934-A844-F7EC704AC338}" destId="{AF5ABD87-2022-4A8F-BE33-C623B322CA0A}" srcOrd="1" destOrd="0" parTransId="{BE6522FB-E848-4364-97FA-342A1981A084}" sibTransId="{36ECF152-7474-4CA4-B056-A2CB65383CA8}"/>
    <dgm:cxn modelId="{FA0BEA03-7C67-4611-89DF-7A7C33A11FC1}" srcId="{2FE58825-817B-4503-9950-3101A2A8B2E0}" destId="{B3037AA8-E437-4707-927A-9E3D6D15C63B}" srcOrd="4" destOrd="0" parTransId="{9A9199A7-12DB-4236-AB8D-47094AC359F3}" sibTransId="{FCB3C922-382F-4EFE-B309-97ABA3ED23B3}"/>
    <dgm:cxn modelId="{312FC50A-C33E-4806-80DE-3165B80B75C6}" srcId="{2FE58825-817B-4503-9950-3101A2A8B2E0}" destId="{564252AC-15F4-4590-9D00-B81DC90B5F67}" srcOrd="2" destOrd="0" parTransId="{559E0EF1-971B-45DB-805C-26355D76F58F}" sibTransId="{E664BB8E-9F41-4B46-A06C-DEA75E744AEC}"/>
    <dgm:cxn modelId="{B29988A0-525B-403C-8DCC-A90A6F6A0645}" srcId="{8BC13ECD-8CED-4934-A844-F7EC704AC338}" destId="{08EA47C1-0647-4FEF-9F49-2577CEBEEC93}" srcOrd="2" destOrd="0" parTransId="{88B39A64-1C2C-4EED-90DE-A4352FD07A93}" sibTransId="{05A3C1E7-1206-4132-A38A-77F25FCDECB5}"/>
    <dgm:cxn modelId="{BE87CAE7-F42D-47F3-98EA-D8B636A0F92E}" srcId="{2FE58825-817B-4503-9950-3101A2A8B2E0}" destId="{AACA8224-0366-4765-929E-B2DDFFFC8EC4}" srcOrd="3" destOrd="0" parTransId="{490EB902-70CD-4227-80C9-D843D03E5F87}" sibTransId="{F2259D5A-16C7-49EE-B3F4-E17326834944}"/>
    <dgm:cxn modelId="{C4A44033-D436-435B-AFDA-0A936C4F1945}" srcId="{2FE58825-817B-4503-9950-3101A2A8B2E0}" destId="{9BB98B76-30D5-4FDF-A636-8E34BF6DB0C6}" srcOrd="1" destOrd="0" parTransId="{F4FD254B-02BF-448B-96FB-9C44DC3AE5BE}" sibTransId="{2939A782-6C34-4702-B715-CA69CF920F00}"/>
    <dgm:cxn modelId="{4B3D982D-480D-4913-840B-ACD09FF25003}" type="presOf" srcId="{5F18894C-DE5B-4771-A803-9185F45F5F31}" destId="{734EC205-58BB-494F-9C63-419F2324CB13}" srcOrd="0" destOrd="0" presId="urn:microsoft.com/office/officeart/2005/8/layout/radial1"/>
    <dgm:cxn modelId="{3448DEBC-23ED-4022-8EA1-89D0C7D8684F}" type="presOf" srcId="{564252AC-15F4-4590-9D00-B81DC90B5F67}" destId="{8C1FB921-3010-4339-82B0-44E7AD378032}" srcOrd="0" destOrd="0" presId="urn:microsoft.com/office/officeart/2005/8/layout/radial1"/>
    <dgm:cxn modelId="{9D70E5D1-69A4-4215-865C-8F53B1209FEE}" type="presOf" srcId="{490EB902-70CD-4227-80C9-D843D03E5F87}" destId="{607956CB-D60E-4738-8958-9FF328ECD1CF}" srcOrd="0" destOrd="0" presId="urn:microsoft.com/office/officeart/2005/8/layout/radial1"/>
    <dgm:cxn modelId="{BE9A1C8F-1FF7-4C53-8EE9-B77AE0464EE8}" type="presOf" srcId="{490EB902-70CD-4227-80C9-D843D03E5F87}" destId="{EC3BA7E2-EB1F-47A7-A863-917C35B0ABEA}" srcOrd="1" destOrd="0" presId="urn:microsoft.com/office/officeart/2005/8/layout/radial1"/>
    <dgm:cxn modelId="{228EFBD0-3D71-447E-8D67-94DE97408252}" type="presOf" srcId="{559E0EF1-971B-45DB-805C-26355D76F58F}" destId="{0614C4DA-9635-4D6D-A449-A20E536AF64C}" srcOrd="0" destOrd="0" presId="urn:microsoft.com/office/officeart/2005/8/layout/radial1"/>
    <dgm:cxn modelId="{EB7649B7-4932-4FA3-B29C-A4540D9E4BF9}" srcId="{8BC13ECD-8CED-4934-A844-F7EC704AC338}" destId="{2FE58825-817B-4503-9950-3101A2A8B2E0}" srcOrd="0" destOrd="0" parTransId="{CEAE3777-D461-4E1D-A3C7-AB67DD97A520}" sibTransId="{68889586-C797-4483-A118-CEF514386036}"/>
    <dgm:cxn modelId="{6B4434D4-F7F5-4BB1-A342-019263375120}" type="presOf" srcId="{2FE58825-817B-4503-9950-3101A2A8B2E0}" destId="{1DC792BA-A616-452B-B962-4B9BE03FA24F}" srcOrd="0" destOrd="0" presId="urn:microsoft.com/office/officeart/2005/8/layout/radial1"/>
    <dgm:cxn modelId="{481AD91F-9E1B-461D-869F-6D80BF15E2D2}" type="presOf" srcId="{9BB98B76-30D5-4FDF-A636-8E34BF6DB0C6}" destId="{927423BC-5350-4D7D-8131-374F3AAB418B}" srcOrd="0" destOrd="0" presId="urn:microsoft.com/office/officeart/2005/8/layout/radial1"/>
    <dgm:cxn modelId="{69526FEC-54F4-4C4D-A83B-7E4A1E935D5B}" type="presOf" srcId="{2AC991C7-32C4-4612-BFF1-58964FA4422A}" destId="{CF828426-2825-4A18-A5E7-2A2F86AA29A1}" srcOrd="0" destOrd="0" presId="urn:microsoft.com/office/officeart/2005/8/layout/radial1"/>
    <dgm:cxn modelId="{AAFA659B-8227-44E9-BB01-883F9B62020E}" type="presOf" srcId="{F4FD254B-02BF-448B-96FB-9C44DC3AE5BE}" destId="{16940407-D684-4FD0-A833-5F7D6962EA4F}" srcOrd="0" destOrd="0" presId="urn:microsoft.com/office/officeart/2005/8/layout/radial1"/>
    <dgm:cxn modelId="{83017237-94B6-437C-95CA-F19F69A9AA3A}" type="presOf" srcId="{AACA8224-0366-4765-929E-B2DDFFFC8EC4}" destId="{2CBCF655-651A-486B-AF8F-F603139787F5}" srcOrd="0" destOrd="0" presId="urn:microsoft.com/office/officeart/2005/8/layout/radial1"/>
    <dgm:cxn modelId="{13AFADE4-9421-454D-90FC-8575D3277F10}" type="presOf" srcId="{B3037AA8-E437-4707-927A-9E3D6D15C63B}" destId="{D70A0333-9E52-4166-AFF6-0803EF30DC96}" srcOrd="0" destOrd="0" presId="urn:microsoft.com/office/officeart/2005/8/layout/radial1"/>
    <dgm:cxn modelId="{AA7BCCE9-DF73-45CD-A95A-1C0F24B8A0B2}" srcId="{2FE58825-817B-4503-9950-3101A2A8B2E0}" destId="{5F18894C-DE5B-4771-A803-9185F45F5F31}" srcOrd="0" destOrd="0" parTransId="{2AC991C7-32C4-4612-BFF1-58964FA4422A}" sibTransId="{99AC6C69-12F5-418A-9C48-F67A67AC53B2}"/>
    <dgm:cxn modelId="{EE0FD1EB-D793-4A6A-A966-9172E0C76570}" type="presOf" srcId="{2AC991C7-32C4-4612-BFF1-58964FA4422A}" destId="{10E79A9E-7495-4F4C-9667-9AC2DE471201}" srcOrd="1" destOrd="0" presId="urn:microsoft.com/office/officeart/2005/8/layout/radial1"/>
    <dgm:cxn modelId="{E9527353-3A53-445E-A33D-32BCE31D74A8}" type="presParOf" srcId="{34E9FEEB-434C-404F-A4B6-CD275E25DC27}" destId="{1DC792BA-A616-452B-B962-4B9BE03FA24F}" srcOrd="0" destOrd="0" presId="urn:microsoft.com/office/officeart/2005/8/layout/radial1"/>
    <dgm:cxn modelId="{9AF722DB-A9FC-4D04-BF17-8DD3801A080D}" type="presParOf" srcId="{34E9FEEB-434C-404F-A4B6-CD275E25DC27}" destId="{CF828426-2825-4A18-A5E7-2A2F86AA29A1}" srcOrd="1" destOrd="0" presId="urn:microsoft.com/office/officeart/2005/8/layout/radial1"/>
    <dgm:cxn modelId="{2791A724-25E3-4C64-BB6A-6B033C64DB00}" type="presParOf" srcId="{CF828426-2825-4A18-A5E7-2A2F86AA29A1}" destId="{10E79A9E-7495-4F4C-9667-9AC2DE471201}" srcOrd="0" destOrd="0" presId="urn:microsoft.com/office/officeart/2005/8/layout/radial1"/>
    <dgm:cxn modelId="{1BB419B0-9D8D-4D76-A5F4-49F37500FE1E}" type="presParOf" srcId="{34E9FEEB-434C-404F-A4B6-CD275E25DC27}" destId="{734EC205-58BB-494F-9C63-419F2324CB13}" srcOrd="2" destOrd="0" presId="urn:microsoft.com/office/officeart/2005/8/layout/radial1"/>
    <dgm:cxn modelId="{6DAD0E69-534F-4C4E-A3CE-AF7A2193355C}" type="presParOf" srcId="{34E9FEEB-434C-404F-A4B6-CD275E25DC27}" destId="{16940407-D684-4FD0-A833-5F7D6962EA4F}" srcOrd="3" destOrd="0" presId="urn:microsoft.com/office/officeart/2005/8/layout/radial1"/>
    <dgm:cxn modelId="{F1C5814F-581F-4FC9-BB3B-B947E570CC7A}" type="presParOf" srcId="{16940407-D684-4FD0-A833-5F7D6962EA4F}" destId="{DC2069A1-5A40-403D-BA43-BADE731DA481}" srcOrd="0" destOrd="0" presId="urn:microsoft.com/office/officeart/2005/8/layout/radial1"/>
    <dgm:cxn modelId="{B5B27FFA-E4BF-4085-AE0D-E8A52350F5CA}" type="presParOf" srcId="{34E9FEEB-434C-404F-A4B6-CD275E25DC27}" destId="{927423BC-5350-4D7D-8131-374F3AAB418B}" srcOrd="4" destOrd="0" presId="urn:microsoft.com/office/officeart/2005/8/layout/radial1"/>
    <dgm:cxn modelId="{B102888E-6897-4C89-977A-2AF33E25DB3E}" type="presParOf" srcId="{34E9FEEB-434C-404F-A4B6-CD275E25DC27}" destId="{0614C4DA-9635-4D6D-A449-A20E536AF64C}" srcOrd="5" destOrd="0" presId="urn:microsoft.com/office/officeart/2005/8/layout/radial1"/>
    <dgm:cxn modelId="{762DE5C3-0205-4671-B566-308CB5AEC21B}" type="presParOf" srcId="{0614C4DA-9635-4D6D-A449-A20E536AF64C}" destId="{4C53434B-4F83-4A3C-8DFA-33F0F9B41949}" srcOrd="0" destOrd="0" presId="urn:microsoft.com/office/officeart/2005/8/layout/radial1"/>
    <dgm:cxn modelId="{F0DAE622-CDFA-4AD7-ABE7-91E5AB3D3AD5}" type="presParOf" srcId="{34E9FEEB-434C-404F-A4B6-CD275E25DC27}" destId="{8C1FB921-3010-4339-82B0-44E7AD378032}" srcOrd="6" destOrd="0" presId="urn:microsoft.com/office/officeart/2005/8/layout/radial1"/>
    <dgm:cxn modelId="{39B39F15-2C18-44FC-BEA6-37CD2E6ED855}" type="presParOf" srcId="{34E9FEEB-434C-404F-A4B6-CD275E25DC27}" destId="{607956CB-D60E-4738-8958-9FF328ECD1CF}" srcOrd="7" destOrd="0" presId="urn:microsoft.com/office/officeart/2005/8/layout/radial1"/>
    <dgm:cxn modelId="{EAB67FD9-DCB8-49AB-9BB8-943F9B9B284E}" type="presParOf" srcId="{607956CB-D60E-4738-8958-9FF328ECD1CF}" destId="{EC3BA7E2-EB1F-47A7-A863-917C35B0ABEA}" srcOrd="0" destOrd="0" presId="urn:microsoft.com/office/officeart/2005/8/layout/radial1"/>
    <dgm:cxn modelId="{23C030C5-E925-44AC-BA42-914E6656F0C6}" type="presParOf" srcId="{34E9FEEB-434C-404F-A4B6-CD275E25DC27}" destId="{2CBCF655-651A-486B-AF8F-F603139787F5}" srcOrd="8" destOrd="0" presId="urn:microsoft.com/office/officeart/2005/8/layout/radial1"/>
    <dgm:cxn modelId="{80557EC0-773F-4494-B7C3-8560B654BD18}" type="presParOf" srcId="{34E9FEEB-434C-404F-A4B6-CD275E25DC27}" destId="{06E5CC8A-003D-4313-B4A7-4F5017FDED76}" srcOrd="9" destOrd="0" presId="urn:microsoft.com/office/officeart/2005/8/layout/radial1"/>
    <dgm:cxn modelId="{4F3526EE-77D2-4304-A178-6C3F5414033E}" type="presParOf" srcId="{06E5CC8A-003D-4313-B4A7-4F5017FDED76}" destId="{E880911C-0553-406F-9080-373CA307BCB5}" srcOrd="0" destOrd="0" presId="urn:microsoft.com/office/officeart/2005/8/layout/radial1"/>
    <dgm:cxn modelId="{8C422AF8-D24B-46B6-8A88-883F36CCCC3A}" type="presParOf" srcId="{34E9FEEB-434C-404F-A4B6-CD275E25DC27}" destId="{D70A0333-9E52-4166-AFF6-0803EF30DC96}" srcOrd="10" destOrd="0" presId="urn:microsoft.com/office/officeart/2005/8/layout/radial1"/>
    <dgm:cxn modelId="{01F97256-0E33-405E-ADDF-C56FE11737A9}" type="presParOf" srcId="{34E9FEEB-434C-404F-A4B6-CD275E25DC27}" destId="{4F169C36-1038-4616-A9CF-59C346AF6E88}" srcOrd="11" destOrd="0" presId="urn:microsoft.com/office/officeart/2005/8/layout/radial1"/>
    <dgm:cxn modelId="{260589E0-BB0F-425E-89E0-057E693755AE}" type="presParOf" srcId="{4F169C36-1038-4616-A9CF-59C346AF6E88}" destId="{DC76BF89-2F5C-451D-9497-8F64435F7BBF}" srcOrd="0" destOrd="0" presId="urn:microsoft.com/office/officeart/2005/8/layout/radial1"/>
    <dgm:cxn modelId="{FB313154-BE25-446B-9D57-73BD666A23AB}" type="presParOf" srcId="{34E9FEEB-434C-404F-A4B6-CD275E25DC27}" destId="{5D770A74-1794-446A-A4B5-03E1C40F7743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C13ECD-8CED-4934-A844-F7EC704AC338}" type="doc">
      <dgm:prSet loTypeId="urn:microsoft.com/office/officeart/2005/8/layout/radial1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9BB98B76-30D5-4FDF-A636-8E34BF6DB0C6}">
      <dgm:prSet phldrT="[Tekst]" custT="1"/>
      <dgm:spPr/>
      <dgm:t>
        <a:bodyPr/>
        <a:lstStyle/>
        <a:p>
          <a:endParaRPr lang="pl-PL" sz="1600" b="1" dirty="0" smtClean="0"/>
        </a:p>
        <a:p>
          <a:r>
            <a:rPr lang="pl-PL" sz="1400" b="1" dirty="0" smtClean="0"/>
            <a:t>Zapewnienie warunków nauki (gabinety, pomoce dydaktyczne) </a:t>
          </a:r>
        </a:p>
        <a:p>
          <a:endParaRPr lang="pl-PL" sz="1600" b="1" dirty="0"/>
        </a:p>
      </dgm:t>
    </dgm:pt>
    <dgm:pt modelId="{F4FD254B-02BF-448B-96FB-9C44DC3AE5BE}" type="parTrans" cxnId="{C4A44033-D436-435B-AFDA-0A936C4F1945}">
      <dgm:prSet/>
      <dgm:spPr/>
      <dgm:t>
        <a:bodyPr/>
        <a:lstStyle/>
        <a:p>
          <a:endParaRPr lang="pl-PL"/>
        </a:p>
      </dgm:t>
    </dgm:pt>
    <dgm:pt modelId="{2939A782-6C34-4702-B715-CA69CF920F00}" type="sibTrans" cxnId="{C4A44033-D436-435B-AFDA-0A936C4F1945}">
      <dgm:prSet/>
      <dgm:spPr/>
      <dgm:t>
        <a:bodyPr/>
        <a:lstStyle/>
        <a:p>
          <a:endParaRPr lang="pl-PL"/>
        </a:p>
      </dgm:t>
    </dgm:pt>
    <dgm:pt modelId="{564252AC-15F4-4590-9D00-B81DC90B5F67}">
      <dgm:prSet phldrT="[Teks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pl-PL" sz="1400" b="1" dirty="0" smtClean="0"/>
            <a:t>Umożliwianie nauczycielom  udziału  w zewnętrznych  formach   doskonalenia zawodowego </a:t>
          </a:r>
          <a:endParaRPr lang="pl-PL" sz="1400" b="1" dirty="0"/>
        </a:p>
      </dgm:t>
    </dgm:pt>
    <dgm:pt modelId="{559E0EF1-971B-45DB-805C-26355D76F58F}" type="parTrans" cxnId="{312FC50A-C33E-4806-80DE-3165B80B75C6}">
      <dgm:prSet/>
      <dgm:spPr/>
      <dgm:t>
        <a:bodyPr/>
        <a:lstStyle/>
        <a:p>
          <a:endParaRPr lang="pl-PL"/>
        </a:p>
      </dgm:t>
    </dgm:pt>
    <dgm:pt modelId="{E664BB8E-9F41-4B46-A06C-DEA75E744AEC}" type="sibTrans" cxnId="{312FC50A-C33E-4806-80DE-3165B80B75C6}">
      <dgm:prSet/>
      <dgm:spPr/>
      <dgm:t>
        <a:bodyPr/>
        <a:lstStyle/>
        <a:p>
          <a:endParaRPr lang="pl-PL"/>
        </a:p>
      </dgm:t>
    </dgm:pt>
    <dgm:pt modelId="{AACA8224-0366-4765-929E-B2DDFFFC8EC4}">
      <dgm:prSet phldrT="[Teks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l-PL" sz="1400" b="1" dirty="0" smtClean="0"/>
            <a:t>Właściwa i efektywna organizacja pomocy psychologiczno-pedagogicznej</a:t>
          </a:r>
        </a:p>
      </dgm:t>
    </dgm:pt>
    <dgm:pt modelId="{490EB902-70CD-4227-80C9-D843D03E5F87}" type="parTrans" cxnId="{BE87CAE7-F42D-47F3-98EA-D8B636A0F92E}">
      <dgm:prSet/>
      <dgm:spPr/>
      <dgm:t>
        <a:bodyPr/>
        <a:lstStyle/>
        <a:p>
          <a:endParaRPr lang="pl-PL"/>
        </a:p>
      </dgm:t>
    </dgm:pt>
    <dgm:pt modelId="{F2259D5A-16C7-49EE-B3F4-E17326834944}" type="sibTrans" cxnId="{BE87CAE7-F42D-47F3-98EA-D8B636A0F92E}">
      <dgm:prSet/>
      <dgm:spPr/>
      <dgm:t>
        <a:bodyPr/>
        <a:lstStyle/>
        <a:p>
          <a:endParaRPr lang="pl-PL"/>
        </a:p>
      </dgm:t>
    </dgm:pt>
    <dgm:pt modelId="{B3037AA8-E437-4707-927A-9E3D6D15C63B}">
      <dgm:prSet phldrT="[Tekst]" custT="1"/>
      <dgm:spPr/>
      <dgm:t>
        <a:bodyPr/>
        <a:lstStyle/>
        <a:p>
          <a:r>
            <a:rPr lang="pl-PL" sz="1400" b="1" dirty="0" smtClean="0"/>
            <a:t>Planowanie </a:t>
          </a:r>
          <a:br>
            <a:rPr lang="pl-PL" sz="1400" b="1" dirty="0" smtClean="0"/>
          </a:br>
          <a:r>
            <a:rPr lang="pl-PL" sz="1400" b="1" dirty="0" smtClean="0"/>
            <a:t>i realizowanie NADZORU PEDAGOGICZNEGO  ukierunkowanego na efekty kształcenia</a:t>
          </a:r>
          <a:endParaRPr lang="pl-PL" sz="1400" b="1" dirty="0"/>
        </a:p>
      </dgm:t>
    </dgm:pt>
    <dgm:pt modelId="{9A9199A7-12DB-4236-AB8D-47094AC359F3}" type="parTrans" cxnId="{FA0BEA03-7C67-4611-89DF-7A7C33A11FC1}">
      <dgm:prSet/>
      <dgm:spPr/>
      <dgm:t>
        <a:bodyPr/>
        <a:lstStyle/>
        <a:p>
          <a:endParaRPr lang="pl-PL"/>
        </a:p>
      </dgm:t>
    </dgm:pt>
    <dgm:pt modelId="{FCB3C922-382F-4EFE-B309-97ABA3ED23B3}" type="sibTrans" cxnId="{FA0BEA03-7C67-4611-89DF-7A7C33A11FC1}">
      <dgm:prSet/>
      <dgm:spPr/>
      <dgm:t>
        <a:bodyPr/>
        <a:lstStyle/>
        <a:p>
          <a:endParaRPr lang="pl-PL"/>
        </a:p>
      </dgm:t>
    </dgm:pt>
    <dgm:pt modelId="{C3984B59-53DF-4038-AC00-982F44F72F50}">
      <dgm:prSet phldrT="[Tekst]" custT="1"/>
      <dgm:spPr/>
      <dgm:t>
        <a:bodyPr/>
        <a:lstStyle/>
        <a:p>
          <a:r>
            <a:rPr lang="pl-PL" sz="1400" b="1" dirty="0" smtClean="0"/>
            <a:t>Organizacja pracy zespołów nauczycieli, </a:t>
          </a:r>
          <a:br>
            <a:rPr lang="pl-PL" sz="1400" b="1" dirty="0" smtClean="0"/>
          </a:br>
          <a:r>
            <a:rPr lang="pl-PL" sz="1400" b="1" dirty="0" smtClean="0"/>
            <a:t>w tym </a:t>
          </a:r>
          <a:r>
            <a:rPr lang="pl-PL" sz="1400" b="1" u="sng" dirty="0" smtClean="0"/>
            <a:t>zespołu nauczycieli uczących </a:t>
          </a:r>
          <a:br>
            <a:rPr lang="pl-PL" sz="1400" b="1" u="sng" dirty="0" smtClean="0"/>
          </a:br>
          <a:r>
            <a:rPr lang="pl-PL" sz="1400" b="1" u="sng" dirty="0" smtClean="0"/>
            <a:t>w jednym oddziale</a:t>
          </a:r>
          <a:endParaRPr lang="pl-PL" sz="1400" b="1" u="sng" dirty="0"/>
        </a:p>
      </dgm:t>
    </dgm:pt>
    <dgm:pt modelId="{3D77C7DD-104F-4D05-B7D3-AA1A67A4C54D}" type="parTrans" cxnId="{0A88D0A3-0D90-480C-9621-4FD5B88A00F3}">
      <dgm:prSet/>
      <dgm:spPr/>
      <dgm:t>
        <a:bodyPr/>
        <a:lstStyle/>
        <a:p>
          <a:endParaRPr lang="pl-PL"/>
        </a:p>
      </dgm:t>
    </dgm:pt>
    <dgm:pt modelId="{A917F478-A8A4-4ABC-8FCA-E223884BBA8C}" type="sibTrans" cxnId="{0A88D0A3-0D90-480C-9621-4FD5B88A00F3}">
      <dgm:prSet/>
      <dgm:spPr/>
      <dgm:t>
        <a:bodyPr/>
        <a:lstStyle/>
        <a:p>
          <a:endParaRPr lang="pl-PL"/>
        </a:p>
      </dgm:t>
    </dgm:pt>
    <dgm:pt modelId="{5F18894C-DE5B-4771-A803-9185F45F5F31}">
      <dgm:prSet phldrT="[Tekst]" custT="1"/>
      <dgm:spPr/>
      <dgm:t>
        <a:bodyPr/>
        <a:lstStyle/>
        <a:p>
          <a:r>
            <a:rPr lang="pl-PL" sz="1400" b="1" dirty="0" smtClean="0"/>
            <a:t>Organizacja zajęć  zgodnie z arkuszem organizacji, statutem szkoły  </a:t>
          </a:r>
          <a:br>
            <a:rPr lang="pl-PL" sz="1400" b="1" dirty="0" smtClean="0"/>
          </a:br>
          <a:r>
            <a:rPr lang="pl-PL" sz="1400" b="1" dirty="0" smtClean="0"/>
            <a:t>i  higieną pracy</a:t>
          </a:r>
          <a:endParaRPr lang="pl-PL" sz="1400" b="1" dirty="0"/>
        </a:p>
      </dgm:t>
    </dgm:pt>
    <dgm:pt modelId="{99AC6C69-12F5-418A-9C48-F67A67AC53B2}" type="sibTrans" cxnId="{AA7BCCE9-DF73-45CD-A95A-1C0F24B8A0B2}">
      <dgm:prSet/>
      <dgm:spPr/>
      <dgm:t>
        <a:bodyPr/>
        <a:lstStyle/>
        <a:p>
          <a:endParaRPr lang="pl-PL"/>
        </a:p>
      </dgm:t>
    </dgm:pt>
    <dgm:pt modelId="{2AC991C7-32C4-4612-BFF1-58964FA4422A}" type="parTrans" cxnId="{AA7BCCE9-DF73-45CD-A95A-1C0F24B8A0B2}">
      <dgm:prSet/>
      <dgm:spPr/>
      <dgm:t>
        <a:bodyPr/>
        <a:lstStyle/>
        <a:p>
          <a:endParaRPr lang="pl-PL"/>
        </a:p>
      </dgm:t>
    </dgm:pt>
    <dgm:pt modelId="{2FE58825-817B-4503-9950-3101A2A8B2E0}">
      <dgm:prSet phldrT="[Tekst]" custT="1"/>
      <dgm:spPr/>
      <dgm:t>
        <a:bodyPr/>
        <a:lstStyle/>
        <a:p>
          <a:r>
            <a:rPr lang="pl-PL" sz="1600" b="1" dirty="0" smtClean="0"/>
            <a:t>DYREKTOR</a:t>
          </a:r>
          <a:endParaRPr lang="pl-PL" sz="1600" b="1" dirty="0"/>
        </a:p>
      </dgm:t>
    </dgm:pt>
    <dgm:pt modelId="{68889586-C797-4483-A118-CEF514386036}" type="sibTrans" cxnId="{EB7649B7-4932-4FA3-B29C-A4540D9E4BF9}">
      <dgm:prSet/>
      <dgm:spPr/>
      <dgm:t>
        <a:bodyPr/>
        <a:lstStyle/>
        <a:p>
          <a:endParaRPr lang="pl-PL"/>
        </a:p>
      </dgm:t>
    </dgm:pt>
    <dgm:pt modelId="{CEAE3777-D461-4E1D-A3C7-AB67DD97A520}" type="parTrans" cxnId="{EB7649B7-4932-4FA3-B29C-A4540D9E4BF9}">
      <dgm:prSet/>
      <dgm:spPr/>
      <dgm:t>
        <a:bodyPr/>
        <a:lstStyle/>
        <a:p>
          <a:endParaRPr lang="pl-PL"/>
        </a:p>
      </dgm:t>
    </dgm:pt>
    <dgm:pt modelId="{AF5ABD87-2022-4A8F-BE33-C623B322CA0A}">
      <dgm:prSet phldrT="[Tekst]" custScaleX="147846" custRadScaleRad="106051" custRadScaleInc="-6234"/>
      <dgm:spPr/>
      <dgm:t>
        <a:bodyPr/>
        <a:lstStyle/>
        <a:p>
          <a:endParaRPr lang="pl-PL"/>
        </a:p>
      </dgm:t>
    </dgm:pt>
    <dgm:pt modelId="{BE6522FB-E848-4364-97FA-342A1981A084}" type="parTrans" cxnId="{94867C7F-69D2-4178-B0FF-8CF5E2188B95}">
      <dgm:prSet/>
      <dgm:spPr/>
      <dgm:t>
        <a:bodyPr/>
        <a:lstStyle/>
        <a:p>
          <a:endParaRPr lang="pl-PL"/>
        </a:p>
      </dgm:t>
    </dgm:pt>
    <dgm:pt modelId="{36ECF152-7474-4CA4-B056-A2CB65383CA8}" type="sibTrans" cxnId="{94867C7F-69D2-4178-B0FF-8CF5E2188B95}">
      <dgm:prSet/>
      <dgm:spPr/>
      <dgm:t>
        <a:bodyPr/>
        <a:lstStyle/>
        <a:p>
          <a:endParaRPr lang="pl-PL"/>
        </a:p>
      </dgm:t>
    </dgm:pt>
    <dgm:pt modelId="{08EA47C1-0647-4FEF-9F49-2577CEBEEC93}">
      <dgm:prSet phldrT="[Tekst]" custScaleX="137506" custRadScaleRad="98576" custRadScaleInc="-3548"/>
      <dgm:spPr/>
      <dgm:t>
        <a:bodyPr/>
        <a:lstStyle/>
        <a:p>
          <a:endParaRPr lang="pl-PL"/>
        </a:p>
      </dgm:t>
    </dgm:pt>
    <dgm:pt modelId="{88B39A64-1C2C-4EED-90DE-A4352FD07A93}" type="parTrans" cxnId="{B29988A0-525B-403C-8DCC-A90A6F6A0645}">
      <dgm:prSet/>
      <dgm:spPr/>
      <dgm:t>
        <a:bodyPr/>
        <a:lstStyle/>
        <a:p>
          <a:endParaRPr lang="pl-PL"/>
        </a:p>
      </dgm:t>
    </dgm:pt>
    <dgm:pt modelId="{05A3C1E7-1206-4132-A38A-77F25FCDECB5}" type="sibTrans" cxnId="{B29988A0-525B-403C-8DCC-A90A6F6A0645}">
      <dgm:prSet/>
      <dgm:spPr/>
      <dgm:t>
        <a:bodyPr/>
        <a:lstStyle/>
        <a:p>
          <a:endParaRPr lang="pl-PL"/>
        </a:p>
      </dgm:t>
    </dgm:pt>
    <dgm:pt modelId="{38F92BB0-ED69-4E91-815F-9665DD5A1EE9}">
      <dgm:prSet/>
      <dgm:spPr/>
      <dgm:t>
        <a:bodyPr/>
        <a:lstStyle/>
        <a:p>
          <a:endParaRPr lang="pl-PL"/>
        </a:p>
      </dgm:t>
    </dgm:pt>
    <dgm:pt modelId="{0626F2EC-0E49-4951-8A4F-DD3EF49BDDCE}" type="parTrans" cxnId="{079C5EDF-024D-41E1-9CEE-F51FA9B9925F}">
      <dgm:prSet/>
      <dgm:spPr/>
      <dgm:t>
        <a:bodyPr/>
        <a:lstStyle/>
        <a:p>
          <a:endParaRPr lang="pl-PL"/>
        </a:p>
      </dgm:t>
    </dgm:pt>
    <dgm:pt modelId="{2D04CBC1-BBCE-41EC-9C82-46581D87066B}" type="sibTrans" cxnId="{079C5EDF-024D-41E1-9CEE-F51FA9B9925F}">
      <dgm:prSet/>
      <dgm:spPr/>
      <dgm:t>
        <a:bodyPr/>
        <a:lstStyle/>
        <a:p>
          <a:endParaRPr lang="pl-PL"/>
        </a:p>
      </dgm:t>
    </dgm:pt>
    <dgm:pt modelId="{34E9FEEB-434C-404F-A4B6-CD275E25DC27}" type="pres">
      <dgm:prSet presAssocID="{8BC13ECD-8CED-4934-A844-F7EC704AC3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DC792BA-A616-452B-B962-4B9BE03FA24F}" type="pres">
      <dgm:prSet presAssocID="{2FE58825-817B-4503-9950-3101A2A8B2E0}" presName="centerShape" presStyleLbl="node0" presStyleIdx="0" presStyleCnt="1" custScaleX="121698" custScaleY="111423" custLinFactNeighborX="-3327" custLinFactNeighborY="-432"/>
      <dgm:spPr/>
      <dgm:t>
        <a:bodyPr/>
        <a:lstStyle/>
        <a:p>
          <a:endParaRPr lang="pl-PL"/>
        </a:p>
      </dgm:t>
    </dgm:pt>
    <dgm:pt modelId="{CF828426-2825-4A18-A5E7-2A2F86AA29A1}" type="pres">
      <dgm:prSet presAssocID="{2AC991C7-32C4-4612-BFF1-58964FA4422A}" presName="Name9" presStyleLbl="parChTrans1D2" presStyleIdx="0" presStyleCnt="6"/>
      <dgm:spPr/>
      <dgm:t>
        <a:bodyPr/>
        <a:lstStyle/>
        <a:p>
          <a:endParaRPr lang="pl-PL"/>
        </a:p>
      </dgm:t>
    </dgm:pt>
    <dgm:pt modelId="{10E79A9E-7495-4F4C-9667-9AC2DE471201}" type="pres">
      <dgm:prSet presAssocID="{2AC991C7-32C4-4612-BFF1-58964FA4422A}" presName="connTx" presStyleLbl="parChTrans1D2" presStyleIdx="0" presStyleCnt="6"/>
      <dgm:spPr/>
      <dgm:t>
        <a:bodyPr/>
        <a:lstStyle/>
        <a:p>
          <a:endParaRPr lang="pl-PL"/>
        </a:p>
      </dgm:t>
    </dgm:pt>
    <dgm:pt modelId="{734EC205-58BB-494F-9C63-419F2324CB13}" type="pres">
      <dgm:prSet presAssocID="{5F18894C-DE5B-4771-A803-9185F45F5F31}" presName="node" presStyleLbl="node1" presStyleIdx="0" presStyleCnt="6" custScaleX="163369" custRadScaleRad="96653" custRadScaleInc="-1153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940407-D684-4FD0-A833-5F7D6962EA4F}" type="pres">
      <dgm:prSet presAssocID="{F4FD254B-02BF-448B-96FB-9C44DC3AE5BE}" presName="Name9" presStyleLbl="parChTrans1D2" presStyleIdx="1" presStyleCnt="6"/>
      <dgm:spPr/>
      <dgm:t>
        <a:bodyPr/>
        <a:lstStyle/>
        <a:p>
          <a:endParaRPr lang="pl-PL"/>
        </a:p>
      </dgm:t>
    </dgm:pt>
    <dgm:pt modelId="{DC2069A1-5A40-403D-BA43-BADE731DA481}" type="pres">
      <dgm:prSet presAssocID="{F4FD254B-02BF-448B-96FB-9C44DC3AE5BE}" presName="connTx" presStyleLbl="parChTrans1D2" presStyleIdx="1" presStyleCnt="6"/>
      <dgm:spPr/>
      <dgm:t>
        <a:bodyPr/>
        <a:lstStyle/>
        <a:p>
          <a:endParaRPr lang="pl-PL"/>
        </a:p>
      </dgm:t>
    </dgm:pt>
    <dgm:pt modelId="{927423BC-5350-4D7D-8131-374F3AAB418B}" type="pres">
      <dgm:prSet presAssocID="{9BB98B76-30D5-4FDF-A636-8E34BF6DB0C6}" presName="node" presStyleLbl="node1" presStyleIdx="1" presStyleCnt="6" custScaleX="192278" custScaleY="110697" custRadScaleRad="136115" custRadScaleInc="3076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4C4DA-9635-4D6D-A449-A20E536AF64C}" type="pres">
      <dgm:prSet presAssocID="{559E0EF1-971B-45DB-805C-26355D76F58F}" presName="Name9" presStyleLbl="parChTrans1D2" presStyleIdx="2" presStyleCnt="6"/>
      <dgm:spPr/>
      <dgm:t>
        <a:bodyPr/>
        <a:lstStyle/>
        <a:p>
          <a:endParaRPr lang="pl-PL"/>
        </a:p>
      </dgm:t>
    </dgm:pt>
    <dgm:pt modelId="{4C53434B-4F83-4A3C-8DFA-33F0F9B41949}" type="pres">
      <dgm:prSet presAssocID="{559E0EF1-971B-45DB-805C-26355D76F58F}" presName="connTx" presStyleLbl="parChTrans1D2" presStyleIdx="2" presStyleCnt="6"/>
      <dgm:spPr/>
      <dgm:t>
        <a:bodyPr/>
        <a:lstStyle/>
        <a:p>
          <a:endParaRPr lang="pl-PL"/>
        </a:p>
      </dgm:t>
    </dgm:pt>
    <dgm:pt modelId="{8C1FB921-3010-4339-82B0-44E7AD378032}" type="pres">
      <dgm:prSet presAssocID="{564252AC-15F4-4590-9D00-B81DC90B5F67}" presName="node" presStyleLbl="node1" presStyleIdx="2" presStyleCnt="6" custScaleX="195502" custScaleY="104502" custRadScaleRad="140998" custRadScaleInc="-3121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7956CB-D60E-4738-8958-9FF328ECD1CF}" type="pres">
      <dgm:prSet presAssocID="{490EB902-70CD-4227-80C9-D843D03E5F87}" presName="Name9" presStyleLbl="parChTrans1D2" presStyleIdx="3" presStyleCnt="6"/>
      <dgm:spPr/>
      <dgm:t>
        <a:bodyPr/>
        <a:lstStyle/>
        <a:p>
          <a:endParaRPr lang="pl-PL"/>
        </a:p>
      </dgm:t>
    </dgm:pt>
    <dgm:pt modelId="{EC3BA7E2-EB1F-47A7-A863-917C35B0ABEA}" type="pres">
      <dgm:prSet presAssocID="{490EB902-70CD-4227-80C9-D843D03E5F87}" presName="connTx" presStyleLbl="parChTrans1D2" presStyleIdx="3" presStyleCnt="6"/>
      <dgm:spPr/>
      <dgm:t>
        <a:bodyPr/>
        <a:lstStyle/>
        <a:p>
          <a:endParaRPr lang="pl-PL"/>
        </a:p>
      </dgm:t>
    </dgm:pt>
    <dgm:pt modelId="{2CBCF655-651A-486B-AF8F-F603139787F5}" type="pres">
      <dgm:prSet presAssocID="{AACA8224-0366-4765-929E-B2DDFFFC8EC4}" presName="node" presStyleLbl="node1" presStyleIdx="3" presStyleCnt="6" custScaleX="175013" custRadScaleRad="101300" custRadScaleInc="972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E5CC8A-003D-4313-B4A7-4F5017FDED76}" type="pres">
      <dgm:prSet presAssocID="{9A9199A7-12DB-4236-AB8D-47094AC359F3}" presName="Name9" presStyleLbl="parChTrans1D2" presStyleIdx="4" presStyleCnt="6"/>
      <dgm:spPr/>
      <dgm:t>
        <a:bodyPr/>
        <a:lstStyle/>
        <a:p>
          <a:endParaRPr lang="pl-PL"/>
        </a:p>
      </dgm:t>
    </dgm:pt>
    <dgm:pt modelId="{E880911C-0553-406F-9080-373CA307BCB5}" type="pres">
      <dgm:prSet presAssocID="{9A9199A7-12DB-4236-AB8D-47094AC359F3}" presName="connTx" presStyleLbl="parChTrans1D2" presStyleIdx="4" presStyleCnt="6"/>
      <dgm:spPr/>
      <dgm:t>
        <a:bodyPr/>
        <a:lstStyle/>
        <a:p>
          <a:endParaRPr lang="pl-PL"/>
        </a:p>
      </dgm:t>
    </dgm:pt>
    <dgm:pt modelId="{D70A0333-9E52-4166-AFF6-0803EF30DC96}" type="pres">
      <dgm:prSet presAssocID="{B3037AA8-E437-4707-927A-9E3D6D15C63B}" presName="node" presStyleLbl="node1" presStyleIdx="4" presStyleCnt="6" custScaleX="192464" custRadScaleRad="141168" custRadScaleInc="4463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169C36-1038-4616-A9CF-59C346AF6E88}" type="pres">
      <dgm:prSet presAssocID="{3D77C7DD-104F-4D05-B7D3-AA1A67A4C54D}" presName="Name9" presStyleLbl="parChTrans1D2" presStyleIdx="5" presStyleCnt="6"/>
      <dgm:spPr/>
      <dgm:t>
        <a:bodyPr/>
        <a:lstStyle/>
        <a:p>
          <a:endParaRPr lang="pl-PL"/>
        </a:p>
      </dgm:t>
    </dgm:pt>
    <dgm:pt modelId="{DC76BF89-2F5C-451D-9497-8F64435F7BBF}" type="pres">
      <dgm:prSet presAssocID="{3D77C7DD-104F-4D05-B7D3-AA1A67A4C54D}" presName="connTx" presStyleLbl="parChTrans1D2" presStyleIdx="5" presStyleCnt="6"/>
      <dgm:spPr/>
      <dgm:t>
        <a:bodyPr/>
        <a:lstStyle/>
        <a:p>
          <a:endParaRPr lang="pl-PL"/>
        </a:p>
      </dgm:t>
    </dgm:pt>
    <dgm:pt modelId="{5D770A74-1794-446A-A4B5-03E1C40F7743}" type="pres">
      <dgm:prSet presAssocID="{C3984B59-53DF-4038-AC00-982F44F72F50}" presName="node" presStyleLbl="node1" presStyleIdx="5" presStyleCnt="6" custScaleX="196746" custRadScaleRad="149352" custRadScaleInc="-231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897C881-29ED-4005-99BC-C199B5B7049A}" type="presOf" srcId="{3D77C7DD-104F-4D05-B7D3-AA1A67A4C54D}" destId="{4F169C36-1038-4616-A9CF-59C346AF6E88}" srcOrd="0" destOrd="0" presId="urn:microsoft.com/office/officeart/2005/8/layout/radial1"/>
    <dgm:cxn modelId="{D85B4E22-5DED-4D44-A781-0D38A3AB34B8}" type="presOf" srcId="{C3984B59-53DF-4038-AC00-982F44F72F50}" destId="{5D770A74-1794-446A-A4B5-03E1C40F7743}" srcOrd="0" destOrd="0" presId="urn:microsoft.com/office/officeart/2005/8/layout/radial1"/>
    <dgm:cxn modelId="{4AB4DA43-CEC5-41B5-A4AE-BF80D0B14B4F}" type="presOf" srcId="{AACA8224-0366-4765-929E-B2DDFFFC8EC4}" destId="{2CBCF655-651A-486B-AF8F-F603139787F5}" srcOrd="0" destOrd="0" presId="urn:microsoft.com/office/officeart/2005/8/layout/radial1"/>
    <dgm:cxn modelId="{20AFDFF4-7120-4F6D-A4B7-98CBA9BC0163}" type="presOf" srcId="{8BC13ECD-8CED-4934-A844-F7EC704AC338}" destId="{34E9FEEB-434C-404F-A4B6-CD275E25DC27}" srcOrd="0" destOrd="0" presId="urn:microsoft.com/office/officeart/2005/8/layout/radial1"/>
    <dgm:cxn modelId="{7386BA89-C807-462C-93DF-969FBA356EE6}" type="presOf" srcId="{9A9199A7-12DB-4236-AB8D-47094AC359F3}" destId="{E880911C-0553-406F-9080-373CA307BCB5}" srcOrd="1" destOrd="0" presId="urn:microsoft.com/office/officeart/2005/8/layout/radial1"/>
    <dgm:cxn modelId="{0A88D0A3-0D90-480C-9621-4FD5B88A00F3}" srcId="{2FE58825-817B-4503-9950-3101A2A8B2E0}" destId="{C3984B59-53DF-4038-AC00-982F44F72F50}" srcOrd="5" destOrd="0" parTransId="{3D77C7DD-104F-4D05-B7D3-AA1A67A4C54D}" sibTransId="{A917F478-A8A4-4ABC-8FCA-E223884BBA8C}"/>
    <dgm:cxn modelId="{931C8827-DF03-4428-BA35-DCE866AB7B3F}" type="presOf" srcId="{559E0EF1-971B-45DB-805C-26355D76F58F}" destId="{4C53434B-4F83-4A3C-8DFA-33F0F9B41949}" srcOrd="1" destOrd="0" presId="urn:microsoft.com/office/officeart/2005/8/layout/radial1"/>
    <dgm:cxn modelId="{AFF98FDD-03BF-47E2-BD17-17B1939CAA66}" type="presOf" srcId="{F4FD254B-02BF-448B-96FB-9C44DC3AE5BE}" destId="{DC2069A1-5A40-403D-BA43-BADE731DA481}" srcOrd="1" destOrd="0" presId="urn:microsoft.com/office/officeart/2005/8/layout/radial1"/>
    <dgm:cxn modelId="{A00F5ED2-C83D-4CEA-B054-17FC6F511ECE}" type="presOf" srcId="{9A9199A7-12DB-4236-AB8D-47094AC359F3}" destId="{06E5CC8A-003D-4313-B4A7-4F5017FDED76}" srcOrd="0" destOrd="0" presId="urn:microsoft.com/office/officeart/2005/8/layout/radial1"/>
    <dgm:cxn modelId="{066B58FA-D14D-4AD2-A807-23EE8E426A5F}" type="presOf" srcId="{564252AC-15F4-4590-9D00-B81DC90B5F67}" destId="{8C1FB921-3010-4339-82B0-44E7AD378032}" srcOrd="0" destOrd="0" presId="urn:microsoft.com/office/officeart/2005/8/layout/radial1"/>
    <dgm:cxn modelId="{9CDCB1A8-93FA-44B4-A7F9-E901103CC2F0}" type="presOf" srcId="{490EB902-70CD-4227-80C9-D843D03E5F87}" destId="{607956CB-D60E-4738-8958-9FF328ECD1CF}" srcOrd="0" destOrd="0" presId="urn:microsoft.com/office/officeart/2005/8/layout/radial1"/>
    <dgm:cxn modelId="{AB23A2DB-025D-4C2D-BF17-B71BF42F4F0A}" type="presOf" srcId="{2FE58825-817B-4503-9950-3101A2A8B2E0}" destId="{1DC792BA-A616-452B-B962-4B9BE03FA24F}" srcOrd="0" destOrd="0" presId="urn:microsoft.com/office/officeart/2005/8/layout/radial1"/>
    <dgm:cxn modelId="{079C5EDF-024D-41E1-9CEE-F51FA9B9925F}" srcId="{8BC13ECD-8CED-4934-A844-F7EC704AC338}" destId="{38F92BB0-ED69-4E91-815F-9665DD5A1EE9}" srcOrd="3" destOrd="0" parTransId="{0626F2EC-0E49-4951-8A4F-DD3EF49BDDCE}" sibTransId="{2D04CBC1-BBCE-41EC-9C82-46581D87066B}"/>
    <dgm:cxn modelId="{94867C7F-69D2-4178-B0FF-8CF5E2188B95}" srcId="{8BC13ECD-8CED-4934-A844-F7EC704AC338}" destId="{AF5ABD87-2022-4A8F-BE33-C623B322CA0A}" srcOrd="1" destOrd="0" parTransId="{BE6522FB-E848-4364-97FA-342A1981A084}" sibTransId="{36ECF152-7474-4CA4-B056-A2CB65383CA8}"/>
    <dgm:cxn modelId="{FA0BEA03-7C67-4611-89DF-7A7C33A11FC1}" srcId="{2FE58825-817B-4503-9950-3101A2A8B2E0}" destId="{B3037AA8-E437-4707-927A-9E3D6D15C63B}" srcOrd="4" destOrd="0" parTransId="{9A9199A7-12DB-4236-AB8D-47094AC359F3}" sibTransId="{FCB3C922-382F-4EFE-B309-97ABA3ED23B3}"/>
    <dgm:cxn modelId="{312FC50A-C33E-4806-80DE-3165B80B75C6}" srcId="{2FE58825-817B-4503-9950-3101A2A8B2E0}" destId="{564252AC-15F4-4590-9D00-B81DC90B5F67}" srcOrd="2" destOrd="0" parTransId="{559E0EF1-971B-45DB-805C-26355D76F58F}" sibTransId="{E664BB8E-9F41-4B46-A06C-DEA75E744AEC}"/>
    <dgm:cxn modelId="{36712C89-A248-418A-A996-DD1D643BFB38}" type="presOf" srcId="{F4FD254B-02BF-448B-96FB-9C44DC3AE5BE}" destId="{16940407-D684-4FD0-A833-5F7D6962EA4F}" srcOrd="0" destOrd="0" presId="urn:microsoft.com/office/officeart/2005/8/layout/radial1"/>
    <dgm:cxn modelId="{B29988A0-525B-403C-8DCC-A90A6F6A0645}" srcId="{8BC13ECD-8CED-4934-A844-F7EC704AC338}" destId="{08EA47C1-0647-4FEF-9F49-2577CEBEEC93}" srcOrd="2" destOrd="0" parTransId="{88B39A64-1C2C-4EED-90DE-A4352FD07A93}" sibTransId="{05A3C1E7-1206-4132-A38A-77F25FCDECB5}"/>
    <dgm:cxn modelId="{BE87CAE7-F42D-47F3-98EA-D8B636A0F92E}" srcId="{2FE58825-817B-4503-9950-3101A2A8B2E0}" destId="{AACA8224-0366-4765-929E-B2DDFFFC8EC4}" srcOrd="3" destOrd="0" parTransId="{490EB902-70CD-4227-80C9-D843D03E5F87}" sibTransId="{F2259D5A-16C7-49EE-B3F4-E17326834944}"/>
    <dgm:cxn modelId="{C4A44033-D436-435B-AFDA-0A936C4F1945}" srcId="{2FE58825-817B-4503-9950-3101A2A8B2E0}" destId="{9BB98B76-30D5-4FDF-A636-8E34BF6DB0C6}" srcOrd="1" destOrd="0" parTransId="{F4FD254B-02BF-448B-96FB-9C44DC3AE5BE}" sibTransId="{2939A782-6C34-4702-B715-CA69CF920F00}"/>
    <dgm:cxn modelId="{402B65A2-08C4-4B27-964A-45B5ECC95CAE}" type="presOf" srcId="{9BB98B76-30D5-4FDF-A636-8E34BF6DB0C6}" destId="{927423BC-5350-4D7D-8131-374F3AAB418B}" srcOrd="0" destOrd="0" presId="urn:microsoft.com/office/officeart/2005/8/layout/radial1"/>
    <dgm:cxn modelId="{D8EF0F88-4BBF-4CCF-9EF8-4E5B8C212FBB}" type="presOf" srcId="{559E0EF1-971B-45DB-805C-26355D76F58F}" destId="{0614C4DA-9635-4D6D-A449-A20E536AF64C}" srcOrd="0" destOrd="0" presId="urn:microsoft.com/office/officeart/2005/8/layout/radial1"/>
    <dgm:cxn modelId="{AE855799-C9FD-467E-9E9F-E4C99584855D}" type="presOf" srcId="{490EB902-70CD-4227-80C9-D843D03E5F87}" destId="{EC3BA7E2-EB1F-47A7-A863-917C35B0ABEA}" srcOrd="1" destOrd="0" presId="urn:microsoft.com/office/officeart/2005/8/layout/radial1"/>
    <dgm:cxn modelId="{D24D8F5C-B559-481A-B357-879F2E6CAD60}" type="presOf" srcId="{2AC991C7-32C4-4612-BFF1-58964FA4422A}" destId="{10E79A9E-7495-4F4C-9667-9AC2DE471201}" srcOrd="1" destOrd="0" presId="urn:microsoft.com/office/officeart/2005/8/layout/radial1"/>
    <dgm:cxn modelId="{EB7649B7-4932-4FA3-B29C-A4540D9E4BF9}" srcId="{8BC13ECD-8CED-4934-A844-F7EC704AC338}" destId="{2FE58825-817B-4503-9950-3101A2A8B2E0}" srcOrd="0" destOrd="0" parTransId="{CEAE3777-D461-4E1D-A3C7-AB67DD97A520}" sibTransId="{68889586-C797-4483-A118-CEF514386036}"/>
    <dgm:cxn modelId="{89E899F1-1561-4693-B537-4C4929E7D3E6}" type="presOf" srcId="{5F18894C-DE5B-4771-A803-9185F45F5F31}" destId="{734EC205-58BB-494F-9C63-419F2324CB13}" srcOrd="0" destOrd="0" presId="urn:microsoft.com/office/officeart/2005/8/layout/radial1"/>
    <dgm:cxn modelId="{08736A9B-77E0-4CFF-A28C-A279207CF85C}" type="presOf" srcId="{3D77C7DD-104F-4D05-B7D3-AA1A67A4C54D}" destId="{DC76BF89-2F5C-451D-9497-8F64435F7BBF}" srcOrd="1" destOrd="0" presId="urn:microsoft.com/office/officeart/2005/8/layout/radial1"/>
    <dgm:cxn modelId="{F56B4329-4278-46C9-B155-FB0E0287C824}" type="presOf" srcId="{B3037AA8-E437-4707-927A-9E3D6D15C63B}" destId="{D70A0333-9E52-4166-AFF6-0803EF30DC96}" srcOrd="0" destOrd="0" presId="urn:microsoft.com/office/officeart/2005/8/layout/radial1"/>
    <dgm:cxn modelId="{4C35A2AE-4822-4F43-AB3B-CE964A885A48}" type="presOf" srcId="{2AC991C7-32C4-4612-BFF1-58964FA4422A}" destId="{CF828426-2825-4A18-A5E7-2A2F86AA29A1}" srcOrd="0" destOrd="0" presId="urn:microsoft.com/office/officeart/2005/8/layout/radial1"/>
    <dgm:cxn modelId="{AA7BCCE9-DF73-45CD-A95A-1C0F24B8A0B2}" srcId="{2FE58825-817B-4503-9950-3101A2A8B2E0}" destId="{5F18894C-DE5B-4771-A803-9185F45F5F31}" srcOrd="0" destOrd="0" parTransId="{2AC991C7-32C4-4612-BFF1-58964FA4422A}" sibTransId="{99AC6C69-12F5-418A-9C48-F67A67AC53B2}"/>
    <dgm:cxn modelId="{80B62088-3EBD-4BAC-A2BF-5016B72BF052}" type="presParOf" srcId="{34E9FEEB-434C-404F-A4B6-CD275E25DC27}" destId="{1DC792BA-A616-452B-B962-4B9BE03FA24F}" srcOrd="0" destOrd="0" presId="urn:microsoft.com/office/officeart/2005/8/layout/radial1"/>
    <dgm:cxn modelId="{CABD0086-9371-4208-9350-35B401BCCFA4}" type="presParOf" srcId="{34E9FEEB-434C-404F-A4B6-CD275E25DC27}" destId="{CF828426-2825-4A18-A5E7-2A2F86AA29A1}" srcOrd="1" destOrd="0" presId="urn:microsoft.com/office/officeart/2005/8/layout/radial1"/>
    <dgm:cxn modelId="{695B7C4E-D0DB-4969-9091-6CB37A567745}" type="presParOf" srcId="{CF828426-2825-4A18-A5E7-2A2F86AA29A1}" destId="{10E79A9E-7495-4F4C-9667-9AC2DE471201}" srcOrd="0" destOrd="0" presId="urn:microsoft.com/office/officeart/2005/8/layout/radial1"/>
    <dgm:cxn modelId="{18E14135-9B80-46A6-A6E9-A96F741FAB55}" type="presParOf" srcId="{34E9FEEB-434C-404F-A4B6-CD275E25DC27}" destId="{734EC205-58BB-494F-9C63-419F2324CB13}" srcOrd="2" destOrd="0" presId="urn:microsoft.com/office/officeart/2005/8/layout/radial1"/>
    <dgm:cxn modelId="{FBEA4DE8-3BD2-4384-84EA-A3A238F68F52}" type="presParOf" srcId="{34E9FEEB-434C-404F-A4B6-CD275E25DC27}" destId="{16940407-D684-4FD0-A833-5F7D6962EA4F}" srcOrd="3" destOrd="0" presId="urn:microsoft.com/office/officeart/2005/8/layout/radial1"/>
    <dgm:cxn modelId="{C531F1E2-A29B-484A-9DF2-D61193780B19}" type="presParOf" srcId="{16940407-D684-4FD0-A833-5F7D6962EA4F}" destId="{DC2069A1-5A40-403D-BA43-BADE731DA481}" srcOrd="0" destOrd="0" presId="urn:microsoft.com/office/officeart/2005/8/layout/radial1"/>
    <dgm:cxn modelId="{85FAB9DD-BEBD-4C2A-9153-38B90E76452D}" type="presParOf" srcId="{34E9FEEB-434C-404F-A4B6-CD275E25DC27}" destId="{927423BC-5350-4D7D-8131-374F3AAB418B}" srcOrd="4" destOrd="0" presId="urn:microsoft.com/office/officeart/2005/8/layout/radial1"/>
    <dgm:cxn modelId="{ED9275DD-B589-4510-8FCF-1773CB55E333}" type="presParOf" srcId="{34E9FEEB-434C-404F-A4B6-CD275E25DC27}" destId="{0614C4DA-9635-4D6D-A449-A20E536AF64C}" srcOrd="5" destOrd="0" presId="urn:microsoft.com/office/officeart/2005/8/layout/radial1"/>
    <dgm:cxn modelId="{CD096E95-07F7-4580-9434-3BB8FF5D9944}" type="presParOf" srcId="{0614C4DA-9635-4D6D-A449-A20E536AF64C}" destId="{4C53434B-4F83-4A3C-8DFA-33F0F9B41949}" srcOrd="0" destOrd="0" presId="urn:microsoft.com/office/officeart/2005/8/layout/radial1"/>
    <dgm:cxn modelId="{B5BD7124-5472-4CD3-9D2C-BCC18CF4964B}" type="presParOf" srcId="{34E9FEEB-434C-404F-A4B6-CD275E25DC27}" destId="{8C1FB921-3010-4339-82B0-44E7AD378032}" srcOrd="6" destOrd="0" presId="urn:microsoft.com/office/officeart/2005/8/layout/radial1"/>
    <dgm:cxn modelId="{7E520E63-5E1F-46C9-BAB6-A8C6D4060702}" type="presParOf" srcId="{34E9FEEB-434C-404F-A4B6-CD275E25DC27}" destId="{607956CB-D60E-4738-8958-9FF328ECD1CF}" srcOrd="7" destOrd="0" presId="urn:microsoft.com/office/officeart/2005/8/layout/radial1"/>
    <dgm:cxn modelId="{14CB55AE-60CF-47C0-B536-FE6788768858}" type="presParOf" srcId="{607956CB-D60E-4738-8958-9FF328ECD1CF}" destId="{EC3BA7E2-EB1F-47A7-A863-917C35B0ABEA}" srcOrd="0" destOrd="0" presId="urn:microsoft.com/office/officeart/2005/8/layout/radial1"/>
    <dgm:cxn modelId="{446D6D79-DFE5-434A-8508-C767D2848BC7}" type="presParOf" srcId="{34E9FEEB-434C-404F-A4B6-CD275E25DC27}" destId="{2CBCF655-651A-486B-AF8F-F603139787F5}" srcOrd="8" destOrd="0" presId="urn:microsoft.com/office/officeart/2005/8/layout/radial1"/>
    <dgm:cxn modelId="{DECC470D-D1DF-4AF8-9AAB-8463FFDD0893}" type="presParOf" srcId="{34E9FEEB-434C-404F-A4B6-CD275E25DC27}" destId="{06E5CC8A-003D-4313-B4A7-4F5017FDED76}" srcOrd="9" destOrd="0" presId="urn:microsoft.com/office/officeart/2005/8/layout/radial1"/>
    <dgm:cxn modelId="{E6AB30F9-8A74-47BC-82FB-D558940C088D}" type="presParOf" srcId="{06E5CC8A-003D-4313-B4A7-4F5017FDED76}" destId="{E880911C-0553-406F-9080-373CA307BCB5}" srcOrd="0" destOrd="0" presId="urn:microsoft.com/office/officeart/2005/8/layout/radial1"/>
    <dgm:cxn modelId="{DF47E1D5-2AF5-4E5A-9ED2-6E6025EFE3C9}" type="presParOf" srcId="{34E9FEEB-434C-404F-A4B6-CD275E25DC27}" destId="{D70A0333-9E52-4166-AFF6-0803EF30DC96}" srcOrd="10" destOrd="0" presId="urn:microsoft.com/office/officeart/2005/8/layout/radial1"/>
    <dgm:cxn modelId="{B8A1F00F-F389-4C52-B2D6-6F4A60AC3E34}" type="presParOf" srcId="{34E9FEEB-434C-404F-A4B6-CD275E25DC27}" destId="{4F169C36-1038-4616-A9CF-59C346AF6E88}" srcOrd="11" destOrd="0" presId="urn:microsoft.com/office/officeart/2005/8/layout/radial1"/>
    <dgm:cxn modelId="{02884E90-081A-49D7-87D3-6FCAA0876767}" type="presParOf" srcId="{4F169C36-1038-4616-A9CF-59C346AF6E88}" destId="{DC76BF89-2F5C-451D-9497-8F64435F7BBF}" srcOrd="0" destOrd="0" presId="urn:microsoft.com/office/officeart/2005/8/layout/radial1"/>
    <dgm:cxn modelId="{B24C6DF2-2D83-48C8-9785-8BA8A629A4C6}" type="presParOf" srcId="{34E9FEEB-434C-404F-A4B6-CD275E25DC27}" destId="{5D770A74-1794-446A-A4B5-03E1C40F7743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endParaRPr lang="pl-PL" sz="2100" b="1" dirty="0" smtClean="0">
            <a:solidFill>
              <a:srgbClr val="FF0000"/>
            </a:solidFill>
            <a:effectLst/>
            <a:latin typeface="Times" panose="02020603050405020304" pitchFamily="18" charset="0"/>
            <a:cs typeface="Times" panose="02020603050405020304" pitchFamily="18" charset="0"/>
          </a:endParaRPr>
        </a:p>
        <a:p>
          <a:pPr algn="ctr"/>
          <a:r>
            <a:rPr lang="pl-PL" sz="2100" b="1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Kuratorium Oświaty </a:t>
          </a:r>
          <a:br>
            <a:rPr lang="pl-PL" sz="2100" b="1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2100" b="1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w Gorzowie Wielkopolskim</a:t>
          </a:r>
        </a:p>
        <a:p>
          <a:pPr algn="ctr"/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(zadania dla kuratorium</a:t>
          </a:r>
          <a:r>
            <a:rPr lang="pl-PL" sz="2100" b="1" dirty="0" smtClean="0">
              <a:solidFill>
                <a:schemeClr val="accent4">
                  <a:lumMod val="50000"/>
                </a:schemeClr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)</a:t>
          </a:r>
        </a:p>
        <a:p>
          <a:pPr algn="l"/>
          <a:r>
            <a:rPr lang="pl-PL" sz="2100" b="1" dirty="0" smtClean="0">
              <a:latin typeface="Times" panose="02020603050405020304" pitchFamily="18" charset="0"/>
              <a:cs typeface="Times" panose="02020603050405020304" pitchFamily="18" charset="0"/>
            </a:rPr>
            <a:t>                           </a:t>
          </a:r>
          <a:r>
            <a:rPr lang="pl-PL" sz="2100" dirty="0" smtClean="0">
              <a:latin typeface="Times" panose="02020603050405020304" pitchFamily="18" charset="0"/>
              <a:cs typeface="Times" panose="02020603050405020304" pitchFamily="18" charset="0"/>
            </a:rPr>
            <a:t>	</a:t>
          </a:r>
          <a:endParaRPr lang="pl-PL" sz="21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SZKOŁY PODSTAWOWE </a:t>
          </a:r>
          <a:r>
            <a:rPr lang="pl-PL" sz="1800" b="1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rPr>
            <a:t>(publiczne i niepubliczne)</a:t>
          </a:r>
          <a:endParaRPr lang="pl-PL" sz="2100" b="1" dirty="0" smtClean="0">
            <a:solidFill>
              <a:srgbClr val="FF0000"/>
            </a:solidFill>
            <a:latin typeface="Times" panose="02020603050405020304" pitchFamily="18" charset="0"/>
            <a:cs typeface="Times" panose="02020603050405020304" pitchFamily="18" charset="0"/>
          </a:endParaRP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(zadania dla </a:t>
          </a:r>
          <a:r>
            <a:rPr lang="pl-PL" sz="1800" b="1" dirty="0" err="1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)</a:t>
          </a: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Dyrektorzy </a:t>
          </a:r>
          <a:r>
            <a:rPr lang="pl-PL" sz="1800" dirty="0" err="1" smtClean="0"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 podstawowych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A264AE17-2F0D-4F58-B615-9E06F4872716}">
      <dgm:prSet phldrT="[Tekst]" custT="1"/>
      <dgm:spPr/>
      <dgm:t>
        <a:bodyPr/>
        <a:lstStyle/>
        <a:p>
          <a:endParaRPr lang="pl-PL" sz="2100" b="1" dirty="0" smtClean="0">
            <a:solidFill>
              <a:srgbClr val="FF0000"/>
            </a:solidFill>
            <a:latin typeface="Times" panose="02020603050405020304" pitchFamily="18" charset="0"/>
            <a:cs typeface="Times" panose="02020603050405020304" pitchFamily="18" charset="0"/>
          </a:endParaRPr>
        </a:p>
        <a:p>
          <a:r>
            <a:rPr lang="pl-PL" sz="21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Placówki doskonalenia zawodowego nauczycieli</a:t>
          </a:r>
        </a:p>
        <a:p>
          <a:r>
            <a:rPr lang="pl-PL" sz="18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(WOM, ODN)</a:t>
          </a: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(zadania dla placówek )</a:t>
          </a:r>
        </a:p>
        <a:p>
          <a:endParaRPr lang="pl-PL" sz="21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Instytucje współpracujące, dostosowują ofertę do potrzeb  nauczycieli i dyrektorów </a:t>
          </a:r>
          <a:r>
            <a:rPr lang="pl-PL" sz="1800" dirty="0" err="1" smtClean="0"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 oraz tematyki wskazanej w programie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A5BF5A4D-34FA-47FA-A95E-1C737F2D868D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Lubuski Kurator Oświaty </a:t>
          </a:r>
          <a:r>
            <a:rPr lang="pl-PL" sz="1800" b="1" dirty="0" smtClean="0">
              <a:latin typeface="Times" panose="02020603050405020304" pitchFamily="18" charset="0"/>
              <a:cs typeface="Times" panose="02020603050405020304" pitchFamily="18" charset="0"/>
            </a:rPr>
            <a:t>Ewa Rawa </a:t>
          </a:r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– inicjatywa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2E874433-3D53-4370-A81B-8D15EA3C53D4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Koordynator  programu - dyrektor WNP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D97BF4B6-580F-4916-98D2-00E6DE94FDEE}" type="parTrans" cxnId="{3AC6B361-5F1F-467B-9D18-37D8039D34CF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2D4D6C67-34A5-40DA-8189-8886C46E86F4}" type="sibTrans" cxnId="{3AC6B361-5F1F-467B-9D18-37D8039D34CF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AC12E6E6-4A84-4405-B51E-D5E3239DE49D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Zespół LKO ds. programu</a:t>
          </a:r>
          <a:endParaRPr lang="pl-PL" sz="1800" b="1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C35DFC48-B3E0-40AC-A3EB-9029101DD9C9}" type="parTrans" cxnId="{8F321848-757A-48CB-9F9E-14A40DEE92F2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88EAFBFF-590B-4B0A-A557-BACF5A50B1D9}" type="sibTrans" cxnId="{8F321848-757A-48CB-9F9E-14A40DEE92F2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722AEDD-58BB-4864-A95B-D8035A38C29A}">
      <dgm:prSet phldrT="[Tekst]" custT="1"/>
      <dgm:spPr/>
      <dgm:t>
        <a:bodyPr/>
        <a:lstStyle/>
        <a:p>
          <a:pPr algn="l"/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174066CB-0B9C-46A3-AED1-C96B47F1999F}" type="parTrans" cxnId="{EDF2925A-F4D2-48CC-B404-44597C224DDE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54D06834-DEE7-4215-9E7C-8EA8B0494DB2}" type="sibTrans" cxnId="{EDF2925A-F4D2-48CC-B404-44597C224DDE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E81D6394-8516-4FA9-9C3F-0AE6C5272056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Wizytatorzy rejonowi (analizy, wnioski)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3413CAE-17C0-4CA5-ACDE-8F19CDB40FD5}" type="parTrans" cxnId="{3C1FEF12-FAAA-471F-BCDC-43C5E469BBA1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9484676-A854-4FF9-8F6A-89D46FC67F44}" type="sibTrans" cxnId="{3C1FEF12-FAAA-471F-BCDC-43C5E469BBA1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C1B8E43D-870E-4BDB-9465-5E83283ED05E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Zespół nauczycieli przedmiotów objętych egzaminem ósmoklasisty (</a:t>
          </a:r>
          <a:r>
            <a:rPr lang="pl-PL" sz="1800" dirty="0" smtClean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rPr>
            <a:t>powołany przez dyrektora,                                     z wyznaczonym przewodniczącym</a:t>
          </a:r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)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70645176-D38D-4B16-B3D7-830520FBFA66}" type="parTrans" cxnId="{2E815C82-23F0-44A7-AACB-C3F5CF824BF5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5B2D7E49-AA38-403E-BF55-00D2B94F1303}" type="sibTrans" cxnId="{2E815C82-23F0-44A7-AACB-C3F5CF824BF5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60B24A21-A382-40FA-93F3-19FD797AC031}">
      <dgm:prSet phldrT="[Tekst]" custT="1"/>
      <dgm:spPr/>
      <dgm:t>
        <a:bodyPr/>
        <a:lstStyle/>
        <a:p>
          <a:pPr algn="just"/>
          <a:r>
            <a:rPr lang="pl-PL" sz="1800" dirty="0" smtClean="0">
              <a:latin typeface="Times" panose="02020603050405020304" pitchFamily="18" charset="0"/>
              <a:cs typeface="Times" panose="02020603050405020304" pitchFamily="18" charset="0"/>
            </a:rPr>
            <a:t>Inne osoby, np. specjaliści</a:t>
          </a:r>
          <a:endParaRPr lang="pl-PL" sz="1800" dirty="0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278ED3B5-D051-4AED-9F46-FC0A3AFE638A}" type="parTrans" cxnId="{26E16AF0-3D84-4066-9403-559E7E9509AE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425054FE-7706-4DDB-BA0A-56D526F6E706}" type="sibTrans" cxnId="{26E16AF0-3D84-4066-9403-559E7E9509AE}">
      <dgm:prSet/>
      <dgm:spPr/>
      <dgm:t>
        <a:bodyPr/>
        <a:lstStyle/>
        <a:p>
          <a:endParaRPr lang="pl-PL">
            <a:latin typeface="Times" panose="02020603050405020304" pitchFamily="18" charset="0"/>
            <a:cs typeface="Times" panose="02020603050405020304" pitchFamily="18" charset="0"/>
          </a:endParaRPr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3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2885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  <dgm:t>
        <a:bodyPr/>
        <a:lstStyle/>
        <a:p>
          <a:endParaRPr lang="pl-PL"/>
        </a:p>
      </dgm:t>
    </dgm:pt>
    <dgm:pt modelId="{95054A22-1CB4-477F-8F30-AB1AA6455E91}" type="pres">
      <dgm:prSet presAssocID="{A264AE17-2F0D-4F58-B615-9E06F4872716}" presName="linNode" presStyleCnt="0"/>
      <dgm:spPr/>
      <dgm:t>
        <a:bodyPr/>
        <a:lstStyle/>
        <a:p>
          <a:endParaRPr lang="pl-PL"/>
        </a:p>
      </dgm:t>
    </dgm:pt>
    <dgm:pt modelId="{2637E1B1-815C-423B-BB67-101E79EAC9EF}" type="pres">
      <dgm:prSet presAssocID="{A264AE17-2F0D-4F58-B615-9E06F487271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C1FEF12-FAAA-471F-BCDC-43C5E469BBA1}" srcId="{52309186-1F29-40F8-A4E9-9EB611047EE5}" destId="{E81D6394-8516-4FA9-9C3F-0AE6C5272056}" srcOrd="3" destOrd="0" parTransId="{43413CAE-17C0-4CA5-ACDE-8F19CDB40FD5}" sibTransId="{49484676-A854-4FF9-8F6A-89D46FC67F44}"/>
    <dgm:cxn modelId="{2E815C82-23F0-44A7-AACB-C3F5CF824BF5}" srcId="{9A6F6DAC-4111-46B4-BF4A-65660357E41A}" destId="{C1B8E43D-870E-4BDB-9465-5E83283ED05E}" srcOrd="1" destOrd="0" parTransId="{70645176-D38D-4B16-B3D7-830520FBFA66}" sibTransId="{5B2D7E49-AA38-403E-BF55-00D2B94F1303}"/>
    <dgm:cxn modelId="{E8E274CD-A89A-45AB-8EBB-B7285F1BA2C4}" type="presOf" srcId="{9A6F6DAC-4111-46B4-BF4A-65660357E41A}" destId="{4295CCF1-925C-41A3-9380-27E0775CCFA9}" srcOrd="0" destOrd="0" presId="urn:microsoft.com/office/officeart/2005/8/layout/vList5"/>
    <dgm:cxn modelId="{1A122A68-469B-46B7-B725-DE265F24773A}" type="presOf" srcId="{A5BF5A4D-34FA-47FA-A95E-1C737F2D868D}" destId="{38867C46-E92C-4881-A489-53DF89815FF4}" srcOrd="0" destOrd="0" presId="urn:microsoft.com/office/officeart/2005/8/layout/vList5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488B1BDB-30FF-4B5C-817A-3CE4C7E72230}" type="presOf" srcId="{AC12E6E6-4A84-4405-B51E-D5E3239DE49D}" destId="{38867C46-E92C-4881-A489-53DF89815FF4}" srcOrd="0" destOrd="2" presId="urn:microsoft.com/office/officeart/2005/8/layout/vList5"/>
    <dgm:cxn modelId="{94992CCC-C914-44E8-948E-26C3C58A5288}" type="presOf" srcId="{E81D6394-8516-4FA9-9C3F-0AE6C5272056}" destId="{38867C46-E92C-4881-A489-53DF89815FF4}" srcOrd="0" destOrd="3" presId="urn:microsoft.com/office/officeart/2005/8/layout/vList5"/>
    <dgm:cxn modelId="{531633B3-CD88-4087-89C7-AAD967C0154B}" type="presOf" srcId="{5C39F41F-4C9A-4AA2-977F-19EBED75E010}" destId="{81842732-D030-49E5-9E42-8825F0F7A47C}" srcOrd="0" destOrd="0" presId="urn:microsoft.com/office/officeart/2005/8/layout/vList5"/>
    <dgm:cxn modelId="{DB87B888-7C5E-4F01-A81A-AF6A6DD91221}" type="presOf" srcId="{2E874433-3D53-4370-A81B-8D15EA3C53D4}" destId="{38867C46-E92C-4881-A489-53DF89815FF4}" srcOrd="0" destOrd="1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26E16AF0-3D84-4066-9403-559E7E9509AE}" srcId="{9A6F6DAC-4111-46B4-BF4A-65660357E41A}" destId="{60B24A21-A382-40FA-93F3-19FD797AC031}" srcOrd="2" destOrd="0" parTransId="{278ED3B5-D051-4AED-9F46-FC0A3AFE638A}" sibTransId="{425054FE-7706-4DDB-BA0A-56D526F6E706}"/>
    <dgm:cxn modelId="{1E7A2AA0-015C-46C7-9428-45457A8F9959}" type="presOf" srcId="{4D899C75-B323-4708-AC06-433AB5F30F36}" destId="{2332141C-E5C2-4F29-9FBB-C57746DEB02E}" srcOrd="0" destOrd="0" presId="urn:microsoft.com/office/officeart/2005/8/layout/vList5"/>
    <dgm:cxn modelId="{3AC6B361-5F1F-467B-9D18-37D8039D34CF}" srcId="{52309186-1F29-40F8-A4E9-9EB611047EE5}" destId="{2E874433-3D53-4370-A81B-8D15EA3C53D4}" srcOrd="1" destOrd="0" parTransId="{D97BF4B6-580F-4916-98D2-00E6DE94FDEE}" sibTransId="{2D4D6C67-34A5-40DA-8189-8886C46E86F4}"/>
    <dgm:cxn modelId="{8F321848-757A-48CB-9F9E-14A40DEE92F2}" srcId="{52309186-1F29-40F8-A4E9-9EB611047EE5}" destId="{AC12E6E6-4A84-4405-B51E-D5E3239DE49D}" srcOrd="2" destOrd="0" parTransId="{C35DFC48-B3E0-40AC-A3EB-9029101DD9C9}" sibTransId="{88EAFBFF-590B-4B0A-A557-BACF5A50B1D9}"/>
    <dgm:cxn modelId="{B2E26ED1-E768-490E-943B-D4E7842BDC05}" type="presOf" srcId="{4722AEDD-58BB-4864-A95B-D8035A38C29A}" destId="{38867C46-E92C-4881-A489-53DF89815FF4}" srcOrd="0" destOrd="4" presId="urn:microsoft.com/office/officeart/2005/8/layout/vList5"/>
    <dgm:cxn modelId="{EDF2925A-F4D2-48CC-B404-44597C224DDE}" srcId="{52309186-1F29-40F8-A4E9-9EB611047EE5}" destId="{4722AEDD-58BB-4864-A95B-D8035A38C29A}" srcOrd="4" destOrd="0" parTransId="{174066CB-0B9C-46A3-AED1-C96B47F1999F}" sibTransId="{54D06834-DEE7-4215-9E7C-8EA8B0494DB2}"/>
    <dgm:cxn modelId="{B708A1EF-52EA-4FCC-94A5-FB762C80E980}" type="presOf" srcId="{4E1CC4A0-E36C-46F7-AE75-FD858A1ED110}" destId="{D8AB2D40-2BF1-4FFA-9214-B24E1AB1BC84}" srcOrd="0" destOrd="0" presId="urn:microsoft.com/office/officeart/2005/8/layout/vList5"/>
    <dgm:cxn modelId="{B2B06536-BB9F-46C6-9949-5BFC05357FF6}" type="presOf" srcId="{A264AE17-2F0D-4F58-B615-9E06F4872716}" destId="{2637E1B1-815C-423B-BB67-101E79EAC9EF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A0AC7EED-F2EE-4A41-9D2E-770F783D02A3}" type="presOf" srcId="{C1B8E43D-870E-4BDB-9465-5E83283ED05E}" destId="{D8AB2D40-2BF1-4FFA-9214-B24E1AB1BC84}" srcOrd="0" destOrd="1" presId="urn:microsoft.com/office/officeart/2005/8/layout/vList5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C33B3A12-E7FD-41AC-B227-809321D17F20}" type="presOf" srcId="{52309186-1F29-40F8-A4E9-9EB611047EE5}" destId="{ADE85718-E733-4368-AAF7-E211B2AC5C6F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13079018-5927-4DA9-8E3E-FC069B1A53A7}" type="presOf" srcId="{60B24A21-A382-40FA-93F3-19FD797AC031}" destId="{D8AB2D40-2BF1-4FFA-9214-B24E1AB1BC84}" srcOrd="0" destOrd="2" presId="urn:microsoft.com/office/officeart/2005/8/layout/vList5"/>
    <dgm:cxn modelId="{982AE4BC-9CF0-4779-81A8-23C12FEC6737}" type="presParOf" srcId="{81842732-D030-49E5-9E42-8825F0F7A47C}" destId="{8B565DE2-4374-42AF-A9B4-B122D14A3D1F}" srcOrd="0" destOrd="0" presId="urn:microsoft.com/office/officeart/2005/8/layout/vList5"/>
    <dgm:cxn modelId="{A7503FC6-1C30-4C9A-A068-464D36D6621C}" type="presParOf" srcId="{8B565DE2-4374-42AF-A9B4-B122D14A3D1F}" destId="{ADE85718-E733-4368-AAF7-E211B2AC5C6F}" srcOrd="0" destOrd="0" presId="urn:microsoft.com/office/officeart/2005/8/layout/vList5"/>
    <dgm:cxn modelId="{3BDDF8A6-115F-4C0A-AD9A-BBEDA08709F3}" type="presParOf" srcId="{8B565DE2-4374-42AF-A9B4-B122D14A3D1F}" destId="{38867C46-E92C-4881-A489-53DF89815FF4}" srcOrd="1" destOrd="0" presId="urn:microsoft.com/office/officeart/2005/8/layout/vList5"/>
    <dgm:cxn modelId="{C21FC92C-1311-4B4D-B7BA-7FD49D24662D}" type="presParOf" srcId="{81842732-D030-49E5-9E42-8825F0F7A47C}" destId="{BD0A0FA4-57BD-4ABE-9DB3-191C24876BE5}" srcOrd="1" destOrd="0" presId="urn:microsoft.com/office/officeart/2005/8/layout/vList5"/>
    <dgm:cxn modelId="{9D0FF156-C482-4EB2-9B58-FEAA8CAA0C4B}" type="presParOf" srcId="{81842732-D030-49E5-9E42-8825F0F7A47C}" destId="{F99E4752-5174-402C-B82E-5C0B697A94BE}" srcOrd="2" destOrd="0" presId="urn:microsoft.com/office/officeart/2005/8/layout/vList5"/>
    <dgm:cxn modelId="{A0BEF6BD-00AA-4316-8CBC-C7ABA5F06052}" type="presParOf" srcId="{F99E4752-5174-402C-B82E-5C0B697A94BE}" destId="{4295CCF1-925C-41A3-9380-27E0775CCFA9}" srcOrd="0" destOrd="0" presId="urn:microsoft.com/office/officeart/2005/8/layout/vList5"/>
    <dgm:cxn modelId="{A9E5171A-C08C-4D79-9EBF-E1D616B4B513}" type="presParOf" srcId="{F99E4752-5174-402C-B82E-5C0B697A94BE}" destId="{D8AB2D40-2BF1-4FFA-9214-B24E1AB1BC84}" srcOrd="1" destOrd="0" presId="urn:microsoft.com/office/officeart/2005/8/layout/vList5"/>
    <dgm:cxn modelId="{62C2D77C-FA05-4035-A3FD-A50FBA0E4CC4}" type="presParOf" srcId="{81842732-D030-49E5-9E42-8825F0F7A47C}" destId="{99ABFB36-2C76-4A67-9323-B7C9EA6635F2}" srcOrd="3" destOrd="0" presId="urn:microsoft.com/office/officeart/2005/8/layout/vList5"/>
    <dgm:cxn modelId="{A4ECC8BF-18A1-45A8-BA2C-63FDA41858A0}" type="presParOf" srcId="{81842732-D030-49E5-9E42-8825F0F7A47C}" destId="{95054A22-1CB4-477F-8F30-AB1AA6455E91}" srcOrd="4" destOrd="0" presId="urn:microsoft.com/office/officeart/2005/8/layout/vList5"/>
    <dgm:cxn modelId="{A3AE90E9-3D6B-44D9-8A6A-51E0755A35FF}" type="presParOf" srcId="{95054A22-1CB4-477F-8F30-AB1AA6455E91}" destId="{2637E1B1-815C-423B-BB67-101E79EAC9EF}" srcOrd="0" destOrd="0" presId="urn:microsoft.com/office/officeart/2005/8/layout/vList5"/>
    <dgm:cxn modelId="{5652D425-29C9-44A5-83F0-10CDA9B61F04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D38FCBC-3318-43CD-8F71-5C59E67162D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D8B1D038-3845-4646-A06D-EABEE67CB302}">
      <dgm:prSet phldrT="[Tekst]" custT="1"/>
      <dgm:spPr/>
      <dgm:t>
        <a:bodyPr/>
        <a:lstStyle/>
        <a:p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szkoły, przedszkola i biblioteki pedagogiczne składają wnioski </a:t>
          </a:r>
          <a:b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do dnia 3 września;</a:t>
          </a:r>
          <a:endParaRPr lang="pl-PL" sz="1600" dirty="0"/>
        </a:p>
      </dgm:t>
    </dgm:pt>
    <dgm:pt modelId="{E6C1CD49-DDD7-483A-A3AA-32F674478C91}" type="parTrans" cxnId="{B4E614B8-656D-40A6-8A7C-649DC821890A}">
      <dgm:prSet/>
      <dgm:spPr/>
      <dgm:t>
        <a:bodyPr/>
        <a:lstStyle/>
        <a:p>
          <a:endParaRPr lang="pl-PL" sz="1600"/>
        </a:p>
      </dgm:t>
    </dgm:pt>
    <dgm:pt modelId="{9E0E148B-6D57-4405-A432-5104895A82EB}" type="sibTrans" cxnId="{B4E614B8-656D-40A6-8A7C-649DC821890A}">
      <dgm:prSet/>
      <dgm:spPr/>
      <dgm:t>
        <a:bodyPr/>
        <a:lstStyle/>
        <a:p>
          <a:endParaRPr lang="pl-PL" sz="1600"/>
        </a:p>
      </dgm:t>
    </dgm:pt>
    <dgm:pt modelId="{C9547FEA-947C-4359-B15E-49246F599BC1}">
      <dgm:prSet phldrT="[Tekst]" custT="1"/>
      <dgm:spPr/>
      <dgm:t>
        <a:bodyPr/>
        <a:lstStyle/>
        <a:p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organy prowadzące składają wnioski do wojewodów do dnia 10 września</a:t>
          </a:r>
          <a:endParaRPr lang="pl-PL" sz="1600" dirty="0"/>
        </a:p>
      </dgm:t>
    </dgm:pt>
    <dgm:pt modelId="{D90289C3-58B1-4FD3-9EC0-82318BA7DE31}" type="parTrans" cxnId="{5A50217C-FD64-4EAF-83E2-4C3D424CA9EB}">
      <dgm:prSet/>
      <dgm:spPr/>
      <dgm:t>
        <a:bodyPr/>
        <a:lstStyle/>
        <a:p>
          <a:endParaRPr lang="pl-PL" sz="1600"/>
        </a:p>
      </dgm:t>
    </dgm:pt>
    <dgm:pt modelId="{F5050DEB-9636-4E03-A0A9-48B2F32C9F7E}" type="sibTrans" cxnId="{5A50217C-FD64-4EAF-83E2-4C3D424CA9EB}">
      <dgm:prSet/>
      <dgm:spPr/>
      <dgm:t>
        <a:bodyPr/>
        <a:lstStyle/>
        <a:p>
          <a:endParaRPr lang="pl-PL" sz="1600"/>
        </a:p>
      </dgm:t>
    </dgm:pt>
    <dgm:pt modelId="{E739596A-C60A-47B0-8913-FC2322E99336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wojewodowie przekazują ministrowi zbiorczą informację </a:t>
          </a:r>
          <a:b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o wnioskowanych kwotach wsparcia do 17 września</a:t>
          </a:r>
          <a:endParaRPr lang="pl-PL" sz="1600" dirty="0"/>
        </a:p>
      </dgm:t>
    </dgm:pt>
    <dgm:pt modelId="{6899B922-00FA-4B99-9BC9-353B1EF5EDBC}" type="parTrans" cxnId="{E45AC1A7-7F05-4C32-AF3F-39D33F9697BB}">
      <dgm:prSet/>
      <dgm:spPr/>
      <dgm:t>
        <a:bodyPr/>
        <a:lstStyle/>
        <a:p>
          <a:endParaRPr lang="pl-PL" sz="1600"/>
        </a:p>
      </dgm:t>
    </dgm:pt>
    <dgm:pt modelId="{260564AE-6568-40FB-B147-874D2DCA5A40}" type="sibTrans" cxnId="{E45AC1A7-7F05-4C32-AF3F-39D33F9697BB}">
      <dgm:prSet/>
      <dgm:spPr/>
      <dgm:t>
        <a:bodyPr/>
        <a:lstStyle/>
        <a:p>
          <a:endParaRPr lang="pl-PL" sz="1600"/>
        </a:p>
      </dgm:t>
    </dgm:pt>
    <dgm:pt modelId="{AFD87915-D9BA-4FF1-8E8C-9D96CA1EC6EA}">
      <dgm:prSet phldrT="[Tekst]" custT="1"/>
      <dgm:spPr>
        <a:solidFill>
          <a:srgbClr val="0070C0"/>
        </a:solidFill>
      </dgm:spPr>
      <dgm:t>
        <a:bodyPr/>
        <a:lstStyle/>
        <a:p>
          <a:r>
            <a:rPr lang="pl-PL" sz="1600" dirty="0" smtClean="0">
              <a:latin typeface="Times" panose="02020603050405020304" pitchFamily="18" charset="0"/>
              <a:cs typeface="Times" panose="02020603050405020304" pitchFamily="18" charset="0"/>
            </a:rPr>
            <a:t>zespoły dokonują oceny wniosków niezwłocznie po przekazaniu przez ministra informacji, nie później niż do 24 września</a:t>
          </a:r>
          <a:endParaRPr lang="pl-PL" sz="1600" dirty="0"/>
        </a:p>
      </dgm:t>
    </dgm:pt>
    <dgm:pt modelId="{F7B57B0D-9F09-41FF-92FB-94137F26EC7D}" type="parTrans" cxnId="{D699E7F8-72DD-498A-B0C8-EA832FCDAF3C}">
      <dgm:prSet/>
      <dgm:spPr/>
      <dgm:t>
        <a:bodyPr/>
        <a:lstStyle/>
        <a:p>
          <a:endParaRPr lang="pl-PL" sz="1600"/>
        </a:p>
      </dgm:t>
    </dgm:pt>
    <dgm:pt modelId="{3BFCE93F-8ED3-44A5-9E4A-39A641527E18}" type="sibTrans" cxnId="{D699E7F8-72DD-498A-B0C8-EA832FCDAF3C}">
      <dgm:prSet/>
      <dgm:spPr/>
      <dgm:t>
        <a:bodyPr/>
        <a:lstStyle/>
        <a:p>
          <a:endParaRPr lang="pl-PL" sz="1600"/>
        </a:p>
      </dgm:t>
    </dgm:pt>
    <dgm:pt modelId="{5524CD72-CC2A-4B4C-AD4F-AEECA3BC61E1}" type="pres">
      <dgm:prSet presAssocID="{ED38FCBC-3318-43CD-8F71-5C59E67162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99B1102-1265-4696-AEC4-9A12D901F6ED}" type="pres">
      <dgm:prSet presAssocID="{D8B1D038-3845-4646-A06D-EABEE67CB302}" presName="parentLin" presStyleCnt="0"/>
      <dgm:spPr/>
    </dgm:pt>
    <dgm:pt modelId="{BE15F8EA-4F0B-4DF0-B7D2-8FF99AB74C35}" type="pres">
      <dgm:prSet presAssocID="{D8B1D038-3845-4646-A06D-EABEE67CB302}" presName="parentLeftMargin" presStyleLbl="node1" presStyleIdx="0" presStyleCnt="4"/>
      <dgm:spPr/>
      <dgm:t>
        <a:bodyPr/>
        <a:lstStyle/>
        <a:p>
          <a:endParaRPr lang="pl-PL"/>
        </a:p>
      </dgm:t>
    </dgm:pt>
    <dgm:pt modelId="{3B9C114C-13C8-4F57-8516-F6AF45B2748E}" type="pres">
      <dgm:prSet presAssocID="{D8B1D038-3845-4646-A06D-EABEE67CB302}" presName="parentText" presStyleLbl="node1" presStyleIdx="0" presStyleCnt="4" custScaleX="142857" custLinFactNeighborX="-13043" custLinFactNeighborY="-693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B912E96-AF45-4BCA-8A0F-44414DD82D1A}" type="pres">
      <dgm:prSet presAssocID="{D8B1D038-3845-4646-A06D-EABEE67CB302}" presName="negativeSpace" presStyleCnt="0"/>
      <dgm:spPr/>
    </dgm:pt>
    <dgm:pt modelId="{59867CEE-A48A-4A43-8ED9-B83F688CDFC2}" type="pres">
      <dgm:prSet presAssocID="{D8B1D038-3845-4646-A06D-EABEE67CB302}" presName="childText" presStyleLbl="conFgAcc1" presStyleIdx="0" presStyleCnt="4">
        <dgm:presLayoutVars>
          <dgm:bulletEnabled val="1"/>
        </dgm:presLayoutVars>
      </dgm:prSet>
      <dgm:spPr/>
    </dgm:pt>
    <dgm:pt modelId="{A8B3E95E-3D47-4ECF-B71E-5709D354D44A}" type="pres">
      <dgm:prSet presAssocID="{9E0E148B-6D57-4405-A432-5104895A82EB}" presName="spaceBetweenRectangles" presStyleCnt="0"/>
      <dgm:spPr/>
    </dgm:pt>
    <dgm:pt modelId="{A3751352-7D27-4727-907C-4A7B78CB95F9}" type="pres">
      <dgm:prSet presAssocID="{C9547FEA-947C-4359-B15E-49246F599BC1}" presName="parentLin" presStyleCnt="0"/>
      <dgm:spPr/>
    </dgm:pt>
    <dgm:pt modelId="{464D1B49-A8C5-4D07-AE21-A0A76A98D7BF}" type="pres">
      <dgm:prSet presAssocID="{C9547FEA-947C-4359-B15E-49246F599BC1}" presName="parentLeftMargin" presStyleLbl="node1" presStyleIdx="0" presStyleCnt="4"/>
      <dgm:spPr/>
      <dgm:t>
        <a:bodyPr/>
        <a:lstStyle/>
        <a:p>
          <a:endParaRPr lang="pl-PL"/>
        </a:p>
      </dgm:t>
    </dgm:pt>
    <dgm:pt modelId="{1536EEC9-3F32-4058-89FD-315C999AD3B9}" type="pres">
      <dgm:prSet presAssocID="{C9547FEA-947C-4359-B15E-49246F599BC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EAE818E-1232-41BE-A8AF-177FBAB6BE88}" type="pres">
      <dgm:prSet presAssocID="{C9547FEA-947C-4359-B15E-49246F599BC1}" presName="negativeSpace" presStyleCnt="0"/>
      <dgm:spPr/>
    </dgm:pt>
    <dgm:pt modelId="{1DA06D1D-B571-408E-85B7-EBC96CE85DE9}" type="pres">
      <dgm:prSet presAssocID="{C9547FEA-947C-4359-B15E-49246F599BC1}" presName="childText" presStyleLbl="conFgAcc1" presStyleIdx="1" presStyleCnt="4">
        <dgm:presLayoutVars>
          <dgm:bulletEnabled val="1"/>
        </dgm:presLayoutVars>
      </dgm:prSet>
      <dgm:spPr/>
    </dgm:pt>
    <dgm:pt modelId="{B5C911DD-2B4C-4E4C-9BD5-30A7976FFB81}" type="pres">
      <dgm:prSet presAssocID="{F5050DEB-9636-4E03-A0A9-48B2F32C9F7E}" presName="spaceBetweenRectangles" presStyleCnt="0"/>
      <dgm:spPr/>
    </dgm:pt>
    <dgm:pt modelId="{29CA28FA-07C4-441E-8357-0717B892FB1C}" type="pres">
      <dgm:prSet presAssocID="{E739596A-C60A-47B0-8913-FC2322E99336}" presName="parentLin" presStyleCnt="0"/>
      <dgm:spPr/>
    </dgm:pt>
    <dgm:pt modelId="{9766B60D-0D6A-42DF-81B8-8F297854B457}" type="pres">
      <dgm:prSet presAssocID="{E739596A-C60A-47B0-8913-FC2322E99336}" presName="parentLeftMargin" presStyleLbl="node1" presStyleIdx="1" presStyleCnt="4"/>
      <dgm:spPr/>
      <dgm:t>
        <a:bodyPr/>
        <a:lstStyle/>
        <a:p>
          <a:endParaRPr lang="pl-PL"/>
        </a:p>
      </dgm:t>
    </dgm:pt>
    <dgm:pt modelId="{DA81C0E0-910B-464E-A868-EB26EFB0D958}" type="pres">
      <dgm:prSet presAssocID="{E739596A-C60A-47B0-8913-FC2322E99336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F2B6B5F-F7F9-43BE-B36A-DC0A72260561}" type="pres">
      <dgm:prSet presAssocID="{E739596A-C60A-47B0-8913-FC2322E99336}" presName="negativeSpace" presStyleCnt="0"/>
      <dgm:spPr/>
    </dgm:pt>
    <dgm:pt modelId="{A8CEB22A-ED19-4208-8FEA-6696630296EE}" type="pres">
      <dgm:prSet presAssocID="{E739596A-C60A-47B0-8913-FC2322E99336}" presName="childText" presStyleLbl="conFgAcc1" presStyleIdx="2" presStyleCnt="4">
        <dgm:presLayoutVars>
          <dgm:bulletEnabled val="1"/>
        </dgm:presLayoutVars>
      </dgm:prSet>
      <dgm:spPr/>
    </dgm:pt>
    <dgm:pt modelId="{5270EF2C-5A46-4004-874C-AD8D05A04E7F}" type="pres">
      <dgm:prSet presAssocID="{260564AE-6568-40FB-B147-874D2DCA5A40}" presName="spaceBetweenRectangles" presStyleCnt="0"/>
      <dgm:spPr/>
    </dgm:pt>
    <dgm:pt modelId="{95AA30F1-FE8E-4143-8EF5-BB05BD4CD54E}" type="pres">
      <dgm:prSet presAssocID="{AFD87915-D9BA-4FF1-8E8C-9D96CA1EC6EA}" presName="parentLin" presStyleCnt="0"/>
      <dgm:spPr/>
    </dgm:pt>
    <dgm:pt modelId="{CAACEB13-0912-403B-830B-03A425DE989E}" type="pres">
      <dgm:prSet presAssocID="{AFD87915-D9BA-4FF1-8E8C-9D96CA1EC6EA}" presName="parentLeftMargin" presStyleLbl="node1" presStyleIdx="2" presStyleCnt="4"/>
      <dgm:spPr/>
      <dgm:t>
        <a:bodyPr/>
        <a:lstStyle/>
        <a:p>
          <a:endParaRPr lang="pl-PL"/>
        </a:p>
      </dgm:t>
    </dgm:pt>
    <dgm:pt modelId="{2B47315B-717F-4DC4-880E-123705E5A286}" type="pres">
      <dgm:prSet presAssocID="{AFD87915-D9BA-4FF1-8E8C-9D96CA1EC6EA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118F38-17DE-4BAE-B772-44C1F181AD31}" type="pres">
      <dgm:prSet presAssocID="{AFD87915-D9BA-4FF1-8E8C-9D96CA1EC6EA}" presName="negativeSpace" presStyleCnt="0"/>
      <dgm:spPr/>
    </dgm:pt>
    <dgm:pt modelId="{E33F0FA5-EAB2-4B95-B748-EDC93B13E89F}" type="pres">
      <dgm:prSet presAssocID="{AFD87915-D9BA-4FF1-8E8C-9D96CA1EC6E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A50217C-FD64-4EAF-83E2-4C3D424CA9EB}" srcId="{ED38FCBC-3318-43CD-8F71-5C59E67162DD}" destId="{C9547FEA-947C-4359-B15E-49246F599BC1}" srcOrd="1" destOrd="0" parTransId="{D90289C3-58B1-4FD3-9EC0-82318BA7DE31}" sibTransId="{F5050DEB-9636-4E03-A0A9-48B2F32C9F7E}"/>
    <dgm:cxn modelId="{1C8A70A4-5B3E-4B75-A70A-3F862C29C0FB}" type="presOf" srcId="{E739596A-C60A-47B0-8913-FC2322E99336}" destId="{9766B60D-0D6A-42DF-81B8-8F297854B457}" srcOrd="0" destOrd="0" presId="urn:microsoft.com/office/officeart/2005/8/layout/list1"/>
    <dgm:cxn modelId="{B4E614B8-656D-40A6-8A7C-649DC821890A}" srcId="{ED38FCBC-3318-43CD-8F71-5C59E67162DD}" destId="{D8B1D038-3845-4646-A06D-EABEE67CB302}" srcOrd="0" destOrd="0" parTransId="{E6C1CD49-DDD7-483A-A3AA-32F674478C91}" sibTransId="{9E0E148B-6D57-4405-A432-5104895A82EB}"/>
    <dgm:cxn modelId="{B99B7EB2-89B6-47E6-AC6E-970F29AE80B8}" type="presOf" srcId="{C9547FEA-947C-4359-B15E-49246F599BC1}" destId="{1536EEC9-3F32-4058-89FD-315C999AD3B9}" srcOrd="1" destOrd="0" presId="urn:microsoft.com/office/officeart/2005/8/layout/list1"/>
    <dgm:cxn modelId="{4B6C2074-B9D7-47E0-8940-B14449640E3D}" type="presOf" srcId="{D8B1D038-3845-4646-A06D-EABEE67CB302}" destId="{3B9C114C-13C8-4F57-8516-F6AF45B2748E}" srcOrd="1" destOrd="0" presId="urn:microsoft.com/office/officeart/2005/8/layout/list1"/>
    <dgm:cxn modelId="{D699E7F8-72DD-498A-B0C8-EA832FCDAF3C}" srcId="{ED38FCBC-3318-43CD-8F71-5C59E67162DD}" destId="{AFD87915-D9BA-4FF1-8E8C-9D96CA1EC6EA}" srcOrd="3" destOrd="0" parTransId="{F7B57B0D-9F09-41FF-92FB-94137F26EC7D}" sibTransId="{3BFCE93F-8ED3-44A5-9E4A-39A641527E18}"/>
    <dgm:cxn modelId="{F3AB888A-8AD0-4335-8584-562A6365CF55}" type="presOf" srcId="{D8B1D038-3845-4646-A06D-EABEE67CB302}" destId="{BE15F8EA-4F0B-4DF0-B7D2-8FF99AB74C35}" srcOrd="0" destOrd="0" presId="urn:microsoft.com/office/officeart/2005/8/layout/list1"/>
    <dgm:cxn modelId="{CD546317-A36D-40C6-8408-93134A1DE701}" type="presOf" srcId="{AFD87915-D9BA-4FF1-8E8C-9D96CA1EC6EA}" destId="{CAACEB13-0912-403B-830B-03A425DE989E}" srcOrd="0" destOrd="0" presId="urn:microsoft.com/office/officeart/2005/8/layout/list1"/>
    <dgm:cxn modelId="{AE8C557E-189A-442A-B998-A15FA2D2E7C7}" type="presOf" srcId="{C9547FEA-947C-4359-B15E-49246F599BC1}" destId="{464D1B49-A8C5-4D07-AE21-A0A76A98D7BF}" srcOrd="0" destOrd="0" presId="urn:microsoft.com/office/officeart/2005/8/layout/list1"/>
    <dgm:cxn modelId="{1D5BF55B-D3BF-4223-886B-FDCABF8939D8}" type="presOf" srcId="{ED38FCBC-3318-43CD-8F71-5C59E67162DD}" destId="{5524CD72-CC2A-4B4C-AD4F-AEECA3BC61E1}" srcOrd="0" destOrd="0" presId="urn:microsoft.com/office/officeart/2005/8/layout/list1"/>
    <dgm:cxn modelId="{30EB534A-C111-46B0-9E04-9E80ED2B3884}" type="presOf" srcId="{E739596A-C60A-47B0-8913-FC2322E99336}" destId="{DA81C0E0-910B-464E-A868-EB26EFB0D958}" srcOrd="1" destOrd="0" presId="urn:microsoft.com/office/officeart/2005/8/layout/list1"/>
    <dgm:cxn modelId="{E45AC1A7-7F05-4C32-AF3F-39D33F9697BB}" srcId="{ED38FCBC-3318-43CD-8F71-5C59E67162DD}" destId="{E739596A-C60A-47B0-8913-FC2322E99336}" srcOrd="2" destOrd="0" parTransId="{6899B922-00FA-4B99-9BC9-353B1EF5EDBC}" sibTransId="{260564AE-6568-40FB-B147-874D2DCA5A40}"/>
    <dgm:cxn modelId="{8FC1FC0D-F9FA-47D7-8F49-F18339087550}" type="presOf" srcId="{AFD87915-D9BA-4FF1-8E8C-9D96CA1EC6EA}" destId="{2B47315B-717F-4DC4-880E-123705E5A286}" srcOrd="1" destOrd="0" presId="urn:microsoft.com/office/officeart/2005/8/layout/list1"/>
    <dgm:cxn modelId="{119BA78F-E4F4-48DB-85EB-8F26444BAD3A}" type="presParOf" srcId="{5524CD72-CC2A-4B4C-AD4F-AEECA3BC61E1}" destId="{599B1102-1265-4696-AEC4-9A12D901F6ED}" srcOrd="0" destOrd="0" presId="urn:microsoft.com/office/officeart/2005/8/layout/list1"/>
    <dgm:cxn modelId="{EB242819-A4DD-4A13-813F-115332D033EB}" type="presParOf" srcId="{599B1102-1265-4696-AEC4-9A12D901F6ED}" destId="{BE15F8EA-4F0B-4DF0-B7D2-8FF99AB74C35}" srcOrd="0" destOrd="0" presId="urn:microsoft.com/office/officeart/2005/8/layout/list1"/>
    <dgm:cxn modelId="{9BFA0436-1708-417B-BFD0-81E0BDF730BE}" type="presParOf" srcId="{599B1102-1265-4696-AEC4-9A12D901F6ED}" destId="{3B9C114C-13C8-4F57-8516-F6AF45B2748E}" srcOrd="1" destOrd="0" presId="urn:microsoft.com/office/officeart/2005/8/layout/list1"/>
    <dgm:cxn modelId="{F4DEFD25-08FD-43E2-9B0C-5277953984CB}" type="presParOf" srcId="{5524CD72-CC2A-4B4C-AD4F-AEECA3BC61E1}" destId="{1B912E96-AF45-4BCA-8A0F-44414DD82D1A}" srcOrd="1" destOrd="0" presId="urn:microsoft.com/office/officeart/2005/8/layout/list1"/>
    <dgm:cxn modelId="{F79C2C04-801B-4DD4-A5CD-9CDF811A8105}" type="presParOf" srcId="{5524CD72-CC2A-4B4C-AD4F-AEECA3BC61E1}" destId="{59867CEE-A48A-4A43-8ED9-B83F688CDFC2}" srcOrd="2" destOrd="0" presId="urn:microsoft.com/office/officeart/2005/8/layout/list1"/>
    <dgm:cxn modelId="{1BEFFD4C-DC5F-425A-9799-6DCADE9AE96E}" type="presParOf" srcId="{5524CD72-CC2A-4B4C-AD4F-AEECA3BC61E1}" destId="{A8B3E95E-3D47-4ECF-B71E-5709D354D44A}" srcOrd="3" destOrd="0" presId="urn:microsoft.com/office/officeart/2005/8/layout/list1"/>
    <dgm:cxn modelId="{0E31057F-D36E-4932-8589-1F6218CEC2AB}" type="presParOf" srcId="{5524CD72-CC2A-4B4C-AD4F-AEECA3BC61E1}" destId="{A3751352-7D27-4727-907C-4A7B78CB95F9}" srcOrd="4" destOrd="0" presId="urn:microsoft.com/office/officeart/2005/8/layout/list1"/>
    <dgm:cxn modelId="{74EDB11E-5954-4384-9CD3-3C285508F7E8}" type="presParOf" srcId="{A3751352-7D27-4727-907C-4A7B78CB95F9}" destId="{464D1B49-A8C5-4D07-AE21-A0A76A98D7BF}" srcOrd="0" destOrd="0" presId="urn:microsoft.com/office/officeart/2005/8/layout/list1"/>
    <dgm:cxn modelId="{E94C999F-46A7-4A24-B109-4ADAC93D58F8}" type="presParOf" srcId="{A3751352-7D27-4727-907C-4A7B78CB95F9}" destId="{1536EEC9-3F32-4058-89FD-315C999AD3B9}" srcOrd="1" destOrd="0" presId="urn:microsoft.com/office/officeart/2005/8/layout/list1"/>
    <dgm:cxn modelId="{9A7AD703-A87A-483B-AA4B-208A93A286D4}" type="presParOf" srcId="{5524CD72-CC2A-4B4C-AD4F-AEECA3BC61E1}" destId="{CEAE818E-1232-41BE-A8AF-177FBAB6BE88}" srcOrd="5" destOrd="0" presId="urn:microsoft.com/office/officeart/2005/8/layout/list1"/>
    <dgm:cxn modelId="{6846A2A7-B203-4685-B3AE-CBC6A2614F25}" type="presParOf" srcId="{5524CD72-CC2A-4B4C-AD4F-AEECA3BC61E1}" destId="{1DA06D1D-B571-408E-85B7-EBC96CE85DE9}" srcOrd="6" destOrd="0" presId="urn:microsoft.com/office/officeart/2005/8/layout/list1"/>
    <dgm:cxn modelId="{E523DA66-9886-449A-AF78-E3A7E3916B99}" type="presParOf" srcId="{5524CD72-CC2A-4B4C-AD4F-AEECA3BC61E1}" destId="{B5C911DD-2B4C-4E4C-9BD5-30A7976FFB81}" srcOrd="7" destOrd="0" presId="urn:microsoft.com/office/officeart/2005/8/layout/list1"/>
    <dgm:cxn modelId="{4C60E23A-8ABE-4BD3-A5CE-890DD32DB342}" type="presParOf" srcId="{5524CD72-CC2A-4B4C-AD4F-AEECA3BC61E1}" destId="{29CA28FA-07C4-441E-8357-0717B892FB1C}" srcOrd="8" destOrd="0" presId="urn:microsoft.com/office/officeart/2005/8/layout/list1"/>
    <dgm:cxn modelId="{895EAFEF-DC60-4F64-BB11-FDB07252257C}" type="presParOf" srcId="{29CA28FA-07C4-441E-8357-0717B892FB1C}" destId="{9766B60D-0D6A-42DF-81B8-8F297854B457}" srcOrd="0" destOrd="0" presId="urn:microsoft.com/office/officeart/2005/8/layout/list1"/>
    <dgm:cxn modelId="{04DA165F-D4A6-45A2-B70D-D1331EFE3073}" type="presParOf" srcId="{29CA28FA-07C4-441E-8357-0717B892FB1C}" destId="{DA81C0E0-910B-464E-A868-EB26EFB0D958}" srcOrd="1" destOrd="0" presId="urn:microsoft.com/office/officeart/2005/8/layout/list1"/>
    <dgm:cxn modelId="{FA71D156-CB70-4F37-B562-B43D8994C6EC}" type="presParOf" srcId="{5524CD72-CC2A-4B4C-AD4F-AEECA3BC61E1}" destId="{1F2B6B5F-F7F9-43BE-B36A-DC0A72260561}" srcOrd="9" destOrd="0" presId="urn:microsoft.com/office/officeart/2005/8/layout/list1"/>
    <dgm:cxn modelId="{E40A9E75-CFDB-4965-BD07-E2ED1F2978A1}" type="presParOf" srcId="{5524CD72-CC2A-4B4C-AD4F-AEECA3BC61E1}" destId="{A8CEB22A-ED19-4208-8FEA-6696630296EE}" srcOrd="10" destOrd="0" presId="urn:microsoft.com/office/officeart/2005/8/layout/list1"/>
    <dgm:cxn modelId="{7D900B28-8FD8-40AA-9E51-D4F79C698AF6}" type="presParOf" srcId="{5524CD72-CC2A-4B4C-AD4F-AEECA3BC61E1}" destId="{5270EF2C-5A46-4004-874C-AD8D05A04E7F}" srcOrd="11" destOrd="0" presId="urn:microsoft.com/office/officeart/2005/8/layout/list1"/>
    <dgm:cxn modelId="{2DE63EB3-4E09-49D4-B958-156234C4F39B}" type="presParOf" srcId="{5524CD72-CC2A-4B4C-AD4F-AEECA3BC61E1}" destId="{95AA30F1-FE8E-4143-8EF5-BB05BD4CD54E}" srcOrd="12" destOrd="0" presId="urn:microsoft.com/office/officeart/2005/8/layout/list1"/>
    <dgm:cxn modelId="{C284AC7D-D12C-4DCA-A71C-2AED675F5ABB}" type="presParOf" srcId="{95AA30F1-FE8E-4143-8EF5-BB05BD4CD54E}" destId="{CAACEB13-0912-403B-830B-03A425DE989E}" srcOrd="0" destOrd="0" presId="urn:microsoft.com/office/officeart/2005/8/layout/list1"/>
    <dgm:cxn modelId="{25F13622-8297-4AD6-8D35-7975FCBC4BB6}" type="presParOf" srcId="{95AA30F1-FE8E-4143-8EF5-BB05BD4CD54E}" destId="{2B47315B-717F-4DC4-880E-123705E5A286}" srcOrd="1" destOrd="0" presId="urn:microsoft.com/office/officeart/2005/8/layout/list1"/>
    <dgm:cxn modelId="{EAF12F70-4922-4ADA-AB43-650A3D374039}" type="presParOf" srcId="{5524CD72-CC2A-4B4C-AD4F-AEECA3BC61E1}" destId="{44118F38-17DE-4BAE-B772-44C1F181AD31}" srcOrd="13" destOrd="0" presId="urn:microsoft.com/office/officeart/2005/8/layout/list1"/>
    <dgm:cxn modelId="{769EC787-3AE0-40E1-BAA3-0B28644481CD}" type="presParOf" srcId="{5524CD72-CC2A-4B4C-AD4F-AEECA3BC61E1}" destId="{E33F0FA5-EAB2-4B95-B748-EDC93B13E89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B12B8-4A38-4390-B35C-99A681147958}">
      <dsp:nvSpPr>
        <dsp:cNvPr id="0" name=""/>
        <dsp:cNvSpPr/>
      </dsp:nvSpPr>
      <dsp:spPr>
        <a:xfrm>
          <a:off x="0" y="7997"/>
          <a:ext cx="4212467" cy="6400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838 dyrektorów</a:t>
          </a:r>
          <a:endParaRPr lang="pl-PL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7997"/>
        <a:ext cx="4212467" cy="640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2D8B0-0F2A-4A85-A365-C6EE58E01BC8}">
      <dsp:nvSpPr>
        <dsp:cNvPr id="0" name=""/>
        <dsp:cNvSpPr/>
      </dsp:nvSpPr>
      <dsp:spPr>
        <a:xfrm rot="2016669">
          <a:off x="3659447" y="2769478"/>
          <a:ext cx="790420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790420" y="189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0E9A4-65FA-4497-9253-BAE5EA0F3BD9}">
      <dsp:nvSpPr>
        <dsp:cNvPr id="0" name=""/>
        <dsp:cNvSpPr/>
      </dsp:nvSpPr>
      <dsp:spPr>
        <a:xfrm rot="21585193">
          <a:off x="3725520" y="2077201"/>
          <a:ext cx="258944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258944" y="189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EC564-EC6B-478F-9146-65068E50364C}">
      <dsp:nvSpPr>
        <dsp:cNvPr id="0" name=""/>
        <dsp:cNvSpPr/>
      </dsp:nvSpPr>
      <dsp:spPr>
        <a:xfrm rot="19483839">
          <a:off x="3660392" y="1375931"/>
          <a:ext cx="709643" cy="37880"/>
        </a:xfrm>
        <a:custGeom>
          <a:avLst/>
          <a:gdLst/>
          <a:ahLst/>
          <a:cxnLst/>
          <a:rect l="0" t="0" r="0" b="0"/>
          <a:pathLst>
            <a:path>
              <a:moveTo>
                <a:pt x="0" y="18940"/>
              </a:moveTo>
              <a:lnTo>
                <a:pt x="709643" y="189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E4BC9-7440-428B-81BB-265AE9F7B8D8}">
      <dsp:nvSpPr>
        <dsp:cNvPr id="0" name=""/>
        <dsp:cNvSpPr/>
      </dsp:nvSpPr>
      <dsp:spPr>
        <a:xfrm>
          <a:off x="254288" y="1049135"/>
          <a:ext cx="3082079" cy="210796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8DAA9-5D72-4EE2-B05B-DFC8ACEADB95}">
      <dsp:nvSpPr>
        <dsp:cNvPr id="0" name=""/>
        <dsp:cNvSpPr/>
      </dsp:nvSpPr>
      <dsp:spPr>
        <a:xfrm>
          <a:off x="3912425" y="113031"/>
          <a:ext cx="2116880" cy="1211938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Praca </a:t>
          </a:r>
          <a:br>
            <a:rPr lang="pl-PL" sz="1600" b="1" kern="1200" dirty="0" smtClean="0"/>
          </a:br>
          <a:r>
            <a:rPr lang="pl-PL" sz="1600" b="1" kern="1200" dirty="0" smtClean="0"/>
            <a:t>UCZNIA</a:t>
          </a:r>
          <a:endParaRPr lang="pl-PL" sz="1600" b="1" kern="1200" dirty="0"/>
        </a:p>
      </dsp:txBody>
      <dsp:txXfrm>
        <a:off x="4222435" y="290515"/>
        <a:ext cx="1496860" cy="856970"/>
      </dsp:txXfrm>
    </dsp:sp>
    <dsp:sp modelId="{0571E4A6-E0BD-4FD2-A9A8-AFD631A0494D}">
      <dsp:nvSpPr>
        <dsp:cNvPr id="0" name=""/>
        <dsp:cNvSpPr/>
      </dsp:nvSpPr>
      <dsp:spPr>
        <a:xfrm>
          <a:off x="5019322" y="113031"/>
          <a:ext cx="3175320" cy="1211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kern="1200" dirty="0"/>
        </a:p>
      </dsp:txBody>
      <dsp:txXfrm>
        <a:off x="5019322" y="113031"/>
        <a:ext cx="3175320" cy="1211938"/>
      </dsp:txXfrm>
    </dsp:sp>
    <dsp:sp modelId="{CF8763C7-B31D-43AD-96DD-03A7CA60BF43}">
      <dsp:nvSpPr>
        <dsp:cNvPr id="0" name=""/>
        <dsp:cNvSpPr/>
      </dsp:nvSpPr>
      <dsp:spPr>
        <a:xfrm>
          <a:off x="3984435" y="1481183"/>
          <a:ext cx="2075056" cy="121986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Praca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NAUCZYCIELI</a:t>
          </a:r>
          <a:endParaRPr lang="pl-PL" sz="1600" b="1" kern="1200" dirty="0"/>
        </a:p>
      </dsp:txBody>
      <dsp:txXfrm>
        <a:off x="4288320" y="1659828"/>
        <a:ext cx="1467286" cy="862574"/>
      </dsp:txXfrm>
    </dsp:sp>
    <dsp:sp modelId="{48A9708B-D98A-4EDF-B207-862FF9C6167A}">
      <dsp:nvSpPr>
        <dsp:cNvPr id="0" name=""/>
        <dsp:cNvSpPr/>
      </dsp:nvSpPr>
      <dsp:spPr>
        <a:xfrm>
          <a:off x="5101787" y="1481183"/>
          <a:ext cx="3112584" cy="1219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kern="1200" dirty="0"/>
        </a:p>
      </dsp:txBody>
      <dsp:txXfrm>
        <a:off x="5101787" y="1481183"/>
        <a:ext cx="3112584" cy="1219864"/>
      </dsp:txXfrm>
    </dsp:sp>
    <dsp:sp modelId="{8D52C8A3-3EFA-4901-ABC3-6C79A795137E}">
      <dsp:nvSpPr>
        <dsp:cNvPr id="0" name=""/>
        <dsp:cNvSpPr/>
      </dsp:nvSpPr>
      <dsp:spPr>
        <a:xfrm>
          <a:off x="4056445" y="2849335"/>
          <a:ext cx="2003067" cy="1211938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Praca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DYREKTORA</a:t>
          </a:r>
          <a:endParaRPr lang="pl-PL" sz="1600" b="1" kern="1200" dirty="0"/>
        </a:p>
      </dsp:txBody>
      <dsp:txXfrm>
        <a:off x="4349787" y="3026819"/>
        <a:ext cx="1416383" cy="856970"/>
      </dsp:txXfrm>
    </dsp:sp>
    <dsp:sp modelId="{2C7A9A8C-613F-47C2-8C1E-E1047161826B}">
      <dsp:nvSpPr>
        <dsp:cNvPr id="0" name=""/>
        <dsp:cNvSpPr/>
      </dsp:nvSpPr>
      <dsp:spPr>
        <a:xfrm>
          <a:off x="5191794" y="2849335"/>
          <a:ext cx="3004600" cy="1211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600" kern="1200" dirty="0"/>
        </a:p>
      </dsp:txBody>
      <dsp:txXfrm>
        <a:off x="5191794" y="2849335"/>
        <a:ext cx="3004600" cy="12119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92BA-A616-452B-B962-4B9BE03FA24F}">
      <dsp:nvSpPr>
        <dsp:cNvPr id="0" name=""/>
        <dsp:cNvSpPr/>
      </dsp:nvSpPr>
      <dsp:spPr>
        <a:xfrm>
          <a:off x="4743232" y="1741536"/>
          <a:ext cx="1347215" cy="13472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UCZEŃ</a:t>
          </a:r>
          <a:endParaRPr lang="pl-PL" sz="2400" kern="1200" dirty="0"/>
        </a:p>
      </dsp:txBody>
      <dsp:txXfrm>
        <a:off x="4940527" y="1938831"/>
        <a:ext cx="952625" cy="952625"/>
      </dsp:txXfrm>
    </dsp:sp>
    <dsp:sp modelId="{CF828426-2825-4A18-A5E7-2A2F86AA29A1}">
      <dsp:nvSpPr>
        <dsp:cNvPr id="0" name=""/>
        <dsp:cNvSpPr/>
      </dsp:nvSpPr>
      <dsp:spPr>
        <a:xfrm rot="16200000">
          <a:off x="5213781" y="1527326"/>
          <a:ext cx="406117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406117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406687" y="1528324"/>
        <a:ext cx="20305" cy="20305"/>
      </dsp:txXfrm>
    </dsp:sp>
    <dsp:sp modelId="{734EC205-58BB-494F-9C63-419F2324CB13}">
      <dsp:nvSpPr>
        <dsp:cNvPr id="0" name=""/>
        <dsp:cNvSpPr/>
      </dsp:nvSpPr>
      <dsp:spPr>
        <a:xfrm>
          <a:off x="4219313" y="-11797"/>
          <a:ext cx="2395053" cy="134721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Nabyta wiedza </a:t>
          </a:r>
          <a:br>
            <a:rPr lang="pl-PL" sz="1800" b="1" kern="1200" dirty="0" smtClean="0"/>
          </a:br>
          <a:r>
            <a:rPr lang="pl-PL" sz="1800" b="1" kern="1200" dirty="0" smtClean="0"/>
            <a:t>i umiejętności</a:t>
          </a:r>
          <a:endParaRPr lang="pl-PL" sz="1800" b="1" kern="1200" dirty="0"/>
        </a:p>
      </dsp:txBody>
      <dsp:txXfrm>
        <a:off x="4570060" y="185498"/>
        <a:ext cx="1693559" cy="952625"/>
      </dsp:txXfrm>
    </dsp:sp>
    <dsp:sp modelId="{16940407-D684-4FD0-A833-5F7D6962EA4F}">
      <dsp:nvSpPr>
        <dsp:cNvPr id="0" name=""/>
        <dsp:cNvSpPr/>
      </dsp:nvSpPr>
      <dsp:spPr>
        <a:xfrm rot="20142702">
          <a:off x="6017271" y="2063934"/>
          <a:ext cx="306248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306248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162740" y="2067429"/>
        <a:ext cx="15312" cy="15312"/>
      </dsp:txXfrm>
    </dsp:sp>
    <dsp:sp modelId="{927423BC-5350-4D7D-8131-374F3AAB418B}">
      <dsp:nvSpPr>
        <dsp:cNvPr id="0" name=""/>
        <dsp:cNvSpPr/>
      </dsp:nvSpPr>
      <dsp:spPr>
        <a:xfrm>
          <a:off x="6125318" y="954560"/>
          <a:ext cx="2070859" cy="1347215"/>
        </a:xfrm>
        <a:prstGeom prst="ellipse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Warunki nauki</a:t>
          </a:r>
          <a:endParaRPr lang="pl-PL" sz="1600" b="1" kern="1200" dirty="0"/>
        </a:p>
      </dsp:txBody>
      <dsp:txXfrm>
        <a:off x="6428588" y="1151855"/>
        <a:ext cx="1464319" cy="952625"/>
      </dsp:txXfrm>
    </dsp:sp>
    <dsp:sp modelId="{0614C4DA-9635-4D6D-A449-A20E536AF64C}">
      <dsp:nvSpPr>
        <dsp:cNvPr id="0" name=""/>
        <dsp:cNvSpPr/>
      </dsp:nvSpPr>
      <dsp:spPr>
        <a:xfrm rot="1402668">
          <a:off x="6017931" y="2754502"/>
          <a:ext cx="419502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419502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217195" y="2755166"/>
        <a:ext cx="20975" cy="20975"/>
      </dsp:txXfrm>
    </dsp:sp>
    <dsp:sp modelId="{8C1FB921-3010-4339-82B0-44E7AD378032}">
      <dsp:nvSpPr>
        <dsp:cNvPr id="0" name=""/>
        <dsp:cNvSpPr/>
      </dsp:nvSpPr>
      <dsp:spPr>
        <a:xfrm>
          <a:off x="6251952" y="2545219"/>
          <a:ext cx="2048131" cy="1347215"/>
        </a:xfrm>
        <a:prstGeom prst="ellipse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Predyspozycje  intelektualne</a:t>
          </a:r>
          <a:endParaRPr lang="pl-PL" sz="1600" b="1" kern="1200" dirty="0"/>
        </a:p>
      </dsp:txBody>
      <dsp:txXfrm>
        <a:off x="6551894" y="2742514"/>
        <a:ext cx="1448247" cy="952625"/>
      </dsp:txXfrm>
    </dsp:sp>
    <dsp:sp modelId="{607956CB-D60E-4738-8958-9FF328ECD1CF}">
      <dsp:nvSpPr>
        <dsp:cNvPr id="0" name=""/>
        <dsp:cNvSpPr/>
      </dsp:nvSpPr>
      <dsp:spPr>
        <a:xfrm rot="5444820">
          <a:off x="5239708" y="3243712"/>
          <a:ext cx="332367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332367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5397582" y="3246554"/>
        <a:ext cx="16618" cy="16618"/>
      </dsp:txXfrm>
    </dsp:sp>
    <dsp:sp modelId="{2CBCF655-651A-486B-AF8F-F603139787F5}">
      <dsp:nvSpPr>
        <dsp:cNvPr id="0" name=""/>
        <dsp:cNvSpPr/>
      </dsp:nvSpPr>
      <dsp:spPr>
        <a:xfrm>
          <a:off x="4097996" y="3421013"/>
          <a:ext cx="2592164" cy="1479727"/>
        </a:xfrm>
        <a:prstGeom prst="ellipse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Zaangażowanie, motywacja</a:t>
          </a:r>
          <a:endParaRPr lang="pl-PL" sz="1800" b="1" kern="1200" dirty="0"/>
        </a:p>
      </dsp:txBody>
      <dsp:txXfrm>
        <a:off x="4477610" y="3637714"/>
        <a:ext cx="1832936" cy="1046325"/>
      </dsp:txXfrm>
    </dsp:sp>
    <dsp:sp modelId="{06E5CC8A-003D-4313-B4A7-4F5017FDED76}">
      <dsp:nvSpPr>
        <dsp:cNvPr id="0" name=""/>
        <dsp:cNvSpPr/>
      </dsp:nvSpPr>
      <dsp:spPr>
        <a:xfrm rot="9304164">
          <a:off x="4371001" y="2784092"/>
          <a:ext cx="456255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456255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587722" y="2783837"/>
        <a:ext cx="22812" cy="22812"/>
      </dsp:txXfrm>
    </dsp:sp>
    <dsp:sp modelId="{D70A0333-9E52-4166-AFF6-0803EF30DC96}">
      <dsp:nvSpPr>
        <dsp:cNvPr id="0" name=""/>
        <dsp:cNvSpPr/>
      </dsp:nvSpPr>
      <dsp:spPr>
        <a:xfrm>
          <a:off x="2598691" y="2595444"/>
          <a:ext cx="1962260" cy="1347215"/>
        </a:xfrm>
        <a:prstGeom prst="ellipse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Wsparcie udzielane przez szkołę</a:t>
          </a:r>
          <a:endParaRPr lang="pl-PL" sz="1600" b="1" kern="1200" dirty="0"/>
        </a:p>
      </dsp:txBody>
      <dsp:txXfrm>
        <a:off x="2886057" y="2792739"/>
        <a:ext cx="1387528" cy="952625"/>
      </dsp:txXfrm>
    </dsp:sp>
    <dsp:sp modelId="{4F169C36-1038-4616-A9CF-59C346AF6E88}">
      <dsp:nvSpPr>
        <dsp:cNvPr id="0" name=""/>
        <dsp:cNvSpPr/>
      </dsp:nvSpPr>
      <dsp:spPr>
        <a:xfrm rot="12151224">
          <a:off x="4350281" y="2057529"/>
          <a:ext cx="461931" cy="22302"/>
        </a:xfrm>
        <a:custGeom>
          <a:avLst/>
          <a:gdLst/>
          <a:ahLst/>
          <a:cxnLst/>
          <a:rect l="0" t="0" r="0" b="0"/>
          <a:pathLst>
            <a:path>
              <a:moveTo>
                <a:pt x="0" y="11151"/>
              </a:moveTo>
              <a:lnTo>
                <a:pt x="461931" y="111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569698" y="2057132"/>
        <a:ext cx="23096" cy="23096"/>
      </dsp:txXfrm>
    </dsp:sp>
    <dsp:sp modelId="{5D770A74-1794-446A-A4B5-03E1C40F7743}">
      <dsp:nvSpPr>
        <dsp:cNvPr id="0" name=""/>
        <dsp:cNvSpPr/>
      </dsp:nvSpPr>
      <dsp:spPr>
        <a:xfrm>
          <a:off x="2522926" y="954562"/>
          <a:ext cx="1991804" cy="1347215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Wsparcie udzielane przez rodziców</a:t>
          </a:r>
          <a:endParaRPr lang="pl-PL" sz="1600" b="1" kern="1200" dirty="0"/>
        </a:p>
      </dsp:txBody>
      <dsp:txXfrm>
        <a:off x="2814619" y="1151857"/>
        <a:ext cx="1408418" cy="9526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92BA-A616-452B-B962-4B9BE03FA24F}">
      <dsp:nvSpPr>
        <dsp:cNvPr id="0" name=""/>
        <dsp:cNvSpPr/>
      </dsp:nvSpPr>
      <dsp:spPr>
        <a:xfrm>
          <a:off x="4732655" y="1771231"/>
          <a:ext cx="2160111" cy="1645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NAUCZYCIEL</a:t>
          </a:r>
          <a:endParaRPr lang="pl-PL" sz="1800" b="1" kern="1200" dirty="0"/>
        </a:p>
      </dsp:txBody>
      <dsp:txXfrm>
        <a:off x="5048996" y="2012196"/>
        <a:ext cx="1527429" cy="1163483"/>
      </dsp:txXfrm>
    </dsp:sp>
    <dsp:sp modelId="{CF828426-2825-4A18-A5E7-2A2F86AA29A1}">
      <dsp:nvSpPr>
        <dsp:cNvPr id="0" name=""/>
        <dsp:cNvSpPr/>
      </dsp:nvSpPr>
      <dsp:spPr>
        <a:xfrm rot="16364870">
          <a:off x="5688200" y="1588215"/>
          <a:ext cx="344454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44454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851816" y="1591139"/>
        <a:ext cx="17222" cy="17222"/>
      </dsp:txXfrm>
    </dsp:sp>
    <dsp:sp modelId="{734EC205-58BB-494F-9C63-419F2324CB13}">
      <dsp:nvSpPr>
        <dsp:cNvPr id="0" name=""/>
        <dsp:cNvSpPr/>
      </dsp:nvSpPr>
      <dsp:spPr>
        <a:xfrm>
          <a:off x="4697850" y="-48686"/>
          <a:ext cx="2412513" cy="147672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Właściwe planowanie </a:t>
          </a:r>
          <a:br>
            <a:rPr lang="pl-PL" sz="1400" b="1" kern="1200" dirty="0" smtClean="0"/>
          </a:br>
          <a:r>
            <a:rPr lang="pl-PL" sz="1400" b="1" kern="1200" dirty="0" smtClean="0"/>
            <a:t>i realizacja podstawy programowej</a:t>
          </a:r>
          <a:endParaRPr lang="pl-PL" sz="1400" b="1" kern="1200" dirty="0"/>
        </a:p>
      </dsp:txBody>
      <dsp:txXfrm>
        <a:off x="5051154" y="167576"/>
        <a:ext cx="1705905" cy="1044202"/>
      </dsp:txXfrm>
    </dsp:sp>
    <dsp:sp modelId="{16940407-D684-4FD0-A833-5F7D6962EA4F}">
      <dsp:nvSpPr>
        <dsp:cNvPr id="0" name=""/>
        <dsp:cNvSpPr/>
      </dsp:nvSpPr>
      <dsp:spPr>
        <a:xfrm rot="20394513">
          <a:off x="6754691" y="2047669"/>
          <a:ext cx="1039840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039840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7248616" y="2033209"/>
        <a:ext cx="51992" cy="51992"/>
      </dsp:txXfrm>
    </dsp:sp>
    <dsp:sp modelId="{927423BC-5350-4D7D-8131-374F3AAB418B}">
      <dsp:nvSpPr>
        <dsp:cNvPr id="0" name=""/>
        <dsp:cNvSpPr/>
      </dsp:nvSpPr>
      <dsp:spPr>
        <a:xfrm>
          <a:off x="7632856" y="792089"/>
          <a:ext cx="2174612" cy="1476726"/>
        </a:xfrm>
        <a:prstGeom prst="ellipse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Przygotowanie metodyczne/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Warunki pracy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/>
        </a:p>
      </dsp:txBody>
      <dsp:txXfrm>
        <a:off x="7951321" y="1008351"/>
        <a:ext cx="1537682" cy="1044202"/>
      </dsp:txXfrm>
    </dsp:sp>
    <dsp:sp modelId="{0614C4DA-9635-4D6D-A449-A20E536AF64C}">
      <dsp:nvSpPr>
        <dsp:cNvPr id="0" name=""/>
        <dsp:cNvSpPr/>
      </dsp:nvSpPr>
      <dsp:spPr>
        <a:xfrm rot="993621">
          <a:off x="6798949" y="3018130"/>
          <a:ext cx="958170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958170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7254080" y="3005711"/>
        <a:ext cx="47908" cy="47908"/>
      </dsp:txXfrm>
    </dsp:sp>
    <dsp:sp modelId="{8C1FB921-3010-4339-82B0-44E7AD378032}">
      <dsp:nvSpPr>
        <dsp:cNvPr id="0" name=""/>
        <dsp:cNvSpPr/>
      </dsp:nvSpPr>
      <dsp:spPr>
        <a:xfrm>
          <a:off x="7632849" y="2736308"/>
          <a:ext cx="2283417" cy="1476726"/>
        </a:xfrm>
        <a:prstGeom prst="ellipse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Metody pracy adekwatne do potrzeb i możliwości uczniów</a:t>
          </a:r>
          <a:endParaRPr lang="pl-PL" sz="1600" b="1" kern="1200" dirty="0"/>
        </a:p>
      </dsp:txBody>
      <dsp:txXfrm>
        <a:off x="7967248" y="2952570"/>
        <a:ext cx="1614619" cy="1044202"/>
      </dsp:txXfrm>
    </dsp:sp>
    <dsp:sp modelId="{607956CB-D60E-4738-8958-9FF328ECD1CF}">
      <dsp:nvSpPr>
        <dsp:cNvPr id="0" name=""/>
        <dsp:cNvSpPr/>
      </dsp:nvSpPr>
      <dsp:spPr>
        <a:xfrm rot="5255342">
          <a:off x="5758925" y="3496893"/>
          <a:ext cx="18457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84579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846600" y="3503814"/>
        <a:ext cx="9228" cy="9228"/>
      </dsp:txXfrm>
    </dsp:sp>
    <dsp:sp modelId="{2CBCF655-651A-486B-AF8F-F603139787F5}">
      <dsp:nvSpPr>
        <dsp:cNvPr id="0" name=""/>
        <dsp:cNvSpPr/>
      </dsp:nvSpPr>
      <dsp:spPr>
        <a:xfrm>
          <a:off x="4392486" y="3600398"/>
          <a:ext cx="2996425" cy="1691619"/>
        </a:xfrm>
        <a:prstGeom prst="ellipse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Twórcza atmosfera nauki, relacje, motywowanie uczniów, </a:t>
          </a:r>
          <a:br>
            <a:rPr lang="pl-PL" sz="1400" b="1" kern="1200" dirty="0" smtClean="0"/>
          </a:br>
          <a:r>
            <a:rPr lang="pl-PL" sz="1400" b="1" kern="1200" dirty="0" smtClean="0"/>
            <a:t>w tym mądre </a:t>
          </a:r>
          <a:br>
            <a:rPr lang="pl-PL" sz="1400" b="1" kern="1200" dirty="0" smtClean="0"/>
          </a:br>
          <a:r>
            <a:rPr lang="pl-PL" sz="1400" b="1" kern="1200" dirty="0" smtClean="0"/>
            <a:t>i sprawiedliwe  ocenianie indywidualizacja nauczania</a:t>
          </a:r>
        </a:p>
      </dsp:txBody>
      <dsp:txXfrm>
        <a:off x="4831302" y="3848130"/>
        <a:ext cx="2118793" cy="1196155"/>
      </dsp:txXfrm>
    </dsp:sp>
    <dsp:sp modelId="{06E5CC8A-003D-4313-B4A7-4F5017FDED76}">
      <dsp:nvSpPr>
        <dsp:cNvPr id="0" name=""/>
        <dsp:cNvSpPr/>
      </dsp:nvSpPr>
      <dsp:spPr>
        <a:xfrm rot="9903968">
          <a:off x="4336579" y="2914146"/>
          <a:ext cx="464604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464604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557266" y="2914067"/>
        <a:ext cx="23230" cy="23230"/>
      </dsp:txXfrm>
    </dsp:sp>
    <dsp:sp modelId="{D70A0333-9E52-4166-AFF6-0803EF30DC96}">
      <dsp:nvSpPr>
        <dsp:cNvPr id="0" name=""/>
        <dsp:cNvSpPr/>
      </dsp:nvSpPr>
      <dsp:spPr>
        <a:xfrm>
          <a:off x="1780317" y="2376269"/>
          <a:ext cx="2648760" cy="1879858"/>
        </a:xfrm>
        <a:prstGeom prst="ellipse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Wsparcie udzielane uczniom </a:t>
          </a:r>
          <a:br>
            <a:rPr lang="pl-PL" sz="1600" b="1" kern="1200" dirty="0" smtClean="0"/>
          </a:br>
          <a:r>
            <a:rPr lang="pl-PL" sz="1600" b="1" kern="1200" dirty="0" smtClean="0"/>
            <a:t>z trudnościami edukacyjnymi</a:t>
          </a:r>
          <a:endParaRPr lang="pl-PL" sz="1600" b="1" kern="1200" dirty="0"/>
        </a:p>
      </dsp:txBody>
      <dsp:txXfrm>
        <a:off x="2168219" y="2651568"/>
        <a:ext cx="1872956" cy="1329260"/>
      </dsp:txXfrm>
    </dsp:sp>
    <dsp:sp modelId="{4F169C36-1038-4616-A9CF-59C346AF6E88}">
      <dsp:nvSpPr>
        <dsp:cNvPr id="0" name=""/>
        <dsp:cNvSpPr/>
      </dsp:nvSpPr>
      <dsp:spPr>
        <a:xfrm rot="12228738">
          <a:off x="4235836" y="2034547"/>
          <a:ext cx="670886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670886" y="115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554507" y="2029310"/>
        <a:ext cx="33544" cy="33544"/>
      </dsp:txXfrm>
    </dsp:sp>
    <dsp:sp modelId="{5D770A74-1794-446A-A4B5-03E1C40F7743}">
      <dsp:nvSpPr>
        <dsp:cNvPr id="0" name=""/>
        <dsp:cNvSpPr/>
      </dsp:nvSpPr>
      <dsp:spPr>
        <a:xfrm>
          <a:off x="1728192" y="648078"/>
          <a:ext cx="2857288" cy="1547594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Współpraca                    z rodzicami, </a:t>
          </a:r>
          <a:br>
            <a:rPr lang="pl-PL" sz="1600" b="1" kern="1200" dirty="0" smtClean="0"/>
          </a:br>
          <a:r>
            <a:rPr lang="pl-PL" sz="1600" b="1" kern="1200" dirty="0" smtClean="0"/>
            <a:t>z instytucjami środowiska lokalnego </a:t>
          </a:r>
          <a:endParaRPr lang="pl-PL" sz="1600" b="1" kern="1200" dirty="0"/>
        </a:p>
      </dsp:txBody>
      <dsp:txXfrm>
        <a:off x="2146632" y="874718"/>
        <a:ext cx="2020408" cy="10943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92BA-A616-452B-B962-4B9BE03FA24F}">
      <dsp:nvSpPr>
        <dsp:cNvPr id="0" name=""/>
        <dsp:cNvSpPr/>
      </dsp:nvSpPr>
      <dsp:spPr>
        <a:xfrm>
          <a:off x="4320470" y="1800186"/>
          <a:ext cx="1773184" cy="16234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DYREKTOR</a:t>
          </a:r>
          <a:endParaRPr lang="pl-PL" sz="1600" b="1" kern="1200" dirty="0"/>
        </a:p>
      </dsp:txBody>
      <dsp:txXfrm>
        <a:off x="4580147" y="2037938"/>
        <a:ext cx="1253830" cy="1147970"/>
      </dsp:txXfrm>
    </dsp:sp>
    <dsp:sp modelId="{CF828426-2825-4A18-A5E7-2A2F86AA29A1}">
      <dsp:nvSpPr>
        <dsp:cNvPr id="0" name=""/>
        <dsp:cNvSpPr/>
      </dsp:nvSpPr>
      <dsp:spPr>
        <a:xfrm rot="16229536">
          <a:off x="5079612" y="1652322"/>
          <a:ext cx="271179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271179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208422" y="1657847"/>
        <a:ext cx="13558" cy="13558"/>
      </dsp:txXfrm>
    </dsp:sp>
    <dsp:sp modelId="{734EC205-58BB-494F-9C63-419F2324CB13}">
      <dsp:nvSpPr>
        <dsp:cNvPr id="0" name=""/>
        <dsp:cNvSpPr/>
      </dsp:nvSpPr>
      <dsp:spPr>
        <a:xfrm>
          <a:off x="4032453" y="72015"/>
          <a:ext cx="2380346" cy="145703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Organizacja zajęć  zgodnie z arkuszem organizacji, statutem szkoły  </a:t>
          </a:r>
          <a:br>
            <a:rPr lang="pl-PL" sz="1400" b="1" kern="1200" dirty="0" smtClean="0"/>
          </a:br>
          <a:r>
            <a:rPr lang="pl-PL" sz="1400" b="1" kern="1200" dirty="0" smtClean="0"/>
            <a:t>i  higieną pracy</a:t>
          </a:r>
          <a:endParaRPr lang="pl-PL" sz="1400" b="1" kern="1200" dirty="0"/>
        </a:p>
      </dsp:txBody>
      <dsp:txXfrm>
        <a:off x="4381047" y="285393"/>
        <a:ext cx="1683158" cy="1030280"/>
      </dsp:txXfrm>
    </dsp:sp>
    <dsp:sp modelId="{16940407-D684-4FD0-A833-5F7D6962EA4F}">
      <dsp:nvSpPr>
        <dsp:cNvPr id="0" name=""/>
        <dsp:cNvSpPr/>
      </dsp:nvSpPr>
      <dsp:spPr>
        <a:xfrm rot="20430442">
          <a:off x="6018288" y="2215408"/>
          <a:ext cx="548390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548390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278774" y="2214003"/>
        <a:ext cx="27419" cy="27419"/>
      </dsp:txXfrm>
    </dsp:sp>
    <dsp:sp modelId="{927423BC-5350-4D7D-8131-374F3AAB418B}">
      <dsp:nvSpPr>
        <dsp:cNvPr id="0" name=""/>
        <dsp:cNvSpPr/>
      </dsp:nvSpPr>
      <dsp:spPr>
        <a:xfrm>
          <a:off x="6343458" y="907381"/>
          <a:ext cx="2801561" cy="1612896"/>
        </a:xfrm>
        <a:prstGeom prst="ellipse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Zapewnienie warunków nauki (gabinety, pomoce dydaktyczne)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600" b="1" kern="1200" dirty="0"/>
        </a:p>
      </dsp:txBody>
      <dsp:txXfrm>
        <a:off x="6753737" y="1143584"/>
        <a:ext cx="1981003" cy="1140490"/>
      </dsp:txXfrm>
    </dsp:sp>
    <dsp:sp modelId="{0614C4DA-9635-4D6D-A449-A20E536AF64C}">
      <dsp:nvSpPr>
        <dsp:cNvPr id="0" name=""/>
        <dsp:cNvSpPr/>
      </dsp:nvSpPr>
      <dsp:spPr>
        <a:xfrm rot="1202260">
          <a:off x="6010552" y="3014128"/>
          <a:ext cx="666081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66081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326940" y="3009780"/>
        <a:ext cx="33304" cy="33304"/>
      </dsp:txXfrm>
    </dsp:sp>
    <dsp:sp modelId="{8C1FB921-3010-4339-82B0-44E7AD378032}">
      <dsp:nvSpPr>
        <dsp:cNvPr id="0" name=""/>
        <dsp:cNvSpPr/>
      </dsp:nvSpPr>
      <dsp:spPr>
        <a:xfrm>
          <a:off x="6408706" y="2808316"/>
          <a:ext cx="2848536" cy="1522632"/>
        </a:xfrm>
        <a:prstGeom prst="ellipse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Umożliwianie nauczycielom  udziału  w zewnętrznych  formach   doskonalenia zawodowego </a:t>
          </a:r>
          <a:endParaRPr lang="pl-PL" sz="1400" b="1" kern="1200" dirty="0"/>
        </a:p>
      </dsp:txBody>
      <dsp:txXfrm>
        <a:off x="6825864" y="3031300"/>
        <a:ext cx="2014220" cy="1076664"/>
      </dsp:txXfrm>
    </dsp:sp>
    <dsp:sp modelId="{607956CB-D60E-4738-8958-9FF328ECD1CF}">
      <dsp:nvSpPr>
        <dsp:cNvPr id="0" name=""/>
        <dsp:cNvSpPr/>
      </dsp:nvSpPr>
      <dsp:spPr>
        <a:xfrm rot="5349087">
          <a:off x="5033854" y="3599274"/>
          <a:ext cx="376028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376028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212468" y="3602178"/>
        <a:ext cx="18801" cy="18801"/>
      </dsp:txXfrm>
    </dsp:sp>
    <dsp:sp modelId="{2CBCF655-651A-486B-AF8F-F603139787F5}">
      <dsp:nvSpPr>
        <dsp:cNvPr id="0" name=""/>
        <dsp:cNvSpPr/>
      </dsp:nvSpPr>
      <dsp:spPr>
        <a:xfrm>
          <a:off x="3960441" y="3799547"/>
          <a:ext cx="2550003" cy="1457036"/>
        </a:xfrm>
        <a:prstGeom prst="ellipse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Właściwa i efektywna organizacja pomocy psychologiczno-pedagogicznej</a:t>
          </a:r>
        </a:p>
      </dsp:txBody>
      <dsp:txXfrm>
        <a:off x="4333880" y="4012925"/>
        <a:ext cx="1803125" cy="1030280"/>
      </dsp:txXfrm>
    </dsp:sp>
    <dsp:sp modelId="{06E5CC8A-003D-4313-B4A7-4F5017FDED76}">
      <dsp:nvSpPr>
        <dsp:cNvPr id="0" name=""/>
        <dsp:cNvSpPr/>
      </dsp:nvSpPr>
      <dsp:spPr>
        <a:xfrm rot="9733885">
          <a:off x="3953510" y="2932926"/>
          <a:ext cx="426920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426920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156297" y="2934558"/>
        <a:ext cx="21346" cy="21346"/>
      </dsp:txXfrm>
    </dsp:sp>
    <dsp:sp modelId="{D70A0333-9E52-4166-AFF6-0803EF30DC96}">
      <dsp:nvSpPr>
        <dsp:cNvPr id="0" name=""/>
        <dsp:cNvSpPr/>
      </dsp:nvSpPr>
      <dsp:spPr>
        <a:xfrm>
          <a:off x="1368155" y="2664293"/>
          <a:ext cx="2804271" cy="1457036"/>
        </a:xfrm>
        <a:prstGeom prst="ellipse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Planowanie </a:t>
          </a:r>
          <a:br>
            <a:rPr lang="pl-PL" sz="1400" b="1" kern="1200" dirty="0" smtClean="0"/>
          </a:br>
          <a:r>
            <a:rPr lang="pl-PL" sz="1400" b="1" kern="1200" dirty="0" smtClean="0"/>
            <a:t>i realizowanie NADZORU PEDAGOGICZNEGO  ukierunkowanego na efekty kształcenia</a:t>
          </a:r>
          <a:endParaRPr lang="pl-PL" sz="1400" b="1" kern="1200" dirty="0"/>
        </a:p>
      </dsp:txBody>
      <dsp:txXfrm>
        <a:off x="1778831" y="2877671"/>
        <a:ext cx="1982919" cy="1030280"/>
      </dsp:txXfrm>
    </dsp:sp>
    <dsp:sp modelId="{4F169C36-1038-4616-A9CF-59C346AF6E88}">
      <dsp:nvSpPr>
        <dsp:cNvPr id="0" name=""/>
        <dsp:cNvSpPr/>
      </dsp:nvSpPr>
      <dsp:spPr>
        <a:xfrm rot="12226336">
          <a:off x="3785049" y="2116560"/>
          <a:ext cx="650674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50674" y="123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094119" y="2112598"/>
        <a:ext cx="32533" cy="32533"/>
      </dsp:txXfrm>
    </dsp:sp>
    <dsp:sp modelId="{5D770A74-1794-446A-A4B5-03E1C40F7743}">
      <dsp:nvSpPr>
        <dsp:cNvPr id="0" name=""/>
        <dsp:cNvSpPr/>
      </dsp:nvSpPr>
      <dsp:spPr>
        <a:xfrm>
          <a:off x="1296142" y="792089"/>
          <a:ext cx="2866661" cy="1457036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 smtClean="0"/>
            <a:t>Organizacja pracy zespołów nauczycieli, </a:t>
          </a:r>
          <a:br>
            <a:rPr lang="pl-PL" sz="1400" b="1" kern="1200" dirty="0" smtClean="0"/>
          </a:br>
          <a:r>
            <a:rPr lang="pl-PL" sz="1400" b="1" kern="1200" dirty="0" smtClean="0"/>
            <a:t>w tym </a:t>
          </a:r>
          <a:r>
            <a:rPr lang="pl-PL" sz="1400" b="1" u="sng" kern="1200" dirty="0" smtClean="0"/>
            <a:t>zespołu nauczycieli uczących </a:t>
          </a:r>
          <a:br>
            <a:rPr lang="pl-PL" sz="1400" b="1" u="sng" kern="1200" dirty="0" smtClean="0"/>
          </a:br>
          <a:r>
            <a:rPr lang="pl-PL" sz="1400" b="1" u="sng" kern="1200" dirty="0" smtClean="0"/>
            <a:t>w jednym oddziale</a:t>
          </a:r>
          <a:endParaRPr lang="pl-PL" sz="1400" b="1" u="sng" kern="1200" dirty="0"/>
        </a:p>
      </dsp:txBody>
      <dsp:txXfrm>
        <a:off x="1715955" y="1005467"/>
        <a:ext cx="2027035" cy="10302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551286" y="-2183284"/>
          <a:ext cx="1616006" cy="59852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Lubuski Kurator Oświaty </a:t>
          </a:r>
          <a:r>
            <a:rPr lang="pl-PL" sz="1800" b="1" kern="1200" dirty="0" smtClean="0">
              <a:latin typeface="Times" panose="02020603050405020304" pitchFamily="18" charset="0"/>
              <a:cs typeface="Times" panose="02020603050405020304" pitchFamily="18" charset="0"/>
            </a:rPr>
            <a:t>Ewa Rawa </a:t>
          </a: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– inicjatywa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Koordynator  programu - dyrektor WNP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Zespół LKO ds. programu</a:t>
          </a:r>
          <a:endParaRPr lang="pl-PL" sz="1800" b="1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Wizytatorzy rejonowi (analizy, wnioski)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</dsp:txBody>
      <dsp:txXfrm rot="-5400000">
        <a:off x="3366683" y="80206"/>
        <a:ext cx="5906327" cy="1458232"/>
      </dsp:txXfrm>
    </dsp:sp>
    <dsp:sp modelId="{ADE85718-E733-4368-AAF7-E211B2AC5C6F}">
      <dsp:nvSpPr>
        <dsp:cNvPr id="0" name=""/>
        <dsp:cNvSpPr/>
      </dsp:nvSpPr>
      <dsp:spPr>
        <a:xfrm>
          <a:off x="0" y="8969"/>
          <a:ext cx="3366683" cy="15677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b="1" kern="1200" dirty="0" smtClean="0">
            <a:solidFill>
              <a:srgbClr val="FF0000"/>
            </a:solidFill>
            <a:effectLst/>
            <a:latin typeface="Times" panose="02020603050405020304" pitchFamily="18" charset="0"/>
            <a:cs typeface="Times" panose="02020603050405020304" pitchFamily="18" charset="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Kuratorium Oświaty </a:t>
          </a:r>
          <a:br>
            <a:rPr lang="pl-PL" sz="2100" b="1" kern="1200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2100" b="1" kern="1200" dirty="0" smtClean="0">
              <a:solidFill>
                <a:srgbClr val="FF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w Gorzowie Wielkopolskim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(zadania dla kuratorium</a:t>
          </a:r>
          <a:r>
            <a:rPr lang="pl-PL" sz="2100" b="1" kern="1200" dirty="0" smtClean="0">
              <a:solidFill>
                <a:schemeClr val="accent4">
                  <a:lumMod val="50000"/>
                </a:schemeClr>
              </a:solidFill>
              <a:effectLst/>
              <a:latin typeface="Times" panose="02020603050405020304" pitchFamily="18" charset="0"/>
              <a:cs typeface="Times" panose="02020603050405020304" pitchFamily="18" charset="0"/>
            </a:rPr>
            <a:t>)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latin typeface="Times" panose="02020603050405020304" pitchFamily="18" charset="0"/>
              <a:cs typeface="Times" panose="02020603050405020304" pitchFamily="18" charset="0"/>
            </a:rPr>
            <a:t>                           </a:t>
          </a:r>
          <a:r>
            <a:rPr lang="pl-PL" sz="2100" kern="1200" dirty="0" smtClean="0">
              <a:latin typeface="Times" panose="02020603050405020304" pitchFamily="18" charset="0"/>
              <a:cs typeface="Times" panose="02020603050405020304" pitchFamily="18" charset="0"/>
            </a:rPr>
            <a:t>	</a:t>
          </a:r>
          <a:endParaRPr lang="pl-PL" sz="2100" kern="1200" dirty="0">
            <a:latin typeface="Times" panose="02020603050405020304" pitchFamily="18" charset="0"/>
            <a:cs typeface="Times" panose="02020603050405020304" pitchFamily="18" charset="0"/>
          </a:endParaRPr>
        </a:p>
      </dsp:txBody>
      <dsp:txXfrm>
        <a:off x="76530" y="85499"/>
        <a:ext cx="3213623" cy="1414661"/>
      </dsp:txXfrm>
    </dsp:sp>
    <dsp:sp modelId="{D8AB2D40-2BF1-4FFA-9214-B24E1AB1BC84}">
      <dsp:nvSpPr>
        <dsp:cNvPr id="0" name=""/>
        <dsp:cNvSpPr/>
      </dsp:nvSpPr>
      <dsp:spPr>
        <a:xfrm rot="5400000">
          <a:off x="5474575" y="-412180"/>
          <a:ext cx="1769430" cy="59852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Dyrektorzy </a:t>
          </a:r>
          <a:r>
            <a:rPr lang="pl-PL" sz="1800" kern="1200" dirty="0" err="1" smtClean="0"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 podstawowych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Zespół nauczycieli przedmiotów objętych egzaminem ósmoklasisty (</a:t>
          </a:r>
          <a:r>
            <a:rPr lang="pl-PL" sz="1800" kern="1200" dirty="0" smtClean="0">
              <a:solidFill>
                <a:srgbClr val="5805FF"/>
              </a:solidFill>
              <a:latin typeface="Times" panose="02020603050405020304" pitchFamily="18" charset="0"/>
              <a:cs typeface="Times" panose="02020603050405020304" pitchFamily="18" charset="0"/>
            </a:rPr>
            <a:t>powołany przez dyrektora,                                     z wyznaczonym przewodniczącym</a:t>
          </a: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)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Inne osoby, np. specjaliści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</dsp:txBody>
      <dsp:txXfrm rot="-5400000">
        <a:off x="3366683" y="1782088"/>
        <a:ext cx="5898838" cy="1596678"/>
      </dsp:txXfrm>
    </dsp:sp>
    <dsp:sp modelId="{4295CCF1-925C-41A3-9380-27E0775CCFA9}">
      <dsp:nvSpPr>
        <dsp:cNvPr id="0" name=""/>
        <dsp:cNvSpPr/>
      </dsp:nvSpPr>
      <dsp:spPr>
        <a:xfrm>
          <a:off x="0" y="1796566"/>
          <a:ext cx="3366683" cy="15677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SZKOŁY PODSTAWOWE </a:t>
          </a:r>
          <a:r>
            <a:rPr lang="pl-PL" sz="1800" b="1" kern="1200" dirty="0" smtClean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rPr>
            <a:t>(publiczne i niepubliczne)</a:t>
          </a:r>
          <a:endParaRPr lang="pl-PL" sz="2100" b="1" kern="1200" dirty="0" smtClean="0">
            <a:solidFill>
              <a:srgbClr val="FF0000"/>
            </a:solidFill>
            <a:latin typeface="Times" panose="02020603050405020304" pitchFamily="18" charset="0"/>
            <a:cs typeface="Times" panose="02020603050405020304" pitchFamily="18" charset="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(zadania dla </a:t>
          </a:r>
          <a:r>
            <a:rPr lang="pl-PL" sz="1800" b="1" kern="1200" dirty="0" err="1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)</a:t>
          </a:r>
        </a:p>
      </dsp:txBody>
      <dsp:txXfrm>
        <a:off x="76530" y="1873096"/>
        <a:ext cx="3213623" cy="1414661"/>
      </dsp:txXfrm>
    </dsp:sp>
    <dsp:sp modelId="{2332141C-E5C2-4F29-9FBB-C57746DEB02E}">
      <dsp:nvSpPr>
        <dsp:cNvPr id="0" name=""/>
        <dsp:cNvSpPr/>
      </dsp:nvSpPr>
      <dsp:spPr>
        <a:xfrm rot="5400000">
          <a:off x="5738418" y="1331856"/>
          <a:ext cx="1254176" cy="5991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Instytucje współpracujące, dostosowują ofertę do potrzeb  nauczycieli i dyrektorów </a:t>
          </a:r>
          <a:r>
            <a:rPr lang="pl-PL" sz="1800" kern="1200" dirty="0" err="1" smtClean="0">
              <a:latin typeface="Times" panose="02020603050405020304" pitchFamily="18" charset="0"/>
              <a:cs typeface="Times" panose="02020603050405020304" pitchFamily="18" charset="0"/>
            </a:rPr>
            <a:t>szkół</a:t>
          </a:r>
          <a:r>
            <a:rPr lang="pl-PL" sz="1800" kern="1200" dirty="0" smtClean="0">
              <a:latin typeface="Times" panose="02020603050405020304" pitchFamily="18" charset="0"/>
              <a:cs typeface="Times" panose="02020603050405020304" pitchFamily="18" charset="0"/>
            </a:rPr>
            <a:t> oraz tematyki wskazanej w programie</a:t>
          </a:r>
          <a:endParaRPr lang="pl-PL" sz="1800" kern="1200" dirty="0">
            <a:latin typeface="Times" panose="02020603050405020304" pitchFamily="18" charset="0"/>
            <a:cs typeface="Times" panose="02020603050405020304" pitchFamily="18" charset="0"/>
          </a:endParaRPr>
        </a:p>
      </dsp:txBody>
      <dsp:txXfrm rot="-5400000">
        <a:off x="3369974" y="3761524"/>
        <a:ext cx="5929840" cy="1131728"/>
      </dsp:txXfrm>
    </dsp:sp>
    <dsp:sp modelId="{2637E1B1-815C-423B-BB67-101E79EAC9EF}">
      <dsp:nvSpPr>
        <dsp:cNvPr id="0" name=""/>
        <dsp:cNvSpPr/>
      </dsp:nvSpPr>
      <dsp:spPr>
        <a:xfrm>
          <a:off x="0" y="3543528"/>
          <a:ext cx="3369974" cy="15677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b="1" kern="1200" dirty="0" smtClean="0">
            <a:solidFill>
              <a:srgbClr val="FF0000"/>
            </a:solidFill>
            <a:latin typeface="Times" panose="02020603050405020304" pitchFamily="18" charset="0"/>
            <a:cs typeface="Times" panose="02020603050405020304" pitchFamily="18" charset="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Placówki doskonalenia zawodowego nauczycieli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rPr>
            <a:t>(WOM, ODN)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rPr>
            <a:t>(zadania dla placówek )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 dirty="0">
            <a:latin typeface="Times" panose="02020603050405020304" pitchFamily="18" charset="0"/>
            <a:cs typeface="Times" panose="02020603050405020304" pitchFamily="18" charset="0"/>
          </a:endParaRPr>
        </a:p>
      </dsp:txBody>
      <dsp:txXfrm>
        <a:off x="76530" y="3620058"/>
        <a:ext cx="3216914" cy="14146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867CEE-A48A-4A43-8ED9-B83F688CDFC2}">
      <dsp:nvSpPr>
        <dsp:cNvPr id="0" name=""/>
        <dsp:cNvSpPr/>
      </dsp:nvSpPr>
      <dsp:spPr>
        <a:xfrm>
          <a:off x="0" y="399495"/>
          <a:ext cx="734481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9C114C-13C8-4F57-8516-F6AF45B2748E}">
      <dsp:nvSpPr>
        <dsp:cNvPr id="0" name=""/>
        <dsp:cNvSpPr/>
      </dsp:nvSpPr>
      <dsp:spPr>
        <a:xfrm>
          <a:off x="304060" y="0"/>
          <a:ext cx="6993348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szkoły, przedszkola i biblioteki pedagogiczne składają wnioski </a:t>
          </a:r>
          <a:b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do dnia 3 września;</a:t>
          </a:r>
          <a:endParaRPr lang="pl-PL" sz="1600" kern="1200" dirty="0"/>
        </a:p>
      </dsp:txBody>
      <dsp:txXfrm>
        <a:off x="341527" y="37467"/>
        <a:ext cx="6918414" cy="692586"/>
      </dsp:txXfrm>
    </dsp:sp>
    <dsp:sp modelId="{1DA06D1D-B571-408E-85B7-EBC96CE85DE9}">
      <dsp:nvSpPr>
        <dsp:cNvPr id="0" name=""/>
        <dsp:cNvSpPr/>
      </dsp:nvSpPr>
      <dsp:spPr>
        <a:xfrm>
          <a:off x="0" y="1578855"/>
          <a:ext cx="734481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36EEC9-3F32-4058-89FD-315C999AD3B9}">
      <dsp:nvSpPr>
        <dsp:cNvPr id="0" name=""/>
        <dsp:cNvSpPr/>
      </dsp:nvSpPr>
      <dsp:spPr>
        <a:xfrm>
          <a:off x="349667" y="1195095"/>
          <a:ext cx="6993348" cy="76752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organy prowadzące składają wnioski do wojewodów do dnia 10 września</a:t>
          </a:r>
          <a:endParaRPr lang="pl-PL" sz="1600" kern="1200" dirty="0"/>
        </a:p>
      </dsp:txBody>
      <dsp:txXfrm>
        <a:off x="387134" y="1232562"/>
        <a:ext cx="6918414" cy="692586"/>
      </dsp:txXfrm>
    </dsp:sp>
    <dsp:sp modelId="{A8CEB22A-ED19-4208-8FEA-6696630296EE}">
      <dsp:nvSpPr>
        <dsp:cNvPr id="0" name=""/>
        <dsp:cNvSpPr/>
      </dsp:nvSpPr>
      <dsp:spPr>
        <a:xfrm>
          <a:off x="0" y="2758216"/>
          <a:ext cx="734481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81C0E0-910B-464E-A868-EB26EFB0D958}">
      <dsp:nvSpPr>
        <dsp:cNvPr id="0" name=""/>
        <dsp:cNvSpPr/>
      </dsp:nvSpPr>
      <dsp:spPr>
        <a:xfrm>
          <a:off x="349667" y="2374456"/>
          <a:ext cx="6993348" cy="76752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wojewodowie przekazują ministrowi zbiorczą informację </a:t>
          </a:r>
          <a:b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</a:b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o wnioskowanych kwotach wsparcia do 17 września</a:t>
          </a:r>
          <a:endParaRPr lang="pl-PL" sz="1600" kern="1200" dirty="0"/>
        </a:p>
      </dsp:txBody>
      <dsp:txXfrm>
        <a:off x="387134" y="2411923"/>
        <a:ext cx="6918414" cy="692586"/>
      </dsp:txXfrm>
    </dsp:sp>
    <dsp:sp modelId="{E33F0FA5-EAB2-4B95-B748-EDC93B13E89F}">
      <dsp:nvSpPr>
        <dsp:cNvPr id="0" name=""/>
        <dsp:cNvSpPr/>
      </dsp:nvSpPr>
      <dsp:spPr>
        <a:xfrm>
          <a:off x="0" y="3937576"/>
          <a:ext cx="734481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7315B-717F-4DC4-880E-123705E5A286}">
      <dsp:nvSpPr>
        <dsp:cNvPr id="0" name=""/>
        <dsp:cNvSpPr/>
      </dsp:nvSpPr>
      <dsp:spPr>
        <a:xfrm>
          <a:off x="349667" y="3553816"/>
          <a:ext cx="6993348" cy="767520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Times" panose="02020603050405020304" pitchFamily="18" charset="0"/>
              <a:cs typeface="Times" panose="02020603050405020304" pitchFamily="18" charset="0"/>
            </a:rPr>
            <a:t>zespoły dokonują oceny wniosków niezwłocznie po przekazaniu przez ministra informacji, nie później niż do 24 września</a:t>
          </a:r>
          <a:endParaRPr lang="pl-PL" sz="1600" kern="1200" dirty="0"/>
        </a:p>
      </dsp:txBody>
      <dsp:txXfrm>
        <a:off x="387134" y="3591283"/>
        <a:ext cx="6918414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133123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131893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2283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323077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2513780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5291052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7257476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1577970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4867028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4522750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189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21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9303305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>
                <a:solidFill>
                  <a:prstClr val="black"/>
                </a:solidFill>
              </a:rPr>
              <a:pPr/>
              <a:t>190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16820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191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6233300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02358-FB5A-46B0-A505-522F1A989312}" type="slidenum">
              <a:rPr lang="pl-PL" smtClean="0"/>
              <a:pPr/>
              <a:t>192</a:t>
            </a:fld>
            <a:endParaRPr lang="pl-PL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194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670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329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892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5238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215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519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135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420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456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463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394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0894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7413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4485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77132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63039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43583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7184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284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0152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09186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9828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4009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7114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78697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56380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93508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3754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8944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BF193-E050-43B0-8BCC-28DD8A589D26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08403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78593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72244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8306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77522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7498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52537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32436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608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10713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4549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1284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85125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49621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E4FE29-769A-4DE0-9603-92A9D3E435A1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95494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53163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4329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41368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2148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108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942457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Tytułem wprowadzenia pozwolę sobie przywołać</a:t>
            </a:r>
            <a:r>
              <a:rPr lang="pl-PL" baseline="0" dirty="0" smtClean="0"/>
              <a:t> kilka informacji dotyczących początku pandemii i jej przebiegu w skali globalnej.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109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3769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skali międzynarodowej zostały podjęte działania w celu przeciwdziałania rozprzestrzenianiu się zakażeń. Ograniczono podróże, wprowadzono kwarantannę i godzinę policyjną, odroczono lub odwołano szereg wydarzeń sportowych, religijnych i kulturalnych . Część państw zamknęła granice lub wprowadziła ograniczenia ruchu granicznego, w tym przylotów pasażerów, oraz restrykcje wobec osób przekraczających granice. Wprowadzono kontrole temperatury pasażerów na lotniskach i dworcach kolejowych.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249980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Powodzenie nauczania realizowanego w takiej formie zależy od wielu czynników, takich jak dostępność do technologii </a:t>
            </a:r>
            <a:r>
              <a:rPr lang="pl-PL" dirty="0" err="1" smtClean="0"/>
              <a:t>informacyjno</a:t>
            </a:r>
            <a:r>
              <a:rPr lang="pl-PL" dirty="0" smtClean="0"/>
              <a:t> – komunikacyjnych, poziomu umiejętności informatycznych zarówno uczniów jak i nauczycieli, umiejętności dostosowania się do nowych warunków przekazywania i  nabywania wiedzy oraz, co nie mniej ważne, dostrzegania  i reagowania na zmiany stanu  emocjonalnego wszystkich uczestników procesu edukacyjnego, jakie niesie ze sobą funkcjonowanie  w nowej rzeczywistości.</a:t>
            </a:r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212134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okresie</a:t>
            </a:r>
            <a:r>
              <a:rPr lang="pl-PL" baseline="0" dirty="0" smtClean="0"/>
              <a:t> epidemii szkoły i placówki funkcjonowały w 3 systemach nauczania. Sposób funkcjonowania wynikał z obowiązujących przepisów prawa i tak: szkoły w MOS i MOW pracowały stacjonarnie, szkoły ogólnodostępnie zgodnie z wydawanymi na bieżąco przepisami tj. zdalnie, hybrydowo i  stacjonarnie w okresie wrzesień 2020 r. październik 2020 r. i czerwiec 2021 r. Sposób pracy w szkołach i placówkach kształcenia specjalnego zależał od decyzji  dyrektora                   i wynikał z analizy bieżącej sytuacji w regionie.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487918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Dyrektorzy</a:t>
            </a:r>
            <a:r>
              <a:rPr lang="pl-PL" baseline="0" dirty="0" smtClean="0"/>
              <a:t> szkół i placówek podejmowali, za zgodą  SANEPID - u, decyzję o zawieszeniu zajęć z powodu wystąpienia zakażenia COVID – 19. Zawieszenia dotyczyły wybranych oddziałów, grup lub całej szkoły.  W roku szkolnym 2020/2021 taką decyzję podjęło 302  dyrektorów szkół i placówek, co stanowi ok.24% wszystkich jednostek systemu oświaty w woj. lubuskim. Dotyczyły one 25 210 uczniów, dzieci, wychowanków, co stanowi ok. 21%. Natężenie zjawiska było różne w różnych okresach roku szkolnego.  Przedstawione dane pochodzą ze źródeł własnych Kuratorium Oświaty.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720202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Analiza dostępnych informacji dotyczących kształcenia na odległość wskazywała,</a:t>
            </a:r>
            <a:r>
              <a:rPr lang="pl-PL" baseline="0" dirty="0" smtClean="0"/>
              <a:t> w tamtym okresie</a:t>
            </a:r>
            <a:r>
              <a:rPr lang="pl-PL" dirty="0" smtClean="0"/>
              <a:t>,  że w zdecydowanej większości przedmiotem publikacji był dostęp do technologii </a:t>
            </a:r>
            <a:r>
              <a:rPr lang="pl-PL" dirty="0" err="1" smtClean="0"/>
              <a:t>informacyjno</a:t>
            </a:r>
            <a:r>
              <a:rPr lang="pl-PL" dirty="0" smtClean="0"/>
              <a:t> – komunikacyjnej, kompetencje informatyczne uczniów i nauczycieli, rzadziej badania dotyczyły sfery emocjonalnej oraz sposobu funkcjonowania szkół w okresie nauczania na odległość. W okresie od 5 grudnia 2020 r. do 31 stycznia 2020 r. na polecenie Lubuskiego Kuratora Oświaty, w ramach sprawowanego nadzoru pedagogicznego, wizytatorzy Kuratorium Oświaty  w Gorzowie Wielkopolskim przeprowadzili szereg działań m. in. przy użyciu uznanych narzędzi badawczych, których celem było określenie wpływu  kształcenia na odległość na pracę szkoły, zdefiniowanie problemów na jakie napotykali uczniowie i nauczyciele, określenie ich wpływu na jakość pracy szkoły oraz  przygotowanie adekwatnych do potrzeb form  wsparcia. Rezultaty podjętych działań zostały opisane w raporcie końcowym pod nazwą </a:t>
            </a:r>
            <a:r>
              <a:rPr lang="pl-PL" i="1" dirty="0" smtClean="0"/>
              <a:t>Diagnoza wpływu kształcenia na odległość na proces dydaktyczny, wychowawczy i opiekuńczy w szkołach województwa lubuskiego.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2571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70843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Analiza zebranych danych pozwoliła na rozpoznanie problemów, z którymi mierzą się dyrektorzy szkół, nauczyciele, uczniowie i rodzice w okresie  edukacji zdalnej. Wyniki badań  posłużyły do  sformułowania wniosków i rekomendacji dotyczących wspomagania pracy szkoły przez Lubuskiego Kuratora Oświaty oraz podmioty, które w swojej statutowej działalności mają za  zadanie działania  na rzecz doskonalenia zawodowego nauczycieli oraz wspomaganie pracy szkół i placówek. Przedmiotem badania było określenie wpływu  kształcenia na odległość na proces dydaktyczny, wychowawczy i opiekuńczy w szkołach województwa lubuskiego. Badaniem objęto dyrektorów szkół  wszystkich typów oraz dyrektorów  publicznych poradni </a:t>
            </a:r>
            <a:r>
              <a:rPr lang="pl-PL" dirty="0" err="1" smtClean="0"/>
              <a:t>psychologiczno</a:t>
            </a:r>
            <a:r>
              <a:rPr lang="pl-PL" dirty="0" smtClean="0"/>
              <a:t> – pedagogicznych znajdujących się w nadzorze Lubskiego Kuratora Oświaty.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100239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Ankietę  przeprowadzono drogą elektroniczną za pomocą kwestionariusza ankiet zamieszczonego w </a:t>
            </a:r>
            <a:r>
              <a:rPr lang="pl-PL" i="1" dirty="0" smtClean="0"/>
              <a:t>Systemie ankiet </a:t>
            </a:r>
            <a:r>
              <a:rPr lang="pl-PL" dirty="0" smtClean="0"/>
              <a:t>Kuratorium Oświaty w Gorzowie Wielkopolskim.   Kwestionariusz dostępny był w okresie  od 15 grudnia 2020 r. do 31 grudnia 2020 r.</a:t>
            </a:r>
          </a:p>
          <a:p>
            <a:r>
              <a:rPr lang="pl-PL" dirty="0" smtClean="0"/>
              <a:t>W wywiadzie fokusowym wzięło udział 20 dyrektorów szkół województwa lubuskiego. Szkoły wytypowano w sposób umożliwiający zdiagnozowanie całego obszaru województwa   z uwzględnieniem lokalizacji  oraz typów szkół. Pozwoliło to na zebranie danych ze szkół działających na obszarze wiejskim,                        w małych i średnich miastach oraz szkół wielkomiejskich. Podział na typy szkół pozwolił na  uwzględnienie specyfiki  problemów występujących                         w szkołach podstawowych, szkołach ponadpodstawowych,  w tym ogólnokształcących   i szkołach  kształcących w zawodzie.</a:t>
            </a:r>
          </a:p>
          <a:p>
            <a:r>
              <a:rPr lang="pl-PL" dirty="0" smtClean="0"/>
              <a:t>Wykorzystano również ankietę przeprowadzoną na zlecenie Ministerstwa Edukacji i Nauki wśród dyrektorów poradni </a:t>
            </a:r>
            <a:r>
              <a:rPr lang="pl-PL" dirty="0" err="1" smtClean="0"/>
              <a:t>psychologiczno</a:t>
            </a:r>
            <a:r>
              <a:rPr lang="pl-PL" dirty="0" smtClean="0"/>
              <a:t> – pedagogicznych. Dnia 7 stycznia 2021r. </a:t>
            </a:r>
            <a:r>
              <a:rPr lang="pl-PL" dirty="0" err="1" smtClean="0"/>
              <a:t>MEiN</a:t>
            </a:r>
            <a:r>
              <a:rPr lang="pl-PL" dirty="0" smtClean="0"/>
              <a:t> zwróciło się z prośbą o zebranie danych dotyczących działań poradni </a:t>
            </a:r>
            <a:r>
              <a:rPr lang="pl-PL" dirty="0" err="1" smtClean="0"/>
              <a:t>psychologiczno</a:t>
            </a:r>
            <a:r>
              <a:rPr lang="pl-PL" dirty="0" smtClean="0"/>
              <a:t> – pedagogicznych w okresie ferii zimowych. Kwestionariusz ankiety </a:t>
            </a:r>
            <a:r>
              <a:rPr lang="pl-PL" i="1" dirty="0" smtClean="0"/>
              <a:t>Podsumowanie wsparcia</a:t>
            </a:r>
            <a:r>
              <a:rPr lang="pl-PL" dirty="0" smtClean="0"/>
              <a:t> </a:t>
            </a:r>
            <a:r>
              <a:rPr lang="pl-PL" i="1" dirty="0" smtClean="0"/>
              <a:t>udzielonego uczniom i ich rodzicom w czasie ferii zimowych 2021 </a:t>
            </a:r>
            <a:r>
              <a:rPr lang="pl-PL" dirty="0" smtClean="0"/>
              <a:t>r. przesłano drogą e- mail do wszystkich dyrektorów publicznych poradni działających  w województwie lubuskim. Po zakończeniu badań LKO wystosował pismo do dyrektorów WOM i ODN, w którym</a:t>
            </a:r>
            <a:r>
              <a:rPr lang="pl-PL" baseline="0" dirty="0" smtClean="0"/>
              <a:t> zwrócił się  z prośbą o dostosowanie  oferty szkoleniowej  do zgłoszonego przez uczestników badania zapotrzebowania. Następnie, odpowiadając na zdiagnozowane potrzeby, zorganizowano 2 konferencje szkoleniowe on - </a:t>
            </a:r>
            <a:r>
              <a:rPr lang="pl-PL" baseline="0" dirty="0" err="1" smtClean="0"/>
              <a:t>line</a:t>
            </a:r>
            <a:r>
              <a:rPr lang="pl-PL" baseline="0" dirty="0" smtClean="0"/>
              <a:t> dla kadry kierowniczej szkół i placówek.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891435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Komplementarne ujęcie wyników badań dotyczących wpływu kształcenia na odległość    na proces dydaktyczny, wychowawczy i opiekuńczy szkoły pozwoliło na sformułowanie wniosków i rekomendacji służących do dalszego programowania działań, służących podnoszeniu jakości pracy szkoły nie tylko w sytuacji nauczania na odległość, ale również w momencie powrotu do tradycyjnej formy nauczania. Z szeregu wniosków zamieszczonych w raporcie dostępnym</a:t>
            </a:r>
            <a:r>
              <a:rPr lang="pl-PL" baseline="0" dirty="0" smtClean="0"/>
              <a:t> na stronie  www KO należy wskazać najistotniejsze.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265536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związku z powrotem uczniów do nauki stacjonarnej Ministerstwo Edukacji i Nauki przygotowało harmonogram  i rekomendacje działań dla kuratorów oświaty,  które mają pomóc w zorganizowaniu pracy szkół i placówek w sposób przyjazny dla uczniów i rodziców, przy uwzględnieniu potrzeb nauczycieli</a:t>
            </a:r>
            <a:r>
              <a:rPr lang="pl-PL" baseline="0" dirty="0" smtClean="0"/>
              <a:t>.</a:t>
            </a:r>
            <a:endParaRPr lang="pl-PL" dirty="0" smtClean="0"/>
          </a:p>
          <a:p>
            <a:r>
              <a:rPr lang="pl-PL" dirty="0" smtClean="0"/>
              <a:t>Zgodnie z decyzją Lubuskiego Kuratora Oświaty, wizytatorzy Kuratorium Oświaty w Gorzowie Wielkopolskim przeprowadzili badanie dotyczące wsparcia uczniów po powrocie do nauki stacjonarnej.  Celem badania było określenie i ocena  działań szkół   i placówek województwa lubuskiego, podejmowanych                w zakresie wsparcia udzielanego uczniom po powrocie do nauki stacjonarnej, w odniesieniu do zdiagnozowanych potrzeb. </a:t>
            </a:r>
          </a:p>
          <a:p>
            <a:r>
              <a:rPr lang="pl-PL" dirty="0" smtClean="0"/>
              <a:t>Tematyka badania obejmowała realizację wytycznych Ministerstwa Edukacji i Nauki skierowanych do uczniów i rodziców oraz kadry pedagogicznej po powrocie do szkół  i placówek opublikowanych na stronie </a:t>
            </a:r>
            <a:r>
              <a:rPr lang="pl-PL" dirty="0" err="1" smtClean="0"/>
              <a:t>MEiN</a:t>
            </a:r>
            <a:r>
              <a:rPr lang="pl-PL" dirty="0" smtClean="0"/>
              <a:t> 17 maja 2021r. Wytyczne zawierały rekomendację dla kadry pedagogicznej szkół i placówek, działania skierowane do uczniów, współpracę z rodzicami/opiekunami prawnymi, wymagania w zakresie działalności porani </a:t>
            </a:r>
            <a:r>
              <a:rPr lang="pl-PL" dirty="0" err="1" smtClean="0"/>
              <a:t>psychologiczno</a:t>
            </a:r>
            <a:r>
              <a:rPr lang="pl-PL" dirty="0" smtClean="0"/>
              <a:t> – pedagogicznych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036143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Przedmiotem badania było określenie i ocena  działań szkół i placówek województwa lubuskiego, podejmowanych w zakresie wsparcia udzielanego uczniom po powrocie do nauki stacjonarnej, w odniesieniu do zdiagnozowanych potrzeb. W przygotowaniu znajduje się raport, który zostanie opublikowany na stronie www KO. Planowana jest również konferencja szkoleniowa, podczas której omówione zostaną</a:t>
            </a:r>
            <a:r>
              <a:rPr lang="pl-PL" baseline="0" dirty="0" smtClean="0"/>
              <a:t> szczegółowo wyniki badania, a także wnioski                                 i rekomendacje. Ankiet zamieszczone zostały w Systemie ankiet Kuratorium Oświaty w Gorzowie Wielkopolskim i dostępne były w okresie od 15 do 30 czerwca 2021 r. Przystępując do badania planowano, że udział w nim wezmą wszystkie szkoły. W efekcie ankietę wypełniło 49,7% dyrektorów szkół                                 i placówek województwa lubuskiego.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348378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Na podstawie zebranych i już opracowanych danych</a:t>
            </a:r>
            <a:r>
              <a:rPr lang="pl-PL" baseline="0" dirty="0" smtClean="0"/>
              <a:t> sformułowano </a:t>
            </a:r>
            <a:r>
              <a:rPr lang="pl-PL" dirty="0" smtClean="0"/>
              <a:t>najistotniejsze</a:t>
            </a:r>
            <a:r>
              <a:rPr lang="pl-PL" baseline="0" dirty="0" smtClean="0"/>
              <a:t> wnioski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648222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Należy zwrócić</a:t>
            </a:r>
            <a:r>
              <a:rPr lang="pl-PL" baseline="0" dirty="0" smtClean="0"/>
              <a:t> uwagę , że wsparcie dyrektorów szkół przez PPP wynika również z rozporządzenia w sprawie szczegółowych zasad działania publicznych poradni psychologiczno-pedagogicznych, w tym publicznych poradni specjalistycznych i tak w § 10. ust.1.stwierdza się, że  wspomaganie przedszkoli, szkół i placówek polega na zaplanowaniu i przeprowadzeniu działań mających na celu poprawę jakości pracy przedszkola, szkoły lub placówki,  a ust. 2. mówi, że wspomaganie przedszkoli, szkół i placówek obejmuje pomoc w diagnozowaniu potrzeb przedszkola, szkoły lub placówki, ustalenie sposobów działania prowadzących do zaspokojenia potrzeb przedszkola, szkoły lub placówki, zaplanowanie form wspomagania i ich realizację,  wspólną ocenę efektów i opracowanie wniosków  z realizacji zaplanowanych form wspomagania.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798875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 związku z wychodzeniem z pandemii na początku marca 2021 r.  Minister Edukacji i Nauki P zapowiedział realizację 4 programów, które będą wspierały dzieci i młodzież po długotrwałym okresie kształcenia na odległość. Programy mają charakter kompleksowy i dotyczą różnych aspektów rozwoju młodego człowieka. „WF z AWF – Aktywny powrót do szkoły” to program przygotowany przez Ministerstwo Edukacji i Nauki we współpracy z Akademiami Wychowania Fizycznego. Jego głównym celem jest poprawa  kondycji fizycznej dzieci i młodzieży po powrocie do zajęć stacjonarnych. Kolejny program to </a:t>
            </a:r>
            <a:r>
              <a:rPr lang="pl-PL" i="1" dirty="0" smtClean="0"/>
              <a:t>Zajęcia wspomagające</a:t>
            </a:r>
            <a:r>
              <a:rPr lang="pl-PL" dirty="0" smtClean="0"/>
              <a:t>, które mają na celu utrwalenie wiadomości i umiejętności z wybranych obowiązkowych zajęć edukacyjnych z zakresu kształcenia ogólnego. Zajęcia są przeznaczone dla uczniów klas IV-VIII publicznych i niepublicznych szkół podstawowych oraz szkół ponadpodstawowych, w tym szkół specjalnych oraz artystycznych realizujących kształcenie ogólne. Zajęcia odbywają się wyłącznie w szkole, w formie stacjonarnej. O tym, z jakich przedmiotów zostaną przeprowadzone zajęcia, decyduje dyrektor szkoły w porozumieniu z nauczycielami.  Przeciwdziałając skutkom pandemii, Ministerstwo Edukacji                          i Nauki we współpracy z naukowcami z Uniwersytetem Kardynała Stefana Wyszyńskiego oraz przedstawicielami Fundacji Polskiej Akademii Nauk w Lublinie realizuje pilotażowy </a:t>
            </a:r>
            <a:r>
              <a:rPr lang="pl-PL" i="1" dirty="0" smtClean="0"/>
              <a:t>Program wsparcia psychologiczno-pedagogicznego </a:t>
            </a:r>
            <a:r>
              <a:rPr lang="pl-PL" dirty="0" smtClean="0"/>
              <a:t>2 lipca br. Minister Edukacji i Nauki wraz z Ministrem Zdrowia ogłosił </a:t>
            </a:r>
            <a:r>
              <a:rPr lang="pl-PL" i="1" dirty="0" smtClean="0"/>
              <a:t>Program profilaktyki krótkowzroczności u </a:t>
            </a:r>
            <a:r>
              <a:rPr lang="pl-PL" dirty="0" smtClean="0"/>
              <a:t>uczniów z edukacji wczesnoszkolnej. Badania przesiewowe zrealizuje zespół ekspertów z Uniwersytetu Medycznego w Lublinie.  Obejmą one dzieci z klas I-III  z obszaru województwa lubelskiego.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908994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 oparciu o wyniki badań prowadzonych przez KO sformułowano rekomendacje do</a:t>
            </a:r>
            <a:r>
              <a:rPr lang="pl-PL" baseline="0" dirty="0" smtClean="0"/>
              <a:t> pracy w nowym roku szkolnym. Z uwagi na sytuację, która jest dynamiczna i zapowiedzi dotyczące kolejnej fali zakażeń nadal aktualne są działania związane ze wsparciem uczniów i ich rodziców w przypadku powrotu do nauki zdalnej. Należy również uwzględnić możliwość nauki hybrydowej i powrotu to tradycyjnej formy nauczania. Wobec powyższego trzeba mieć na uwadze również działania związane z ponowną adaptacją uczniów w środowisku szkolnym funkcjonującym w sposób stacjonarny, z uwzględnieniem skutków pandemii. Dużą wagę ma tutaj systemowa współpraca pomiędzy PPP a szkołą. Rekomendacje wpisują się w kierunki polityki oświatowej państwa na rok szkolny </a:t>
            </a:r>
            <a:r>
              <a:rPr lang="pl-PL" baseline="0" smtClean="0"/>
              <a:t>2021/2022 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116051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724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0203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96151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885809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7936700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A3F0C2-2071-480E-B7FD-5EB0F3E70FD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37667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802358-FB5A-46B0-A505-522F1A989312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781383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5E3EC-EF78-47C7-A14B-A1A6A9B1B890}" type="slidenum">
              <a:rPr lang="pl-PL" smtClean="0"/>
              <a:pPr/>
              <a:t>133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4718472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84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880281-315D-4572-B4C1-6996882A3838}" type="slidenum">
              <a:rPr lang="pl-PL" smtClean="0"/>
              <a:pPr/>
              <a:t>144</a:t>
            </a:fld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69483758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802358-FB5A-46B0-A505-522F1A989312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4833537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900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784434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758716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316094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4647756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015543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4294612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5050449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527126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E4FE29-769A-4DE0-9603-92A9D3E435A1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41576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460617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4985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76D34-9857-4181-BB9E-DBB836F9637D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D93AC-6CE9-4C13-AD33-37C0A97F39E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52619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5C56-12A1-4881-AA76-CCFDD4BAA9D9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B09F-E90F-4AA7-BD69-E16E7DF6DB7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5575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B1B57-42AE-4481-B480-4636AA7EAF51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24ACC-EFE2-4889-8DB5-2A51601F5A0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87231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19EA3-9740-4E15-8E0F-6AFDB3FA3EA0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C4CD8-1AC4-4C59-82C0-C6389D5BA571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4887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E4C2-4961-4596-B209-81A6E82AE512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E2EC0-2C7B-48EE-8CDE-01B17A09AA5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8069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F9DA3-7483-4BF9-AD96-08BAD5267BE6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87851-5380-4247-B0F6-F9F01AB840C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1159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CEAB5-40BA-4A46-8BA6-5F67812BA0BF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E4E1E-1C6C-4EDC-B7E9-638D4E8D3AA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45687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015C-67CB-45CD-A325-5A08CE7EF7AD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D2FC7-10AB-453F-8326-DDF2863CB25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685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5352E-EC75-4E8F-8D41-2C3F0474E70F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8482B-1199-46AC-92C3-9F9AAA1DA7B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80693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A86B9-FC13-4DC9-9D19-3344D457B6A3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257F7-6535-4DBC-92F0-47182527DBB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67009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999FE-BE36-4197-B22B-B6428D56A5EC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E7646-C1D3-4DC5-80FA-C2E4F4656FE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46979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>
            <a:normAutofit/>
          </a:bodyPr>
          <a:lstStyle>
            <a:lvl1pPr algn="ctr">
              <a:defRPr sz="2925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144881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75619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325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76045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275"/>
            </a:lvl1pPr>
            <a:lvl2pPr>
              <a:defRPr sz="1950"/>
            </a:lvl2pPr>
            <a:lvl3pPr>
              <a:defRPr sz="1625"/>
            </a:lvl3pPr>
            <a:lvl4pPr>
              <a:defRPr sz="1463"/>
            </a:lvl4pPr>
            <a:lvl5pPr>
              <a:defRPr sz="1463"/>
            </a:lvl5pPr>
            <a:lvl6pPr>
              <a:defRPr sz="1463"/>
            </a:lvl6pPr>
            <a:lvl7pPr>
              <a:defRPr sz="1463"/>
            </a:lvl7pPr>
            <a:lvl8pPr>
              <a:defRPr sz="1463"/>
            </a:lvl8pPr>
            <a:lvl9pPr>
              <a:defRPr sz="146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275"/>
            </a:lvl1pPr>
            <a:lvl2pPr>
              <a:defRPr sz="1950"/>
            </a:lvl2pPr>
            <a:lvl3pPr>
              <a:defRPr sz="1625"/>
            </a:lvl3pPr>
            <a:lvl4pPr>
              <a:defRPr sz="1463"/>
            </a:lvl4pPr>
            <a:lvl5pPr>
              <a:defRPr sz="1463"/>
            </a:lvl5pPr>
            <a:lvl6pPr>
              <a:defRPr sz="1463"/>
            </a:lvl6pPr>
            <a:lvl7pPr>
              <a:defRPr sz="1463"/>
            </a:lvl7pPr>
            <a:lvl8pPr>
              <a:defRPr sz="1463"/>
            </a:lvl8pPr>
            <a:lvl9pPr>
              <a:defRPr sz="1463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54696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1950"/>
            </a:lvl1pPr>
            <a:lvl2pPr>
              <a:defRPr sz="1625"/>
            </a:lvl2pPr>
            <a:lvl3pPr>
              <a:defRPr sz="1463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1950"/>
            </a:lvl1pPr>
            <a:lvl2pPr>
              <a:defRPr sz="1625"/>
            </a:lvl2pPr>
            <a:lvl3pPr>
              <a:defRPr sz="1463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99424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67685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18095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162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3" y="273054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138"/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78487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625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138"/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75863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57728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52017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1D97045-8206-48E2-A551-AA4A44F212E0}" type="datetime1">
              <a:rPr lang="pl-PL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0EEAB76-EDF9-4062-8ACC-7ADB616887A1}" type="slidenum">
              <a:rPr lang="pl-PL" altLang="pl-PL"/>
              <a:pPr/>
              <a:t>‹#›</a:t>
            </a:fld>
            <a:endParaRPr lang="pl-PL" altLang="pl-PL"/>
          </a:p>
        </p:txBody>
      </p:sp>
      <p:pic>
        <p:nvPicPr>
          <p:cNvPr id="1031" name="Obraz 6" descr="NAGŁÓWEK Z BIAŁYMI PASKAMI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4"/>
            <a:ext cx="9906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1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1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09.09.2021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4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l" defTabSz="742950" rtl="0" eaLnBrk="1" latinLnBrk="0" hangingPunct="1">
        <a:spcBef>
          <a:spcPct val="0"/>
        </a:spcBef>
        <a:buNone/>
        <a:defRPr sz="19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42950" rtl="0" eaLnBrk="1" latinLnBrk="0" hangingPunct="1">
        <a:spcBef>
          <a:spcPct val="20000"/>
        </a:spcBef>
        <a:buFont typeface="Arial" pitchFamily="34" charset="0"/>
        <a:buNone/>
        <a:defRPr sz="1788" kern="1200">
          <a:solidFill>
            <a:schemeClr val="tx1"/>
          </a:solidFill>
          <a:latin typeface="+mn-lt"/>
          <a:ea typeface="+mn-ea"/>
          <a:cs typeface="+mn-cs"/>
        </a:defRPr>
      </a:lvl1pPr>
      <a:lvl2pPr marL="603647" indent="-232172" algn="l" defTabSz="742950" rtl="0" eaLnBrk="1" latinLnBrk="0" hangingPunct="1">
        <a:spcBef>
          <a:spcPct val="20000"/>
        </a:spcBef>
        <a:buFont typeface="Arial" pitchFamily="34" charset="0"/>
        <a:buChar char="–"/>
        <a:defRPr sz="1625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spcBef>
          <a:spcPct val="20000"/>
        </a:spcBef>
        <a:buFont typeface="Arial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spcBef>
          <a:spcPct val="20000"/>
        </a:spcBef>
        <a:buFont typeface="Arial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spcBef>
          <a:spcPct val="20000"/>
        </a:spcBef>
        <a:buFont typeface="Arial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spcBef>
          <a:spcPct val="20000"/>
        </a:spcBef>
        <a:buFont typeface="Arial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spcBef>
          <a:spcPct val="20000"/>
        </a:spcBef>
        <a:buFont typeface="Arial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9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n.zgora.pl/" TargetMode="Externa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18" TargetMode="External"/><Relationship Id="rId2" Type="http://schemas.openxmlformats.org/officeDocument/2006/relationships/hyperlink" Target="https://odn.zgora.pl/oferta-edukacyjna/formy-doskonalenia/lista-kursow/?p=naucz&amp;t=50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dn.zgora.pl/oferta-edukacyjna/formy-doskonalenia/opis-kursu/?p='2021/2022/1/165" TargetMode="External"/><Relationship Id="rId4" Type="http://schemas.openxmlformats.org/officeDocument/2006/relationships/hyperlink" Target="https://odn.zgora.pl/oferta-edukacyjna/formy-doskonalenia/opis-kursu/?p='2021/2022/1/251" TargetMode="Externa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lubuski-e-nauczyciel-nowa-oferta-bezplatnych-szkolen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25" TargetMode="External"/><Relationship Id="rId2" Type="http://schemas.openxmlformats.org/officeDocument/2006/relationships/hyperlink" Target="https://odn.zgora.pl/oferta-edukacyjna/formy-doskonalenia/lista-kursow/?p=naucz&amp;t=50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dn.zgora.pl/oferta-edukacyjna/formy-doskonalenia/lista-kursow/?p=naucz&amp;t=511" TargetMode="Externa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15" TargetMode="External"/><Relationship Id="rId2" Type="http://schemas.openxmlformats.org/officeDocument/2006/relationships/hyperlink" Target="https://odn.zgora.pl/oferta-edukacyjna/formy-doskonalenia/lista-kursow/?p=SK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lista-kursow/?p=naucz&amp;t=541" TargetMode="External"/><Relationship Id="rId7" Type="http://schemas.openxmlformats.org/officeDocument/2006/relationships/hyperlink" Target="https://odn.zgora.pl/oferta-edukacyjna/formy-doskonalenia/opis-kursu/?p='2021/2022/1/077" TargetMode="External"/><Relationship Id="rId2" Type="http://schemas.openxmlformats.org/officeDocument/2006/relationships/hyperlink" Target="https://odn.zgora.pl/oferta-edukacyjna/formy-doskonalenia/lista-kursow/?p=naucz&amp;t=5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dn.zgora.pl/oferta-edukacyjna/formy-doskonalenia/opis-kursu/?p='2021/2022/1/228" TargetMode="External"/><Relationship Id="rId5" Type="http://schemas.openxmlformats.org/officeDocument/2006/relationships/hyperlink" Target="https://odn.zgora.pl/oferta-edukacyjna/formy-doskonalenia/lista-kursow/?p=naucz&amp;t=543" TargetMode="External"/><Relationship Id="rId4" Type="http://schemas.openxmlformats.org/officeDocument/2006/relationships/hyperlink" Target="https://odn.zgora.pl/oferta-edukacyjna/formy-doskonalenia/lista-kursow/?p=naucz&amp;t=544" TargetMode="Externa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s://odn.zgora.pl/oferta-edukacyjna/formy-doskonalenia/opis-kursu/?p='2021/2022/1/043" TargetMode="External"/><Relationship Id="rId2" Type="http://schemas.openxmlformats.org/officeDocument/2006/relationships/hyperlink" Target="https://odn.zgora.pl/oferta-edukacyjna/formy-doskonalenia/lista-kursow/?p=dy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dn.zgora.pl/oferta-edukacyjna/dla-dyrektorow/rady-pedagogiczne/rady-pedagogiczne2/" TargetMode="External"/><Relationship Id="rId4" Type="http://schemas.openxmlformats.org/officeDocument/2006/relationships/hyperlink" Target="mailto:prawnik@odn.zgora.pl" TargetMode="Externa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hyperlink" Target="https://odn.zgora.pl/" TargetMode="Externa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mgorz.edu.pl/" TargetMode="External"/><Relationship Id="rId2" Type="http://schemas.openxmlformats.org/officeDocument/2006/relationships/hyperlink" Target="mailto:wom@womgorz.edu.pl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hyperlink" Target="https://womgorz.edu.pl/" TargetMode="External"/><Relationship Id="rId1" Type="http://schemas.openxmlformats.org/officeDocument/2006/relationships/slideLayout" Target="../slideLayouts/slideLayout13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mgorz.edu.pl/zak&#322;adka" TargetMode="External"/><Relationship Id="rId1" Type="http://schemas.openxmlformats.org/officeDocument/2006/relationships/slideLayout" Target="../slideLayouts/slideLayout13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hyperlink" Target="mailto:bos.katarzyna.szczepaniak@womgorz.edu.pl" TargetMode="External"/><Relationship Id="rId1" Type="http://schemas.openxmlformats.org/officeDocument/2006/relationships/slideLayout" Target="../slideLayouts/slideLayout13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mgorz.edu.pl/" TargetMode="External"/><Relationship Id="rId1" Type="http://schemas.openxmlformats.org/officeDocument/2006/relationships/slideLayout" Target="../slideLayouts/slideLayout13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hyperlink" Target="mailto:bos.anna.olejniczak@womgorz.edu.pl" TargetMode="External"/><Relationship Id="rId2" Type="http://schemas.openxmlformats.org/officeDocument/2006/relationships/hyperlink" Target="mailto:bos.katarzyna.szczepaniak@womgorz.edu.pl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bos.katarzyna.burdzinska@womgorz.edu.pl" TargetMode="Externa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hyperlink" Target="mailto:wsparcie@uksw.edu.pl" TargetMode="Externa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hyperlink" Target="https://ose.gov.pl/lista-szkol-mlegitymacja" TargetMode="Externa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se.gov.pl/mlegitymacja" TargetMode="Externa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https://lekcjaenter.pl/" TargetMode="Externa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http://zatrudnienie.ko-gorzow.edu.pl/" TargetMode="Externa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category/rodzice-i-uczniowie/konkursy-olimpiady-i-turnieje/konkursy-przedmiotowe/" TargetMode="External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miejsca" TargetMode="External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nwm.org/" TargetMode="Externa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6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6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ko-gorzow.edu.pl/category/nadzor-pedagogiczny/monitorowanie/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apa.wyniki.edu.pl/MapaEgzaminow/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-gorzow.edu.p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-gorzow.edu.pl/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-gorzow.edu.pl/" TargetMode="External"/><Relationship Id="rId1" Type="http://schemas.openxmlformats.org/officeDocument/2006/relationships/slideLayout" Target="../slideLayouts/slideLayout2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Narada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dotycząca wyników i wniosków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ze sprawowanego nadzoru pedagogicznego 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 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2020/2021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i organizacji roku szkolnego 2021/2022</a:t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800" i="0" dirty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publiczne i niepubliczne </a:t>
            </a:r>
            <a:r>
              <a:rPr lang="pl-PL" sz="1800" dirty="0" smtClean="0">
                <a:solidFill>
                  <a:srgbClr val="1D0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i placówki</a:t>
            </a:r>
            <a:r>
              <a:rPr lang="pl-PL" sz="1800" i="0" dirty="0" smtClean="0">
                <a:solidFill>
                  <a:srgbClr val="1D05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928687" y="1732312"/>
            <a:ext cx="7797106" cy="3482578"/>
          </a:xfrm>
        </p:spPr>
        <p:txBody>
          <a:bodyPr/>
          <a:lstStyle/>
          <a:p>
            <a:pPr algn="just"/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650" b="1" u="sng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650" b="1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866687"/>
              </p:ext>
            </p:extLst>
          </p:nvPr>
        </p:nvGraphicFramePr>
        <p:xfrm>
          <a:off x="272480" y="1484782"/>
          <a:ext cx="9361040" cy="5338211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540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2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0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1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14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r>
                        <a:rPr lang="pl-PL" sz="15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Lp</a:t>
                      </a: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.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Kierunki realizacji zadań z zakresu nadzoru pedagogicznego – kontrole przewidziane </a:t>
                      </a:r>
                      <a:r>
                        <a:rPr lang="pl-PL" sz="15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 </a:t>
                      </a: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planie nadzoru pedagogicznego Lubuskiego Kuratora Oświaty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kontroli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wydanych zaleceń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52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plan</a:t>
                      </a:r>
                      <a:endParaRPr lang="pl-PL" sz="1500" b="1" dirty="0">
                        <a:solidFill>
                          <a:srgbClr val="FFFF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realizacja</a:t>
                      </a:r>
                      <a:endParaRPr lang="pl-PL" sz="1500" b="1" dirty="0">
                        <a:solidFill>
                          <a:srgbClr val="FFFF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z przepisami prawa funkcjonowania monitoringu wizyjnego w szkołach.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25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25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22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(w 5 szkołach)</a:t>
                      </a: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przepisami prawa organizowania zajęć w grupie do pięciu uczniów lub w formie indywidualnej oraz udzielania pomocy psychologiczno-pedagogicznej w formie zindywidualizowanej ścieżki kształcenia.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9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9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(w 1 szkole)</a:t>
                      </a: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przepisami prawa wydawania orzeczeń o potrzebie kształcenia specjalnego w zakresie dotyczącym organizowania zajęć w grupie do pięciu uczniów lub w formie indywidualnej oraz opinii w sprawie objęcia ucznia pomocą psychologiczno-pedagogiczną w formie zindywidualizowanej ścieżki kształcenia.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(w 1 poradni)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z przepisami prawa funkcjonowania oddziałów międzynarodowych.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0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0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360109"/>
                  </a:ext>
                </a:extLst>
              </a:tr>
              <a:tr h="459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5.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z przepisami prawa organizacji kształcenia zawodowego w branży opieki zdrowotnej.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18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0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6.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5820" algn="l"/>
                        </a:tabLs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Zgodność z przepisami prawa kształcenia na kwalifikacyjnych kursach zawodowych i kursach umiejętności zawodowych.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9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0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1" dirty="0"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608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RAZEM:</a:t>
                      </a:r>
                      <a:endParaRPr lang="pl-PL" sz="140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64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37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/>
                          <a:cs typeface="Times" panose="02020603050405020304" pitchFamily="18" charset="0"/>
                        </a:rPr>
                        <a:t>30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31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Organizacja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2021/2022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Kierunki polityki oświatowej państwa ustalone przez </a:t>
            </a:r>
            <a:r>
              <a:rPr lang="pl-PL" sz="1800" dirty="0" err="1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15794"/>
            <a:ext cx="9849544" cy="6217662"/>
          </a:xfrm>
        </p:spPr>
        <p:txBody>
          <a:bodyPr>
            <a:normAutofit fontScale="55000" lnSpcReduction="20000"/>
          </a:bodyPr>
          <a:lstStyle/>
          <a:p>
            <a:pPr mar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art. 60 ust. 3 pkt 1 ustawy z dnia 14 grudnia 2016 r. – Prawo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oświatowe</a:t>
            </a:r>
            <a:b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Dz. U. z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poz.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1082) </a:t>
            </a:r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Edukacji i Nauki </a:t>
            </a:r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ustalił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lipca 2021r. następujące kierunki </a:t>
            </a:r>
            <a:r>
              <a:rPr lang="pl-PL" sz="29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realizacji polityki oświatowej państwa </a:t>
            </a:r>
            <a:r>
              <a:rPr lang="pl-PL" sz="2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2021/2022:</a:t>
            </a:r>
            <a:endParaRPr lang="pl-PL" sz="29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/>
              <a:t>  </a:t>
            </a:r>
            <a:endParaRPr lang="pl-PL" dirty="0" smtClean="0"/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przez szkołę wychowawczej roli rodziny, m.in. przez właściwą organizację zajęć edukacyjnych wychowanie do życia w rodzinie oraz realizację zadań programu wychowawczo-profilaktycznego.</a:t>
            </a:r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wrażliwości na prawdę i dobro. Kształtowanie właściwych postaw szlachetności, zaangażowania społecznego i dbałości o zdrowie.</a:t>
            </a:r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rzecz szerszego udostępnienia kanonu edukacji klasycznej, wprowadzenia 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dziedzictwo cywilizacyjne Europy, edukacji patriotycznej, nauczania historii oraz poznawania polskiej kultury, w tym osiągnięć duchowych i materialnych. Szersze i przemyślane wykorzystanie w tym względzie m.in. wycieczek edukacyjnych.</a:t>
            </a:r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Podnoszenie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jakości edukacji poprzez działania uwzględniające zróżnicowane potrzeby rozwojowe 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edukacyjne wszystkich uczniów, zapewnienie wsparcia psychologiczno-pedagogicznego, szczególnie 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sytuacji kryzysowej wywołanej pandemią COVID-19 w celu zapewnienia dodatkowej opieki i pomocy, wzmacniającej pozytywny klimat szkoły oraz poczucie bezpieczeństwa. Roztropne korzystanie w procesie kształcenia z narzędzi i zasobów cyfrowych oraz metod kształcenia wykorzystujących technologie informacyjno-komunikacyjne.</a:t>
            </a:r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Wdrażanie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Zintegrowanej Strategii Umiejętności – rozwój umiejętności zawodowych w edukacji formalnej 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pozaformalnej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 tym uczeniu się dorosłych.</a:t>
            </a:r>
          </a:p>
          <a:p>
            <a:pPr marL="542925" lvl="0" indent="-542925" algn="just">
              <a:buClr>
                <a:srgbClr val="FF0000"/>
              </a:buClr>
              <a:buFont typeface="+mj-lt"/>
              <a:buAutoNum type="arabicPeriod"/>
            </a:pP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Wzmocnienie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edukacji ekologicznej w szkołach. Rozwijanie postawy odpowiedzialności 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  <a:r>
              <a:rPr lang="pl-PL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środowisko naturalne</a:t>
            </a:r>
            <a:r>
              <a:rPr lang="pl-PL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101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4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Planowe działania w zakresie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nadzoru pedagogicznego 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5" y="2636917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przez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światy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przeprowadzane z </a:t>
            </a:r>
            <a:r>
              <a:rPr lang="pl-PL" sz="33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wykorzystaniem arkuszy kontroli zatwierdzonych przez </a:t>
            </a:r>
            <a:r>
              <a:rPr lang="pl-PL" sz="3300" i="0" dirty="0" err="1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33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</a:t>
            </a:r>
            <a:r>
              <a:rPr lang="pl-PL" sz="18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lv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Tematy kontroli </a:t>
            </a:r>
            <a:r>
              <a:rPr lang="pl-PL" altLang="pl-PL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 rok szkolny 2021/2022 ustalone przez Ministra Edukacji i Nauki: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104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94858"/>
              </p:ext>
            </p:extLst>
          </p:nvPr>
        </p:nvGraphicFramePr>
        <p:xfrm>
          <a:off x="194471" y="1786529"/>
          <a:ext cx="9517057" cy="143680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1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1: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Zgodność z przepisami prawa funkcjonowania oddziałów międzynarodowych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7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szkoły ponadpodstawowe</a:t>
                      </a:r>
                      <a:endParaRPr lang="pl-PL" sz="1800" b="1" kern="1200" dirty="0" smtClean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685429"/>
              </p:ext>
            </p:extLst>
          </p:nvPr>
        </p:nvGraphicFramePr>
        <p:xfrm>
          <a:off x="194471" y="3573017"/>
          <a:ext cx="9517057" cy="151590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3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2: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Zgodność z przepisami prawa organizacji kształcenia zawodowego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w branży opieki zdrowotnej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829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niepubliczne szkoły policealne prowadzące kształcenie w zawodach </a:t>
                      </a:r>
                      <a:b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</a:b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z branży opieki zdrowotnej</a:t>
                      </a:r>
                      <a:endParaRPr lang="pl-PL" sz="18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16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</a:t>
            </a:r>
            <a:r>
              <a:rPr lang="pl-PL" sz="18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105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50277"/>
              </p:ext>
            </p:extLst>
          </p:nvPr>
        </p:nvGraphicFramePr>
        <p:xfrm>
          <a:off x="75792" y="1696065"/>
          <a:ext cx="9517057" cy="193847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3: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Zgodność z przepisami prawa kształcenia na kwalifikacyjnych kursach zawodowych i kursach umiejętności zawodowych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55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szkoły i placówki prowadzące kształcenie na kwalifikacyjnych kursach zawodowych i kursach umiejętności zawodowych</a:t>
                      </a:r>
                      <a:endParaRPr lang="pl-PL" sz="18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898373"/>
              </p:ext>
            </p:extLst>
          </p:nvPr>
        </p:nvGraphicFramePr>
        <p:xfrm>
          <a:off x="75791" y="4143119"/>
          <a:ext cx="9517057" cy="166530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71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4: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Organizacja wczesnego wspomagania rozwoju dziecka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593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przedszkola oraz inne formy wychowania przedszkolnego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ea typeface="+mn-ea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409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</a:t>
            </a:r>
            <a:r>
              <a:rPr lang="pl-PL" sz="18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106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131689"/>
              </p:ext>
            </p:extLst>
          </p:nvPr>
        </p:nvGraphicFramePr>
        <p:xfrm>
          <a:off x="75791" y="1789015"/>
          <a:ext cx="9517057" cy="182155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5: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Organizacja kształcenia i wsparcia dla uczniów objętych kształceniem specjalnym w szkołach specjalnych</a:t>
                      </a: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14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szkoły specjalne podstawowe i ponadpodstawowe, w tym zorganizowane w placówkach wskazanych w art. 2 pkt 7 ustawy – Prawo oświatowe</a:t>
                      </a:r>
                      <a:endParaRPr lang="pl-PL" sz="18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915358"/>
              </p:ext>
            </p:extLst>
          </p:nvPr>
        </p:nvGraphicFramePr>
        <p:xfrm>
          <a:off x="75791" y="3916376"/>
          <a:ext cx="9517057" cy="244263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714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6: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Przyjmowanie do szkół i wspomaganie nauki osób niebędących obywatelami polskimi oraz osób będących obywatelami polskimi podlegającymi obowiązkowi szkolnemu lub obowiązkowi nauki, które pobierały naukę w szkołach funkcjonujących w systemach oświaty innych państw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593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publiczne szkoły podstawowe i ponadpodstawowe</a:t>
                      </a:r>
                      <a:endParaRPr lang="pl-PL" sz="1800" kern="12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ea typeface="+mn-ea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14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Tytuł 1"/>
          <p:cNvSpPr>
            <a:spLocks noGrp="1"/>
          </p:cNvSpPr>
          <p:nvPr>
            <p:ph type="title"/>
          </p:nvPr>
        </p:nvSpPr>
        <p:spPr bwMode="auto">
          <a:xfrm>
            <a:off x="1715090" y="30907"/>
            <a:ext cx="8190910" cy="92868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Kontrole podejmowane przez Kuratora Oświaty,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przewidziane w planie nadzoru pedagogicznego, przeprowadzane </a:t>
            </a:r>
            <a:b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wykorzystaniem arkuszy kontroli zatwierdzonych przez </a:t>
            </a:r>
            <a:r>
              <a:rPr lang="pl-PL" sz="18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endParaRPr lang="pl-PL" sz="18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789537" cy="4286250"/>
          </a:xfrm>
        </p:spPr>
        <p:txBody>
          <a:bodyPr/>
          <a:lstStyle/>
          <a:p>
            <a:pPr marL="0" indent="0" algn="just"/>
            <a:endParaRPr lang="pl-PL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None/>
              <a:defRPr/>
            </a:pPr>
            <a:endParaRPr lang="pl-PL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B073-DDEF-4281-887B-67B316609F0A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107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462553"/>
              </p:ext>
            </p:extLst>
          </p:nvPr>
        </p:nvGraphicFramePr>
        <p:xfrm>
          <a:off x="75791" y="1789015"/>
          <a:ext cx="9517057" cy="19945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1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Temat 7: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Zgodność z prawem procesu rekrutacji, przyjmowania i przenoszenia uczniów do innej szkoły w latach 2019-2021 </a:t>
                      </a:r>
                      <a:b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oraz arkuszy organizacji pracy szkoły</a:t>
                      </a:r>
                      <a:endParaRPr lang="pl-PL" sz="1800" b="1" kern="1200" dirty="0" smtClean="0">
                        <a:solidFill>
                          <a:schemeClr val="lt1"/>
                        </a:solidFill>
                        <a:effectLst/>
                        <a:latin typeface="Times" panose="02020603050405020304" pitchFamily="18" charset="0"/>
                        <a:ea typeface="+mn-ea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1431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 szkoły/placówki: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FF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publiczne szkoły podstawowe, prowadzane przez jednostki samorządu terytorialnego, w stosunku do których podjęto zamiar likwidacji w roku 2020, 2021 lub 2022</a:t>
                      </a:r>
                      <a:endParaRPr lang="pl-PL" sz="1800" kern="1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881761"/>
              </p:ext>
            </p:extLst>
          </p:nvPr>
        </p:nvGraphicFramePr>
        <p:xfrm>
          <a:off x="488504" y="5139018"/>
          <a:ext cx="8856984" cy="914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856984">
                  <a:extLst>
                    <a:ext uri="{9D8B030D-6E8A-4147-A177-3AD203B41FA5}">
                      <a16:colId xmlns:a16="http://schemas.microsoft.com/office/drawing/2014/main" val="24645657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l-PL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szkół i placówek objętych kontrolą z poszczególnych tematów</a:t>
                      </a:r>
                      <a:r>
                        <a:rPr lang="pl-PL" baseline="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zostanie uwzględniona w Planie Nadzoru Pedagogicznego Lubuskiego Kuratora Oświaty </a:t>
                      </a:r>
                      <a:br>
                        <a:rPr lang="pl-PL" baseline="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baseline="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na rok szkolny 2021/2022.</a:t>
                      </a:r>
                      <a:endParaRPr lang="pl-PL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177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9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2708920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pl-PL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Wnioski do pracy przedszkoli, szkół</a:t>
            </a:r>
            <a:r>
              <a:rPr lang="pl-PL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 i placówek w okresie wychodzenia              z pandemii</a:t>
            </a:r>
            <a:endParaRPr lang="pl-PL" i="0" dirty="0" smtClean="0">
              <a:solidFill>
                <a:srgbClr val="0000A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4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PANDEMIA COVID - 19</a:t>
            </a:r>
            <a:endParaRPr lang="pl-PL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Pandemia COVID-19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– pandemia 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zakaźnej choroby COVID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9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wywoływanej przez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koronawirusa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SARS-CoV-2 rozpoczęła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się jako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epidemia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17 listopada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2019 r.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mieście Wuhan, w prowincji Hubei, w środkowych Chinach, a 11 marca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 r.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została uznana przez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Światową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Organizację Zdrowia 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(WHO) za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pandemię.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okresie od listopada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2019 r.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do stycznia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 r.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zachorowania pojawiały się głównie w mieście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Wuhan, 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środkowych Chinach, ale już w połowie stycznia wirus rozprzestrzenił się 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całym Państwie Środka.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drugiej połowie lutego ogniska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zakażeń 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setkami chorych wybuchły w Korei Południowej, we Włoszech oraz w Iranie.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   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4 marca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 r. notowano zakażenia wirusem SARS-CoV-2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Polsce.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13 marca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 r.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WHO podała, że centrum pandemii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koronawirusa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stała się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Europa.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Później zachorowania rozlały się na pozostałe kontynenty, a ostatnim, na którym stwierdzono zachorowania, stała się w grudniu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 r.  Antarktyda.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3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Symbol zastępczy zawartości 2"/>
          <p:cNvSpPr>
            <a:spLocks noGrp="1"/>
          </p:cNvSpPr>
          <p:nvPr>
            <p:ph idx="1"/>
          </p:nvPr>
        </p:nvSpPr>
        <p:spPr>
          <a:xfrm>
            <a:off x="928687" y="1732312"/>
            <a:ext cx="7797106" cy="3482578"/>
          </a:xfrm>
        </p:spPr>
        <p:txBody>
          <a:bodyPr/>
          <a:lstStyle/>
          <a:p>
            <a:pPr algn="just"/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650" b="1" u="sng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371475" indent="-371475" algn="just">
              <a:defRPr/>
            </a:pPr>
            <a:endParaRPr lang="pl-PL" sz="650" b="1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ytuł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74295" tIns="37148" rIns="74295" bIns="37148" numCol="1" rtlCol="0" anchor="ctr" anchorCtr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Realizacja kontroli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093799"/>
              </p:ext>
            </p:extLst>
          </p:nvPr>
        </p:nvGraphicFramePr>
        <p:xfrm>
          <a:off x="1033063" y="2141856"/>
          <a:ext cx="7547339" cy="3120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744417">
                  <a:extLst>
                    <a:ext uri="{9D8B030D-6E8A-4147-A177-3AD203B41FA5}">
                      <a16:colId xmlns:a16="http://schemas.microsoft.com/office/drawing/2014/main" val="770869024"/>
                    </a:ext>
                  </a:extLst>
                </a:gridCol>
                <a:gridCol w="1930715">
                  <a:extLst>
                    <a:ext uri="{9D8B030D-6E8A-4147-A177-3AD203B41FA5}">
                      <a16:colId xmlns:a16="http://schemas.microsoft.com/office/drawing/2014/main" val="446123837"/>
                    </a:ext>
                  </a:extLst>
                </a:gridCol>
                <a:gridCol w="1872207">
                  <a:extLst>
                    <a:ext uri="{9D8B030D-6E8A-4147-A177-3AD203B41FA5}">
                      <a16:colId xmlns:a16="http://schemas.microsoft.com/office/drawing/2014/main" val="79490099"/>
                    </a:ext>
                  </a:extLst>
                </a:gridCol>
              </a:tblGrid>
              <a:tr h="876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Typy szkół i placówek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przeprowadzonych kontroli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wydanych zaleceń</a:t>
                      </a:r>
                      <a:endParaRPr lang="pl-PL" sz="15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932162"/>
                  </a:ext>
                </a:extLst>
              </a:tr>
              <a:tr h="298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szkoła podstawowa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9759192"/>
                  </a:ext>
                </a:extLst>
              </a:tr>
              <a:tr h="298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liceum ogólnokształcące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9561523"/>
                  </a:ext>
                </a:extLst>
              </a:tr>
              <a:tr h="298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technikum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421804"/>
                  </a:ext>
                </a:extLst>
              </a:tr>
              <a:tr h="298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szkoła branżowa I stopnia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066621"/>
                  </a:ext>
                </a:extLst>
              </a:tr>
              <a:tr h="298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szkoła policealna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4683845"/>
                  </a:ext>
                </a:extLst>
              </a:tr>
              <a:tr h="314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poradnia psychologiczno-pedagogiczna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3510863"/>
                  </a:ext>
                </a:extLst>
              </a:tr>
              <a:tr h="34761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5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Razem:</a:t>
                      </a:r>
                      <a:endParaRPr lang="pl-PL" sz="15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01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3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859" r="12859"/>
          <a:stretch>
            <a:fillRect/>
          </a:stretch>
        </p:blipFill>
        <p:spPr>
          <a:xfrm>
            <a:off x="29266" y="0"/>
            <a:ext cx="9781068" cy="4941168"/>
          </a:xfrm>
          <a:prstGeom prst="rect">
            <a:avLst/>
          </a:prstGeom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9266" y="4989240"/>
            <a:ext cx="9781068" cy="1868760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W związku z wybuchem pandemii w 177 państwach na poziomie krajowym lub lokalnym zostały zamknięte szkoły i uniwersytety, 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co w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wymiarze globalnym w szczycie dotknęło blisko 1,27 miliarda uczniów i studentów (72,4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%). </a:t>
            </a:r>
          </a:p>
          <a:p>
            <a:pPr algn="just"/>
            <a: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200" i="1" dirty="0" smtClean="0">
                <a:latin typeface="Times" panose="02020603050405020304" pitchFamily="18" charset="0"/>
                <a:cs typeface="Times" panose="02020603050405020304" pitchFamily="18" charset="0"/>
              </a:rPr>
              <a:t>źródło: Wikipedia)</a:t>
            </a:r>
            <a:endParaRPr lang="pl-PL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PANDEMIA COVID - 19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880583"/>
          </a:xfrm>
        </p:spPr>
        <p:txBody>
          <a:bodyPr>
            <a:normAutofit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Wprowadzenie edukacji za pomocą metod i technik kształcenia na odległość stało się  koniecznością wynikającą z potrzeby chwili. Stan epidemii, który dotknął ludzi na całym świecie, zmienił nie tylko  naszą codzienną rutynę, pracę, obowiązki,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zakupy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 formy utrzymywania kontaktów społecznych, ale także organizację kształcenia w szkołach.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Edukacja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zdalna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nałożyła na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nauczycieli obowiązek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prowadzenia zajęć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on-line,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pomocą 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webinarów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 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platform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e-learningowych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oraz  cyfrowych zasobów edukacyjnych. 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801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PANDEMIA COVID </a:t>
            </a:r>
            <a:r>
              <a:rPr lang="pl-PL" dirty="0" smtClean="0">
                <a:solidFill>
                  <a:srgbClr val="0000A3"/>
                </a:solidFill>
              </a:rPr>
              <a:t>– 19 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</a:rPr>
              <a:t>System funkcjonowania szkół </a:t>
            </a:r>
            <a:br>
              <a:rPr lang="pl-PL" sz="3200" b="1" dirty="0" smtClean="0">
                <a:solidFill>
                  <a:srgbClr val="0000A3"/>
                </a:solidFill>
              </a:rPr>
            </a:br>
            <a:r>
              <a:rPr lang="pl-PL" sz="3200" b="1" dirty="0" smtClean="0">
                <a:solidFill>
                  <a:srgbClr val="0000A3"/>
                </a:solidFill>
              </a:rPr>
              <a:t>i placówek w okresie epidemii:</a:t>
            </a:r>
          </a:p>
          <a:p>
            <a:pPr algn="ctr"/>
            <a:endParaRPr lang="pl-PL" sz="3200" b="1" dirty="0" smtClean="0">
              <a:solidFill>
                <a:srgbClr val="0000A3"/>
              </a:solidFill>
            </a:endParaRPr>
          </a:p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200" dirty="0" smtClean="0"/>
              <a:t>stacjonarny,</a:t>
            </a:r>
          </a:p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200" dirty="0" smtClean="0"/>
              <a:t>hybrydowy,</a:t>
            </a:r>
          </a:p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200" dirty="0"/>
              <a:t>z</a:t>
            </a:r>
            <a:r>
              <a:rPr lang="pl-PL" sz="3200" dirty="0" smtClean="0"/>
              <a:t>dalny.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044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Liczba szkół i placówek, w których zawieszono zajęcia </a:t>
            </a:r>
            <a:b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 powodu COVID-19</a:t>
            </a:r>
            <a:endParaRPr lang="pl-PL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4"/>
          </a:xfrm>
        </p:spPr>
        <p:txBody>
          <a:bodyPr>
            <a:normAutofit/>
          </a:bodyPr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sz="1100" i="1" dirty="0" smtClean="0"/>
          </a:p>
          <a:p>
            <a:endParaRPr lang="pl-PL" sz="1100" i="1" dirty="0"/>
          </a:p>
          <a:p>
            <a:endParaRPr lang="pl-PL" sz="1100" i="1" dirty="0" smtClean="0"/>
          </a:p>
          <a:p>
            <a:endParaRPr lang="pl-PL" sz="1100" i="1" dirty="0" smtClean="0"/>
          </a:p>
          <a:p>
            <a:endParaRPr lang="pl-PL" sz="1100" i="1" dirty="0" smtClean="0"/>
          </a:p>
          <a:p>
            <a:endParaRPr lang="pl-PL" sz="1100" i="1" dirty="0" smtClean="0"/>
          </a:p>
          <a:p>
            <a:endParaRPr lang="pl-PL" sz="1100" i="1" dirty="0" smtClean="0"/>
          </a:p>
          <a:p>
            <a:endParaRPr lang="pl-PL" sz="1100" i="1" dirty="0"/>
          </a:p>
          <a:p>
            <a:endParaRPr 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424"/>
              </p:ext>
            </p:extLst>
          </p:nvPr>
        </p:nvGraphicFramePr>
        <p:xfrm>
          <a:off x="0" y="1340768"/>
          <a:ext cx="9906000" cy="417646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681658">
                  <a:extLst>
                    <a:ext uri="{9D8B030D-6E8A-4147-A177-3AD203B41FA5}">
                      <a16:colId xmlns:a16="http://schemas.microsoft.com/office/drawing/2014/main" val="3074611560"/>
                    </a:ext>
                  </a:extLst>
                </a:gridCol>
                <a:gridCol w="2069427">
                  <a:extLst>
                    <a:ext uri="{9D8B030D-6E8A-4147-A177-3AD203B41FA5}">
                      <a16:colId xmlns:a16="http://schemas.microsoft.com/office/drawing/2014/main" val="803035378"/>
                    </a:ext>
                  </a:extLst>
                </a:gridCol>
                <a:gridCol w="1606779">
                  <a:extLst>
                    <a:ext uri="{9D8B030D-6E8A-4147-A177-3AD203B41FA5}">
                      <a16:colId xmlns:a16="http://schemas.microsoft.com/office/drawing/2014/main" val="1053263086"/>
                    </a:ext>
                  </a:extLst>
                </a:gridCol>
                <a:gridCol w="1897136">
                  <a:extLst>
                    <a:ext uri="{9D8B030D-6E8A-4147-A177-3AD203B41FA5}">
                      <a16:colId xmlns:a16="http://schemas.microsoft.com/office/drawing/2014/main" val="3345134867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164061553"/>
                    </a:ext>
                  </a:extLst>
                </a:gridCol>
              </a:tblGrid>
              <a:tr h="1395124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szkół                                i placówek                           w województwie lubuskim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szkół 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i placówek, </a:t>
                      </a:r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                                   w których zawieszono zajęcia 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uczniów i dzieci nieuczestniczących w zajęciach stacjonarnych 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 powodu ich zawieszenia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250265"/>
                  </a:ext>
                </a:extLst>
              </a:tr>
              <a:tr h="1028879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1252</a:t>
                      </a:r>
                    </a:p>
                    <a:p>
                      <a:pPr algn="ctr"/>
                      <a:endParaRPr lang="pl-PL" sz="2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302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</a:t>
                      </a:r>
                      <a:r>
                        <a:rPr lang="pl-PL" sz="2800" b="1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210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140488"/>
                  </a:ext>
                </a:extLst>
              </a:tr>
              <a:tr h="8231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Zawieszenie całościowe</a:t>
                      </a:r>
                      <a:endParaRPr lang="pl-PL" sz="1400" b="1" dirty="0">
                        <a:solidFill>
                          <a:srgbClr val="FFFF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Zawieszenie</a:t>
                      </a:r>
                      <a:r>
                        <a:rPr lang="pl-PL" sz="1400" b="1" baseline="0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częściowe</a:t>
                      </a:r>
                      <a:endParaRPr lang="pl-PL" sz="1400" b="1" dirty="0">
                        <a:solidFill>
                          <a:srgbClr val="FFFF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Zawieszenie</a:t>
                      </a:r>
                      <a:r>
                        <a:rPr lang="pl-PL" sz="1400" b="1" baseline="0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całościowe </a:t>
                      </a:r>
                      <a:endParaRPr lang="pl-PL" sz="1400" b="1" dirty="0">
                        <a:solidFill>
                          <a:srgbClr val="FFFF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solidFill>
                            <a:srgbClr val="FFFF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Zawieszenie częściowe</a:t>
                      </a:r>
                      <a:endParaRPr lang="pl-PL" sz="1400" b="1" dirty="0">
                        <a:solidFill>
                          <a:srgbClr val="FFFF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017714"/>
                  </a:ext>
                </a:extLst>
              </a:tr>
              <a:tr h="92935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130</a:t>
                      </a:r>
                      <a:endParaRPr lang="pl-PL" sz="2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172</a:t>
                      </a:r>
                      <a:endParaRPr lang="pl-PL" sz="2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15954</a:t>
                      </a:r>
                      <a:endParaRPr lang="pl-PL" sz="2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9256</a:t>
                      </a:r>
                      <a:endParaRPr lang="pl-PL" sz="2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555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77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PANDEMIA COVID - 19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  </a:t>
            </a:r>
            <a:endParaRPr lang="pl-PL" dirty="0"/>
          </a:p>
          <a:p>
            <a:pPr algn="ctr"/>
            <a:endParaRPr lang="pl-PL" sz="2400" b="1" dirty="0" smtClean="0"/>
          </a:p>
          <a:p>
            <a:pPr algn="ctr"/>
            <a:endParaRPr lang="pl-PL" sz="2400" b="1" dirty="0"/>
          </a:p>
          <a:p>
            <a:pPr algn="ctr"/>
            <a:r>
              <a:rPr lang="pl-PL" sz="32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DZIAŁANIA </a:t>
            </a:r>
            <a:r>
              <a:rPr lang="pl-PL" sz="32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KURATORIUM OŚWIATY </a:t>
            </a:r>
            <a:r>
              <a:rPr lang="pl-PL" sz="32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32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GORZOWIE WIELKOPOLSKIM</a:t>
            </a:r>
          </a:p>
        </p:txBody>
      </p:sp>
    </p:spTree>
    <p:extLst>
      <p:ext uri="{BB962C8B-B14F-4D97-AF65-F5344CB8AC3E}">
        <p14:creationId xmlns:p14="http://schemas.microsoft.com/office/powerpoint/2010/main" val="148752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/>
          <a:lstStyle/>
          <a:p>
            <a:pPr algn="ctr"/>
            <a:endParaRPr lang="pl-PL" sz="2400" b="1" dirty="0" smtClean="0"/>
          </a:p>
          <a:p>
            <a:pPr algn="ctr"/>
            <a:endParaRPr lang="pl-PL" sz="2400" b="1" dirty="0" smtClean="0"/>
          </a:p>
          <a:p>
            <a:pPr algn="ctr"/>
            <a:endParaRPr lang="pl-PL" sz="2400" b="1" dirty="0"/>
          </a:p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Diagnoza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wpływu kształcenia na odległość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proces dydaktyczny,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wychowawczy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opiekuńczy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32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szkołach województwa </a:t>
            </a:r>
            <a:r>
              <a:rPr lang="pl-PL" sz="32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</a:t>
            </a:r>
            <a:endParaRPr lang="pl-PL" sz="3200" b="1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36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633654"/>
              </p:ext>
            </p:extLst>
          </p:nvPr>
        </p:nvGraphicFramePr>
        <p:xfrm>
          <a:off x="146382" y="1700808"/>
          <a:ext cx="9598024" cy="32359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94556">
                  <a:extLst>
                    <a:ext uri="{9D8B030D-6E8A-4147-A177-3AD203B41FA5}">
                      <a16:colId xmlns:a16="http://schemas.microsoft.com/office/drawing/2014/main" val="3262905259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1807136665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277656704"/>
                    </a:ext>
                  </a:extLst>
                </a:gridCol>
                <a:gridCol w="2278732">
                  <a:extLst>
                    <a:ext uri="{9D8B030D-6E8A-4147-A177-3AD203B41FA5}">
                      <a16:colId xmlns:a16="http://schemas.microsoft.com/office/drawing/2014/main" val="912483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Lp.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Zadanie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Termin realizacji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Liczba uczestników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62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Badanie ankietowe dyrektorów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szkół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 – 30 grudnia 2020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387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816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Wywiad fokusowy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 grudnia 2020 r. 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 (10 SP, 10 SPP)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812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Badanie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ankietowe PPP</a:t>
                      </a:r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 – 15 stycznia 2021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76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Narada z dyrektorami PPP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 stycznia 2021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23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ODN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i WOM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 marca 2021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790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Konferencja dla  dyrektorów szkół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30 marca 2021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110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052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Konferencja dla </a:t>
                      </a:r>
                      <a:r>
                        <a:rPr lang="pl-PL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dyrektorów PPP</a:t>
                      </a:r>
                      <a:endParaRPr lang="pl-PL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 maja 2021 r.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898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50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WNIOSKI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0613" y="1340768"/>
            <a:ext cx="9828931" cy="5429263"/>
          </a:xfrm>
        </p:spPr>
        <p:txBody>
          <a:bodyPr>
            <a:normAutofit lnSpcReduction="10000"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wszystkich szkołach uczestniczących w badaniu dyrektorzy monitorowali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frekwencję uczniów.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badanych szkołach rozpoznano sytuację społeczną i życiową uczniów przede wszystkim w zakresie dostępu  do narzędzi i sprzętu umożliwiającego zdalne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nauczanie oraz udzielono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uczniom pomocy materialnej, głównie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zakresie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zapewnienia dostępu do technologii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informacyjno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– komunikacyjnej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3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Realizacja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nauczania za pomocą metod i technik kształcenia na odległość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sposób istotny wpływa na samopoczucie uczniów, ich motywację do nauki oraz relacje   z rówieśnikami i członkami rodziny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buClr>
                <a:srgbClr val="FF0000"/>
              </a:buClr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Błędnie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udzielone odpowiedzi na pytania ankietowe, podanie niepełnych danych oraz brak odpowiedzi na niektóre pytania ankietowe wskazują na nierzetelne wypełnienie kwestionariusza ankiety przez dyrektorów szkół uczestniczących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badaniu.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374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b="1" dirty="0" smtClean="0"/>
          </a:p>
          <a:p>
            <a:pPr algn="ctr"/>
            <a:endParaRPr lang="pl-PL" b="1" dirty="0"/>
          </a:p>
          <a:p>
            <a:pPr algn="ctr"/>
            <a:endParaRPr lang="pl-PL" sz="2400" b="1" dirty="0"/>
          </a:p>
          <a:p>
            <a:pPr algn="ctr"/>
            <a: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Działania </a:t>
            </a:r>
            <a:r>
              <a:rPr lang="pl-PL" sz="28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szkół i placówek województwa lubuskiego </a:t>
            </a:r>
            <a: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ukierunkowane </a:t>
            </a:r>
            <a:r>
              <a:rPr lang="pl-PL" sz="28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 wsparcie uczniów </a:t>
            </a:r>
            <a: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8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 </a:t>
            </a:r>
            <a:r>
              <a:rPr lang="pl-PL" sz="28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powrocie do nauki stacjonarnej</a:t>
            </a:r>
          </a:p>
          <a:p>
            <a:pPr algn="ctr"/>
            <a:endParaRPr lang="pl-PL" b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71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999305"/>
              </p:ext>
            </p:extLst>
          </p:nvPr>
        </p:nvGraphicFramePr>
        <p:xfrm>
          <a:off x="153228" y="1844824"/>
          <a:ext cx="9598024" cy="11125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22548">
                  <a:extLst>
                    <a:ext uri="{9D8B030D-6E8A-4147-A177-3AD203B41FA5}">
                      <a16:colId xmlns:a16="http://schemas.microsoft.com/office/drawing/2014/main" val="123455233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158039755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561101788"/>
                    </a:ext>
                  </a:extLst>
                </a:gridCol>
                <a:gridCol w="2278732">
                  <a:extLst>
                    <a:ext uri="{9D8B030D-6E8A-4147-A177-3AD203B41FA5}">
                      <a16:colId xmlns:a16="http://schemas.microsoft.com/office/drawing/2014/main" val="1650237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Lp.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Zadanie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 realizacji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Liczba uczestników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431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Badanie ankietowe dyrektorów szkół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 – 30 czerwca 2021 r.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362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685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Badanie ankietowe dyrektorów PPP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15 -30 czerwca 2021 r.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19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208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20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260648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12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00472" y="1484784"/>
            <a:ext cx="9361040" cy="523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z przepisami prawa funkcjonowania monitoringu wizyjnego w szkołach.</a:t>
            </a:r>
          </a:p>
          <a:p>
            <a:pPr marL="803573" indent="-803573" algn="just"/>
            <a:endParaRPr lang="pl-PL" sz="13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przeprowadzonych kontroli stanowiły podstawę do wydania dyrektorom kontrolowanych szkół podstawowych </a:t>
            </a:r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pl-PL" sz="1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</a:p>
          <a:p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Wydane zalecenia dotyczyły zobowiązania dyrektora do przestrzegania:</a:t>
            </a:r>
            <a:endParaRPr lang="pl-PL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wprowadzenia monitoringu w uzgodnieniu z organem prowadzącym szkołę,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radą pedagogiczną,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radą rodziców,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samorządem uczniowskim,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poinformowania uczniów o wprowadzeniu monitoringu,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nieprzekraczania 14-dniowego terminu w zakresie informowania uczniów o wprowadzeniu monitoringu,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nieobejmowania monitoringiem pomieszczeń, w których odbywają się zajęcia dydaktyczne, wychowawcze i opiekuńcze, pomieszczeń, w których uczniom udzielana jest pomoc psychologiczno-pedagogiczna, pomieszczeń przeznaczonych do odpoczynku i rekreacji pracowników, pomieszczeń sanitarnohigienicznych, gabinetu profilaktyki zdrowotnej, szatni </a:t>
            </a: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przebieralni, chyba, że jest to niezbędne ze względu na istniejące zagrożenie i nie narusza godności oraz innych dóbr osobistych uczniów, pracowników i innych osób,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zastosowania technik monitoringu uniemożliwiających rozpoznanie osób,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uzgodnienia z organem prowadzącym szkołę stosowania odpowiednich środków technicznych i organizacyjnych w celu ochrony przechowywanych nagrań obrazu oraz danych osobowych uczniów, pracowników i innych osób, które w wyniku nagrań można zidentyfikować</a:t>
            </a: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286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WNIOSKI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 fontScale="92500"/>
          </a:bodyPr>
          <a:lstStyle/>
          <a:p>
            <a:pPr marL="457200" indent="-457200" algn="just">
              <a:buClr>
                <a:srgbClr val="0033CC"/>
              </a:buClr>
              <a:buFont typeface="+mj-lt"/>
              <a:buAutoNum type="arabicPeriod"/>
            </a:pP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Nie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wszystkie szkoły i placówki z terenu działania poradni </a:t>
            </a:r>
            <a:r>
              <a:rPr lang="pl-PL" sz="2400" dirty="0" err="1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 –pedagogicznej zostały objęte działaniami związanymi z diagnozowaniem sytuacji środowiska szkolnego przy udziale specjalistów PPP.  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Tylko w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przypadku połowy publicznych  PPP działających w województwie lubuskim pracownicy 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PPP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nawiązali taką współpracę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0033CC"/>
              </a:buClr>
              <a:buFont typeface="+mj-lt"/>
              <a:buAutoNum type="arabicPeriod"/>
            </a:pPr>
            <a:endParaRPr lang="pl-PL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0033CC"/>
              </a:buClr>
              <a:buFont typeface="+mj-lt"/>
              <a:buAutoNum type="arabicPeriod"/>
            </a:pP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zdecydowanej większości badanych szkół nie podjęto współpracy 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      z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poradnią </a:t>
            </a:r>
            <a:r>
              <a:rPr lang="pl-PL" sz="2400" dirty="0" err="1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 – pedagogiczną w zakresie opracowania harmonogramu i tematyki zajęć reintegracyjnych oraz  pracownicy poradni </a:t>
            </a:r>
            <a:r>
              <a:rPr lang="pl-PL" sz="2400" dirty="0" err="1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 – pedagogicznych nie uczestniczyli  w ich  realizacji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0033CC"/>
              </a:buClr>
              <a:buFont typeface="+mj-lt"/>
              <a:buAutoNum type="arabicPeriod"/>
            </a:pPr>
            <a:endParaRPr lang="pl-PL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0033CC"/>
              </a:buClr>
              <a:buFont typeface="+mj-lt"/>
              <a:buAutoNum type="arabicPeriod"/>
            </a:pP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400" dirty="0">
                <a:latin typeface="Times" panose="02020603050405020304" pitchFamily="18" charset="0"/>
                <a:cs typeface="Times" panose="02020603050405020304" pitchFamily="18" charset="0"/>
              </a:rPr>
              <a:t>większości badanych szkół dokonano modyfikacji programu </a:t>
            </a:r>
            <a:r>
              <a:rPr lang="pl-PL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wychowawczo -  profilaktycznego.</a:t>
            </a:r>
            <a:endParaRPr lang="pl-PL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257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3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rgbClr val="0000A3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Wytyczne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MEiN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dotyczące realizacji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warsztatów dla rodziców przez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pracowników poradni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– pedagogicznych zostały zrealizowane w niewielkim stopniu. </a:t>
            </a:r>
          </a:p>
          <a:p>
            <a:pPr marL="457200" indent="-457200" algn="just">
              <a:buClr>
                <a:srgbClr val="0000A3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Wsparcie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skierowane do nauczycieli dotyczyło przede wszystkim rozpoznawania uczniów znajdujących się w sytuacji kryzysowej oraz doskonalenia umiejętności wychowawczych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nauczycieli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algn="just">
              <a:buClr>
                <a:srgbClr val="0000A3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zdecydowanej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większości dyrektorzy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PPP uznali, że sytuacja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postpandemiczna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jest zjawiskiem, wymagającym podniesienia kompetencji specjalistów zatrudnionych w poradni w celu udzielenia skutecznego wsparcia nauczycielom, rodzicom i uczniom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  <a:p>
            <a:pPr marL="457200" indent="-457200" algn="just">
              <a:buClr>
                <a:srgbClr val="0000A3"/>
              </a:buClr>
              <a:buFont typeface="+mj-lt"/>
              <a:buAutoNum type="arabicPeriod" startAt="4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zdecydowanej większości szkół dyrektorzy rozpoznali potrzeby szkoleniowe nauczycieli w zakresie dydaktyki, wychowania i profilaktyki oraz określili zdania specjalistów związane ze wsparciem nauczycieli i wychowawców.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6561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PANDEMIA COVID - 19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b="1" dirty="0"/>
              <a:t>Narodowy Program Wsparcia Uczniów po Pandemii</a:t>
            </a:r>
          </a:p>
          <a:p>
            <a:endParaRPr lang="pl-PL" dirty="0"/>
          </a:p>
          <a:p>
            <a:r>
              <a:rPr lang="pl-PL" dirty="0" smtClean="0"/>
              <a:t>1. WF </a:t>
            </a:r>
            <a:r>
              <a:rPr lang="pl-PL" dirty="0"/>
              <a:t>z AWF - Aktywny powrót do szkoły,</a:t>
            </a:r>
          </a:p>
          <a:p>
            <a:r>
              <a:rPr lang="pl-PL" dirty="0" smtClean="0"/>
              <a:t>2. Pomoc </a:t>
            </a:r>
            <a:r>
              <a:rPr lang="pl-PL" dirty="0"/>
              <a:t>w uzupełnieniu wiedzy – dodatkowe zajęcia wspomagające,</a:t>
            </a:r>
          </a:p>
          <a:p>
            <a:r>
              <a:rPr lang="pl-PL" dirty="0" smtClean="0"/>
              <a:t>3. Wsparcie </a:t>
            </a:r>
            <a:r>
              <a:rPr lang="pl-PL" dirty="0"/>
              <a:t>psychologiczno-pedagogiczne dla uczniów i nauczycieli,</a:t>
            </a:r>
          </a:p>
          <a:p>
            <a:r>
              <a:rPr lang="pl-PL" dirty="0" smtClean="0"/>
              <a:t>4. Dobrze </a:t>
            </a:r>
            <a:r>
              <a:rPr lang="pl-PL" dirty="0"/>
              <a:t>widzieć – program profilaktyki krótkowzroczności.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211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</a:rPr>
              <a:t>REKOMENDACJE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952591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Monitorować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funkcjonowanie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emocjonalno-społeczne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uczniów oraz udzielać uczniom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ich rodzicom pomocy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pedagogicznej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adekwatnej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do potrzeb.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Zaplanować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 przeprowadzić przedsięwzięcia związane z przeciwdziałaniem występowania u uczniów zachowań niepożądanych, w związku  z realizacją nauczania za pomocą metod i technik kształcenia na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odległość i jego skutkami. Działania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powinny być skierowane do uczniów, rodziców i nauczycieli.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Wzmocnić rolę PPP w zakresie wsparcie uczniów i rodziców w związku z powrotem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do nauczania stacjonarnego.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Zintensyfikować współpracę PPP z kadrą pedagogiczną szkół w obszarze wsparcia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zakresie problemów zdrowia psychicznego uczniów. </a:t>
            </a:r>
          </a:p>
          <a:p>
            <a:pPr marL="45720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Podjąć działania związane z realizacją </a:t>
            </a: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Narodowego Programu Wsparcia Uczniów </a:t>
            </a:r>
            <a:b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po Pandemii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oraz rekomendacjami </a:t>
            </a:r>
            <a:r>
              <a:rPr lang="pl-PL" sz="2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MEiN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36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Zmiany w przepisach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prawa oświatowego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4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przepisach prawa oświatowego</a:t>
            </a:r>
            <a:endParaRPr lang="pl-PL" dirty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952591"/>
          </a:xfrm>
        </p:spPr>
        <p:txBody>
          <a:bodyPr>
            <a:noAutofit/>
          </a:bodyPr>
          <a:lstStyle/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4 sierpnia 2021 r. zmieniające rozporządzenie w sprawie szczegółowych warunków i sposobu przeprowadzania egzaminu gimnazjalnego i egzaminu maturalnego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1427)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usunięcie regulacji dotyczących egzaminu gimnazjalnego,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zmiany w zakresie organizacji egzaminu maturalnego.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już weszły w życie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11 sierpnia 2021 r. zmieniające rozporządzenie w sprawie szczegółowych zasad kierowania, przyjmowania, przenoszenia, zwalniania i pobytu nieletnich w młodzieżowym ośrodku wychowawczym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1502)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zastąpienie we wniosku o wskazanie ośrodka oraz w skierowaniu do ośrodka informacji oraz kopii opinii rodzinnego ośrodka diagnostyczno-konsultacyjnego informacjami oraz kopią opinii opiniodawczego zespołu sądowych specjalistów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możliwość przeprowadzenia rozmowy z nieletnim bezpośrednio po jego przyjęciu również przez innego pracownika pedagogicznego ośrodka (wcześniej tylko przez dyrektora ośrodka),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wprowadzenie księgi ewidencji zdarzeń nadzwyczajnych,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wprowadzenie regulacji dotyczących sprawowania nadzoru pedagogicznego,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zmiany w zakresie przeniesienia nieletniego do innego ośrodka,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wprowadzenie księgi ewidencji ucieczek.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wejdą w życie od 1 września 2021 r.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lvl="0"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8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przepisach prawa oświatowego</a:t>
            </a:r>
            <a:endParaRPr lang="pl-PL" dirty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849544" cy="4952591"/>
          </a:xfrm>
        </p:spPr>
        <p:txBody>
          <a:bodyPr>
            <a:noAutofit/>
          </a:bodyPr>
          <a:lstStyle/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17 sierpnia 2021 r. zmieniające rozporządzenie w sprawie czasowego ograniczenia funkcjonowania jednostek systemu oświaty w związku z zapobieganiem, przeciwdziałaniem i zwalczaniem COVID-19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1519)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przedłużenie czasowego ograniczenia funkcjonowania jednostek systemu oświaty w związku z zapobieganiem, przeciwdziałaniem i zwalczaniem COVID-19 do 31 sierpnia 2022 r.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już weszły w życie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17 sierpnia 2021 r. zmieniające rozporządzenie w sprawie szczególnych rozwiązań w okresie czasowego ograniczenia funkcjonowania jednostek systemu oświaty w związku z zapobieganiem, przeciwdziałaniem i zwalczaniem COVID-19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1525)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przedłużenie do 31 sierpnia 2022 r. możliwości wykonywania czynności przez organy jednostek systemu oświaty za pomocą środków komunikacji elektronicznej lub w trybie obiegowym,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szczególne zasady postępowania rekrutacyjnego na rok szkolny 2022/2023 do szkół publicznych,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zmiany w zakresie organizacji egzaminu ósmoklasisty, egzaminu maturalnego, egzaminu potwierdzającego kwalifikacje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zawodzie i egzaminu zawodowego.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już weszły w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życie</a:t>
            </a:r>
          </a:p>
          <a:p>
            <a:pPr lvl="0" algn="just"/>
            <a:endParaRPr lang="pl-PL" sz="14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sz="1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Rozporządzenie </a:t>
            </a:r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Rady Ministrów z dnia 11 sierpnia 2021 r. zmieniające rozporządzenie w sprawie wysokości środków finansowych przeznaczonych na wypłatę pomocy krajowej i pomocy unijnej w ramach finansowania programu dla szkół oraz wysokości stawek pomocy finansowej z tytułu realizacji działań w ramach tego programu w roku szkolnym 2021/2022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1532)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podniesienie stawek na jedną porcję owoców i warzyw oraz na jedną porcję mleka i produktów mlecznych.</a:t>
            </a:r>
          </a:p>
          <a:p>
            <a:pPr lvl="0"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już weszły w życie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2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Zmiany w przepisach prawa oświatowego</a:t>
            </a:r>
            <a:endParaRPr lang="pl-PL" dirty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952591"/>
          </a:xfrm>
        </p:spPr>
        <p:txBody>
          <a:bodyPr>
            <a:noAutofit/>
          </a:bodyPr>
          <a:lstStyle/>
          <a:p>
            <a:pPr algn="just"/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13 sierpnia 2021 r. zmieniające rozporządzenie w sprawie podstawy programowej wychowania przedszkolnego oraz podstawy programowej kształcenia ogólnego dla szkoły podstawowej</a:t>
            </a:r>
            <a:r>
              <a:rPr lang="pl-PL" sz="1400" b="1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400" b="1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400" b="1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400" b="1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tym dla uczniów z niepełnosprawnością intelektualną w stopniu umiarkowanym lub znacznym, kształcenia ogólnego dla branżowej szkoły I stopnia, kształcenia ogólnego dla szkoły specjalnej przysposabiającej do pracy oraz kształcenia ogólnego dla szkoły policealnej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1533)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zmiany w zakresie lektur na I </a:t>
            </a:r>
            <a:r>
              <a:rPr lang="pl-PL" sz="1400" dirty="0" err="1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II etapie edukacyjnym oraz w branżowej szkole I stopnia dla uczniów będących absolwentami ośmioletniej szkoły podstawowej.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wejdą w życie od 1 września 2021 r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14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sz="1400" b="1" dirty="0">
                <a:latin typeface="Times" panose="02020603050405020304" pitchFamily="18" charset="0"/>
                <a:cs typeface="Times" panose="02020603050405020304" pitchFamily="18" charset="0"/>
              </a:rPr>
              <a:t>Rozporządzenie Ministra Edukacji i Nauki z dnia 13 sierpnia 2021 r. zmieniające rozporządzenie w sprawie ramowych planów nauczania dla publicznych szkół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(Dz. U. poz. 1534)</a:t>
            </a:r>
          </a:p>
          <a:p>
            <a:pPr marL="285750" lvl="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zmiany ramowych planów nauczania: dla liceum ogólnokształcącego, w tym liceum ogólnokształcącego specjalnego dla uczniów w normie intelektualnej: niepełnosprawnych, niedostosowanych społecznie oraz zagrożonych niedostosowaniem społecznym, dla technikum, w tym technikum specjalnego dla uczniów w normie intelektualnej: niepełnosprawnych, niedostosowanych społecznie oraz zagrożonych niedostosowaniem społecznym, dla liceum ogólnokształcącego dla dorosłych prowadzącego zajęcia w formie stacjonarnej, oraz dla liceum ogólnokształcącego dla dorosłych prowadzącego zajęcia w formie zaocznej, polegające na dodaniu historii tańca do przedmiotów w zakresie rozszerzonym.</a:t>
            </a:r>
          </a:p>
          <a:p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zmiany wejdą w życie od 1 września 2023 r.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4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Informacje, komunikaty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pl-PL" sz="3100" b="1" i="0" u="none" strike="noStrike" kern="1200" cap="none" spc="0" normalizeH="0" baseline="0" noProof="0" dirty="0" smtClean="0">
              <a:ln>
                <a:noFill/>
              </a:ln>
              <a:solidFill>
                <a:srgbClr val="1D0575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55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2420893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lvl="0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Oferty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lubuskich placówek doskonalenia 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rok szkolny </a:t>
            </a:r>
            <a:r>
              <a:rPr lang="pl-PL" sz="4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2021/2022 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zakresie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doskonalenia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nauczycieli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oraz wspomagania szkół </a:t>
            </a:r>
            <a:r>
              <a:rPr lang="pl-PL" sz="4000" i="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placówek</a:t>
            </a:r>
            <a: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15183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13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72480" y="1556792"/>
            <a:ext cx="9001000" cy="46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2: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przepisami prawa organizowania zajęć w grupie do pięciu uczniów lub w formie indywidualnej oraz udzielania pomocy psychologiczno-pedagogicznej w formie zindywidualizowanej ścieżki kształcenia. </a:t>
            </a:r>
          </a:p>
          <a:p>
            <a:pPr marL="803573" indent="-803573" algn="just"/>
            <a:endParaRPr lang="pl-PL" sz="1463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463" b="1" dirty="0"/>
          </a:p>
          <a:p>
            <a:pPr algn="ctr"/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Wyniki przeprowadzonych kontroli nie stanowiły podstawy do wydania </a:t>
            </a:r>
          </a:p>
          <a:p>
            <a:pPr algn="ctr"/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dyrektorom szkół podstawowych zaleceń.</a:t>
            </a:r>
            <a:endParaRPr lang="pl-PL" sz="14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Clr>
                <a:srgbClr val="FF0000"/>
              </a:buClr>
            </a:pPr>
            <a:endParaRPr lang="pl-PL" sz="1138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endParaRPr lang="pl-PL" sz="1625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8925" indent="0" algn="just"/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83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</a:rPr>
              <a:t>Oferty WOM i ODN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268760"/>
            <a:ext cx="978953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05FF"/>
              </a:buClr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2636912"/>
            <a:ext cx="9217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b="1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Oferta </a:t>
            </a:r>
            <a:endParaRPr lang="pl-PL" sz="4000" b="1" dirty="0" smtClean="0">
              <a:solidFill>
                <a:srgbClr val="0000A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Ośrodka Doskonalenia Nauczycieli </a:t>
            </a:r>
          </a:p>
          <a:p>
            <a:pPr algn="ctr"/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w Zielonej Górze</a:t>
            </a:r>
            <a:endParaRPr lang="pl-PL" sz="4000" b="1" dirty="0">
              <a:solidFill>
                <a:srgbClr val="000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0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842089" y="277562"/>
            <a:ext cx="6365838" cy="40111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Prostokąt 8"/>
          <p:cNvSpPr/>
          <p:nvPr/>
        </p:nvSpPr>
        <p:spPr>
          <a:xfrm>
            <a:off x="1100572" y="455585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24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Informacje o ofercie szkoleń zaplanowanych </a:t>
            </a: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</a:t>
            </a:r>
            <a:r>
              <a:rPr lang="pl-PL" sz="24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realizacji </a:t>
            </a: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przez </a:t>
            </a:r>
            <a:r>
              <a:rPr lang="pl-PL" sz="24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Ośrodek Doskonalenia Nauczycieli </a:t>
            </a: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 </a:t>
            </a:r>
            <a:r>
              <a:rPr lang="pl-PL" sz="24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Zielonej </a:t>
            </a:r>
            <a:r>
              <a:rPr lang="pl-PL" sz="2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Górze na </a:t>
            </a:r>
            <a:r>
              <a:rPr lang="pl-PL" sz="24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rok szkolny 2021/2022</a:t>
            </a:r>
            <a:endParaRPr lang="pl-PL" sz="2400" dirty="0">
              <a:solidFill>
                <a:srgbClr val="333399"/>
              </a:solidFill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131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>
          <a:xfrm>
            <a:off x="2648744" y="6356351"/>
            <a:ext cx="4752528" cy="365125"/>
          </a:xfrm>
        </p:spPr>
        <p:txBody>
          <a:bodyPr/>
          <a:lstStyle/>
          <a:p>
            <a:r>
              <a:rPr lang="pl-PL" dirty="0" smtClean="0"/>
              <a:t>Ośrodek Doskonalenia Nauczycieli w Zielonej Górze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252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56656" y="179374"/>
            <a:ext cx="7816508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za nami?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>
                <a:latin typeface="Times" panose="02020603050405020304" pitchFamily="18" charset="0"/>
                <a:cs typeface="Times" panose="02020603050405020304" pitchFamily="18" charset="0"/>
              </a:rPr>
              <a:t>trudny czas wynikający z nagłej konieczności przeniesienia nauczania do wirtualnej rzeczywistości;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>
                <a:latin typeface="Times" panose="02020603050405020304" pitchFamily="18" charset="0"/>
                <a:cs typeface="Times" panose="02020603050405020304" pitchFamily="18" charset="0"/>
              </a:rPr>
              <a:t>godziny wytężonej pracy i nauki, poświęcone rozwijaniu kompetencji cyfrowych i zmianie metodyki nauczania na optymalną do edukacji zdalnej;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>
                <a:latin typeface="Times" panose="02020603050405020304" pitchFamily="18" charset="0"/>
                <a:cs typeface="Times" panose="02020603050405020304" pitchFamily="18" charset="0"/>
              </a:rPr>
              <a:t>wiele trudnych decyzji związanych z organizacją pracy szkoły w dynamiczne zmieniających się warunkach pandemii.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391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1922562" y="23664"/>
            <a:ext cx="8001000" cy="11160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za nami?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947738" y="1428751"/>
            <a:ext cx="8001000" cy="4429125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304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szkolenia, w tym </a:t>
            </a: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220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w formie zdalnej/hybrydowej;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82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szkolenia rad pedagogicznych;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18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sieci współpracy i samokształcenia dla nauczycieli różnych przedmiotów;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270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scenariuszy zajęć zdalnych i materiałów uzupełniających udostępnionych poprzez stronę </a:t>
            </a:r>
            <a:r>
              <a:rPr lang="pl-PL" sz="2600" u="sng" dirty="0" err="1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www.odn.zgora.p</a:t>
            </a:r>
            <a:r>
              <a:rPr lang="pl-PL" sz="2600" dirty="0" err="1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l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420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godzin konsultacji telefonicznych, mailowych, </a:t>
            </a:r>
            <a:r>
              <a:rPr lang="pl-PL" sz="2600" dirty="0" err="1">
                <a:latin typeface="Times" panose="02020603050405020304" pitchFamily="18" charset="0"/>
                <a:cs typeface="Times" panose="02020603050405020304" pitchFamily="18" charset="0"/>
              </a:rPr>
              <a:t>on-line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sz="2600" b="1" dirty="0">
                <a:latin typeface="Times" panose="02020603050405020304" pitchFamily="18" charset="0"/>
                <a:cs typeface="Times" panose="02020603050405020304" pitchFamily="18" charset="0"/>
              </a:rPr>
              <a:t>5428</a:t>
            </a:r>
            <a:r>
              <a:rPr lang="pl-PL" sz="2600" dirty="0">
                <a:latin typeface="Times" panose="02020603050405020304" pitchFamily="18" charset="0"/>
                <a:cs typeface="Times" panose="02020603050405020304" pitchFamily="18" charset="0"/>
              </a:rPr>
              <a:t> uczestników zorganizowanych zajęć.</a:t>
            </a:r>
          </a:p>
          <a:p>
            <a:pPr>
              <a:buNone/>
              <a:defRPr/>
            </a:pPr>
            <a:r>
              <a:rPr lang="pl-PL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							</a:t>
            </a:r>
          </a:p>
          <a:p>
            <a:pPr algn="r">
              <a:buNone/>
              <a:defRPr/>
            </a:pPr>
            <a:r>
              <a:rPr lang="pl-PL" sz="2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DZIĘKUJEMY</a:t>
            </a:r>
          </a:p>
          <a:p>
            <a:pPr>
              <a:defRPr/>
            </a:pPr>
            <a:endParaRPr lang="pl-PL" sz="2000" u="sng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buNone/>
              <a:defRPr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1136576" y="6356351"/>
            <a:ext cx="7488832" cy="365125"/>
          </a:xfrm>
        </p:spPr>
        <p:txBody>
          <a:bodyPr/>
          <a:lstStyle/>
          <a:p>
            <a:r>
              <a:rPr lang="pl-PL" dirty="0" smtClean="0"/>
              <a:t>Ośrodek Doskonalenia Nauczycieli w Zielonej Górze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7333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56656" y="116632"/>
            <a:ext cx="7816508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Nowy rok szkolny – Nowe wyzwania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40769"/>
            <a:ext cx="8291264" cy="4785395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pl-PL" sz="3800" b="1" dirty="0"/>
              <a:t>Jak wykorzystać cenne doświadczenia trudnego czasu edukacji zdalnej </a:t>
            </a:r>
          </a:p>
          <a:p>
            <a:pPr algn="ctr">
              <a:buNone/>
            </a:pPr>
            <a:r>
              <a:rPr lang="pl-PL" sz="3800" b="1" dirty="0"/>
              <a:t>i przenieść je do modelu stacjonarnej szkoły?</a:t>
            </a:r>
          </a:p>
          <a:p>
            <a:pPr>
              <a:buNone/>
            </a:pPr>
            <a:endParaRPr lang="pl-PL" sz="38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3800" dirty="0"/>
              <a:t>Wszyscy jesteśmy sobie potrzebni. Relacje i wzajemne uczenie się od siebie są kluczowe w edukacji.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3800" dirty="0"/>
              <a:t>Potrzebne są pozytywne wzorce i wypracowanie nawyku korzystania z nowych technologii.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3800" dirty="0"/>
              <a:t>Nacisk na tworzenie warunków szkolnych umożliwiających większą samodzielność dzieci i młodzieży, stosowanie modelu uczenia się opartego na eksperymentowaniu w połączeniu z konstruktywną i kształtującą informacją zwrotną oraz szerokim wachlarzem sposobów oceny wiedzy i umiejętności uczniów.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3800" dirty="0"/>
              <a:t>Nowa współpraca szkoła – dom. Bezcenna pomoc i zaangażowanie rodziców           w rozwój dzieci i młodzieży.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3800" dirty="0"/>
              <a:t>Nowoczesna organizacja pracy uwzględniająca wyższy poziom cyfryzacji szkoły            i nowe kompetencje kadry.</a:t>
            </a:r>
          </a:p>
          <a:p>
            <a:pPr lvl="0"/>
            <a:endParaRPr lang="pl-PL" sz="3400" dirty="0"/>
          </a:p>
          <a:p>
            <a:pPr algn="r">
              <a:buNone/>
            </a:pPr>
            <a:r>
              <a:rPr lang="pl-PL" sz="3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Mamy potencjał, którego nie można zmarnować!</a:t>
            </a:r>
            <a:endParaRPr lang="pl-PL" sz="3400" dirty="0"/>
          </a:p>
          <a:p>
            <a:pPr lvl="0"/>
            <a:endParaRPr lang="pl-PL" sz="3400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485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Nasze priorytety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00201"/>
            <a:ext cx="8435280" cy="45259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Klimat w szkole;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Efektywne nauczanie i uczenie się wspierane technologią  cyfrową,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tym przygotowanie uczniów do egzaminów zewnętrznych;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Indywidualizacja procesu edukacyjnego,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tym odpowiadanie na zróżnicowane potrzeby edukacyjne uczniów;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 jako lider.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355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Klimat w szkole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/>
              <a:t>szkolenia w obszarach: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/>
              <a:t>wychowanie i profilaktyka </a:t>
            </a:r>
            <a:r>
              <a:rPr lang="pl-PL" sz="2100" dirty="0">
                <a:hlinkClick r:id="rId2"/>
              </a:rPr>
              <a:t>https://odn.zgora.pl/oferta-edukacyjna/formy-doskonalenia/lista-kursow/?p=naucz&amp;t=506</a:t>
            </a:r>
            <a:endParaRPr lang="pl-PL" sz="2100" dirty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/>
              <a:t>współpraca z rodzicami </a:t>
            </a:r>
            <a:r>
              <a:rPr lang="pl-PL" sz="2100" dirty="0">
                <a:hlinkClick r:id="rId3"/>
              </a:rPr>
              <a:t>https://odn.zgora.pl/oferta-edukacyjna/formy-doskonalenia/lista-kursow/?p=naucz&amp;t=518</a:t>
            </a:r>
            <a:endParaRPr lang="pl-PL" sz="2100" dirty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i="1" dirty="0"/>
              <a:t>sieć współpracy i samokształcenia dla wychowawców klas IV-VIII </a:t>
            </a:r>
            <a:r>
              <a:rPr lang="pl-PL" sz="2100" dirty="0">
                <a:hlinkClick r:id="rId4"/>
              </a:rPr>
              <a:t>https://odn.zgora.pl/oferta-edukacyjna/formy-doskonalenia/opis-kursu/?p=%272021%2F2022%2F1%2F251</a:t>
            </a:r>
            <a:endParaRPr lang="pl-PL" sz="2100" dirty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i="1" dirty="0"/>
              <a:t>sieć współpracy realizatorów Szkoły dla Rodziców i Wychowawców </a:t>
            </a:r>
            <a:r>
              <a:rPr lang="pl-PL" sz="2100" dirty="0">
                <a:hlinkClick r:id="rId5"/>
              </a:rPr>
              <a:t>https://odn.zgora.pl/oferta-edukacyjna/formy-doskonalenia/opis-kursu/?p=%272021%2F2022%2F1%2F165</a:t>
            </a:r>
            <a:endParaRPr lang="pl-PL" sz="2100" dirty="0"/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 err="1"/>
              <a:t>webinaria</a:t>
            </a:r>
            <a:r>
              <a:rPr lang="pl-PL" sz="2100" dirty="0"/>
              <a:t> pod hasłem </a:t>
            </a:r>
            <a:r>
              <a:rPr lang="pl-PL" sz="2100" i="1" dirty="0"/>
              <a:t>Jak ułatwić uczniom powrót do szkoły po pandemii? </a:t>
            </a:r>
            <a:r>
              <a:rPr lang="pl-PL" sz="2100" dirty="0"/>
              <a:t>– harmonogram wkrótce na stronie</a:t>
            </a:r>
          </a:p>
          <a:p>
            <a:pPr lvl="1"/>
            <a:endParaRPr lang="pl-PL" sz="2600" dirty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514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5872" y="5949280"/>
            <a:ext cx="6763512" cy="53949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333399"/>
                </a:solidFill>
              </a:rPr>
              <a:t>Efektywne nauczanie i uczenie się wspierane technologią cyfrową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400" b="1" i="1" dirty="0"/>
              <a:t>Lubuski e-nauczyciel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projekt współfinansowany z  Europejskiego Funduszu Społecznego;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realizowany w ramach Programu Operacyjnego Wiedza Edukacja Rozwój Oś priorytetowa: II. Efektywne polityki publiczne dla rynku pracy, gospodarki i edukacji, Działanie: 2.10 Wysoka jakość systemu oświaty;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wsparcie </a:t>
            </a:r>
            <a:r>
              <a:rPr lang="pl-PL" b="1" dirty="0"/>
              <a:t>159 nauczycieli przedszkoli i różnych typów szkół województwa lubuskiego</a:t>
            </a:r>
            <a:r>
              <a:rPr lang="pl-PL" dirty="0"/>
              <a:t> w prowadzeniu kształcenia na odległość;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bezpłatne zajęcia z różnych obszarów, np.: </a:t>
            </a:r>
            <a:r>
              <a:rPr lang="pl-PL" i="1" dirty="0"/>
              <a:t>Psychospołeczne aspekty edukacji zdalnej</a:t>
            </a:r>
            <a:r>
              <a:rPr lang="pl-PL" dirty="0"/>
              <a:t>, </a:t>
            </a:r>
            <a:r>
              <a:rPr lang="pl-PL" i="1" dirty="0"/>
              <a:t>Metodyka edukacji zdalnej</a:t>
            </a:r>
            <a:r>
              <a:rPr lang="pl-PL" dirty="0"/>
              <a:t>, </a:t>
            </a:r>
            <a:r>
              <a:rPr lang="pl-PL" i="1" dirty="0"/>
              <a:t>Monitorowanie i ocenianie postępów uczniów w procesie edukacji zdalnej</a:t>
            </a:r>
            <a:r>
              <a:rPr lang="pl-PL" dirty="0"/>
              <a:t>, </a:t>
            </a:r>
            <a:r>
              <a:rPr lang="pl-PL" i="1" dirty="0"/>
              <a:t>Narzędzia edukacji zdalnej</a:t>
            </a:r>
            <a:r>
              <a:rPr lang="pl-PL" dirty="0"/>
              <a:t>, </a:t>
            </a:r>
            <a:r>
              <a:rPr lang="pl-PL" i="1" dirty="0"/>
              <a:t>Multimedialne zasoby edukacyjne;</a:t>
            </a:r>
            <a:endParaRPr lang="pl-PL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każdy uczestnik weźmie udział w 29 godzinach zajęć: czterech spotkań – w formie zdalnej, dwóch spotkań – w formie stacjonarnej oraz w konsultacjach indywidualnych realizowanych zdalnie;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dirty="0"/>
              <a:t>trwa nabór elektroniczny </a:t>
            </a:r>
            <a:r>
              <a:rPr lang="pl-PL" sz="2100" b="1" i="1" dirty="0">
                <a:hlinkClick r:id="rId3"/>
              </a:rPr>
              <a:t>https://odn.zgora.pl/lubuski-e-nauczyciel-nowa-oferta-bezplatnych-szkolen/</a:t>
            </a:r>
            <a:endParaRPr lang="pl-PL" sz="2100" dirty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8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rgbClr val="333399"/>
                </a:solidFill>
              </a:rPr>
              <a:t>Efektywne nauczanie i uczenie się wspierane technologią cyfrową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04528" y="1600201"/>
            <a:ext cx="8640960" cy="45259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konferencje o zasięgu wojewódzkim: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/>
              <a:t>Ocenianie wspierające w nauczaniu języków obcych;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/>
              <a:t>III Lubuskie Forum Nauczycieli Matematyki</a:t>
            </a:r>
            <a:r>
              <a:rPr lang="pl-PL" sz="2300" dirty="0"/>
              <a:t>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i="1" dirty="0"/>
              <a:t>II Lubuskie Forum Nauczycieli Polonistów – Inspirować, nie blokować…</a:t>
            </a:r>
            <a:r>
              <a:rPr lang="pl-PL" sz="2300" dirty="0"/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szkolenia w obszarach: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aktywność uczniów </a:t>
            </a:r>
            <a:r>
              <a:rPr lang="pl-PL" sz="2300" dirty="0">
                <a:hlinkClick r:id="rId2"/>
              </a:rPr>
              <a:t>https://odn.zgora.pl/oferta-edukacyjna/formy-doskonalenia/lista-kursow/?p=naucz&amp;t=502</a:t>
            </a:r>
            <a:endParaRPr lang="pl-PL" sz="23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proces uczenia się i ocenianie </a:t>
            </a:r>
            <a:r>
              <a:rPr lang="pl-PL" sz="2300" dirty="0">
                <a:hlinkClick r:id="rId3"/>
              </a:rPr>
              <a:t>https://odn.zgora.pl/oferta-edukacyjna/formy-doskonalenia/lista-kursow/?p=naucz&amp;t=525</a:t>
            </a:r>
            <a:endParaRPr lang="pl-PL" sz="23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TIK </a:t>
            </a:r>
            <a:r>
              <a:rPr lang="pl-PL" sz="2300" dirty="0">
                <a:hlinkClick r:id="rId4"/>
              </a:rPr>
              <a:t>https://odn.zgora.pl/oferta-edukacyjna/formy-doskonalenia/lista-kursow/?p=naucz&amp;t=511</a:t>
            </a:r>
            <a:endParaRPr lang="pl-PL" sz="2300" dirty="0"/>
          </a:p>
          <a:p>
            <a:pPr lvl="1">
              <a:buNone/>
            </a:pPr>
            <a:endParaRPr lang="pl-PL" sz="2600" dirty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83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Efektywne nauczanie i uczenie się wspierane technologią cyfrową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300" dirty="0"/>
              <a:t>wsparcie metodyczne: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konferencje przedmiotowo-metodyczne </a:t>
            </a:r>
            <a:r>
              <a:rPr lang="pl-PL" dirty="0">
                <a:hlinkClick r:id="rId2"/>
              </a:rPr>
              <a:t>https://odn.zgora.pl/oferta-edukacyjna/formy-doskonalenia/lista-kursow/?p=SKM</a:t>
            </a:r>
            <a:endParaRPr lang="pl-PL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szkolenia, warsztaty i seminaria dla nauczycieli różnych przedmiotów;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spotkania w ramach sieci współpracy i samokształcenia </a:t>
            </a:r>
            <a:r>
              <a:rPr lang="pl-PL" dirty="0">
                <a:hlinkClick r:id="rId3"/>
              </a:rPr>
              <a:t>https://odn.zgora.pl/oferta-edukacyjna/formy-doskonalenia/lista-kursow/?p=naucz&amp;t=515</a:t>
            </a:r>
            <a:endParaRPr lang="pl-PL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prowadzenie lekcji otwartych (harmonogram wkrótce na stronie);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udział w obserwacji zajęć prowadzonych przez nauczycieli i ich omówieniu;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l-PL" dirty="0"/>
              <a:t>internetowa baza materiałów informacyjno-edukacyjnych (materiały do nauczania </a:t>
            </a:r>
            <a:r>
              <a:rPr lang="pl-PL" dirty="0" err="1"/>
              <a:t>on-line</a:t>
            </a:r>
            <a:r>
              <a:rPr lang="pl-PL" dirty="0"/>
              <a:t>, publikacje, prezentacje z konferencji, raporty z badań edukacyjnych, przykłady dobrych praktyk).</a:t>
            </a:r>
            <a:endParaRPr lang="pl-PL" sz="1900" dirty="0"/>
          </a:p>
          <a:p>
            <a:endParaRPr lang="pl-PL" sz="2300" dirty="0"/>
          </a:p>
          <a:p>
            <a:endParaRPr lang="pl-PL" sz="2300" dirty="0"/>
          </a:p>
          <a:p>
            <a:pPr lvl="1">
              <a:buNone/>
            </a:pPr>
            <a:endParaRPr lang="pl-PL" sz="2600" dirty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1"/>
            <a:endParaRPr lang="pl-PL" dirty="0" smtClean="0"/>
          </a:p>
          <a:p>
            <a:pPr lvl="2"/>
            <a:endParaRPr lang="pl-PL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99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14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72480" y="1556792"/>
            <a:ext cx="9361039" cy="45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ponadpodstawowe: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z przepisami prawa funkcjonowania monitoringu wizyjnego w szkołach.</a:t>
            </a:r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kontroli przeprowadzonych </a:t>
            </a:r>
            <a:r>
              <a:rPr lang="pl-PL" sz="1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liceach ogólnokształcących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 stanowiły podstawy do wydania dyrektorom tych szkół zaleceń.</a:t>
            </a:r>
          </a:p>
          <a:p>
            <a:pPr marL="0" indent="0" algn="just">
              <a:spcBef>
                <a:spcPts val="975"/>
              </a:spcBef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kontroli przeprowadzonych </a:t>
            </a:r>
            <a:r>
              <a:rPr lang="pl-PL" sz="1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wyznaczonych technikach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stanowiły podstawę do wydania dyrektorom tych szkół </a:t>
            </a:r>
            <a:r>
              <a:rPr lang="pl-PL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</a:p>
          <a:p>
            <a:pPr marL="0" indent="0" algn="just">
              <a:spcBef>
                <a:spcPts val="975"/>
              </a:spcBef>
              <a:tabLst>
                <a:tab pos="0" algn="l"/>
              </a:tabLst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Dyrektor jednego ze skontrolowanych techników naruszył przepis art. 108a ust. 1, 6 i 9 ustawy z dnia 14 grudnia 2016 r. –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Prawo oświatowe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(Dz. U. z 2020 r. poz. 910, z późn.zm.).</a:t>
            </a:r>
          </a:p>
          <a:p>
            <a:pPr>
              <a:lnSpc>
                <a:spcPct val="150000"/>
              </a:lnSpc>
            </a:pP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Wydane zalecenia dotyczyły zobowiązania dyrektora do przestrzegania:</a:t>
            </a:r>
            <a:endParaRPr lang="pl-PL" sz="1463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samorządem uczniowskim,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poinformowania uczniów o wprowadzeniu monitoringu,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nieprzekraczania 14-dniowego terminu w zakresie informowania uczniów o wprowadzeniu monitoringu,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uzgodnienia z organem prowadzącym szkołę stosowania odpowiednich środków technicznych </a:t>
            </a:r>
            <a:b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organizacyjnych w celu ochrony przechowywanych nagrań obrazu oraz danych osobowych uczniów, pracowników i innych osób, które w wyniku nagrań można zidentyfikować,</a:t>
            </a:r>
          </a:p>
          <a:p>
            <a:pPr marL="288925" indent="0" algn="just"/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Indywidualizacja procesu edukacyjnego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/>
              <a:t>szkolenia w obszarach: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/>
              <a:t>uczeń ze specjalnymi potrzebami </a:t>
            </a:r>
            <a:r>
              <a:rPr lang="pl-PL" sz="1600" dirty="0">
                <a:hlinkClick r:id="rId2"/>
              </a:rPr>
              <a:t>https://odn.zgora.pl/oferta-edukacyjna/formy-doskonalenia/lista-kursow/?p=naucz&amp;t=542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/>
              <a:t>uczeń z niepełnosprawnością w szkole </a:t>
            </a:r>
            <a:r>
              <a:rPr lang="pl-PL" sz="1600" dirty="0">
                <a:hlinkClick r:id="rId3"/>
              </a:rPr>
              <a:t>https://odn.zgora.pl/oferta-edukacyjna/formy-doskonalenia/lista-kursow/?p=naucz&amp;t=541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/>
              <a:t>uczeń zdolny </a:t>
            </a:r>
            <a:r>
              <a:rPr lang="pl-PL" sz="1600" dirty="0">
                <a:hlinkClick r:id="rId4"/>
              </a:rPr>
              <a:t>https://odn.zgora.pl/oferta-edukacyjna/formy-doskonalenia/lista-kursow/?p=naucz&amp;t=544</a:t>
            </a:r>
            <a:endParaRPr lang="pl-PL" sz="16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dirty="0"/>
              <a:t>uczeń przybywający z zagranicy </a:t>
            </a:r>
            <a:r>
              <a:rPr lang="pl-PL" sz="1600" dirty="0">
                <a:hlinkClick r:id="rId5"/>
              </a:rPr>
              <a:t>https://odn.zgora.pl/oferta-edukacyjna/formy-doskonalenia/lista-kursow/?p=naucz&amp;t=543</a:t>
            </a:r>
            <a:endParaRPr lang="pl-PL" sz="16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i="1" dirty="0"/>
              <a:t>sieć współpracy i samokształcenia pedagogów i psychologów szkolnych </a:t>
            </a:r>
            <a:r>
              <a:rPr lang="pl-PL" sz="1600" dirty="0">
                <a:hlinkClick r:id="rId6"/>
              </a:rPr>
              <a:t>https://odn.zgora.pl/oferta-edukacyjna/formy-doskonalenia/opis-kursu/?p=%272021%2F2022%2F1%2F228</a:t>
            </a:r>
            <a:endParaRPr lang="pl-PL" sz="16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i="1" dirty="0"/>
              <a:t>sieć współpracy i samokształcenia pedagogów specjalnych </a:t>
            </a:r>
            <a:r>
              <a:rPr lang="pl-PL" sz="1600" dirty="0">
                <a:hlinkClick r:id="rId7"/>
              </a:rPr>
              <a:t>https://odn.zgora.pl/oferta-edukacyjna/formy-doskonalenia/opis-kursu/?p=%272021%2F2022%2F1%2F077</a:t>
            </a:r>
            <a:endParaRPr lang="pl-PL" sz="16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150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Dyrektor jako lider – oferta ODN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w obszarze zarządzania szkołą </a:t>
            </a:r>
            <a:r>
              <a:rPr lang="pl-PL" dirty="0" smtClean="0">
                <a:hlinkClick r:id="rId2"/>
              </a:rPr>
              <a:t>https://odn.zgora.pl/oferta-edukacyjna/formy-doskonalenia/lista-kursow/?p=dyr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konsultacje w zakresie sprawowania nowego nadzoru pedagogicznego;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sieć współpracy i samokształcenia dla nowo powołanych dyrektorów </a:t>
            </a:r>
            <a:r>
              <a:rPr lang="pl-PL" dirty="0" smtClean="0">
                <a:hlinkClick r:id="rId3"/>
              </a:rPr>
              <a:t>https://odn.zgora.pl/oferta-edukacyjna/formy-doskonalenia/opis-kursu/?p=%272021%2F2022%2F1%2F043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bezpłatne konsultacje prowadzone przez radcę prawnego – kontakt: </a:t>
            </a:r>
            <a:r>
              <a:rPr lang="pl-PL" dirty="0" err="1" smtClean="0">
                <a:hlinkClick r:id="rId4"/>
              </a:rPr>
              <a:t>prawnik@odn.zgora.pl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rad pedagogicznych </a:t>
            </a:r>
            <a:r>
              <a:rPr lang="pl-PL" dirty="0" smtClean="0">
                <a:hlinkClick r:id="rId5"/>
              </a:rPr>
              <a:t>https://odn.zgora.pl/oferta-edukacyjna/dla-dyrektorow/rady-pedagogiczne/rady-pedagogiczne2/</a:t>
            </a:r>
            <a:endParaRPr lang="pl-PL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/>
              <a:t>szkolenia w obszarach zgodnych z kierunkami polityki oświatowej państwa na rok </a:t>
            </a:r>
            <a:r>
              <a:rPr lang="pl-PL" smtClean="0"/>
              <a:t>szkolny 2021-2022 </a:t>
            </a:r>
            <a:r>
              <a:rPr lang="pl-PL" u="sng" dirty="0" smtClean="0">
                <a:solidFill>
                  <a:srgbClr val="0000FF"/>
                </a:solidFill>
              </a:rPr>
              <a:t>https://odn.zgora.pl/oferta-edukacyjna/dla-dyrektorow/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sz="18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067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>
          <a:xfrm>
            <a:off x="1280592" y="91949"/>
            <a:ext cx="8001000" cy="11160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jeszcze w Ofercie 2021/2022</a:t>
            </a: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>
          <a:xfrm>
            <a:off x="920750" y="1628801"/>
            <a:ext cx="8064698" cy="432115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/>
              <a:t>Programy wspomagania pracy szkoły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/>
              <a:t>	</a:t>
            </a:r>
            <a:r>
              <a:rPr lang="pl-PL" sz="1800" i="1" dirty="0">
                <a:solidFill>
                  <a:srgbClr val="333399"/>
                </a:solidFill>
              </a:rPr>
              <a:t>Ponieważ to </a:t>
            </a:r>
            <a:r>
              <a:rPr lang="pl-PL" sz="1800" b="1" i="1" dirty="0">
                <a:solidFill>
                  <a:srgbClr val="333399"/>
                </a:solidFill>
              </a:rPr>
              <a:t>szkoła określa, jakiego wsparcia zewnętrznego potrzebuje </a:t>
            </a:r>
            <a:br>
              <a:rPr lang="pl-PL" sz="1800" b="1" i="1" dirty="0">
                <a:solidFill>
                  <a:srgbClr val="333399"/>
                </a:solidFill>
              </a:rPr>
            </a:br>
            <a:r>
              <a:rPr lang="pl-PL" sz="1800" i="1" dirty="0">
                <a:solidFill>
                  <a:srgbClr val="333399"/>
                </a:solidFill>
              </a:rPr>
              <a:t>oraz w jaki sposób chce się rozwijać, oferujemy naszą pomoc zarówno w wymiarze kompleksowym, jak i na każdym z poszczególnych etapów procesu wspomagania.  </a:t>
            </a:r>
            <a:endParaRPr lang="pl-PL" sz="1800" dirty="0">
              <a:solidFill>
                <a:srgbClr val="333399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/>
              <a:t>Konsultacje indywidualne i zespołowe, prowadzone przez nauczycieli konsultantów oraz nauczycieli doradców metodycznych.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dirty="0"/>
              <a:t>Akademia Językowa ODN: kursy językowe na różnych etapach zaawansowania </a:t>
            </a:r>
            <a:br>
              <a:rPr lang="pl-PL" sz="1800" dirty="0"/>
            </a:br>
            <a:r>
              <a:rPr lang="pl-PL" sz="1800" dirty="0"/>
              <a:t>oraz egzaminy PTE General w sesji zimowej i letniej.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800" i="1" dirty="0"/>
              <a:t>Kurs kwalifikacyjny z zakresu wychowania do życia w rodzinie </a:t>
            </a:r>
            <a:r>
              <a:rPr lang="pl-PL" sz="1800" dirty="0"/>
              <a:t>– wkrótce na stronie.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651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Zespół realizatorów oferty edukacyjnej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4488" y="1600201"/>
            <a:ext cx="8856984" cy="452596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17 nauczycieli doradców - metodycznych;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14 nauczycieli - konsultantów;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65 specjalistów zewnętrznych zaproszonych do współpracy      (wśród nich m. in. nauczyciele, dyrektorzy szkół, trenerzy, eksperci, instruktorzy, terapeuci, pracownicy naukowi, pracownicy: poradni psychologiczno-pedagogicznych,    Ośrodka Rozwoju Edukacji i Centralnej Komisji Egzaminacyjnej).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54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1424608" y="72616"/>
            <a:ext cx="8317805" cy="11160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Kontynuujemy dobre praktyki</a:t>
            </a:r>
            <a:r>
              <a:rPr lang="pl-PL" dirty="0">
                <a:solidFill>
                  <a:srgbClr val="333399"/>
                </a:solidFill>
              </a:rPr>
              <a:t>,</a:t>
            </a:r>
            <a:br>
              <a:rPr lang="pl-PL" dirty="0">
                <a:solidFill>
                  <a:srgbClr val="333399"/>
                </a:solidFill>
              </a:rPr>
            </a:br>
            <a: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dzielimy się informacją</a:t>
            </a:r>
            <a:br>
              <a:rPr lang="pl-PL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dirty="0">
              <a:solidFill>
                <a:srgbClr val="333399"/>
              </a:solidFill>
            </a:endParaRPr>
          </a:p>
        </p:txBody>
      </p:sp>
      <p:sp>
        <p:nvSpPr>
          <p:cNvPr id="14340" name="AutoShape 2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536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41" name="AutoShape 4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536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42" name="AutoShape 6" descr="Znalezione obrazy dla zapytania symbol facebook"/>
          <p:cNvSpPr>
            <a:spLocks noChangeAspect="1" noChangeArrowheads="1"/>
          </p:cNvSpPr>
          <p:nvPr/>
        </p:nvSpPr>
        <p:spPr bwMode="auto">
          <a:xfrm>
            <a:off x="536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pic>
        <p:nvPicPr>
          <p:cNvPr id="14343" name="Obraz 7" descr="251662856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7136" y="2204865"/>
            <a:ext cx="2195512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920552" y="450912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Zapraszamy Państwa do udziału </a:t>
            </a:r>
          </a:p>
          <a:p>
            <a:pPr>
              <a:defRPr/>
            </a:pPr>
            <a:r>
              <a:rPr lang="pl-PL" sz="2400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redagowaniu pisma</a:t>
            </a:r>
            <a:endParaRPr lang="pl-PL" sz="2400" dirty="0">
              <a:solidFill>
                <a:srgbClr val="333399"/>
              </a:solidFill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144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pic>
        <p:nvPicPr>
          <p:cNvPr id="14" name="Symbol zastępczy zawartości 13" descr="https://odn.zgora.pl/wp-content/uploads/2019/09/grono-1-300x150.pn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0552" y="2132856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49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0CED-124A-4B91-9267-E07766753EB4}" type="slidenum">
              <a:rPr lang="pl-PL" smtClean="0"/>
              <a:pPr/>
              <a:t>145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Ośrodek Doskonalenia Nauczycieli w Zielonej Górze</a:t>
            </a:r>
            <a:endParaRPr lang="pl-PL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632520" y="1484784"/>
            <a:ext cx="8363272" cy="4929411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pl-PL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Zapraszamy do korzystania z naszych usług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Pracujemy z zachowaniem zasad bezpieczeństwa i przeciwdziałania Covid-19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Życzymy dużo zdrowia i udanego roku szkolnego</a:t>
            </a:r>
          </a:p>
          <a:p>
            <a:pPr algn="ctr">
              <a:buFont typeface="Wingdings" pitchFamily="2" charset="2"/>
              <a:buNone/>
              <a:defRPr/>
            </a:pPr>
            <a:endParaRPr lang="pl-PL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pl-PL" sz="1800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pl-PL" sz="1800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</a:t>
            </a:r>
            <a:r>
              <a:rPr lang="pl-PL" sz="18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Dyrekcja i pracownicy ODN w Zielonej Górze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344488" y="5648469"/>
            <a:ext cx="9217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latin typeface="Times New Roman" pitchFamily="18" charset="0"/>
                <a:cs typeface="Times New Roman" pitchFamily="18" charset="0"/>
              </a:rPr>
              <a:t>Oferta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Ośrodka Doskonalenia Nauczycieli w Zielonej Górze dostępna jest </a:t>
            </a:r>
            <a:r>
              <a:rPr lang="pl-PL" sz="2000" dirty="0">
                <a:latin typeface="Times New Roman" pitchFamily="18" charset="0"/>
                <a:cs typeface="Times New Roman" pitchFamily="18" charset="0"/>
              </a:rPr>
              <a:t>pod adresem: </a:t>
            </a:r>
            <a:r>
              <a:rPr lang="pl-PL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https://odn.zgora.pl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pl-PL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i będzie na bieżąco aktualizowana.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76836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000099"/>
                </a:solidFill>
              </a:rPr>
              <a:t>Oferty WOM i ODN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268760"/>
            <a:ext cx="978953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05FF"/>
              </a:buClr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44488" y="2636912"/>
            <a:ext cx="9217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000" b="1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Oferta </a:t>
            </a:r>
            <a:endParaRPr lang="pl-PL" sz="4000" b="1" dirty="0" smtClean="0">
              <a:solidFill>
                <a:srgbClr val="0000A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Wojewódzkiego </a:t>
            </a:r>
            <a:r>
              <a:rPr lang="pl-PL" sz="4000" b="1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Ośrodka </a:t>
            </a:r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Metodycznego </a:t>
            </a:r>
          </a:p>
          <a:p>
            <a:pPr algn="ctr"/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pl-PL" sz="4000" b="1" dirty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Gorzowie </a:t>
            </a:r>
            <a:r>
              <a:rPr lang="pl-PL" sz="4000" b="1" dirty="0" smtClean="0">
                <a:solidFill>
                  <a:srgbClr val="0000A3"/>
                </a:solidFill>
                <a:latin typeface="Times New Roman" pitchFamily="18" charset="0"/>
                <a:cs typeface="Times New Roman" pitchFamily="18" charset="0"/>
              </a:rPr>
              <a:t>Wielkopolskim</a:t>
            </a:r>
            <a:endParaRPr lang="pl-PL" sz="4000" b="1" dirty="0">
              <a:solidFill>
                <a:srgbClr val="000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4452939" y="2857500"/>
            <a:ext cx="4586287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2"/>
                </a:solidFill>
              </a:rPr>
              <a:t>Oferta edukacyjna Wojewódzkiego</a:t>
            </a:r>
            <a:br>
              <a:rPr lang="pl-PL" sz="2800" b="1" dirty="0">
                <a:solidFill>
                  <a:schemeClr val="tx2"/>
                </a:solidFill>
              </a:rPr>
            </a:br>
            <a:r>
              <a:rPr lang="pl-PL" sz="2800" b="1" dirty="0">
                <a:solidFill>
                  <a:schemeClr val="tx2"/>
                </a:solidFill>
              </a:rPr>
              <a:t>Ośrodka Metodycznego </a:t>
            </a:r>
            <a:r>
              <a:rPr lang="pl-PL" sz="2800" b="1" dirty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pl-PL" sz="2800" b="1" dirty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pl-PL" sz="2800" b="1" dirty="0">
                <a:solidFill>
                  <a:schemeClr val="tx2"/>
                </a:solidFill>
              </a:rPr>
              <a:t>w Gorzowie Wielkopolskim </a:t>
            </a:r>
            <a:br>
              <a:rPr lang="pl-PL" sz="2800" b="1" dirty="0">
                <a:solidFill>
                  <a:schemeClr val="tx2"/>
                </a:solidFill>
              </a:rPr>
            </a:br>
            <a:r>
              <a:rPr lang="pl-PL" sz="2800" b="1" dirty="0">
                <a:solidFill>
                  <a:schemeClr val="tx2"/>
                </a:solidFill>
              </a:rPr>
              <a:t>na rok szkolny 2021/2022</a:t>
            </a:r>
            <a:br>
              <a:rPr lang="pl-PL" sz="2800" b="1" dirty="0">
                <a:solidFill>
                  <a:schemeClr val="tx2"/>
                </a:solidFill>
              </a:rPr>
            </a:br>
            <a:endParaRPr lang="pl-PL" sz="2800" b="1" dirty="0">
              <a:solidFill>
                <a:schemeClr val="tx2"/>
              </a:solidFill>
            </a:endParaRPr>
          </a:p>
        </p:txBody>
      </p:sp>
      <p:sp>
        <p:nvSpPr>
          <p:cNvPr id="2051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55C9D5-4000-4930-879B-79F8CD39A595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147</a:t>
            </a:fld>
            <a:endParaRPr lang="pl-PL" altLang="pl-PL">
              <a:solidFill>
                <a:srgbClr val="898989"/>
              </a:solidFill>
            </a:endParaRPr>
          </a:p>
        </p:txBody>
      </p:sp>
      <p:sp>
        <p:nvSpPr>
          <p:cNvPr id="2052" name="pole tekstowe 3"/>
          <p:cNvSpPr txBox="1">
            <a:spLocks noChangeArrowheads="1"/>
          </p:cNvSpPr>
          <p:nvPr/>
        </p:nvSpPr>
        <p:spPr bwMode="auto">
          <a:xfrm>
            <a:off x="1238250" y="5929313"/>
            <a:ext cx="7500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altLang="pl-PL">
                <a:solidFill>
                  <a:prstClr val="black"/>
                </a:solidFill>
              </a:rPr>
              <a:t>66-400 Gorzów Wielkopolski, ul. Łokietka 23, </a:t>
            </a:r>
            <a:r>
              <a:rPr lang="pl-PL" altLang="pl-PL">
                <a:solidFill>
                  <a:prstClr val="black"/>
                </a:solidFill>
                <a:sym typeface="Wingdings" panose="05000000000000000000" pitchFamily="2" charset="2"/>
              </a:rPr>
              <a:t></a:t>
            </a:r>
            <a:r>
              <a:rPr lang="pl-PL" altLang="pl-PL">
                <a:solidFill>
                  <a:prstClr val="black"/>
                </a:solidFill>
              </a:rPr>
              <a:t> 95 721 61 -10, -11, </a:t>
            </a:r>
            <a:br>
              <a:rPr lang="pl-PL" altLang="pl-PL">
                <a:solidFill>
                  <a:prstClr val="black"/>
                </a:solidFill>
              </a:rPr>
            </a:br>
            <a:r>
              <a:rPr lang="pl-PL" altLang="pl-PL">
                <a:solidFill>
                  <a:prstClr val="black"/>
                </a:solidFill>
              </a:rPr>
              <a:t>e-mail: </a:t>
            </a:r>
            <a:r>
              <a:rPr lang="pl-PL" altLang="pl-PL">
                <a:solidFill>
                  <a:prstClr val="black"/>
                </a:solidFill>
                <a:hlinkClick r:id="rId2"/>
              </a:rPr>
              <a:t>wom@womgorz.edu.pl</a:t>
            </a:r>
            <a:r>
              <a:rPr lang="pl-PL" altLang="pl-PL">
                <a:solidFill>
                  <a:prstClr val="black"/>
                </a:solidFill>
              </a:rPr>
              <a:t>     </a:t>
            </a:r>
            <a:r>
              <a:rPr lang="pl-PL" altLang="pl-PL">
                <a:solidFill>
                  <a:prstClr val="black"/>
                </a:solidFill>
                <a:hlinkClick r:id="rId3"/>
              </a:rPr>
              <a:t>www.womgorz.edu.pl</a:t>
            </a:r>
            <a:r>
              <a:rPr lang="pl-PL" altLang="pl-PL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2053" name="Obraz 4" descr="Budynek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08051"/>
            <a:ext cx="3087688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56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>
          <a:xfrm>
            <a:off x="838200" y="274639"/>
            <a:ext cx="8229600" cy="1138237"/>
          </a:xfrm>
        </p:spPr>
        <p:txBody>
          <a:bodyPr/>
          <a:lstStyle/>
          <a:p>
            <a:pPr>
              <a:defRPr/>
            </a:pPr>
            <a:r>
              <a:rPr lang="pl-PL" altLang="pl-PL" sz="3600" dirty="0"/>
              <a:t/>
            </a:r>
            <a:br>
              <a:rPr lang="pl-PL" altLang="pl-PL" sz="3600" dirty="0"/>
            </a:br>
            <a:r>
              <a:rPr lang="pl-PL" altLang="pl-PL" sz="3600" dirty="0"/>
              <a:t/>
            </a:r>
            <a:br>
              <a:rPr lang="pl-PL" altLang="pl-PL" sz="3600" dirty="0"/>
            </a:br>
            <a:r>
              <a:rPr lang="pl-PL" altLang="pl-PL" sz="2800" b="1" dirty="0">
                <a:solidFill>
                  <a:schemeClr val="accent1">
                    <a:lumMod val="75000"/>
                  </a:schemeClr>
                </a:solidFill>
              </a:rPr>
              <a:t>Oferta szkoleń</a:t>
            </a:r>
            <a:br>
              <a:rPr lang="pl-PL" altLang="pl-PL" sz="2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pl-PL" altLang="pl-PL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altLang="pl-PL" smtClean="0"/>
          </a:p>
          <a:p>
            <a:pPr marL="0" indent="0" algn="ctr">
              <a:buNone/>
            </a:pPr>
            <a:r>
              <a:rPr lang="pl-PL" altLang="pl-PL" sz="2800"/>
              <a:t>Oferta szkoleń na rok szkolny 2021/2022 </a:t>
            </a:r>
            <a:br>
              <a:rPr lang="pl-PL" altLang="pl-PL" sz="2800"/>
            </a:br>
            <a:r>
              <a:rPr lang="pl-PL" altLang="pl-PL" sz="2800"/>
              <a:t>opublikowana jest na stronie WOM-u:</a:t>
            </a:r>
          </a:p>
          <a:p>
            <a:pPr marL="0" indent="0" algn="ctr">
              <a:buNone/>
            </a:pPr>
            <a:r>
              <a:rPr lang="pl-PL" altLang="pl-PL" sz="2800">
                <a:hlinkClick r:id="rId2"/>
              </a:rPr>
              <a:t>https://womgorz.edu.pl/</a:t>
            </a:r>
            <a:r>
              <a:rPr lang="pl-PL" altLang="pl-PL" sz="2800"/>
              <a:t>.</a:t>
            </a:r>
          </a:p>
          <a:p>
            <a:pPr marL="0" indent="0" algn="ctr">
              <a:buNone/>
            </a:pPr>
            <a:r>
              <a:rPr lang="pl-PL" altLang="pl-PL" sz="2800"/>
              <a:t>Zapraszamy nauczycieli i kadrę kierowniczą </a:t>
            </a:r>
            <a:br>
              <a:rPr lang="pl-PL" altLang="pl-PL" sz="2800"/>
            </a:br>
            <a:r>
              <a:rPr lang="pl-PL" altLang="pl-PL" sz="2800"/>
              <a:t>do korzystania z naszych zasobów </a:t>
            </a:r>
            <a:br>
              <a:rPr lang="pl-PL" altLang="pl-PL" sz="2800"/>
            </a:br>
            <a:r>
              <a:rPr lang="pl-PL" altLang="pl-PL" sz="2800"/>
              <a:t>oraz usług zarówno w siedzibie WOM-u</a:t>
            </a:r>
            <a:br>
              <a:rPr lang="pl-PL" altLang="pl-PL" sz="2800"/>
            </a:br>
            <a:r>
              <a:rPr lang="pl-PL" altLang="pl-PL" sz="2800"/>
              <a:t>i Biblioteki Pedagogicznej,  </a:t>
            </a:r>
            <a:br>
              <a:rPr lang="pl-PL" altLang="pl-PL" sz="2800"/>
            </a:br>
            <a:r>
              <a:rPr lang="pl-PL" altLang="pl-PL" sz="2800"/>
              <a:t>jak również z usług świadczonych online.</a:t>
            </a:r>
          </a:p>
        </p:txBody>
      </p:sp>
      <p:sp>
        <p:nvSpPr>
          <p:cNvPr id="3076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80A1E2-F192-4EA4-B26B-6244D4AF4AED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148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6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accent1"/>
                </a:solidFill>
              </a:rPr>
              <a:t>Szkolenia online dla dyrektorów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341438"/>
          <a:ext cx="8229600" cy="5199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3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14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Lp. </a:t>
                      </a:r>
                      <a:endParaRPr lang="pl-PL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Tytuł formy</a:t>
                      </a:r>
                      <a:endParaRPr lang="pl-PL" sz="18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74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2000" dirty="0" smtClean="0"/>
                        <a:t>1.</a:t>
                      </a:r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Zadania dyrektora szkoły w zakresie obowiązku prowadzenia Biuletynu Informacji Publicznej oraz</a:t>
                      </a:r>
                      <a:r>
                        <a:rPr lang="pl-PL" sz="1800" b="1" baseline="0" dirty="0" smtClean="0"/>
                        <a:t> dokonywania wydatków publicznych</a:t>
                      </a:r>
                      <a:endParaRPr lang="pl-PL" sz="1800" b="1" dirty="0" smtClean="0"/>
                    </a:p>
                  </a:txBody>
                  <a:tcPr marT="45727" marB="4572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163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2000" dirty="0" smtClean="0"/>
                        <a:t>2.</a:t>
                      </a: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Nadzór</a:t>
                      </a:r>
                      <a:r>
                        <a:rPr lang="pl-PL" sz="1800" b="1" baseline="0" dirty="0" smtClean="0"/>
                        <a:t> pedagogiczny po pandemii</a:t>
                      </a:r>
                      <a:endParaRPr lang="pl-PL" sz="1800" b="1" dirty="0"/>
                    </a:p>
                  </a:txBody>
                  <a:tcPr marT="45727" marB="4572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46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2000" dirty="0" smtClean="0"/>
                        <a:t>3.</a:t>
                      </a: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u="non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Planowanie</a:t>
                      </a:r>
                      <a:r>
                        <a:rPr lang="pl-PL" sz="1800" b="1" u="non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działań w nadzorze pedagogicznym</a:t>
                      </a:r>
                      <a:endParaRPr lang="pl-PL" sz="1800" b="1" u="non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6" marB="9526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0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l-PL" sz="2000" dirty="0" smtClean="0"/>
                        <a:t>4.</a:t>
                      </a:r>
                    </a:p>
                    <a:p>
                      <a:pPr marL="457200" indent="-457200" algn="ctr">
                        <a:buFont typeface="+mj-lt"/>
                        <a:buAutoNum type="arabicPeriod"/>
                      </a:pP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u="non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 Prawo</a:t>
                      </a:r>
                      <a:r>
                        <a:rPr lang="pl-PL" sz="1800" b="1" u="non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 w pracy dyrektora</a:t>
                      </a:r>
                      <a:endParaRPr lang="pl-PL" sz="1800" b="1" u="non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9525" marR="9525" marT="9526" marB="9526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1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l-PL" sz="2000" dirty="0" smtClean="0"/>
                        <a:t>5.</a:t>
                      </a:r>
                    </a:p>
                    <a:p>
                      <a:pPr marL="0" indent="0" algn="ctr">
                        <a:buFont typeface="+mj-lt"/>
                        <a:buNone/>
                      </a:pP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Decyzje administracyjne w szkole</a:t>
                      </a:r>
                      <a:endParaRPr lang="pl-P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6" marB="9526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1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l-PL" sz="2000" dirty="0" smtClean="0"/>
                        <a:t>6.</a:t>
                      </a:r>
                    </a:p>
                    <a:p>
                      <a:pPr marL="457200" indent="-457200" algn="ctr">
                        <a:buFont typeface="+mj-lt"/>
                        <a:buAutoNum type="arabicPeriod"/>
                      </a:pP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Wicedyrektor w szkole</a:t>
                      </a:r>
                      <a:endParaRPr lang="pl-P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6" marB="9526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146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2000" dirty="0" smtClean="0"/>
                        <a:t>7.</a:t>
                      </a:r>
                      <a:endParaRPr lang="pl-PL" sz="2000" dirty="0"/>
                    </a:p>
                  </a:txBody>
                  <a:tcPr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Dyrektor szkoły</a:t>
                      </a:r>
                      <a:r>
                        <a:rPr lang="pl-PL" sz="18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 organ prowadzący</a:t>
                      </a:r>
                      <a:endParaRPr lang="pl-P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6" marB="9526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32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7C242C2-DEED-4C47-96A5-1D6BBB513EEC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149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03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260648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15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00472" y="1484784"/>
            <a:ext cx="9433047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ponadpodstawowe: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1: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z przepisami prawa funkcjonowania monitoringu wizyjnego w szkołach.</a:t>
            </a:r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kontroli przeprowadzonych w wyznaczonych szkołach branżowych I stopnia stanowiły podstawę do wydania dyrektorom tych szkół </a:t>
            </a:r>
            <a:r>
              <a:rPr lang="pl-PL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zaleceń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3573" indent="-803573"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Dyrektorzy 2 skontrolowanych branżowych szkół I stopnia naruszyli przepis art. 108a ust. 1 i 9 ustawy z dnia 14 grudnia 2016 r. – Prawo oświatowe (Dz. U. z 2020 r. poz. 910, z późn.zm.).</a:t>
            </a:r>
          </a:p>
          <a:p>
            <a:pPr>
              <a:lnSpc>
                <a:spcPct val="150000"/>
              </a:lnSpc>
            </a:pP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Wydane zalecenia dotyczyły zobowiązania dyrektora do przestrzegania:</a:t>
            </a:r>
            <a:endParaRPr lang="pl-PL" sz="1463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wprowadzenia monitoringu w uzgodnieniu z organem prowadzącym szkołę,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radą pedagogiczną,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radą rodziców,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przeprowadzenia konsultacji z samorządem uczniowskim,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uzgodnienia z organem prowadzącym szkołę stosowania odpowiednich środków technicznych </a:t>
            </a:r>
            <a:b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organizacyjnych w celu ochrony przechowywanych nagrań obrazu oraz danych osobowych uczniów, pracowników i innych osób, które w wyniku nagrań można zidentyfikować</a:t>
            </a:r>
          </a:p>
          <a:p>
            <a:pPr marL="288925" indent="0" algn="just"/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12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accent1"/>
                </a:solidFill>
              </a:rPr>
              <a:t>Szkolenia online dla dyrektorów</a:t>
            </a:r>
            <a:endParaRPr lang="pl-PL" altLang="pl-PL" sz="28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600200"/>
          <a:ext cx="8229600" cy="385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3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707">
                <a:tc>
                  <a:txBody>
                    <a:bodyPr/>
                    <a:lstStyle/>
                    <a:p>
                      <a:pPr algn="ctr"/>
                      <a:endParaRPr lang="pl-PL" sz="1800" dirty="0" smtClean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Tytuł formy</a:t>
                      </a:r>
                      <a:endParaRPr lang="pl-PL" sz="1800" dirty="0"/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80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8.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Budowanie czy odbudowanie partnerskiej współpracy z rodzicami?</a:t>
                      </a:r>
                      <a:endParaRPr lang="pl-PL" sz="1800" b="1" dirty="0"/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91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9.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Zarządzanie czasem</a:t>
                      </a:r>
                      <a:endParaRPr lang="pl-PL" sz="1800" b="1" dirty="0"/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07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10.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Osiem kompetencji kluczowych w praktyce szkolnej (II edycja)</a:t>
                      </a:r>
                    </a:p>
                    <a:p>
                      <a:endParaRPr lang="pl-PL" sz="1400" b="1" dirty="0" smtClean="0"/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83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11.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Opiekun stażu w procedurze awansu zawodowego (II edycja)</a:t>
                      </a: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07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12.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Nauczyciel mianowany w drodze do dyplomowania (II edycja)</a:t>
                      </a:r>
                    </a:p>
                    <a:p>
                      <a:endParaRPr lang="pl-PL" sz="1400" b="1" dirty="0" smtClean="0"/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3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pl-PL" sz="1800" dirty="0" smtClean="0"/>
                        <a:t>13.</a:t>
                      </a:r>
                      <a:endParaRPr lang="pl-PL" sz="1800" dirty="0"/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/>
                        <a:t>E-dyrektor, e-nauczyciel – budowanie wizerunku prowadzącego zajęcia online (II edycja)</a:t>
                      </a: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341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6DD707-0914-42BA-8076-C1B9758CFB62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150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3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814327" y="548680"/>
            <a:ext cx="8229600" cy="1354137"/>
          </a:xfrm>
        </p:spPr>
        <p:txBody>
          <a:bodyPr/>
          <a:lstStyle/>
          <a:p>
            <a:pPr lvl="0" eaLnBrk="1" hangingPunct="1">
              <a:spcBef>
                <a:spcPct val="20000"/>
              </a:spcBef>
            </a:pPr>
            <a:r>
              <a:rPr lang="pl-PL" altLang="pl-PL" sz="2800" b="1" dirty="0">
                <a:solidFill>
                  <a:schemeClr val="tx2"/>
                </a:solidFill>
              </a:rPr>
              <a:t/>
            </a:r>
            <a:br>
              <a:rPr lang="pl-PL" altLang="pl-PL" sz="2800" b="1" dirty="0">
                <a:solidFill>
                  <a:schemeClr val="tx2"/>
                </a:solidFill>
              </a:rPr>
            </a:br>
            <a:r>
              <a:rPr lang="pl-PL" altLang="pl-PL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pl-PL" altLang="pl-PL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pl-PL" altLang="pl-PL" sz="2400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  <a:t>„Program wspomagania szkół i placówek województwa lubuskiego przez Wojewódzki Ośrodek Metodyczny </a:t>
            </a:r>
            <a:b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  <a:t>w Gorzowie Wielkopolskim </a:t>
            </a:r>
            <a:b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  <a:t>pt. „Połączmy siły”. </a:t>
            </a:r>
            <a:br>
              <a:rPr lang="pl-PL" altLang="pl-PL" sz="2400" b="1" dirty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pl-PL" altLang="pl-PL" sz="2400" b="1" dirty="0">
                <a:solidFill>
                  <a:srgbClr val="0070C0"/>
                </a:solidFill>
              </a:rPr>
              <a:t/>
            </a:r>
            <a:br>
              <a:rPr lang="pl-PL" altLang="pl-PL" sz="2400" b="1" dirty="0">
                <a:solidFill>
                  <a:srgbClr val="0070C0"/>
                </a:solidFill>
              </a:rPr>
            </a:br>
            <a:endParaRPr lang="pl-PL" altLang="pl-PL" sz="2400" b="1" dirty="0">
              <a:solidFill>
                <a:srgbClr val="0070C0"/>
              </a:solidFill>
            </a:endParaRPr>
          </a:p>
        </p:txBody>
      </p:sp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>
          <a:xfrm>
            <a:off x="471427" y="2001010"/>
            <a:ext cx="89154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pl-PL" altLang="pl-PL" sz="2400" dirty="0"/>
              <a:t>Podstawą realizacji programu jest </a:t>
            </a:r>
            <a:r>
              <a:rPr lang="pl-PL" altLang="pl-PL" sz="2400" b="1" dirty="0"/>
              <a:t>porozumienie</a:t>
            </a:r>
            <a:r>
              <a:rPr lang="pl-PL" altLang="pl-PL" sz="2400" dirty="0"/>
              <a:t> zawierane </a:t>
            </a:r>
          </a:p>
          <a:p>
            <a:pPr marL="0" indent="0" algn="ctr">
              <a:buNone/>
            </a:pPr>
            <a:r>
              <a:rPr lang="pl-PL" altLang="pl-PL" sz="2400" dirty="0"/>
              <a:t>przez WOM z przedszkolem/szkołą/placówką.</a:t>
            </a:r>
          </a:p>
          <a:p>
            <a:pPr marL="0" indent="0" algn="ctr">
              <a:buNone/>
            </a:pPr>
            <a:r>
              <a:rPr lang="pl-PL" altLang="pl-PL" sz="2400" b="1" dirty="0"/>
              <a:t>Zasady realizacji Programu  </a:t>
            </a:r>
            <a:r>
              <a:rPr lang="pl-PL" altLang="pl-PL" sz="2400" dirty="0"/>
              <a:t>zamieszczone są na stronie Ośrodka</a:t>
            </a:r>
          </a:p>
          <a:p>
            <a:pPr marL="0" indent="0" algn="ctr">
              <a:buNone/>
            </a:pPr>
            <a:r>
              <a:rPr lang="pl-PL" altLang="pl-PL" sz="3600" b="1" dirty="0">
                <a:solidFill>
                  <a:srgbClr val="0070C0"/>
                </a:solidFill>
              </a:rPr>
              <a:t> </a:t>
            </a:r>
            <a:r>
              <a:rPr lang="pl-PL" altLang="pl-PL" sz="2800" b="1" dirty="0">
                <a:solidFill>
                  <a:srgbClr val="0070C0"/>
                </a:solidFill>
                <a:hlinkClick r:id="rId2"/>
              </a:rPr>
              <a:t>www.womgorz.edu.pl/</a:t>
            </a:r>
          </a:p>
          <a:p>
            <a:pPr marL="0" indent="0" algn="ctr">
              <a:buNone/>
            </a:pPr>
            <a:r>
              <a:rPr lang="pl-PL" altLang="pl-PL" sz="2400" dirty="0"/>
              <a:t>Zakładka: Oferta szkoleń „WSPOMAGANIE SZKÓŁ”</a:t>
            </a:r>
          </a:p>
          <a:p>
            <a:pPr marL="0" indent="0" algn="ctr">
              <a:buNone/>
            </a:pPr>
            <a:endParaRPr lang="pl-PL" altLang="pl-PL" sz="2400" dirty="0"/>
          </a:p>
          <a:p>
            <a:pPr marL="0" indent="0">
              <a:buNone/>
            </a:pPr>
            <a:r>
              <a:rPr lang="pl-PL" altLang="pl-PL" sz="2000" dirty="0"/>
              <a:t>Koordynator projektu: mgr Małgorzata Jach</a:t>
            </a:r>
          </a:p>
          <a:p>
            <a:pPr marL="0" indent="0">
              <a:buNone/>
            </a:pPr>
            <a:r>
              <a:rPr lang="pl-PL" altLang="pl-PL" sz="2000" dirty="0">
                <a:sym typeface="Wingdings" panose="05000000000000000000" pitchFamily="2" charset="2"/>
              </a:rPr>
              <a:t>  </a:t>
            </a:r>
            <a:r>
              <a:rPr lang="pl-PL" altLang="pl-PL" sz="2000" dirty="0"/>
              <a:t>95 7216-122, tel. kom. 509-517-163</a:t>
            </a:r>
          </a:p>
          <a:p>
            <a:pPr marL="0" indent="0">
              <a:buNone/>
            </a:pPr>
            <a:r>
              <a:rPr lang="pl-PL" altLang="pl-PL" sz="2000" dirty="0"/>
              <a:t>e-mail: malgorzata.jach@womgorz.edu.pl</a:t>
            </a:r>
          </a:p>
        </p:txBody>
      </p:sp>
      <p:sp>
        <p:nvSpPr>
          <p:cNvPr id="15364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24A0CC-1CA3-473A-8D4F-F554E104177A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151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title"/>
          </p:nvPr>
        </p:nvSpPr>
        <p:spPr>
          <a:xfrm>
            <a:off x="631825" y="-34925"/>
            <a:ext cx="8229600" cy="1447800"/>
          </a:xfrm>
        </p:spPr>
        <p:txBody>
          <a:bodyPr/>
          <a:lstStyle/>
          <a:p>
            <a:r>
              <a:rPr lang="pl-PL" altLang="pl-PL" sz="2400" b="1">
                <a:solidFill>
                  <a:schemeClr val="tx2"/>
                </a:solidFill>
              </a:rPr>
              <a:t/>
            </a:r>
            <a:br>
              <a:rPr lang="pl-PL" altLang="pl-PL" sz="2400" b="1">
                <a:solidFill>
                  <a:schemeClr val="tx2"/>
                </a:solidFill>
              </a:rPr>
            </a:br>
            <a:r>
              <a:rPr lang="pl-PL" altLang="pl-PL" sz="2400" b="1">
                <a:solidFill>
                  <a:schemeClr val="tx2"/>
                </a:solidFill>
              </a:rPr>
              <a:t>Sieci współpracy i samokształcenia dyrektorów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704850" y="1484313"/>
          <a:ext cx="8351838" cy="453866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599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2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solidFill>
                            <a:schemeClr val="bg1"/>
                          </a:solidFill>
                          <a:effectLst/>
                        </a:rPr>
                        <a:t>SIEĆ</a:t>
                      </a:r>
                      <a:endParaRPr lang="pl-PL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8563" marR="6856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solidFill>
                            <a:schemeClr val="bg1"/>
                          </a:solidFill>
                          <a:effectLst/>
                        </a:rPr>
                        <a:t>ADRESACI </a:t>
                      </a:r>
                      <a:endParaRPr lang="pl-PL" sz="18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8563" marR="68563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effectLst/>
                        </a:rPr>
                        <a:t>Sieć </a:t>
                      </a:r>
                      <a:r>
                        <a:rPr lang="pl-PL" sz="2000" b="0" dirty="0">
                          <a:effectLst/>
                        </a:rPr>
                        <a:t>współpracy i samokształcenia </a:t>
                      </a:r>
                      <a:r>
                        <a:rPr lang="pl-PL" sz="2000" b="0" dirty="0" smtClean="0">
                          <a:effectLst/>
                        </a:rPr>
                        <a:t>dyrektorów/wicedyrektorów </a:t>
                      </a:r>
                      <a:r>
                        <a:rPr lang="pl-PL" sz="2000" b="0" dirty="0">
                          <a:effectLst/>
                        </a:rPr>
                        <a:t>szkół </a:t>
                      </a:r>
                      <a:r>
                        <a:rPr lang="pl-PL" sz="2000" b="0" dirty="0" smtClean="0">
                          <a:effectLst/>
                        </a:rPr>
                        <a:t/>
                      </a:r>
                      <a:br>
                        <a:rPr lang="pl-PL" sz="2000" b="0" dirty="0" smtClean="0">
                          <a:effectLst/>
                        </a:rPr>
                      </a:br>
                      <a:r>
                        <a:rPr lang="pl-PL" sz="2000" b="0" dirty="0" smtClean="0">
                          <a:effectLst/>
                        </a:rPr>
                        <a:t>i </a:t>
                      </a:r>
                      <a:r>
                        <a:rPr lang="pl-PL" sz="2000" b="0" dirty="0">
                          <a:effectLst/>
                        </a:rPr>
                        <a:t>placówek </a:t>
                      </a:r>
                      <a:r>
                        <a:rPr lang="pl-PL" sz="2000" b="0" dirty="0" smtClean="0">
                          <a:effectLst/>
                        </a:rPr>
                        <a:t>oświatowych </a:t>
                      </a:r>
                      <a:r>
                        <a:rPr lang="pl-PL" sz="2000" b="0" baseline="0" dirty="0" smtClean="0">
                          <a:effectLst/>
                        </a:rPr>
                        <a:t> (o krótkim stażu)</a:t>
                      </a:r>
                      <a:endParaRPr lang="pl-PL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3" marR="685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Dyrektorzy </a:t>
                      </a:r>
                      <a:r>
                        <a:rPr lang="pl-PL" sz="1600" dirty="0">
                          <a:effectLst/>
                        </a:rPr>
                        <a:t>i wicedyrektorzy </a:t>
                      </a:r>
                      <a:r>
                        <a:rPr lang="pl-PL" sz="1600" dirty="0" smtClean="0">
                          <a:effectLst/>
                        </a:rPr>
                        <a:t>szkół</a:t>
                      </a:r>
                      <a:r>
                        <a:rPr lang="pl-PL" sz="1600" baseline="0" dirty="0" smtClean="0">
                          <a:effectLst/>
                        </a:rPr>
                        <a:t> </a:t>
                      </a:r>
                      <a:br>
                        <a:rPr lang="pl-PL" sz="1600" baseline="0" dirty="0" smtClean="0">
                          <a:effectLst/>
                        </a:rPr>
                      </a:br>
                      <a:r>
                        <a:rPr lang="pl-PL" sz="1600" dirty="0" smtClean="0">
                          <a:effectLst/>
                        </a:rPr>
                        <a:t>i </a:t>
                      </a:r>
                      <a:r>
                        <a:rPr lang="pl-PL" sz="1600" dirty="0">
                          <a:effectLst/>
                        </a:rPr>
                        <a:t>placówek </a:t>
                      </a:r>
                      <a:r>
                        <a:rPr lang="pl-PL" sz="1600" dirty="0" smtClean="0">
                          <a:effectLst/>
                        </a:rPr>
                        <a:t>oświatowych</a:t>
                      </a:r>
                      <a:br>
                        <a:rPr lang="pl-PL" sz="1600" dirty="0" smtClean="0">
                          <a:effectLst/>
                        </a:rPr>
                      </a:br>
                      <a:endParaRPr lang="pl-PL" sz="16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effectLst/>
                        </a:rPr>
                        <a:t>Koordynator: D. Janiszewska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3" marR="685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2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smtClean="0">
                          <a:effectLst/>
                        </a:rPr>
                        <a:t>Sieć </a:t>
                      </a:r>
                      <a:r>
                        <a:rPr lang="pl-PL" sz="2000" b="0" dirty="0">
                          <a:effectLst/>
                        </a:rPr>
                        <a:t>współpracy i samokształcenia dyrektorów poradni </a:t>
                      </a:r>
                      <a:r>
                        <a:rPr lang="pl-PL" sz="2000" b="0" dirty="0" smtClean="0">
                          <a:effectLst/>
                        </a:rPr>
                        <a:t>psychologiczno-pedagogicznych – </a:t>
                      </a:r>
                      <a:r>
                        <a:rPr lang="pl-PL" sz="1800" b="0" dirty="0" smtClean="0">
                          <a:effectLst/>
                        </a:rPr>
                        <a:t>kontynuacja</a:t>
                      </a:r>
                      <a:endParaRPr lang="pl-PL" sz="2000" b="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3" marR="68563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effectLst/>
                        </a:rPr>
                        <a:t>Dyrektorzy </a:t>
                      </a:r>
                      <a:r>
                        <a:rPr lang="pl-PL" sz="1600" dirty="0">
                          <a:effectLst/>
                        </a:rPr>
                        <a:t>i wicedyrektorzy </a:t>
                      </a:r>
                      <a:r>
                        <a:rPr lang="pl-PL" sz="1600" dirty="0" smtClean="0">
                          <a:effectLst/>
                        </a:rPr>
                        <a:t/>
                      </a:r>
                      <a:br>
                        <a:rPr lang="pl-PL" sz="1600" dirty="0" smtClean="0">
                          <a:effectLst/>
                        </a:rPr>
                      </a:br>
                      <a:r>
                        <a:rPr lang="pl-PL" sz="1600" dirty="0" smtClean="0">
                          <a:effectLst/>
                        </a:rPr>
                        <a:t>poradni</a:t>
                      </a:r>
                      <a:r>
                        <a:rPr lang="pl-PL" sz="1600" baseline="0" dirty="0" smtClean="0">
                          <a:effectLst/>
                        </a:rPr>
                        <a:t>  p</a:t>
                      </a:r>
                      <a:r>
                        <a:rPr lang="pl-PL" sz="1600" dirty="0" smtClean="0">
                          <a:effectLst/>
                        </a:rPr>
                        <a:t>sychologiczno-pedagogicznych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effectLst/>
                        </a:rPr>
                        <a:t>Koordynator: L. </a:t>
                      </a:r>
                      <a:r>
                        <a:rPr lang="pl-PL" sz="1600" dirty="0" err="1" smtClean="0">
                          <a:effectLst/>
                        </a:rPr>
                        <a:t>Pyżyńska</a:t>
                      </a:r>
                      <a:endParaRPr lang="pl-PL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3" marR="685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20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0" dirty="0" smtClean="0">
                          <a:effectLst/>
                        </a:rPr>
                        <a:t>Sieć współpracy i samokształcenia dyrektorów i nauczycieli przedszkoli - </a:t>
                      </a:r>
                      <a:r>
                        <a:rPr lang="pl-PL" sz="1800" b="0" dirty="0" smtClean="0">
                          <a:effectLst/>
                        </a:rPr>
                        <a:t>kontynuacja</a:t>
                      </a:r>
                      <a:endParaRPr lang="pl-PL" sz="1800" b="0" i="1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3" marR="685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Dyrektorzy i nauczyciele przedszkoli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effectLst/>
                        </a:rPr>
                        <a:t>Koordynator: D. </a:t>
                      </a:r>
                      <a:r>
                        <a:rPr lang="pl-PL" sz="1600" dirty="0" err="1" smtClean="0">
                          <a:effectLst/>
                        </a:rPr>
                        <a:t>Turłaj</a:t>
                      </a:r>
                      <a:r>
                        <a:rPr lang="pl-PL" sz="1600" dirty="0" smtClean="0">
                          <a:effectLst/>
                        </a:rPr>
                        <a:t>,</a:t>
                      </a:r>
                      <a:r>
                        <a:rPr lang="pl-PL" sz="1600" baseline="0" dirty="0" smtClean="0">
                          <a:effectLst/>
                        </a:rPr>
                        <a:t> </a:t>
                      </a:r>
                      <a:r>
                        <a:rPr lang="pl-PL" sz="1600" dirty="0" smtClean="0">
                          <a:effectLst/>
                        </a:rPr>
                        <a:t>J. </a:t>
                      </a:r>
                      <a:r>
                        <a:rPr lang="pl-PL" sz="1600" dirty="0" err="1" smtClean="0">
                          <a:effectLst/>
                        </a:rPr>
                        <a:t>Talaska</a:t>
                      </a:r>
                      <a:endParaRPr lang="pl-PL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3" marR="685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428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411D1A-E2FA-4ACB-964B-4D7D4CC5E037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152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2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>
          <a:xfrm>
            <a:off x="838200" y="274639"/>
            <a:ext cx="8229600" cy="922337"/>
          </a:xfrm>
        </p:spPr>
        <p:txBody>
          <a:bodyPr/>
          <a:lstStyle/>
          <a:p>
            <a:r>
              <a:rPr lang="pl-PL" altLang="pl-PL" sz="2400" b="1">
                <a:solidFill>
                  <a:schemeClr val="tx2"/>
                </a:solidFill>
              </a:rPr>
              <a:t>Sieci współpracy i samokształcenia nauczycieli</a:t>
            </a:r>
            <a:endParaRPr lang="pl-PL" altLang="pl-PL" sz="24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776288" y="1171576"/>
          <a:ext cx="8229600" cy="458311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896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2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93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SIEĆ</a:t>
                      </a:r>
                      <a:endParaRPr lang="pl-PL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ADRESACI</a:t>
                      </a:r>
                      <a:endParaRPr lang="pl-PL" sz="1800" dirty="0"/>
                    </a:p>
                  </a:txBody>
                  <a:tcPr marT="45718" marB="4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0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„Narzędzia TIK</a:t>
                      </a:r>
                      <a:r>
                        <a:rPr lang="pl-PL" sz="1700" baseline="0" dirty="0" smtClean="0">
                          <a:effectLst/>
                        </a:rPr>
                        <a:t> </a:t>
                      </a:r>
                      <a:r>
                        <a:rPr lang="pl-PL" sz="1700" dirty="0" smtClean="0">
                          <a:effectLst/>
                        </a:rPr>
                        <a:t>wspomagające pracę nauczyciela”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wszystkich typów szkół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K. Tomicka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pedagogów szkolnych –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Pedagodzy szkolni wszystkich typów szkół 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i placówek. 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br>
                        <a:rPr lang="pl-PL" sz="1200" baseline="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B. Basińska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logopedów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dirty="0" smtClean="0"/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/>
                        <a:t>Logopedzi</a:t>
                      </a:r>
                      <a:br>
                        <a:rPr lang="pl-PL" sz="1200" dirty="0" smtClean="0"/>
                      </a:br>
                      <a:r>
                        <a:rPr lang="pl-PL" sz="1200" dirty="0" smtClean="0">
                          <a:effectLst/>
                        </a:rPr>
                        <a:t>Koordynator: A.</a:t>
                      </a:r>
                      <a:r>
                        <a:rPr lang="pl-PL" sz="1200" baseline="0" dirty="0" smtClean="0">
                          <a:effectLst/>
                        </a:rPr>
                        <a:t> Spirydowicz-Kacperska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421">
                <a:tc>
                  <a:txBody>
                    <a:bodyPr/>
                    <a:lstStyle/>
                    <a:p>
                      <a:r>
                        <a:rPr lang="pl-PL" sz="1700" dirty="0" smtClean="0">
                          <a:effectLst/>
                        </a:rPr>
                        <a:t>Sieć współpracy i samokształcenia nauczycieli wychowania do życia w rodzinie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dirty="0"/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wychowania do życia w rodzinie </a:t>
                      </a:r>
                      <a:r>
                        <a:rPr lang="pl-PL" sz="1200" dirty="0" smtClean="0">
                          <a:effectLst/>
                        </a:rPr>
                        <a:t>wszystkich typów szkół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J. Krzewska-</a:t>
                      </a:r>
                      <a:r>
                        <a:rPr lang="pl-PL" sz="1200" dirty="0" err="1" smtClean="0">
                          <a:effectLst/>
                        </a:rPr>
                        <a:t>Gordzijewska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nauczycieli</a:t>
                      </a:r>
                      <a:r>
                        <a:rPr lang="pl-PL" sz="1700" baseline="0" dirty="0" smtClean="0">
                          <a:effectLst/>
                        </a:rPr>
                        <a:t> edukacji wczesnoszkolnej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edukacji wczesnoszkolnej</a:t>
                      </a:r>
                      <a:br>
                        <a:rPr lang="pl-PL" sz="1200" baseline="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A.</a:t>
                      </a:r>
                      <a:r>
                        <a:rPr lang="pl-PL" sz="1200" baseline="0" dirty="0" smtClean="0">
                          <a:effectLst/>
                        </a:rPr>
                        <a:t> Domagała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03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nauczycieli </a:t>
                      </a:r>
                      <a:br>
                        <a:rPr lang="pl-PL" sz="1700" dirty="0" smtClean="0">
                          <a:effectLst/>
                        </a:rPr>
                      </a:br>
                      <a:r>
                        <a:rPr lang="pl-PL" sz="1700" dirty="0" smtClean="0">
                          <a:effectLst/>
                        </a:rPr>
                        <a:t>j. polskiego szkół</a:t>
                      </a:r>
                      <a:r>
                        <a:rPr lang="pl-PL" sz="1700" baseline="0" dirty="0" smtClean="0">
                          <a:effectLst/>
                        </a:rPr>
                        <a:t> </a:t>
                      </a:r>
                      <a:r>
                        <a:rPr lang="pl-PL" sz="1700" dirty="0" smtClean="0">
                          <a:effectLst/>
                        </a:rPr>
                        <a:t>podstawowych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j. polskiego</a:t>
                      </a:r>
                      <a:r>
                        <a:rPr lang="pl-PL" sz="1200" dirty="0" smtClean="0">
                          <a:effectLst/>
                        </a:rPr>
                        <a:t> szkół 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B. </a:t>
                      </a:r>
                      <a:r>
                        <a:rPr lang="pl-PL" sz="1200" dirty="0" err="1" smtClean="0">
                          <a:effectLst/>
                        </a:rPr>
                        <a:t>Gizińska-Gigoła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0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nauczycieli </a:t>
                      </a:r>
                      <a:br>
                        <a:rPr lang="pl-PL" sz="1700" dirty="0" smtClean="0">
                          <a:effectLst/>
                        </a:rPr>
                      </a:br>
                      <a:r>
                        <a:rPr lang="pl-PL" sz="1700" dirty="0" smtClean="0">
                          <a:effectLst/>
                        </a:rPr>
                        <a:t>j.</a:t>
                      </a:r>
                      <a:r>
                        <a:rPr lang="pl-PL" sz="1700" baseline="0" dirty="0" smtClean="0">
                          <a:effectLst/>
                        </a:rPr>
                        <a:t> </a:t>
                      </a:r>
                      <a:r>
                        <a:rPr lang="pl-PL" sz="1700" dirty="0" smtClean="0">
                          <a:effectLst/>
                        </a:rPr>
                        <a:t>polskiego szkół ponadpodstawowych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j. polskiego</a:t>
                      </a:r>
                      <a:r>
                        <a:rPr lang="pl-PL" sz="1200" dirty="0" smtClean="0">
                          <a:effectLst/>
                        </a:rPr>
                        <a:t> szkół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ponadpodstawowych</a:t>
                      </a:r>
                      <a:r>
                        <a:rPr lang="pl-PL" sz="1200" baseline="0" dirty="0" smtClean="0">
                          <a:effectLst/>
                        </a:rPr>
                        <a:t/>
                      </a:r>
                      <a:br>
                        <a:rPr lang="pl-PL" sz="1200" baseline="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M. Niewiadomska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463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5A824E-B7DE-4C55-A7D2-DE9F3D6A1881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153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8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>Sieci współpracy i samokształcenia nauczycieli</a:t>
            </a:r>
            <a:endParaRPr lang="pl-PL" altLang="pl-PL" sz="28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776289" y="1341438"/>
          <a:ext cx="8353425" cy="459105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896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3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SIEĆ</a:t>
                      </a:r>
                      <a:endParaRPr lang="pl-PL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ADRESACI</a:t>
                      </a:r>
                      <a:endParaRPr lang="pl-PL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2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nauczycieli języków</a:t>
                      </a:r>
                      <a:r>
                        <a:rPr lang="pl-PL" sz="1700" b="0" baseline="0" dirty="0" smtClean="0">
                          <a:effectLst/>
                        </a:rPr>
                        <a:t> obcych </a:t>
                      </a:r>
                      <a:r>
                        <a:rPr lang="pl-PL" sz="1600" b="0" baseline="0" dirty="0" smtClean="0">
                          <a:effectLst/>
                        </a:rPr>
                        <a:t>„Dryle językowe: bank pomysłów i wspólny cel czyli efektywniejsze nauczanie gramatyki” </a:t>
                      </a:r>
                      <a:r>
                        <a:rPr lang="pl-PL" sz="1700" b="0" baseline="0" dirty="0" smtClean="0">
                          <a:effectLst/>
                        </a:rPr>
                        <a:t>- </a:t>
                      </a:r>
                      <a:r>
                        <a:rPr lang="pl-PL" sz="1200" b="0" baseline="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 języków obcych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wszystkich typów szkół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U.</a:t>
                      </a:r>
                      <a:r>
                        <a:rPr lang="pl-PL" sz="1200" baseline="0" dirty="0" smtClean="0">
                          <a:effectLst/>
                        </a:rPr>
                        <a:t> Polańska</a:t>
                      </a:r>
                      <a:endParaRPr lang="pl-PL" sz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nauczycieli języka</a:t>
                      </a:r>
                      <a:r>
                        <a:rPr lang="pl-PL" sz="1700" b="0" baseline="0" dirty="0" smtClean="0">
                          <a:effectLst/>
                        </a:rPr>
                        <a:t> niemieckiego - </a:t>
                      </a:r>
                      <a:r>
                        <a:rPr lang="pl-PL" sz="1200" b="0" baseline="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aseline="0" dirty="0" smtClean="0">
                          <a:effectLst/>
                        </a:rPr>
                        <a:t>N</a:t>
                      </a:r>
                      <a:r>
                        <a:rPr lang="pl-PL" sz="1200" dirty="0" smtClean="0">
                          <a:effectLst/>
                        </a:rPr>
                        <a:t>auczyciele  j. niemieckiego wszystkich typów szkół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I.</a:t>
                      </a:r>
                      <a:r>
                        <a:rPr lang="pl-PL" sz="1200" baseline="0" dirty="0" smtClean="0">
                          <a:effectLst/>
                        </a:rPr>
                        <a:t> Trzaskowska</a:t>
                      </a:r>
                      <a:endParaRPr lang="pl-PL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2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1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nauczycieli historii </a:t>
                      </a:r>
                      <a:br>
                        <a:rPr lang="pl-PL" sz="1700" b="0" dirty="0" smtClean="0">
                          <a:effectLst/>
                        </a:rPr>
                      </a:br>
                      <a:r>
                        <a:rPr lang="pl-PL" sz="1700" b="0" dirty="0" smtClean="0">
                          <a:effectLst/>
                        </a:rPr>
                        <a:t>i WOS  szkół podstawowych - </a:t>
                      </a:r>
                      <a:r>
                        <a:rPr lang="pl-PL" sz="1200" b="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7" marR="685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historii i </a:t>
                      </a:r>
                      <a:r>
                        <a:rPr lang="pl-PL" sz="1200" baseline="0" dirty="0" err="1" smtClean="0">
                          <a:effectLst/>
                        </a:rPr>
                        <a:t>wos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szkół 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J.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Stępkowska</a:t>
                      </a:r>
                      <a:endParaRPr lang="pl-PL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nauczycieli historii </a:t>
                      </a:r>
                      <a:br>
                        <a:rPr lang="pl-PL" sz="1700" b="0" dirty="0" smtClean="0">
                          <a:effectLst/>
                        </a:rPr>
                      </a:br>
                      <a:r>
                        <a:rPr lang="pl-PL" sz="1700" b="0" dirty="0" smtClean="0">
                          <a:effectLst/>
                        </a:rPr>
                        <a:t>i WOS  szkół ponadpodstawowych - </a:t>
                      </a:r>
                      <a:r>
                        <a:rPr lang="pl-PL" sz="1200" b="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7" marR="685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historii i </a:t>
                      </a:r>
                      <a:r>
                        <a:rPr lang="pl-PL" sz="1200" baseline="0" dirty="0" err="1" smtClean="0">
                          <a:effectLst/>
                        </a:rPr>
                        <a:t>wos</a:t>
                      </a:r>
                      <a:r>
                        <a:rPr lang="pl-PL" sz="1200" baseline="0" dirty="0" smtClean="0">
                          <a:effectLst/>
                        </a:rPr>
                        <a:t>  </a:t>
                      </a:r>
                      <a:r>
                        <a:rPr lang="pl-PL" sz="1200" dirty="0" smtClean="0">
                          <a:effectLst/>
                        </a:rPr>
                        <a:t>szkół ponadpodstawowych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J.</a:t>
                      </a:r>
                      <a:r>
                        <a:rPr lang="pl-PL" sz="1200" baseline="0" dirty="0" smtClean="0">
                          <a:effectLst/>
                        </a:rPr>
                        <a:t> Dutkiewicz</a:t>
                      </a:r>
                      <a:endParaRPr lang="pl-PL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10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</a:t>
                      </a:r>
                      <a:r>
                        <a:rPr lang="pl-PL" sz="1700" b="0" baseline="0" dirty="0" smtClean="0">
                          <a:effectLst/>
                        </a:rPr>
                        <a:t> nauczycieli</a:t>
                      </a:r>
                      <a:r>
                        <a:rPr lang="pl-PL" sz="1700" b="0" dirty="0" smtClean="0">
                          <a:effectLst/>
                        </a:rPr>
                        <a:t> matematyki szkół podstawowych - </a:t>
                      </a:r>
                      <a:r>
                        <a:rPr lang="pl-PL" sz="1200" b="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7" marR="685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matematyki  szkół  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I. Jankowska, </a:t>
                      </a:r>
                      <a:endParaRPr lang="pl-PL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b="0" dirty="0" smtClean="0">
                          <a:effectLst/>
                        </a:rPr>
                        <a:t>Sieć współpracy i samokształcenia </a:t>
                      </a:r>
                      <a:r>
                        <a:rPr lang="pl-PL" sz="1700" b="0" baseline="0" dirty="0" smtClean="0">
                          <a:effectLst/>
                        </a:rPr>
                        <a:t> nauczycieli</a:t>
                      </a:r>
                      <a:r>
                        <a:rPr lang="pl-PL" sz="1700" b="0" dirty="0" smtClean="0">
                          <a:effectLst/>
                        </a:rPr>
                        <a:t> matematyki szkół ponadpodstawowych </a:t>
                      </a:r>
                      <a:endParaRPr lang="pl-PL" sz="1700" b="0" i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7" marR="685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matematyki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szkół  ponadpodstawowych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D.</a:t>
                      </a:r>
                      <a:r>
                        <a:rPr lang="pl-PL" sz="1200" baseline="0" dirty="0" smtClean="0">
                          <a:effectLst/>
                        </a:rPr>
                        <a:t> Tomczak</a:t>
                      </a:r>
                      <a:r>
                        <a:rPr lang="pl-PL" sz="1200" dirty="0" smtClean="0">
                          <a:effectLst/>
                        </a:rPr>
                        <a:t>, </a:t>
                      </a:r>
                      <a:endParaRPr lang="pl-PL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484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82D949-F45E-4F66-9E78-3A7D8BA7A82D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154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68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/>
          <p:cNvSpPr>
            <a:spLocks noGrp="1"/>
          </p:cNvSpPr>
          <p:nvPr>
            <p:ph type="title"/>
          </p:nvPr>
        </p:nvSpPr>
        <p:spPr>
          <a:xfrm>
            <a:off x="776288" y="188913"/>
            <a:ext cx="8229600" cy="1143000"/>
          </a:xfrm>
        </p:spPr>
        <p:txBody>
          <a:bodyPr/>
          <a:lstStyle/>
          <a:p>
            <a:r>
              <a:rPr lang="pl-PL" altLang="pl-PL" sz="2400" b="1">
                <a:solidFill>
                  <a:schemeClr val="tx2"/>
                </a:solidFill>
              </a:rPr>
              <a:t>Sieci współpracy i samokształcenia nauczycieli</a:t>
            </a:r>
            <a:endParaRPr lang="pl-PL" altLang="pl-PL" sz="24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600201"/>
          <a:ext cx="8229600" cy="439737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330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SIEĆ</a:t>
                      </a:r>
                      <a:endParaRPr lang="pl-PL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</a:rPr>
                        <a:t>ADRESACI</a:t>
                      </a:r>
                      <a:endParaRPr lang="pl-PL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700" dirty="0" smtClean="0">
                          <a:effectLst/>
                        </a:rPr>
                        <a:t>Sieć </a:t>
                      </a:r>
                      <a:r>
                        <a:rPr lang="pl-PL" sz="1700" dirty="0">
                          <a:effectLst/>
                        </a:rPr>
                        <a:t>współpracy i samokształcenia </a:t>
                      </a:r>
                      <a:r>
                        <a:rPr lang="pl-PL" sz="1700" dirty="0" smtClean="0">
                          <a:effectLst/>
                        </a:rPr>
                        <a:t>nauczycieli</a:t>
                      </a:r>
                      <a:r>
                        <a:rPr lang="pl-PL" sz="1700" baseline="0" dirty="0" smtClean="0">
                          <a:effectLst/>
                        </a:rPr>
                        <a:t> biologii szkół podstawowych - </a:t>
                      </a:r>
                      <a:r>
                        <a:rPr lang="pl-PL" sz="1200" baseline="0" dirty="0" smtClean="0">
                          <a:effectLst/>
                        </a:rPr>
                        <a:t>kontynuacja</a:t>
                      </a:r>
                      <a:endParaRPr lang="pl-PL" sz="12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Nauczyciele </a:t>
                      </a:r>
                      <a:r>
                        <a:rPr lang="pl-PL" sz="1200" baseline="0" dirty="0" smtClean="0">
                          <a:effectLst/>
                        </a:rPr>
                        <a:t> biologii </a:t>
                      </a:r>
                      <a:r>
                        <a:rPr lang="pl-PL" sz="1200" dirty="0" smtClean="0">
                          <a:effectLst/>
                        </a:rPr>
                        <a:t>szkół </a:t>
                      </a: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dirty="0" smtClean="0">
                          <a:effectLst/>
                        </a:rPr>
                        <a:t>podstawowych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A. Duszka-Sondej</a:t>
                      </a:r>
                      <a:endParaRPr lang="pl-PL" sz="12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0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nauczycieli</a:t>
                      </a:r>
                      <a:r>
                        <a:rPr lang="pl-PL" sz="1700" baseline="0" dirty="0" smtClean="0">
                          <a:effectLst/>
                        </a:rPr>
                        <a:t>  fizyki  wszystkich typów szkół</a:t>
                      </a:r>
                      <a:endParaRPr lang="pl-PL" sz="1700" b="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Nauczyciele </a:t>
                      </a:r>
                      <a:r>
                        <a:rPr lang="pl-PL" sz="1200" baseline="0" dirty="0" smtClean="0"/>
                        <a:t> fizyki </a:t>
                      </a:r>
                      <a:r>
                        <a:rPr lang="pl-PL" sz="1200" dirty="0" smtClean="0"/>
                        <a:t>wszystkich typów szkół</a:t>
                      </a:r>
                    </a:p>
                    <a:p>
                      <a:r>
                        <a:rPr lang="pl-PL" sz="1200" dirty="0" smtClean="0"/>
                        <a:t>Koordynator: Z.</a:t>
                      </a:r>
                      <a:r>
                        <a:rPr lang="pl-PL" sz="1200" baseline="0" dirty="0" smtClean="0"/>
                        <a:t> Łuczka</a:t>
                      </a:r>
                      <a:endParaRPr lang="pl-PL" sz="1200" b="0" dirty="0" smtClean="0"/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effectLst/>
                        </a:rPr>
                        <a:t>Sieć współpracy i samokształcenia nauczycieli</a:t>
                      </a:r>
                      <a:r>
                        <a:rPr lang="pl-PL" sz="1800" baseline="0" dirty="0" smtClean="0">
                          <a:effectLst/>
                        </a:rPr>
                        <a:t>  geografii 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Nauczyciele geografii wszystkich typów szkół</a:t>
                      </a:r>
                    </a:p>
                    <a:p>
                      <a:r>
                        <a:rPr lang="pl-PL" sz="1200" dirty="0" smtClean="0"/>
                        <a:t>Koordynator: R. Jaroszewicz</a:t>
                      </a:r>
                      <a:endParaRPr lang="pl-PL" sz="1200" b="0" dirty="0"/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60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</a:t>
                      </a:r>
                      <a:r>
                        <a:rPr lang="pl-PL" sz="1700" dirty="0">
                          <a:effectLst/>
                        </a:rPr>
                        <a:t>współpracy i samokształcenia </a:t>
                      </a:r>
                      <a:r>
                        <a:rPr lang="pl-PL" sz="1700" dirty="0" smtClean="0">
                          <a:effectLst/>
                        </a:rPr>
                        <a:t/>
                      </a:r>
                      <a:br>
                        <a:rPr lang="pl-PL" sz="1700" dirty="0" smtClean="0">
                          <a:effectLst/>
                        </a:rPr>
                      </a:br>
                      <a:r>
                        <a:rPr lang="pl-PL" sz="1700" dirty="0" smtClean="0">
                          <a:effectLst/>
                        </a:rPr>
                        <a:t>doradców zawodowych</a:t>
                      </a:r>
                      <a:r>
                        <a:rPr lang="pl-PL" sz="1800" dirty="0" smtClean="0">
                          <a:effectLst/>
                        </a:rPr>
                        <a:t> –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Doradcy zawodowi oraz nauczyciele prowadzący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br>
                        <a:rPr lang="pl-PL" sz="1200" baseline="0" dirty="0" smtClean="0">
                          <a:effectLst/>
                        </a:rPr>
                      </a:br>
                      <a:r>
                        <a:rPr lang="pl-PL" sz="1200" baseline="0" dirty="0" smtClean="0">
                          <a:effectLst/>
                        </a:rPr>
                        <a:t>zajęcia </a:t>
                      </a:r>
                      <a:r>
                        <a:rPr lang="pl-PL" sz="1200" dirty="0" smtClean="0">
                          <a:effectLst/>
                        </a:rPr>
                        <a:t>doradztwa zawodowego. </a:t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</a:t>
                      </a:r>
                      <a:r>
                        <a:rPr lang="pl-PL" sz="1200" dirty="0">
                          <a:effectLst/>
                        </a:rPr>
                        <a:t>: </a:t>
                      </a:r>
                      <a:r>
                        <a:rPr lang="pl-PL" sz="1200" dirty="0" smtClean="0">
                          <a:effectLst/>
                        </a:rPr>
                        <a:t>B. Matusik</a:t>
                      </a:r>
                      <a:endParaRPr lang="pl-PL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7" marR="6856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63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nauczycieli</a:t>
                      </a:r>
                      <a:r>
                        <a:rPr lang="pl-PL" sz="1700" baseline="0" dirty="0" smtClean="0">
                          <a:effectLst/>
                        </a:rPr>
                        <a:t> kształcenia zawodowego –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1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effectLst/>
                        </a:rPr>
                        <a:t>Nauczyciele kształcenia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r>
                        <a:rPr lang="pl-PL" sz="1200" dirty="0" smtClean="0">
                          <a:effectLst/>
                        </a:rPr>
                        <a:t>zawodowego</a:t>
                      </a:r>
                      <a:r>
                        <a:rPr lang="pl-PL" sz="1200" baseline="0" dirty="0" smtClean="0">
                          <a:effectLst/>
                        </a:rPr>
                        <a:t> wszystkich typów szkół. </a:t>
                      </a:r>
                      <a:br>
                        <a:rPr lang="pl-PL" sz="1200" baseline="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S.</a:t>
                      </a:r>
                      <a:r>
                        <a:rPr lang="pl-PL" sz="1200" baseline="0" dirty="0" smtClean="0">
                          <a:effectLst/>
                        </a:rPr>
                        <a:t> Pawlaczyk</a:t>
                      </a:r>
                      <a:endParaRPr lang="pl-PL" sz="12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 smtClean="0">
                          <a:effectLst/>
                        </a:rPr>
                        <a:t>Sieć współpracy i samokształcenia bibliotekarzy szkolnych- </a:t>
                      </a:r>
                      <a:r>
                        <a:rPr lang="pl-PL" sz="1200" dirty="0" smtClean="0">
                          <a:effectLst/>
                        </a:rPr>
                        <a:t>kontynuacja</a:t>
                      </a:r>
                      <a:endParaRPr lang="pl-PL" sz="1200" b="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aseline="0" dirty="0" smtClean="0">
                          <a:effectLst/>
                        </a:rPr>
                        <a:t>Nauczyciele </a:t>
                      </a:r>
                      <a:r>
                        <a:rPr lang="pl-PL" sz="1200" dirty="0" smtClean="0">
                          <a:effectLst/>
                        </a:rPr>
                        <a:t>bibliotekarze wszystkich</a:t>
                      </a:r>
                      <a:r>
                        <a:rPr lang="pl-PL" sz="1200" baseline="0" dirty="0" smtClean="0">
                          <a:effectLst/>
                        </a:rPr>
                        <a:t> typów szkół</a:t>
                      </a:r>
                      <a:r>
                        <a:rPr lang="pl-PL" sz="1200" dirty="0" smtClean="0">
                          <a:effectLst/>
                        </a:rPr>
                        <a:t/>
                      </a:r>
                      <a:br>
                        <a:rPr lang="pl-PL" sz="1200" dirty="0" smtClean="0">
                          <a:effectLst/>
                        </a:rPr>
                      </a:br>
                      <a:r>
                        <a:rPr lang="pl-PL" sz="1200" dirty="0" smtClean="0">
                          <a:effectLst/>
                        </a:rPr>
                        <a:t>Koordynator: M. Janas, M. Markowska</a:t>
                      </a:r>
                      <a:r>
                        <a:rPr lang="pl-PL" sz="1200" baseline="0" dirty="0" smtClean="0">
                          <a:effectLst/>
                        </a:rPr>
                        <a:t> </a:t>
                      </a:r>
                      <a:endParaRPr lang="pl-PL" sz="12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508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B769C2-7577-4558-80F9-13F91BC8AE86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155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2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ytuł 1"/>
          <p:cNvSpPr>
            <a:spLocks noGrp="1"/>
          </p:cNvSpPr>
          <p:nvPr>
            <p:ph type="title"/>
          </p:nvPr>
        </p:nvSpPr>
        <p:spPr>
          <a:xfrm>
            <a:off x="838200" y="274639"/>
            <a:ext cx="8229600" cy="922337"/>
          </a:xfrm>
        </p:spPr>
        <p:txBody>
          <a:bodyPr/>
          <a:lstStyle/>
          <a:p>
            <a:r>
              <a:rPr lang="pl-PL" altLang="pl-PL" sz="2400" b="1">
                <a:solidFill>
                  <a:schemeClr val="tx2"/>
                </a:solidFill>
              </a:rPr>
              <a:t/>
            </a:r>
            <a:br>
              <a:rPr lang="pl-PL" altLang="pl-PL" sz="2400" b="1">
                <a:solidFill>
                  <a:schemeClr val="tx2"/>
                </a:solidFill>
              </a:rPr>
            </a:br>
            <a:r>
              <a:rPr lang="pl-PL" altLang="pl-PL" sz="2400" b="1">
                <a:solidFill>
                  <a:schemeClr val="tx2"/>
                </a:solidFill>
              </a:rPr>
              <a:t>Szkolenia rad pedagogicznych</a:t>
            </a:r>
            <a:r>
              <a:rPr lang="pl-PL" altLang="pl-PL" sz="2400">
                <a:solidFill>
                  <a:schemeClr val="tx2"/>
                </a:solidFill>
              </a:rPr>
              <a:t/>
            </a:r>
            <a:br>
              <a:rPr lang="pl-PL" altLang="pl-PL" sz="2400">
                <a:solidFill>
                  <a:schemeClr val="tx2"/>
                </a:solidFill>
              </a:rPr>
            </a:br>
            <a:endParaRPr lang="pl-PL" altLang="pl-PL" sz="24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776289" y="1052514"/>
          <a:ext cx="8497887" cy="484663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4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95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4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Lp. </a:t>
                      </a: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Oferta tematów </a:t>
                      </a:r>
                      <a:endParaRPr lang="pl-PL" altLang="pl-PL" sz="16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2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 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9600" algn="l"/>
                        </a:tabLst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Prawo oświatowe w pracy  nauczyciela  </a:t>
                      </a: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4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Działania innowacyjne w przedszkolu/szkole </a:t>
                      </a: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7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Technologie cyfrowe w szkole po pandemii </a:t>
                      </a: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6" marR="9526" marT="9521" marB="9521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9600" algn="l"/>
                        </a:tabLst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Narzędzia internetowe w pracy nauczyciela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6" marR="9526" marT="9521" marB="952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altLang="pl-PL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Bezpieczeństwo dzieci i młodzieży w cyberprzestrzeni </a:t>
                      </a:r>
                      <a:endParaRPr kumimoji="0" lang="pl-PL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4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Fonoholizm wśród dzieci i młodzieży </a:t>
                      </a:r>
                      <a:r>
                        <a:rPr kumimoji="0" lang="pl-PL" altLang="pl-PL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pl-PL" alt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7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Warsztat metodyczny nauczyciela przedszkola – organizacja pracy 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3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Warsztat metodyczny nauczyciela przedszkola – planowanie i dokumentowanie pracy 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6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Warsztat metodyczny nauczyciela przedszkola – kształtowanie kompetencji kluczowych przedszkolaka 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6" marB="21586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68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82" marR="43582" marT="27996" marB="2799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Warsztat metodyczny nauczyciela przedszkola  - konstruowanie scenariuszy zajęć i sytuacji edukacyjnych w przedszkolu  (szkolenie z możliwością udziału rodziców) </a:t>
                      </a:r>
                      <a:endParaRPr kumimoji="0" lang="pl-PL" alt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6" marR="9526" marT="9521" marB="952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2569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0EC492A-C109-4220-B0D5-79648A42B91F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156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0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ytuł 1"/>
          <p:cNvSpPr>
            <a:spLocks noGrp="1"/>
          </p:cNvSpPr>
          <p:nvPr>
            <p:ph type="title"/>
          </p:nvPr>
        </p:nvSpPr>
        <p:spPr>
          <a:xfrm>
            <a:off x="838200" y="274639"/>
            <a:ext cx="8229600" cy="777875"/>
          </a:xfrm>
        </p:spPr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/>
            </a:r>
            <a:br>
              <a:rPr lang="pl-PL" altLang="pl-PL" sz="2800" b="1">
                <a:solidFill>
                  <a:schemeClr val="tx2"/>
                </a:solidFill>
              </a:rPr>
            </a:br>
            <a:r>
              <a:rPr lang="pl-PL" altLang="pl-PL" sz="2800" b="1">
                <a:solidFill>
                  <a:schemeClr val="tx2"/>
                </a:solidFill>
              </a:rPr>
              <a:t/>
            </a:r>
            <a:br>
              <a:rPr lang="pl-PL" altLang="pl-PL" sz="2800" b="1">
                <a:solidFill>
                  <a:schemeClr val="tx2"/>
                </a:solidFill>
              </a:rPr>
            </a:br>
            <a:r>
              <a:rPr lang="pl-PL" altLang="pl-PL" sz="2800" b="1">
                <a:solidFill>
                  <a:schemeClr val="tx2"/>
                </a:solidFill>
              </a:rPr>
              <a:t>Szkolenia rad pedagogicznych</a:t>
            </a:r>
            <a:r>
              <a:rPr lang="pl-PL" altLang="pl-PL" smtClean="0">
                <a:solidFill>
                  <a:schemeClr val="tx2"/>
                </a:solidFill>
              </a:rPr>
              <a:t/>
            </a:r>
            <a:br>
              <a:rPr lang="pl-PL" altLang="pl-PL" smtClean="0">
                <a:solidFill>
                  <a:schemeClr val="tx2"/>
                </a:solidFill>
              </a:rPr>
            </a:br>
            <a:endParaRPr lang="pl-PL" altLang="pl-PL" smtClean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920750" y="982664"/>
          <a:ext cx="8280400" cy="525462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6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Lp.</a:t>
                      </a:r>
                    </a:p>
                  </a:txBody>
                  <a:tcPr marL="91434" marR="91434" marT="45703" marB="45703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Oferta tematów</a:t>
                      </a:r>
                    </a:p>
                  </a:txBody>
                  <a:tcPr marL="91434" marR="91434" marT="45703" marB="45703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7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576" marR="43576" marT="27994" marB="2799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Przyczyny agresywnych </a:t>
                      </a: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zachowań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dziecka przedszkolnego.  Jak rozpoznać i pomóc?    </a:t>
                      </a:r>
                      <a:b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pl-PL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(szkolenie z możliwością udziału rodziców)</a:t>
                      </a:r>
                      <a:r>
                        <a:rPr kumimoji="0" lang="pl-PL" altLang="pl-PL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</a:t>
                      </a:r>
                      <a:endParaRPr kumimoji="0" lang="pl-PL" alt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0" marB="952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12.</a:t>
                      </a:r>
                      <a:endParaRPr kumimoji="0" lang="pl-PL" alt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wspierać ucznia z zespołem </a:t>
                      </a: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Aspergera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pl-PL" altLang="pl-PL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2" marB="9522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5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rozpoznawać i zaspokajać potrzeby psychofizyczne uczniów wpływające na jakość </a:t>
                      </a:r>
                      <a:b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ich zdrowia psychicznego?</a:t>
                      </a: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przeciwdziałać przemocy rówieśniczej?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Z pustego i Salomon nie naleje. Jak znaleźć siłę i motywację do pracy z uczniami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 pandemii?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7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Szkoła dobrych relacji. Jak budować klimat po okresie dezintegracji oraz izolacji społecznej uczniów?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/>
                      </a:r>
                      <a:b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rozmawiać z dzieckiem/uczniem w sytuacji trudnej i kryzysowej?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szkoła/przedszkole może stać się placówką promującą zdrowie?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65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19.</a:t>
                      </a:r>
                      <a:endParaRPr kumimoji="0" lang="pl-PL" alt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4" marR="91434" marT="45703" marB="457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Techniki pracy lekcyjnej wspierające uczniów w uczeniu się 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87" marB="21587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590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5EA6D0-D242-4951-A513-CC6A73EA399D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157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>Szkolenia rad pedagogicznych</a:t>
            </a:r>
            <a:endParaRPr lang="pl-PL" altLang="pl-PL" sz="28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246189"/>
          <a:ext cx="8218488" cy="491172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5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Lp.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Oferta tematów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6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20.</a:t>
                      </a:r>
                      <a:endParaRPr kumimoji="0" lang="pl-PL" alt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39" marB="4573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podnieść wynik na  egzaminie ósmoklasisty? Rekomendacje na podstawie analizy wyników kolejnego egzaminu</a:t>
                      </a:r>
                      <a:endParaRPr kumimoji="0" lang="pl-PL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4450" marR="44450" marT="21591" marB="21591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 co warto zwrócić uwagę, analizując wynik swojej szkoły uzyskany na egzaminie ósmoklasisty?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21591" marB="2159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Matura w 2023 roku – informacje dla rady pedagogicznej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23.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uczyć jeszcze lepiej? Metody i techniki uczenia się przyjazne mózgowi 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Motywowanie uczniów do nauki w szkole XXI wieku w świetle osiągnięć </a:t>
                      </a: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neurodydaktyki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6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Zindywidualizowana ścieżka kształcenia, nauczanie indywidualne i nauczanie domowe – zadania szkoły oraz obowiązki i dylematy nauczycieli 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6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rozwijać kompetencje kluczowe na przykładzie języka polskiego, historii, wiedzy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 społeczeństwie i lekcji wychowawczych ?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6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27.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1" marR="91431" marT="45739" marB="4573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rozwijać kompetencje kluczowe w szkole podstawowej na przykładzie języków obcych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1" marB="17781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4611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D6A9D4-DC97-4035-A0F3-1794FC82B065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158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8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ytuł 1"/>
          <p:cNvSpPr>
            <a:spLocks noGrp="1"/>
          </p:cNvSpPr>
          <p:nvPr>
            <p:ph type="title"/>
          </p:nvPr>
        </p:nvSpPr>
        <p:spPr>
          <a:xfrm>
            <a:off x="838200" y="274639"/>
            <a:ext cx="8229600" cy="993775"/>
          </a:xfrm>
        </p:spPr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>Szkolenia rad pedagogicznych</a:t>
            </a:r>
            <a:endParaRPr lang="pl-PL" altLang="pl-PL" sz="280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849313" y="1128714"/>
          <a:ext cx="8229600" cy="55403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85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3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Lp.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Oferta tematów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28.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Jak rozwijać kompetencje kluczowe w szkole podstawowej na przykładzie matematyki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 przedmiotów przyrodniczych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29.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Myślenie krytyczne – kompetencja XXI wieku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Motywowanie uczniów do uczenia się w kontekście ich przyszłych decyzji edukacyjno-zawodowych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Nie ma edukacji bez dobrych relacji – wprowadzenie do metody </a:t>
                      </a: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tutoringu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2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Lekcje wychowawcze online – budowanie relacji w czasach zdalnej edukacji  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4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33.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Coaching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w rozwiązywaniu problemów wychowawczych 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6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Lapbook</a:t>
                      </a: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zamiast „kopiuj wklej”. Propozycja metodyczna na lekcje różnych przedmiotów </a:t>
                      </a:r>
                      <a:b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 szkole podstawowej 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17780" marB="1778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9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35.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Walory edukacyjne wycieczek po województwie lubuskim – organizacja warsztatów terenowych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22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36.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Nauczanie hybrydowe i e-learning po pandemii – szansa na nową jakość edukacji czy obciążenie?</a:t>
                      </a:r>
                      <a:endParaRPr kumimoji="0" lang="pl-P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6" marB="45706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5638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B07B70-8744-4CD7-8382-ABE88862FD58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159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156825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16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72480" y="1628800"/>
            <a:ext cx="928903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ponadpodstawowe: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2: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przepisami prawa organizowania zajęć w grupie do pięciu uczniów lub w formie indywidualnej oraz udzielania pomocy psychologiczno-pedagogicznej w formie zindywidualizowanej ścieżki kształcenia. </a:t>
            </a:r>
          </a:p>
          <a:p>
            <a:pPr marL="803573" indent="-803573" algn="just"/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endParaRPr lang="pl-PL" sz="1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kontroli przeprowadzonych </a:t>
            </a:r>
            <a:r>
              <a:rPr lang="pl-PL" sz="18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liceach ogólnokształcących </a:t>
            </a: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 stanowiły podstawy do wydania dyrektorom tych szkół zaleceń.</a:t>
            </a:r>
          </a:p>
          <a:p>
            <a:pPr marL="803573" indent="-803573" algn="just">
              <a:spcBef>
                <a:spcPts val="975"/>
              </a:spcBef>
            </a:pPr>
            <a:endParaRPr lang="pl-PL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975"/>
              </a:spcBef>
            </a:pP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kontroli przeprowadzonych </a:t>
            </a:r>
            <a:r>
              <a:rPr lang="pl-PL" sz="18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wyznaczonych technikach </a:t>
            </a: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 stanowiły podstawy do wydania dyrektorom tych szkół zaleceń.</a:t>
            </a:r>
          </a:p>
          <a:p>
            <a:pPr marL="803573" indent="-803573" algn="just">
              <a:spcBef>
                <a:spcPts val="975"/>
              </a:spcBef>
            </a:pPr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3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2400" b="1" dirty="0">
                <a:solidFill>
                  <a:schemeClr val="tx2">
                    <a:lumMod val="75000"/>
                  </a:schemeClr>
                </a:solidFill>
              </a:rPr>
              <a:t>Warsztaty w szkole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704850" y="1341438"/>
          <a:ext cx="8135938" cy="509746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71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4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Lp.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Temat szkolenia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9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84188" algn="l"/>
                        </a:tabLst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Programowanie dla najmłodszych   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46" marR="44446" marT="36192" marB="36192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9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84188" algn="l"/>
                        </a:tabLst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Tworzenie interaktywnych gier i zabaw  </a:t>
                      </a:r>
                      <a:endParaRPr lang="pl-PL" sz="1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36192" marB="36192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8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Zastosowanie narzędzi cyfrowych na lekcjach różnych przedmiotów </a:t>
                      </a:r>
                      <a:endParaRPr lang="pl-PL" sz="1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36192" marB="36192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9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84188" algn="l"/>
                        </a:tabLst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Nowoczesna edukacja z tablicą interaktywną   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46" marR="44446" marT="36192" marB="36192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8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84188" algn="l"/>
                        </a:tabLst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Zastosowanie interaktywnych narzędzi w nauczaniu </a:t>
                      </a:r>
                      <a:endParaRPr lang="pl-PL" sz="1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36192" marB="36192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8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84188" algn="l"/>
                        </a:tabLst>
                        <a:defRPr/>
                      </a:pPr>
                      <a:r>
                        <a:rPr lang="pl-PL" sz="1800" kern="1200" dirty="0" smtClean="0">
                          <a:effectLst/>
                        </a:rPr>
                        <a:t>Edukacja</a:t>
                      </a:r>
                      <a:r>
                        <a:rPr lang="pl-PL" sz="1800" kern="1200" baseline="0" dirty="0" smtClean="0">
                          <a:effectLst/>
                        </a:rPr>
                        <a:t> zdalna z </a:t>
                      </a:r>
                      <a:r>
                        <a:rPr lang="pl-PL" sz="1800" kern="1200" baseline="0" dirty="0" err="1" smtClean="0">
                          <a:effectLst/>
                        </a:rPr>
                        <a:t>MicrosoftTeams</a:t>
                      </a:r>
                      <a:r>
                        <a:rPr lang="pl-PL" sz="1800" kern="1200" baseline="0" dirty="0" smtClean="0">
                          <a:effectLst/>
                        </a:rPr>
                        <a:t>   </a:t>
                      </a:r>
                      <a:endParaRPr lang="pl-PL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36192" marB="36192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2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</a:rPr>
                        <a:t>Nowoczesne</a:t>
                      </a:r>
                      <a:r>
                        <a:rPr lang="pl-PL" sz="1800" kern="1200" baseline="0" dirty="0" smtClean="0">
                          <a:effectLst/>
                        </a:rPr>
                        <a:t> narzędzia cyfrowe wspomagające dydaktykę w szkole/placówce  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46" marR="44446" marT="25398" marB="25398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17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Chcę świadomie wspierać rozwój swojego dziecka – warsztat uważnego rodzica (możliwość udziału rodziców) </a:t>
                      </a:r>
                      <a:endParaRPr kumimoji="0" lang="pl-P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46" marR="44446" marT="25398" marB="25398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91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</a:rPr>
                        <a:t>Praca nauczyciela przedszkola z zastosowaniem „Arkusza rozwoju dziecka w wieku od 3 do 6 lat – obserwacje pedagogiczne i diagnoza przedszkolna” </a:t>
                      </a:r>
                      <a:endParaRPr lang="pl-PL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25398" marB="25398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91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10.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Metody rozwijające pamięć i myślenie dzieci w wieku przedszkolnym </a:t>
                      </a:r>
                      <a:endParaRPr lang="pl-PL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6" marR="44446" marT="25398" marB="25398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7689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EA035E-0595-4087-B21E-ABB77AFFC142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160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9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>Warsztaty w szkole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341438"/>
          <a:ext cx="8229600" cy="433077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1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Lp.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Temat szkolenia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anchor="ctr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Zasady</a:t>
                      </a:r>
                      <a:r>
                        <a:rPr lang="pl-PL" sz="1800" dirty="0">
                          <a:effectLst/>
                        </a:rPr>
                        <a:t>, konsekwencje i normy współżycia w grupie </a:t>
                      </a:r>
                      <a:r>
                        <a:rPr lang="pl-PL" sz="1800" dirty="0" smtClean="0">
                          <a:effectLst/>
                        </a:rPr>
                        <a:t>przedszkolnej</a:t>
                      </a:r>
                      <a:r>
                        <a:rPr lang="pl-PL" sz="1800" baseline="0" dirty="0" smtClean="0">
                          <a:effectLst/>
                        </a:rPr>
                        <a:t> </a:t>
                      </a: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74" marB="1777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Ekonomia </a:t>
                      </a:r>
                      <a:r>
                        <a:rPr lang="pl-PL" sz="1800" dirty="0">
                          <a:effectLst/>
                        </a:rPr>
                        <a:t>w przedszkolu – „ABC ekonomii czyli pierwsze kroki w świecie finansów</a:t>
                      </a:r>
                      <a:r>
                        <a:rPr lang="pl-PL" sz="1800" dirty="0" smtClean="0">
                          <a:effectLst/>
                        </a:rPr>
                        <a:t>” </a:t>
                      </a: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74" marB="17774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Empatia </a:t>
                      </a:r>
                      <a:r>
                        <a:rPr lang="pl-PL" sz="1800" dirty="0">
                          <a:effectLst/>
                        </a:rPr>
                        <a:t>w przedszkolu – „ABC empatii, bo wszyscy jesteśmy tacy sami</a:t>
                      </a:r>
                      <a:r>
                        <a:rPr lang="pl-PL" sz="1800" dirty="0" smtClean="0">
                          <a:effectLst/>
                        </a:rPr>
                        <a:t>” </a:t>
                      </a: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74" marB="17774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 poszukiwaniu ciszy – ćwiczenia pomagające dziecku przedszkolnemu odnaleźć spokój i rozwinąć uważność </a:t>
                      </a:r>
                      <a:endParaRPr kumimoji="0" lang="pl-P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17774" marB="17774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</a:rPr>
                        <a:t>„</a:t>
                      </a:r>
                      <a:r>
                        <a:rPr lang="pl-PL" sz="1800" baseline="0" dirty="0" smtClean="0">
                          <a:effectLst/>
                        </a:rPr>
                        <a:t>Zwyczajnie</a:t>
                      </a:r>
                      <a:r>
                        <a:rPr lang="pl-PL" sz="1800" dirty="0" smtClean="0">
                          <a:effectLst/>
                        </a:rPr>
                        <a:t> towarzyskie zamiast specjalnej troski” – jak</a:t>
                      </a:r>
                      <a:r>
                        <a:rPr lang="pl-PL" sz="1800" baseline="0" dirty="0" smtClean="0">
                          <a:effectLst/>
                        </a:rPr>
                        <a:t> wspierać uczniów </a:t>
                      </a:r>
                      <a:br>
                        <a:rPr lang="pl-PL" sz="1800" baseline="0" dirty="0" smtClean="0">
                          <a:effectLst/>
                        </a:rPr>
                      </a:br>
                      <a:r>
                        <a:rPr lang="pl-PL" sz="1800" baseline="0" dirty="0" smtClean="0">
                          <a:effectLst/>
                        </a:rPr>
                        <a:t>z niepełnosprawnością intelektualną w sytuacjach trudnych i nietypowych” </a:t>
                      </a: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74" marB="17774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pl-PL" sz="1800" spc="-15" dirty="0" smtClean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pl-PL" sz="1800" spc="-15" dirty="0" smtClean="0">
                          <a:effectLst/>
                        </a:rPr>
                        <a:t>Alternatywna </a:t>
                      </a:r>
                      <a:r>
                        <a:rPr lang="pl-PL" sz="1800" spc="-15" dirty="0">
                          <a:effectLst/>
                        </a:rPr>
                        <a:t>rzeczywistość sensoryczna dzieci ze spektrum </a:t>
                      </a:r>
                      <a:r>
                        <a:rPr lang="pl-PL" sz="1800" spc="-15" dirty="0" smtClean="0">
                          <a:effectLst/>
                        </a:rPr>
                        <a:t>autyzmu </a:t>
                      </a:r>
                      <a:endParaRPr lang="pl-PL" sz="18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74" marB="17774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6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err="1" smtClean="0">
                          <a:effectLst/>
                        </a:rPr>
                        <a:t>Tutoring</a:t>
                      </a:r>
                      <a:r>
                        <a:rPr lang="pl-PL" sz="1800" kern="1200" dirty="0" smtClean="0">
                          <a:effectLst/>
                        </a:rPr>
                        <a:t> w szkole </a:t>
                      </a:r>
                      <a:endParaRPr kumimoji="0" lang="pl-P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25395" marB="25395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9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9" marB="45719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Motywowanie uczniów do nauki </a:t>
                      </a:r>
                      <a:endParaRPr lang="pl-PL" sz="12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25395" marB="25395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8707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16AEE5-51E8-49A2-8268-C0609D19D3CC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161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70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>
                <a:solidFill>
                  <a:schemeClr val="tx2"/>
                </a:solidFill>
              </a:rPr>
              <a:t>Warsztaty w szkole</a:t>
            </a:r>
            <a:endParaRPr lang="pl-PL" altLang="pl-PL" sz="280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38200" y="1600201"/>
          <a:ext cx="8229600" cy="331166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5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1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516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Lp. </a:t>
                      </a:r>
                      <a:endParaRPr lang="pl-PL" sz="1800" dirty="0"/>
                    </a:p>
                  </a:txBody>
                  <a:tcPr marT="45681" marB="4568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Temat szkolenia</a:t>
                      </a:r>
                      <a:endParaRPr lang="pl-PL" sz="1800" dirty="0"/>
                    </a:p>
                  </a:txBody>
                  <a:tcPr marT="45681" marB="4568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142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19.</a:t>
                      </a:r>
                      <a:endParaRPr lang="pl-PL" sz="1800" i="0" dirty="0"/>
                    </a:p>
                  </a:txBody>
                  <a:tcPr marT="45681" marB="456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„</a:t>
                      </a:r>
                      <a:r>
                        <a:rPr lang="pl-PL" sz="1800" spc="70" dirty="0">
                          <a:effectLst/>
                        </a:rPr>
                        <a:t>Ucz się z zapałem!</a:t>
                      </a:r>
                      <a:r>
                        <a:rPr lang="pl-PL" sz="1800" dirty="0">
                          <a:effectLst/>
                        </a:rPr>
                        <a:t>” </a:t>
                      </a:r>
                      <a:r>
                        <a:rPr lang="pl-PL" sz="1800" dirty="0" smtClean="0">
                          <a:effectLst/>
                        </a:rPr>
                        <a:t> Techniki </a:t>
                      </a:r>
                      <a:r>
                        <a:rPr lang="pl-PL" sz="1800" dirty="0">
                          <a:effectLst/>
                        </a:rPr>
                        <a:t>efektywnego nauczania </a:t>
                      </a:r>
                      <a:r>
                        <a:rPr lang="pl-PL" sz="1800" dirty="0" smtClean="0">
                          <a:effectLst/>
                        </a:rPr>
                        <a:t>w </a:t>
                      </a:r>
                      <a:r>
                        <a:rPr lang="pl-PL" sz="1800" dirty="0">
                          <a:effectLst/>
                        </a:rPr>
                        <a:t>procesie </a:t>
                      </a:r>
                      <a:r>
                        <a:rPr lang="pl-PL" sz="1800" dirty="0" smtClean="0">
                          <a:effectLst/>
                        </a:rPr>
                        <a:t>lekcyjnym </a:t>
                      </a:r>
                      <a:endParaRPr lang="pl-PL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65" marB="1776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844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20.</a:t>
                      </a:r>
                      <a:endParaRPr lang="pl-PL" sz="1800" i="0" dirty="0"/>
                    </a:p>
                  </a:txBody>
                  <a:tcPr marT="45681" marB="456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spc="70" dirty="0">
                          <a:effectLst/>
                        </a:rPr>
                        <a:t>Przykłady dobrych praktyk nauczania zdalnego</a:t>
                      </a:r>
                      <a:r>
                        <a:rPr lang="pl-PL" sz="1800" dirty="0">
                          <a:effectLst/>
                        </a:rPr>
                        <a:t> – </a:t>
                      </a:r>
                      <a:r>
                        <a:rPr lang="pl-PL" sz="1800" dirty="0" smtClean="0">
                          <a:effectLst/>
                        </a:rPr>
                        <a:t>co </a:t>
                      </a:r>
                      <a:r>
                        <a:rPr lang="pl-PL" sz="1800" dirty="0">
                          <a:effectLst/>
                        </a:rPr>
                        <a:t>i dlaczego warto wykorzystać po powrocie do szkół</a:t>
                      </a:r>
                      <a:r>
                        <a:rPr lang="pl-PL" sz="1800" dirty="0" smtClean="0">
                          <a:effectLst/>
                        </a:rPr>
                        <a:t>? </a:t>
                      </a:r>
                      <a:r>
                        <a:rPr lang="pl-PL" sz="1800" dirty="0">
                          <a:effectLst/>
                        </a:rPr>
                        <a:t/>
                      </a:r>
                      <a:br>
                        <a:rPr lang="pl-PL" sz="1800" dirty="0">
                          <a:effectLst/>
                        </a:rPr>
                      </a:b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65" marB="1776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44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21.</a:t>
                      </a:r>
                      <a:endParaRPr lang="pl-PL" sz="1800" i="0" dirty="0"/>
                    </a:p>
                  </a:txBody>
                  <a:tcPr marT="45681" marB="456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800" spc="70" dirty="0">
                          <a:effectLst/>
                        </a:rPr>
                        <a:t>„Klasa różnych prędkości”</a:t>
                      </a:r>
                      <a:r>
                        <a:rPr lang="pl-PL" sz="1800" dirty="0">
                          <a:effectLst/>
                        </a:rPr>
                        <a:t>  –  jak indywidualizować pracę uczniów, wspierać ich autonomię i motywację do nauki</a:t>
                      </a:r>
                      <a:r>
                        <a:rPr lang="pl-PL" sz="1800" dirty="0" smtClean="0">
                          <a:effectLst/>
                        </a:rPr>
                        <a:t>? </a:t>
                      </a:r>
                      <a:endParaRPr lang="pl-PL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800" b="0" i="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44450" marR="44450" marT="17765" marB="1776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973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22.</a:t>
                      </a:r>
                      <a:endParaRPr lang="pl-PL" sz="1800" i="0" dirty="0"/>
                    </a:p>
                  </a:txBody>
                  <a:tcPr marT="45681" marB="4568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effectLst/>
                        </a:rPr>
                        <a:t>Jak rozwijać muzyczny potencjał małego dziecka w wieku 0-6 lat? </a:t>
                      </a:r>
                      <a:endParaRPr lang="pl-PL" sz="1200" kern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81" marB="4568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718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44EAF3-B371-4D0A-BD99-971931F6B898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162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Konferencje przedmiotowo-metodyczne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pl-PL" sz="2300" dirty="0"/>
              <a:t>Konferencje przedmiotowo-metodyczne organizowane są </a:t>
            </a:r>
            <a:br>
              <a:rPr lang="pl-PL" sz="2300" dirty="0"/>
            </a:br>
            <a:r>
              <a:rPr lang="pl-PL" sz="2300" dirty="0"/>
              <a:t>co roku w ostatnim tygodniu sierpnia i adresowane </a:t>
            </a:r>
            <a:br>
              <a:rPr lang="pl-PL" sz="2300" dirty="0"/>
            </a:br>
            <a:r>
              <a:rPr lang="pl-PL" sz="2300" dirty="0"/>
              <a:t>do nauczycieli wszystkich przedmiotów i specjalności. </a:t>
            </a:r>
          </a:p>
          <a:p>
            <a:pPr marL="0" indent="0" algn="ctr">
              <a:buNone/>
              <a:defRPr/>
            </a:pPr>
            <a:r>
              <a:rPr lang="pl-PL" sz="2300" b="1" dirty="0">
                <a:solidFill>
                  <a:schemeClr val="accent1">
                    <a:lumMod val="75000"/>
                  </a:schemeClr>
                </a:solidFill>
              </a:rPr>
              <a:t>W okresie od 23 sierpnia do 7 września 2021 r. odbędą się konferencje inaugurujące nowy rok szkolny 2021/2022.</a:t>
            </a:r>
          </a:p>
          <a:p>
            <a:pPr marL="0" indent="0" algn="ctr">
              <a:buNone/>
              <a:defRPr/>
            </a:pPr>
            <a:r>
              <a:rPr lang="pl-PL" sz="2300" b="1" dirty="0">
                <a:solidFill>
                  <a:schemeClr val="accent1">
                    <a:lumMod val="75000"/>
                  </a:schemeClr>
                </a:solidFill>
              </a:rPr>
              <a:t>Spośród  27 konferencji przedmiotowo-metodycznych </a:t>
            </a:r>
            <a:br>
              <a:rPr lang="pl-PL" sz="23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300" b="1" dirty="0">
                <a:solidFill>
                  <a:schemeClr val="accent1">
                    <a:lumMod val="75000"/>
                  </a:schemeClr>
                </a:solidFill>
              </a:rPr>
              <a:t>25 odbędzie się w formie online.</a:t>
            </a:r>
            <a:r>
              <a:rPr lang="pl-PL" sz="2300" dirty="0"/>
              <a:t> </a:t>
            </a:r>
            <a:br>
              <a:rPr lang="pl-PL" sz="2300" dirty="0"/>
            </a:br>
            <a:r>
              <a:rPr lang="pl-PL" sz="2300" dirty="0"/>
              <a:t>Natomiast w sierpniu 2022 r. przewiduje się organizację 27 konferencji przedmiotowo-metodycznych, </a:t>
            </a:r>
            <a:br>
              <a:rPr lang="pl-PL" sz="2300" dirty="0"/>
            </a:br>
            <a:r>
              <a:rPr lang="pl-PL" sz="2300" dirty="0"/>
              <a:t>w tym 16 w formie online.</a:t>
            </a:r>
            <a:endParaRPr lang="pl-PL" sz="23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  <a:defRPr/>
            </a:pPr>
            <a:r>
              <a:rPr lang="pl-PL" sz="2300" b="1" dirty="0">
                <a:solidFill>
                  <a:schemeClr val="accent1">
                    <a:lumMod val="75000"/>
                  </a:schemeClr>
                </a:solidFill>
              </a:rPr>
              <a:t>Zapraszamy nauczycieli do udziału. Szczegółowy harmonogram zamieszczony jest na stronie internetowej WOM-u</a:t>
            </a:r>
          </a:p>
        </p:txBody>
      </p:sp>
      <p:sp>
        <p:nvSpPr>
          <p:cNvPr id="31748" name="Symbol zastępczy numeru slajd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404D31-B071-4CBE-A2C2-7F6CBE8C4034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163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b="1"/>
              <a:t/>
            </a:r>
            <a:br>
              <a:rPr lang="pl-PL" altLang="pl-PL" sz="2800" b="1"/>
            </a:br>
            <a:r>
              <a:rPr lang="pl-PL" altLang="pl-PL" sz="2800" b="1">
                <a:solidFill>
                  <a:schemeClr val="tx2"/>
                </a:solidFill>
              </a:rPr>
              <a:t>Kursy nadające uprawnienia </a:t>
            </a:r>
            <a:br>
              <a:rPr lang="pl-PL" altLang="pl-PL" sz="2800" b="1">
                <a:solidFill>
                  <a:schemeClr val="tx2"/>
                </a:solidFill>
              </a:rPr>
            </a:br>
            <a:r>
              <a:rPr lang="pl-PL" altLang="pl-PL" sz="2800" b="1"/>
              <a:t> </a:t>
            </a:r>
            <a:endParaRPr lang="pl-PL" altLang="pl-PL" sz="2800"/>
          </a:p>
        </p:txBody>
      </p:sp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AutoNum type="arabicPeriod"/>
              <a:defRPr/>
            </a:pPr>
            <a:r>
              <a:rPr lang="pl-PL" altLang="pl-PL" sz="2400" b="1" dirty="0">
                <a:solidFill>
                  <a:srgbClr val="0070C0"/>
                </a:solidFill>
              </a:rPr>
              <a:t>Kurs na kierownika wypoczynku  </a:t>
            </a:r>
            <a:r>
              <a:rPr lang="pl-PL" altLang="pl-PL" sz="2400" dirty="0">
                <a:latin typeface="Arial" charset="0"/>
              </a:rPr>
              <a:t>(</a:t>
            </a:r>
            <a:r>
              <a:rPr lang="pl-PL" altLang="pl-PL" sz="2400" dirty="0"/>
              <a:t>10 godz.)</a:t>
            </a:r>
          </a:p>
          <a:p>
            <a:pPr marL="609600" indent="-609600" eaLnBrk="1" hangingPunct="1">
              <a:buFont typeface="Arial" charset="0"/>
              <a:buAutoNum type="arabicPeriod" startAt="2"/>
              <a:defRPr/>
            </a:pPr>
            <a:r>
              <a:rPr lang="pl-PL" altLang="pl-PL" sz="2400" b="1" dirty="0">
                <a:solidFill>
                  <a:srgbClr val="0070C0"/>
                </a:solidFill>
              </a:rPr>
              <a:t>Kurs na wychowawcę wypoczynku</a:t>
            </a:r>
            <a:r>
              <a:rPr lang="pl-PL" altLang="pl-PL" sz="2400" dirty="0">
                <a:solidFill>
                  <a:srgbClr val="0070C0"/>
                </a:solidFill>
              </a:rPr>
              <a:t>  </a:t>
            </a:r>
            <a:r>
              <a:rPr lang="pl-PL" altLang="pl-PL" sz="2400" dirty="0"/>
              <a:t>(36 godz.)</a:t>
            </a:r>
          </a:p>
          <a:p>
            <a:pPr marL="609600" indent="-609600" eaLnBrk="1" hangingPunct="1">
              <a:buFont typeface="Arial" charset="0"/>
              <a:buAutoNum type="arabicPeriod" startAt="3"/>
              <a:defRPr/>
            </a:pPr>
            <a:r>
              <a:rPr lang="pl-PL" altLang="pl-PL" sz="2400" b="1" dirty="0">
                <a:solidFill>
                  <a:srgbClr val="0070C0"/>
                </a:solidFill>
              </a:rPr>
              <a:t>Kurs  na kierownika wycieczek szkolnych</a:t>
            </a:r>
            <a:r>
              <a:rPr lang="pl-PL" altLang="pl-PL" sz="2400" dirty="0">
                <a:solidFill>
                  <a:srgbClr val="0070C0"/>
                </a:solidFill>
              </a:rPr>
              <a:t> </a:t>
            </a:r>
            <a:r>
              <a:rPr lang="pl-PL" altLang="pl-PL" sz="2400" dirty="0"/>
              <a:t>(12 godz.)</a:t>
            </a:r>
          </a:p>
          <a:p>
            <a:pPr marL="609600" indent="-609600" eaLnBrk="1" hangingPunct="1">
              <a:buFont typeface="Arial" charset="0"/>
              <a:buAutoNum type="arabicPeriod" startAt="4"/>
              <a:defRPr/>
            </a:pPr>
            <a:r>
              <a:rPr lang="pl-PL" altLang="pl-PL" sz="2400" b="1" dirty="0">
                <a:solidFill>
                  <a:srgbClr val="0070C0"/>
                </a:solidFill>
              </a:rPr>
              <a:t>Kurs przygotowujący nauczycieli do prowadzenia zajęć edukacyjnych w zakresie udzielania pierwszej pomocy </a:t>
            </a:r>
            <a:r>
              <a:rPr lang="pl-PL" altLang="pl-PL" sz="2400" dirty="0"/>
              <a:t/>
            </a:r>
            <a:br>
              <a:rPr lang="pl-PL" altLang="pl-PL" sz="2400" dirty="0"/>
            </a:br>
            <a:r>
              <a:rPr lang="pl-PL" altLang="pl-PL" sz="2400" dirty="0"/>
              <a:t>(30 godz.)</a:t>
            </a:r>
          </a:p>
          <a:p>
            <a:pPr marL="0" indent="0" eaLnBrk="1" hangingPunct="1">
              <a:buNone/>
              <a:defRPr/>
            </a:pPr>
            <a:endParaRPr lang="pl-PL" altLang="pl-PL" sz="2400" dirty="0"/>
          </a:p>
          <a:p>
            <a:pPr>
              <a:buFont typeface="Arial" charset="0"/>
              <a:buChar char="•"/>
              <a:defRPr/>
            </a:pPr>
            <a:r>
              <a:rPr lang="pl-PL" sz="2400" dirty="0"/>
              <a:t>Informacji szczegółowych udziela Biuro Obsługi Szkoleń </a:t>
            </a:r>
            <a:br>
              <a:rPr lang="pl-PL" sz="2400" dirty="0"/>
            </a:br>
            <a:r>
              <a:rPr lang="pl-PL" sz="2400" dirty="0"/>
              <a:t>i kierownicy poszczególnych kursów.</a:t>
            </a:r>
          </a:p>
          <a:p>
            <a:pPr>
              <a:buFont typeface="Arial" charset="0"/>
              <a:buChar char="•"/>
              <a:defRPr/>
            </a:pPr>
            <a:r>
              <a:rPr lang="pl-PL" altLang="pl-PL" sz="2400" dirty="0">
                <a:sym typeface="Wingdings" pitchFamily="2" charset="2"/>
              </a:rPr>
              <a:t></a:t>
            </a:r>
            <a:r>
              <a:rPr lang="pl-PL" sz="2400" dirty="0"/>
              <a:t>  </a:t>
            </a:r>
            <a:r>
              <a:rPr lang="pl-PL" sz="2400" b="1" dirty="0"/>
              <a:t>95 -721-61-14</a:t>
            </a:r>
            <a:r>
              <a:rPr lang="pl-PL" sz="2400" dirty="0"/>
              <a:t> </a:t>
            </a:r>
          </a:p>
          <a:p>
            <a:pPr marL="0" indent="0">
              <a:buNone/>
              <a:defRPr/>
            </a:pPr>
            <a:endParaRPr lang="pl-PL" sz="2400" dirty="0"/>
          </a:p>
          <a:p>
            <a:pPr marL="0" indent="0" eaLnBrk="1" hangingPunct="1">
              <a:buNone/>
              <a:defRPr/>
            </a:pPr>
            <a:endParaRPr lang="pl-PL" altLang="pl-PL" sz="2400" dirty="0"/>
          </a:p>
        </p:txBody>
      </p:sp>
      <p:sp>
        <p:nvSpPr>
          <p:cNvPr id="32772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F77C38-E211-477A-B010-F4DB3D51E4DB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164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00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09625" y="1125538"/>
            <a:ext cx="8229600" cy="4946650"/>
          </a:xfrm>
        </p:spPr>
        <p:txBody>
          <a:bodyPr rtlCol="0">
            <a:normAutofit fontScale="40000" lnSpcReduction="20000"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pl-PL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  roku szkolnym 2021/2022 WOM  proponuje </a:t>
            </a:r>
            <a:b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studia podyplomowe </a:t>
            </a:r>
            <a:b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 podstawie porozumienia </a:t>
            </a:r>
            <a:b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 Akademią im. Jakuba  z Paradyża </a:t>
            </a:r>
            <a:b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51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 Gorzowie Wielkopolskim: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pl-PL" sz="38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pl-PL" sz="38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pl-PL" sz="1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pl-PL" sz="5900" b="1" dirty="0"/>
              <a:t>Zarządzanie oświatą </a:t>
            </a:r>
            <a:br>
              <a:rPr lang="pl-PL" sz="5900" b="1" dirty="0"/>
            </a:br>
            <a:r>
              <a:rPr lang="pl-PL" sz="4200" dirty="0"/>
              <a:t>(250 godz. w tym 30 godz. praktyki kierowniczej)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3700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3700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pl-PL" sz="2800" dirty="0"/>
              <a:t/>
            </a:r>
            <a:br>
              <a:rPr lang="pl-PL" sz="2800" dirty="0"/>
            </a:br>
            <a:endParaRPr lang="pl-PL" sz="2800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800" dirty="0"/>
          </a:p>
          <a:p>
            <a:pPr>
              <a:buFont typeface="Arial" charset="0"/>
              <a:buChar char="•"/>
              <a:defRPr/>
            </a:pPr>
            <a:r>
              <a:rPr lang="pl-PL" sz="3500" dirty="0"/>
              <a:t>Informacji szczegółowych udziela Biuro Obsługi Szkoleń.</a:t>
            </a:r>
          </a:p>
          <a:p>
            <a:pPr>
              <a:buFont typeface="Arial" charset="0"/>
              <a:buChar char="•"/>
              <a:defRPr/>
            </a:pPr>
            <a:r>
              <a:rPr lang="pl-PL" sz="3500" dirty="0"/>
              <a:t>e-mail: </a:t>
            </a:r>
            <a:r>
              <a:rPr lang="pl-PL" sz="3500" u="sng" dirty="0">
                <a:hlinkClick r:id="rId2"/>
              </a:rPr>
              <a:t>bos.katarzyna.szczepaniak@womgorz.edu.pl</a:t>
            </a:r>
            <a:endParaRPr lang="pl-PL" sz="3500" u="sng" dirty="0"/>
          </a:p>
          <a:p>
            <a:pPr marL="0" indent="0">
              <a:buNone/>
              <a:defRPr/>
            </a:pPr>
            <a:r>
              <a:rPr lang="pl-PL" sz="3500" dirty="0"/>
              <a:t/>
            </a:r>
            <a:br>
              <a:rPr lang="pl-PL" sz="3500" dirty="0"/>
            </a:br>
            <a:r>
              <a:rPr lang="pl-PL" altLang="pl-PL" sz="3500" dirty="0">
                <a:sym typeface="Wingdings" pitchFamily="2" charset="2"/>
              </a:rPr>
              <a:t> </a:t>
            </a:r>
            <a:r>
              <a:rPr lang="pl-PL" sz="3500" dirty="0"/>
              <a:t> </a:t>
            </a:r>
            <a:r>
              <a:rPr lang="pl-PL" sz="3500" b="1" dirty="0"/>
              <a:t>95 -721-61-14</a:t>
            </a:r>
            <a:r>
              <a:rPr lang="pl-PL" sz="35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pl-PL" sz="2400" dirty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pl-PL" sz="2400" dirty="0"/>
              <a:t>	</a:t>
            </a:r>
          </a:p>
        </p:txBody>
      </p:sp>
      <p:sp>
        <p:nvSpPr>
          <p:cNvPr id="33795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2EC680-72A9-4B67-A4DB-A77C8AD55666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165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0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ytuł 1"/>
          <p:cNvSpPr>
            <a:spLocks noGrp="1"/>
          </p:cNvSpPr>
          <p:nvPr>
            <p:ph type="title"/>
          </p:nvPr>
        </p:nvSpPr>
        <p:spPr>
          <a:xfrm>
            <a:off x="838200" y="404813"/>
            <a:ext cx="8229600" cy="1223962"/>
          </a:xfrm>
        </p:spPr>
        <p:txBody>
          <a:bodyPr/>
          <a:lstStyle/>
          <a:p>
            <a:pPr eaLnBrk="1" hangingPunct="1"/>
            <a:r>
              <a:rPr lang="pl-PL" altLang="pl-PL" sz="3600" b="1"/>
              <a:t/>
            </a:r>
            <a:br>
              <a:rPr lang="pl-PL" altLang="pl-PL" sz="3600" b="1"/>
            </a:br>
            <a:r>
              <a:rPr lang="pl-PL" altLang="pl-PL" sz="3600" b="1"/>
              <a:t> Biblioteka Pedagogiczna WOM-u</a:t>
            </a:r>
            <a:br>
              <a:rPr lang="pl-PL" altLang="pl-PL" sz="3600" b="1"/>
            </a:br>
            <a:r>
              <a:rPr lang="pl-PL" altLang="pl-PL" sz="2000" b="1"/>
              <a:t>       </a:t>
            </a:r>
            <a:r>
              <a:rPr lang="pl-PL" altLang="pl-PL" sz="2000"/>
              <a:t>ul. Łokietka 20A, </a:t>
            </a:r>
            <a:r>
              <a:rPr lang="pl-PL" altLang="pl-PL" sz="2000">
                <a:sym typeface="Wingdings" panose="05000000000000000000" pitchFamily="2" charset="2"/>
              </a:rPr>
              <a:t> </a:t>
            </a:r>
            <a:r>
              <a:rPr lang="pl-PL" altLang="pl-PL" sz="2000"/>
              <a:t>(95) 721-61-40</a:t>
            </a:r>
            <a:br>
              <a:rPr lang="pl-PL" altLang="pl-PL" sz="2000"/>
            </a:br>
            <a:endParaRPr lang="pl-PL" altLang="pl-PL" sz="2000"/>
          </a:p>
        </p:txBody>
      </p:sp>
      <p:pic>
        <p:nvPicPr>
          <p:cNvPr id="5" name="Symbol zastępczy zawartości 4" descr="BIBLI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4569" y="1700809"/>
            <a:ext cx="3352189" cy="4525963"/>
          </a:xfrm>
          <a:effectLst>
            <a:softEdge rad="112500"/>
          </a:effectLst>
        </p:spPr>
      </p:pic>
      <p:sp>
        <p:nvSpPr>
          <p:cNvPr id="37892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30B008-DAB0-4455-8F95-6C8303307846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166</a:t>
            </a:fld>
            <a:endParaRPr lang="pl-PL" altLang="pl-PL">
              <a:solidFill>
                <a:srgbClr val="898989"/>
              </a:solidFill>
            </a:endParaRPr>
          </a:p>
        </p:txBody>
      </p:sp>
      <p:sp>
        <p:nvSpPr>
          <p:cNvPr id="30724" name="pole tekstowe 5"/>
          <p:cNvSpPr txBox="1">
            <a:spLocks noChangeArrowheads="1"/>
          </p:cNvSpPr>
          <p:nvPr/>
        </p:nvSpPr>
        <p:spPr bwMode="auto">
          <a:xfrm>
            <a:off x="4448175" y="1989138"/>
            <a:ext cx="4826000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7313" indent="-87313" eaLnBrk="1" fontAlgn="base" hangingPunct="1">
              <a:spcAft>
                <a:spcPct val="0"/>
              </a:spcAft>
              <a:defRPr/>
            </a:pPr>
            <a:r>
              <a:rPr lang="pl-PL" altLang="pl-PL" sz="2000" b="1" dirty="0">
                <a:solidFill>
                  <a:srgbClr val="1F497D"/>
                </a:solidFill>
              </a:rPr>
              <a:t> </a:t>
            </a:r>
            <a:r>
              <a:rPr lang="pl-PL" altLang="pl-PL" sz="1800" b="1" dirty="0">
                <a:solidFill>
                  <a:srgbClr val="1F497D"/>
                </a:solidFill>
              </a:rPr>
              <a:t>Organizuje i prowadzi wspomaganie: </a:t>
            </a:r>
            <a:r>
              <a:rPr lang="pl-PL" altLang="pl-PL" sz="1800" dirty="0">
                <a:solidFill>
                  <a:prstClr val="black"/>
                </a:solidFill>
              </a:rPr>
              <a:t/>
            </a:r>
            <a:br>
              <a:rPr lang="pl-PL" altLang="pl-PL" sz="1800" dirty="0">
                <a:solidFill>
                  <a:prstClr val="black"/>
                </a:solidFill>
              </a:rPr>
            </a:br>
            <a:r>
              <a:rPr lang="pl-PL" altLang="pl-PL" sz="1800" dirty="0">
                <a:solidFill>
                  <a:prstClr val="black"/>
                </a:solidFill>
              </a:rPr>
              <a:t>- szkół i placówek w realizacji zadań </a:t>
            </a:r>
            <a:br>
              <a:rPr lang="pl-PL" altLang="pl-PL" sz="1800" dirty="0">
                <a:solidFill>
                  <a:prstClr val="black"/>
                </a:solidFill>
              </a:rPr>
            </a:br>
            <a:r>
              <a:rPr lang="pl-PL" altLang="pl-PL" sz="1800" dirty="0">
                <a:solidFill>
                  <a:prstClr val="black"/>
                </a:solidFill>
              </a:rPr>
              <a:t>  dydaktycznych, wychowawczych </a:t>
            </a:r>
            <a:br>
              <a:rPr lang="pl-PL" altLang="pl-PL" sz="1800" dirty="0">
                <a:solidFill>
                  <a:prstClr val="black"/>
                </a:solidFill>
              </a:rPr>
            </a:br>
            <a:r>
              <a:rPr lang="pl-PL" altLang="pl-PL" sz="1800" dirty="0">
                <a:solidFill>
                  <a:prstClr val="black"/>
                </a:solidFill>
              </a:rPr>
              <a:t>  i opiekuńczych; </a:t>
            </a:r>
          </a:p>
          <a:p>
            <a:pPr eaLnBrk="1" fontAlgn="base" hangingPunct="1">
              <a:spcAft>
                <a:spcPct val="0"/>
              </a:spcAft>
              <a:buNone/>
              <a:defRPr/>
            </a:pPr>
            <a:r>
              <a:rPr lang="pl-PL" altLang="pl-PL" sz="1800" dirty="0">
                <a:solidFill>
                  <a:prstClr val="black"/>
                </a:solidFill>
              </a:rPr>
              <a:t> - bibliotek szkolnych;</a:t>
            </a:r>
            <a:endParaRPr lang="pl-PL" altLang="pl-PL" sz="2000" dirty="0">
              <a:solidFill>
                <a:prstClr val="black"/>
              </a:solidFill>
            </a:endParaRPr>
          </a:p>
          <a:p>
            <a:pPr eaLnBrk="1" fontAlgn="base" hangingPunct="1">
              <a:spcAft>
                <a:spcPct val="0"/>
              </a:spcAft>
              <a:defRPr/>
            </a:pPr>
            <a:r>
              <a:rPr lang="pl-PL" altLang="pl-PL" sz="2000" b="1" dirty="0">
                <a:solidFill>
                  <a:srgbClr val="1F497D"/>
                </a:solidFill>
              </a:rPr>
              <a:t> </a:t>
            </a:r>
            <a:r>
              <a:rPr lang="pl-PL" altLang="pl-PL" sz="1800" b="1" dirty="0">
                <a:solidFill>
                  <a:srgbClr val="1F497D"/>
                </a:solidFill>
              </a:rPr>
              <a:t>Organizuje i prowadzi sieci współpracy</a:t>
            </a:r>
            <a:br>
              <a:rPr lang="pl-PL" altLang="pl-PL" sz="1800" b="1" dirty="0">
                <a:solidFill>
                  <a:srgbClr val="1F497D"/>
                </a:solidFill>
              </a:rPr>
            </a:br>
            <a:r>
              <a:rPr lang="pl-PL" altLang="pl-PL" sz="1800" b="1" dirty="0">
                <a:solidFill>
                  <a:srgbClr val="1F497D"/>
                </a:solidFill>
              </a:rPr>
              <a:t>   i samokształcenia dla nauczycieli;</a:t>
            </a:r>
          </a:p>
          <a:p>
            <a:pPr fontAlgn="base">
              <a:spcAft>
                <a:spcPct val="0"/>
              </a:spcAft>
              <a:buNone/>
              <a:defRPr/>
            </a:pPr>
            <a:r>
              <a:rPr lang="pl-PL" altLang="pl-PL" sz="1800" b="1" dirty="0">
                <a:solidFill>
                  <a:srgbClr val="4F81BD">
                    <a:lumMod val="75000"/>
                  </a:srgbClr>
                </a:solidFill>
              </a:rPr>
              <a:t>Proponuje:</a:t>
            </a:r>
          </a:p>
          <a:p>
            <a:pPr fontAlgn="base">
              <a:spcAft>
                <a:spcPct val="0"/>
              </a:spcAft>
              <a:defRPr/>
            </a:pPr>
            <a:r>
              <a:rPr lang="pl-PL" sz="1800" dirty="0">
                <a:solidFill>
                  <a:prstClr val="black"/>
                </a:solidFill>
              </a:rPr>
              <a:t> bogaty wybór zajęć edukacyjnych, lekcji bibliotecznych  (realizacja w BP lub szkole)</a:t>
            </a:r>
          </a:p>
          <a:p>
            <a:pPr fontAlgn="base">
              <a:spcAft>
                <a:spcPct val="0"/>
              </a:spcAft>
              <a:buNone/>
              <a:defRPr/>
            </a:pPr>
            <a:r>
              <a:rPr lang="pl-PL" altLang="pl-PL" sz="1800" b="1" dirty="0">
                <a:solidFill>
                  <a:srgbClr val="1F497D">
                    <a:lumMod val="75000"/>
                  </a:srgbClr>
                </a:solidFill>
              </a:rPr>
              <a:t>Zaprasza do Galerii „Na mansardzie”</a:t>
            </a:r>
          </a:p>
          <a:p>
            <a:pPr fontAlgn="base">
              <a:spcAft>
                <a:spcPct val="0"/>
              </a:spcAft>
              <a:defRPr/>
            </a:pPr>
            <a:r>
              <a:rPr lang="pl-PL" sz="1800" dirty="0">
                <a:solidFill>
                  <a:prstClr val="black"/>
                </a:solidFill>
              </a:rPr>
              <a:t> do obejrzenia interesujących wystaw</a:t>
            </a:r>
          </a:p>
          <a:p>
            <a:pPr fontAlgn="base">
              <a:spcAft>
                <a:spcPct val="0"/>
              </a:spcAft>
              <a:defRPr/>
            </a:pPr>
            <a:r>
              <a:rPr lang="pl-PL" sz="1800" dirty="0">
                <a:solidFill>
                  <a:prstClr val="black"/>
                </a:solidFill>
              </a:rPr>
              <a:t> zaprezentowania dorobku artystycznego swoich uczniów, nauczycieli</a:t>
            </a:r>
          </a:p>
          <a:p>
            <a:pPr fontAlgn="base">
              <a:spcAft>
                <a:spcPct val="0"/>
              </a:spcAft>
              <a:defRPr/>
            </a:pPr>
            <a:endParaRPr lang="pl-PL" sz="1800" dirty="0">
              <a:solidFill>
                <a:prstClr val="black"/>
              </a:solidFill>
            </a:endParaRPr>
          </a:p>
          <a:p>
            <a:pPr eaLnBrk="1" fontAlgn="base" hangingPunct="1">
              <a:spcAft>
                <a:spcPct val="0"/>
              </a:spcAft>
              <a:buNone/>
              <a:defRPr/>
            </a:pPr>
            <a:r>
              <a:rPr lang="pl-PL" altLang="pl-PL" sz="2000" b="1" dirty="0">
                <a:solidFill>
                  <a:srgbClr val="1F497D"/>
                </a:solidFill>
              </a:rPr>
              <a:t/>
            </a:r>
            <a:br>
              <a:rPr lang="pl-PL" altLang="pl-PL" sz="2000" b="1" dirty="0">
                <a:solidFill>
                  <a:srgbClr val="1F497D"/>
                </a:solidFill>
              </a:rPr>
            </a:br>
            <a:endParaRPr lang="pl-PL" altLang="pl-PL" sz="2000" b="1" dirty="0">
              <a:solidFill>
                <a:srgbClr val="1F497D"/>
              </a:solidFill>
            </a:endParaRPr>
          </a:p>
        </p:txBody>
      </p:sp>
      <p:sp>
        <p:nvSpPr>
          <p:cNvPr id="37894" name="Rectangle 2"/>
          <p:cNvSpPr>
            <a:spLocks noChangeArrowheads="1"/>
          </p:cNvSpPr>
          <p:nvPr/>
        </p:nvSpPr>
        <p:spPr bwMode="auto">
          <a:xfrm>
            <a:off x="381001" y="-25315"/>
            <a:ext cx="993252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l-PL" altLang="pl-PL" sz="90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Biblioteka Pedagogiczna stanowi wojewódzkie multimedialne centrum informacji pedagogicznej oraz centrum zbiorów z zakresu pedagogiki, psychologii i nauk pokrewnych.</a:t>
            </a:r>
            <a:endParaRPr lang="pl-PL" altLang="pl-PL" sz="90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altLang="pl-PL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pic>
        <p:nvPicPr>
          <p:cNvPr id="3789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1" y="554038"/>
            <a:ext cx="5937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42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pl-PL" altLang="pl-PL" b="1" smtClean="0">
                <a:solidFill>
                  <a:schemeClr val="tx2"/>
                </a:solidFill>
              </a:rPr>
              <a:t>Zapraszamy Państwa do współpracy </a:t>
            </a:r>
            <a:br>
              <a:rPr lang="pl-PL" altLang="pl-PL" b="1" smtClean="0">
                <a:solidFill>
                  <a:schemeClr val="tx2"/>
                </a:solidFill>
              </a:rPr>
            </a:br>
            <a:r>
              <a:rPr lang="pl-PL" altLang="pl-PL" b="1" smtClean="0">
                <a:solidFill>
                  <a:schemeClr val="tx2"/>
                </a:solidFill>
              </a:rPr>
              <a:t>i korzystania z oferty WOM i BP</a:t>
            </a:r>
            <a:r>
              <a:rPr lang="pl-PL" altLang="pl-PL" smtClean="0">
                <a:solidFill>
                  <a:schemeClr val="tx2"/>
                </a:solidFill>
              </a:rPr>
              <a:t>	</a:t>
            </a:r>
            <a:br>
              <a:rPr lang="pl-PL" altLang="pl-PL" smtClean="0">
                <a:solidFill>
                  <a:schemeClr val="tx2"/>
                </a:solidFill>
              </a:rPr>
            </a:br>
            <a:r>
              <a:rPr lang="pl-PL" altLang="pl-PL" b="1" smtClean="0"/>
              <a:t>Zgłoszenia na wszystkie formy doskonalenia organizowane przez W</a:t>
            </a:r>
            <a:r>
              <a:rPr lang="pl-PL" altLang="pl-PL" b="1" smtClean="0">
                <a:latin typeface="Arial" panose="020B0604020202020204" pitchFamily="34" charset="0"/>
              </a:rPr>
              <a:t>O</a:t>
            </a:r>
            <a:r>
              <a:rPr lang="pl-PL" altLang="pl-PL" b="1" smtClean="0"/>
              <a:t>M </a:t>
            </a:r>
            <a:r>
              <a:rPr lang="pl-PL" altLang="pl-PL" b="1" smtClean="0">
                <a:latin typeface="Arial" panose="020B0604020202020204" pitchFamily="34" charset="0"/>
              </a:rPr>
              <a:t/>
            </a:r>
            <a:br>
              <a:rPr lang="pl-PL" altLang="pl-PL" b="1" smtClean="0">
                <a:latin typeface="Arial" panose="020B0604020202020204" pitchFamily="34" charset="0"/>
              </a:rPr>
            </a:br>
            <a:r>
              <a:rPr lang="pl-PL" altLang="pl-PL" smtClean="0">
                <a:solidFill>
                  <a:schemeClr val="tx2"/>
                </a:solidFill>
              </a:rPr>
              <a:t>przyjmowane </a:t>
            </a:r>
            <a:br>
              <a:rPr lang="pl-PL" altLang="pl-PL" smtClean="0">
                <a:solidFill>
                  <a:schemeClr val="tx2"/>
                </a:solidFill>
              </a:rPr>
            </a:br>
            <a:r>
              <a:rPr lang="pl-PL" altLang="pl-PL" smtClean="0">
                <a:solidFill>
                  <a:schemeClr val="tx2"/>
                </a:solidFill>
              </a:rPr>
              <a:t>są</a:t>
            </a:r>
            <a:r>
              <a:rPr lang="pl-PL" altLang="pl-PL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pl-PL" altLang="pl-PL" smtClean="0">
                <a:solidFill>
                  <a:schemeClr val="tx2"/>
                </a:solidFill>
              </a:rPr>
              <a:t>drogą elektroniczną </a:t>
            </a:r>
            <a:br>
              <a:rPr lang="pl-PL" altLang="pl-PL" smtClean="0">
                <a:solidFill>
                  <a:schemeClr val="tx2"/>
                </a:solidFill>
              </a:rPr>
            </a:br>
            <a:r>
              <a:rPr lang="pl-PL" altLang="pl-PL" b="1" smtClean="0"/>
              <a:t>za pośrednictwem strony internetowej: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pl-PL" altLang="pl-PL" sz="5400">
                <a:solidFill>
                  <a:schemeClr val="accent1"/>
                </a:solidFill>
                <a:hlinkClick r:id="rId2"/>
              </a:rPr>
              <a:t>www.womgorz.edu.pl</a:t>
            </a:r>
            <a:r>
              <a:rPr lang="pl-PL" altLang="pl-PL" sz="540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8915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776478-C694-4C9B-A2EF-0EC648F9FBEE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167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5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836613"/>
            <a:ext cx="8229600" cy="52895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pl-PL" dirty="0" smtClean="0"/>
              <a:t>	Informacji na temat szkoleń udziela 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pl-PL" dirty="0" smtClean="0"/>
              <a:t/>
            </a:r>
            <a:br>
              <a:rPr lang="pl-PL" dirty="0" smtClean="0"/>
            </a:b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Biuro Obsługi Szkoleń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pl-PL" dirty="0" smtClean="0"/>
              <a:t>tel.: 95 721 61 14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pl-PL" dirty="0" smtClean="0"/>
              <a:t>E-mail: </a:t>
            </a:r>
            <a:br>
              <a:rPr lang="pl-PL" dirty="0" smtClean="0"/>
            </a:br>
            <a:r>
              <a:rPr lang="pl-PL" sz="2800" dirty="0">
                <a:hlinkClick r:id="rId2"/>
              </a:rPr>
              <a:t>bos.katarzyna.szczepaniak@womgorz.edu.pl</a:t>
            </a:r>
            <a:endParaRPr lang="pl-PL" sz="2800" dirty="0"/>
          </a:p>
          <a:p>
            <a:pPr marL="358775" indent="-358775" eaLnBrk="1" fontAlgn="auto" hangingPunct="1">
              <a:spcAft>
                <a:spcPts val="0"/>
              </a:spcAft>
              <a:buNone/>
              <a:defRPr/>
            </a:pPr>
            <a:r>
              <a:rPr lang="pl-PL" sz="2800" dirty="0">
                <a:hlinkClick r:id="rId3"/>
              </a:rPr>
              <a:t>bos.anna.olejniczak@womgorz.edu.pl</a:t>
            </a:r>
            <a:endParaRPr lang="pl-PL" sz="2800" dirty="0"/>
          </a:p>
          <a:p>
            <a:pPr marL="358775" indent="-358775" eaLnBrk="1" fontAlgn="auto" hangingPunct="1">
              <a:spcAft>
                <a:spcPts val="0"/>
              </a:spcAft>
              <a:buNone/>
              <a:defRPr/>
            </a:pPr>
            <a:r>
              <a:rPr lang="pl-PL" sz="2800" dirty="0">
                <a:hlinkClick r:id="rId4"/>
              </a:rPr>
              <a:t>bos.katarzyna.burdzinska@womgorz.edu.pl</a:t>
            </a:r>
            <a:endParaRPr lang="pl-PL" sz="2800" dirty="0"/>
          </a:p>
          <a:p>
            <a:pPr marL="358775" indent="-358775" eaLnBrk="1" fontAlgn="auto" hangingPunct="1">
              <a:spcAft>
                <a:spcPts val="0"/>
              </a:spcAft>
              <a:buNone/>
              <a:defRPr/>
            </a:pPr>
            <a:endParaRPr lang="pl-PL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pl-PL" dirty="0" smtClean="0"/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pl-PL" dirty="0" smtClean="0"/>
          </a:p>
        </p:txBody>
      </p:sp>
      <p:sp>
        <p:nvSpPr>
          <p:cNvPr id="39939" name="Symbol zastępczy numeru slajd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FCD1A1-4A13-4F59-8978-53A3B8BC2365}" type="slidenum">
              <a:rPr lang="pl-PL" altLang="pl-PL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168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9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75418" y="155679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Przedszkola i Szkoły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Promujące Zdrowie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0" y="4725145"/>
            <a:ext cx="1544290" cy="15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640070"/>
            <a:ext cx="22548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Marcin\Desktop\25 lat Promujacych\nowe_logo_spz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280030"/>
            <a:ext cx="19092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432720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17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28464" y="1484784"/>
            <a:ext cx="9433047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Szkoły ponadpodstawowe: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 2: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przepisami prawa organizowania zajęć w grupie do pięciu uczniów lub w formie indywidualnej oraz udzielania pomocy psychologiczno-pedagogicznej w formie zindywidualizowanej ścieżki kształcenia. </a:t>
            </a:r>
          </a:p>
          <a:p>
            <a:pPr marL="0" indent="0" algn="just"/>
            <a:endParaRPr lang="pl-PL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</a:t>
            </a: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kontroli przeprowadzonych w wyznaczonych szkołach branżowych I stopnia stanowiły podstawę do wydania dyrektorom tych szkół </a:t>
            </a:r>
            <a:r>
              <a:rPr lang="pl-PL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zaleceń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3573" indent="-803573"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Wydane zalecenia dotyczyły zobowiązania dyrektora branżowej szkoły I stopnia do przestrzegania:</a:t>
            </a:r>
            <a:endParaRPr lang="pl-PL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6 ust. 1 pkt 8 rozporządzenia Ministra Edukacji Narodowej z dnia 9 sierpnia 2017 r. w sprawie warunków organizowania kształcenia, wychowania i opieki dla dzieci i młodzieży niepełnosprawnych, niedostosowanych społecznie i zagrożonych niedostosowaniem społecznym (Dz. U. z 2017 r. poz. 1578, z </a:t>
            </a:r>
            <a:r>
              <a:rPr lang="pl-PL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6 ust. 9 w związku z  § 6 ust. 1 pkt 8 rozporządzenia Ministra Edukacji Narodowej z dnia 9 sierpnia 2017 r. </a:t>
            </a:r>
            <a:b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sprawie warunków organizowania kształcenia, wychowania i opieki dla dzieci i młodzieży niepełnosprawnych, niedostosowanych społecznie i zagrożonych niedostosowaniem społecznym (Dz. U. z 2017 r. poz. 1578, </a:t>
            </a:r>
            <a:b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17 ust. 2a pkt 4 rozporządzenia Ministra Edukacji Narodowej z dnia 17 marca 2017 r. w sprawie szczegółowej organizacji publicznych szkół i publicznych przedszkoli (Dz. U. z 2017 r. poz. 649, z późn.zm.).</a:t>
            </a:r>
            <a:endParaRPr lang="pl-PL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1463" b="1" dirty="0"/>
          </a:p>
          <a:p>
            <a:pPr marL="0" indent="0" algn="just"/>
            <a:endParaRPr lang="pl-PL" sz="1625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8925" indent="0" algn="just"/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33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dla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Lubuskich Szkół i Przedszkoli Promujących Zdrowie 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</a:rPr>
              <a:t>m. Gorzów Wielkopolski:</a:t>
            </a:r>
          </a:p>
          <a:p>
            <a:pPr marL="361950" indent="-36195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3 im. Krasnala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Hałabały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w Gorzowie Wielkopolskim,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ul. Słoneczna 11, 66-400 Gorzów Wielkopolski</a:t>
            </a:r>
          </a:p>
          <a:p>
            <a:pPr marL="361950" lvl="0" indent="-36195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Miejskie nr 13 im. Bolka i Lolka w Gorzowie Wielkopolskim, ul. Bracka 67,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66-400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Gorzów Wielkopolski</a:t>
            </a:r>
          </a:p>
          <a:p>
            <a:pPr marL="361950" lvl="0" indent="-36195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15 „Baśniowy Dom” w Gorzowie Wielkopolskim, ul. Bohaterów Warszawy 5, 66-400 Gorzów Wielkopolski</a:t>
            </a:r>
          </a:p>
          <a:p>
            <a:pPr marL="361950" indent="-36195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21 z Oddziałami Integracyjnymi i z Oddziałami Sportowymi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im. Orląt Lwowskich w Gorzowie Wielkopolskim, ul. Taczaka 1, 66-400 Gorzów Wielkopolski</a:t>
            </a:r>
          </a:p>
          <a:p>
            <a:pPr marL="361950" lvl="0" indent="-36195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Zespół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Szkół Mechanicznych im. Zesłańców Sybiru w Gorzowie Wielkopolskim,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Dąbrowskiego 32, 66-400 Gorzów Wielkopolski</a:t>
            </a:r>
          </a:p>
          <a:p>
            <a:pPr>
              <a:spcAft>
                <a:spcPts val="0"/>
              </a:spcAft>
            </a:pP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Bogdaniec: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Jana Pawła II w Lubczynie, Lubczyno 55,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66-450 Lubczyno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Henryka Sienkiewicza w Bogdańcu,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Pocztowa 7, 66-450 Bogdaniec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69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dla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Lubuskich Szkół i Przedszkoli Promujących Zdrowie 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</a:rPr>
              <a:t>G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mina Kłodawa: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Publiczne Przedszkole w Wojcieszycach z Oddziałem Zamiejscowym w Różankach, Wojcieszyce, ul. Osiedlowa 6, 66-415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Kłodawa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im. Adama Mickiewicza w Kłodawie, ul. Szkolna 1, 66-415 Kłodawa</a:t>
            </a:r>
          </a:p>
          <a:p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Słubice: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Samorządowe nr 2 „Pinokio” w Słubicach, ul. Narutowicza 1, 69-100 Słubice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Kornela Makuszyńskiego w Kunowicach, ul. Słubicka 18,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69-100 Kunowice</a:t>
            </a:r>
          </a:p>
          <a:p>
            <a:pPr algn="just"/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</a:t>
            </a:r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Skąpe: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im. Bohaterów Powstania Warszawskiego w Ołoboku, ul. Wojciechowskiego 25, 66-213 Skąpe</a:t>
            </a:r>
          </a:p>
          <a:p>
            <a:pPr algn="just"/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Szczaniec: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im. św. Jana Pawła II w Smardzewie, Smardzewo 95, 66-225 Szczaniec</a:t>
            </a:r>
          </a:p>
          <a:p>
            <a:pPr>
              <a:spcAft>
                <a:spcPts val="0"/>
              </a:spcAft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dla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Lubuskich Szkół i Przedszkoli Promujących Zdrowie 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</a:rPr>
              <a:t>m. Zielona Góra: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Miejskie Przedszkole nr 14 „Wesoła 14” w Zielonej Górze, ul. Ignacego Krasickiego 12,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65-512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Zielona Góra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nr 18 im. Arkadego Fiedlera w Zielonej Górze, 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Francuska 10,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65-941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Zielona Góra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15 im. 4 Dywizji Piechoty Wojska Polskiego w Zielonej Górze,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Lisia 37, 65-093 Zielona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Góra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Zespół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Szkół Specjalnych nr 1 w Zielonej Górze, ul. Piastowska 9,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65-515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Zielona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Góra</a:t>
            </a:r>
            <a:endParaRPr lang="pl-PL" dirty="0"/>
          </a:p>
          <a:p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m. Nowa Sól: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nr 8 w Nowej Soli, ul. Żeromskiego 7, 67-100 Nowa Sól</a:t>
            </a:r>
            <a:endParaRPr lang="pl-PL" sz="2000" b="1" dirty="0">
              <a:solidFill>
                <a:srgbClr val="5805FF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Bytom Odrzański: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w Bytomiu Odrzańskim, ul. Dworcowa 19, 67- 115 Bytom Odrzański</a:t>
            </a:r>
          </a:p>
          <a:p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Wschowa: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nr 2 im. Bohaterów Westerplatte we Wschowie, ul. Wolsztyńska 4,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67-400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Wschowa</a:t>
            </a:r>
          </a:p>
          <a:p>
            <a:pPr>
              <a:spcAft>
                <a:spcPts val="0"/>
              </a:spcAft>
            </a:pP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3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dla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Lubuskich Szkół i Przedszkoli Promujących Zdrowie 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Krosno Odrzańskie: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Specjalna Przysposabiająca do Pracy w Zespole Szkół Specjalnych w Krośnie Odrzańskim, ul. Poznańska 88, 66-600 Krosno Odrzańskie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Specjalna nr 4 w Zespole Szkół Specjalnych w Krośnie Odrzańskim,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Poznańska 88, 66-600 Krosno Odrzańskie</a:t>
            </a:r>
          </a:p>
          <a:p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Gubin: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Miejskie nr 1 w Gubinie, ul. Piastowska 20, 66-620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Gubin</a:t>
            </a:r>
          </a:p>
          <a:p>
            <a:pPr>
              <a:spcAft>
                <a:spcPts val="0"/>
              </a:spcAft>
            </a:pP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3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Certyfikaty Wojewódzkie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dla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Lubuskich Szkół i Przedszkoli Promujących Zdrowie 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Trzebiel:</a:t>
            </a:r>
          </a:p>
          <a:p>
            <a:pPr marL="355600" indent="-3556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Łuku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Mużakowa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w Nowych Czaplach,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Wolności 6a, 68-210 Nowe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Czaple</a:t>
            </a:r>
          </a:p>
          <a:p>
            <a:pPr>
              <a:spcAft>
                <a:spcPts val="0"/>
              </a:spcAft>
            </a:pPr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Tuplice:</a:t>
            </a: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Tadeusza Kościuszki w Tuplicach, ul. Daszyńskiego 1, 68-219 Tuplice</a:t>
            </a:r>
          </a:p>
          <a:p>
            <a:pPr>
              <a:spcAft>
                <a:spcPts val="0"/>
              </a:spcAft>
            </a:pPr>
            <a:r>
              <a:rPr lang="pl-PL" sz="20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</a:t>
            </a: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Lubsko: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Niepubliczna Szkoła Podstawowa im. Noblistów Polskich w Lubsku, ul. Chopina 10,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68-300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Lubsko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Zespół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Szkół Technicznych im. Władysława Reymonta w Lubsku, ul. Powstańców Wielkopolskich 2, 68-300 Lubsko</a:t>
            </a:r>
          </a:p>
          <a:p>
            <a:pPr>
              <a:spcAft>
                <a:spcPts val="0"/>
              </a:spcAft>
            </a:pPr>
            <a:r>
              <a:rPr lang="pl-PL" sz="2000" b="1" dirty="0" smtClean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Żary: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Zespół Szkół Ogólnokształcących i Technicznych w Żarach, ul. Zielonogórska 23, 68-200 Żary</a:t>
            </a:r>
          </a:p>
          <a:p>
            <a:pPr>
              <a:spcAft>
                <a:spcPts val="0"/>
              </a:spcAft>
            </a:pPr>
            <a:r>
              <a:rPr lang="pl-PL" sz="2400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Żagań:</a:t>
            </a:r>
          </a:p>
          <a:p>
            <a:pPr marL="361950" indent="-361950" algn="just"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Publiczna Szkoła Podstawowa nr 7 im. Doroty księżnej żagańskiej w Żaganiu, ul. Żarska 1, </a:t>
            </a:r>
            <a:b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68-100 Żagań</a:t>
            </a:r>
          </a:p>
          <a:p>
            <a:r>
              <a:rPr lang="pl-PL" b="1" dirty="0">
                <a:solidFill>
                  <a:srgbClr val="5805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Gmina Niegosławice: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im. Jana Pawła II w Przecławiu, Przecław 83, 67-312 Niegosławice</a:t>
            </a:r>
          </a:p>
          <a:p>
            <a:pPr>
              <a:spcAft>
                <a:spcPts val="0"/>
              </a:spcAft>
            </a:pPr>
            <a:endParaRPr lang="pl-PL" sz="2000" b="1" dirty="0">
              <a:solidFill>
                <a:srgbClr val="5805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7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Zaświadczenia o włączeniu szkoły/przedszkola </a:t>
            </a:r>
            <a:r>
              <a:rPr lang="pl-PL" sz="2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Lubuskiej Sieci Szkół/Przedszkoli Promujących Zdrowie 2021: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 Podstawowa nr 1 im. Mikołaja Kopernika w Słubicach, ul. Wojska Polskiego 1, 69-100 Słubice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Miejskie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nr 3 im. Misia Uszatka w Zielonej Górze, ul. Niepodległości,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65-042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Zielona Góra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nr 1 im. Przyjaciół Stumilowego Lasu w Krośnie Odrzańskim,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ul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. Srebrna Góra 2, 66-600 Krosno Odrzańskie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Przedszkole nr 4 w Krośnie Odrzańskim, ul. Chrobrego 33, 66-600 Krosno Odrzańskie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Zespół Szkół Specjalnych im. Marii Grzegorzewskiej w Żarach, ul. Spokojna 2,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68-200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Żary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endParaRPr lang="pl-PL" sz="2000" b="1" dirty="0">
              <a:solidFill>
                <a:srgbClr val="5805FF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9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Wnioski o Certyfikaty Krajowe Szkół /Przedszkoli Promujących Zdrowie złożone do Kapituły w ORE w roku szkolnym 2020/2021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Miejskie nr 29 „Kasztanowa Kraina”, ul. Wróblewskiego 48, 66-400 Gorzów Wielkopolski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Miejskie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Przedszkole nr 25 „Bajka” w Zielonej Górze, ul. Wojska Polskiego 82 a, 65-572 Zielona Góra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Szkoła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Podstawowa nr 1 im. gen. Józefa Bema w Sulechowie, ul. Styczniowa 23, 66-100 Sulechów</a:t>
            </a:r>
          </a:p>
          <a:p>
            <a:pPr algn="just">
              <a:spcAft>
                <a:spcPts val="0"/>
              </a:spcAft>
            </a:pPr>
            <a:endParaRPr lang="pl-PL" sz="2000" b="1" dirty="0">
              <a:solidFill>
                <a:srgbClr val="5805FF"/>
              </a:solidFill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48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WSPARCIA PSYCHOLOGICZNO-PEDAGOGICZNEGO DLA UCZNIÓW I 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NAUCZYCIELI</a:t>
            </a:r>
            <a:endParaRPr lang="pl-PL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lnSpcReduction="10000"/>
          </a:bodyPr>
          <a:lstStyle/>
          <a:p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Główny cel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programu</a:t>
            </a:r>
          </a:p>
          <a:p>
            <a:pPr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Pomoc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zwalczaniu skutków pandemii COVID-19, poprzez przeprowadzenie badań naukowych, mających na celu pogłębioną diagnozę oraz wzmocnienie dobrostanu psychicznego uczestników procesu kształcenia na poziomie szkolnictwa podstawowego i ponadpodstawowego.</a:t>
            </a:r>
          </a:p>
          <a:p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Uczestnicy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programu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wsparcia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dzieci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młodzież ze szkół podstawowych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średnich,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oraz dyrektorzy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szkół,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rodzice,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specjaliści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(m.in. pedagodzy, psychologowie, terapeuci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wychowankowie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Młodzieżowych Ośrodków Wychowawczych oraz Młodzieżowych Ośrodków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Socjoterapii.</a:t>
            </a:r>
          </a:p>
          <a:p>
            <a:pPr>
              <a:buClr>
                <a:srgbClr val="FF0000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Kierownik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programu - dr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hab. Anna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Fidelus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prof. ucz. Uniwersytet Kardynała Stefana Wyszyńskiego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Warszawie, kontakt: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wsparcie@uksw.edu.pl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>
              <a:buClr>
                <a:srgbClr val="FF0000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Koordynator programu w województwie lubuskim – Pani Elżbieta Nowak – dyrektor PPP </a:t>
            </a:r>
            <a:b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 Zielonej Górze,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ontakt: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dirty="0" smtClean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sekretariat@ppp.zgora.pl , tel. (68) 506 51 51</a:t>
            </a:r>
            <a:endParaRPr lang="pl-PL" sz="1800" b="1" dirty="0">
              <a:solidFill>
                <a:srgbClr val="0033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57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mLegitymacja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szkolna</a:t>
            </a:r>
            <a:endParaRPr lang="pl-PL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 lnSpcReduction="10000"/>
          </a:bodyPr>
          <a:lstStyle/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Dzięki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mLegitymacji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uczeń może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zapomnieć o noszeniu tradycyjnego dokumentu.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zgodnie z prawem - legitymacja szkolna, ale wyświetlana na ekranie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telefonu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Pokazując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mLegitymację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uczeń potwierdza,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że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jest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uczniem danej szkoły,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korzysta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ulg i zwolnień.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ważne! Ten dokument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można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aktywować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tylko wtedy, gdy </a:t>
            </a:r>
            <a:r>
              <a:rPr lang="pl-PL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szkoła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 podpisane odpowiednie porozumienie z Ministerstwem Cyfryzacji.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Uruchamia się go, używając kodu QR oraz kodu aktywacyjnego otrzymanego w sekretariacie szkoły.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uczeń mógł aktywować Usługę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mLegitymacja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szkolna muszą być spełnione następujące warunki: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Przedstawiciele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powinni podpisać porozumienie z Ministerstwem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Cyfryzacji.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szkole powinien działać system do wydawania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mLegitymacji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Dyrekcja szkoły może zgłosić swoją placówkę do programu </a:t>
            </a:r>
            <a:r>
              <a:rPr lang="pl-PL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mLegitymacja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szkolna poprzez stronę: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ose.gov.pl/lista-szkol-mlegitymacja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Więcej informacji na stronie Ogólnopolskiej Sieci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Edukacyjnej: </a:t>
            </a:r>
            <a:r>
              <a:rPr lang="pl-PL" sz="18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ose.gov.pl/mlegitymacja</a:t>
            </a:r>
            <a:r>
              <a:rPr lang="pl-PL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00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mLegitymacja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szkolna</a:t>
            </a:r>
            <a:endParaRPr lang="pl-PL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4473" y="1428750"/>
            <a:ext cx="5657054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5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18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28464" y="1484784"/>
            <a:ext cx="957706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żeby:</a:t>
            </a:r>
          </a:p>
          <a:p>
            <a:pPr algn="just"/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indywidualnym programie edukacyjno-terapeutycznym wybrane zajęcia edukacyjne, które są realizowane indywidualnie z uczniem lub w grupie liczącej do 5 uczniów – w zależności od indywidualnych potrzeb rozwojowych i edukacyjnych oraz możliwości psychofizycznych ucznia, wskazanych w orzeczeniu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potrzebie kształcenia specjalnego lub wynikających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wielospecjalistycznych ocen;</a:t>
            </a:r>
          </a:p>
          <a:p>
            <a:pPr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dokonywać, przez zespół nauczycieli i specjalistów prowadzących zajęcia z uczniem, co najmniej dwa razy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roku szkolnym okresowej wielospecjalistycznej oceny poziomu funkcjonowania ucznia, uwzględniając ocenę efektywności programu edukacyjno-terapeutycznego, dokonywać,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miarę potrzeb, modyfikacji programu – we współpracy z poradnią psychologiczno-pedagogiczną, w tym specjalistyczną, a także – za zgodą rodziców ucznia – z innymi podmiotami; </a:t>
            </a:r>
          </a:p>
          <a:p>
            <a:pPr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określać w arkuszu organizacji szkoły informację dotyczącą ogólnej liczby godzin pracy finansowanych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środków przydzielonych przez organ prowadzący szkołę, w tym liczby godzin zajęć edukacyjnych 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opiekuńczych, zajęć rewalidacyjnych, zajęć z zakresu pomocy psychologiczno-pedagogicznej oraz innych zajęć wspomagających proces kształcenia, realizowanych w szczególności przez pedagoga, psychologa, logopedę i innych nauczycieli</a:t>
            </a:r>
            <a:r>
              <a:rPr lang="pl-PL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42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Projekt ,,</a:t>
            </a:r>
            <a:r>
              <a:rPr lang="pl-PL" sz="2000" dirty="0" err="1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Lekcja:Enter</a:t>
            </a:r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"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Lekcja:Enter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” to projekt edukacji cyfrowej skierowany do nauczycieli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oraz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kadry kierowniczej szkół podstawowych i ponadpodstawowych,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ramach którego prowadzone są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bezpłatne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szkolenia.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Uczestnicy szkoleń dowiedzą się jak: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prowadzić lekcje, które angażują uczniów i odpowiadają ich potrzebom,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odpowiedzialnie, kreatywnie i bezpiecznie korzystać z nowych technologii,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korzystać z aktywizujących metod nauczania,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urozmaicić swoje lekcje i na stałe zmienić sposób ich prowadzenia,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tworzyć własne treści cyfrowe.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Realizacja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projektu jest przewidziana na lata 2019 –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2023. Do tej pory ze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szkoleń skorzysta ponad 75 000 nauczycieli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Zachęcamy nauczycieli do szkoleń.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stronie 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https://lekcjaenter.pl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/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3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Wyrażanie </a:t>
            </a: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zgody na zatrudnienie nauczycieli w 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szkołach osób </a:t>
            </a: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niebędących nauczycielami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Procedura wyrażania zgody na zatrudnienie w szkołach osób niebędących nauczycielami </a:t>
            </a:r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oraz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nauczycieli nieposiadających wymaganych kwalifikacji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Wniosek o wyrażenie zgody na zatrudnienie nauczyciela nieposiadającego wymaganych kwalifikacji lub o wyrażenie zgody na zatrudnienie osoby niebędącej nauczycielem powinien być wydrukiem wypełnionego formularza on-line umieszczonego pod adresem </a:t>
            </a:r>
            <a:r>
              <a:rPr lang="pl-PL" sz="2000" u="sng" dirty="0">
                <a:solidFill>
                  <a:srgbClr val="000000"/>
                </a:solidFill>
                <a:latin typeface="Times New Roman" panose="02020603050405020304" pitchFamily="18" charset="0"/>
                <a:hlinkClick r:id="rId3"/>
              </a:rPr>
              <a:t>http://zatrudnienie.ko-gorzow.edu.pl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opatrzonym stosownymi pieczęciami oraz podpisem dyrektora szkoły. Wniosek powinien zostać przesłany do Kuratorium Oświaty w Gorzowie Wielkopolskim. 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pl-PL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Do wniosku należy załączyć wskazane w procedurze </a:t>
            </a:r>
            <a:r>
              <a:rPr lang="pl-PL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dokumenty</a:t>
            </a:r>
            <a:r>
              <a:rPr lang="pl-PL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Procedura jest udostępniona na stronie Kuratorium Oświaty w Gorzowie Wlkp. w zakładce: 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pl-PL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Szkoły i organy prowadzące » Dyrektorzy i nauczyciele »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Zgody na zatrudnienie 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5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Organizacja </a:t>
            </a:r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Konkursów Przedmiotowych </a:t>
            </a: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</a:t>
            </a:r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Kuratora Oświaty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roku szkolnym 2021/2022 organizowane będą konkursy przedmiotowe Lubuskiego Kuratora Oświaty dla uczniów szkół podstawowych, planowane jest przeprowadzenie ich z 9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przedmiotów: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biologia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chemia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fizyka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geografia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historia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język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angielski</a:t>
            </a:r>
            <a:r>
              <a:rPr lang="pl-PL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język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niemiecki,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język polski, 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matematyka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Konkursy podobnie jak w latach ubiegłych obsługiwane będą na serwerze kuratorium. Zasady zgłaszania uczniów na platformie ESKP pozostają bez zmian. Szkoły dokonują wpisów na platformie za pomocą posiadanych loginów i haseł.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przypadku potrzeby wprowadzenia zmian istnieje możliwość dodania nowych placówek.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bieżącym roku szkolnym mogą być wprowadzone dostosowania w zależności od sytuacji epidemiologiczne o ewentualnych zmianach będziemy informować Państwa na bieżąco na stronie internetowej: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http://ko-gorzow.edu.pl/category/rodzice-i-uczniowie/konkursy-olimpiady-i-turnieje/konkursy-przedmiotowe</a:t>
            </a:r>
            <a:r>
              <a:rPr lang="pl-PL" u="sng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/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6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Program </a:t>
            </a:r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„Aktywna tablica”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Rządowy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program rozwijania szkolnej infrastruktury oraz kompetencji uczniów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nauczycieli w zakresie technologii informacyjno-komunikacyjnych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lata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2020-2024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u="sng" dirty="0" smtClean="0">
                <a:latin typeface="Times" panose="02020603050405020304" pitchFamily="18" charset="0"/>
                <a:cs typeface="Times" panose="02020603050405020304" pitchFamily="18" charset="0"/>
              </a:rPr>
              <a:t>Terminy </a:t>
            </a:r>
            <a:r>
              <a:rPr lang="pl-PL" u="sng" dirty="0">
                <a:latin typeface="Times" panose="02020603050405020304" pitchFamily="18" charset="0"/>
                <a:cs typeface="Times" panose="02020603050405020304" pitchFamily="18" charset="0"/>
              </a:rPr>
              <a:t>składania wniosków:</a:t>
            </a: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b="1">
                <a:latin typeface="Times" panose="02020603050405020304" pitchFamily="18" charset="0"/>
                <a:cs typeface="Times" panose="02020603050405020304" pitchFamily="18" charset="0"/>
              </a:rPr>
              <a:t>4</a:t>
            </a:r>
            <a:r>
              <a:rPr lang="pl-PL" b="1" smtClean="0">
                <a:latin typeface="Times" panose="02020603050405020304" pitchFamily="18" charset="0"/>
                <a:cs typeface="Times" panose="02020603050405020304" pitchFamily="18" charset="0"/>
              </a:rPr>
              <a:t> września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szkoły do organów prowadzących</a:t>
            </a: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14 września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organy prowadzące do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wojewodów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28 września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wojewodowie do ministerstwa</a:t>
            </a: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do 31 października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przekazanie środków finansowych do wnioskujących</a:t>
            </a:r>
          </a:p>
        </p:txBody>
      </p:sp>
    </p:spTree>
    <p:extLst>
      <p:ext uri="{BB962C8B-B14F-4D97-AF65-F5344CB8AC3E}">
        <p14:creationId xmlns:p14="http://schemas.microsoft.com/office/powerpoint/2010/main" val="348068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Narodowy Program Rozwoju Czytelnictwa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Narodowego Programu Rozwoju Czytelnictwa 2.0 na lata 2021-2025, terminy składania i oceny wniosków w 2021 r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.:</a:t>
            </a: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92021464"/>
              </p:ext>
            </p:extLst>
          </p:nvPr>
        </p:nvGraphicFramePr>
        <p:xfrm>
          <a:off x="1280594" y="2249488"/>
          <a:ext cx="734481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01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000" dirty="0">
                <a:solidFill>
                  <a:srgbClr val="000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Promowanie akcji  szczepień uczniów w </a:t>
            </a:r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szkołach</a:t>
            </a:r>
            <a:endParaRPr lang="pl-PL" sz="1800" dirty="0">
              <a:solidFill>
                <a:srgbClr val="0000A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15954" y="5877272"/>
            <a:ext cx="9406764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Terminy </a:t>
            </a:r>
            <a:r>
              <a:rPr lang="pl-PL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mogą ulec zmianom w zależności od ustaleń podjętych w szkołach.</a:t>
            </a:r>
            <a:endParaRPr lang="pl-PL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566995"/>
              </p:ext>
            </p:extLst>
          </p:nvPr>
        </p:nvGraphicFramePr>
        <p:xfrm>
          <a:off x="259338" y="1628800"/>
          <a:ext cx="9433048" cy="3840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89406">
                  <a:extLst>
                    <a:ext uri="{9D8B030D-6E8A-4147-A177-3AD203B41FA5}">
                      <a16:colId xmlns:a16="http://schemas.microsoft.com/office/drawing/2014/main" val="2227753988"/>
                    </a:ext>
                  </a:extLst>
                </a:gridCol>
                <a:gridCol w="7043642">
                  <a:extLst>
                    <a:ext uri="{9D8B030D-6E8A-4147-A177-3AD203B41FA5}">
                      <a16:colId xmlns:a16="http://schemas.microsoft.com/office/drawing/2014/main" val="1298113163"/>
                    </a:ext>
                  </a:extLst>
                </a:gridCol>
              </a:tblGrid>
              <a:tr h="900688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1-3 września 2021 r. </a:t>
                      </a:r>
                      <a:endParaRPr lang="pl-PL" dirty="0">
                        <a:solidFill>
                          <a:srgbClr val="0033CC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0" dirty="0" smtClean="0"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Inauguracja roku szkolnego 2021/2022 z organizacją promocji zdrowia związaną z informacją o akcji szczepienia w szkołach. </a:t>
                      </a:r>
                      <a:endParaRPr lang="pl-PL" sz="1600" b="0" dirty="0" smtClean="0"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  <a:p>
                      <a:pPr algn="just"/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371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6-10 września 2021 r. </a:t>
                      </a:r>
                      <a:endParaRPr lang="pl-PL" dirty="0">
                        <a:solidFill>
                          <a:srgbClr val="0033CC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Organizacja w szkołach spotkań rodziców z wychowawcami klas, podczas których nauczyciele będą mogli przedstawiać potrzebę szczepień oraz zbierać deklaracje od rodziców dotyczące szczepień ich dzieci.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Dzięki akcji informacyjnej przekazanej do punktów szczepień z pomocą Narodowego Funduszu Zdrowia szkoły mogą zapraszać na spotkania specjalistów informujących o szczepieniach i sposobie organizacji szczepień w szkołach.</a:t>
                      </a:r>
                      <a:endParaRPr lang="pl-PL" sz="1600" dirty="0" smtClean="0"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  <a:p>
                      <a:pPr algn="just"/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71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13-17 września 2021 r. </a:t>
                      </a:r>
                      <a:endParaRPr lang="pl-PL" dirty="0">
                        <a:solidFill>
                          <a:srgbClr val="0033CC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Szczepienia uczniów zgodnie z wcześniejszymi ustaleniami.</a:t>
                      </a:r>
                      <a:endParaRPr lang="pl-PL" sz="1600" dirty="0" smtClean="0"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  <a:p>
                      <a:pPr algn="just"/>
                      <a:endParaRPr lang="pl-PL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48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43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Wolne miejsca w szkołach ponadpodstawowych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9660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Kuratorium Oświaty w Gorzowie Wlkp. uruchomiło na swoim serwerze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platformę </a:t>
            </a:r>
            <a:r>
              <a:rPr lang="pl-PL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wyszukiwania wolnych miejsc w szkołach ponadpodstawowych </a:t>
            </a:r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przeprowadzonej rekrutacji.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Zainteresowane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osoby mogą zapoznać się z ofertą edukacyjną szkół, w których pozostały wolne miejsca.</a:t>
            </a:r>
          </a:p>
          <a:p>
            <a:pPr algn="just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Serwis został uruchomiony 20.08.2020 r., trwa zbieranie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Prosimy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szkoły o uzupełnienie danych.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http://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ko-gorzow.edu.pl/miejsca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43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Polsko-Niemiecka Współpraca Młodzieży</a:t>
            </a:r>
            <a:endParaRPr lang="pl-PL" sz="2000" dirty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7" y="1196752"/>
            <a:ext cx="9596505" cy="509660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0922" y="1503594"/>
            <a:ext cx="4130801" cy="629262"/>
          </a:xfrm>
          <a:prstGeom prst="rect">
            <a:avLst/>
          </a:prstGeom>
        </p:spPr>
      </p:pic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80601" y="1916832"/>
            <a:ext cx="9596505" cy="5096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dirty="0" smtClean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pl-PL" sz="2000" dirty="0" smtClean="0"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Polsko-Niemiecka Współpraca Młodzieży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(PNWM) umożliwia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spotkania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współpracę młodych Polaków i Niemców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Dofinansowuje i merytorycznie wspiera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polsko-niemieckie projekty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2021 roku PNWM obchodzi 30-lecie istnienia. 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PNWM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zaktualizowała swoją ofertę dotacji projektów online i hybrydowych, aby odciążyć organizatorów spotkań młodzieży: krótsze dni programowe, możliwość zakupu drobnego sprzętu technicznego oraz dofinansowania kosztów trenera online lub wsparcia technicznego i organizacyjnego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!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Więcej informacji na stronie: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https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://pnwm.org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/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.</a:t>
            </a: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Dodatkowe informacje będą umieszczane na stronie internetowej Kuratorium Oświaty </a:t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zakładce dotyczącej Polsko-Niemieckiej Współpracy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Młodzieży</a:t>
            </a:r>
          </a:p>
        </p:txBody>
      </p:sp>
    </p:spTree>
    <p:extLst>
      <p:ext uri="{BB962C8B-B14F-4D97-AF65-F5344CB8AC3E}">
        <p14:creationId xmlns:p14="http://schemas.microsoft.com/office/powerpoint/2010/main" val="393103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188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9159" y="1297506"/>
            <a:ext cx="990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3906" y="6381328"/>
            <a:ext cx="9596505" cy="428628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795880" y="2662759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Informacje dotyczące opiniowania arkuszy organizacji pracy szkół i placówek</a:t>
            </a:r>
            <a:endParaRPr lang="pl-PL" sz="32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31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28664" y="404664"/>
            <a:ext cx="68402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2000" b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Uwagi </a:t>
            </a:r>
            <a:r>
              <a:rPr lang="pl-PL" sz="2000" b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arkusza organizacji szkoły/placówki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00026" y="1557340"/>
            <a:ext cx="9432925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0" algn="l"/>
              </a:tabLst>
              <a:defRPr/>
            </a:pP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Wszystkie zmiany w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arkuszu 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organizacji szkoły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 placówki, zatwierdzonym przez organ prowadzący  w czerwcu, wprowadza się 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aneksem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0" algn="l"/>
              </a:tabLst>
              <a:defRPr/>
            </a:pPr>
            <a:endParaRPr lang="pl-PL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0" algn="l"/>
              </a:tabLst>
              <a:defRPr/>
            </a:pP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aneksie do arkusza organizacji szkoły/placówki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należy uwzględnić uwagi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zawarte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opinii 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 Kuratora Oświaty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 arkusza organizacji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szkoły/placówki. </a:t>
            </a:r>
          </a:p>
          <a:p>
            <a:pPr marL="84137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0" algn="l"/>
              </a:tabLst>
              <a:defRPr/>
            </a:pP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z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Zarządzeniem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Nr 21/2020 Lubuskiego Kuratora Oświaty z dnia 1 kwietnia 2020 r. 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sprawie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wprowadzenie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procedury opiniowania arkuszy organizacji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przedszkoli, szkół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placówek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- 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§ 8. Zasady opiniowania arkuszy: </a:t>
            </a:r>
          </a:p>
          <a:p>
            <a:pPr marL="84137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b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0" algn="l"/>
              </a:tabLst>
              <a:defRPr/>
            </a:pP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Zmieniony arkusz należy przesłać wraz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z pismem przewodnim wskazującym zmiany wprowadzone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do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zatwierdzonego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arkusza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”</a:t>
            </a:r>
          </a:p>
          <a:p>
            <a:pPr marL="84137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b="1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9887" indent="-28575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tabLst>
                <a:tab pos="0" algn="l"/>
              </a:tabLst>
              <a:defRPr/>
            </a:pP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prowadzący przedszkole, szkołę lub placówkę przedkłada </a:t>
            </a: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 formie elektronicznej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Kuratorowi do zaopiniowania arkusz organizacji publicznego przedszkola, szkoły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placówki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…..</a:t>
            </a:r>
          </a:p>
          <a:p>
            <a:pPr algn="just">
              <a:buClr>
                <a:srgbClr val="5805FF"/>
              </a:buClr>
            </a:pPr>
            <a:endParaRPr lang="pl-PL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5805FF"/>
              </a:buClr>
            </a:pPr>
            <a:endParaRPr lang="pl-PL" sz="2000" b="1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8900" indent="-4763" algn="just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/>
            </a:pPr>
            <a:endParaRPr lang="pl-PL" b="1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8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500575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19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28464" y="1484784"/>
            <a:ext cx="957706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Poradnie psychologiczno-pedagogiczne:</a:t>
            </a: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>
              <a:spcBef>
                <a:spcPts val="975"/>
              </a:spcBef>
            </a:pPr>
            <a:r>
              <a:rPr lang="pl-PL" sz="146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Temat: </a:t>
            </a:r>
            <a:r>
              <a:rPr lang="pl-PL" sz="1463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przepisami prawa wydawania orzeczeń o potrzebie kształcenia specjalnego </a:t>
            </a:r>
            <a:b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63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zakresie dotyczącym organizowania zajęć w grupie do pięciu uczniów lub w formie indywidualnej oraz opinii w sprawie objęcia ucznia pomocą psychologiczno-pedagogiczną w formie zindywidualizowanej ścieżki kształcenia.</a:t>
            </a:r>
          </a:p>
          <a:p>
            <a:pPr marL="0" indent="0" algn="just">
              <a:spcBef>
                <a:spcPts val="975"/>
              </a:spcBef>
            </a:pP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Wyniki przeprowadzonych kontroli stanowiły podstawę do wydania dyrektorom poradni psychologiczno-pedagogicznych </a:t>
            </a:r>
            <a:r>
              <a:rPr lang="pl-PL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zaleceń. </a:t>
            </a:r>
            <a:endParaRPr lang="pl-PL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3573" indent="-803573" algn="just"/>
            <a:endParaRPr lang="pl-PL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Wydane zalecenia dotyczyły zobowiązania dyrektora publicznej poradni psychologiczno-pedagogicznej do przestrzegania:</a:t>
            </a:r>
            <a:endParaRPr lang="pl-PL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 zawartych w załączniku nr 1 do rozporządzenia Ministra Edukacji Narodowej z dnia 7 września 2017 r. </a:t>
            </a: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sprawie orzeczeń i opinii wydawanych przez zespoły orzekające działające w publicznych poradniach psychologiczno-pedagogicznych (Dz. U. poz. 1743) w związku z § 13 ust. 2 pkt 6 tego rozporządzenia;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5 ust.1 rozporządzenia Ministra Edukacji Narodowej z dnia 1 lutego 2013 r. w sprawie szczegółowych zasad działania publicznych poradni psychologiczno-pedagogicznych, w tym poradni specjalistycznych (Dz. U. z 2013 r. poz. 199, z </a:t>
            </a:r>
            <a:r>
              <a:rPr lang="pl-PL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zm</a:t>
            </a:r>
            <a:r>
              <a:rPr lang="pl-PL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marL="0" indent="0" algn="just">
              <a:buClr>
                <a:srgbClr val="FF0000"/>
              </a:buClr>
            </a:pPr>
            <a:r>
              <a:rPr lang="pl-PL" sz="1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1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Zmiany wprowadzone do 30 września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podlegają opiniowaniu przez zakładowe organizacje związkowe (art. 110 ust. 5 ustawy Prawo oświatowe).</a:t>
            </a:r>
          </a:p>
          <a:p>
            <a:pPr algn="just"/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Organ prowadzący szkołę zatwierdza wprowadzone przez dyrektora szkoły zmiany, po zasięgnięciu opinii organu sprawującego nadzór pedagogiczny </a:t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(art. 110 ust. 5 </a:t>
            </a:r>
            <a:r>
              <a:rPr lang="pl-P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Przepis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opracowania arkusza organizacji szkoły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 dotyczy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dyrektorów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szkół niepublicznych.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Jeśli organ prowadzący szkołę zdecyduje, że dyrektor ma opracować projekt arkusza, to tryb sporządzenia, warunki zatwierdzenia dobrze jest uregulować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statucie szkoły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28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460" y="1256467"/>
            <a:ext cx="9906000" cy="51244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 opracowywaniu aneksów do arkusza organizacji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szkoły/placówki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szczególną uwagę należy zwrócić na:</a:t>
            </a:r>
          </a:p>
          <a:p>
            <a:pPr algn="just"/>
            <a:endParaRPr lang="pl-PL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pełną nazwę szkoły, zgodną z podjętą uchwałą przez radę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gminy/powiatu,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czytelne zapisy ujęte w arkuszu 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załączniku,  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przydzielanie liczby godzin poszczególnym nauczycielom zgodnie z obowiązującym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prawem,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planowanie zajęć z zakresu pomocy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zgodność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tygodniowego wymiaru  godzin obowiązkowych zajęć edukacyjnych ustalony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planie nauczania dla klas na I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 etapie edukacyjnym z liczbą tygodniowego wymiaru godzin obowiązkowych zajęć edukacyjnych wskazanym w przedmiotowych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rozporządzeniach,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organizację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zajęć, które wynikają ze szczególnych przepisów między innymi: religii/etyki, wychowania do życia w rodzinie, zajęć doradztwa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zawodowego,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zaplanowanie godzin  pracy biblioteki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szkolnej,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przestrzeganie zasad obowiązkowego podziału na grupy – zgodnie z odpowiednimi przepisami w tym zakresie (język obcy, wychowanie fizyczne, zajęcia komputerowe/informatyka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pełne brzmienie nazw obowiązkowych i dodatkowych zajęć edukacyjnych, zgodnych 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ramowym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szkolnym planem nauczania/tygodniowym rozkładem zajęć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przedstawienie legendy w przypadku zastosowania skrótów lub innych oznaczeń w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arkuszu.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WS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1832653" y="160338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Uwagi do arkusza organizacji szkoły/placówki</a:t>
            </a:r>
            <a:endParaRPr lang="pl-PL" sz="2000" dirty="0">
              <a:solidFill>
                <a:srgbClr val="000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Komunikaty</a:t>
            </a:r>
            <a:endParaRPr lang="pl-PL" sz="1800" dirty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1484789"/>
            <a:ext cx="9789537" cy="41580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Ważne terminy:</a:t>
            </a:r>
            <a:endParaRPr lang="pl-PL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Plan Nadzoru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edagogicznego Lubuskiego Kuratora Oświaty na rok szkolny 2020/2021 opublikowany zostanie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31 sierpnia 2021 r.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 stronie internetowej Kuratorium Oświaty.</a:t>
            </a:r>
          </a:p>
          <a:p>
            <a:pPr marL="68580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 szkoły lub placówki opracowuje na każdy rok szkolny Plan Nadzoru Pedagogicznego, który przedstawia na zebraniu </a:t>
            </a:r>
            <a:r>
              <a:rPr lang="pl-PL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ady pedagogicznej w terminie </a:t>
            </a:r>
            <a:b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 dnia 15 września </a:t>
            </a:r>
            <a:r>
              <a:rPr lang="pl-PL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roku szkolnego, którego dotyczy plan.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ct val="1000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200"/>
              <a:buAutoNum type="arabicPeriod"/>
            </a:pPr>
            <a:endParaRPr lang="pl-PL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200"/>
            </a:pPr>
            <a:r>
              <a:rPr lang="pl-PL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pl-PL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 bwMode="auto">
          <a:xfrm>
            <a:off x="0" y="5517232"/>
            <a:ext cx="9906000" cy="134076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5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94471" y="1988842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Podsumowanie, </a:t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zakończenie narady</a:t>
            </a: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2" y="2276877"/>
            <a:ext cx="9555163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DZIĘKUJĘ</a:t>
            </a:r>
            <a: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67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67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68343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8600" lvl="0" indent="-228600" algn="just">
              <a:buFont typeface="+mj-lt"/>
              <a:buAutoNum type="arabicPeriod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Powitanie uczestników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narady i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wystąpienie Lubuskiego Kuratora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Oświaty. 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Realizacja podstawowych kierunków polityki oświatowej państwa w roku szkolnym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2020/2021.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Wyniki i wnioski ze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sprawowanego nadzoru pedagogicznego nad szkołami i placówkami przez Lubuskiego Kuratora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 </a:t>
            </a:r>
            <a:b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2020/2021: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1950" lvl="0" algn="just">
              <a:buClr>
                <a:srgbClr val="FF0000"/>
              </a:buClr>
            </a:pP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K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ontrole przewidziane w planie nadzoru pedagogicznego Lubuskiego Kuratora Oświaty, kontrole w trybie działań doraźnych, skargi, ewaluacje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zewnętrzne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problemowe, monitorowanie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pracy szkół i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placówek, wspomaganie szkół i placówek.</a:t>
            </a:r>
          </a:p>
          <a:p>
            <a:pPr marL="342900" indent="-342900">
              <a:buAutoNum type="arabicPeriod" startAt="4"/>
            </a:pP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Pozostałe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zadania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Lubuskiego Kuratora Oświaty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(oceny pracy, konkursy, dotacje, awans zawodowy,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wypoczynek, programy MEN, </a:t>
            </a:r>
          </a:p>
          <a:p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      KO).</a:t>
            </a:r>
          </a:p>
          <a:p>
            <a:pPr algn="just"/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5.    Efekty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kształcenia w szkołach województwa lubuskiego a nadzór pedagogiczny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61950" algn="just">
              <a:buClr>
                <a:srgbClr val="FF0000"/>
              </a:buClr>
            </a:pP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yniki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egzaminów zewnętrznych w latach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2019-2021,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czynniki wpływające na wyniki egzaminu w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szkole,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rola i znaczenie wewnętrznego nadzoru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pedagogicznego, program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LKO „Wspomaganie dyrektorów szkół podstawowych w zakresie sprawowania nadzoru pedagogicznego nad procesem kształcenia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”,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uwagi wizytatora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rejonowego. </a:t>
            </a:r>
            <a:endParaRPr lang="pl-PL" sz="14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6.    Organizacja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nadzoru pedagogicznego w roku szkolnym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2021/2022: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3538" lvl="0" algn="just">
              <a:buClr>
                <a:srgbClr val="FF0000"/>
              </a:buClr>
            </a:pP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K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ierunki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polityki oświatowej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państwa, planowe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działania w zakresie nadzoru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(kontrole, ewaluacje,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monitorowanie, wspomaganie), doraźne działania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w zakresie nadzoru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pedagogicznego, pozostałe zadania LKO.</a:t>
            </a:r>
          </a:p>
          <a:p>
            <a:pPr lvl="0" algn="just"/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7.     Wnioski do pracy przedszkoli, szkół i placówek w okresie wychodzenie z pandemii</a:t>
            </a:r>
          </a:p>
          <a:p>
            <a:pPr marL="361950" lvl="0" algn="just">
              <a:buClr>
                <a:srgbClr val="FF0000"/>
              </a:buClr>
            </a:pP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nformacja o dotychczasowych działaniach i badaniach prowadzonych przez LKO dotyczących wpływu kształcenia na odległość na działalność dydaktyczną, wychowawczą i opiekuńczą, przedstawienie wniosków, rekomendacji oraz informacji odnośnie pracy szkół w okresie wychodzenia z pandemii.</a:t>
            </a:r>
          </a:p>
          <a:p>
            <a:pPr algn="just"/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8.     Zmiany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w przepisach prawa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oświatowego.</a:t>
            </a: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AutoNum type="arabicPeriod" startAt="9"/>
            </a:pP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Komunikaty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informacje, podsumowanie </a:t>
            </a:r>
            <a:r>
              <a:rPr lang="pl-PL" sz="1400" dirty="0">
                <a:latin typeface="Times" panose="02020603050405020304" pitchFamily="18" charset="0"/>
                <a:cs typeface="Times" panose="02020603050405020304" pitchFamily="18" charset="0"/>
              </a:rPr>
              <a:t>i zakończenie narady. 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m. in. oferty </a:t>
            </a:r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lubuskich placówek doskonalenia nauczycieli na rok </a:t>
            </a:r>
            <a:endParaRPr lang="pl-PL" sz="1400" i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       szkolny 2021/2022 dotyczące doskonalenia nauczycieli oraz wspomagania szkół i placówek, rozdanie certyfikatów dla szkół </a:t>
            </a:r>
          </a:p>
          <a:p>
            <a:pPr algn="just"/>
            <a:r>
              <a:rPr lang="pl-PL" sz="140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       promujących zdrowie, rozdanie zaświadczeń dla nauczycieli dyplomowanych</a:t>
            </a:r>
            <a:r>
              <a:rPr lang="pl-PL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</a:p>
          <a:p>
            <a:pPr marL="268288" lvl="0" indent="-268288" algn="just">
              <a:buFont typeface="+mj-lt"/>
              <a:buAutoNum type="arabicPeriod" startAt="6"/>
            </a:pPr>
            <a:endParaRPr lang="pl-PL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146" name="Tytuł 1"/>
          <p:cNvSpPr>
            <a:spLocks noGrp="1"/>
          </p:cNvSpPr>
          <p:nvPr>
            <p:ph type="title"/>
          </p:nvPr>
        </p:nvSpPr>
        <p:spPr bwMode="auto">
          <a:xfrm>
            <a:off x="2792760" y="476672"/>
            <a:ext cx="4594196" cy="274006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pl-PL" sz="24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Program narady</a:t>
            </a:r>
            <a:endParaRPr lang="pl-PL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2360712" y="188640"/>
            <a:ext cx="6318730" cy="754559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pl-PL" dirty="0">
                <a:solidFill>
                  <a:srgbClr val="00008A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Wnioski wynikające ze sprawowanego nadzoru pedagogicznego ustalone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wyniku  przeprowadzonych kontroli  przewidzianych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planie nadzoru pedagogicznego Lubuskiego Kuratora Oświaty </a:t>
            </a:r>
            <a:b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2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023314" y="1790820"/>
            <a:ext cx="7795991" cy="3042721"/>
          </a:xfrm>
        </p:spPr>
        <p:txBody>
          <a:bodyPr/>
          <a:lstStyle/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pl-PL" sz="1625" b="1" dirty="0">
              <a:latin typeface="Times New Roman" pitchFamily="18" charset="0"/>
              <a:cs typeface="Times New Roman" pitchFamily="18" charset="0"/>
            </a:endParaRPr>
          </a:p>
          <a:p>
            <a:pPr marL="221853" indent="-221853" algn="just">
              <a:buClr>
                <a:srgbClr val="FF0000"/>
              </a:buClr>
              <a:defRPr/>
            </a:pPr>
            <a:endParaRPr lang="pl-PL" sz="13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0490D-1C4C-466A-B826-50160A0804C5}" type="slidenum">
              <a:rPr lang="pl-PL">
                <a:solidFill>
                  <a:prstClr val="black">
                    <a:tint val="75000"/>
                  </a:prstClr>
                </a:solidFill>
                <a:latin typeface="Cambria"/>
              </a:rPr>
              <a:pPr>
                <a:defRPr/>
              </a:pPr>
              <a:t>20</a:t>
            </a:fld>
            <a:endParaRPr lang="pl-PL">
              <a:solidFill>
                <a:prstClr val="black">
                  <a:tint val="75000"/>
                </a:prstClr>
              </a:solidFill>
              <a:latin typeface="Cambria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928688" y="4999707"/>
            <a:ext cx="8048625" cy="1228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128464" y="1412776"/>
            <a:ext cx="928223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l-PL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Należy zwrócić uwagę, żeby:</a:t>
            </a:r>
          </a:p>
          <a:p>
            <a:pPr algn="just"/>
            <a:endParaRPr lang="pl-PL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każdy zespół orzekający w orzeczeniu o potrzebie kształcenia specjalnego uzasadnił potrzebę realizacji wybranych zajęć edukacyjnych indywidualnie z uczniem lub w grupie liczącej </a:t>
            </a:r>
            <a: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uczniów,</a:t>
            </a:r>
          </a:p>
          <a:p>
            <a:pPr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każda poradnia psychologiczno-pedagogiczna wydawała (na pisemny wniosek rodzica ucznia albo pełnoletniego ucznia, którego dotyczy opinia) opinię w sprawie potrzeby objęcia ucznia pomocą psychologiczno-pedagogiczną w formie zindywidualizowanej ścieżki kształcenia </a:t>
            </a:r>
            <a: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terminie nie dłuższym niż 30 dni, a w szczególnie uzasadnionych przypadkach w terminie nie dłuższym niż 60 dni od dnia złożenia wniosku, </a:t>
            </a:r>
            <a:r>
              <a:rPr lang="pl-PL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wraz </a:t>
            </a:r>
            <a:r>
              <a:rPr lang="pl-PL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uzasadnieniem.</a:t>
            </a:r>
          </a:p>
          <a:p>
            <a:pPr algn="just">
              <a:buFont typeface="+mj-lt"/>
              <a:buAutoNum type="alphaLcParenR"/>
            </a:pPr>
            <a:endParaRPr lang="pl-PL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46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doraźnych, skargi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43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16632"/>
            <a:ext cx="7816508" cy="9286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kontroli w trybie działań doraźnych 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wynikających z odrębnych przepisów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16465" y="1628800"/>
            <a:ext cx="9596439" cy="48965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 przeprowadzane przez organ sprawujący nadzór pedagogiczny w sytuacji, gdy zaistnieje potrzeba przeprowadzenia w szkole lub placówce działań nieujętych w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Pedagogicznego Lubuskiego Kuratora Oświaty.</a:t>
            </a:r>
          </a:p>
          <a:p>
            <a:pPr marL="0" indent="0"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2020/2021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przeprowadzono </a:t>
            </a: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pl-PL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</a:p>
          <a:p>
            <a:pPr algn="just"/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przeprowadzono </a:t>
            </a: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wynikających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art. 14 ust. 3 ustawy Prawo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979DC-21E7-4990-B574-BD3412273BA3}" type="datetime1">
              <a:rPr lang="pl-PL" smtClean="0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0" y="566124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3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/>
          </p:nvPr>
        </p:nvGraphicFramePr>
        <p:xfrm>
          <a:off x="1280592" y="1988840"/>
          <a:ext cx="6408712" cy="45670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2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642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7474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582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 wniosek, prośbę, w związku </a:t>
                      </a:r>
                      <a:b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z informacją pozyskaną od: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781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MEiN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781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Kuratora Oświaty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99063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Rodziców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Uczniów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Nauczycieli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862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Rzecznika </a:t>
                      </a:r>
                      <a:r>
                        <a:rPr lang="pl-PL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 Dziecka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862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Najwyższej Izby Kontroli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053104"/>
                  </a:ext>
                </a:extLst>
              </a:tr>
              <a:tr h="161862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Organu prowadzącego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838199"/>
                  </a:ext>
                </a:extLst>
              </a:tr>
              <a:tr h="412300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Innych podmiotów, np. policja,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sądy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7168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56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/>
          </p:nvPr>
        </p:nvGraphicFramePr>
        <p:xfrm>
          <a:off x="920552" y="1471677"/>
          <a:ext cx="7560840" cy="3708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{85BE263C-DBD7-4A20-BB59-AAB30ACAA65A}</a:tableStyleId>
              </a:tblPr>
              <a:tblGrid>
                <a:gridCol w="7560840">
                  <a:extLst>
                    <a:ext uri="{9D8B030D-6E8A-4147-A177-3AD203B41FA5}">
                      <a16:colId xmlns:a16="http://schemas.microsoft.com/office/drawing/2014/main" val="23746127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Kontrole w trybie działań doraźnych przeprowadzono :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325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99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Wnioski wynikające ze sprawowanego nadzoru pedagogicznego </a:t>
            </a:r>
            <a:b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ustalone w wyniku przeprowadzonych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kontroli w trybie działań doraźnych</a:t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innych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wynikających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z odrębnych przepisów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/>
          </p:nvPr>
        </p:nvGraphicFramePr>
        <p:xfrm>
          <a:off x="920552" y="1471677"/>
          <a:ext cx="7560840" cy="3708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{85BE263C-DBD7-4A20-BB59-AAB30ACAA65A}</a:tableStyleId>
              </a:tblPr>
              <a:tblGrid>
                <a:gridCol w="7560840">
                  <a:extLst>
                    <a:ext uri="{9D8B030D-6E8A-4147-A177-3AD203B41FA5}">
                      <a16:colId xmlns:a16="http://schemas.microsoft.com/office/drawing/2014/main" val="23746127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Kontrole w trybie działań doraźnych przeprowadzono :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325598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/>
          </p:nvPr>
        </p:nvGraphicFramePr>
        <p:xfrm>
          <a:off x="1496616" y="2181413"/>
          <a:ext cx="6264696" cy="41391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16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85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48167">
                <a:tc>
                  <a:txBody>
                    <a:bodyPr/>
                    <a:lstStyle/>
                    <a:p>
                      <a:pPr marL="0" indent="0"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5000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156">
                <a:tc>
                  <a:txBody>
                    <a:bodyPr/>
                    <a:lstStyle/>
                    <a:p>
                      <a:pPr marL="85725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    </a:t>
                      </a:r>
                      <a:r>
                        <a:rPr lang="pl-PL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 typie szkoły/placówki: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03" marR="8103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061">
                <a:tc>
                  <a:txBody>
                    <a:bodyPr/>
                    <a:lstStyle/>
                    <a:p>
                      <a:pPr marL="85725" indent="95250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Przedszkole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Szkoła Podstawowa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Liceum ogólnokształcące</a:t>
                      </a:r>
                      <a:r>
                        <a:rPr lang="pl-PL" sz="14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Technikum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Branżowa szkoła I stopnia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512782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Poradnia Psychologiczno-Pedagogiczna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230202"/>
                  </a:ext>
                </a:extLst>
              </a:tr>
              <a:tr h="319814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Młodzieżowy Ośrodek Socjoterapii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180">
                <a:tc>
                  <a:txBody>
                    <a:bodyPr/>
                    <a:lstStyle/>
                    <a:p>
                      <a:pPr marL="171450" indent="-85725" algn="l" fontAlgn="ctr">
                        <a:buClr>
                          <a:srgbClr val="FF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pl-PL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Inna placówka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4024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RAZEM: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78" marR="8778" marT="81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56</a:t>
                      </a:r>
                      <a:endParaRPr lang="pl-PL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890" marR="8890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25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/>
          </p:nvPr>
        </p:nvGraphicFramePr>
        <p:xfrm>
          <a:off x="13742" y="0"/>
          <a:ext cx="9979818" cy="67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362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469368" y="273426"/>
            <a:ext cx="8311997" cy="61555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Zgłaszane nieprawidłowości</a:t>
            </a:r>
          </a:p>
          <a:p>
            <a:pPr algn="ctr"/>
            <a:endParaRPr lang="pl-PL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/>
          </p:nvPr>
        </p:nvGraphicFramePr>
        <p:xfrm>
          <a:off x="146019" y="1365826"/>
          <a:ext cx="9605233" cy="5441336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5655237">
                  <a:extLst>
                    <a:ext uri="{9D8B030D-6E8A-4147-A177-3AD203B41FA5}">
                      <a16:colId xmlns:a16="http://schemas.microsoft.com/office/drawing/2014/main" val="2828267300"/>
                    </a:ext>
                  </a:extLst>
                </a:gridCol>
                <a:gridCol w="349281">
                  <a:extLst>
                    <a:ext uri="{9D8B030D-6E8A-4147-A177-3AD203B41FA5}">
                      <a16:colId xmlns:a16="http://schemas.microsoft.com/office/drawing/2014/main" val="3387537012"/>
                    </a:ext>
                  </a:extLst>
                </a:gridCol>
                <a:gridCol w="436602">
                  <a:extLst>
                    <a:ext uri="{9D8B030D-6E8A-4147-A177-3AD203B41FA5}">
                      <a16:colId xmlns:a16="http://schemas.microsoft.com/office/drawing/2014/main" val="2818925234"/>
                    </a:ext>
                  </a:extLst>
                </a:gridCol>
                <a:gridCol w="435978">
                  <a:extLst>
                    <a:ext uri="{9D8B030D-6E8A-4147-A177-3AD203B41FA5}">
                      <a16:colId xmlns:a16="http://schemas.microsoft.com/office/drawing/2014/main" val="3276878170"/>
                    </a:ext>
                  </a:extLst>
                </a:gridCol>
                <a:gridCol w="373606">
                  <a:extLst>
                    <a:ext uri="{9D8B030D-6E8A-4147-A177-3AD203B41FA5}">
                      <a16:colId xmlns:a16="http://schemas.microsoft.com/office/drawing/2014/main" val="3733752137"/>
                    </a:ext>
                  </a:extLst>
                </a:gridCol>
                <a:gridCol w="548247">
                  <a:extLst>
                    <a:ext uri="{9D8B030D-6E8A-4147-A177-3AD203B41FA5}">
                      <a16:colId xmlns:a16="http://schemas.microsoft.com/office/drawing/2014/main" val="243163242"/>
                    </a:ext>
                  </a:extLst>
                </a:gridCol>
                <a:gridCol w="348657">
                  <a:extLst>
                    <a:ext uri="{9D8B030D-6E8A-4147-A177-3AD203B41FA5}">
                      <a16:colId xmlns:a16="http://schemas.microsoft.com/office/drawing/2014/main" val="2854890122"/>
                    </a:ext>
                  </a:extLst>
                </a:gridCol>
                <a:gridCol w="348657">
                  <a:extLst>
                    <a:ext uri="{9D8B030D-6E8A-4147-A177-3AD203B41FA5}">
                      <a16:colId xmlns:a16="http://schemas.microsoft.com/office/drawing/2014/main" val="1631938746"/>
                    </a:ext>
                  </a:extLst>
                </a:gridCol>
                <a:gridCol w="361132">
                  <a:extLst>
                    <a:ext uri="{9D8B030D-6E8A-4147-A177-3AD203B41FA5}">
                      <a16:colId xmlns:a16="http://schemas.microsoft.com/office/drawing/2014/main" val="1911767155"/>
                    </a:ext>
                  </a:extLst>
                </a:gridCol>
                <a:gridCol w="747836">
                  <a:extLst>
                    <a:ext uri="{9D8B030D-6E8A-4147-A177-3AD203B41FA5}">
                      <a16:colId xmlns:a16="http://schemas.microsoft.com/office/drawing/2014/main" val="1913011103"/>
                    </a:ext>
                  </a:extLst>
                </a:gridCol>
              </a:tblGrid>
              <a:tr h="14871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Obszary funkcjonowania </a:t>
                      </a:r>
                      <a:b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szkół i placówek </a:t>
                      </a:r>
                      <a:b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będące przedmiotem kontroli: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309229" marR="6960" marT="64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Szkoła podstawowa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Liceum Ogólnokształcące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Technikum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Branżowa Szkoła</a:t>
                      </a:r>
                      <a:b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I stopnia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PPP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MOS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Inne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12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090980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1: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Zgodność zatrudniania nauczycieli z wymaganymi kwalifikacjami.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149988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2: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Realizacja podstaw programowych i ramowych planów nauczania.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36936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3: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</a:t>
                      </a:r>
                      <a:r>
                        <a:rPr lang="pl-PL" sz="1400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nauki, w szczególności niestosowanie przez nauczycieli w ocenianiu bieżącym zapisów wewnątrzszkolnego oceniania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900049"/>
                  </a:ext>
                </a:extLst>
              </a:tr>
              <a:tr h="354418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4: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statutu szkoły lub placówki.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34824"/>
                  </a:ext>
                </a:extLst>
              </a:tr>
              <a:tr h="280157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5: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praw dziecka i praw ucznia.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48579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6: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Zapewnienie uczniom bezpiecznych i higienicznych warunków nauki, wychowania i opieki.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99303"/>
                  </a:ext>
                </a:extLst>
              </a:tr>
              <a:tr h="36182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pl-PL" sz="1400" b="1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7: </a:t>
                      </a:r>
                      <a:r>
                        <a:rPr lang="pl-PL" sz="1400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Inne.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96996"/>
                  </a:ext>
                </a:extLst>
              </a:tr>
              <a:tr h="608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Suma: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583714"/>
                  </a:ext>
                </a:extLst>
              </a:tr>
            </a:tbl>
          </a:graphicData>
        </a:graphic>
      </p:graphicFrame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917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28664" y="129894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Obszary kontroli w trybie działań doraźnych </a:t>
            </a:r>
            <a:endParaRPr lang="pl-PL" sz="1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73056" y="1428737"/>
            <a:ext cx="9572116" cy="4680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pl-PL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Zgłaszane </a:t>
            </a:r>
            <a:r>
              <a:rPr lang="pl-PL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nieprawidłowości </a:t>
            </a:r>
            <a:r>
              <a:rPr lang="pl-PL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 obszarze 7 (Inne) funkcjonowania </a:t>
            </a:r>
            <a:r>
              <a:rPr lang="pl-PL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pl-PL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pl-PL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szkół i </a:t>
            </a:r>
            <a:r>
              <a:rPr lang="pl-PL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placówek dotyczyły najczęściej:</a:t>
            </a:r>
            <a:endParaRPr lang="pl-PL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534988" indent="-179388">
              <a:lnSpc>
                <a:spcPct val="115000"/>
              </a:lnSpc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niewłaściwej współpracy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dyrektora z nauczycielami, rodzicami;</a:t>
            </a: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przemocy fizycznej, słownej wobec uczniów, agresji rówieśniczej;</a:t>
            </a:r>
          </a:p>
          <a:p>
            <a:pPr marL="534988" indent="-179388">
              <a:lnSpc>
                <a:spcPct val="115000"/>
              </a:lnSpc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braku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kompleksowej organizacji pomocy psychologiczno-pedagogicznej i realizacji zaleceń  poradni; </a:t>
            </a: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braku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nadzoru dyrektora nad organizacją, monitorowaniem i dokumentowaniem udzielanej pomocy </a:t>
            </a: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psychologiczno-pedagogicznej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endParaRPr lang="pl-PL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</a:t>
            </a: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iewłaściwie prowadzonej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dokumentacji przebiegu </a:t>
            </a: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nauczania; </a:t>
            </a:r>
            <a:endParaRPr lang="pl-PL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braku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indywidualizacji </a:t>
            </a: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nauczania;</a:t>
            </a: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niewłaściwej organizacji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pomocy adekwatniej do rozpoznanych potrzeb ucznia we współpracy z rodzicami i poradnią psychologiczno-pedagogiczną; </a:t>
            </a:r>
          </a:p>
          <a:p>
            <a:pPr marL="534988" lvl="0" indent="-179388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Symbol"/>
              <a:buChar char=""/>
            </a:pP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nierzetelnie realizowanych </a:t>
            </a:r>
            <a:r>
              <a:rPr lang="pl-PL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zadań przez wychowawcę klasy</a:t>
            </a:r>
            <a:r>
              <a:rPr lang="pl-PL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pl-PL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68300" indent="-285750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endParaRPr lang="pl-PL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69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2AB95-6382-4921-B9DB-BF1A29D013DA}" type="datetime1">
              <a:rPr lang="pl-PL" smtClean="0"/>
              <a:pPr>
                <a:defRPr/>
              </a:pPr>
              <a:t>09.09.2021</a:t>
            </a:fld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020F9-DEAD-4E7E-9577-F4996FF70F9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352600" y="91050"/>
            <a:ext cx="8311997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56 przeprowadzonych kontroli wydano </a:t>
            </a:r>
            <a:r>
              <a:rPr lang="pl-PL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zaleceń.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kontroli nie wydano 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zaleceń.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pl-PL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/>
          </p:nvPr>
        </p:nvGraphicFramePr>
        <p:xfrm>
          <a:off x="146019" y="1365826"/>
          <a:ext cx="9605233" cy="5441336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5655237">
                  <a:extLst>
                    <a:ext uri="{9D8B030D-6E8A-4147-A177-3AD203B41FA5}">
                      <a16:colId xmlns:a16="http://schemas.microsoft.com/office/drawing/2014/main" val="2828267300"/>
                    </a:ext>
                  </a:extLst>
                </a:gridCol>
                <a:gridCol w="349281">
                  <a:extLst>
                    <a:ext uri="{9D8B030D-6E8A-4147-A177-3AD203B41FA5}">
                      <a16:colId xmlns:a16="http://schemas.microsoft.com/office/drawing/2014/main" val="3387537012"/>
                    </a:ext>
                  </a:extLst>
                </a:gridCol>
                <a:gridCol w="436602">
                  <a:extLst>
                    <a:ext uri="{9D8B030D-6E8A-4147-A177-3AD203B41FA5}">
                      <a16:colId xmlns:a16="http://schemas.microsoft.com/office/drawing/2014/main" val="2818925234"/>
                    </a:ext>
                  </a:extLst>
                </a:gridCol>
                <a:gridCol w="435978">
                  <a:extLst>
                    <a:ext uri="{9D8B030D-6E8A-4147-A177-3AD203B41FA5}">
                      <a16:colId xmlns:a16="http://schemas.microsoft.com/office/drawing/2014/main" val="3276878170"/>
                    </a:ext>
                  </a:extLst>
                </a:gridCol>
                <a:gridCol w="373606">
                  <a:extLst>
                    <a:ext uri="{9D8B030D-6E8A-4147-A177-3AD203B41FA5}">
                      <a16:colId xmlns:a16="http://schemas.microsoft.com/office/drawing/2014/main" val="3733752137"/>
                    </a:ext>
                  </a:extLst>
                </a:gridCol>
                <a:gridCol w="548247">
                  <a:extLst>
                    <a:ext uri="{9D8B030D-6E8A-4147-A177-3AD203B41FA5}">
                      <a16:colId xmlns:a16="http://schemas.microsoft.com/office/drawing/2014/main" val="243163242"/>
                    </a:ext>
                  </a:extLst>
                </a:gridCol>
                <a:gridCol w="348657">
                  <a:extLst>
                    <a:ext uri="{9D8B030D-6E8A-4147-A177-3AD203B41FA5}">
                      <a16:colId xmlns:a16="http://schemas.microsoft.com/office/drawing/2014/main" val="2854890122"/>
                    </a:ext>
                  </a:extLst>
                </a:gridCol>
                <a:gridCol w="348657">
                  <a:extLst>
                    <a:ext uri="{9D8B030D-6E8A-4147-A177-3AD203B41FA5}">
                      <a16:colId xmlns:a16="http://schemas.microsoft.com/office/drawing/2014/main" val="1631938746"/>
                    </a:ext>
                  </a:extLst>
                </a:gridCol>
                <a:gridCol w="361132">
                  <a:extLst>
                    <a:ext uri="{9D8B030D-6E8A-4147-A177-3AD203B41FA5}">
                      <a16:colId xmlns:a16="http://schemas.microsoft.com/office/drawing/2014/main" val="1911767155"/>
                    </a:ext>
                  </a:extLst>
                </a:gridCol>
                <a:gridCol w="747836">
                  <a:extLst>
                    <a:ext uri="{9D8B030D-6E8A-4147-A177-3AD203B41FA5}">
                      <a16:colId xmlns:a16="http://schemas.microsoft.com/office/drawing/2014/main" val="1913011103"/>
                    </a:ext>
                  </a:extLst>
                </a:gridCol>
              </a:tblGrid>
              <a:tr h="14871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="1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Wydane zalecenia </a:t>
                      </a:r>
                      <a:br>
                        <a:rPr lang="pl-PL" sz="1800" b="1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800" b="1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 poszczególnych obszarach: 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309229" marR="6960" marT="64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Przedszkole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Szkoła podstawowa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Liceum Ogólnokształcące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Technikum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Branżowa Szkoła</a:t>
                      </a:r>
                      <a:b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I stopnia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PPP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MOS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Inne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12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960" marR="6960" marT="64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090980"/>
                  </a:ext>
                </a:extLst>
              </a:tr>
              <a:tr h="285677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1: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Zgodność zatrudniania nauczycieli z wymaganymi kwalifikacjami.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149988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2: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Realizacja podstaw programowych i ramowych planów nauczania.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36936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3: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</a:t>
                      </a:r>
                      <a:r>
                        <a:rPr lang="pl-PL" sz="1400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zasad oceniania, klasyfikowania i promowania uczniów oraz prowadzenia egzaminów, a także przestrzeganie przepisów dotyczących obowiązku szkolnego i obowiązku nauki, w szczególności niestosowanie przez nauczycieli w ocenianiu bieżącym zapisów wewnątrzszkolnego oceniania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900049"/>
                  </a:ext>
                </a:extLst>
              </a:tr>
              <a:tr h="354418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4: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statutu szkoły lub placówki.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34824"/>
                  </a:ext>
                </a:extLst>
              </a:tr>
              <a:tr h="280157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5: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Przestrzeganie praw dziecka i praw ucznia.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48579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6: </a:t>
                      </a:r>
                      <a:r>
                        <a:rPr lang="pl-PL" sz="1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Zapewnienie uczniom bezpiecznych i higienicznych warunków nauki, wychowania i opieki.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966" marR="5966" marT="59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99303"/>
                  </a:ext>
                </a:extLst>
              </a:tr>
              <a:tr h="36182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pl-PL" sz="1400" b="1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Obszar 7: </a:t>
                      </a:r>
                      <a:r>
                        <a:rPr lang="pl-PL" sz="1400" kern="12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Inne.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26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pl-PL" sz="16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pl-PL" sz="16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96996"/>
                  </a:ext>
                </a:extLst>
              </a:tr>
              <a:tr h="608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Suma:</a:t>
                      </a:r>
                      <a:endParaRPr lang="pl-PL" sz="16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37784" marR="37784" marT="74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91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583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518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Rekomendacje do dalszej pracy wynikające </a:t>
            </a:r>
            <a:r>
              <a:rPr lang="pl-PL" sz="18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 analizy wyników kontroli 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trybie działań doraźnych </a:t>
            </a:r>
            <a:endParaRPr lang="pl-PL" sz="1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17986"/>
            <a:ext cx="9751250" cy="5429263"/>
          </a:xfrm>
        </p:spPr>
        <p:txBody>
          <a:bodyPr>
            <a:normAutofit/>
          </a:bodyPr>
          <a:lstStyle/>
          <a:p>
            <a:r>
              <a:rPr lang="pl-PL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Dyrektorzy szkół i placówek powinni</a:t>
            </a:r>
            <a:r>
              <a:rPr lang="pl-PL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pl-PL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zapewnić uczniom bezpieczne i higieniczne warunków nauki i pobytu w szkole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placówce;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egzekwować od nauczycieli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prawidłową realizację zadań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związanych z zapewnieniem bezpieczeństwa uczniom w czasie zajęć organizowanych przez szkołę; </a:t>
            </a:r>
          </a:p>
          <a:p>
            <a:pPr marL="285750" lvl="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szczególny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nacisk położyć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właściwe sprawowanie nadzoru nad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organizacją kształcenia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ucznia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posiadającego orzeczenie o potrzebie kształcenia specjalnego, a także nad dostosowaniem wymagań edukacyjnych do możliwości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wzmocnić nadzór nad przestrzeganiem przez nauczycieli zaleceń zawartych w opiniach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orzeczeniach poradni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psychologiczno-pedagogicznych;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organizować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pomoc psychologiczno-pedagogiczną stosownie do potrzeb i deficytów uczniów,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bądź wychowanków;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zaplanować nadzór w zakresie współpracy z rodzicami dzieci wymagających objęcia opieką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psychologiczno-pedagogiczną;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przestrzegać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przepisów prawa, w tym szczególnie zasad oceniania, klasyfikowania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promowania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uczniów.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545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946642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Wystąpienie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Lubuskiego Kuratora Oświaty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6508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Uwagi dotyczące zaleceń</a:t>
            </a:r>
            <a:endParaRPr lang="pl-PL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>
          <a:xfrm>
            <a:off x="154780" y="1412776"/>
            <a:ext cx="9596439" cy="4478673"/>
          </a:xfrm>
        </p:spPr>
        <p:txBody>
          <a:bodyPr/>
          <a:lstStyle/>
          <a:p>
            <a:pPr marL="0" indent="0" algn="just"/>
            <a:endParaRPr lang="pl-PL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yrektor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szkoły lub placówki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zobowiązany jest egzekwować udzielanie kary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nauczycielowi,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rozpatrzona skarga lub zbadana sprawa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potwierdza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zasadność wskazanych zarzutów. 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F0000"/>
              </a:buClr>
            </a:pPr>
            <a:endParaRPr lang="pl-P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 szkoły lub placówki,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terminie 30 dni od dnia otrzymania zaleceń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wniesienia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zastrzeżeń – 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terminie 30 dni od dnia otrzymania pisemnego zawiadomienia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nieuwzględnieniu zastrzeżeń, jest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zobligowany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powiadomić: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o sposobie realizacji zaleceń,</a:t>
            </a:r>
          </a:p>
          <a:p>
            <a:pPr marL="804863" lvl="0" indent="-352425" algn="just">
              <a:buClr>
                <a:srgbClr val="FF0000"/>
              </a:buClr>
              <a:buFont typeface="+mj-lt"/>
              <a:buAutoNum type="alphaLcParenR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prowadzący szkołę lub placówkę o otrzymanych zaleceniach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o sposobie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realizacji.</a:t>
            </a:r>
          </a:p>
          <a:p>
            <a:pPr marL="0" indent="0" algn="just">
              <a:buClr>
                <a:srgbClr val="FF0000"/>
              </a:buClr>
            </a:pP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A40C9-92DC-4218-B468-ABBA4F26ECC0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949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311282" y="2420888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Ewaluacje zewnętrzne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problemowe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21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249920" y="188640"/>
            <a:ext cx="6350913" cy="75456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Ewaluacje zewnętrzne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1086695" y="1381273"/>
            <a:ext cx="7797106" cy="4833790"/>
          </a:xfrm>
          <a:noFill/>
        </p:spPr>
        <p:txBody>
          <a:bodyPr/>
          <a:lstStyle/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pl-PL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44488" y="1556792"/>
            <a:ext cx="8928992" cy="4865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roku szkolnym 2020/2021 zaplanowane było przeprowadzenie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ewaluacji zewnętrznych, </a:t>
            </a:r>
            <a:b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tym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12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ewaluacji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problemowych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 zakresie wymagań ustalonych przez Ministra Edukacji </a:t>
            </a:r>
            <a:b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Nauki oraz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8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ewaluacji problemowych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 zakresie wymagań ustalonych przez Lubuskiego Kuratora Oświaty.</a:t>
            </a:r>
          </a:p>
          <a:p>
            <a:pPr algn="just"/>
            <a:endParaRPr lang="pl-PL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spcAft>
                <a:spcPts val="488"/>
              </a:spcAft>
            </a:pP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piśmie DKO-WNP.4092.61.2020.EL z dnia 29 października 2020 r. Minister Edukacji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Nauki wydał </a:t>
            </a:r>
            <a:r>
              <a:rPr lang="pl-PL" b="1" i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Wytyczne Ministra Edukacji i Nauki dotyczące sprawowania nadzoru pedagogicznego </a:t>
            </a:r>
            <a:r>
              <a:rPr lang="pl-PL" b="1" i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b="1" i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okresie czasowego ograniczenia funkcjonowania jednostek systemu oświaty w </a:t>
            </a:r>
            <a:r>
              <a:rPr lang="pl-PL" b="1" i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związku z </a:t>
            </a:r>
            <a:r>
              <a:rPr lang="pl-PL" b="1" i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zapobieganiem, przeciwdziałaniem i zwalczaniem </a:t>
            </a:r>
            <a:r>
              <a:rPr lang="pl-PL" b="1" i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COVID-19. </a:t>
            </a:r>
            <a:endParaRPr lang="pl-PL" b="1" i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 smtClean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 ww. wytycznymi wstrzymane zostało wykonywanie ewaluacji zewnętrznych, </a:t>
            </a: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 </a:t>
            </a:r>
            <a:r>
              <a:rPr lang="pl-PL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oznacza, że w roku szkolnym 2020/2021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nie przeprowadzano ewaluacji w szkołach </a:t>
            </a: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placówkach.</a:t>
            </a:r>
          </a:p>
          <a:p>
            <a:pPr algn="just"/>
            <a:endParaRPr lang="pl-PL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b="1" i="1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28" y="2130426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pracy szkół i placówek</a:t>
            </a:r>
            <a: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240314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7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1" y="1484784"/>
            <a:ext cx="9711664" cy="4953000"/>
          </a:xfrm>
        </p:spPr>
        <p:txBody>
          <a:bodyPr>
            <a:normAutofit fontScale="92500" lnSpcReduction="10000"/>
          </a:bodyPr>
          <a:lstStyle/>
          <a:p>
            <a:pPr marL="355600" lvl="0"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2020/2021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arkuszy opracowanych w Ministerstwie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Edukacji </a:t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Nauki,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przeprowadził monitorowanie w następujących zakresach: </a:t>
            </a:r>
          </a:p>
          <a:p>
            <a:pPr algn="ctr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Uwzględnianie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zróżnicowanych potrzeb edukacyjnych uczniów w procesie kształcenia - 5% wszystkich typów szkół.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Zapewnienie wychowankom bezpieczeństwa i odpowiednich warunków pobytu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placówce – 100% młodzieżowych ośrodków wychowawczych.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Wykorzystanie technologii </a:t>
            </a:r>
            <a:r>
              <a:rPr lang="pl-PL" dirty="0" err="1">
                <a:latin typeface="Times" panose="02020603050405020304" pitchFamily="18" charset="0"/>
                <a:cs typeface="Times" panose="02020603050405020304" pitchFamily="18" charset="0"/>
              </a:rPr>
              <a:t>informacyjno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– komunikacyjnych oraz realizacja zapisów podstawy programowej w zakresie rozwijania kompetencji cyfrowych w przedszkolach – 100 % przedszkoli.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kształcenia w branżowej szkole II stopnia – 100 % branżowych szkół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II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stopnia.</a:t>
            </a:r>
          </a:p>
          <a:p>
            <a:pPr marL="457200" lvl="0" indent="-457200" algn="just">
              <a:buClr>
                <a:srgbClr val="FF0000"/>
              </a:buClr>
              <a:buFont typeface="+mj-lt"/>
              <a:buAutoNum type="arabicPeriod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Kształcenie u uczniów kompetencji kluczowych – wszystkie typy szkół (szkoły wskazane przez Lubuskiego Kuratora Oświaty)</a:t>
            </a:r>
          </a:p>
          <a:p>
            <a:pPr marL="355600" lvl="0" algn="just">
              <a:buClr>
                <a:srgbClr val="FF0000"/>
              </a:buClr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877" y="2276872"/>
            <a:ext cx="9751250" cy="3816424"/>
          </a:xfrm>
        </p:spPr>
        <p:txBody>
          <a:bodyPr>
            <a:normAutofit/>
          </a:bodyPr>
          <a:lstStyle/>
          <a:p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60512" y="137421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Wykonanie planu monitorowania (w okresie od 1 września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2020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r. do 31 sierpnia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2021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r.)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ramach zadań zaplanowanych na rok szkolny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2020/2021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65908"/>
              </p:ext>
            </p:extLst>
          </p:nvPr>
        </p:nvGraphicFramePr>
        <p:xfrm>
          <a:off x="59877" y="2078936"/>
          <a:ext cx="9550779" cy="4435434"/>
        </p:xfrm>
        <a:graphic>
          <a:graphicData uri="http://schemas.openxmlformats.org/drawingml/2006/table">
            <a:tbl>
              <a:tblPr firstRow="1" firstCol="1" bandRow="1"/>
              <a:tblGrid>
                <a:gridCol w="360040">
                  <a:extLst>
                    <a:ext uri="{9D8B030D-6E8A-4147-A177-3AD203B41FA5}">
                      <a16:colId xmlns:a16="http://schemas.microsoft.com/office/drawing/2014/main" val="162457309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64665525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25600833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532910556"/>
                    </a:ext>
                  </a:extLst>
                </a:gridCol>
                <a:gridCol w="1701907">
                  <a:extLst>
                    <a:ext uri="{9D8B030D-6E8A-4147-A177-3AD203B41FA5}">
                      <a16:colId xmlns:a16="http://schemas.microsoft.com/office/drawing/2014/main" val="184200772"/>
                    </a:ext>
                  </a:extLst>
                </a:gridCol>
              </a:tblGrid>
              <a:tr h="2190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Lp.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Zadanie z zakresu nadzoru pedagogicznego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Liczba szkół 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Stopień realizacji planu (%)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 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121372"/>
                  </a:ext>
                </a:extLst>
              </a:tr>
              <a:tr h="84217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wskazana do monitorowania </a:t>
                      </a: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w </a:t>
                      </a: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planie nadzoru pedagogicznego </a:t>
                      </a: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w których monitorowanie zostało przeprowadzone 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982095"/>
                  </a:ext>
                </a:extLst>
              </a:tr>
              <a:tr h="33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1.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Uwzględnianie zróżnicowanych potrzeb edukacyjnych uczniów w procesie </a:t>
                      </a: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kształcenia.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39891"/>
                  </a:ext>
                </a:extLst>
              </a:tr>
              <a:tr h="502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2.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Zapewnienie wychowankom bezpieczeństwa </a:t>
                      </a: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i </a:t>
                      </a: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odpowiednich warunków pobytu w placówce.  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734904"/>
                  </a:ext>
                </a:extLst>
              </a:tr>
              <a:tr h="647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3.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Wykorzystanie technologii </a:t>
                      </a: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informacyjno-komunikacyjnych </a:t>
                      </a: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oraz realizacja zapisów podstawy programowej w zakresie rozwijania kompetencji cyfrowych w przedszkolach.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289659"/>
                  </a:ext>
                </a:extLst>
              </a:tr>
              <a:tr h="33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4.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Organizacja kształcenia w branżowej szkole II stopnia.</a:t>
                      </a:r>
                      <a:endParaRPr lang="pl-PL" sz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</a:t>
                      </a:r>
                      <a:endParaRPr lang="pl-PL" sz="18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</a:t>
                      </a:r>
                      <a:endParaRPr lang="pl-PL" sz="18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834293"/>
                  </a:ext>
                </a:extLst>
              </a:tr>
              <a:tr h="828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5. </a:t>
                      </a: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Kształcenie u uczniów kompetencji kluczowych.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Monitorowanie zawieszone na podstawie pisma Ministra Edukacji i Nauki (znak DKO-WNP.4092.61.2020.EL z 29.10.2020 r.)</a:t>
                      </a:r>
                      <a:endParaRPr lang="pl-PL" sz="12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40625"/>
                  </a:ext>
                </a:extLst>
              </a:tr>
              <a:tr h="1976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RAZEM</a:t>
                      </a:r>
                      <a:endParaRPr lang="pl-PL" sz="14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334</a:t>
                      </a:r>
                      <a:endParaRPr lang="pl-PL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334</a:t>
                      </a:r>
                      <a:endParaRPr lang="pl-PL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100</a:t>
                      </a:r>
                      <a:endParaRPr lang="pl-PL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58319" marR="58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240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51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456" y="1412776"/>
            <a:ext cx="9751250" cy="5112568"/>
          </a:xfrm>
        </p:spPr>
        <p:txBody>
          <a:bodyPr>
            <a:normAutofit fontScale="92500" lnSpcReduction="20000"/>
          </a:bodyPr>
          <a:lstStyle/>
          <a:p>
            <a:r>
              <a:rPr lang="pl-PL" sz="2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1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1</a:t>
            </a: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pl-PL" sz="2100" b="1" dirty="0" smtClean="0">
                <a:latin typeface="Times" panose="02020603050405020304" pitchFamily="18" charset="0"/>
                <a:cs typeface="Times" panose="02020603050405020304" pitchFamily="18" charset="0"/>
              </a:rPr>
              <a:t>Uwzględnianie </a:t>
            </a:r>
            <a:r>
              <a:rPr lang="pl-PL" sz="2100" b="1" dirty="0">
                <a:latin typeface="Times" panose="02020603050405020304" pitchFamily="18" charset="0"/>
                <a:cs typeface="Times" panose="02020603050405020304" pitchFamily="18" charset="0"/>
              </a:rPr>
              <a:t>zróżnicowanych potrzeb edukacyjnych uczniów w procesie kształcenia</a:t>
            </a:r>
            <a:r>
              <a:rPr lang="pl-PL" sz="2100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endParaRPr lang="pl-PL" dirty="0"/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Rozpoznawanie potrzeb edukacyjnych i możliwości uczniów w szkole odbywa się głównie </a:t>
            </a:r>
            <a:b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z udziałem nauczycieli, specjalistów, dyrektora szkoły, rodziców oraz pracowników poradni psychologiczno-pedagogicznej.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Nauczyciele rozpoznają potrzeby edukacyjne uczniów najczęściej poprzez obserwacje i analizy pracy uczniów podczas zajęć, ich zachowań i reakcji w różnych sytuacjach szkolnych </a:t>
            </a:r>
            <a:b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oraz poprzez analizy postępów uczniów, stosowanych przez siebie metod i form pracy, pomocy dydaktycznych. Nauczyciele pozyskują też informacje o potrzebach i trudnościach w nauce od samych uczniów i ich rodziców, a także identyfikują i analizują czynniki środowiskowe. Na tej podstawie nauczyciele planują, organizują i wdrażają wsparcie dla uczniów, w tym również dobór odpowiednich metod nauczania i strategii edukacyjnych oraz oceniania.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Planując i wdrażając wsparcie dla uczniów, nauczyciele rzadko korzystają z </a:t>
            </a:r>
            <a:r>
              <a:rPr lang="pl-PL" sz="2100" dirty="0" err="1">
                <a:latin typeface="Times" panose="02020603050405020304" pitchFamily="18" charset="0"/>
                <a:cs typeface="Times" panose="02020603050405020304" pitchFamily="18" charset="0"/>
              </a:rPr>
              <a:t>superwizji</a:t>
            </a: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 prowadzonych przez innych nauczycieli lub specjalistów.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Czynności związane z rozpoznaniem potrzeb i trudności uczniów, analizą efektywności udzielanego uczniom wsparcia oraz wielospecjalistyczną oceną poziomu funkcjonowania uczniów posiadających orzeczenie o potrzebie kształcenia specjalnego prowadzone </a:t>
            </a:r>
            <a:r>
              <a:rPr lang="pl-PL" sz="21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100" dirty="0">
                <a:latin typeface="Times" panose="02020603050405020304" pitchFamily="18" charset="0"/>
                <a:cs typeface="Times" panose="02020603050405020304" pitchFamily="18" charset="0"/>
              </a:rPr>
              <a:t>szkołach zwykle raz w semestrze</a:t>
            </a:r>
            <a:r>
              <a:rPr lang="pl-PL" sz="21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2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52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456" y="1412776"/>
            <a:ext cx="9751250" cy="5112568"/>
          </a:xfrm>
        </p:spPr>
        <p:txBody>
          <a:bodyPr>
            <a:normAutofit fontScale="77500" lnSpcReduction="20000"/>
          </a:bodyPr>
          <a:lstStyle/>
          <a:p>
            <a:r>
              <a:rPr lang="pl-PL" sz="23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1: </a:t>
            </a:r>
            <a:r>
              <a:rPr lang="pl-PL" sz="2300" b="1" dirty="0" smtClean="0">
                <a:latin typeface="Times" panose="02020603050405020304" pitchFamily="18" charset="0"/>
                <a:cs typeface="Times" panose="02020603050405020304" pitchFamily="18" charset="0"/>
              </a:rPr>
              <a:t>Uwzględnianie </a:t>
            </a:r>
            <a:r>
              <a:rPr lang="pl-PL" sz="2300" b="1" dirty="0">
                <a:latin typeface="Times" panose="02020603050405020304" pitchFamily="18" charset="0"/>
                <a:cs typeface="Times" panose="02020603050405020304" pitchFamily="18" charset="0"/>
              </a:rPr>
              <a:t>zróżnicowanych potrzeb edukacyjnych uczniów w procesie kształcenia</a:t>
            </a:r>
            <a:r>
              <a:rPr lang="pl-PL" sz="2300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 smtClean="0">
                <a:latin typeface="Times" panose="02020603050405020304" pitchFamily="18" charset="0"/>
                <a:cs typeface="Times" panose="02020603050405020304" pitchFamily="18" charset="0"/>
              </a:rPr>
              <a:t>Wnioski </a:t>
            </a: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z analizy efektywności udzielanego uczniom wsparcia wykorzystywane są głównie do zmiany form i metod pracy nauczycieli, poprawy współpracy z rodzicami, ukierunkowania obszarów doskonalenia specjalistów i nawiązania współpracy z instytucjami zewnętrznymi.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W szkołach nie realizuje się indywidualnych programów i toków nauki. 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Szkoły w większości nie prowadzą innowacji i eksperymentów pedagogicznych w zakresie realizacji zróżnicowanych potrzeb edukacyjnych uczniów.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Zajęcia prowadzone są najczęściej przez jednego nauczyciela w formie indywidualnej </a:t>
            </a:r>
            <a:b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i w grupach do 5 osób.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W celu zaspokajania zróżnicowanych potrzeb uczniów nauczyciele prowadzą porady </a:t>
            </a:r>
            <a:b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i konsultacje dla uczniów i ich rodziców, zajęcia dydaktyczno-wyrównawcze, zajęcia rozwijające uzdolnienia oraz zajęcia korekcyjno-kompensacyjne, logopedyczne, rozwijające kompetencje emocjonalno-społeczne, związane z wyborem kierunku kształcenia i zawodu, zajęcia terapeutyczne, warsztaty.</a:t>
            </a:r>
          </a:p>
          <a:p>
            <a:pPr marL="180975" lvl="0" indent="-180975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300" dirty="0">
                <a:latin typeface="Times" panose="02020603050405020304" pitchFamily="18" charset="0"/>
                <a:cs typeface="Times" panose="02020603050405020304" pitchFamily="18" charset="0"/>
              </a:rPr>
              <a:t>Nauczyciele, szczególnie w szkołach ogólnokształcących, w większości korzystają z gotowych programów nauczania, dokonując ich modyfikacji ze względu na trudności uczniów w uczeniu się</a:t>
            </a:r>
            <a:r>
              <a:rPr lang="pl-PL" sz="23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23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456" y="1412776"/>
            <a:ext cx="9751250" cy="5445224"/>
          </a:xfrm>
        </p:spPr>
        <p:txBody>
          <a:bodyPr>
            <a:normAutofit fontScale="62500" lnSpcReduction="20000"/>
          </a:bodyPr>
          <a:lstStyle/>
          <a:p>
            <a:r>
              <a:rPr lang="pl-PL" sz="29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29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2: </a:t>
            </a:r>
            <a:r>
              <a:rPr lang="pl-PL" sz="2900" b="1" dirty="0">
                <a:latin typeface="Times" panose="02020603050405020304" pitchFamily="18" charset="0"/>
                <a:cs typeface="Times" panose="02020603050405020304" pitchFamily="18" charset="0"/>
              </a:rPr>
              <a:t>Zapewnienie wychowankom bezpieczeństwa i odpowiednich warunków pobytu w placówce</a:t>
            </a:r>
            <a:r>
              <a:rPr lang="pl-PL" sz="2900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W statucie młodzieżowego ośrodka wychowawczego wskazano szczególne obszary działalności ośrodka dotyczące rozwiązywania określonych problemów wychowawczych wychowanków </a:t>
            </a: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następujących obszarach: tryb oceniania, skala ocen, kryteria ocen wiedzy i umiejętności, warunki i kryteria oceniania zachowania, system nagród i kar .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Wychowankowie są dobierani do grup wychowawczych zgodnie z przynależnością do danej klasy. 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Ośrodek zapewnia wychowankom możliwość udziału w zajęciach: </a:t>
            </a:r>
          </a:p>
          <a:p>
            <a:pPr marL="62865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umożliwiających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nabywanie umiejętności życiowych i społecznych ułatwiających prawidłowe funkcjonowanie w środowisku rodzinnym i społecznym, w szczególności po opuszczeniu ośrodka,</a:t>
            </a:r>
          </a:p>
          <a:p>
            <a:pPr marL="62865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sportowych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, turystycznych i rekreacyjnych, w tym zajęciach organizowanych na świeżym powietrzu, o ile pozwalają na to warunki atmosferyczne,</a:t>
            </a:r>
          </a:p>
          <a:p>
            <a:pPr marL="62865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kulturalno-oświatowych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62865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rozwijających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zainteresowania.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Wychowankowie mają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możliwość uczestniczenia w zajęciach organizowanych poza ośrodkiem. </a:t>
            </a: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Są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to: wyjazdy na sportowe turnieje i konkursy organizowane przez inne MOW, do zakładów pracy, imprezy kulturalne w społeczności lokalnej, wycieczki krajoznawcze, rajdy rowerowe, spotkania </a:t>
            </a: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9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900" dirty="0">
                <a:latin typeface="Times" panose="02020603050405020304" pitchFamily="18" charset="0"/>
                <a:cs typeface="Times" panose="02020603050405020304" pitchFamily="18" charset="0"/>
              </a:rPr>
              <a:t>pracodawcami.</a:t>
            </a:r>
          </a:p>
        </p:txBody>
      </p:sp>
    </p:spTree>
    <p:extLst>
      <p:ext uri="{BB962C8B-B14F-4D97-AF65-F5344CB8AC3E}">
        <p14:creationId xmlns:p14="http://schemas.microsoft.com/office/powerpoint/2010/main" val="313272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456" y="1412776"/>
            <a:ext cx="9751250" cy="5445224"/>
          </a:xfrm>
        </p:spPr>
        <p:txBody>
          <a:bodyPr>
            <a:normAutofit fontScale="55000" lnSpcReduction="20000"/>
          </a:bodyPr>
          <a:lstStyle/>
          <a:p>
            <a:r>
              <a:rPr lang="pl-PL" sz="33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3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3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2: </a:t>
            </a:r>
            <a:r>
              <a:rPr lang="pl-PL" sz="3300" b="1" dirty="0">
                <a:latin typeface="Times" panose="02020603050405020304" pitchFamily="18" charset="0"/>
                <a:cs typeface="Times" panose="02020603050405020304" pitchFamily="18" charset="0"/>
              </a:rPr>
              <a:t>Zapewnienie wychowankom bezpieczeństwa i odpowiednich warunków pobytu w placówce</a:t>
            </a:r>
            <a:r>
              <a:rPr lang="pl-PL" sz="3300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O przebiegu procesu resocjalizacyjnego wychowankowie informowani są</a:t>
            </a:r>
            <a:r>
              <a:rPr lang="pl-PL" sz="3300" dirty="0"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 </a:t>
            </a: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raz w miesiącu podczas spotkania zespołu d/s oceny sytuacji wychowanka. Jeżeli wymaga tego sytuacja wychowankowie informowani są na bieżąco.</a:t>
            </a:r>
            <a:endParaRPr lang="pl-PL" sz="3300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Wychowankowie informowani są o możliwości zmiany ośrodka wychowawczego, a możliwość zmiany ośrodka jest uwzględniona w systemie kar i nagród.</a:t>
            </a:r>
            <a:endParaRPr lang="pl-PL" sz="3300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W placówce problemy wychowawcze identyfikowane są poprzez: </a:t>
            </a:r>
            <a:r>
              <a:rPr lang="pl-PL" sz="33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rozmowy z wychowankami, rozmowy z rodzicami, analizę dokumentacji dotyczącej wychowanka, obserwacje pedagogiczne, diagnozę dokonywaną przez psychologa, wielospecjalistyczną ocenę funkcjonowania wychowanka.</a:t>
            </a:r>
            <a:endParaRPr lang="pl-PL" sz="3300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Ośrodek dokonuje oceny efektów podejmowanych działań, w szczególności dydaktycznych, wychowawczych i opiekuńczych oraz</a:t>
            </a:r>
            <a:r>
              <a:rPr lang="pl-PL" sz="3300" b="1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oceny badania poziomu bezpieczeństwa wychowanków.</a:t>
            </a:r>
            <a:endParaRPr lang="pl-PL" sz="3300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Placówka podejmuje współpracę z rodzicami/opiekunami prawnymi każdego wychowanka oraz monitoruje kontakty wychowanka z rodziną.</a:t>
            </a:r>
            <a:endParaRPr lang="pl-PL" sz="3300" dirty="0"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3300" dirty="0">
                <a:solidFill>
                  <a:srgbClr val="222222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Kadra ośrodka uczestniczy w doskonaleniu zawodowym dotyczącym rozwiązywania problemów wychowawczo-edukacyjnych wychowanków.</a:t>
            </a:r>
            <a:endParaRPr lang="pl-PL" sz="3300" dirty="0">
              <a:effectLst/>
              <a:latin typeface="Times" panose="02020603050405020304" pitchFamily="18" charset="0"/>
              <a:ea typeface="Calibri" panose="020F0502020204030204" pitchFamily="34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8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zawartości 2"/>
          <p:cNvSpPr>
            <a:spLocks noGrp="1"/>
          </p:cNvSpPr>
          <p:nvPr>
            <p:ph idx="1"/>
          </p:nvPr>
        </p:nvSpPr>
        <p:spPr>
          <a:xfrm>
            <a:off x="0" y="2683239"/>
            <a:ext cx="9906000" cy="4174761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pl-PL" alt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Liczba nadzorowanych szkół i placówek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371269" y="6838482"/>
            <a:ext cx="2311400" cy="365125"/>
          </a:xfrm>
        </p:spPr>
        <p:txBody>
          <a:bodyPr/>
          <a:lstStyle/>
          <a:p>
            <a:pPr>
              <a:defRPr/>
            </a:pPr>
            <a:fld id="{4506A613-5607-4FF4-8AA1-865E3F603A2E}" type="slidenum">
              <a:rPr lang="pl-PL" smtClean="0"/>
              <a:pPr>
                <a:defRPr/>
              </a:pPr>
              <a:t>4</a:t>
            </a:fld>
            <a:endParaRPr lang="pl-PL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446773998"/>
              </p:ext>
            </p:extLst>
          </p:nvPr>
        </p:nvGraphicFramePr>
        <p:xfrm>
          <a:off x="2961523" y="5445224"/>
          <a:ext cx="421246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4621254" y="2420718"/>
            <a:ext cx="273446" cy="312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>
            <a:off x="2461117" y="3595395"/>
            <a:ext cx="675105" cy="336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6360929" y="3595400"/>
            <a:ext cx="567111" cy="288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>
            <a:off x="2515089" y="4890322"/>
            <a:ext cx="1579816" cy="477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 flipH="1">
            <a:off x="5478422" y="4918891"/>
            <a:ext cx="1540010" cy="481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/>
          <p:cNvSpPr/>
          <p:nvPr/>
        </p:nvSpPr>
        <p:spPr>
          <a:xfrm>
            <a:off x="1988671" y="1521188"/>
            <a:ext cx="5538614" cy="7728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3275718" y="2798208"/>
            <a:ext cx="2964518" cy="7728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1252</a:t>
            </a:r>
          </a:p>
          <a:p>
            <a:pPr algn="ctr"/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zkół i placówek</a:t>
            </a:r>
            <a:endParaRPr lang="pl-PL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584517" y="4029469"/>
            <a:ext cx="3861147" cy="70998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787 samodzielnych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5366547" y="4021991"/>
            <a:ext cx="3646476" cy="7249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pl-PL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465 w </a:t>
            </a:r>
            <a:r>
              <a:rPr lang="pl-PL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zespołach</a:t>
            </a:r>
            <a:endParaRPr lang="pl-P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934769" y="6313330"/>
            <a:ext cx="7464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Liczby przedstawione powyżej dotyczą również szkół dla dorosłych i specjalnych.</a:t>
            </a:r>
          </a:p>
          <a:p>
            <a:pPr algn="r"/>
            <a:r>
              <a:rPr lang="pl-PL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danych SIO z 16.08.2021r.</a:t>
            </a:r>
            <a:endParaRPr lang="pl-PL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9128" y="1340768"/>
            <a:ext cx="9849544" cy="5976664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3: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Wykorzystanie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technologii </a:t>
            </a:r>
            <a:r>
              <a:rPr lang="pl-PL" sz="1800" b="1" dirty="0" err="1">
                <a:latin typeface="Times" panose="02020603050405020304" pitchFamily="18" charset="0"/>
                <a:cs typeface="Times" panose="02020603050405020304" pitchFamily="18" charset="0"/>
              </a:rPr>
              <a:t>informacyjno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– komunikacyjnych oraz realizacja zapisów podstawy programowej w zakresie rozwijania kompetencji cyfrowych w przedszkolach.  </a:t>
            </a:r>
          </a:p>
          <a:p>
            <a:pPr lvl="0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częściowo posiadają dostęp do technologii cyfrowych do użytku na zajęciach:</a:t>
            </a:r>
          </a:p>
          <a:p>
            <a:pPr marL="714375" lvl="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większość (95%) ma dostęp do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internetu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oraz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komputerów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laptopów)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 oprogramowaniem,</a:t>
            </a:r>
          </a:p>
          <a:p>
            <a:pPr marL="714375" lvl="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około połowy badanych przedszkoli deklaruje posiadanie tablicy multimedialnej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programów/pomocy multimedialnych,</a:t>
            </a:r>
          </a:p>
          <a:p>
            <a:pPr marL="714375" lvl="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około 1/3 przedszkoli stwierdza posiadanie robotów edukacyjnych dla dzieci,</a:t>
            </a:r>
          </a:p>
          <a:p>
            <a:pPr marL="714375" lvl="0" indent="-2667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około połowy przedszkoli posiada zorganizowane stałe kąciki zainteresowań/kąciki tematyczne dedykowane nowoczesnym technologiom, z których dzieci mogą korzystać w ustalonym czasie. 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Przedszkola w większości realizują programy wychowania przedszkolnego, które umożliwiają rozwijanie kompetencji cyfrowych dzieci określonych w podstawie programowej wychowania przedszkolnego. Prowadzone są również zajęcia, na których porusza się tematykę higieny cyfrowej, bezpieczne korzystanie z komputerów, telefonów komórkowych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2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9128" y="1340768"/>
            <a:ext cx="9849544" cy="5976664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3: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Wykorzystanie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technologii </a:t>
            </a:r>
            <a:r>
              <a:rPr lang="pl-PL" sz="1800" b="1" dirty="0" err="1">
                <a:latin typeface="Times" panose="02020603050405020304" pitchFamily="18" charset="0"/>
                <a:cs typeface="Times" panose="02020603050405020304" pitchFamily="18" charset="0"/>
              </a:rPr>
              <a:t>informacyjno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– komunikacyjnych oraz realizacja zapisów podstawy programowej w zakresie rozwijania kompetencji cyfrowych w przedszkolach.  </a:t>
            </a:r>
          </a:p>
          <a:p>
            <a:pPr lvl="0"/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Nauczyciele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realizują wymagania podstawy programowej w zakresie rozwijania samodzielnej aktywności poznawczej uczniów w obszarze korzystania z nowoczesnych technologii poprzez wykorzystanie na zajęciach technologii cyfrowych przez nauczycieli i dzieci oraz poprzez zajęcia, na których rozwija się u dzieci myślenie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komputacyjne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/algorytmiczne.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Nauczyciele w przedszkolach posiadają kompetencje stosowne do prowadzenia zajęć rozwijających umiejętności cyfrowe dzieci, systematycznie doskonalą się. Mają też wiedzę, gdzie szukać odpowiednich scenariuszy zajęć i innych materiałów edukacyjnych do wykorzystania w pracy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dziećmi w obszarze umiejętności cyfrowych.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Większość przedszkoli nie oferuje dzieciom dodatkowych zajęć komputerowych/informatycznych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849544" cy="5976664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Wnioski:</a:t>
            </a:r>
            <a:endParaRPr lang="pl-PL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Obszar 4: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Organizacja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kształcenia w branżowej szkole II stopnia.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lvl="0" indent="-285750" algn="just"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Zajęcia edukacyjne w branżowej szkole II stopnia z zakresu kształcenia w zawodzie są prowadzone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formie zaocznej (również z wykorzystaniem metod i technik kształcenia na odległość) w ramach kwalifikacyjnego kursu zawodowego w zakresie kwalifikacji wyodrębnionej w zawodach: technik pojazdów samochodowych, symbol cyfrowy zawodu 311513, technik elektryk, symbol cyfrowy zawodu 311303, technik mechanik, symbol cyfrowy zawodu 311504, technik rolnik, symbol cyfrowy zawodu 314207</a:t>
            </a:r>
          </a:p>
          <a:p>
            <a:pPr marL="285750" lvl="0" indent="-285750" algn="just"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Zajęcia edukacyjne z zakresu kształcenia w zawodzie prowadzone w ramach KKZ są realizowane na podstawie umowy zawartej pomiędzy BS II a daną jednostką instytucja rynku pracy, o której mowa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art. 6 ustawy z dnia 20 kwietnia 2004 r. o promocji zatrudnienia i instytucjach rynku pracy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Dz.U. 2020 r. poz. 1409), prowadząca działalność edukacyjno-szkoleniową.</a:t>
            </a:r>
          </a:p>
          <a:p>
            <a:pPr marL="285750" lvl="0" indent="-285750" algn="just"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 posiada program nauczania zawodu, w zakresie kwalifikacji wyodrębnionej w zawodzie nauczanym w BS II.  Wymiar zajęć edukacyjnych z zakresu kształcenia zawodowego w dwuletnim okresie nauczania wynosi: technik pojazdów samochodowych –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235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technik elektryk –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340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technik mechanik –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250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technik rolnik –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235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lvl="0" indent="-285750" algn="just"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Szczegółowe warunki i sposób oceniania wewnątrzszkolnego słuchaczy, w tym klasyfikowania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promowania na kolejny semestr, zgodnie z przepisami ustawy z dnia 7 września 1991 r. o systemie oświaty określone zostały w statucie szkoły.</a:t>
            </a:r>
            <a:endParaRPr lang="pl-PL" sz="1800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71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849544" cy="5976664"/>
          </a:xfrm>
        </p:spPr>
        <p:txBody>
          <a:bodyPr>
            <a:no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REKOMENDACJE</a:t>
            </a:r>
          </a:p>
          <a:p>
            <a:endParaRPr lang="pl-PL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Planując i organizując wsparcie dla uczniów, nauczyciele powinni korzystać z różnorodnych dostępnych sposobów rozpoznawania potrzeb edukacyjnych i trudności w nauce uczniów.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Należy współpracować z różnymi podmiotami środowiska w zakresie planowania i realizacji wsparcia dla uczniów ze zróżnicowanymi potrzebami edukacyjnymi.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Wskazane jest, aby dokonywać rozpoznawania potrzeb edukacyjnych uczniów nieposiadających orzeczenia o potrzebie kształcenia specjalnego częściej niż raz w semestrze.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Nauczyciele powinni systematycznie uczestniczyć w formach doskonalenia dotyczących zróżnicowanych potrzeb edukacyjnych uczniów.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Należy planowo i adekwatnie wykorzystywać wnioski wynikające z analizy efektów wsparcia udzielanego uczniom, w tym, w większym stopniu indywidualizować program i tok nauki.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Koordynację działań związanych z rozpoznawaniem i realizacją potrzeb edukacyjnych wszystkich uczniów w szkole należy powierzyć jednej osobie.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 szkoły powinien sprawować systematyczny i skuteczny nadzór pedagogiczny nad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realizacją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pomocy psychologiczno-pedagogicznej w szkole, a w szczególności nad realizacją działań na rzecz zaspokojenia zróżnicowanych potrzeb edukacyjnych uczniów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34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849544" cy="5976664"/>
          </a:xfrm>
        </p:spPr>
        <p:txBody>
          <a:bodyPr>
            <a:no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REKOMENDACJE</a:t>
            </a:r>
          </a:p>
          <a:p>
            <a:endParaRPr lang="pl-PL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Przedszkola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przy wsparciu organów prowadzących (innych podmiotów) powinny zadbać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zapewnienie pełnego dostępu do technologii cyfrowych i ich wykorzystanie na zajęciach.</a:t>
            </a: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Wszystkie przedszkola powinny realizować programy wychowania przedszkolnego, które umożliwiają rozwijanie kompetencji cyfrowych dzieci określonych w podstawie programowej wychowania przedszkolnego.</a:t>
            </a: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Przedszkola powinny prowadzić edukację w zakresie bezpiecznego korzystania z komputerów, telefonów, higieny cyfrowej.</a:t>
            </a:r>
          </a:p>
          <a:p>
            <a:pPr marL="342900" lvl="0" indent="-342900" algn="just">
              <a:buFont typeface="+mj-lt"/>
              <a:buAutoNum type="arabicPeriod" startAt="8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Jednostki samorządu terytorialnego powinny zadbać o możliwość kontynuacji nauki w różnych zawodach w szkołach branżowych II stopnia.</a:t>
            </a:r>
          </a:p>
          <a:p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66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Monitorowanie pracy szkół i placówek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456" y="1412776"/>
            <a:ext cx="9751250" cy="5112568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Rekomendacje:</a:t>
            </a:r>
            <a:endParaRPr lang="pl-P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Należy:</a:t>
            </a:r>
          </a:p>
          <a:p>
            <a:pPr algn="just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775" lvl="0" indent="-358775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Zapoznawać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się z kierunkami realizacji polityki oświatowej państwa na dany rok szkolny (strona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Strona główna » Jakość edukacji » Nadzór pedagogiczny ).</a:t>
            </a:r>
          </a:p>
          <a:p>
            <a:pPr marL="358775" lvl="0" indent="-358775">
              <a:buFont typeface="+mj-lt"/>
              <a:buAutoNum type="arabicPeriod"/>
            </a:pP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Obserwować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komunikaty zamieszczane na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stronach: 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oraz KO: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pl-PL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://ko-gorzow.edu.pl/category/nadzor-pedagogiczny/monitorowanie/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dotyczących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monitorowania: badane problemy, harmonogram, arkusze monitorowania.</a:t>
            </a:r>
          </a:p>
          <a:p>
            <a:pPr marL="358775" lvl="0" indent="-358775">
              <a:buFont typeface="+mj-lt"/>
              <a:buAutoNum type="arabicPeriod"/>
            </a:pPr>
            <a:r>
              <a:rPr lang="pl-PL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Wypełniać tyko te arkusze, które dotyczą danej placówki/danego typu szkoły.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775" lvl="0" indent="-358775">
              <a:buFont typeface="+mj-lt"/>
              <a:buAutoNum type="arabicPeriod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Dochować staranności w wypełnianiu ankiet monitorowania. </a:t>
            </a:r>
          </a:p>
          <a:p>
            <a:pPr algn="just"/>
            <a:endParaRPr lang="pl-PL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222697" y="2420893"/>
            <a:ext cx="6084676" cy="14700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4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200" i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</a:t>
            </a:r>
            <a:b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7600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szkół i placówek</a:t>
            </a:r>
          </a:p>
        </p:txBody>
      </p:sp>
    </p:spTree>
    <p:extLst>
      <p:ext uri="{BB962C8B-B14F-4D97-AF65-F5344CB8AC3E}">
        <p14:creationId xmlns:p14="http://schemas.microsoft.com/office/powerpoint/2010/main" val="151204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49552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410"/>
              </a:spcBef>
              <a:spcAft>
                <a:spcPts val="0"/>
              </a:spcAft>
            </a:pPr>
            <a:r>
              <a:rPr lang="pl-PL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tabLst>
                <a:tab pos="457200" algn="l"/>
              </a:tabLst>
            </a:pP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 sprawujący nadzór pedagogiczny wspomaga szkoły i placówki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szczególności </a:t>
            </a:r>
            <a:r>
              <a:rPr lang="pl-PL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poprzez:</a:t>
            </a:r>
          </a:p>
          <a:p>
            <a:pPr marL="342900" indent="-342900" algn="just">
              <a:buFont typeface="+mj-lt"/>
              <a:buAutoNum type="arabicParenR"/>
            </a:pPr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podawanie do publicznej wiadomości na stronie internetowej organu analiz wyników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sprawowanego nadzoru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pedagogicznego, w tym wniosków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ewaluacji zewnętrznych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kontroli;</a:t>
            </a:r>
          </a:p>
          <a:p>
            <a:pPr marL="534988" lvl="0" indent="-179388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opracowywanie analiz okresowych i całościowych w kontekście tematyki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przewidzianych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planie nadzoru pedagogicznego Lubuskiego Kuratora Oświaty, kontroli w trybie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działań 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doraźnych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zakresu ewaluacji.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przekazywanie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informacji o istotnych zagadnieniach dotyczących systemu oświaty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zmianach w przepisach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prawa dotyczących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placówek;</a:t>
            </a:r>
          </a:p>
          <a:p>
            <a:pPr algn="just"/>
            <a:endParaRPr lang="pl-PL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 organizowanie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konferencji i narad dla dyrektorów szkół 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placówek.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 startAt="2"/>
            </a:pPr>
            <a:endParaRPr lang="pl-PL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07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906000" cy="5312632"/>
          </a:xfrm>
        </p:spPr>
        <p:txBody>
          <a:bodyPr>
            <a:noAutofit/>
          </a:bodyPr>
          <a:lstStyle/>
          <a:p>
            <a:pPr algn="ctr"/>
            <a:r>
              <a:rPr lang="pl-PL" sz="16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 okresie od września 2020 r. do czerwca 2021 r. w ramach wspomagania na terenie województwa lubuskiego przeprowadzonych zostało 6 wideokonferencji Lubuskiego Kuratora Oświaty z dyrektorami szkół i placówek.</a:t>
            </a:r>
          </a:p>
          <a:p>
            <a:pPr algn="just"/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Poruszane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zagadnienia dotyczyły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organizacji kształcenia, zapewnienia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bezpieczeństwa uczniom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pracownikom, minimalizacji ryzyka zakażenia oraz zapoznanie dyrektorów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wytycznymi Ministerstwa Edukacji Narodowej,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we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współpracy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Ministerstwem Zdrowia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Głównym Inspektorem Sanitarnym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6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16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19 października 2020r.</a:t>
            </a:r>
            <a:r>
              <a:rPr lang="pl-PL" sz="16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Wideokonferencja Lubuskiego Kuratora Oświaty z dyrektorami szkół ponadpodstawowych w celu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omówienia organizacji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kształcenia od 19.10.2020 r. w szkołach ponadpodstawowych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23 </a:t>
            </a:r>
            <a:r>
              <a:rPr lang="pl-PL" sz="16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października 2020r.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Wideokonferencja Lubuskiego Kuratora Oświaty z dyrektorami szkół podstawowych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ponadpodstawowych,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która dotyczyła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organizacji kształcenia w okresie obowiązywania nowych obostrzeń związanych z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COVID-19.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14 </a:t>
            </a:r>
            <a:r>
              <a:rPr lang="pl-PL" sz="16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stycznia 2021r.</a:t>
            </a:r>
            <a:r>
              <a:rPr lang="pl-PL" sz="16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- Wideokonferencja Lubuskiego Kuratora Oświaty z dyrektorami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szkół podstawowych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. Celem głównym konferencji było omówienia wytycznych </a:t>
            </a:r>
            <a:r>
              <a:rPr lang="pl-PL" sz="1600" dirty="0" err="1">
                <a:latin typeface="Times" panose="02020603050405020304" pitchFamily="18" charset="0"/>
                <a:cs typeface="Times" panose="02020603050405020304" pitchFamily="18" charset="0"/>
              </a:rPr>
              <a:t>MEiN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, MZ i GIS,  zebrania informacji o stanie przygotowań szkół do powrotu uczniów klas 1-3 oraz nauczania na odległość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12 </a:t>
            </a:r>
            <a:r>
              <a:rPr lang="pl-PL" sz="16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marca 2021r.</a:t>
            </a:r>
            <a:r>
              <a:rPr lang="pl-PL" sz="16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Wideokonferencja Lubuskiego Kuratora Oświaty z dyrektorami szkół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podstawowych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. Tematem spotkania były ograniczenia funkcjonowania szkół podstawowych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klasach I-III od 15 marca 2021 r.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województwie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lubuskim.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18 i 19 </a:t>
            </a:r>
            <a:r>
              <a:rPr lang="pl-PL" sz="1600" b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maja 2021r</a:t>
            </a:r>
            <a:r>
              <a:rPr lang="pl-PL" sz="1600" b="1" dirty="0">
                <a:latin typeface="Times" panose="02020603050405020304" pitchFamily="18" charset="0"/>
                <a:cs typeface="Times" panose="02020603050405020304" pitchFamily="18" charset="0"/>
              </a:rPr>
              <a:t>. -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Wideokonferencja Lubuskiego Kuratora Oświaty z dyrektorami szkół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podstawowych </a:t>
            </a:r>
            <a:b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ponadpodstawowych.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Celem spotkania było omówienia wytycznych dotyczących działań skierowanych do uczniów i rodziców oraz kadry pedagogicznej po powrocie do szkół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placówek, a także harmonogramu działań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zakresie wsparcia wychowawczego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psychoprofilaktycznego środowiska szkolnego po powrocie do szkoły.</a:t>
            </a:r>
            <a:endParaRPr lang="pl-PL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28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Wspomaganie szkół i placówek</a:t>
            </a:r>
            <a:b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429264"/>
          </a:xfrm>
        </p:spPr>
        <p:txBody>
          <a:bodyPr>
            <a:normAutofit lnSpcReduction="10000"/>
          </a:bodyPr>
          <a:lstStyle/>
          <a:p>
            <a:pPr algn="ctr"/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roku szkolnym 2020/2021 odbyło się 6 narad i  konferencji online.</a:t>
            </a:r>
          </a:p>
          <a:p>
            <a:pPr algn="ctr"/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Aplikowanie w Programie Edukacja w roku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2021 -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lutego 2021 r</a:t>
            </a:r>
            <a:r>
              <a:rPr lang="pl-PL" sz="1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dyrektora szkoły w podnoszeniu efektywności kształcenia organizowana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ramach Programu LKO dla szkół podstawowych </a:t>
            </a:r>
            <a:r>
              <a:rPr lang="pl-PL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 dyrektorów szkół podstawowych w zakresie sprawowania nadzoru pedagogicznego nad procesem kształcenia w szkole podstawowej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rok szkolny 2020/2021 -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lutego </a:t>
            </a:r>
            <a:r>
              <a:rPr lang="pl-PL" sz="1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r.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eTwinning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szkole. Możliwości wykorzystania programu w pracy nauczyciela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-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marca 2021 r</a:t>
            </a:r>
            <a:r>
              <a:rPr lang="pl-PL" sz="1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Wsparcie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uczniów i nauczycieli w dobie edukacji zdalnej – rola i zadania dyrektora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szkoły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marca 2021 r. 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Prezentacja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oferty Narodowej Agencji Programu Erasmus+ i Europejskiego Korpusu Solidarności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województwie lubuskim w ramach Ogólnopolskiego Dnia Informacyjnego Narodowej Agencji Programu Erasmus+ i Europejskiego Korpusu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Solidarności 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sz="1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kwietnia 2021 r.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Wsparcie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psychospołeczne uczniów – rola poradni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pedagogicznych </a:t>
            </a: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przygotowaniu dzieci i młodzieży do powrotu do szkół –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maja 2021 r. </a:t>
            </a:r>
            <a:endParaRPr lang="pl-PL" sz="16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6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„Akredytacja 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programie Erasmus+” – 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czerwca </a:t>
            </a:r>
            <a:r>
              <a:rPr lang="pl-PL" sz="1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r</a:t>
            </a:r>
            <a:r>
              <a:rPr lang="pl-PL" sz="1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1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6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Realizacja podstawowych kierunków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polityki oświatowej państwa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 roku szkolnym 2020/2021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92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Wspomaganie szkół i placówek</a:t>
            </a:r>
            <a:b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664559"/>
          </a:xfrm>
        </p:spPr>
        <p:txBody>
          <a:bodyPr>
            <a:normAutofit fontScale="92500" lnSpcReduction="10000"/>
          </a:bodyPr>
          <a:lstStyle/>
          <a:p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okresie czasowego ograniczenia  funkcjonowania publicznych i niepublicznych szkół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placówek odbyło się </a:t>
            </a:r>
            <a:r>
              <a:rPr lang="pl-PL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25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wideokonferencji kierownictwa </a:t>
            </a:r>
            <a:r>
              <a:rPr lang="pl-PL" sz="2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MEiN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kuratorami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oświaty. </a:t>
            </a:r>
          </a:p>
          <a:p>
            <a:pPr algn="just"/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Październik 2020 r.-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Listopad 2020 r. - 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Grudzień 2020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Styczeń 2021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Luty 2021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Marzec 2021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Kwiecień 2021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pl-PL" sz="17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Maj 2021 r. – </a:t>
            </a:r>
            <a:r>
              <a:rPr lang="pl-PL" sz="1700" b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pl-PL" sz="1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Podczas spotkań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omawiana była aktualna sytuacja dotycząca funkcjonowania szkół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placówek w dobie pandemii oraz podstawowe kwestie prawne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pozwalające dyrektorom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szkół na bezpieczny powrót uczniów do szkół i placówek.</a:t>
            </a: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25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Wspomaganie szkół i placówek</a:t>
            </a:r>
            <a:b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952591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Kuratorium Oświaty w Gorzowie Wielkopolskim współpracowało z Ministerstwem Edukacji i Nauki na rzecz kompleksowego wsparcia szkół w sytuacji zagrożenia COVID-19, poprzez zbieranie aktualnych informacji dotyczących realizacji kształcenia na odległość. </a:t>
            </a:r>
          </a:p>
          <a:p>
            <a:pPr lvl="0"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Dane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województwa lubuskiego przesyłane były drogą e- mailową zgodnie z wytycznymi </a:t>
            </a:r>
            <a:r>
              <a:rPr lang="pl-P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Zgodnie z załączonymi tabelami przekazywane były informacje na temat:</a:t>
            </a:r>
          </a:p>
          <a:p>
            <a:pPr lvl="0"/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funkcjonowania szkół i placówek,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frekwencji uczniów,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zapewnienia pomocy </a:t>
            </a:r>
            <a:r>
              <a:rPr lang="pl-PL" sz="20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psychologiczno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pedagogicznej,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realizacji sposobu organizacji zajęć edukacyjnych oraz wsparcia dla uczniów ze specjalnymi potrzebami edukacyjnymi,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rganizowania na terenie szkoły zajęć z wykorzystaniem metod i technik kształcenia na odległość,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lości uczniów województwa lubuskiego realizujących praktyczną naukę zawodu w trybie stacjonarnym.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odejmowanych działań z zakresu pomocy psychologiczno-pedagogicznej.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przypadku </a:t>
            </a:r>
            <a:r>
              <a:rPr lang="pl-P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zaistnienia istotnych zdarzeń dotyczących funkcjonowania jednostek oświatowych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1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września 2020 r.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Oświaty zobowiązana była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niezwłocznie powiadomić </a:t>
            </a:r>
            <a:r>
              <a:rPr lang="pl-P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tym fakcie </a:t>
            </a:r>
            <a:r>
              <a:rPr lang="pl-P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MEiN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7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ramach wspomagania Kuratorium Oświaty w Gorzowie Wielkopolskim podejmowało następujące działania:</a:t>
            </a:r>
          </a:p>
          <a:p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Realizacja programu LKO </a:t>
            </a: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Wspomaganie </a:t>
            </a:r>
            <a:r>
              <a:rPr lang="pl-PL" sz="1800" i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dyrektorów szkół podstawowych w zakresie sprawowania nadzoru pedagogicznego nad procesem </a:t>
            </a: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kształcenia</a:t>
            </a:r>
            <a:r>
              <a:rPr lang="pl-PL" sz="1800" i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pl-PL" sz="1800" i="1" dirty="0" smtClean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sz="1800" b="1" dirty="0" smtClean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Badanie sposobu </a:t>
            </a:r>
            <a:r>
              <a:rPr lang="pl-PL" sz="1800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organizacji  realizacji zadań szkół województwa lubuskiego w okresie czasowego ograniczenia funkcjonowania jednostek systemu oświaty w związku z zapobieganiem, przeciwdziałaniem i zwalczaniem COVID-19</a:t>
            </a: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sz="1800" b="1" dirty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Badanie</a:t>
            </a: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Diagnoza wpływu kształcenia </a:t>
            </a:r>
            <a:r>
              <a:rPr lang="pl-PL" sz="1800" i="1" dirty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 odległość na proces dydaktyczny, wychowawczy i </a:t>
            </a: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opiekuńczy w szkołach województwa lubuskiego.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pl-PL" sz="1800" i="1" dirty="0" smtClean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Badanie</a:t>
            </a:r>
            <a:r>
              <a:rPr lang="pl-PL" sz="1800" i="1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i="1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Działania </a:t>
            </a: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szkół i placówek województwa lubuskiego ukierunkowane na wsparcie uczniów </a:t>
            </a:r>
            <a:b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i="1" dirty="0" smtClean="0">
                <a:solidFill>
                  <a:srgbClr val="0000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 powrocie nauki stacjonarnej.</a:t>
            </a:r>
            <a:endParaRPr lang="pl-PL" sz="1800" dirty="0" smtClean="0">
              <a:solidFill>
                <a:srgbClr val="0000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pl-PL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41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4168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Wnioski: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 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W związku z czasowym ograniczeniem funkcjonowania jednostek systemu oświaty  wywołanym stanem epidemii nadzór pedagogiczny Lubuskiego Kuratora Oświaty został ukierunkowany na wspomaganie szkół i placówek w poszukiwaniu i wdrażaniu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optymalnych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rozwiązań organizacji pracy szkół i placówek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Przekazywane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informacje w zakresie wdrażania kształcenia na odległość umożliwiły wprowadzanie i wdrożenie zmian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szkołach 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związku z zapobieganiem, przeciwdziałaniem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zwalczaniem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COVID-19. 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podstawie zebranych informacji, stosownie do kalendarza roku szkolnego oraz stanu sytuacji epidemicznej, podejmowane były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przez Lubuskiego Kuratora Oświaty odpowiednie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działania i decyzje wspierające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szkoły.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podstawie wydanych rozporządzeń i wytycznych dyrektorzy szkół indywidualnie decydowali o zmianach zakresu treści nauczania w poszczególnych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oddziałach.</a:t>
            </a:r>
          </a:p>
          <a:p>
            <a:endParaRPr lang="pl-PL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4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82CD-37A9-42BB-B9AA-2A22F2661715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pl-PL" sz="20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Wspomaganie szkół i placówek</a:t>
            </a:r>
            <a:endParaRPr lang="pl-PL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4023" y="1297506"/>
            <a:ext cx="9906000" cy="57246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10"/>
              </a:spcBef>
              <a:spcAft>
                <a:spcPts val="0"/>
              </a:spcAft>
            </a:pPr>
            <a:r>
              <a:rPr lang="pl-PL" b="1" dirty="0" smtClean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Wnioski: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 </a:t>
            </a:r>
            <a:endParaRPr lang="pl-PL" sz="2400" b="1" dirty="0" smtClean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pozyskanych informacji w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zakresie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funkcjonowania szkół w czasie pandemii, kuratorium pozyskało wiedzę w zakresie prowadzenia i organizacji nauczania zdalnego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szkołach oraz dostosowania kształcenia do potrzeb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uczniów.</a:t>
            </a: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Współpraca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  z instytucjami w zakresie zwalczania zakażenia, choroby zakaźnej wywołanej wirusem SARS-CoV-2 miała na celu wsparcie dyrektorów szkół i placówek województwa lubuskiego w podejmowanych działaniach związanych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organizacją nauczania i zapewnienia bezpieczeństwa uczniom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Dostosowanie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do nowych warunków kształcenia wymaga współdziałania całej społeczności szkolnej i osób decydujących lokalnie o oświacie. </a:t>
            </a: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pl-PL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Należy w dalszym ciągu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wykorzystywać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stronę internetową Kuratorium Oświaty </a:t>
            </a: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Gorzowie Wielkopolskim do upowszechniania wyników sprawowanego nadzoru pedagogicznego, wniosków do dalszej pracy dla szkół/placówek, przekazywania priorytetowych kierunków polityki oświatowej Państwa oraz innych ważnych informacji.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4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44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42950" y="2060852"/>
            <a:ext cx="8420100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Pozostałe zadania </a:t>
            </a:r>
            <a:b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i="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</a:t>
            </a:r>
            <a:endParaRPr lang="pl-PL" sz="3100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000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Oceny pracy dyrektorów</a:t>
            </a:r>
            <a:endParaRPr lang="pl-PL" sz="2000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Od roku szkolnego 2017/2018 oceną pracy dyrektorów szkół i placówek zajmuje się Wydział Nadzoru Pedagogicznego.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roku szkolnym 2020/2021 w Kuratorium Oświaty dokonano ocen pracy </a:t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91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dyrektorów szkół i placówek, w tym:</a:t>
            </a:r>
          </a:p>
          <a:p>
            <a:pPr lvl="0" algn="just"/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28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 pracy w okresie IX-XII 2020,</a:t>
            </a:r>
          </a:p>
          <a:p>
            <a:pPr marL="342900" lvl="0" indent="-3429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63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oceny pracy w okresie I-VIII 2021.</a:t>
            </a:r>
          </a:p>
          <a:p>
            <a:pPr lvl="0" algn="just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Dotacje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646626"/>
              </p:ext>
            </p:extLst>
          </p:nvPr>
        </p:nvGraphicFramePr>
        <p:xfrm>
          <a:off x="62595" y="1275172"/>
          <a:ext cx="9649072" cy="5648042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6578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0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89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Rodzaj działania – 2021 r.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Kwota w zł.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385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Wypoczynek letni dla dzieci z rodzin z terenu województwa lubuskiego finansowany w całości z budżetu państwa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702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736 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45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Dofinansowanie wypoczynku letniego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1 116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264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Rządowy program pomocy uczniom niepełnosprawnym w formie dofinansowania zakupu podręczników, materiałów edukacyjnych i materiałów ćwiczeniowych </a:t>
                      </a: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/>
                      </a:r>
                      <a:br>
                        <a:rPr lang="pl-PL" sz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 </a:t>
                      </a: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latach 2020–2022 (rok 2020)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319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264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29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Doradztwo metodyczne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1 883 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000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(limit na województwo)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45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Realizacja zadań w zakresie wychowania przedszkolnego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37 582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579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955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Dotacja celowa na wyposażenie szkół w podręczniki, materiały edukacyjne lub materiały ćwiczeniowe oraz na sfinansowanie kosztu zakupu podręczników, materiałów edukacyjnych lub materiałów ćwiczeniowych w przypadku szkół prowadzonych przez osoby prawne inne niż jednostki samorządu terytorialnego lub osoby fizyczne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11 646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375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53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Zasiłek losowy na cele edukacyjne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brak zdarzeń losowych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Program „Posiłek w szkole i w domu”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991 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867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  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918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Dofinansowanie świadczeń pomocy materialnej o charakterze socjalnym - stypendia i zasiłki szkolne za okres I – VI 2020 r.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pl-PL" sz="1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3 241 </a:t>
                      </a:r>
                      <a:r>
                        <a:rPr lang="pl-PL" sz="1800" b="1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537</a:t>
                      </a:r>
                      <a:r>
                        <a:rPr lang="pl-PL" sz="1800" b="1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zł</a:t>
                      </a:r>
                      <a:endParaRPr lang="pl-PL" sz="18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0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 txBox="1">
            <a:spLocks/>
          </p:cNvSpPr>
          <p:nvPr/>
        </p:nvSpPr>
        <p:spPr bwMode="auto">
          <a:xfrm>
            <a:off x="2734629" y="796208"/>
            <a:ext cx="5546486" cy="754559"/>
          </a:xfrm>
          <a:prstGeom prst="rect">
            <a:avLst/>
          </a:prstGeom>
        </p:spPr>
        <p:txBody>
          <a:bodyPr vert="horz" wrap="square" lIns="74295" tIns="37148" rIns="74295" bIns="37148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95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1424608" y="1772816"/>
            <a:ext cx="7130148" cy="4169891"/>
          </a:xfrm>
        </p:spPr>
        <p:txBody>
          <a:bodyPr>
            <a:noAutofit/>
          </a:bodyPr>
          <a:lstStyle/>
          <a:p>
            <a:pPr algn="ctr"/>
            <a:r>
              <a:rPr lang="pl-PL" sz="2600" dirty="0">
                <a:solidFill>
                  <a:srgbClr val="0000A3"/>
                </a:solidFill>
              </a:rPr>
              <a:t>Efekty kształcenia </a:t>
            </a:r>
            <a:r>
              <a:rPr lang="pl-PL" sz="2600" dirty="0" smtClean="0">
                <a:solidFill>
                  <a:srgbClr val="0000A3"/>
                </a:solidFill>
              </a:rPr>
              <a:t>w szkołach województwa lubuskiego a </a:t>
            </a:r>
            <a:r>
              <a:rPr lang="pl-PL" sz="2600" dirty="0">
                <a:solidFill>
                  <a:srgbClr val="0000A3"/>
                </a:solidFill>
              </a:rPr>
              <a:t>nadzór pedagogiczny</a:t>
            </a:r>
            <a:br>
              <a:rPr lang="pl-PL" sz="2600" dirty="0">
                <a:solidFill>
                  <a:srgbClr val="0000A3"/>
                </a:solidFill>
              </a:rPr>
            </a:br>
            <a:r>
              <a:rPr lang="pl-PL" sz="2600" dirty="0">
                <a:solidFill>
                  <a:srgbClr val="FF0000"/>
                </a:solidFill>
              </a:rPr>
              <a:t/>
            </a:r>
            <a:br>
              <a:rPr lang="pl-PL" sz="2600" dirty="0">
                <a:solidFill>
                  <a:srgbClr val="FF0000"/>
                </a:solidFill>
              </a:rPr>
            </a:br>
            <a:r>
              <a:rPr lang="pl-PL" sz="2600" dirty="0">
                <a:solidFill>
                  <a:srgbClr val="FF0000"/>
                </a:solidFill>
              </a:rPr>
              <a:t/>
            </a:r>
            <a:br>
              <a:rPr lang="pl-PL" sz="2600" dirty="0">
                <a:solidFill>
                  <a:srgbClr val="FF0000"/>
                </a:solidFill>
              </a:rPr>
            </a:br>
            <a:r>
              <a:rPr lang="pl-PL" sz="2600" dirty="0">
                <a:solidFill>
                  <a:srgbClr val="FF0000"/>
                </a:solidFill>
              </a:rPr>
              <a:t/>
            </a:r>
            <a:br>
              <a:rPr lang="pl-PL" sz="2600" dirty="0">
                <a:solidFill>
                  <a:srgbClr val="FF0000"/>
                </a:solidFill>
              </a:rPr>
            </a:br>
            <a:endParaRPr lang="pl-PL" sz="2600" dirty="0">
              <a:solidFill>
                <a:srgbClr val="FF0000"/>
              </a:solidFill>
            </a:endParaRPr>
          </a:p>
        </p:txBody>
      </p:sp>
      <p:sp>
        <p:nvSpPr>
          <p:cNvPr id="10" name="Podtytuł 2"/>
          <p:cNvSpPr>
            <a:spLocks noGrp="1"/>
          </p:cNvSpPr>
          <p:nvPr>
            <p:ph type="subTitle" idx="1"/>
          </p:nvPr>
        </p:nvSpPr>
        <p:spPr>
          <a:xfrm>
            <a:off x="1231474" y="4077072"/>
            <a:ext cx="6916131" cy="105311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endParaRPr lang="pl-PL" sz="4550" b="1" dirty="0">
              <a:solidFill>
                <a:schemeClr val="tx2">
                  <a:lumMod val="75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r>
              <a:rPr lang="pl-PL" sz="5200" b="1" dirty="0">
                <a:solidFill>
                  <a:schemeClr val="tx2">
                    <a:lumMod val="75000"/>
                  </a:schemeClr>
                </a:solidFill>
              </a:rPr>
              <a:t>Wydział Nadzoru Pedagogicznego</a:t>
            </a:r>
          </a:p>
          <a:p>
            <a:pPr algn="l">
              <a:lnSpc>
                <a:spcPct val="120000"/>
              </a:lnSpc>
            </a:pPr>
            <a:r>
              <a:rPr lang="pl-PL" sz="5200" b="1" dirty="0">
                <a:solidFill>
                  <a:schemeClr val="tx2">
                    <a:lumMod val="75000"/>
                  </a:schemeClr>
                </a:solidFill>
              </a:rPr>
              <a:t>Kuratorium Oświaty w Gorzowie Wielkopolskim</a:t>
            </a:r>
          </a:p>
          <a:p>
            <a:pPr algn="l"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5200" b="1" dirty="0">
                <a:solidFill>
                  <a:schemeClr val="tx1"/>
                </a:solidFill>
              </a:rPr>
              <a:t>Gorzów Wielkopolski, sierpień 2021 r.</a:t>
            </a:r>
          </a:p>
          <a:p>
            <a:pPr algn="l"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pl-PL" sz="4550" b="1" dirty="0">
              <a:solidFill>
                <a:schemeClr val="tx1"/>
              </a:solidFill>
            </a:endParaRP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813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Efekty kształcenia w szkołach województwa </a:t>
            </a:r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lubuskiego</a:t>
            </a:r>
            <a:b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</a:t>
            </a:r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nadzór pedagogiczny</a:t>
            </a:r>
            <a:endParaRPr lang="pl-PL" dirty="0">
              <a:solidFill>
                <a:schemeClr val="tx2">
                  <a:lumMod val="5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Zagadnienia</a:t>
            </a:r>
          </a:p>
          <a:p>
            <a:pPr marL="371475" indent="-371475"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Wyniki egzaminów zewnętrznych w latach 2019-2021. </a:t>
            </a:r>
          </a:p>
          <a:p>
            <a:pPr marL="371475" indent="-371475"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Czynniki wpływające na wyniki egzaminu szkoły.</a:t>
            </a:r>
          </a:p>
          <a:p>
            <a:pPr marL="371475" indent="-371475"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Rola i znaczenie wewnętrznego nadzoru pedagogicznego.</a:t>
            </a:r>
          </a:p>
          <a:p>
            <a:pPr marL="371475" indent="-371475" algn="just"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Działania Lubuskiego Kuratora Oświaty w zakresie wzmocnienia nadzoru pedagogicznego.</a:t>
            </a:r>
          </a:p>
          <a:p>
            <a:pPr marL="371475" indent="-371475">
              <a:buAutoNum type="arabicPeriod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Uwagi wizytatora.</a:t>
            </a:r>
          </a:p>
          <a:p>
            <a:pPr marL="371475" indent="-371475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9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err="1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na rok szkolny 2020/2021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80"/>
            <a:ext cx="9906000" cy="544522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 algn="just"/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Minister Edukacji i Nauki na rok szkolny 2020/2021 ustalił następujące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podstawowe kierunki realizacji polityki oświatowej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państwa: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Wdrażanie nowej podstawy programowej w szkołach ponadpodstawowych ze szczególnym uwzględnieniem edukacji przyrodniczej i matematycznej. Rozwijanie samodzielności, innowacyjności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kreatywności uczniów.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Wdrażanie zmian w kształceniu zawodowym, ze szczególnym uwzględnieniem kształcenia osób dorosłych.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Zapewnienie wysokiej jakości kształcenia oraz wsparcia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psychologiczno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pedagogicznego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wszystkim uczniom z uwzględnieniem zróżnicowania ich potrzeb rozwojowych i edukacyjnych.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Wykorzystanie w procesach edukacyjnych narzędzi i zasobów cyfrowych oraz metod kształcenia na odległość. Bezpieczne i efektywne korzystanie z technologii cyfrowych.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Działania wychowawcze szkoły. Wychowanie do wartości, kształtowanie postaw i respektowanie norm społecznych.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Uwzględnienie w procesach edukacyjnych wymagań egzaminacyjnych dotyczących egzaminu ósmoklasisty i egzaminu maturalnego przeprowadzanego w  roku 2021.</a:t>
            </a:r>
          </a:p>
          <a:p>
            <a:pPr marL="342900" indent="-342900" algn="just">
              <a:buClr>
                <a:srgbClr val="3366FF"/>
              </a:buClr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Działania w zakresie wsparcia wychowawczego i psychoprofilaktycznego środowiska szkolnego w sytuacji kryzysowej wywołanej pandemią.</a:t>
            </a:r>
          </a:p>
          <a:p>
            <a:pPr lvl="0" algn="just">
              <a:buFont typeface="+mj-lt"/>
              <a:buAutoNum type="arabicPeriod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F0000"/>
              </a:buClr>
            </a:pPr>
            <a:endParaRPr lang="pl-PL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defRPr/>
            </a:pPr>
            <a:endParaRPr lang="pl-PL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pl-PL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5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155" y="141277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39147"/>
              </p:ext>
            </p:extLst>
          </p:nvPr>
        </p:nvGraphicFramePr>
        <p:xfrm>
          <a:off x="416496" y="1916832"/>
          <a:ext cx="8928991" cy="3963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4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7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5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8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6811">
                <a:tc rowSpan="2">
                  <a:txBody>
                    <a:bodyPr/>
                    <a:lstStyle/>
                    <a:p>
                      <a:endParaRPr lang="pl-PL" sz="15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endParaRPr lang="pl-PL" sz="15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r>
                        <a:rPr lang="pl-PL" sz="15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Rok</a:t>
                      </a:r>
                      <a:endParaRPr lang="pl-PL" sz="15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sz="15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Średnia zdawalność egzaminu maturalnego w kraju</a:t>
                      </a:r>
                      <a:r>
                        <a:rPr lang="pl-PL" sz="15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i województwie lubuskim</a:t>
                      </a:r>
                      <a:br>
                        <a:rPr lang="pl-PL" sz="15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5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 czerwcu kolejnego roku</a:t>
                      </a:r>
                      <a:endParaRPr lang="pl-PL" sz="15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6072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Kraj – ogólna zdawalno</a:t>
                      </a: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ść</a:t>
                      </a:r>
                      <a:endParaRPr lang="pl-PL" sz="14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Lubuskie</a:t>
                      </a: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- ogólna </a:t>
                      </a:r>
                      <a:r>
                        <a:rPr lang="pl-PL" sz="14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zdawalno</a:t>
                      </a: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ść</a:t>
                      </a:r>
                      <a:endParaRPr lang="pl-PL" sz="14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+ możliwość poprawy</a:t>
                      </a:r>
                    </a:p>
                    <a:p>
                      <a:pPr algn="ctr"/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(miejsce wśród 16 województw)</a:t>
                      </a:r>
                      <a:endParaRPr lang="pl-PL" sz="14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 wśród </a:t>
                      </a:r>
                      <a:b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 województw)</a:t>
                      </a:r>
                      <a:endParaRPr lang="pl-PL" sz="14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pl-PL" sz="14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(miejsce wśród </a:t>
                      </a:r>
                      <a:b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</a:br>
                      <a:r>
                        <a:rPr lang="pl-PL" sz="14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 województw)</a:t>
                      </a:r>
                      <a:endParaRPr lang="pl-PL" sz="14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pl-PL" sz="14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6811"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2019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81%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80 % +</a:t>
                      </a:r>
                      <a:r>
                        <a:rPr lang="pl-PL" sz="1800" b="1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14%</a:t>
                      </a:r>
                    </a:p>
                    <a:p>
                      <a:pPr algn="ctr"/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baseline="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miejsce)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85 %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71 %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6811"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2020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74%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72 %</a:t>
                      </a:r>
                      <a:r>
                        <a:rPr lang="pl-PL" sz="1800" b="1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+ 19%</a:t>
                      </a:r>
                    </a:p>
                    <a:p>
                      <a:pPr algn="ctr"/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baseline="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miejsce)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79 %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62 %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miejsce)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6811"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2021</a:t>
                      </a:r>
                      <a:endParaRPr lang="pl-PL" sz="18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75%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72 % + 20%</a:t>
                      </a:r>
                    </a:p>
                    <a:p>
                      <a:pPr algn="ctr"/>
                      <a:r>
                        <a:rPr lang="pl-PL" sz="180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r>
                        <a:rPr lang="pl-PL" sz="1800" baseline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79 %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63%</a:t>
                      </a:r>
                    </a:p>
                    <a:p>
                      <a:pPr algn="ctr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pl-PL" sz="1800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miejsce</a:t>
                      </a:r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63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80378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9336727"/>
              </p:ext>
            </p:extLst>
          </p:nvPr>
        </p:nvGraphicFramePr>
        <p:xfrm>
          <a:off x="560512" y="1628800"/>
          <a:ext cx="820891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99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5732" y="1484784"/>
            <a:ext cx="9596505" cy="3809487"/>
          </a:xfrm>
        </p:spPr>
        <p:txBody>
          <a:bodyPr>
            <a:normAutofit/>
          </a:bodyPr>
          <a:lstStyle/>
          <a:p>
            <a:pPr algn="ctr"/>
            <a:r>
              <a:rPr lang="pl-PL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Zdawalność egzaminów z przedmiotów obowiązkowych w 3 kolejnych latach </a:t>
            </a:r>
            <a: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kraju i województwie lubuskim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927149"/>
              </p:ext>
            </p:extLst>
          </p:nvPr>
        </p:nvGraphicFramePr>
        <p:xfrm>
          <a:off x="353102" y="2420888"/>
          <a:ext cx="9241764" cy="3995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3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1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71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63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1239">
                <a:tc rowSpan="3">
                  <a:txBody>
                    <a:bodyPr/>
                    <a:lstStyle/>
                    <a:p>
                      <a:endParaRPr lang="pl-PL" sz="15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endParaRPr lang="pl-PL" sz="15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Rok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Zdawalność (</a:t>
                      </a:r>
                      <a:r>
                        <a:rPr lang="pl-PL" sz="20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%)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54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2019</a:t>
                      </a:r>
                      <a:endParaRPr lang="pl-PL" sz="24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2020</a:t>
                      </a:r>
                      <a:endParaRPr lang="pl-PL" sz="24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2021</a:t>
                      </a:r>
                      <a:endParaRPr lang="pl-PL" sz="24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881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Kraj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Lubuskie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Kraj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Lubuskie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Kraj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b="1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Lubuskie</a:t>
                      </a:r>
                      <a:endParaRPr lang="pl-PL" sz="15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049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Język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polski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95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95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92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94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93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95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051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Matematyka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86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85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79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76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79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76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1687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Język</a:t>
                      </a:r>
                      <a:r>
                        <a:rPr lang="pl-PL" sz="1800" baseline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angielski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94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94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92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92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94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93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644">
                <a:tc>
                  <a:txBody>
                    <a:bodyPr/>
                    <a:lstStyle/>
                    <a:p>
                      <a:pPr algn="l"/>
                      <a:r>
                        <a:rPr lang="pl-PL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Język niemiecki</a:t>
                      </a:r>
                      <a:endParaRPr lang="pl-PL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90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92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86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87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85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86</a:t>
                      </a:r>
                      <a:endParaRPr lang="pl-PL" sz="2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5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69" y="1411991"/>
            <a:ext cx="9596505" cy="3809487"/>
          </a:xfrm>
        </p:spPr>
        <p:txBody>
          <a:bodyPr>
            <a:normAutofit/>
          </a:bodyPr>
          <a:lstStyle/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Zdawalność egzaminów z przedmiotów obowiązkowych w 3 kolejnych latach w kraju i woj. lubuskim</a:t>
            </a:r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/>
          </p:nvPr>
        </p:nvGraphicFramePr>
        <p:xfrm>
          <a:off x="344488" y="1945134"/>
          <a:ext cx="8856984" cy="4436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142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4469" y="1411991"/>
            <a:ext cx="9596505" cy="3809487"/>
          </a:xfrm>
        </p:spPr>
        <p:txBody>
          <a:bodyPr>
            <a:normAutofit/>
          </a:bodyPr>
          <a:lstStyle/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Zdawalność egzaminów z przedmiotów obowiązkowych w 3 kolejnych latach w kraju i woj. lubuskim</a:t>
            </a:r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6" name="Wykres 5"/>
          <p:cNvGraphicFramePr>
            <a:graphicFrameLocks/>
          </p:cNvGraphicFramePr>
          <p:nvPr>
            <p:extLst/>
          </p:nvPr>
        </p:nvGraphicFramePr>
        <p:xfrm>
          <a:off x="560512" y="2060848"/>
          <a:ext cx="878497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512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42" y="1472126"/>
            <a:ext cx="9596505" cy="5197234"/>
          </a:xfrm>
        </p:spPr>
        <p:txBody>
          <a:bodyPr>
            <a:normAutofit/>
          </a:bodyPr>
          <a:lstStyle/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Zdawalność egzaminów z przedmiotów obowiązkowych w 3 kolejnych latach w kraju i woj. lubuskim</a:t>
            </a:r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/>
          </p:nvPr>
        </p:nvGraphicFramePr>
        <p:xfrm>
          <a:off x="488504" y="2132856"/>
          <a:ext cx="90010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900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9596505" cy="5400600"/>
          </a:xfrm>
        </p:spPr>
        <p:txBody>
          <a:bodyPr>
            <a:normAutofit/>
          </a:bodyPr>
          <a:lstStyle/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Zdawalność egzaminów z przedmiotów obowiązkowych w 3 kolejnych latach w kraju i woj. lubuskim</a:t>
            </a:r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5" name="Wykres 4"/>
          <p:cNvGraphicFramePr>
            <a:graphicFrameLocks/>
          </p:cNvGraphicFramePr>
          <p:nvPr>
            <p:extLst/>
          </p:nvPr>
        </p:nvGraphicFramePr>
        <p:xfrm>
          <a:off x="776536" y="1772816"/>
          <a:ext cx="864096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917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80378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7" name="Wykres 6"/>
          <p:cNvGraphicFramePr>
            <a:graphicFrameLocks/>
          </p:cNvGraphicFramePr>
          <p:nvPr/>
        </p:nvGraphicFramePr>
        <p:xfrm>
          <a:off x="632520" y="1803786"/>
          <a:ext cx="8424936" cy="46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428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80378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6" name="Wykres 5"/>
          <p:cNvGraphicFramePr>
            <a:graphicFrameLocks/>
          </p:cNvGraphicFramePr>
          <p:nvPr/>
        </p:nvGraphicFramePr>
        <p:xfrm>
          <a:off x="488504" y="1803786"/>
          <a:ext cx="8856984" cy="464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46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80378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632520" y="1700808"/>
          <a:ext cx="85689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497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 bwMode="auto">
          <a:xfrm>
            <a:off x="0" y="5356946"/>
            <a:ext cx="9906000" cy="150105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pl-PL" sz="31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ytuł 1"/>
          <p:cNvSpPr>
            <a:spLocks noGrp="1"/>
          </p:cNvSpPr>
          <p:nvPr>
            <p:ph type="title"/>
          </p:nvPr>
        </p:nvSpPr>
        <p:spPr bwMode="auto">
          <a:xfrm>
            <a:off x="1934769" y="142875"/>
            <a:ext cx="7776898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Podstawowe kierunki polityki oświatowej państwa ustalone przez </a:t>
            </a:r>
            <a:r>
              <a:rPr lang="pl-PL" sz="1800" dirty="0" err="1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pl-PL" sz="1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5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906000" cy="5157664"/>
          </a:xfrm>
        </p:spPr>
        <p:txBody>
          <a:bodyPr>
            <a:normAutofit/>
          </a:bodyPr>
          <a:lstStyle/>
          <a:p>
            <a:pPr algn="just"/>
            <a:endParaRPr lang="pl-PL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związku z realizacją podstawowych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oświatowej państwa </a:t>
            </a:r>
            <a:b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 Kurator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Oświaty </a:t>
            </a:r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roku szkolnym 2020/2021:</a:t>
            </a:r>
          </a:p>
          <a:p>
            <a:pPr algn="just"/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przewidzianych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Planie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adzoru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edagogicznego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Lubuskiego Kuratora Oświaty z wykorzystaniem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arkuszy kontroli zatwierdzonych przez ministra właściwego do spraw oświaty i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wychowania,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kontroli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trybie działań doraźnych na sygnalizowane nieprawidłowości </a:t>
            </a:r>
            <a:b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szkołach i placówkach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oraz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rozpatrzono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skarg.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Ponadto przeprowadził  </a:t>
            </a:r>
            <a:b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kontroli wynikających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art. 14 ust. 3 ustawy Prawo oświatowe, </a:t>
            </a:r>
          </a:p>
          <a:p>
            <a:pPr marL="363538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odstąpił od przeprowadzenia ewaluacji zewnętrznych </a:t>
            </a: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zakresie wymagań uwzględniających problematykę 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kierunków polityki oświatowej państwa,</a:t>
            </a:r>
            <a:endParaRPr lang="pl-PL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rzeprowadził </a:t>
            </a:r>
            <a:r>
              <a:rPr lang="pl-PL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l-PL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monitorowania,</a:t>
            </a:r>
            <a:endParaRPr lang="pl-PL" sz="1800" dirty="0">
              <a:latin typeface="Times New Roman" pitchFamily="18" charset="0"/>
              <a:cs typeface="Times New Roman" pitchFamily="18" charset="0"/>
            </a:endParaRPr>
          </a:p>
          <a:p>
            <a:pPr marL="363538" lvl="0" indent="-363538"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podejmował wiele działań na polecenie </a:t>
            </a:r>
            <a:r>
              <a:rPr lang="pl-PL" sz="1800" dirty="0" err="1" smtClean="0">
                <a:latin typeface="Times New Roman" pitchFamily="18" charset="0"/>
                <a:cs typeface="Times New Roman" pitchFamily="18" charset="0"/>
              </a:rPr>
              <a:t>MEiN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1800" dirty="0">
                <a:latin typeface="Times New Roman" pitchFamily="18" charset="0"/>
                <a:cs typeface="Times New Roman" pitchFamily="18" charset="0"/>
              </a:rPr>
              <a:t>ORE wynikających z kierunków polityki oświatowej państwa.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51B7E-CBA2-4E06-A839-FD105B9D5D5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14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1" y="180378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graphicFrame>
        <p:nvGraphicFramePr>
          <p:cNvPr id="6" name="Wykres 5"/>
          <p:cNvGraphicFramePr>
            <a:graphicFrameLocks/>
          </p:cNvGraphicFramePr>
          <p:nvPr/>
        </p:nvGraphicFramePr>
        <p:xfrm>
          <a:off x="344488" y="1556792"/>
          <a:ext cx="921702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095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egzaminu maturalnego w latach 2019-2021</a:t>
            </a:r>
            <a:endParaRPr lang="pl-PL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155" y="1412776"/>
            <a:ext cx="9596505" cy="3809487"/>
          </a:xfrm>
        </p:spPr>
        <p:txBody>
          <a:bodyPr>
            <a:normAutofit/>
          </a:bodyPr>
          <a:lstStyle/>
          <a:p>
            <a:pPr marL="371475" indent="-371475" algn="just"/>
            <a:endParaRPr lang="pl-PL" sz="1219" dirty="0"/>
          </a:p>
          <a:p>
            <a:pPr marL="371475" indent="-371475" algn="just"/>
            <a:endParaRPr lang="pl-PL" sz="1219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54470" y="1340768"/>
            <a:ext cx="9596505" cy="3809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Interaktywna mapa wyników egzaminów: ósmoklasisty oraz maturalnego </a:t>
            </a:r>
            <a:br>
              <a:rPr kumimoji="0" lang="pl-PL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r>
              <a:rPr kumimoji="0" lang="pl-PL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znajduje się na stronie CKE pod adresem: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hlinkClick r:id="rId2"/>
              </a:rPr>
              <a:t>https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hlinkClick r:id="rId2"/>
              </a:rPr>
              <a:t>://mapa.wyniki.edu.pl/MapaEgzaminow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hlinkClick r:id="rId2"/>
              </a:rPr>
              <a:t>/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</a:t>
            </a:r>
          </a:p>
          <a:p>
            <a:pPr marL="371475" marR="0" lvl="0" indent="-3714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121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36" y="2333912"/>
            <a:ext cx="9600389" cy="452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88640"/>
            <a:ext cx="7863456" cy="75456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Wyniki egzaminu ósmoklasisty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657950"/>
              </p:ext>
            </p:extLst>
          </p:nvPr>
        </p:nvGraphicFramePr>
        <p:xfrm>
          <a:off x="988123" y="1957959"/>
          <a:ext cx="7657855" cy="409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470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88640"/>
            <a:ext cx="7530677" cy="75456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Wyniki egzaminu ósmoklasisty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Wykres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8429145"/>
              </p:ext>
            </p:extLst>
          </p:nvPr>
        </p:nvGraphicFramePr>
        <p:xfrm>
          <a:off x="1320902" y="1853946"/>
          <a:ext cx="7376514" cy="4169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016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84648" y="188640"/>
            <a:ext cx="7056784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Wyniki egzaminu ósmoklasisty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5" name="Wykres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7782566"/>
              </p:ext>
            </p:extLst>
          </p:nvPr>
        </p:nvGraphicFramePr>
        <p:xfrm>
          <a:off x="967333" y="1810297"/>
          <a:ext cx="7653933" cy="39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553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260648"/>
            <a:ext cx="7551417" cy="75456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Wyniki egzaminu ósmoklasisty w latach 2019-2021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Wykres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732174"/>
              </p:ext>
            </p:extLst>
          </p:nvPr>
        </p:nvGraphicFramePr>
        <p:xfrm>
          <a:off x="1361887" y="2020068"/>
          <a:ext cx="7551553" cy="3857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347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05031" y="188640"/>
            <a:ext cx="7816508" cy="754564"/>
          </a:xfrm>
        </p:spPr>
        <p:txBody>
          <a:bodyPr/>
          <a:lstStyle/>
          <a:p>
            <a:r>
              <a:rPr lang="pl-PL" dirty="0">
                <a:solidFill>
                  <a:srgbClr val="0000A3"/>
                </a:solidFill>
              </a:rPr>
              <a:t>Wyniki egzaminu ósmoklasisty w </a:t>
            </a:r>
            <a:r>
              <a:rPr lang="pl-PL" dirty="0" smtClean="0">
                <a:solidFill>
                  <a:srgbClr val="0000A3"/>
                </a:solidFill>
              </a:rPr>
              <a:t>latach </a:t>
            </a:r>
            <a:r>
              <a:rPr lang="pl-PL" dirty="0">
                <a:solidFill>
                  <a:srgbClr val="0000A3"/>
                </a:solidFill>
              </a:rPr>
              <a:t>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b="1" dirty="0" smtClean="0">
                <a:solidFill>
                  <a:srgbClr val="FF0066"/>
                </a:solidFill>
              </a:rPr>
              <a:t>Wnioski:</a:t>
            </a:r>
          </a:p>
          <a:p>
            <a:pPr marL="278606" indent="-278606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Wyniki wszystkich egzaminów uzyskiwanych przez szkoły województwa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ubuskiego w trzech ostatnich latach są niższe od średniej krajowej, co świadczy o tym,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że duża liczba szkół ma słabe efekty kształcenia mierzone wynikami egzaminu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zewnętrznego. </a:t>
            </a:r>
          </a:p>
          <a:p>
            <a:pPr marL="278606" indent="-278606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Najsłabsze  średnie wyniki procentowe zarówno w kraju, jak i w województwie lubuskim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uczniowie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uzyskali na egzaminie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z matematyki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, przy czym w porównaniu z innymi województwami nasze województwo zajęło w kolejnych latach końcowe miejsca: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13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(2019),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15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(2020),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13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(2021). </a:t>
            </a:r>
          </a:p>
          <a:p>
            <a:pPr marL="278606" indent="-278606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Wyższe średnie wyniki procentowe zarówno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kraju, jak i w województwie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lubuskim uczniowie uzyskali na egzaminie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z języka polskiego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przy czym w porównaniu z innymi województwami nasze województwo zajęło w kolejnych latach końcowe miejsca: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12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(2019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13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(2020),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13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(2021).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Najlepsze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średnie wyniki procentowe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trzech ostatnich latach uczniowie województwa lubuskiego uzyskali na egzaminie z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języka angielskiego,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jednak z wyraźną tendencją malejącą w odniesieniu do innych województw o czym świadczą dane liczbowe: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(2019),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10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(2020),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(2021).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Font typeface="Arial" panose="020B0604020202020204" pitchFamily="34" charset="0"/>
              <a:buChar char="•"/>
            </a:pPr>
            <a:endParaRPr lang="pl-PL" dirty="0"/>
          </a:p>
          <a:p>
            <a:pPr marL="278606" indent="-278606" algn="just">
              <a:buFont typeface="Arial" panose="020B0604020202020204" pitchFamily="34" charset="0"/>
              <a:buChar char="•"/>
            </a:pPr>
            <a:endParaRPr lang="pl-PL" dirty="0"/>
          </a:p>
          <a:p>
            <a:pPr algn="just"/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29227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00A3"/>
                </a:solidFill>
              </a:rPr>
              <a:t>Wyniki egzaminu ósmoklasisty w </a:t>
            </a:r>
            <a:r>
              <a:rPr lang="pl-PL" dirty="0" smtClean="0">
                <a:solidFill>
                  <a:srgbClr val="0000A3"/>
                </a:solidFill>
              </a:rPr>
              <a:t>latach </a:t>
            </a:r>
            <a:r>
              <a:rPr lang="pl-PL" dirty="0">
                <a:solidFill>
                  <a:srgbClr val="0000A3"/>
                </a:solidFill>
              </a:rPr>
              <a:t>2019-2021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Słabe średnie wyniki procentowe w trzech kolejnych latach, pomimo widocznej tendencji wzrostowej wyniku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zarówno w kraju, jak i w województwie lubuskim uczniowie uzyskali na egzaminie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z języka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niemieckiego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przy czym w porównaniu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innymi województwami nasze województwo zajęło w kolejnych latach końcowe miejsca: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12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(2019),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(2020),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11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(2021). </a:t>
            </a: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Analiza wyników egzaminu ósmoklasisty wskazuje, że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wśród 16 województw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kraju pozycja województwa lubuskiego w bieżącym roku szkolnym, jak i w latach poprzednich plasuje się na końcowych miejscach:</a:t>
            </a:r>
          </a:p>
          <a:p>
            <a:pPr marL="714375" indent="-352425" algn="just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język polski  - 4 od końca, brak poprawy w odniesieniu do ubiegłego roku,</a:t>
            </a:r>
          </a:p>
          <a:p>
            <a:pPr marL="714375" indent="-352425" algn="just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atematyka -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4 od końca,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jest poprawa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odniesieniu do ubiegłego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roku, gdyż byliśmy na pozycji 2 od końca,</a:t>
            </a:r>
          </a:p>
          <a:p>
            <a:pPr marL="714375" indent="-352425" algn="just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j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ęzyk angielski – 6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końca,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spadek o jedno miejsce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 odniesieniu do ubiegłego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roku,</a:t>
            </a:r>
          </a:p>
          <a:p>
            <a:pPr marL="714375" indent="-352425" algn="just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język niemiecki - 6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od końca, brak poprawy w odniesieniu do ubiegłego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roku.</a:t>
            </a: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FontTx/>
              <a:buChar char="-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>
              <a:buFontTx/>
              <a:buChar char="-"/>
            </a:pPr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>
              <a:buFontTx/>
              <a:buChar char="-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>
              <a:buFont typeface="Arial" panose="020B0604020202020204" pitchFamily="34" charset="0"/>
              <a:buChar char="•"/>
            </a:pPr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53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260648"/>
            <a:ext cx="7849300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 Czynniki wpływające na wyniki egzaminu szkoły </a:t>
            </a:r>
            <a:br>
              <a:rPr lang="pl-PL" dirty="0" smtClean="0">
                <a:solidFill>
                  <a:srgbClr val="0000A3"/>
                </a:solidFill>
              </a:rPr>
            </a:br>
            <a:endParaRPr lang="pl-PL" dirty="0">
              <a:solidFill>
                <a:srgbClr val="0000A3"/>
              </a:solidFill>
              <a:latin typeface="+mn-lt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/>
          </p:nvPr>
        </p:nvGraphicFramePr>
        <p:xfrm>
          <a:off x="153988" y="1803797"/>
          <a:ext cx="9598025" cy="419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47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188640"/>
            <a:ext cx="7812153" cy="754564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rgbClr val="0000A3"/>
                </a:solidFill>
              </a:rPr>
              <a:t>Czynniki wpływające na wyniki egzaminów szkoły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/>
          </p:nvPr>
        </p:nvGraphicFramePr>
        <p:xfrm>
          <a:off x="-375592" y="1556792"/>
          <a:ext cx="108732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926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116466" y="2348885"/>
            <a:ext cx="9283435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Wyniki i wnioski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wynikające ze sprawowanego nadzoru pedagogicznego nad szkołami i placówkami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przez Lubuskiego Kuratora Oświaty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w roku szkolnym 2020/2021</a:t>
            </a:r>
            <a:endParaRPr lang="pl-PL" i="0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2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56656" y="188640"/>
            <a:ext cx="7819582" cy="754564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rgbClr val="0000A3"/>
                </a:solidFill>
              </a:rPr>
              <a:t>Czynniki wpływające na wyniki egzaminu szkoły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/>
          </p:nvPr>
        </p:nvGraphicFramePr>
        <p:xfrm>
          <a:off x="-807640" y="1412776"/>
          <a:ext cx="1152128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333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260648"/>
            <a:ext cx="7938454" cy="754564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rgbClr val="0000A3"/>
                </a:solidFill>
              </a:rPr>
              <a:t>Czynniki wpływające na wyniki egzaminu szkoły</a:t>
            </a: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/>
          </p:nvPr>
        </p:nvGraphicFramePr>
        <p:xfrm>
          <a:off x="-303584" y="1340768"/>
          <a:ext cx="1065718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62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A3"/>
                </a:solidFill>
              </a:rPr>
              <a:t>Czynniki wpływające na wyniki egzaminu szkoły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Przyczyny uzyskiwania słabych wyników wskazane przez dyrektorów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szkół (236), którzy brali </a:t>
            </a:r>
            <a:r>
              <a:rPr lang="pl-PL" sz="2763" dirty="0" smtClean="0">
                <a:latin typeface="Times" panose="02020603050405020304" pitchFamily="18" charset="0"/>
                <a:cs typeface="Times" panose="02020603050405020304" pitchFamily="18" charset="0"/>
              </a:rPr>
              <a:t>udział 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w ankiecie przeprowadzanej we wrześniu 2020 r. przez zespół ds. programu LKO dla szkół podstawowych </a:t>
            </a:r>
            <a:r>
              <a:rPr lang="pl-PL" sz="2763" b="1" i="1" dirty="0"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2763" i="1" dirty="0">
                <a:latin typeface="Times" panose="02020603050405020304" pitchFamily="18" charset="0"/>
                <a:cs typeface="Times" panose="02020603050405020304" pitchFamily="18" charset="0"/>
              </a:rPr>
              <a:t>Wspomaganie dyrektorów szkół podstawowych </a:t>
            </a:r>
            <a:r>
              <a:rPr lang="pl-PL" sz="2763" i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763" i="1" dirty="0">
                <a:latin typeface="Times" panose="02020603050405020304" pitchFamily="18" charset="0"/>
                <a:cs typeface="Times" panose="02020603050405020304" pitchFamily="18" charset="0"/>
              </a:rPr>
              <a:t>zakresie sprawowania nadzoru pedagogicznego nad procesem kształcenia”, 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to:</a:t>
            </a:r>
          </a:p>
          <a:p>
            <a:pPr algn="just"/>
            <a:endParaRPr lang="pl-PL" sz="27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lphaLcParenR"/>
            </a:pPr>
            <a:r>
              <a:rPr lang="pl-PL" sz="2763" b="1" dirty="0" smtClean="0">
                <a:latin typeface="Times" panose="02020603050405020304" pitchFamily="18" charset="0"/>
                <a:cs typeface="Times" panose="02020603050405020304" pitchFamily="18" charset="0"/>
              </a:rPr>
              <a:t>niska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motywacja uczniów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do nauki lub jej brak –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25 %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  <a:p>
            <a:pPr marL="514350" indent="-514350" algn="just">
              <a:buClr>
                <a:srgbClr val="FF0000"/>
              </a:buClr>
              <a:buFont typeface="+mj-lt"/>
              <a:buAutoNum type="alphaLcParenR"/>
            </a:pPr>
            <a:endParaRPr lang="pl-PL" sz="27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lphaLcParenR"/>
            </a:pPr>
            <a:r>
              <a:rPr lang="pl-PL" sz="2763" b="1" dirty="0" smtClean="0">
                <a:latin typeface="Times" panose="02020603050405020304" pitchFamily="18" charset="0"/>
                <a:cs typeface="Times" panose="02020603050405020304" pitchFamily="18" charset="0"/>
              </a:rPr>
              <a:t>trudności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uczniów i nauczycieli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w optymalizacji zajęć przedmiotowych w trakcie nauki zdalnej, przerwa </a:t>
            </a:r>
            <a:r>
              <a:rPr lang="pl-PL" sz="2763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nauczaniu stacjonarnym i ograniczenia związane z edukacją w trybie zdalnym, w tym: ograniczony dostęp uczniów do TIK –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20 %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  <a:p>
            <a:pPr marL="514350" indent="-514350" algn="just">
              <a:buClr>
                <a:srgbClr val="FF0000"/>
              </a:buClr>
              <a:buFont typeface="+mj-lt"/>
              <a:buAutoNum type="alphaLcParenR"/>
            </a:pPr>
            <a:endParaRPr lang="pl-PL" sz="27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50" indent="-514350" algn="just">
              <a:buClr>
                <a:srgbClr val="FF0000"/>
              </a:buClr>
              <a:buFont typeface="+mj-lt"/>
              <a:buAutoNum type="alphaLcParenR"/>
            </a:pPr>
            <a:r>
              <a:rPr lang="pl-PL" sz="2763" b="1" dirty="0" smtClean="0">
                <a:latin typeface="Times" panose="02020603050405020304" pitchFamily="18" charset="0"/>
                <a:cs typeface="Times" panose="02020603050405020304" pitchFamily="18" charset="0"/>
              </a:rPr>
              <a:t>deficyty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rozwojowe uczniów </a:t>
            </a:r>
            <a:r>
              <a:rPr lang="pl-PL" sz="2763" dirty="0">
                <a:latin typeface="Times" panose="02020603050405020304" pitchFamily="18" charset="0"/>
                <a:cs typeface="Times" panose="02020603050405020304" pitchFamily="18" charset="0"/>
              </a:rPr>
              <a:t>lub ich niski potencjał edukacyjny i trudności w realizacji indywidualnych potrzeb uczniów podczas pracy zdalnej (duża liczba uczniów zdających egzamin z orzeczeniami i opiniami poradni psychologiczno-pedagogicznych, tzw. „słaba klasa”, tzw. „słaby rocznik”, uczniowie drugoroczni jako zdający, uczniowie z trudnościami w nauce, uczniowie powracający z zagranicy, cudzoziemcy w zespole zdających) – </a:t>
            </a:r>
            <a:r>
              <a:rPr lang="pl-PL" sz="2763" b="1" dirty="0">
                <a:latin typeface="Times" panose="02020603050405020304" pitchFamily="18" charset="0"/>
                <a:cs typeface="Times" panose="02020603050405020304" pitchFamily="18" charset="0"/>
              </a:rPr>
              <a:t>13 %; </a:t>
            </a:r>
            <a:endParaRPr lang="pl-PL" sz="27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27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7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A3"/>
                </a:solidFill>
              </a:rPr>
              <a:t>Czynniki wpływające na wyniki egzaminu szkoły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00473" y="1922658"/>
            <a:ext cx="9705528" cy="3594574"/>
          </a:xfrm>
        </p:spPr>
        <p:txBody>
          <a:bodyPr>
            <a:noAutofit/>
          </a:bodyPr>
          <a:lstStyle/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uwarunkowania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środowiskowe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, w tym brak wsparcia rodziców w działaniach szkoły –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10%;</a:t>
            </a: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niska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frekwencja uczniów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podczas pracy zdalnej i konsultacji indywidualnych –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8,5 %;</a:t>
            </a: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niedostateczne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przygotowanie nauczycieli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7 %;</a:t>
            </a: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endParaRPr lang="pl-PL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+mj-lt"/>
              <a:buAutoNum type="alphaLcParenR" startAt="4"/>
            </a:pPr>
            <a:r>
              <a:rPr lang="pl-PL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absencja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nauczycieli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3%.</a:t>
            </a:r>
            <a:endParaRPr lang="pl-PL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Zdecydowana większość ankietowanych dyrektorów przyczyny słabych wyników uczniów na egzaminach upatruje po stronie ucznia lub poza szkołą, </a:t>
            </a:r>
            <a:r>
              <a:rPr lang="pl-PL" sz="2000" b="1" dirty="0">
                <a:latin typeface="Times" panose="02020603050405020304" pitchFamily="18" charset="0"/>
                <a:cs typeface="Times" panose="02020603050405020304" pitchFamily="18" charset="0"/>
              </a:rPr>
              <a:t>tylko 10 % </a:t>
            </a:r>
            <a:r>
              <a:rPr lang="pl-PL" sz="2000" dirty="0">
                <a:latin typeface="Times" panose="02020603050405020304" pitchFamily="18" charset="0"/>
                <a:cs typeface="Times" panose="02020603050405020304" pitchFamily="18" charset="0"/>
              </a:rPr>
              <a:t>dostrzega je po stronie nauczycieli.</a:t>
            </a:r>
          </a:p>
        </p:txBody>
      </p:sp>
    </p:spTree>
    <p:extLst>
      <p:ext uri="{BB962C8B-B14F-4D97-AF65-F5344CB8AC3E}">
        <p14:creationId xmlns:p14="http://schemas.microsoft.com/office/powerpoint/2010/main" val="327648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0632" y="260648"/>
            <a:ext cx="7816508" cy="754564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A3"/>
                </a:solidFill>
              </a:rPr>
              <a:t>Rola i znaczenie wewnętrznego nadzoru pedagogicznego</a:t>
            </a:r>
            <a:br>
              <a:rPr lang="pl-PL" dirty="0" smtClean="0">
                <a:solidFill>
                  <a:srgbClr val="0000A3"/>
                </a:solidFill>
              </a:rPr>
            </a:b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Kiedy szkoła uzyskuje słabe wyniki egzaminu (niski stanin) z jednego lub kilku przedmiotów, to </a:t>
            </a:r>
            <a:r>
              <a:rPr lang="pl-PL" sz="1600" b="1" dirty="0">
                <a:latin typeface="Times" panose="02020603050405020304" pitchFamily="18" charset="0"/>
                <a:cs typeface="Times" panose="02020603050405020304" pitchFamily="18" charset="0"/>
              </a:rPr>
              <a:t>dyrektor  powinien poszukiwać przyczyn, jednak głównie w pracy szkoły, a nie poza nią,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 powinien szukać rzetelnych odpowiedzi na takie pytania, jak np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.:</a:t>
            </a:r>
          </a:p>
          <a:p>
            <a:pPr algn="just"/>
            <a:endParaRPr lang="pl-PL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jakie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błędy popełniono w szkole przygotowując uczniów do egzaminu zewnętrznego?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czy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nauczyciele realizowali materiał nauczania zgodnie z podstawą programową, czy właściwie zaplanowali </a:t>
            </a:r>
            <a:b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jego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realizację, tak by mieć czas na powtórki?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czy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 szkole rozpoznaje się oraz omawia potrzeby i możliwości uczniów danego oddziału i odpowiednio </a:t>
            </a:r>
            <a:b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dostosowuje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metody i formy pracy na lekcjach?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czy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nauczyciele wystarczająco wspierali na swoich zajęciach uczniów słabszych lub objętych pomocą </a:t>
            </a: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psychologiczno- 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pedagogiczną?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czy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tempo pracy na lekcji oraz atmosfera nauki i wzajemne relacje sprzyjają uczeniu się?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czy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ocenianie jest zgodne z prawem i motywuje uczniów do nauki?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pl-PL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dlaczego </a:t>
            </a: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w jego szkole jest tak niska frekwencja uczniów?</a:t>
            </a:r>
          </a:p>
          <a:p>
            <a:pPr marL="285750" indent="-285750">
              <a:buClr>
                <a:srgbClr val="FF0066"/>
              </a:buClr>
              <a:buFont typeface="Courier New" panose="02070309020205020404" pitchFamily="49" charset="0"/>
              <a:buChar char="o"/>
            </a:pPr>
            <a:r>
              <a:rPr lang="pl-PL" sz="1600" dirty="0">
                <a:latin typeface="Times" panose="02020603050405020304" pitchFamily="18" charset="0"/>
                <a:cs typeface="Times" panose="02020603050405020304" pitchFamily="18" charset="0"/>
              </a:rPr>
              <a:t>itp. </a:t>
            </a:r>
          </a:p>
        </p:txBody>
      </p:sp>
    </p:spTree>
    <p:extLst>
      <p:ext uri="{BB962C8B-B14F-4D97-AF65-F5344CB8AC3E}">
        <p14:creationId xmlns:p14="http://schemas.microsoft.com/office/powerpoint/2010/main" val="212502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200" dirty="0" smtClean="0">
                <a:solidFill>
                  <a:srgbClr val="0000A3"/>
                </a:solidFill>
              </a:rPr>
              <a:t>Rola i znaczenie wewnętrznego nadzoru pedagogicznego</a:t>
            </a:r>
            <a:endParaRPr lang="pl-PL" sz="2200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Dyrektor posiada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narzędzie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które nie tylko pozwala mu na udzielanie odpowiedzi na pytania dotyczące procesu edukacyjnego, lecz również na kierowanie tym procesem – jest to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wewnętrzny nadzór pedagogiczny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sprawowany przez dyrektora szkoły, a także wnioski z nadzoru zewnętrznego sprawowanego przez kuratora oświaty.  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Pojecie nadzoru pedagogicznego oraz jego główne obszary określa ustawa z dnia 14 grudnia 2016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–Prawo oświatowe (Dz. U. z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2021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r. poz.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1082)</a:t>
            </a: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Art. 55 ust. 1.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Nadzór pedagogiczny polega na:</a:t>
            </a:r>
          </a:p>
          <a:p>
            <a:pPr marL="371475" indent="-371475" algn="just">
              <a:buAutoNum type="arabicParenR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obserwowaniu, analizowaniu i ocenianiu przebiegu procesów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kształcenia i wychowania oraz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efektów działalności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dydaktycznej, wychowawczej i opiekuńczej oraz innej statutowej szkół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placówek;</a:t>
            </a:r>
          </a:p>
          <a:p>
            <a:pPr marL="371475" indent="-371475" algn="just">
              <a:buAutoNum type="arabicParenR"/>
            </a:pP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ocenianiu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stanu i warunków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działalności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dydaktycznej, wychowawczej i opiekuńczej oraz innej statutowej szkół i placówek; </a:t>
            </a:r>
          </a:p>
          <a:p>
            <a:pPr marL="371475" indent="-371475" algn="just">
              <a:buAutoNum type="arabicParenR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udzielaniu pomocy szkołom i placówkom, a także nauczycielom w wykonywaniu ich zadań dydaktycznych, wychowawczych i opiekuńczych;</a:t>
            </a:r>
          </a:p>
          <a:p>
            <a:pPr marL="371475" indent="-371475" algn="just">
              <a:buAutoNum type="arabicParenR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inspirowaniu nauczycieli do poprawy istniejących lub wdrażania nowych rozwiązań w procesie kształcenia, przy zastosowaniu innowacyjnych działań programowych, organizacyjnych lub metodycznych, których celem jest rozwijanie kompetencji uczniów   </a:t>
            </a:r>
          </a:p>
        </p:txBody>
      </p:sp>
    </p:spTree>
    <p:extLst>
      <p:ext uri="{BB962C8B-B14F-4D97-AF65-F5344CB8AC3E}">
        <p14:creationId xmlns:p14="http://schemas.microsoft.com/office/powerpoint/2010/main" val="32148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200" dirty="0" smtClean="0">
                <a:solidFill>
                  <a:srgbClr val="0000A3"/>
                </a:solidFill>
              </a:rPr>
              <a:t>Rola i znaczenie wewnętrznego nadzoru pedagogicznego</a:t>
            </a:r>
            <a:endParaRPr lang="pl-PL" sz="2200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Art. 55 ust. 2.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zakresie wymienionym w ust 1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pkt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1 i 2 nadzorowi podlega w szczególności: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1) posiadanie przez nauczycieli wymaganych kwalifikacji do prowadzenia przydzielonych i zadań;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2)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realizacja podstaw programowych i ramowych planów nauczania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;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3)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przestrzeganie zasad oceniania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klasyfikowania i promowania uczniów oraz przeprowadzania egzaminów, a także przestrzeganie przepisów dotyczących obowiązku szkolnego oraz obowiązki nauki;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4) przestrzeganie statutu szkoły lub placówki;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5) przestrzeganie praw dziecka i praw ucznia oraz upowszechnianie wiedzy o tych prawach;</a:t>
            </a:r>
          </a:p>
          <a:p>
            <a:pPr marL="371475" indent="-371475"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6) zapewnianie uczniom bezpiecznych i higienicznych warunków nauki, wychowania i opieki.</a:t>
            </a:r>
          </a:p>
          <a:p>
            <a:pPr marL="371475" indent="-371475"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Wewnętrzny nadzór pedagogiczny ukierunkowany jest na nauczycieli a zewnętrzny – na szkoły 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ich dyrektorów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Zarówno w ramach nadzoru wewnętrznego, jak i zewnętrznego obowiązują te same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formy nadzoru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określone w  rozporządzeniu Ministra Edukacji Narodowej z dnia 25 sierpnia 2017 r.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w sprawie nadzoru pedagogicznego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(Dz. U. z 2020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poz. 1551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  <a:endParaRPr lang="pl-PL" sz="18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15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200" dirty="0" smtClean="0">
                <a:solidFill>
                  <a:srgbClr val="0000A3"/>
                </a:solidFill>
              </a:rPr>
              <a:t>Rola i znaczenie wewnętrznego nadzoru pedagogicznego</a:t>
            </a:r>
            <a:endParaRPr lang="pl-PL" sz="2200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5056" y="1412776"/>
            <a:ext cx="9626196" cy="5256584"/>
          </a:xfrm>
        </p:spPr>
        <p:txBody>
          <a:bodyPr>
            <a:noAutofit/>
          </a:bodyPr>
          <a:lstStyle/>
          <a:p>
            <a:pPr marL="371475" indent="-371475" algn="just"/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W minionym roku szkolnym obowiązywały 4 formy nadzoru pedagogicznego:</a:t>
            </a:r>
          </a:p>
          <a:p>
            <a:pPr marL="371475" indent="-371475" algn="just">
              <a:buClr>
                <a:srgbClr val="FF0000"/>
              </a:buClr>
              <a:buAutoNum type="arabicParenR"/>
            </a:pPr>
            <a:r>
              <a:rPr lang="pl-PL" sz="1463" b="1" dirty="0" smtClean="0">
                <a:latin typeface="Times" panose="02020603050405020304" pitchFamily="18" charset="0"/>
                <a:cs typeface="Times" panose="02020603050405020304" pitchFamily="18" charset="0"/>
              </a:rPr>
              <a:t>EWALUACJA</a:t>
            </a:r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; </a:t>
            </a:r>
            <a:endParaRPr lang="pl-PL" sz="1463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>
              <a:buClr>
                <a:srgbClr val="FF0000"/>
              </a:buClr>
              <a:buAutoNum type="arabicParenR"/>
            </a:pPr>
            <a:r>
              <a:rPr lang="pl-PL" sz="1463" b="1" dirty="0" smtClean="0">
                <a:latin typeface="Times" panose="02020603050405020304" pitchFamily="18" charset="0"/>
                <a:cs typeface="Times" panose="02020603050405020304" pitchFamily="18" charset="0"/>
              </a:rPr>
              <a:t>KONTROLA</a:t>
            </a:r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;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pl-PL" sz="1463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>
              <a:buClr>
                <a:srgbClr val="FF0000"/>
              </a:buClr>
              <a:buAutoNum type="arabicParenR"/>
            </a:pPr>
            <a:r>
              <a:rPr lang="pl-PL" sz="1463" b="1" dirty="0" smtClean="0">
                <a:latin typeface="Times" panose="02020603050405020304" pitchFamily="18" charset="0"/>
                <a:cs typeface="Times" panose="02020603050405020304" pitchFamily="18" charset="0"/>
              </a:rPr>
              <a:t>WSPOMAGANIE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; </a:t>
            </a:r>
            <a:endParaRPr lang="pl-PL" sz="1463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>
              <a:buClr>
                <a:srgbClr val="FF0000"/>
              </a:buClr>
              <a:buAutoNum type="arabicParenR"/>
            </a:pPr>
            <a:r>
              <a:rPr lang="pl-PL" sz="1463" b="1" dirty="0" smtClean="0">
                <a:latin typeface="Times" panose="02020603050405020304" pitchFamily="18" charset="0"/>
                <a:cs typeface="Times" panose="02020603050405020304" pitchFamily="18" charset="0"/>
              </a:rPr>
              <a:t>MONITOROWANIE.</a:t>
            </a:r>
            <a:endParaRPr lang="pl-PL" sz="1463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/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Obserwacja –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nie jest formą nadzoru pedagogicznego, jest narzędziem stosowanym w podanych wyżej formach </a:t>
            </a:r>
            <a:b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w zależności od celu w jakim dyrektor prowadzi obserwację </a:t>
            </a:r>
            <a:r>
              <a:rPr lang="pl-PL" sz="1463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463" i="1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pojęcie </a:t>
            </a:r>
            <a:r>
              <a:rPr lang="pl-PL" sz="1463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hospitacja już się nie stosuje),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jest sposobem na pozyskanie informacji o prawidłowości przebiegu procesu edukacyjnego, według zasad opisanych </a:t>
            </a:r>
            <a:b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w rozporządzeniu MEN z dnia 11 sierpnia 2017 r. </a:t>
            </a:r>
            <a:r>
              <a:rPr lang="pl-PL" sz="1463" i="1" dirty="0">
                <a:latin typeface="Times" panose="02020603050405020304" pitchFamily="18" charset="0"/>
                <a:cs typeface="Times" panose="02020603050405020304" pitchFamily="18" charset="0"/>
              </a:rPr>
              <a:t>w sprawie wymagań wobec szkół i placówek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(Dz. U. z 2020 r. poz. 2198) </a:t>
            </a:r>
          </a:p>
          <a:p>
            <a:pPr algn="just"/>
            <a:endParaRPr lang="pl-PL" sz="1463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Dyrektor konstruując </a:t>
            </a:r>
            <a:r>
              <a:rPr lang="pl-PL" sz="1463" b="1" dirty="0">
                <a:latin typeface="Times" panose="02020603050405020304" pitchFamily="18" charset="0"/>
                <a:cs typeface="Times" panose="02020603050405020304" pitchFamily="18" charset="0"/>
              </a:rPr>
              <a:t>plan nadzoru pedagogicznego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na dany rok szkolny, uwzględniając kierunki polityki oświatowej państwa, wnioski z wewnętrznego nadzoru pedagogicznego, wnioski i zalecenia z form nadzoru zewnętrznego, skargi i opinie rodziców, uczniów i nauczycieli, wnioski zespołów nauczycieli, w tym wnioski z analizy wyników egzaminu zewnętrznego,  inne wnioski np. wnioski z raportu Programu LKO dla szkół podstawowych,  ustala i planuje m. innymi: 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pl-PL" sz="1463" dirty="0" smtClean="0">
                <a:latin typeface="Times" panose="02020603050405020304" pitchFamily="18" charset="0"/>
                <a:cs typeface="Times" panose="02020603050405020304" pitchFamily="18" charset="0"/>
              </a:rPr>
              <a:t>Co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w szkole i w jakim celu należy kontrolować i monitorować;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pl-PL" sz="1463" dirty="0" smtClean="0">
                <a:latin typeface="Times" panose="02020603050405020304" pitchFamily="18" charset="0"/>
                <a:cs typeface="Times" panose="02020603050405020304" pitchFamily="18" charset="0"/>
              </a:rPr>
              <a:t>Jakie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formy wspomagania </a:t>
            </a:r>
            <a:r>
              <a:rPr lang="pl-PL" sz="1463" i="1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463" i="1" dirty="0">
                <a:solidFill>
                  <a:srgbClr val="0000A3"/>
                </a:solidFill>
                <a:latin typeface="Times" panose="02020603050405020304" pitchFamily="18" charset="0"/>
                <a:ea typeface="Verdana"/>
                <a:cs typeface="Times" panose="02020603050405020304" pitchFamily="18" charset="0"/>
              </a:rPr>
              <a:t>§ 22 ust.1 pkt 3 rozporządzenia w sprawie nadzoru pedagogicznego</a:t>
            </a:r>
            <a:r>
              <a:rPr lang="pl-PL" sz="1463" dirty="0">
                <a:solidFill>
                  <a:srgbClr val="0000A3"/>
                </a:solidFill>
                <a:latin typeface="Times" panose="02020603050405020304" pitchFamily="18" charset="0"/>
                <a:ea typeface="Verdana"/>
                <a:cs typeface="Times" panose="02020603050405020304" pitchFamily="18" charset="0"/>
              </a:rPr>
              <a:t>)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wprowadzić lub kontynuować, jak nauczycieli inspirować do doskonalenia ich własnej pracy, czego powinny dotyczyć rady szkoleniowe;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pl-PL" sz="1463" dirty="0" smtClean="0">
                <a:latin typeface="Times" panose="02020603050405020304" pitchFamily="18" charset="0"/>
                <a:cs typeface="Times" panose="02020603050405020304" pitchFamily="18" charset="0"/>
              </a:rPr>
              <a:t>Które </a:t>
            </a:r>
            <a:r>
              <a:rPr lang="pl-PL" sz="1463" dirty="0">
                <a:latin typeface="Times" panose="02020603050405020304" pitchFamily="18" charset="0"/>
                <a:cs typeface="Times" panose="02020603050405020304" pitchFamily="18" charset="0"/>
              </a:rPr>
              <a:t>zajęcia należy obserwować w szczególności i  w jakim celu, na co zwrócić uwagę.</a:t>
            </a:r>
          </a:p>
        </p:txBody>
      </p:sp>
    </p:spTree>
    <p:extLst>
      <p:ext uri="{BB962C8B-B14F-4D97-AF65-F5344CB8AC3E}">
        <p14:creationId xmlns:p14="http://schemas.microsoft.com/office/powerpoint/2010/main" val="360692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10022" y="260648"/>
            <a:ext cx="8238579" cy="754564"/>
          </a:xfrm>
        </p:spPr>
        <p:txBody>
          <a:bodyPr>
            <a:normAutofit/>
          </a:bodyPr>
          <a:lstStyle/>
          <a:p>
            <a:pPr algn="ctr"/>
            <a:r>
              <a:rPr lang="pl-PL" sz="2200" dirty="0">
                <a:solidFill>
                  <a:srgbClr val="0000A3"/>
                </a:solidFill>
              </a:rPr>
              <a:t>Rola i znaczenie wewnętrznego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8606" indent="-278606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625" b="1" dirty="0">
                <a:latin typeface="Times" panose="02020603050405020304" pitchFamily="18" charset="0"/>
                <a:cs typeface="Times" panose="02020603050405020304" pitchFamily="18" charset="0"/>
              </a:rPr>
              <a:t>Przemyślany, celowy i rzetelny nadzór dyrektora szkoły ukierunkowany na efektywną realizację procesów edukacyjnych i wychowawczych ma wpływ na pracę szkoły i tym samym – efekty kształcenia  w postaci wyników egzaminów zewnętrznych uczniów szkoły</a:t>
            </a:r>
            <a:r>
              <a:rPr lang="pl-PL" sz="1625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/>
            <a:endParaRPr lang="pl-PL" sz="1625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625" dirty="0">
                <a:latin typeface="Times" panose="02020603050405020304" pitchFamily="18" charset="0"/>
                <a:cs typeface="Times" panose="02020603050405020304" pitchFamily="18" charset="0"/>
              </a:rPr>
              <a:t>Mając na celu osiąganie przez uczniów szkoły dobrych wyników nauczania oraz wyników egzaminu zewnętrznego zarówno nauczyciele, jak i dyrektor powinni pracować systemowo, w tym: jak najlepiej wykonać swoje zadania, analizować efekty swoich działań, wyciągać wnioski, wprowadzać zmiany </a:t>
            </a:r>
            <a:br>
              <a:rPr lang="pl-PL" sz="1625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625" dirty="0">
                <a:latin typeface="Times" panose="02020603050405020304" pitchFamily="18" charset="0"/>
                <a:cs typeface="Times" panose="02020603050405020304" pitchFamily="18" charset="0"/>
              </a:rPr>
              <a:t>i doskonalić własną pracę.</a:t>
            </a:r>
          </a:p>
          <a:p>
            <a:pPr algn="just"/>
            <a:endParaRPr lang="pl-PL" sz="1625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625" b="1" dirty="0">
                <a:latin typeface="Times" panose="02020603050405020304" pitchFamily="18" charset="0"/>
                <a:cs typeface="Times" panose="02020603050405020304" pitchFamily="18" charset="0"/>
              </a:rPr>
              <a:t>Za poziom osiągnięć uczniów </a:t>
            </a:r>
            <a:r>
              <a:rPr lang="pl-PL" sz="1625" dirty="0">
                <a:latin typeface="Times" panose="02020603050405020304" pitchFamily="18" charset="0"/>
                <a:cs typeface="Times" panose="02020603050405020304" pitchFamily="18" charset="0"/>
              </a:rPr>
              <a:t>w trakcie nauki i podczas egzaminów zewnętrznych </a:t>
            </a:r>
            <a:r>
              <a:rPr lang="pl-PL" sz="1625" b="1" dirty="0">
                <a:latin typeface="Times" panose="02020603050405020304" pitchFamily="18" charset="0"/>
                <a:cs typeface="Times" panose="02020603050405020304" pitchFamily="18" charset="0"/>
              </a:rPr>
              <a:t>odpowiada przede wszystkim </a:t>
            </a:r>
            <a:r>
              <a:rPr lang="pl-PL" sz="1625" b="1" dirty="0" smtClean="0">
                <a:latin typeface="Times" panose="02020603050405020304" pitchFamily="18" charset="0"/>
                <a:cs typeface="Times" panose="02020603050405020304" pitchFamily="18" charset="0"/>
              </a:rPr>
              <a:t>SZKOŁA.</a:t>
            </a:r>
            <a:endParaRPr lang="pl-PL" sz="1625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1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48756" y="260648"/>
            <a:ext cx="8302500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30315" y="1484784"/>
            <a:ext cx="9520941" cy="3929470"/>
          </a:xfrm>
        </p:spPr>
        <p:txBody>
          <a:bodyPr>
            <a:noAutofit/>
          </a:bodyPr>
          <a:lstStyle/>
          <a:p>
            <a:pPr algn="just"/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Lubuski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Kurator Oświaty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realizuje zewnętrzny nadzór pedagogiczny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zgodnie z planem nadzoru zamieszczanym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 stronie internetowej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www.ko-gorzow.edu.pl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oraz prowadzi działania doraźne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które w minionym roku szkolnym dotyczyły takich form nadzoru, jak:</a:t>
            </a:r>
          </a:p>
          <a:p>
            <a:pPr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>
              <a:buClr>
                <a:srgbClr val="FF0000"/>
              </a:buClr>
              <a:buAutoNum type="arabicParenR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Kontrola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– prowadzono kontrole w trybie działań doraźnych na wniosek LKO lub w związku                                                     z problemami lub skargami zgłaszanymi przez rodziców i uczniów. 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Wyniki tych kontroli ujawniają nieprawidłowości dotyczące funkcjonowania szkoły, w tym np. nieaktualne zapisy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statutach, niezgodne z prawem ocenianie wewnątrzszkolne, nie dotrzymywanie przez nauczycieli obowiązujących zasad, które to problemy nie zostały przez dyrektora zauważone lub rozwiązane.  </a:t>
            </a:r>
          </a:p>
          <a:p>
            <a:pPr algn="just"/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Zalecenia wydawane przez wizytatorów dyrektor powinien wykorzystać do doskonalenia pracy szkoły.</a:t>
            </a:r>
          </a:p>
          <a:p>
            <a:pPr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71475" indent="-371475" algn="just">
              <a:buClr>
                <a:srgbClr val="FF0000"/>
              </a:buClr>
              <a:buAutoNum type="arabicParenR" startAt="2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Monitorowanie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– w grudniu 2020 r. z inicjatywy LKO przeprowadziliśmy według własnego arkusza – monitorowanie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sposobu organizacji realizacji zadań szkół województwa lubuskiego </a:t>
            </a: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okresie czasowego ograniczenia funkcjonowania jednostek systemu oświaty w związku </a:t>
            </a: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zapobieganie, przeciwdziałaniem i zwalczaniem COVID-19. </a:t>
            </a:r>
          </a:p>
        </p:txBody>
      </p:sp>
    </p:spTree>
    <p:extLst>
      <p:ext uri="{BB962C8B-B14F-4D97-AF65-F5344CB8AC3E}">
        <p14:creationId xmlns:p14="http://schemas.microsoft.com/office/powerpoint/2010/main" val="184366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 bwMode="auto">
          <a:xfrm>
            <a:off x="271730" y="2130430"/>
            <a:ext cx="9283435" cy="1470025"/>
          </a:xfrm>
        </p:spPr>
        <p:txBody>
          <a:bodyPr wrap="non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Kontrole 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przewidziane w Planie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adzoru </a:t>
            </a:r>
            <a:r>
              <a:rPr lang="pl-PL" i="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edagogicznego</a:t>
            </a:r>
            <a:b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i="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Lubuskiego Kuratora Oświaty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 bwMode="auto">
          <a:xfrm>
            <a:off x="0" y="5362178"/>
            <a:ext cx="9906000" cy="15121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 startAt="5"/>
            </a:pPr>
            <a:endParaRPr lang="pl-PL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926" y="1862220"/>
            <a:ext cx="9596505" cy="3482603"/>
          </a:xfrm>
        </p:spPr>
        <p:txBody>
          <a:bodyPr>
            <a:noAutofit/>
          </a:bodyPr>
          <a:lstStyle/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Celem monitorowania było nie tylko zebranie informacji o funkcjonowaniu szkół zgodnie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 rozporządzeniem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związanym z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COVID-19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 jego nowelizacjami,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ale przede wszystkim przekazanie dyrektorom dokumentu – arkusza monitorowania, w którym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to 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uporządkowany sposób, krok po kroku, zostały zestawione zadania jakie dyrektor powinien wykonać w tym okresie.               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A więc było to dodatkowe działanie LKO, które miało wspomagać dyrektorów szkół w realizacji ich  zadań.</a:t>
            </a:r>
          </a:p>
          <a:p>
            <a:pPr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Analiza wyników monitorowania wykazała, że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dyrektorzy w szkołach podejmują właściwe działania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jednak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wykazała również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odniesieniu do sporej grupy dyrektorów; </a:t>
            </a:r>
          </a:p>
          <a:p>
            <a:pPr marL="278606" indent="-278606" algn="just">
              <a:buClr>
                <a:srgbClr val="FF0000"/>
              </a:buClr>
              <a:buAutoNum type="alphaLcParenR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brak zainteresowania działaniem LKO - wielu dyrektorów nie zapoznało się z arkuszem, „nie pochyliło się” nad zagadnieniami dotyczącymi organizacji pracy szkoły w tym trudnym okresie;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wypełnienie arkusza zostało zlecone wicedyrektorom lub innym osobom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nie związanym z realizacją wewnętrznego nadzoru pedagogicznego, </a:t>
            </a:r>
          </a:p>
          <a:p>
            <a:pPr marL="278606" indent="-278606" algn="just">
              <a:buClr>
                <a:srgbClr val="FF0000"/>
              </a:buClr>
              <a:buAutoNum type="alphaLcParenR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ignorancję wobec zapisów rozporządzeń MEN, w tym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brak znajomości pojęć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dotyczących bezpośrednio zadań dyrektora, takich jak - tygodniowy rozkład zajęć dla oddziału (mylony z tygodniowym planem zajęć w szkole )</a:t>
            </a:r>
          </a:p>
          <a:p>
            <a:pPr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7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260648"/>
            <a:ext cx="8087044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Clr>
                <a:srgbClr val="FF0000"/>
              </a:buClr>
              <a:buFont typeface="+mj-lt"/>
              <a:buAutoNum type="arabicParenR" startAt="3"/>
            </a:pP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Wspomaganie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ramach tej formy nadzoru oprócz narad organizowanych dla dyrektorów szkół, informacji zamieszczanych na stronie internetowej kuratorium oświaty od trzech lat LKO prowadzi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program skierowany do szkół podstawowych o nazwie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„</a:t>
            </a:r>
            <a:r>
              <a:rPr lang="pl-PL" sz="1800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Wspomaganie </a:t>
            </a:r>
            <a:r>
              <a:rPr lang="pl-PL" sz="1800" b="1" i="1" dirty="0">
                <a:latin typeface="Times" panose="02020603050405020304" pitchFamily="18" charset="0"/>
                <a:cs typeface="Times" panose="02020603050405020304" pitchFamily="18" charset="0"/>
              </a:rPr>
              <a:t>dyrektorów szkół podstawowych w zakresie sprawowania nadzoru pedagogicznego nad procesem kształcenia”.</a:t>
            </a:r>
            <a:endParaRPr lang="pl-PL" sz="18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0000A3"/>
              </a:buClr>
              <a:buFont typeface="Wingdings" pitchFamily="2" charset="2"/>
              <a:buChar char="Ø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ocenie Lubuskiego Kuratora Oświaty niskie wyniki egzaminu ósmoklasisty uzyskiwane przez szkoły województwa lubuskiego w odniesieniu do wyników innych województw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obligują szkoły podstawowe oraz całe środowisko oświatowe do podejmowania aktywnych działań na rzecz poprawy efektów kształcenia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w szkołach województwa lubuskiego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algn="just">
              <a:buClr>
                <a:srgbClr val="0000A3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Clr>
                <a:srgbClr val="0000A3"/>
              </a:buClr>
              <a:buFont typeface="Wingdings" pitchFamily="2" charset="2"/>
              <a:buChar char="Ø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głównym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celem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Programu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jest rozwijanie kompetencji oraz wspomaganie dyrektorów szkół podstawowych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sprawowaniu wewnętrznego nadzoru pedagogicznego w taki sposób, by wnioski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nadzoru oraz podejmowane na ich podstawie działania przyczyniały się do podnoszenia jakości pracy szkoły, w tym efektów kształcenia mierzonych wynikami egzaminu ósmoklasisty. </a:t>
            </a:r>
          </a:p>
          <a:p>
            <a:pPr algn="just">
              <a:buFont typeface="Wingdings" pitchFamily="2" charset="2"/>
              <a:buChar char="Ø"/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6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12742" y="188640"/>
            <a:ext cx="8225193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l-PL" sz="1900" b="1" dirty="0" smtClean="0">
                <a:latin typeface="Times" panose="02020603050405020304" pitchFamily="18" charset="0"/>
                <a:cs typeface="Times" panose="02020603050405020304" pitchFamily="18" charset="0"/>
              </a:rPr>
              <a:t>Program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Lubuskiego Kuratora Oświaty z założenia ma </a:t>
            </a:r>
            <a:r>
              <a:rPr lang="pl-PL" sz="1900" b="1" dirty="0">
                <a:latin typeface="Times" panose="02020603050405020304" pitchFamily="18" charset="0"/>
                <a:cs typeface="Times" panose="02020603050405020304" pitchFamily="18" charset="0"/>
              </a:rPr>
              <a:t>wspomagać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900" b="1" dirty="0">
                <a:latin typeface="Times" panose="02020603050405020304" pitchFamily="18" charset="0"/>
                <a:cs typeface="Times" panose="02020603050405020304" pitchFamily="18" charset="0"/>
              </a:rPr>
              <a:t>pracę dyrektorów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szkół i </a:t>
            </a:r>
            <a:r>
              <a:rPr lang="pl-PL" sz="1900" b="1" dirty="0">
                <a:latin typeface="Times" panose="02020603050405020304" pitchFamily="18" charset="0"/>
                <a:cs typeface="Times" panose="02020603050405020304" pitchFamily="18" charset="0"/>
              </a:rPr>
              <a:t>wspierać ich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algn="just"/>
            <a:endParaRPr lang="pl-PL" sz="19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organizowaniu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pracy zespołowej na rzecz poprawy efektów kształcenia;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mobilizowaniu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i inspirowaniu nauczycieli do aktywności oraz świadomego planowania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realizowania działań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doskonalących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proces edukacyjny;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wykonywaniu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zadań z zakresu wewnętrznego nadzoru pedagogicznego sprawowanego w celu podnoszenia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jakości i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efektywności procesu edukacyjnego;</a:t>
            </a:r>
          </a:p>
          <a:p>
            <a:pPr marL="342900" lvl="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planowaniu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i organizowaniu pracy szkoły zgodnie z obowiązującym prawem, w trosce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o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ucznia, który ma być dobrze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przygotowany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do egzaminu zewnętrznego oraz kontynuowania nauki na kolejnym etapie edukacyjnym;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systemowym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planowaniu i realizowaniu działań ukierunkowanych na poprawę jakości pracy szkoły w tym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efektów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kształcenia; </a:t>
            </a:r>
          </a:p>
          <a:p>
            <a:pPr marL="342900" indent="-34290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mobilizowaniu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siebie i wicedyrektorów do doskonalenia zawodowego i rozwijania kompetencji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obszarze </a:t>
            </a:r>
            <a:r>
              <a:rPr lang="pl-PL" sz="1900" dirty="0" smtClean="0">
                <a:latin typeface="Times" panose="02020603050405020304" pitchFamily="18" charset="0"/>
                <a:cs typeface="Times" panose="02020603050405020304" pitchFamily="18" charset="0"/>
              </a:rPr>
              <a:t>zarządzania </a:t>
            </a:r>
            <a:r>
              <a:rPr lang="pl-PL" sz="1900" dirty="0">
                <a:latin typeface="Times" panose="02020603050405020304" pitchFamily="18" charset="0"/>
                <a:cs typeface="Times" panose="02020603050405020304" pitchFamily="18" charset="0"/>
              </a:rPr>
              <a:t>i doskonalenia procesu edukacyjnego w szkole.</a:t>
            </a:r>
          </a:p>
          <a:p>
            <a:endParaRPr lang="pl-PL" sz="1463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9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72680" y="188640"/>
            <a:ext cx="6823905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A3"/>
                </a:solidFill>
                <a:cs typeface="Times New Roman" pitchFamily="18" charset="0"/>
              </a:rPr>
              <a:t>Uczestnicy i realizatorzy Programu</a:t>
            </a:r>
            <a:r>
              <a:rPr lang="pl-PL" dirty="0" smtClean="0">
                <a:solidFill>
                  <a:srgbClr val="0000A3"/>
                </a:solidFill>
              </a:rPr>
              <a:t/>
            </a:r>
            <a:br>
              <a:rPr lang="pl-PL" dirty="0" smtClean="0">
                <a:solidFill>
                  <a:srgbClr val="0000A3"/>
                </a:solidFill>
              </a:rPr>
            </a:br>
            <a:endParaRPr lang="pl-PL" dirty="0">
              <a:solidFill>
                <a:srgbClr val="0000A3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192538"/>
              </p:ext>
            </p:extLst>
          </p:nvPr>
        </p:nvGraphicFramePr>
        <p:xfrm>
          <a:off x="272480" y="1484785"/>
          <a:ext cx="9361039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171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88640"/>
            <a:ext cx="8258659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99325" y="1556792"/>
            <a:ext cx="9596505" cy="3482603"/>
          </a:xfrm>
        </p:spPr>
        <p:txBody>
          <a:bodyPr>
            <a:noAutofit/>
          </a:bodyPr>
          <a:lstStyle/>
          <a:p>
            <a:pPr algn="just"/>
            <a:r>
              <a:rPr lang="pl-PL" sz="1800" b="1" dirty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Realizacja programu LKO w szkole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algn="just"/>
            <a:endParaRPr lang="pl-PL" sz="1800" b="1" dirty="0">
              <a:solidFill>
                <a:schemeClr val="tx2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78606" indent="-278606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Zespół nauczycieli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przedmiotów egzaminacyjnych, powołany przez dyrektora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- planuje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działania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b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obszarach wskazanych we wzorze </a:t>
            </a:r>
            <a:r>
              <a:rPr lang="pl-PL" sz="1800" b="1" i="1" dirty="0">
                <a:latin typeface="Times" panose="02020603050405020304" pitchFamily="18" charset="0"/>
                <a:cs typeface="Times" panose="02020603050405020304" pitchFamily="18" charset="0"/>
              </a:rPr>
              <a:t>Planu działań szkoły na rok szkolny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 uwzględnieniem własnych wniosków z pracy w minionym roku szkolnym oraz wniosków zawartych w RAPORCIE LKO z realizacji programu w danym roku szkolnym,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realizuje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zaplanowane działania,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poddaje ewaluacji własną pracę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po ogłoszeniu wyników egzaminów,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opracowuje sprawozdanie </a:t>
            </a:r>
            <a: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z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realizacji zaplanowanych działań zawierające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wnioski i rekomendacje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do pracy w kolejnym  roku szkolnym;</a:t>
            </a:r>
          </a:p>
          <a:p>
            <a:pPr marL="278606" indent="-278606" algn="just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Dyrektor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557212" indent="-285750"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monitoruje pracę zespołu i realizację zadań wynikających z nadzoru pedagogicznego,</a:t>
            </a:r>
          </a:p>
          <a:p>
            <a:pPr marL="557212" indent="-285750"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planie nadzoru pedagogicznego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uwzględnia te wnioski i rekomendacje z realizacji programu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ubiegłym roku szkolnym, które może wykorzystać planując działania w obszarze nadzoru wewnętrznego, ukierunkowane na dobrą pracę szkoły i przygotowanie uczniów do egzaminu zewnętrznego (wzmożony nadzór pedagogiczny, w tym planowanie adekwatnych form doskonalenia zawodowego nauczycieli przedmiotów egzaminacyjnych),</a:t>
            </a:r>
            <a:endParaRPr lang="pl-PL" sz="1800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1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12640" y="188640"/>
            <a:ext cx="7816508" cy="75456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00025" algn="just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realizuje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działania podejmowane w ramach wewnętrznego nadzoru pedagogicznego, ewaluuje je, formułuje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wnioski z nadzoru pedagogicznego,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a także dyrektor:</a:t>
            </a:r>
          </a:p>
          <a:p>
            <a:pPr marL="285750" indent="-200025" algn="just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uczestniczy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konferencjach LKO,</a:t>
            </a:r>
          </a:p>
          <a:p>
            <a:pPr marL="285750" indent="-200025" algn="just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analizuje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wypełnia ankiety kierowane w ramach programu do dyrektorów szkół (ankiety tematyczne porządkują zadania dyrektora w danym obszarze i ich celem jest wspomaganie dyrektora w realizacji jego zadań),</a:t>
            </a:r>
          </a:p>
          <a:p>
            <a:pPr marL="285750" indent="-200025" algn="just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współpracuje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 wizytatorem.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dirty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Zespół LKO ds. programu we współpracy z wizytatorami rejonowymi: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realizuje program wg harmonogramu, w tym organizuje konferencje, opracowuje narzędzia (wzory planów działań, ankiety), przeprowadza badania, analizuje wyniki ankiet tematycznych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ewaluacyjnych, formułuje wnioski, zamieszcza informacje na stronie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www.ko-gorzow.edu.pl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&gt;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Nadzór pedagogiczny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&gt;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Program LKO dla szkół </a:t>
            </a: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>podstawowych;</a:t>
            </a:r>
            <a:endParaRPr lang="pl-PL" sz="18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opracowuje RAPORT z realizacji programu w danym roku szkolnym, który zawiera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wnioski </a:t>
            </a:r>
            <a:b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i rekomendacje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do pracy na kolejny rok szkolny, skierowane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do szkół, placówek doskonalenia zawodowego nauczycieli, zewnętrznego nadzoru pedagogicznego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i="1" dirty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raport z realizacji programu LKO w roku szkolnym 2020/2021 zostanie opublikowany we wrześniu 2021 r</a:t>
            </a:r>
            <a:r>
              <a:rPr lang="pl-PL" sz="1800" i="1" dirty="0" smtClean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.);</a:t>
            </a:r>
            <a:endParaRPr lang="pl-PL" sz="1800" i="1" dirty="0">
              <a:solidFill>
                <a:schemeClr val="tx2">
                  <a:lumMod val="7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modyfikuje program do realizacji w kolejnym roku szkolnym i zamieszcza zmiany na stronie KO.</a:t>
            </a:r>
          </a:p>
          <a:p>
            <a:pPr algn="just">
              <a:buClr>
                <a:srgbClr val="FF0000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18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69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88640"/>
            <a:ext cx="7816508" cy="754564"/>
          </a:xfrm>
        </p:spPr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1800" b="1" dirty="0" smtClean="0"/>
              <a:t>Dyrektorzy </a:t>
            </a:r>
            <a:r>
              <a:rPr lang="pl-PL" sz="1800" b="1" dirty="0">
                <a:solidFill>
                  <a:srgbClr val="FF0000"/>
                </a:solidFill>
              </a:rPr>
              <a:t>szkół ponadpodstawowych</a:t>
            </a:r>
            <a:r>
              <a:rPr lang="pl-PL" sz="1800" dirty="0"/>
              <a:t>: </a:t>
            </a:r>
          </a:p>
          <a:p>
            <a:pPr marL="342900" indent="-342900" algn="just">
              <a:buFontTx/>
              <a:buChar char="-"/>
            </a:pPr>
            <a:r>
              <a:rPr lang="pl-PL" sz="1800" dirty="0" smtClean="0"/>
              <a:t>mogą </a:t>
            </a:r>
            <a:r>
              <a:rPr lang="pl-PL" sz="1800" dirty="0"/>
              <a:t>korzystać z materiałów i narzędzi (wzorów planów działań, ankiet tematycznych) zamieszczanych na stronie </a:t>
            </a:r>
            <a:r>
              <a:rPr lang="pl-PL" sz="1800" dirty="0" smtClean="0"/>
              <a:t>internetowej Kuratorium Oświaty w Gorzowie Wielkopolskim</a:t>
            </a:r>
            <a:endParaRPr lang="pl-PL" sz="1800" i="1" dirty="0"/>
          </a:p>
          <a:p>
            <a:pPr marL="342900" indent="-342900" algn="just">
              <a:buFontTx/>
              <a:buChar char="-"/>
            </a:pPr>
            <a:r>
              <a:rPr lang="pl-PL" sz="1800" dirty="0"/>
              <a:t>program może stanowić inspirację do </a:t>
            </a:r>
            <a:r>
              <a:rPr lang="pl-PL" sz="1800" b="1" dirty="0"/>
              <a:t>podejmowania w szkole własnych działań na rzecz poprawy efektów </a:t>
            </a:r>
            <a:r>
              <a:rPr lang="pl-PL" sz="1800" b="1" dirty="0" smtClean="0"/>
              <a:t>kształcenia</a:t>
            </a:r>
            <a:endParaRPr lang="pl-PL" sz="1800" b="1" dirty="0"/>
          </a:p>
          <a:p>
            <a:pPr algn="just"/>
            <a:endParaRPr lang="pl-PL" sz="1800" i="1" dirty="0"/>
          </a:p>
          <a:p>
            <a:pPr algn="just">
              <a:buFont typeface="Wingdings" pitchFamily="2" charset="2"/>
              <a:buChar char="Ø"/>
            </a:pP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Program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oraz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 informacje o działaniach programowych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znajdują się na stronie internetowej: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www.ko-gorzow.edu.pl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&gt;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Nadzór pedagogiczny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&gt; </a:t>
            </a:r>
            <a:r>
              <a:rPr lang="pl-PL" sz="1800" i="1" dirty="0">
                <a:latin typeface="Times" panose="02020603050405020304" pitchFamily="18" charset="0"/>
                <a:cs typeface="Times" panose="02020603050405020304" pitchFamily="18" charset="0"/>
              </a:rPr>
              <a:t>Program LKO dla szkół podstawowych</a:t>
            </a:r>
          </a:p>
          <a:p>
            <a:pPr algn="just">
              <a:buFont typeface="Wingdings" pitchFamily="2" charset="2"/>
              <a:buChar char="Ø"/>
            </a:pPr>
            <a:endParaRPr lang="pl-PL" sz="18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Program LKO dla szkół podstawowych będzie realizowany do czerwca 2022 r. </a:t>
            </a:r>
          </a:p>
          <a:p>
            <a:pPr algn="just">
              <a:buClr>
                <a:srgbClr val="FF0000"/>
              </a:buClr>
            </a:pPr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7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188640"/>
            <a:ext cx="7816508" cy="754564"/>
          </a:xfrm>
        </p:spPr>
        <p:txBody>
          <a:bodyPr/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pedagogicznego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1800" b="1" dirty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Założenia do programu 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LKO dla szkół podstawowych na rok </a:t>
            </a:r>
            <a:r>
              <a:rPr lang="pl-PL" sz="1800" b="1" dirty="0">
                <a:solidFill>
                  <a:schemeClr val="tx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szkolny 2021/2022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 zasadniczo nie zostaną zmienione, tzn.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szkołach planowanie działań rozpoczyna się we wrześniu, realizacja zakończy się w czerwcu 2022 r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., sprawozdanie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w tym ocena prowadzonych działań uwzględniająca wyniki egzaminów –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lipiec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2022 r.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Każda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szkoła, która z jednego lub kilku przedmiotów egzaminacyjnych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uzyskała niski stanin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ma obowiązek uczestniczenia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Programie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, opracowując i realizując działania wg </a:t>
            </a:r>
            <a:r>
              <a:rPr lang="pl-PL" sz="18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Planu szkolnych działań naprawczych</a:t>
            </a:r>
            <a:r>
              <a:rPr lang="pl-PL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 rok szkolny </a:t>
            </a:r>
            <a:r>
              <a:rPr lang="pl-PL" sz="1800" b="1" i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2021/2022</a:t>
            </a:r>
            <a:r>
              <a:rPr lang="pl-PL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Wizytatorzy rejonowi będą się kontaktowali z dyrektorami tych szkół. Większość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działań programowych będzie kierowana do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szkół z niskimi </a:t>
            </a:r>
            <a:r>
              <a:rPr lang="pl-PL" sz="1800" dirty="0" err="1">
                <a:latin typeface="Times" panose="02020603050405020304" pitchFamily="18" charset="0"/>
                <a:cs typeface="Times" panose="02020603050405020304" pitchFamily="18" charset="0"/>
              </a:rPr>
              <a:t>staninami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endParaRPr lang="pl-PL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Każda szkoła podstawowa naszego województwa, której uczniowie osiągnęli ze wszystkich egzaminów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stanin powyżej niskiego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pl-PL" sz="1800" b="1" dirty="0">
                <a:latin typeface="Times" panose="02020603050405020304" pitchFamily="18" charset="0"/>
                <a:cs typeface="Times" panose="02020603050405020304" pitchFamily="18" charset="0"/>
              </a:rPr>
              <a:t>ma możliwość uczestniczenia 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w programie, opracowując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i realizując działania pod nadzorem dyrektora szkoły </a:t>
            </a:r>
            <a:r>
              <a:rPr lang="pl-PL" sz="1800" b="1" i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Plan działań szkoły na rok szkolny 2021/2022 </a:t>
            </a:r>
            <a:r>
              <a:rPr lang="pl-PL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</a:t>
            </a: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raz uczestnicząc w działaniach programowych,  skierowanych do wszystkich szkół </a:t>
            </a:r>
            <a:b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sz="1800" i="1" dirty="0" smtClean="0">
                <a:latin typeface="Times" panose="02020603050405020304" pitchFamily="18" charset="0"/>
                <a:cs typeface="Times" panose="02020603050405020304" pitchFamily="18" charset="0"/>
              </a:rPr>
              <a:t>zgodnie z harmonogramem programu);</a:t>
            </a:r>
            <a:endParaRPr lang="pl-PL" sz="18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pl-PL" sz="1800" dirty="0">
                <a:latin typeface="Times" panose="02020603050405020304" pitchFamily="18" charset="0"/>
                <a:cs typeface="Times" panose="02020603050405020304" pitchFamily="18" charset="0"/>
              </a:rPr>
              <a:t>Program zakończy się w sierpniu 2022 r. prezentacją wniosków z RAPORTU </a:t>
            </a:r>
            <a:r>
              <a:rPr lang="pl-PL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LKO.</a:t>
            </a:r>
            <a:endParaRPr lang="pl-PL" sz="1800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5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188640"/>
            <a:ext cx="7816508" cy="754564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0000A3"/>
                </a:solidFill>
              </a:rPr>
              <a:t>Działania Lubuskiego Kuratora Oświaty w zakresie wzmocnienia nadzoru </a:t>
            </a:r>
            <a:r>
              <a:rPr lang="pl-PL" dirty="0" smtClean="0">
                <a:solidFill>
                  <a:srgbClr val="0000A3"/>
                </a:solidFill>
              </a:rPr>
              <a:t>pedagogicznego</a:t>
            </a:r>
            <a:endParaRPr lang="pl-PL" dirty="0">
              <a:solidFill>
                <a:srgbClr val="0000A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Wyniki </a:t>
            </a:r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egzaminu ósmoklasisty </a:t>
            </a:r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grupie szkół z niskimi </a:t>
            </a:r>
            <a:r>
              <a:rPr lang="pl-PL" dirty="0" err="1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staninami</a:t>
            </a:r>
            <a:r>
              <a:rPr lang="pl-PL" dirty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 roku </a:t>
            </a:r>
            <a:r>
              <a:rPr lang="pl-PL" dirty="0" smtClean="0">
                <a:solidFill>
                  <a:srgbClr val="0000A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2020/2021:</a:t>
            </a:r>
          </a:p>
          <a:p>
            <a:pPr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Zgodnie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wynikami ankiety ewaluacyjnej, w której wzięło udział 114 dyrektorów szkół z niskimi wynika, wynik egzaminu  ósmoklasisty z poszczególnych przedmiotów wyrażony w STANINACH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 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roku 2021 w odniesieniu do wyniku w roku 2020:</a:t>
            </a:r>
          </a:p>
          <a:p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lvl="0"/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   wzrósł:</a:t>
            </a:r>
          </a:p>
          <a:p>
            <a:pPr marL="268288" lvl="0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(j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. polski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51 %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szkół, matematyka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55 %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angielski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54,5 %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niemiecki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55,5%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);</a:t>
            </a:r>
          </a:p>
          <a:p>
            <a:pPr lvl="0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    pozostał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na tym samym </a:t>
            </a:r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poziomie:</a:t>
            </a:r>
          </a:p>
          <a:p>
            <a:pPr marL="268288" lvl="0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j. polski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29 %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szkół, matematyka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23 %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angielski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19,5 %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niemiecki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24 %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);</a:t>
            </a:r>
          </a:p>
          <a:p>
            <a:pPr lvl="0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     obniżył się:</a:t>
            </a:r>
          </a:p>
          <a:p>
            <a:pPr marL="268288" lvl="0"/>
            <a:r>
              <a:rPr lang="pl-PL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pl-PL" b="1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j. polski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 szkół, matematyka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22 %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angielski – </a:t>
            </a:r>
            <a:r>
              <a:rPr lang="pl-PL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26 %</a:t>
            </a:r>
            <a:r>
              <a:rPr lang="pl-PL" dirty="0">
                <a:latin typeface="Times" panose="02020603050405020304" pitchFamily="18" charset="0"/>
                <a:cs typeface="Times" panose="02020603050405020304" pitchFamily="18" charset="0"/>
              </a:rPr>
              <a:t>, j. niemiecki – </a:t>
            </a:r>
            <a:r>
              <a:rPr lang="pl-PL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20,5 </a:t>
            </a:r>
            <a:r>
              <a:rPr lang="pl-PL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%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);</a:t>
            </a:r>
          </a:p>
          <a:p>
            <a:pPr lvl="0"/>
            <a:endParaRPr lang="pl-PL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 algn="just"/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Wstępne dane wskazują, że 44 szkoły (co stanowi 36% szkół) realizujących </a:t>
            </a:r>
            <a: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  <a:t>Plan działań naprawczych </a:t>
            </a:r>
            <a:b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  <a:t>w bieżącym roku szkolnym </a:t>
            </a:r>
            <a:r>
              <a:rPr lang="pl-PL" dirty="0" smtClean="0">
                <a:latin typeface="Times" panose="02020603050405020304" pitchFamily="18" charset="0"/>
                <a:cs typeface="Times" panose="02020603050405020304" pitchFamily="18" charset="0"/>
              </a:rPr>
              <a:t>osiągnęło wyniki ze wszystkich przedmiotów powyżej staninu 3.</a:t>
            </a:r>
          </a:p>
          <a:p>
            <a:pPr lvl="0" algn="just"/>
            <a: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  <a:t>Natomiast do grupy szkół z niskimi </a:t>
            </a:r>
            <a:r>
              <a:rPr lang="pl-PL" i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staninami</a:t>
            </a:r>
            <a:r>
              <a:rPr lang="pl-PL" i="1" dirty="0" smtClean="0">
                <a:latin typeface="Times" panose="02020603050405020304" pitchFamily="18" charset="0"/>
                <a:cs typeface="Times" panose="02020603050405020304" pitchFamily="18" charset="0"/>
              </a:rPr>
              <a:t> „wchodzi” 46 szkół, które w roku ubiegłym nie miały choćby jednego staninu niskiego z przedmiotów egzaminacyjnych.</a:t>
            </a:r>
          </a:p>
          <a:p>
            <a:pPr lvl="0" algn="ctr"/>
            <a:r>
              <a:rPr lang="pl-PL" b="1" i="1" dirty="0" smtClean="0">
                <a:latin typeface="Times" panose="02020603050405020304" pitchFamily="18" charset="0"/>
                <a:cs typeface="Times" panose="02020603050405020304" pitchFamily="18" charset="0"/>
              </a:rPr>
              <a:t>Dlatego też wszystkie szkoły zapraszamy do udziału w Programie LKO.</a:t>
            </a:r>
            <a:endParaRPr lang="pl-PL" b="1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Strzałka w górę 4"/>
          <p:cNvSpPr/>
          <p:nvPr/>
        </p:nvSpPr>
        <p:spPr>
          <a:xfrm>
            <a:off x="154751" y="3012141"/>
            <a:ext cx="288032" cy="200835"/>
          </a:xfrm>
          <a:prstGeom prst="upArrow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6" name="Strzałka w lewo i prawo 5"/>
          <p:cNvSpPr/>
          <p:nvPr/>
        </p:nvSpPr>
        <p:spPr>
          <a:xfrm>
            <a:off x="118747" y="3698509"/>
            <a:ext cx="360039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7" name="Strzałka w dół 6"/>
          <p:cNvSpPr/>
          <p:nvPr/>
        </p:nvSpPr>
        <p:spPr>
          <a:xfrm>
            <a:off x="204445" y="4400066"/>
            <a:ext cx="242311" cy="21602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22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8624" y="188640"/>
            <a:ext cx="7816508" cy="75456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0000A3"/>
                </a:solidFill>
              </a:rPr>
              <a:t>Uwagi wizytatora</a:t>
            </a:r>
            <a:endParaRPr lang="pl-PL" dirty="0">
              <a:solidFill>
                <a:srgbClr val="0000A3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1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Uwagi wizytatora – omówienie wyników „swoich” szkół.</a:t>
            </a:r>
            <a:endParaRPr lang="pl-PL" sz="1625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pl-PL" sz="1625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pl-PL" sz="1625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16221</TotalTime>
  <Words>20416</Words>
  <Application>Microsoft Office PowerPoint</Application>
  <PresentationFormat>Papier A4 (210x297 mm)</PresentationFormat>
  <Paragraphs>2304</Paragraphs>
  <Slides>194</Slides>
  <Notes>114</Notes>
  <HiddenSlides>0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194</vt:i4>
      </vt:variant>
    </vt:vector>
  </HeadingPairs>
  <TitlesOfParts>
    <vt:vector size="208" baseType="lpstr">
      <vt:lpstr>Arial</vt:lpstr>
      <vt:lpstr>Arial Unicode MS</vt:lpstr>
      <vt:lpstr>Calibri</vt:lpstr>
      <vt:lpstr>Cambria</vt:lpstr>
      <vt:lpstr>Century Gothic</vt:lpstr>
      <vt:lpstr>Courier New</vt:lpstr>
      <vt:lpstr>Symbol</vt:lpstr>
      <vt:lpstr>Times</vt:lpstr>
      <vt:lpstr>Times New Roman</vt:lpstr>
      <vt:lpstr>Verdana</vt:lpstr>
      <vt:lpstr>Wingdings</vt:lpstr>
      <vt:lpstr>kuratorium2010_ver2</vt:lpstr>
      <vt:lpstr>Motyw pakietu Office</vt:lpstr>
      <vt:lpstr>2_kuratorium2010_ver2</vt:lpstr>
      <vt:lpstr>   Narada  dotycząca wyników i wniosków ze sprawowanego nadzoru pedagogicznego  przez Lubuskiego Kuratora Oświaty  w roku szkolnym 2020/2021 i organizacji roku szkolnego 2021/2022  (publiczne i niepubliczne szkoły i placówki)</vt:lpstr>
      <vt:lpstr>Program narady</vt:lpstr>
      <vt:lpstr>  Wystąpienie  Lubuskiego Kuratora Oświaty </vt:lpstr>
      <vt:lpstr>Liczba nadzorowanych szkół i placówek</vt:lpstr>
      <vt:lpstr>  Realizacja podstawowych kierunków  polityki oświatowej państwa  w roku szkolnym 2020/2021 </vt:lpstr>
      <vt:lpstr>Podstawowe kierunki polityki oświatowej państwa ustalone przez MEiN na rok szkolny 2020/2021</vt:lpstr>
      <vt:lpstr>Podstawowe kierunki polityki oświatowej państwa ustalone przez MEiN </vt:lpstr>
      <vt:lpstr>  Wyniki i wnioski  wynikające ze sprawowanego nadzoru pedagogicznego nad szkołami i placówkami  przez Lubuskiego Kuratora Oświaty w roku szkolnym 2020/2021</vt:lpstr>
      <vt:lpstr>  Kontrole  przewidziane w Planie Nadzoru Pedagogicznego Lubuskiego Kuratora Oświaty</vt:lpstr>
      <vt:lpstr> Realizacja kontroli przewidzianych  w planie nadzoru pedagogicznego Lubuskiego Kuratora Oświaty  w roku szkolnym 2020/2021</vt:lpstr>
      <vt:lpstr> Realizacja kontroli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Wnioski wynikające ze sprawowanego nadzoru pedagogicznego ustalone  w wyniku  przeprowadzonych kontroli  przewidzianych  w planie nadzoru pedagogicznego Lubuskiego Kuratora Oświaty  w roku szkolnym 2020/2021</vt:lpstr>
      <vt:lpstr>  Kontrole  w trybie działań doraźnych, skargi 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Wnioski wynikające ze sprawowanego nadzoru pedagogicznego  ustalone w wyniku przeprowadzonych kontroli w trybie działań doraźnych  i innych kontroli wynikających z odrębnych przepisów</vt:lpstr>
      <vt:lpstr>Prezentacja programu PowerPoint</vt:lpstr>
      <vt:lpstr> </vt:lpstr>
      <vt:lpstr>Obszary kontroli w trybie działań doraźnych </vt:lpstr>
      <vt:lpstr>Prezentacja programu PowerPoint</vt:lpstr>
      <vt:lpstr>Rekomendacje do dalszej pracy wynikające z analizy wyników kontroli  w trybie działań doraźnych </vt:lpstr>
      <vt:lpstr>Uwagi dotyczące zaleceń</vt:lpstr>
      <vt:lpstr>  Ewaluacje zewnętrzne problemowe   </vt:lpstr>
      <vt:lpstr>Ewaluacje zewnętrzne</vt:lpstr>
      <vt:lpstr>  Monitorowanie  pracy szkół i placówek 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Monitorowanie pracy szkół i placówek</vt:lpstr>
      <vt:lpstr>Prezentacja programu PowerPoint</vt:lpstr>
      <vt:lpstr>Wspomaganie szkół i placówek</vt:lpstr>
      <vt:lpstr>Wspomaganie szkół i placówek</vt:lpstr>
      <vt:lpstr>Wspomaganie szkół i placówek </vt:lpstr>
      <vt:lpstr>Wspomaganie szkół i placówek </vt:lpstr>
      <vt:lpstr>Wspomaganie szkół i placówek </vt:lpstr>
      <vt:lpstr>Wspomaganie szkół i placówek</vt:lpstr>
      <vt:lpstr>Wspomaganie szkół i placówek</vt:lpstr>
      <vt:lpstr>Wspomaganie szkół i placówek</vt:lpstr>
      <vt:lpstr>  Pozostałe zadania  Lubuskiego Kuratora Oświaty</vt:lpstr>
      <vt:lpstr>Oceny pracy dyrektorów</vt:lpstr>
      <vt:lpstr>Dotacje</vt:lpstr>
      <vt:lpstr>Efekty kształcenia w szkołach województwa lubuskiego a nadzór pedagogiczny    </vt:lpstr>
      <vt:lpstr>Efekty kształcenia w szkołach województwa lubuskiego a nadzór pedagogiczny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maturalnego w latach 2019-2021</vt:lpstr>
      <vt:lpstr>Wyniki egzaminu ósmoklasisty w latach 2019-2021</vt:lpstr>
      <vt:lpstr>Wyniki egzaminu ósmoklasisty w latach 2019-2021</vt:lpstr>
      <vt:lpstr>Wyniki egzaminu ósmoklasisty w latach 2019-2021</vt:lpstr>
      <vt:lpstr>Wyniki egzaminu ósmoklasisty w latach 2019-2021</vt:lpstr>
      <vt:lpstr>Wyniki egzaminu ósmoklasisty w latach 2019-2021</vt:lpstr>
      <vt:lpstr>Wyniki egzaminu ósmoklasisty w latach 2019-2021</vt:lpstr>
      <vt:lpstr> Czynniki wpływające na wyniki egzaminu szkoły  </vt:lpstr>
      <vt:lpstr>Czynniki wpływające na wyniki egzaminów szkoły</vt:lpstr>
      <vt:lpstr>Czynniki wpływające na wyniki egzaminu szkoły</vt:lpstr>
      <vt:lpstr>Czynniki wpływające na wyniki egzaminu szkoły</vt:lpstr>
      <vt:lpstr>Czynniki wpływające na wyniki egzaminu szkoły</vt:lpstr>
      <vt:lpstr>Czynniki wpływające na wyniki egzaminu szkoły</vt:lpstr>
      <vt:lpstr>Rola i znaczenie wewnętrznego nadzoru pedagogicznego </vt:lpstr>
      <vt:lpstr>Rola i znaczenie wewnętrznego nadzoru pedagogicznego</vt:lpstr>
      <vt:lpstr>Rola i znaczenie wewnętrznego nadzoru pedagogicznego</vt:lpstr>
      <vt:lpstr>Rola i znaczenie wewnętrznego nadzoru pedagogicznego</vt:lpstr>
      <vt:lpstr>Rola i znaczenie wewnętrznego nadzoru pedagogicznego</vt:lpstr>
      <vt:lpstr>Działania Lubuskiego Kuratora Oświaty w zakresie wzmocnienia nadzoru pedagogicznego</vt:lpstr>
      <vt:lpstr>Prezentacja programu PowerPoint</vt:lpstr>
      <vt:lpstr>Działania Lubuskiego Kuratora Oświaty w zakresie wzmocnienia nadzoru pedagogicznego</vt:lpstr>
      <vt:lpstr>Działania Lubuskiego Kuratora Oświaty w zakresie wzmocnienia nadzoru pedagogicznego</vt:lpstr>
      <vt:lpstr>Uczestnicy i realizatorzy Programu </vt:lpstr>
      <vt:lpstr>Działania Lubuskiego Kuratora Oświaty w zakresie wzmocnienia nadzoru pedagogicznego</vt:lpstr>
      <vt:lpstr>Działania Lubuskiego Kuratora Oświaty w zakresie wzmocnienia nadzoru pedagogicznego</vt:lpstr>
      <vt:lpstr>Działania Lubuskiego Kuratora Oświaty w zakresie wzmocnienia nadzoru pedagogicznego</vt:lpstr>
      <vt:lpstr>Działania Lubuskiego Kuratora Oświaty w zakresie wzmocnienia nadzoru pedagogicznego</vt:lpstr>
      <vt:lpstr>Działania Lubuskiego Kuratora Oświaty w zakresie wzmocnienia nadzoru pedagogicznego</vt:lpstr>
      <vt:lpstr>Uwagi wizytatora</vt:lpstr>
      <vt:lpstr>  Organizacja  nadzoru pedagogicznego  w roku szkolnym 2021/2022</vt:lpstr>
      <vt:lpstr>Kierunki polityki oświatowej państwa ustalone przez MEiN </vt:lpstr>
      <vt:lpstr>   Planowe działania w zakresie nadzoru pedagogicznego </vt:lpstr>
      <vt:lpstr>  Kontrole podejmowane przez Lubuskiego Kuratora Oświaty, przewidziane w Planie Nadzoru Pedagogicznego, przeprowadzane z wykorzystaniem arkuszy kontroli zatwierdzonych przez MEiN  </vt:lpstr>
      <vt:lpstr>Kontrole podejmowane przez Kuratora Oświaty,  przewidziane w planie nadzoru pedagogicznego, przeprowadzane  z wykorzystaniem arkuszy kontroli zatwierdzonych przez MEiN</vt:lpstr>
      <vt:lpstr>Kontrole podejmowane przez Kuratora Oświaty,  przewidziane w planie nadzoru pedagogicznego, przeprowadzane  z wykorzystaniem arkuszy kontroli zatwierdzonych przez MEiN</vt:lpstr>
      <vt:lpstr>Kontrole podejmowane przez Kuratora Oświaty,  przewidziane w planie nadzoru pedagogicznego, przeprowadzane  z wykorzystaniem arkuszy kontroli zatwierdzonych przez MEiN</vt:lpstr>
      <vt:lpstr>Kontrole podejmowane przez Kuratora Oświaty,  przewidziane w planie nadzoru pedagogicznego, przeprowadzane  z wykorzystaniem arkuszy kontroli zatwierdzonych przez MEiN</vt:lpstr>
      <vt:lpstr>Wnioski do pracy przedszkoli, szkół  i placówek w okresie wychodzenia              z pandemii</vt:lpstr>
      <vt:lpstr>PANDEMIA COVID - 19</vt:lpstr>
      <vt:lpstr>Prezentacja programu PowerPoint</vt:lpstr>
      <vt:lpstr>PANDEMIA COVID - 19</vt:lpstr>
      <vt:lpstr>PANDEMIA COVID – 19 </vt:lpstr>
      <vt:lpstr>Liczba szkół i placówek, w których zawieszono zajęcia  z powodu COVID-19</vt:lpstr>
      <vt:lpstr>PANDEMIA COVID - 19</vt:lpstr>
      <vt:lpstr>Prezentacja programu PowerPoint</vt:lpstr>
      <vt:lpstr>Prezentacja programu PowerPoint</vt:lpstr>
      <vt:lpstr>WNIOSKI</vt:lpstr>
      <vt:lpstr>Prezentacja programu PowerPoint</vt:lpstr>
      <vt:lpstr>Prezentacja programu PowerPoint</vt:lpstr>
      <vt:lpstr>WNIOSKI</vt:lpstr>
      <vt:lpstr>Prezentacja programu PowerPoint</vt:lpstr>
      <vt:lpstr>PANDEMIA COVID - 19</vt:lpstr>
      <vt:lpstr>REKOMENDACJE</vt:lpstr>
      <vt:lpstr>   Zmiany w przepisach prawa oświatowego</vt:lpstr>
      <vt:lpstr>Zmiany w przepisach prawa oświatowego</vt:lpstr>
      <vt:lpstr>Zmiany w przepisach prawa oświatowego</vt:lpstr>
      <vt:lpstr>Zmiany w przepisach prawa oświatowego</vt:lpstr>
      <vt:lpstr>   Informacje, komunikaty</vt:lpstr>
      <vt:lpstr>   Oferty lubuskich placówek doskonalenia nauczycieli  na rok szkolny 2021/2022   w zakresie doskonalenia nauczycieli  oraz wspomagania szkół i placówek </vt:lpstr>
      <vt:lpstr>Oferty WOM i ODN</vt:lpstr>
      <vt:lpstr>Prezentacja programu PowerPoint</vt:lpstr>
      <vt:lpstr>Co za nami?</vt:lpstr>
      <vt:lpstr>Co za nami?</vt:lpstr>
      <vt:lpstr>Nowy rok szkolny – Nowe wyzwania</vt:lpstr>
      <vt:lpstr>Nasze priorytety</vt:lpstr>
      <vt:lpstr>Klimat w szkole – oferta ODN</vt:lpstr>
      <vt:lpstr>Efektywne nauczanie i uczenie się wspierane technologią cyfrową – oferta ODN</vt:lpstr>
      <vt:lpstr>Efektywne nauczanie i uczenie się wspierane technologią cyfrową – oferta ODN</vt:lpstr>
      <vt:lpstr>Efektywne nauczanie i uczenie się wspierane technologią cyfrową – oferta ODN</vt:lpstr>
      <vt:lpstr>Indywidualizacja procesu edukacyjnego – oferta ODN</vt:lpstr>
      <vt:lpstr>Dyrektor jako lider – oferta ODN</vt:lpstr>
      <vt:lpstr>Co jeszcze w Ofercie 2021/2022</vt:lpstr>
      <vt:lpstr>Zespół realizatorów oferty edukacyjnej</vt:lpstr>
      <vt:lpstr> Kontynuujemy dobre praktyki,  dzielimy się informacją </vt:lpstr>
      <vt:lpstr>Prezentacja programu PowerPoint</vt:lpstr>
      <vt:lpstr>Oferty WOM i ODN</vt:lpstr>
      <vt:lpstr>Oferta edukacyjna Wojewódzkiego Ośrodka Metodycznego  w Gorzowie Wielkopolskim  na rok szkolny 2021/2022 </vt:lpstr>
      <vt:lpstr>  Oferta szkoleń </vt:lpstr>
      <vt:lpstr>Szkolenia online dla dyrektorów</vt:lpstr>
      <vt:lpstr>Szkolenia online dla dyrektorów</vt:lpstr>
      <vt:lpstr>   „Program wspomagania szkół i placówek województwa lubuskiego przez Wojewódzki Ośrodek Metodyczny  w Gorzowie Wielkopolskim  pt. „Połączmy siły”.   </vt:lpstr>
      <vt:lpstr> Sieci współpracy i samokształcenia dyrektorów</vt:lpstr>
      <vt:lpstr>Sieci współpracy i samokształcenia nauczycieli</vt:lpstr>
      <vt:lpstr>Sieci współpracy i samokształcenia nauczycieli</vt:lpstr>
      <vt:lpstr>Sieci współpracy i samokształcenia nauczycieli</vt:lpstr>
      <vt:lpstr> Szkolenia rad pedagogicznych </vt:lpstr>
      <vt:lpstr>  Szkolenia rad pedagogicznych </vt:lpstr>
      <vt:lpstr>Szkolenia rad pedagogicznych</vt:lpstr>
      <vt:lpstr>Szkolenia rad pedagogicznych</vt:lpstr>
      <vt:lpstr>Warsztaty w szkole</vt:lpstr>
      <vt:lpstr>Warsztaty w szkole</vt:lpstr>
      <vt:lpstr>Warsztaty w szkole</vt:lpstr>
      <vt:lpstr>Konferencje przedmiotowo-metodyczne</vt:lpstr>
      <vt:lpstr> Kursy nadające uprawnienia   </vt:lpstr>
      <vt:lpstr>Prezentacja programu PowerPoint</vt:lpstr>
      <vt:lpstr>  Biblioteka Pedagogiczna WOM-u        ul. Łokietka 20A,  (95) 721-61-40 </vt:lpstr>
      <vt:lpstr>Prezentacja programu PowerPoint</vt:lpstr>
      <vt:lpstr>Prezentacja programu PowerPoint</vt:lpstr>
      <vt:lpstr>  Przedszkola i Szkoły  Promujące Zdrowie</vt:lpstr>
      <vt:lpstr>Certyfikaty Wojewódzkie dla Lubuskich Szkół i Przedszkoli Promujących Zdrowie 2021</vt:lpstr>
      <vt:lpstr>Certyfikaty Wojewódzkie dla Lubuskich Szkół i Przedszkoli Promujących Zdrowie 2021</vt:lpstr>
      <vt:lpstr>Certyfikaty Wojewódzkie dla Lubuskich Szkół i Przedszkoli Promujących Zdrowie 2021</vt:lpstr>
      <vt:lpstr>Certyfikaty Wojewódzkie dla Lubuskich Szkół i Przedszkoli Promujących Zdrowie 2021</vt:lpstr>
      <vt:lpstr>Certyfikaty Wojewódzkie dla Lubuskich Szkół i Przedszkoli Promujących Zdrowie 2021</vt:lpstr>
      <vt:lpstr>Zaświadczenia o włączeniu szkoły/przedszkola do Lubuskiej Sieci Szkół/Przedszkoli Promujących Zdrowie 2021:</vt:lpstr>
      <vt:lpstr>Wnioski o Certyfikaty Krajowe Szkół /Przedszkoli Promujących Zdrowie złożone do Kapituły w ORE w roku szkolnym 2020/2021 </vt:lpstr>
      <vt:lpstr>PROGRAM WSPARCIA PSYCHOLOGICZNO-PEDAGOGICZNEGO DLA UCZNIÓW I NAUCZYCIELI</vt:lpstr>
      <vt:lpstr>mLegitymacja szkolna</vt:lpstr>
      <vt:lpstr>mLegitymacja szkolna</vt:lpstr>
      <vt:lpstr>Projekt ,,Lekcja:Enter"</vt:lpstr>
      <vt:lpstr>Wyrażanie zgody na zatrudnienie nauczycieli w szkołach osób niebędących nauczycielami</vt:lpstr>
      <vt:lpstr>Organizacja Konkursów Przedmiotowych  Lubuskiego Kuratora Oświaty</vt:lpstr>
      <vt:lpstr>Program „Aktywna tablica”</vt:lpstr>
      <vt:lpstr>Narodowy Program Rozwoju Czytelnictwa</vt:lpstr>
      <vt:lpstr>Promowanie akcji  szczepień uczniów w szkołach</vt:lpstr>
      <vt:lpstr>Wolne miejsca w szkołach ponadpodstawowych</vt:lpstr>
      <vt:lpstr>Polsko-Niemiecka Współpraca Młodzieży</vt:lpstr>
      <vt:lpstr>   </vt:lpstr>
      <vt:lpstr>Prezentacja programu PowerPoint</vt:lpstr>
      <vt:lpstr>Uwagi do arkusza organizacji szkoły/placówki</vt:lpstr>
      <vt:lpstr> </vt:lpstr>
      <vt:lpstr>Komunikaty</vt:lpstr>
      <vt:lpstr>  Podsumowanie,  zakończenie narady</vt:lpstr>
      <vt:lpstr>   DZIĘKUJĘ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Marcin Depta</cp:lastModifiedBy>
  <cp:revision>1014</cp:revision>
  <cp:lastPrinted>2020-08-20T09:26:40Z</cp:lastPrinted>
  <dcterms:created xsi:type="dcterms:W3CDTF">2010-04-15T09:51:31Z</dcterms:created>
  <dcterms:modified xsi:type="dcterms:W3CDTF">2021-09-09T07:24:15Z</dcterms:modified>
  <cp:contentStatus/>
</cp:coreProperties>
</file>