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75" r:id="rId3"/>
    <p:sldId id="259" r:id="rId4"/>
    <p:sldId id="276" r:id="rId5"/>
    <p:sldId id="287" r:id="rId6"/>
    <p:sldId id="281" r:id="rId7"/>
    <p:sldId id="282" r:id="rId8"/>
    <p:sldId id="283" r:id="rId9"/>
    <p:sldId id="284" r:id="rId10"/>
    <p:sldId id="285" r:id="rId11"/>
    <p:sldId id="286" r:id="rId12"/>
    <p:sldId id="266" r:id="rId13"/>
    <p:sldId id="272" r:id="rId14"/>
    <p:sldId id="267" r:id="rId15"/>
    <p:sldId id="269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99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A3C60-1C80-4C2A-BA07-4F8DCD40C1F5}" type="datetimeFigureOut">
              <a:rPr lang="pl-PL" smtClean="0"/>
              <a:pPr/>
              <a:t>16.08.2021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5E3EC-EF78-47C7-A14B-A1A6A9B1B89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5E3EC-EF78-47C7-A14B-A1A6A9B1B890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1843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880281-315D-4572-B4C1-6996882A3838}" type="slidenum">
              <a:rPr lang="pl-PL" smtClean="0"/>
              <a:pPr/>
              <a:t>14</a:t>
            </a:fld>
            <a:endParaRPr 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C851-0C09-41C8-9A3F-51DF47E39E16}" type="datetime1">
              <a:rPr lang="pl-PL" smtClean="0"/>
              <a:pPr/>
              <a:t>16.08.2021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794AF-AF84-4B7D-A952-8FC62B44172E}" type="datetime1">
              <a:rPr lang="pl-PL" smtClean="0"/>
              <a:pPr/>
              <a:t>16.08.2021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290C8-54D8-4B54-997A-D429DD1C952D}" type="datetime1">
              <a:rPr lang="pl-PL" smtClean="0"/>
              <a:pPr/>
              <a:t>16.08.2021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B67B7-FDB9-41A6-9C67-C6E86BC7EFBE}" type="datetime1">
              <a:rPr lang="pl-PL" smtClean="0"/>
              <a:pPr/>
              <a:t>16.08.2021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8D39-B450-4C54-8EDC-EF86A81B411F}" type="datetime1">
              <a:rPr lang="pl-PL" smtClean="0"/>
              <a:pPr/>
              <a:t>16.08.2021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8CC6-9992-4BDB-9F82-B16DF6072E85}" type="datetime1">
              <a:rPr lang="pl-PL" smtClean="0"/>
              <a:pPr/>
              <a:t>16.08.2021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EFF4C-1465-4C4A-ABE9-45DFFCE2DB97}" type="datetime1">
              <a:rPr lang="pl-PL" smtClean="0"/>
              <a:pPr/>
              <a:t>16.08.2021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AD757-4E9C-406B-8326-DE3B47304F83}" type="datetime1">
              <a:rPr lang="pl-PL" smtClean="0"/>
              <a:pPr/>
              <a:t>16.08.2021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4BC0-046A-4C89-92F8-E5DFD2BC2B32}" type="datetime1">
              <a:rPr lang="pl-PL" smtClean="0"/>
              <a:pPr/>
              <a:t>16.08.2021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6F27A-8BE0-4B08-9DDD-9ED02E08D958}" type="datetime1">
              <a:rPr lang="pl-PL" smtClean="0"/>
              <a:pPr/>
              <a:t>16.08.2021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8DCF-B68D-4EFA-998B-3BD50CD403DE}" type="datetime1">
              <a:rPr lang="pl-PL" smtClean="0"/>
              <a:pPr/>
              <a:t>16.08.2021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4A164-5D85-472A-8CF0-32A120A5F3EF}" type="datetime1">
              <a:rPr lang="pl-PL" smtClean="0"/>
              <a:pPr/>
              <a:t>16.08.2021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00CED-124A-4B91-9267-E07766753EB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dn.zgora.pl/oferta-edukacyjna/formy-doskonalenia/lista-kursow/?p=naucz&amp;t=541" TargetMode="External"/><Relationship Id="rId7" Type="http://schemas.openxmlformats.org/officeDocument/2006/relationships/hyperlink" Target="https://odn.zgora.pl/oferta-edukacyjna/formy-doskonalenia/opis-kursu/?p='2021/2022/1/077" TargetMode="External"/><Relationship Id="rId2" Type="http://schemas.openxmlformats.org/officeDocument/2006/relationships/hyperlink" Target="https://odn.zgora.pl/oferta-edukacyjna/formy-doskonalenia/lista-kursow/?p=naucz&amp;t=54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dn.zgora.pl/oferta-edukacyjna/formy-doskonalenia/opis-kursu/?p='2021/2022/1/228" TargetMode="External"/><Relationship Id="rId5" Type="http://schemas.openxmlformats.org/officeDocument/2006/relationships/hyperlink" Target="https://odn.zgora.pl/oferta-edukacyjna/formy-doskonalenia/lista-kursow/?p=naucz&amp;t=543" TargetMode="External"/><Relationship Id="rId4" Type="http://schemas.openxmlformats.org/officeDocument/2006/relationships/hyperlink" Target="https://odn.zgora.pl/oferta-edukacyjna/formy-doskonalenia/lista-kursow/?p=naucz&amp;t=54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dn.zgora.pl/oferta-edukacyjna/formy-doskonalenia/opis-kursu/?p='2021/2022/1/043" TargetMode="External"/><Relationship Id="rId2" Type="http://schemas.openxmlformats.org/officeDocument/2006/relationships/hyperlink" Target="https://odn.zgora.pl/oferta-edukacyjna/formy-doskonalenia/lista-kursow/?p=dyr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dn.zgora.pl/oferta-edukacyjna/dla-dyrektorow/rady-pedagogiczne/rady-pedagogiczne2/" TargetMode="External"/><Relationship Id="rId4" Type="http://schemas.openxmlformats.org/officeDocument/2006/relationships/hyperlink" Target="mailto:prawnik@odn.zgora.p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n.zgora.p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dn.zgora.pl/oferta-edukacyjna/formy-doskonalenia/lista-kursow/?p=naucz&amp;t=518" TargetMode="External"/><Relationship Id="rId2" Type="http://schemas.openxmlformats.org/officeDocument/2006/relationships/hyperlink" Target="https://odn.zgora.pl/oferta-edukacyjna/formy-doskonalenia/lista-kursow/?p=naucz&amp;t=50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dn.zgora.pl/oferta-edukacyjna/formy-doskonalenia/opis-kursu/?p='2021/2022/1/165" TargetMode="External"/><Relationship Id="rId4" Type="http://schemas.openxmlformats.org/officeDocument/2006/relationships/hyperlink" Target="https://odn.zgora.pl/oferta-edukacyjna/formy-doskonalenia/opis-kursu/?p='2021/2022/1/25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dn.zgora.pl/lubuski-e-nauczyciel-nowa-oferta-bezplatnych-szkolen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dn.zgora.pl/oferta-edukacyjna/formy-doskonalenia/lista-kursow/?p=naucz&amp;t=525" TargetMode="External"/><Relationship Id="rId2" Type="http://schemas.openxmlformats.org/officeDocument/2006/relationships/hyperlink" Target="https://odn.zgora.pl/oferta-edukacyjna/formy-doskonalenia/lista-kursow/?p=naucz&amp;t=50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dn.zgora.pl/oferta-edukacyjna/formy-doskonalenia/lista-kursow/?p=naucz&amp;t=51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dn.zgora.pl/oferta-edukacyjna/formy-doskonalenia/lista-kursow/?p=naucz&amp;t=515" TargetMode="External"/><Relationship Id="rId2" Type="http://schemas.openxmlformats.org/officeDocument/2006/relationships/hyperlink" Target="https://odn.zgora.pl/oferta-edukacyjna/formy-doskonalenia/lista-kursow/?p=SK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27584" y="764704"/>
            <a:ext cx="4115044" cy="2592883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899592" y="3501008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Informacje o ofercie szkoleń zaplanowanych do realizacji </a:t>
            </a:r>
            <a:b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przez Ośrodek Doskonalenia Nauczycieli w Zielonej Górze</a:t>
            </a:r>
            <a:b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pl-PL" sz="2400" b="1" i="1" dirty="0" smtClean="0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 rok szkolny 2021/2022</a:t>
            </a:r>
            <a:endParaRPr lang="pl-PL" sz="2400" dirty="0">
              <a:solidFill>
                <a:srgbClr val="333399"/>
              </a:solidFill>
            </a:endParaRP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</a:t>
            </a:fld>
            <a:endParaRPr lang="pl-PL"/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4752528" cy="365125"/>
          </a:xfrm>
        </p:spPr>
        <p:txBody>
          <a:bodyPr/>
          <a:lstStyle/>
          <a:p>
            <a:r>
              <a:rPr lang="pl-PL" dirty="0" smtClean="0"/>
              <a:t>Ośrodek Doskonalenia Nauczycieli w Zielonej Górze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Indywidualizacja procesu edukacyjnego – oferta ODN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dirty="0" smtClean="0"/>
              <a:t>szkolenia w obszarach: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dirty="0" smtClean="0"/>
              <a:t>uczeń ze specjalnymi potrzebami </a:t>
            </a:r>
            <a:r>
              <a:rPr lang="pl-PL" sz="1600" dirty="0" smtClean="0">
                <a:hlinkClick r:id="rId2"/>
              </a:rPr>
              <a:t>https://odn.zgora.pl/oferta-edukacyjna/formy-doskonalenia/lista-kursow/?p=naucz&amp;t=542</a:t>
            </a:r>
            <a:endParaRPr lang="pl-PL" sz="16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dirty="0" smtClean="0"/>
              <a:t>uczeń z niepełnosprawnością w szkole </a:t>
            </a:r>
            <a:r>
              <a:rPr lang="pl-PL" sz="1600" dirty="0" smtClean="0">
                <a:hlinkClick r:id="rId3"/>
              </a:rPr>
              <a:t>https://odn.zgora.pl/oferta-edukacyjna/formy-doskonalenia/lista-kursow/?p=naucz&amp;t=541</a:t>
            </a:r>
            <a:endParaRPr lang="pl-PL" sz="16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dirty="0" smtClean="0"/>
              <a:t>uczeń zdolny </a:t>
            </a:r>
            <a:r>
              <a:rPr lang="pl-PL" sz="1600" dirty="0" smtClean="0">
                <a:hlinkClick r:id="rId4"/>
              </a:rPr>
              <a:t>https://odn.zgora.pl/oferta-edukacyjna/formy-doskonalenia/lista-kursow/?p=naucz&amp;t=544</a:t>
            </a:r>
            <a:endParaRPr lang="pl-PL" sz="16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dirty="0" smtClean="0"/>
              <a:t>uczeń przybywający z zagranicy </a:t>
            </a:r>
            <a:r>
              <a:rPr lang="pl-PL" sz="1600" dirty="0" smtClean="0">
                <a:hlinkClick r:id="rId5"/>
              </a:rPr>
              <a:t>https://odn.zgora.pl/oferta-edukacyjna/formy-doskonalenia/lista-kursow/?p=naucz&amp;t=543</a:t>
            </a:r>
            <a:endParaRPr lang="pl-PL" sz="16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i="1" dirty="0" smtClean="0"/>
              <a:t>sieć współpracy i samokształcenia pedagogów i psychologów szkolnych </a:t>
            </a:r>
            <a:r>
              <a:rPr lang="pl-PL" sz="1600" dirty="0" smtClean="0">
                <a:hlinkClick r:id="rId6"/>
              </a:rPr>
              <a:t>https://odn.zgora.pl/oferta-edukacyjna/formy-doskonalenia/opis-kursu/?p=%272021%2F2022%2F1%2F228</a:t>
            </a:r>
            <a:endParaRPr lang="pl-PL" sz="16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i="1" dirty="0" smtClean="0"/>
              <a:t>sieć współpracy i samokształcenia pedagogów specjalnych </a:t>
            </a:r>
            <a:r>
              <a:rPr lang="pl-PL" sz="1600" dirty="0" smtClean="0">
                <a:hlinkClick r:id="rId7"/>
              </a:rPr>
              <a:t>https://odn.zgora.pl/oferta-edukacyjna/formy-doskonalenia/opis-kursu/?p=%272021%2F2022%2F1%2F077</a:t>
            </a:r>
            <a:endParaRPr lang="pl-PL" sz="1600" dirty="0" smtClean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Dyrektor jako lider – oferta ODN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/>
              <a:t>szkolenia w obszarze zarządzania szkołą </a:t>
            </a:r>
            <a:r>
              <a:rPr lang="pl-PL" dirty="0" smtClean="0">
                <a:hlinkClick r:id="rId2"/>
              </a:rPr>
              <a:t>https://odn.zgora.pl/oferta-edukacyjna/formy-doskonalenia/lista-kursow/?p=dyr</a:t>
            </a:r>
            <a:endParaRPr lang="pl-PL" dirty="0" smtClean="0"/>
          </a:p>
          <a:p>
            <a:pPr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/>
              <a:t>konsultacje w zakresie sprawowania nowego nadzoru pedagogicznego;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/>
              <a:t>sieć współpracy i samokształcenia dla nowo powołanych dyrektorów </a:t>
            </a:r>
            <a:r>
              <a:rPr lang="pl-PL" dirty="0" smtClean="0">
                <a:hlinkClick r:id="rId3"/>
              </a:rPr>
              <a:t>https://odn.zgora.pl/oferta-edukacyjna/formy-doskonalenia/opis-kursu/?p=%272021%2F2022%2F1%2F043</a:t>
            </a:r>
            <a:endParaRPr lang="pl-PL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/>
              <a:t>bezpłatne konsultacje prowadzone przez radcę prawnego – kontakt: </a:t>
            </a:r>
            <a:r>
              <a:rPr lang="pl-PL" dirty="0" err="1" smtClean="0">
                <a:hlinkClick r:id="rId4"/>
              </a:rPr>
              <a:t>prawnik@odn.zgora.pl</a:t>
            </a:r>
            <a:endParaRPr lang="pl-PL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/>
              <a:t>szkolenia rad pedagogicznych </a:t>
            </a:r>
            <a:r>
              <a:rPr lang="pl-PL" dirty="0" smtClean="0">
                <a:hlinkClick r:id="rId5"/>
              </a:rPr>
              <a:t>https://odn.zgora.pl/oferta-edukacyjna/dla-dyrektorow/rady-pedagogiczne/rady-pedagogiczne2/</a:t>
            </a:r>
            <a:endParaRPr lang="pl-PL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/>
              <a:t>szkolenia w obszarach zgodnych z kierunkami polityki oświatowej państwa na rok </a:t>
            </a:r>
            <a:r>
              <a:rPr lang="pl-PL" smtClean="0"/>
              <a:t>szkolny </a:t>
            </a:r>
            <a:r>
              <a:rPr lang="pl-PL" smtClean="0"/>
              <a:t>2021-2022</a:t>
            </a:r>
            <a:r>
              <a:rPr lang="pl-PL" smtClean="0"/>
              <a:t> </a:t>
            </a:r>
            <a:r>
              <a:rPr lang="pl-PL" u="sng" dirty="0" smtClean="0">
                <a:solidFill>
                  <a:srgbClr val="0000FF"/>
                </a:solidFill>
              </a:rPr>
              <a:t>https://odn.zgora.pl/oferta-edukacyjna/dla-dyrektorow/</a:t>
            </a:r>
            <a:endParaRPr lang="pl-PL" u="sng" dirty="0" smtClean="0">
              <a:solidFill>
                <a:srgbClr val="0000FF"/>
              </a:solidFill>
            </a:endParaRPr>
          </a:p>
          <a:p>
            <a:endParaRPr lang="pl-PL" dirty="0" smtClean="0"/>
          </a:p>
          <a:p>
            <a:endParaRPr lang="pl-PL" dirty="0" smtClean="0"/>
          </a:p>
          <a:p>
            <a:endParaRPr lang="pl-PL" sz="1800" dirty="0" smtClean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ytuł 1"/>
          <p:cNvSpPr>
            <a:spLocks noGrp="1"/>
          </p:cNvSpPr>
          <p:nvPr>
            <p:ph type="title"/>
          </p:nvPr>
        </p:nvSpPr>
        <p:spPr>
          <a:xfrm>
            <a:off x="574675" y="404813"/>
            <a:ext cx="8001000" cy="11160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jeszcze w Ofercie 2021/2022</a:t>
            </a:r>
          </a:p>
        </p:txBody>
      </p:sp>
      <p:sp>
        <p:nvSpPr>
          <p:cNvPr id="14339" name="Symbol zastępczy zawartości 2"/>
          <p:cNvSpPr>
            <a:spLocks noGrp="1"/>
          </p:cNvSpPr>
          <p:nvPr>
            <p:ph idx="1"/>
          </p:nvPr>
        </p:nvSpPr>
        <p:spPr>
          <a:xfrm>
            <a:off x="539750" y="1628801"/>
            <a:ext cx="8064698" cy="432115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l-PL" sz="1800" dirty="0" smtClean="0"/>
              <a:t>Programy wspomagania pracy szkoły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pl-PL" sz="1800" dirty="0" smtClean="0"/>
              <a:t>	</a:t>
            </a:r>
            <a:r>
              <a:rPr lang="pl-PL" sz="1800" i="1" dirty="0" smtClean="0">
                <a:solidFill>
                  <a:srgbClr val="333399"/>
                </a:solidFill>
              </a:rPr>
              <a:t>Ponieważ to </a:t>
            </a:r>
            <a:r>
              <a:rPr lang="pl-PL" sz="1800" b="1" i="1" dirty="0" smtClean="0">
                <a:solidFill>
                  <a:srgbClr val="333399"/>
                </a:solidFill>
              </a:rPr>
              <a:t>szkoła określa, jakiego wsparcia zewnętrznego potrzebuje </a:t>
            </a:r>
            <a:br>
              <a:rPr lang="pl-PL" sz="1800" b="1" i="1" dirty="0" smtClean="0">
                <a:solidFill>
                  <a:srgbClr val="333399"/>
                </a:solidFill>
              </a:rPr>
            </a:br>
            <a:r>
              <a:rPr lang="pl-PL" sz="1800" i="1" dirty="0" smtClean="0">
                <a:solidFill>
                  <a:srgbClr val="333399"/>
                </a:solidFill>
              </a:rPr>
              <a:t>oraz w jaki sposób chce się rozwijać, oferujemy naszą pomoc zarówno w wymiarze kompleksowym, jak i na każdym z poszczególnych etapów procesu wspomagania.  </a:t>
            </a:r>
            <a:endParaRPr lang="pl-PL" sz="1800" dirty="0" smtClean="0">
              <a:solidFill>
                <a:srgbClr val="333399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l-PL" sz="1800" dirty="0" smtClean="0"/>
              <a:t>Konsultacje indywidualne i zespołowe, prowadzone przez nauczycieli konsultantów oraz nauczycieli doradców metodycznych.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l-PL" sz="1800" dirty="0" smtClean="0"/>
              <a:t>Akademia Językowa ODN: kursy językowe na różnych etapach zaawansowania </a:t>
            </a:r>
            <a:br>
              <a:rPr lang="pl-PL" sz="1800" dirty="0" smtClean="0"/>
            </a:br>
            <a:r>
              <a:rPr lang="pl-PL" sz="1800" dirty="0" smtClean="0"/>
              <a:t>oraz egzaminy PTE General w sesji zimowej i letniej.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l-PL" sz="1800" i="1" dirty="0" smtClean="0"/>
              <a:t>Kurs kwalifikacyjny z zakresu wychowania do życia w rodzinie </a:t>
            </a:r>
            <a:r>
              <a:rPr lang="pl-PL" sz="1800" dirty="0" smtClean="0"/>
              <a:t>– wkrótce na stronie.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Zespół realizatorów oferty edukacyjnej</a:t>
            </a:r>
            <a:endParaRPr lang="pl-PL" sz="3200" b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400" dirty="0" smtClean="0"/>
              <a:t>17 nauczycieli doradców - metodycznych;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400" dirty="0" smtClean="0"/>
              <a:t>14 nauczycieli - konsultantów;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400" dirty="0" smtClean="0"/>
              <a:t>65 specjalistów zewnętrznych zaproszonych do współpracy      (wśród nich m. in. nauczyciele, dyrektorzy szkół, trenerzy, eksperci, instruktorzy, terapeuci, pracownicy naukowi, pracownicy: poradni psychologiczno-pedagogicznych,    Ośrodka Rozwoju Edukacji i Centralnej Komisji Egzaminacyjnej).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13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ytuł 1"/>
          <p:cNvSpPr>
            <a:spLocks noGrp="1"/>
          </p:cNvSpPr>
          <p:nvPr>
            <p:ph type="title"/>
          </p:nvPr>
        </p:nvSpPr>
        <p:spPr>
          <a:xfrm>
            <a:off x="574674" y="404813"/>
            <a:ext cx="8317805" cy="1116012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pl-PL" sz="40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sz="40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4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Kontynuujemy dobre praktyki</a:t>
            </a:r>
            <a:r>
              <a:rPr lang="pl-PL" sz="4000" b="1" dirty="0" smtClean="0">
                <a:solidFill>
                  <a:srgbClr val="333399"/>
                </a:solidFill>
              </a:rPr>
              <a:t>,</a:t>
            </a:r>
            <a:br>
              <a:rPr lang="pl-PL" sz="4000" b="1" dirty="0" smtClean="0">
                <a:solidFill>
                  <a:srgbClr val="333399"/>
                </a:solidFill>
              </a:rPr>
            </a:br>
            <a:r>
              <a:rPr lang="pl-PL" sz="4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dzielimy się informacją</a:t>
            </a:r>
            <a:r>
              <a:rPr lang="pl-PL" sz="40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sz="40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l-PL" sz="4000" dirty="0" smtClean="0">
              <a:solidFill>
                <a:srgbClr val="333399"/>
              </a:solidFill>
            </a:endParaRPr>
          </a:p>
        </p:txBody>
      </p:sp>
      <p:sp>
        <p:nvSpPr>
          <p:cNvPr id="14340" name="AutoShape 2" descr="Znalezione obrazy dla zapytania symbol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41" name="AutoShape 4" descr="Znalezione obrazy dla zapytania symbol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42" name="AutoShape 6" descr="Znalezione obrazy dla zapytania symbol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pic>
        <p:nvPicPr>
          <p:cNvPr id="14343" name="Obraz 7" descr="251662856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204864"/>
            <a:ext cx="2195512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rostokąt 10"/>
          <p:cNvSpPr/>
          <p:nvPr/>
        </p:nvSpPr>
        <p:spPr>
          <a:xfrm>
            <a:off x="539552" y="450912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l-PL" sz="2400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Zapraszamy Państwa do udziału </a:t>
            </a:r>
          </a:p>
          <a:p>
            <a:pPr>
              <a:defRPr/>
            </a:pPr>
            <a:r>
              <a:rPr lang="pl-PL" sz="2400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redagowaniu pisma</a:t>
            </a:r>
            <a:endParaRPr lang="pl-PL" sz="2400" dirty="0">
              <a:solidFill>
                <a:srgbClr val="333399"/>
              </a:solidFill>
            </a:endParaRP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14</a:t>
            </a:fld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pic>
        <p:nvPicPr>
          <p:cNvPr id="14" name="Symbol zastępczy zawartości 13" descr="https://odn.zgora.pl/wp-content/uploads/2019/09/grono-1-300x150.png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132856"/>
            <a:ext cx="36004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4929411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pl-PL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Zapraszamy do korzystania z naszych usług</a:t>
            </a:r>
          </a:p>
          <a:p>
            <a:pPr algn="ctr">
              <a:buFont typeface="Wingdings" pitchFamily="2" charset="2"/>
              <a:buNone/>
              <a:defRPr/>
            </a:pPr>
            <a:endParaRPr lang="pl-PL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Pracujemy z zachowaniem zasad bezpieczeństwa i przeciwdziałania Covid-19</a:t>
            </a:r>
          </a:p>
          <a:p>
            <a:pPr algn="ctr">
              <a:buFont typeface="Wingdings" pitchFamily="2" charset="2"/>
              <a:buNone/>
              <a:defRPr/>
            </a:pPr>
            <a:endParaRPr lang="pl-PL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pl-PL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Życzymy dużo zdrowia i udanego roku szkolnego</a:t>
            </a:r>
          </a:p>
          <a:p>
            <a:pPr algn="ctr">
              <a:buFont typeface="Wingdings" pitchFamily="2" charset="2"/>
              <a:buNone/>
              <a:defRPr/>
            </a:pPr>
            <a:endParaRPr lang="pl-PL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pl-PL" sz="18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pl-PL" sz="18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</a:t>
            </a:r>
            <a:r>
              <a:rPr lang="pl-PL" sz="18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Dyrekcja i pracownicy ODN w Zielonej Górze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za nami?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pl-PL" sz="2800" dirty="0" smtClean="0"/>
              <a:t>trudny czas wynikający z nagłej konieczności przeniesienia nauczania do wirtualnej rzeczywistości;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pl-PL" sz="2800" dirty="0" smtClean="0"/>
              <a:t>godziny wytężonej pracy i nauki, poświęcone rozwijaniu kompetencji cyfrowych i zmianie metodyki nauczania na optymalną do edukacji zdalnej;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pl-PL" sz="2800" dirty="0" smtClean="0"/>
              <a:t>wiele trudnych decyzji związanych z organizacją pracy szkoły w dynamiczne zmieniających się warunkach pandemii.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2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001000" cy="11160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36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za nami?</a:t>
            </a:r>
            <a:endParaRPr lang="pl-PL" sz="4000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>
          <a:xfrm>
            <a:off x="566738" y="1428750"/>
            <a:ext cx="8001000" cy="4429125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pl-PL" sz="2600" b="1" dirty="0" smtClean="0"/>
              <a:t>304</a:t>
            </a:r>
            <a:r>
              <a:rPr lang="pl-PL" sz="2600" dirty="0" smtClean="0"/>
              <a:t> szkolenia, w tym </a:t>
            </a:r>
            <a:r>
              <a:rPr lang="pl-PL" sz="2600" b="1" dirty="0" smtClean="0"/>
              <a:t>220</a:t>
            </a:r>
            <a:r>
              <a:rPr lang="pl-PL" sz="2600" dirty="0" smtClean="0"/>
              <a:t> w formie zdalnej/hybrydowej;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pl-PL" sz="2600" b="1" dirty="0" smtClean="0"/>
              <a:t>82</a:t>
            </a:r>
            <a:r>
              <a:rPr lang="pl-PL" sz="2600" dirty="0" smtClean="0"/>
              <a:t> szkolenia rad pedagogicznych;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pl-PL" sz="2600" b="1" dirty="0" smtClean="0"/>
              <a:t>18</a:t>
            </a:r>
            <a:r>
              <a:rPr lang="pl-PL" sz="2600" dirty="0" smtClean="0"/>
              <a:t> sieci współpracy i samokształcenia dla nauczycieli różnych przedmiotów;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pl-PL" sz="2600" b="1" dirty="0" smtClean="0"/>
              <a:t>270</a:t>
            </a:r>
            <a:r>
              <a:rPr lang="pl-PL" sz="2600" dirty="0" smtClean="0"/>
              <a:t> scenariuszy zajęć zdalnych i materiałów uzupełniających udostępnionych poprzez stronę </a:t>
            </a:r>
            <a:r>
              <a:rPr lang="pl-PL" sz="2600" u="sng" dirty="0" err="1" smtClean="0">
                <a:hlinkClick r:id="rId3"/>
              </a:rPr>
              <a:t>www.odn.zgora.p</a:t>
            </a:r>
            <a:r>
              <a:rPr lang="pl-PL" sz="2600" dirty="0" err="1" smtClean="0">
                <a:hlinkClick r:id="rId3"/>
              </a:rPr>
              <a:t>l</a:t>
            </a:r>
            <a:r>
              <a:rPr lang="pl-PL" sz="2600" dirty="0" smtClean="0"/>
              <a:t>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pl-PL" sz="2600" b="1" dirty="0" smtClean="0"/>
              <a:t>420</a:t>
            </a:r>
            <a:r>
              <a:rPr lang="pl-PL" sz="2600" dirty="0" smtClean="0"/>
              <a:t> godzin konsultacji telefonicznych, mailowych, </a:t>
            </a:r>
            <a:r>
              <a:rPr lang="pl-PL" sz="2600" dirty="0" err="1" smtClean="0"/>
              <a:t>on-line</a:t>
            </a:r>
            <a:r>
              <a:rPr lang="pl-PL" sz="2600" dirty="0" smtClean="0"/>
              <a:t>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pl-PL" sz="2600" b="1" dirty="0" smtClean="0"/>
              <a:t>5428</a:t>
            </a:r>
            <a:r>
              <a:rPr lang="pl-PL" sz="2600" dirty="0" smtClean="0"/>
              <a:t> uczestników zorganizowanych zajęć.</a:t>
            </a:r>
          </a:p>
          <a:p>
            <a:pPr>
              <a:buNone/>
              <a:defRPr/>
            </a:pPr>
            <a:r>
              <a:rPr lang="pl-PL" sz="28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	</a:t>
            </a:r>
          </a:p>
          <a:p>
            <a:pPr algn="r">
              <a:buNone/>
              <a:defRPr/>
            </a:pPr>
            <a:r>
              <a:rPr lang="pl-PL" sz="28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DZIĘKUJEMY</a:t>
            </a:r>
          </a:p>
          <a:p>
            <a:pPr>
              <a:defRPr/>
            </a:pPr>
            <a:endParaRPr lang="pl-PL" sz="2000" u="sng" dirty="0" smtClean="0"/>
          </a:p>
          <a:p>
            <a:pPr>
              <a:defRPr/>
            </a:pPr>
            <a:endParaRPr lang="pl-PL" sz="2000" dirty="0" smtClean="0"/>
          </a:p>
          <a:p>
            <a:pPr>
              <a:buNone/>
              <a:defRPr/>
            </a:pPr>
            <a:endParaRPr lang="pl-PL" sz="2000" dirty="0" smtClean="0"/>
          </a:p>
          <a:p>
            <a:pPr>
              <a:defRPr/>
            </a:pPr>
            <a:endParaRPr lang="pl-PL" sz="2000" dirty="0" smtClean="0"/>
          </a:p>
          <a:p>
            <a:pPr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488832" cy="365125"/>
          </a:xfrm>
        </p:spPr>
        <p:txBody>
          <a:bodyPr/>
          <a:lstStyle/>
          <a:p>
            <a:r>
              <a:rPr lang="pl-PL" dirty="0" smtClean="0"/>
              <a:t>Ośrodek Doskonalenia Nauczycieli w Zielonej Górze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Nowy rok szkolny – Nowe wyzwania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340768"/>
            <a:ext cx="8291264" cy="4785395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pl-PL" sz="3800" b="1" dirty="0" smtClean="0"/>
              <a:t>Jak wykorzystać cenne doświadczenia trudnego czasu edukacji zdalnej </a:t>
            </a:r>
          </a:p>
          <a:p>
            <a:pPr algn="ctr">
              <a:buNone/>
            </a:pPr>
            <a:r>
              <a:rPr lang="pl-PL" sz="3800" b="1" dirty="0" smtClean="0"/>
              <a:t>i przenieść je do modelu stacjonarnej szkoły?</a:t>
            </a:r>
          </a:p>
          <a:p>
            <a:pPr>
              <a:buNone/>
            </a:pPr>
            <a:endParaRPr lang="pl-PL" sz="3800" dirty="0" smtClean="0"/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pl-PL" sz="3800" dirty="0" smtClean="0"/>
              <a:t>Wszyscy jesteśmy sobie potrzebni. Relacje i wzajemne uczenie się od siebie są kluczowe w edukacji.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pl-PL" sz="3800" dirty="0" smtClean="0"/>
              <a:t>Potrzebne są pozytywne wzorce i wypracowanie nawyku korzystania z nowych technologii. 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pl-PL" sz="3800" dirty="0" smtClean="0"/>
              <a:t>Nacisk na tworzenie warunków szkolnych umożliwiających większą samodzielność dzieci i młodzieży, stosowanie modelu uczenia się opartego na eksperymentowaniu w połączeniu z konstruktywną i kształtującą informacją zwrotną oraz szerokim wachlarzem sposobów oceny wiedzy i umiejętności uczniów.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3800" dirty="0" smtClean="0"/>
              <a:t>Nowa współpraca szkoła – dom. Bezcenna pomoc i zaangażowanie rodziców           w rozwój dzieci i młodzieży.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pl-PL" sz="3800" dirty="0" smtClean="0"/>
              <a:t>Nowoczesna organizacja pracy uwzględniająca wyższy poziom cyfryzacji szkoły            i nowe kompetencje kadry.</a:t>
            </a:r>
          </a:p>
          <a:p>
            <a:pPr lvl="0"/>
            <a:endParaRPr lang="pl-PL" sz="3400" dirty="0" smtClean="0"/>
          </a:p>
          <a:p>
            <a:pPr algn="r">
              <a:buNone/>
            </a:pPr>
            <a:r>
              <a:rPr lang="pl-PL" sz="36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Mamy potencjał, którego nie można zmarnować!</a:t>
            </a:r>
            <a:endParaRPr lang="pl-PL" sz="3400" dirty="0" smtClean="0"/>
          </a:p>
          <a:p>
            <a:pPr lvl="0"/>
            <a:endParaRPr lang="pl-PL" sz="3400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Nasze priorytety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pl-PL" dirty="0" smtClean="0"/>
              <a:t>Klimat w szkole;</a:t>
            </a:r>
          </a:p>
          <a:p>
            <a:r>
              <a:rPr lang="pl-PL" dirty="0" smtClean="0"/>
              <a:t>Efektywne nauczanie i uczenie się wspierane technologią  cyfrową, w tym przygotowanie uczniów do egzaminów zewnętrznych;</a:t>
            </a:r>
          </a:p>
          <a:p>
            <a:r>
              <a:rPr lang="pl-PL" dirty="0" smtClean="0"/>
              <a:t>Indywidualizacja procesu edukacyjnego, </a:t>
            </a:r>
            <a:br>
              <a:rPr lang="pl-PL" dirty="0" smtClean="0"/>
            </a:br>
            <a:r>
              <a:rPr lang="pl-PL" dirty="0" smtClean="0"/>
              <a:t>w tym odpowiadanie na zróżnicowane potrzeby edukacyjne uczniów;</a:t>
            </a:r>
          </a:p>
          <a:p>
            <a:r>
              <a:rPr lang="pl-PL" dirty="0" smtClean="0"/>
              <a:t>Dyrektor jako lider.</a:t>
            </a: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Klimat w szkole – oferta ODN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 smtClean="0"/>
              <a:t>szkolenia w obszarach: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 smtClean="0"/>
              <a:t>wychowanie i profilaktyka </a:t>
            </a:r>
            <a:r>
              <a:rPr lang="pl-PL" sz="2100" dirty="0" smtClean="0">
                <a:hlinkClick r:id="rId2"/>
              </a:rPr>
              <a:t>https://odn.zgora.pl/oferta-edukacyjna/formy-doskonalenia/lista-kursow/?p=naucz&amp;t=506</a:t>
            </a:r>
            <a:endParaRPr lang="pl-PL" sz="2100" dirty="0" smtClean="0"/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 smtClean="0"/>
              <a:t>współpraca z rodzicami </a:t>
            </a:r>
            <a:r>
              <a:rPr lang="pl-PL" sz="2100" dirty="0" smtClean="0">
                <a:hlinkClick r:id="rId3"/>
              </a:rPr>
              <a:t>https://odn.zgora.pl/oferta-edukacyjna/formy-doskonalenia/lista-kursow/?p=naucz&amp;t=518</a:t>
            </a:r>
            <a:endParaRPr lang="pl-PL" sz="2100" dirty="0" smtClean="0"/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i="1" dirty="0" smtClean="0"/>
              <a:t>sieć współpracy i samokształcenia dla wychowawców klas IV-VIII </a:t>
            </a:r>
            <a:r>
              <a:rPr lang="pl-PL" sz="2100" dirty="0" smtClean="0">
                <a:hlinkClick r:id="rId4"/>
              </a:rPr>
              <a:t>https://odn.zgora.pl/oferta-edukacyjna/formy-doskonalenia/opis-kursu/?p=%272021%2F2022%2F1%2F251</a:t>
            </a:r>
            <a:endParaRPr lang="pl-PL" sz="2100" dirty="0" smtClean="0"/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i="1" dirty="0" smtClean="0"/>
              <a:t>sieć współpracy realizatorów Szkoły dla Rodziców i Wychowawców </a:t>
            </a:r>
            <a:r>
              <a:rPr lang="pl-PL" sz="2100" dirty="0" smtClean="0">
                <a:hlinkClick r:id="rId5"/>
              </a:rPr>
              <a:t>https://odn.zgora.pl/oferta-edukacyjna/formy-doskonalenia/opis-kursu/?p=%272021%2F2022%2F1%2F165</a:t>
            </a:r>
            <a:endParaRPr lang="pl-PL" sz="2100" dirty="0" smtClean="0"/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 err="1" smtClean="0"/>
              <a:t>webinaria</a:t>
            </a:r>
            <a:r>
              <a:rPr lang="pl-PL" sz="2100" dirty="0" smtClean="0"/>
              <a:t> pod hasłem </a:t>
            </a:r>
            <a:r>
              <a:rPr lang="pl-PL" sz="2100" i="1" dirty="0" smtClean="0"/>
              <a:t>Jak ułatwić uczniom powrót do szkoły po pandemii? </a:t>
            </a:r>
            <a:r>
              <a:rPr lang="pl-PL" sz="2100" dirty="0" smtClean="0"/>
              <a:t>– harmonogram wkrótce na stronie</a:t>
            </a:r>
          </a:p>
          <a:p>
            <a:pPr lvl="1"/>
            <a:endParaRPr lang="pl-PL" sz="2600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2"/>
            <a:endParaRPr lang="pl-PL" dirty="0" smtClean="0"/>
          </a:p>
          <a:p>
            <a:pPr lvl="0"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4872" y="5949280"/>
            <a:ext cx="6763512" cy="539496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Efektywne nauczanie i uczenie się wspierane technologią cyfrową – oferta ODN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pl-PL" sz="2400" b="1" i="1" dirty="0" smtClean="0"/>
              <a:t>Lubuski e-nauczyciel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200" dirty="0" smtClean="0"/>
              <a:t>projekt współfinansowany z  Europejskiego Funduszu Społecznego;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200" dirty="0" smtClean="0"/>
              <a:t>realizowany w ramach Programu Operacyjnego Wiedza Edukacja Rozwój Oś priorytetowa: II. Efektywne polityki publiczne dla rynku pracy, gospodarki i edukacji, Działanie: 2.10 Wysoka jakość systemu oświaty;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200" dirty="0" smtClean="0"/>
              <a:t>wsparcie </a:t>
            </a:r>
            <a:r>
              <a:rPr lang="pl-PL" sz="2200" b="1" dirty="0" smtClean="0"/>
              <a:t>159 nauczycieli przedszkoli i różnych typów szkół województwa lubuskiego</a:t>
            </a:r>
            <a:r>
              <a:rPr lang="pl-PL" sz="2200" dirty="0" smtClean="0"/>
              <a:t> w prowadzeniu kształcenia na odległość;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200" dirty="0" smtClean="0"/>
              <a:t>bezpłatne zajęcia z różnych obszarów, np.: </a:t>
            </a:r>
            <a:r>
              <a:rPr lang="pl-PL" sz="2200" i="1" dirty="0" smtClean="0"/>
              <a:t>Psychospołeczne aspekty edukacji zdalnej</a:t>
            </a:r>
            <a:r>
              <a:rPr lang="pl-PL" sz="2200" dirty="0" smtClean="0"/>
              <a:t>, </a:t>
            </a:r>
            <a:r>
              <a:rPr lang="pl-PL" sz="2200" i="1" dirty="0" smtClean="0"/>
              <a:t>Metodyka edukacji zdalnej</a:t>
            </a:r>
            <a:r>
              <a:rPr lang="pl-PL" sz="2200" dirty="0" smtClean="0"/>
              <a:t>, </a:t>
            </a:r>
            <a:r>
              <a:rPr lang="pl-PL" sz="2200" i="1" dirty="0" smtClean="0"/>
              <a:t>Monitorowanie i ocenianie postępów uczniów w procesie edukacji zdalnej</a:t>
            </a:r>
            <a:r>
              <a:rPr lang="pl-PL" sz="2200" dirty="0" smtClean="0"/>
              <a:t>, </a:t>
            </a:r>
            <a:r>
              <a:rPr lang="pl-PL" sz="2200" i="1" dirty="0" smtClean="0"/>
              <a:t>Narzędzia edukacji zdalnej</a:t>
            </a:r>
            <a:r>
              <a:rPr lang="pl-PL" sz="2200" dirty="0" smtClean="0"/>
              <a:t>, </a:t>
            </a:r>
            <a:r>
              <a:rPr lang="pl-PL" sz="2200" i="1" dirty="0" smtClean="0"/>
              <a:t>Multimedialne zasoby edukacyjne;</a:t>
            </a:r>
            <a:endParaRPr lang="pl-PL" sz="2200" dirty="0" smtClean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200" dirty="0" smtClean="0"/>
              <a:t>każdy uczestnik weźmie udział w 29 godzinach zajęć: czterech spotkań – w formie zdalnej, dwóch spotkań – w formie stacjonarnej oraz w konsultacjach indywidualnych realizowanych zdalnie;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200" dirty="0" smtClean="0"/>
              <a:t>trwa nabór elektroniczny </a:t>
            </a:r>
            <a:r>
              <a:rPr lang="pl-PL" sz="2100" b="1" i="1" dirty="0" smtClean="0">
                <a:hlinkClick r:id="rId3"/>
              </a:rPr>
              <a:t>https://odn.zgora.pl/lubuski-e-nauczyciel-nowa-oferta-bezplatnych-szkolen/</a:t>
            </a:r>
            <a:endParaRPr lang="pl-PL" sz="2100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2"/>
            <a:endParaRPr lang="pl-PL" dirty="0" smtClean="0"/>
          </a:p>
          <a:p>
            <a:pPr lvl="0"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Efektywne nauczanie i uczenie się wspierane technologią cyfrową – oferta ODN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52596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300" dirty="0" smtClean="0"/>
              <a:t>konferencje o zasięgu wojewódzkim: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300" i="1" dirty="0" smtClean="0"/>
              <a:t>Ocenianie wspierające w nauczaniu języków obcych;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300" i="1" dirty="0" smtClean="0"/>
              <a:t>III Lubuskie Forum Nauczycieli Matematyki</a:t>
            </a:r>
            <a:r>
              <a:rPr lang="pl-PL" sz="2300" dirty="0" smtClean="0"/>
              <a:t>;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300" i="1" dirty="0" smtClean="0"/>
              <a:t>II Lubuskie Forum Nauczycieli Polonistów – Inspirować, nie blokować…</a:t>
            </a:r>
            <a:r>
              <a:rPr lang="pl-PL" sz="2300" dirty="0" smtClean="0"/>
              <a:t>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300" dirty="0" smtClean="0"/>
              <a:t>szkolenia w obszarach: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300" dirty="0" smtClean="0"/>
              <a:t>aktywność uczniów </a:t>
            </a:r>
            <a:r>
              <a:rPr lang="pl-PL" sz="2300" dirty="0" smtClean="0">
                <a:hlinkClick r:id="rId2"/>
              </a:rPr>
              <a:t>https://odn.zgora.pl/oferta-edukacyjna/formy-doskonalenia/lista-kursow/?p=naucz&amp;t=502</a:t>
            </a:r>
            <a:endParaRPr lang="pl-PL" sz="23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300" dirty="0" smtClean="0"/>
              <a:t>proces uczenia się i ocenianie </a:t>
            </a:r>
            <a:r>
              <a:rPr lang="pl-PL" sz="2300" dirty="0" smtClean="0">
                <a:hlinkClick r:id="rId3"/>
              </a:rPr>
              <a:t>https://odn.zgora.pl/oferta-edukacyjna/formy-doskonalenia/lista-kursow/?p=naucz&amp;t=525</a:t>
            </a:r>
            <a:endParaRPr lang="pl-PL" sz="23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300" dirty="0" smtClean="0"/>
              <a:t>TIK </a:t>
            </a:r>
            <a:r>
              <a:rPr lang="pl-PL" sz="2300" dirty="0" smtClean="0">
                <a:hlinkClick r:id="rId4"/>
              </a:rPr>
              <a:t>https://odn.zgora.pl/oferta-edukacyjna/formy-doskonalenia/lista-kursow/?p=naucz&amp;t=511</a:t>
            </a:r>
            <a:endParaRPr lang="pl-PL" sz="2300" dirty="0" smtClean="0"/>
          </a:p>
          <a:p>
            <a:pPr lvl="1">
              <a:buNone/>
            </a:pPr>
            <a:endParaRPr lang="pl-PL" sz="2600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2"/>
            <a:endParaRPr lang="pl-PL" dirty="0" smtClean="0"/>
          </a:p>
          <a:p>
            <a:pPr lvl="0"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Efektywne nauczanie i uczenie się wspierane technologią cyfrową – oferta ODN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300" dirty="0" smtClean="0"/>
              <a:t>wsparcie metodyczne: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000" dirty="0" smtClean="0"/>
              <a:t>konferencje przedmiotowo-metodyczne </a:t>
            </a:r>
            <a:r>
              <a:rPr lang="pl-PL" sz="2000" dirty="0" smtClean="0">
                <a:hlinkClick r:id="rId2"/>
              </a:rPr>
              <a:t>https://odn.zgora.pl/oferta-edukacyjna/formy-doskonalenia/lista-kursow/?p=SKM</a:t>
            </a:r>
            <a:endParaRPr lang="pl-PL" sz="20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000" dirty="0" smtClean="0"/>
              <a:t>szkolenia, warsztaty i seminaria dla nauczycieli różnych przedmiotów;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000" dirty="0" smtClean="0"/>
              <a:t>spotkania w ramach sieci współpracy i samokształcenia </a:t>
            </a:r>
            <a:r>
              <a:rPr lang="pl-PL" sz="2000" dirty="0" smtClean="0">
                <a:hlinkClick r:id="rId3"/>
              </a:rPr>
              <a:t>https://odn.zgora.pl/oferta-edukacyjna/formy-doskonalenia/lista-kursow/?p=naucz&amp;t=515</a:t>
            </a:r>
            <a:endParaRPr lang="pl-PL" sz="20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000" dirty="0" smtClean="0"/>
              <a:t>prowadzenie lekcji otwartych (harmonogram wkrótce na stronie);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000" dirty="0" smtClean="0"/>
              <a:t>udział w obserwacji zajęć prowadzonych przez nauczycieli i ich omówieniu;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000" dirty="0" smtClean="0"/>
              <a:t>internetowa baza materiałów informacyjno-edukacyjnych (materiały do nauczania </a:t>
            </a:r>
            <a:r>
              <a:rPr lang="pl-PL" sz="2000" dirty="0" err="1" smtClean="0"/>
              <a:t>on-line</a:t>
            </a:r>
            <a:r>
              <a:rPr lang="pl-PL" sz="2000" dirty="0" smtClean="0"/>
              <a:t>, publikacje, prezentacje z konferencji, raporty z badań edukacyjnych, przykłady dobrych praktyk).</a:t>
            </a:r>
            <a:endParaRPr lang="pl-PL" sz="1900" dirty="0" smtClean="0"/>
          </a:p>
          <a:p>
            <a:endParaRPr lang="pl-PL" sz="2300" dirty="0" smtClean="0"/>
          </a:p>
          <a:p>
            <a:endParaRPr lang="pl-PL" sz="2300" dirty="0" smtClean="0"/>
          </a:p>
          <a:p>
            <a:pPr lvl="1">
              <a:buNone/>
            </a:pPr>
            <a:endParaRPr lang="pl-PL" sz="2600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2"/>
            <a:endParaRPr lang="pl-PL" dirty="0" smtClean="0"/>
          </a:p>
          <a:p>
            <a:pPr lvl="0"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712</Words>
  <Application>Microsoft Office PowerPoint</Application>
  <PresentationFormat>Pokaz na ekranie (4:3)</PresentationFormat>
  <Paragraphs>156</Paragraphs>
  <Slides>15</Slides>
  <Notes>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Motyw pakietu Office</vt:lpstr>
      <vt:lpstr>Slajd 1</vt:lpstr>
      <vt:lpstr>Co za nami?</vt:lpstr>
      <vt:lpstr>Co za nami?</vt:lpstr>
      <vt:lpstr>Nowy rok szkolny – Nowe wyzwania</vt:lpstr>
      <vt:lpstr>Nasze priorytety</vt:lpstr>
      <vt:lpstr>Klimat w szkole – oferta ODN</vt:lpstr>
      <vt:lpstr>Efektywne nauczanie i uczenie się wspierane technologią cyfrową – oferta ODN</vt:lpstr>
      <vt:lpstr>Efektywne nauczanie i uczenie się wspierane technologią cyfrową – oferta ODN</vt:lpstr>
      <vt:lpstr>Efektywne nauczanie i uczenie się wspierane technologią cyfrową – oferta ODN</vt:lpstr>
      <vt:lpstr>Indywidualizacja procesu edukacyjnego – oferta ODN</vt:lpstr>
      <vt:lpstr>Dyrektor jako lider – oferta ODN</vt:lpstr>
      <vt:lpstr>Co jeszcze w Ofercie 2021/2022</vt:lpstr>
      <vt:lpstr>Zespół realizatorów oferty edukacyjnej</vt:lpstr>
      <vt:lpstr> Kontynuujemy dobre praktyki,  dzielimy się informacją </vt:lpstr>
      <vt:lpstr>Slajd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Lidia</dc:creator>
  <cp:lastModifiedBy>Lidia</cp:lastModifiedBy>
  <cp:revision>72</cp:revision>
  <dcterms:created xsi:type="dcterms:W3CDTF">2021-07-29T10:59:47Z</dcterms:created>
  <dcterms:modified xsi:type="dcterms:W3CDTF">2021-08-16T06:50:46Z</dcterms:modified>
</cp:coreProperties>
</file>