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1.xml" ContentType="application/vnd.openxmlformats-officedocument.drawingml.chart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2.xml" ContentType="application/vnd.openxmlformats-officedocument.drawingml.chart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charts/chart3.xml" ContentType="application/vnd.openxmlformats-officedocument.drawingml.chart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charts/chart4.xml" ContentType="application/vnd.openxmlformats-officedocument.drawingml.chart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charts/chart5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56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57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4" r:id="rId2"/>
    <p:sldMasterId id="2147483696" r:id="rId3"/>
    <p:sldMasterId id="2147483708" r:id="rId4"/>
  </p:sldMasterIdLst>
  <p:notesMasterIdLst>
    <p:notesMasterId r:id="rId146"/>
  </p:notesMasterIdLst>
  <p:handoutMasterIdLst>
    <p:handoutMasterId r:id="rId147"/>
  </p:handoutMasterIdLst>
  <p:sldIdLst>
    <p:sldId id="257" r:id="rId5"/>
    <p:sldId id="642" r:id="rId6"/>
    <p:sldId id="865" r:id="rId7"/>
    <p:sldId id="260" r:id="rId8"/>
    <p:sldId id="261" r:id="rId9"/>
    <p:sldId id="262" r:id="rId10"/>
    <p:sldId id="263" r:id="rId11"/>
    <p:sldId id="527" r:id="rId12"/>
    <p:sldId id="856" r:id="rId13"/>
    <p:sldId id="586" r:id="rId14"/>
    <p:sldId id="854" r:id="rId15"/>
    <p:sldId id="824" r:id="rId16"/>
    <p:sldId id="855" r:id="rId17"/>
    <p:sldId id="825" r:id="rId18"/>
    <p:sldId id="264" r:id="rId19"/>
    <p:sldId id="608" r:id="rId20"/>
    <p:sldId id="267" r:id="rId21"/>
    <p:sldId id="426" r:id="rId22"/>
    <p:sldId id="609" r:id="rId23"/>
    <p:sldId id="613" r:id="rId24"/>
    <p:sldId id="830" r:id="rId25"/>
    <p:sldId id="831" r:id="rId26"/>
    <p:sldId id="832" r:id="rId27"/>
    <p:sldId id="668" r:id="rId28"/>
    <p:sldId id="669" r:id="rId29"/>
    <p:sldId id="670" r:id="rId30"/>
    <p:sldId id="835" r:id="rId31"/>
    <p:sldId id="672" r:id="rId32"/>
    <p:sldId id="833" r:id="rId33"/>
    <p:sldId id="834" r:id="rId34"/>
    <p:sldId id="671" r:id="rId35"/>
    <p:sldId id="677" r:id="rId36"/>
    <p:sldId id="674" r:id="rId37"/>
    <p:sldId id="676" r:id="rId38"/>
    <p:sldId id="857" r:id="rId39"/>
    <p:sldId id="858" r:id="rId40"/>
    <p:sldId id="859" r:id="rId41"/>
    <p:sldId id="436" r:id="rId42"/>
    <p:sldId id="437" r:id="rId43"/>
    <p:sldId id="617" r:id="rId44"/>
    <p:sldId id="839" r:id="rId45"/>
    <p:sldId id="618" r:id="rId46"/>
    <p:sldId id="840" r:id="rId47"/>
    <p:sldId id="841" r:id="rId48"/>
    <p:sldId id="842" r:id="rId49"/>
    <p:sldId id="843" r:id="rId50"/>
    <p:sldId id="468" r:id="rId51"/>
    <p:sldId id="836" r:id="rId52"/>
    <p:sldId id="837" r:id="rId53"/>
    <p:sldId id="838" r:id="rId54"/>
    <p:sldId id="630" r:id="rId55"/>
    <p:sldId id="860" r:id="rId56"/>
    <p:sldId id="697" r:id="rId57"/>
    <p:sldId id="683" r:id="rId58"/>
    <p:sldId id="640" r:id="rId59"/>
    <p:sldId id="869" r:id="rId60"/>
    <p:sldId id="635" r:id="rId61"/>
    <p:sldId id="950" r:id="rId62"/>
    <p:sldId id="645" r:id="rId63"/>
    <p:sldId id="828" r:id="rId64"/>
    <p:sldId id="335" r:id="rId65"/>
    <p:sldId id="336" r:id="rId66"/>
    <p:sldId id="337" r:id="rId67"/>
    <p:sldId id="338" r:id="rId68"/>
    <p:sldId id="472" r:id="rId69"/>
    <p:sldId id="704" r:id="rId70"/>
    <p:sldId id="844" r:id="rId71"/>
    <p:sldId id="845" r:id="rId72"/>
    <p:sldId id="847" r:id="rId73"/>
    <p:sldId id="709" r:id="rId74"/>
    <p:sldId id="952" r:id="rId75"/>
    <p:sldId id="712" r:id="rId76"/>
    <p:sldId id="713" r:id="rId77"/>
    <p:sldId id="848" r:id="rId78"/>
    <p:sldId id="714" r:id="rId79"/>
    <p:sldId id="938" r:id="rId80"/>
    <p:sldId id="939" r:id="rId81"/>
    <p:sldId id="940" r:id="rId82"/>
    <p:sldId id="941" r:id="rId83"/>
    <p:sldId id="942" r:id="rId84"/>
    <p:sldId id="943" r:id="rId85"/>
    <p:sldId id="907" r:id="rId86"/>
    <p:sldId id="908" r:id="rId87"/>
    <p:sldId id="909" r:id="rId88"/>
    <p:sldId id="910" r:id="rId89"/>
    <p:sldId id="911" r:id="rId90"/>
    <p:sldId id="912" r:id="rId91"/>
    <p:sldId id="913" r:id="rId92"/>
    <p:sldId id="914" r:id="rId93"/>
    <p:sldId id="915" r:id="rId94"/>
    <p:sldId id="916" r:id="rId95"/>
    <p:sldId id="917" r:id="rId96"/>
    <p:sldId id="918" r:id="rId97"/>
    <p:sldId id="919" r:id="rId98"/>
    <p:sldId id="920" r:id="rId99"/>
    <p:sldId id="921" r:id="rId100"/>
    <p:sldId id="922" r:id="rId101"/>
    <p:sldId id="923" r:id="rId102"/>
    <p:sldId id="924" r:id="rId103"/>
    <p:sldId id="925" r:id="rId104"/>
    <p:sldId id="926" r:id="rId105"/>
    <p:sldId id="927" r:id="rId106"/>
    <p:sldId id="928" r:id="rId107"/>
    <p:sldId id="929" r:id="rId108"/>
    <p:sldId id="930" r:id="rId109"/>
    <p:sldId id="931" r:id="rId110"/>
    <p:sldId id="932" r:id="rId111"/>
    <p:sldId id="953" r:id="rId112"/>
    <p:sldId id="933" r:id="rId113"/>
    <p:sldId id="934" r:id="rId114"/>
    <p:sldId id="935" r:id="rId115"/>
    <p:sldId id="936" r:id="rId116"/>
    <p:sldId id="937" r:id="rId117"/>
    <p:sldId id="944" r:id="rId118"/>
    <p:sldId id="945" r:id="rId119"/>
    <p:sldId id="946" r:id="rId120"/>
    <p:sldId id="520" r:id="rId121"/>
    <p:sldId id="521" r:id="rId122"/>
    <p:sldId id="522" r:id="rId123"/>
    <p:sldId id="866" r:id="rId124"/>
    <p:sldId id="947" r:id="rId125"/>
    <p:sldId id="948" r:id="rId126"/>
    <p:sldId id="949" r:id="rId127"/>
    <p:sldId id="368" r:id="rId128"/>
    <p:sldId id="900" r:id="rId129"/>
    <p:sldId id="901" r:id="rId130"/>
    <p:sldId id="902" r:id="rId131"/>
    <p:sldId id="903" r:id="rId132"/>
    <p:sldId id="863" r:id="rId133"/>
    <p:sldId id="904" r:id="rId134"/>
    <p:sldId id="905" r:id="rId135"/>
    <p:sldId id="906" r:id="rId136"/>
    <p:sldId id="861" r:id="rId137"/>
    <p:sldId id="862" r:id="rId138"/>
    <p:sldId id="864" r:id="rId139"/>
    <p:sldId id="951" r:id="rId140"/>
    <p:sldId id="898" r:id="rId141"/>
    <p:sldId id="954" r:id="rId142"/>
    <p:sldId id="379" r:id="rId143"/>
    <p:sldId id="380" r:id="rId144"/>
    <p:sldId id="381" r:id="rId145"/>
  </p:sldIdLst>
  <p:sldSz cx="9906000" cy="6858000" type="A4"/>
  <p:notesSz cx="9926638" cy="6797675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06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1">
          <p15:clr>
            <a:srgbClr val="A4A3A4"/>
          </p15:clr>
        </p15:guide>
        <p15:guide id="2" pos="312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98934"/>
    <a:srgbClr val="0033CC"/>
    <a:srgbClr val="000099"/>
    <a:srgbClr val="99FFCC"/>
    <a:srgbClr val="0000A3"/>
    <a:srgbClr val="5805FF"/>
    <a:srgbClr val="3366FF"/>
    <a:srgbClr val="00FF00"/>
    <a:srgbClr val="78E89D"/>
    <a:srgbClr val="F7F7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5BE263C-DBD7-4A20-BB59-AAB30ACAA65A}">
  <a:tblStyle styleId="{69C7853C-536D-4A76-A0AE-DD22124D55A5}" styleName="Styl z motywem 1 — Ak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940675A-B579-460E-94D1-54222C63F5DA}" styleName="Bez stylu, siatka tabeli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 pośredni 2 — Ak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C2FFA5D-87B4-456A-9821-1D502468CF0F}" styleName="Styl z motywem 1 — Ak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Styl z motywem 1 — Ak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F1AB2-1976-4502-BF36-3FF5EA218861}" styleName="Styl pośredni 4 — Ak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F5AB1C69-6EDB-4FF4-983F-18BD219EF322}" styleName="Styl pośredni 2 — Ak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Styl pośredni 2 — Ak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E25E649-3F16-4E02-A733-19D2CDBF48F0}" styleName="Styl pośredni 3 — Ak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Styl jasny 1 — Ak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7B26C5-4107-4FEC-AEDC-1716B250A1EF}" styleName="Styl jasny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8D230F3-CF80-4859-8CE7-A43EE81993B5}" styleName="Styl jasny 1 — Ak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FD0F851-EC5A-4D38-B0AD-8093EC10F338}" styleName="Styl jasny 1 — Ak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C083E6E3-FA7D-4D7B-A595-EF9225AFEA82}" styleName="Styl jasny 1 — Ak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2D5ABB26-0587-4C30-8999-92F81FD0307C}" styleName="Bez stylu, bez siatki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Styl jasny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DF18680-E054-41AD-8BC1-D1AEF772440D}" styleName="Styl pośredni 2 — Ak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Styl pośredni 2 — Ak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Styl pośredni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5BE263C-DBD7-4A20-BB59-AAB30ACAA65A}" styleName="Styl pośredni 3 — Ak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D27102A9-8310-4765-A935-A1911B00CA55}" styleName="Styl jasny 1 — Ak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2A488322-F2BA-4B5B-9748-0D474271808F}" styleName="Styl pośredni 3 — Ak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B9631B5-78F2-41C9-869B-9F39066F8104}" styleName="Styl pośredni 3 — Ak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8FB837D-C827-4EFA-A057-4D05807E0F7C}" styleName="Styl z motywem 1 — Ak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0E3FDE45-AF77-4B5C-9715-49D594BDF05E}" styleName="Styl jasny 1 — Ak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7CE84F3-28C3-443E-9E96-99CF82512B78}" styleName="Styl ciemny 1 — Ak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B344D84-9AFB-497E-A393-DC336BA19D2E}" styleName="Styl pośredni 3 — Ak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EC20E35-A176-4012-BC5E-935CFFF8708E}" styleName="Styl pośredni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4C1A8A3-306A-4EB7-A6B1-4F7E0EB9C5D6}" styleName="Styl pośredni 3 — Ak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1EBBBCC-DAD2-459C-BE2E-F6DE35CF9A28}" styleName="Styl ciemny 2 - Akcent 3/Ak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46F890A9-2807-4EBB-B81D-B2AA78EC7F39}" styleName="Styl ciemny 2 - Akcent 5/Ak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660B408-B3CF-4A94-85FC-2B1E0A45F4A2}" styleName="Styl ciemny 2 - Akcent 1/Ak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E269D01E-BC32-4049-B463-5C60D7B0CCD2}" styleName="Styl z motywem 2 — Ak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75DCB02-9BB8-47FD-8907-85C794F793BA}" styleName="Styl z motywem 1 — Ak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17292A2E-F333-43FB-9621-5CBBE7FDCDCB}" styleName="Styl jasny 2 — Ak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2833802-FEF1-4C79-8D5D-14CF1EAF98D9}" styleName="Styl jasny 2 — Ak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1FECB4D8-DB02-4DC6-A0A2-4F2EBAE1DC90}" styleName="Styl pośredni 1 — Ak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B301B821-A1FF-4177-AEE7-76D212191A09}" styleName="Styl pośredni 1 — Ak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Styl jasny 2 — Ak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896" autoAdjust="0"/>
    <p:restoredTop sz="97714" autoAdjust="0"/>
  </p:normalViewPr>
  <p:slideViewPr>
    <p:cSldViewPr showGuides="1">
      <p:cViewPr varScale="1">
        <p:scale>
          <a:sx n="111" d="100"/>
          <a:sy n="111" d="100"/>
        </p:scale>
        <p:origin x="1218" y="102"/>
      </p:cViewPr>
      <p:guideLst>
        <p:guide orient="horz" pos="1706"/>
        <p:guide pos="3120"/>
      </p:guideLst>
    </p:cSldViewPr>
  </p:slideViewPr>
  <p:outlineViewPr>
    <p:cViewPr>
      <p:scale>
        <a:sx n="33" d="100"/>
        <a:sy n="33" d="100"/>
      </p:scale>
      <p:origin x="0" y="66"/>
    </p:cViewPr>
  </p:outlin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114" d="100"/>
          <a:sy n="114" d="100"/>
        </p:scale>
        <p:origin x="2160" y="102"/>
      </p:cViewPr>
      <p:guideLst>
        <p:guide orient="horz" pos="2141"/>
        <p:guide pos="312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slide" Target="slides/slide113.xml"/><Relationship Id="rId21" Type="http://schemas.openxmlformats.org/officeDocument/2006/relationships/slide" Target="slides/slide17.xml"/><Relationship Id="rId42" Type="http://schemas.openxmlformats.org/officeDocument/2006/relationships/slide" Target="slides/slide38.xml"/><Relationship Id="rId63" Type="http://schemas.openxmlformats.org/officeDocument/2006/relationships/slide" Target="slides/slide59.xml"/><Relationship Id="rId84" Type="http://schemas.openxmlformats.org/officeDocument/2006/relationships/slide" Target="slides/slide80.xml"/><Relationship Id="rId138" Type="http://schemas.openxmlformats.org/officeDocument/2006/relationships/slide" Target="slides/slide134.xml"/><Relationship Id="rId107" Type="http://schemas.openxmlformats.org/officeDocument/2006/relationships/slide" Target="slides/slide103.xml"/><Relationship Id="rId11" Type="http://schemas.openxmlformats.org/officeDocument/2006/relationships/slide" Target="slides/slide7.xml"/><Relationship Id="rId32" Type="http://schemas.openxmlformats.org/officeDocument/2006/relationships/slide" Target="slides/slide28.xml"/><Relationship Id="rId53" Type="http://schemas.openxmlformats.org/officeDocument/2006/relationships/slide" Target="slides/slide49.xml"/><Relationship Id="rId74" Type="http://schemas.openxmlformats.org/officeDocument/2006/relationships/slide" Target="slides/slide70.xml"/><Relationship Id="rId128" Type="http://schemas.openxmlformats.org/officeDocument/2006/relationships/slide" Target="slides/slide124.xml"/><Relationship Id="rId149" Type="http://schemas.openxmlformats.org/officeDocument/2006/relationships/viewProps" Target="viewProps.xml"/><Relationship Id="rId5" Type="http://schemas.openxmlformats.org/officeDocument/2006/relationships/slide" Target="slides/slide1.xml"/><Relationship Id="rId95" Type="http://schemas.openxmlformats.org/officeDocument/2006/relationships/slide" Target="slides/slide91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64" Type="http://schemas.openxmlformats.org/officeDocument/2006/relationships/slide" Target="slides/slide60.xml"/><Relationship Id="rId69" Type="http://schemas.openxmlformats.org/officeDocument/2006/relationships/slide" Target="slides/slide65.xml"/><Relationship Id="rId113" Type="http://schemas.openxmlformats.org/officeDocument/2006/relationships/slide" Target="slides/slide109.xml"/><Relationship Id="rId118" Type="http://schemas.openxmlformats.org/officeDocument/2006/relationships/slide" Target="slides/slide114.xml"/><Relationship Id="rId134" Type="http://schemas.openxmlformats.org/officeDocument/2006/relationships/slide" Target="slides/slide130.xml"/><Relationship Id="rId139" Type="http://schemas.openxmlformats.org/officeDocument/2006/relationships/slide" Target="slides/slide135.xml"/><Relationship Id="rId80" Type="http://schemas.openxmlformats.org/officeDocument/2006/relationships/slide" Target="slides/slide76.xml"/><Relationship Id="rId85" Type="http://schemas.openxmlformats.org/officeDocument/2006/relationships/slide" Target="slides/slide81.xml"/><Relationship Id="rId150" Type="http://schemas.openxmlformats.org/officeDocument/2006/relationships/theme" Target="theme/theme1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59" Type="http://schemas.openxmlformats.org/officeDocument/2006/relationships/slide" Target="slides/slide55.xml"/><Relationship Id="rId103" Type="http://schemas.openxmlformats.org/officeDocument/2006/relationships/slide" Target="slides/slide99.xml"/><Relationship Id="rId108" Type="http://schemas.openxmlformats.org/officeDocument/2006/relationships/slide" Target="slides/slide104.xml"/><Relationship Id="rId124" Type="http://schemas.openxmlformats.org/officeDocument/2006/relationships/slide" Target="slides/slide120.xml"/><Relationship Id="rId129" Type="http://schemas.openxmlformats.org/officeDocument/2006/relationships/slide" Target="slides/slide125.xml"/><Relationship Id="rId54" Type="http://schemas.openxmlformats.org/officeDocument/2006/relationships/slide" Target="slides/slide50.xml"/><Relationship Id="rId70" Type="http://schemas.openxmlformats.org/officeDocument/2006/relationships/slide" Target="slides/slide66.xml"/><Relationship Id="rId75" Type="http://schemas.openxmlformats.org/officeDocument/2006/relationships/slide" Target="slides/slide71.xml"/><Relationship Id="rId91" Type="http://schemas.openxmlformats.org/officeDocument/2006/relationships/slide" Target="slides/slide87.xml"/><Relationship Id="rId96" Type="http://schemas.openxmlformats.org/officeDocument/2006/relationships/slide" Target="slides/slide92.xml"/><Relationship Id="rId140" Type="http://schemas.openxmlformats.org/officeDocument/2006/relationships/slide" Target="slides/slide136.xml"/><Relationship Id="rId145" Type="http://schemas.openxmlformats.org/officeDocument/2006/relationships/slide" Target="slides/slide14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49" Type="http://schemas.openxmlformats.org/officeDocument/2006/relationships/slide" Target="slides/slide45.xml"/><Relationship Id="rId114" Type="http://schemas.openxmlformats.org/officeDocument/2006/relationships/slide" Target="slides/slide110.xml"/><Relationship Id="rId119" Type="http://schemas.openxmlformats.org/officeDocument/2006/relationships/slide" Target="slides/slide115.xml"/><Relationship Id="rId44" Type="http://schemas.openxmlformats.org/officeDocument/2006/relationships/slide" Target="slides/slide40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81" Type="http://schemas.openxmlformats.org/officeDocument/2006/relationships/slide" Target="slides/slide77.xml"/><Relationship Id="rId86" Type="http://schemas.openxmlformats.org/officeDocument/2006/relationships/slide" Target="slides/slide82.xml"/><Relationship Id="rId130" Type="http://schemas.openxmlformats.org/officeDocument/2006/relationships/slide" Target="slides/slide126.xml"/><Relationship Id="rId135" Type="http://schemas.openxmlformats.org/officeDocument/2006/relationships/slide" Target="slides/slide131.xml"/><Relationship Id="rId151" Type="http://schemas.openxmlformats.org/officeDocument/2006/relationships/tableStyles" Target="tableStyles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Relationship Id="rId109" Type="http://schemas.openxmlformats.org/officeDocument/2006/relationships/slide" Target="slides/slide105.xml"/><Relationship Id="rId34" Type="http://schemas.openxmlformats.org/officeDocument/2006/relationships/slide" Target="slides/slide30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76" Type="http://schemas.openxmlformats.org/officeDocument/2006/relationships/slide" Target="slides/slide72.xml"/><Relationship Id="rId97" Type="http://schemas.openxmlformats.org/officeDocument/2006/relationships/slide" Target="slides/slide93.xml"/><Relationship Id="rId104" Type="http://schemas.openxmlformats.org/officeDocument/2006/relationships/slide" Target="slides/slide100.xml"/><Relationship Id="rId120" Type="http://schemas.openxmlformats.org/officeDocument/2006/relationships/slide" Target="slides/slide116.xml"/><Relationship Id="rId125" Type="http://schemas.openxmlformats.org/officeDocument/2006/relationships/slide" Target="slides/slide121.xml"/><Relationship Id="rId141" Type="http://schemas.openxmlformats.org/officeDocument/2006/relationships/slide" Target="slides/slide137.xml"/><Relationship Id="rId146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71" Type="http://schemas.openxmlformats.org/officeDocument/2006/relationships/slide" Target="slides/slide67.xml"/><Relationship Id="rId92" Type="http://schemas.openxmlformats.org/officeDocument/2006/relationships/slide" Target="slides/slide88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4" Type="http://schemas.openxmlformats.org/officeDocument/2006/relationships/slide" Target="slides/slide20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66" Type="http://schemas.openxmlformats.org/officeDocument/2006/relationships/slide" Target="slides/slide62.xml"/><Relationship Id="rId87" Type="http://schemas.openxmlformats.org/officeDocument/2006/relationships/slide" Target="slides/slide83.xml"/><Relationship Id="rId110" Type="http://schemas.openxmlformats.org/officeDocument/2006/relationships/slide" Target="slides/slide106.xml"/><Relationship Id="rId115" Type="http://schemas.openxmlformats.org/officeDocument/2006/relationships/slide" Target="slides/slide111.xml"/><Relationship Id="rId131" Type="http://schemas.openxmlformats.org/officeDocument/2006/relationships/slide" Target="slides/slide127.xml"/><Relationship Id="rId136" Type="http://schemas.openxmlformats.org/officeDocument/2006/relationships/slide" Target="slides/slide132.xml"/><Relationship Id="rId61" Type="http://schemas.openxmlformats.org/officeDocument/2006/relationships/slide" Target="slides/slide57.xml"/><Relationship Id="rId82" Type="http://schemas.openxmlformats.org/officeDocument/2006/relationships/slide" Target="slides/slide78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56" Type="http://schemas.openxmlformats.org/officeDocument/2006/relationships/slide" Target="slides/slide52.xml"/><Relationship Id="rId77" Type="http://schemas.openxmlformats.org/officeDocument/2006/relationships/slide" Target="slides/slide73.xml"/><Relationship Id="rId100" Type="http://schemas.openxmlformats.org/officeDocument/2006/relationships/slide" Target="slides/slide96.xml"/><Relationship Id="rId105" Type="http://schemas.openxmlformats.org/officeDocument/2006/relationships/slide" Target="slides/slide101.xml"/><Relationship Id="rId126" Type="http://schemas.openxmlformats.org/officeDocument/2006/relationships/slide" Target="slides/slide122.xml"/><Relationship Id="rId147" Type="http://schemas.openxmlformats.org/officeDocument/2006/relationships/handoutMaster" Target="handoutMasters/handoutMaster1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slide" Target="slides/slide68.xml"/><Relationship Id="rId93" Type="http://schemas.openxmlformats.org/officeDocument/2006/relationships/slide" Target="slides/slide89.xml"/><Relationship Id="rId98" Type="http://schemas.openxmlformats.org/officeDocument/2006/relationships/slide" Target="slides/slide94.xml"/><Relationship Id="rId121" Type="http://schemas.openxmlformats.org/officeDocument/2006/relationships/slide" Target="slides/slide117.xml"/><Relationship Id="rId142" Type="http://schemas.openxmlformats.org/officeDocument/2006/relationships/slide" Target="slides/slide138.xml"/><Relationship Id="rId3" Type="http://schemas.openxmlformats.org/officeDocument/2006/relationships/slideMaster" Target="slideMasters/slideMaster3.xml"/><Relationship Id="rId25" Type="http://schemas.openxmlformats.org/officeDocument/2006/relationships/slide" Target="slides/slide21.xml"/><Relationship Id="rId46" Type="http://schemas.openxmlformats.org/officeDocument/2006/relationships/slide" Target="slides/slide42.xml"/><Relationship Id="rId67" Type="http://schemas.openxmlformats.org/officeDocument/2006/relationships/slide" Target="slides/slide63.xml"/><Relationship Id="rId116" Type="http://schemas.openxmlformats.org/officeDocument/2006/relationships/slide" Target="slides/slide112.xml"/><Relationship Id="rId137" Type="http://schemas.openxmlformats.org/officeDocument/2006/relationships/slide" Target="slides/slide133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62" Type="http://schemas.openxmlformats.org/officeDocument/2006/relationships/slide" Target="slides/slide58.xml"/><Relationship Id="rId83" Type="http://schemas.openxmlformats.org/officeDocument/2006/relationships/slide" Target="slides/slide79.xml"/><Relationship Id="rId88" Type="http://schemas.openxmlformats.org/officeDocument/2006/relationships/slide" Target="slides/slide84.xml"/><Relationship Id="rId111" Type="http://schemas.openxmlformats.org/officeDocument/2006/relationships/slide" Target="slides/slide107.xml"/><Relationship Id="rId132" Type="http://schemas.openxmlformats.org/officeDocument/2006/relationships/slide" Target="slides/slide128.xml"/><Relationship Id="rId15" Type="http://schemas.openxmlformats.org/officeDocument/2006/relationships/slide" Target="slides/slide11.xml"/><Relationship Id="rId36" Type="http://schemas.openxmlformats.org/officeDocument/2006/relationships/slide" Target="slides/slide32.xml"/><Relationship Id="rId57" Type="http://schemas.openxmlformats.org/officeDocument/2006/relationships/slide" Target="slides/slide53.xml"/><Relationship Id="rId106" Type="http://schemas.openxmlformats.org/officeDocument/2006/relationships/slide" Target="slides/slide102.xml"/><Relationship Id="rId127" Type="http://schemas.openxmlformats.org/officeDocument/2006/relationships/slide" Target="slides/slide12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52" Type="http://schemas.openxmlformats.org/officeDocument/2006/relationships/slide" Target="slides/slide48.xml"/><Relationship Id="rId73" Type="http://schemas.openxmlformats.org/officeDocument/2006/relationships/slide" Target="slides/slide69.xml"/><Relationship Id="rId78" Type="http://schemas.openxmlformats.org/officeDocument/2006/relationships/slide" Target="slides/slide74.xml"/><Relationship Id="rId94" Type="http://schemas.openxmlformats.org/officeDocument/2006/relationships/slide" Target="slides/slide90.xml"/><Relationship Id="rId99" Type="http://schemas.openxmlformats.org/officeDocument/2006/relationships/slide" Target="slides/slide95.xml"/><Relationship Id="rId101" Type="http://schemas.openxmlformats.org/officeDocument/2006/relationships/slide" Target="slides/slide97.xml"/><Relationship Id="rId122" Type="http://schemas.openxmlformats.org/officeDocument/2006/relationships/slide" Target="slides/slide118.xml"/><Relationship Id="rId143" Type="http://schemas.openxmlformats.org/officeDocument/2006/relationships/slide" Target="slides/slide139.xml"/><Relationship Id="rId148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26" Type="http://schemas.openxmlformats.org/officeDocument/2006/relationships/slide" Target="slides/slide22.xml"/><Relationship Id="rId47" Type="http://schemas.openxmlformats.org/officeDocument/2006/relationships/slide" Target="slides/slide43.xml"/><Relationship Id="rId68" Type="http://schemas.openxmlformats.org/officeDocument/2006/relationships/slide" Target="slides/slide64.xml"/><Relationship Id="rId89" Type="http://schemas.openxmlformats.org/officeDocument/2006/relationships/slide" Target="slides/slide85.xml"/><Relationship Id="rId112" Type="http://schemas.openxmlformats.org/officeDocument/2006/relationships/slide" Target="slides/slide108.xml"/><Relationship Id="rId133" Type="http://schemas.openxmlformats.org/officeDocument/2006/relationships/slide" Target="slides/slide129.xml"/><Relationship Id="rId16" Type="http://schemas.openxmlformats.org/officeDocument/2006/relationships/slide" Target="slides/slide12.xml"/><Relationship Id="rId37" Type="http://schemas.openxmlformats.org/officeDocument/2006/relationships/slide" Target="slides/slide33.xml"/><Relationship Id="rId58" Type="http://schemas.openxmlformats.org/officeDocument/2006/relationships/slide" Target="slides/slide54.xml"/><Relationship Id="rId79" Type="http://schemas.openxmlformats.org/officeDocument/2006/relationships/slide" Target="slides/slide75.xml"/><Relationship Id="rId102" Type="http://schemas.openxmlformats.org/officeDocument/2006/relationships/slide" Target="slides/slide98.xml"/><Relationship Id="rId123" Type="http://schemas.openxmlformats.org/officeDocument/2006/relationships/slide" Target="slides/slide119.xml"/><Relationship Id="rId144" Type="http://schemas.openxmlformats.org/officeDocument/2006/relationships/slide" Target="slides/slide140.xml"/><Relationship Id="rId90" Type="http://schemas.openxmlformats.org/officeDocument/2006/relationships/slide" Target="slides/slide86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Arkusz_programu_Microsoft_Excel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Arkusz_programu_Microsoft_Excel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Arkusz_programu_Microsoft_Excel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Arkusz_programu_Microsoft_Excel3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file:///C:\Users\Marcin\Desktop\Na%20narady%202019\wykresy%20do%20narady%20ewaluacje.xlsx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/>
            </a:pPr>
            <a:r>
              <a:rPr lang="pl-PL"/>
              <a:t>Liczba przeprowadzonych ewaluacji zewnętrznych w latach 2009-2019 </a:t>
            </a:r>
          </a:p>
        </c:rich>
      </c:tx>
      <c:layout>
        <c:manualLayout>
          <c:xMode val="edge"/>
          <c:yMode val="edge"/>
          <c:x val="0.17915336531062287"/>
          <c:y val="2.7629656346280427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6.0710538907789491E-2"/>
          <c:y val="9.4698413360676775E-2"/>
          <c:w val="0.91143599720263879"/>
          <c:h val="0.6357189309209183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'od 2009'!$A$4</c:f>
              <c:strCache>
                <c:ptCount val="1"/>
                <c:pt idx="0">
                  <c:v>Ewaluacje zewnętrzne całościowe</c:v>
                </c:pt>
              </c:strCache>
            </c:strRef>
          </c:tx>
          <c:spPr>
            <a:solidFill>
              <a:srgbClr val="7030A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'od 2009'!$B$3:$K$3</c:f>
              <c:strCache>
                <c:ptCount val="10"/>
                <c:pt idx="0">
                  <c:v>2009/2010</c:v>
                </c:pt>
                <c:pt idx="1">
                  <c:v>2010/2011</c:v>
                </c:pt>
                <c:pt idx="2">
                  <c:v>2011/2012</c:v>
                </c:pt>
                <c:pt idx="3">
                  <c:v>2012/2013</c:v>
                </c:pt>
                <c:pt idx="4">
                  <c:v>2013/2014</c:v>
                </c:pt>
                <c:pt idx="5">
                  <c:v>2014/2015</c:v>
                </c:pt>
                <c:pt idx="6">
                  <c:v>2015/2016</c:v>
                </c:pt>
                <c:pt idx="7">
                  <c:v>2016/2017</c:v>
                </c:pt>
                <c:pt idx="8">
                  <c:v>2017/2018</c:v>
                </c:pt>
                <c:pt idx="9">
                  <c:v>2018/2019</c:v>
                </c:pt>
              </c:strCache>
            </c:strRef>
          </c:cat>
          <c:val>
            <c:numRef>
              <c:f>'od 2009'!$B$4:$K$4</c:f>
              <c:numCache>
                <c:formatCode>General</c:formatCode>
                <c:ptCount val="10"/>
                <c:pt idx="0">
                  <c:v>3</c:v>
                </c:pt>
                <c:pt idx="1">
                  <c:v>13</c:v>
                </c:pt>
                <c:pt idx="2">
                  <c:v>23</c:v>
                </c:pt>
                <c:pt idx="3">
                  <c:v>31</c:v>
                </c:pt>
                <c:pt idx="4" formatCode="0">
                  <c:v>12</c:v>
                </c:pt>
                <c:pt idx="5">
                  <c:v>14</c:v>
                </c:pt>
                <c:pt idx="6">
                  <c:v>12</c:v>
                </c:pt>
                <c:pt idx="7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BCB-4A50-838B-20E23B751FB5}"/>
            </c:ext>
          </c:extLst>
        </c:ser>
        <c:ser>
          <c:idx val="1"/>
          <c:order val="1"/>
          <c:tx>
            <c:strRef>
              <c:f>'od 2009'!$A$5</c:f>
              <c:strCache>
                <c:ptCount val="1"/>
                <c:pt idx="0">
                  <c:v>Ewaluacje zewnętrzne problemowe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dPt>
            <c:idx val="4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3BCB-4A50-838B-20E23B751FB5}"/>
              </c:ext>
            </c:extLst>
          </c:dPt>
          <c:dPt>
            <c:idx val="5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3BCB-4A50-838B-20E23B751FB5}"/>
              </c:ext>
            </c:extLst>
          </c:dPt>
          <c:dPt>
            <c:idx val="6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3BCB-4A50-838B-20E23B751FB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solidFill>
                      <a:srgbClr val="FF0000"/>
                    </a:solidFill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'od 2009'!$B$3:$K$3</c:f>
              <c:strCache>
                <c:ptCount val="10"/>
                <c:pt idx="0">
                  <c:v>2009/2010</c:v>
                </c:pt>
                <c:pt idx="1">
                  <c:v>2010/2011</c:v>
                </c:pt>
                <c:pt idx="2">
                  <c:v>2011/2012</c:v>
                </c:pt>
                <c:pt idx="3">
                  <c:v>2012/2013</c:v>
                </c:pt>
                <c:pt idx="4">
                  <c:v>2013/2014</c:v>
                </c:pt>
                <c:pt idx="5">
                  <c:v>2014/2015</c:v>
                </c:pt>
                <c:pt idx="6">
                  <c:v>2015/2016</c:v>
                </c:pt>
                <c:pt idx="7">
                  <c:v>2016/2017</c:v>
                </c:pt>
                <c:pt idx="8">
                  <c:v>2017/2018</c:v>
                </c:pt>
                <c:pt idx="9">
                  <c:v>2018/2019</c:v>
                </c:pt>
              </c:strCache>
            </c:strRef>
          </c:cat>
          <c:val>
            <c:numRef>
              <c:f>'od 2009'!$B$5:$K$5</c:f>
              <c:numCache>
                <c:formatCode>General</c:formatCode>
                <c:ptCount val="10"/>
                <c:pt idx="0">
                  <c:v>12</c:v>
                </c:pt>
                <c:pt idx="1">
                  <c:v>40</c:v>
                </c:pt>
                <c:pt idx="2">
                  <c:v>86</c:v>
                </c:pt>
                <c:pt idx="3">
                  <c:v>86</c:v>
                </c:pt>
                <c:pt idx="4" formatCode="0">
                  <c:v>113</c:v>
                </c:pt>
                <c:pt idx="5">
                  <c:v>122</c:v>
                </c:pt>
                <c:pt idx="6">
                  <c:v>116</c:v>
                </c:pt>
                <c:pt idx="7">
                  <c:v>42</c:v>
                </c:pt>
                <c:pt idx="8">
                  <c:v>50</c:v>
                </c:pt>
                <c:pt idx="9">
                  <c:v>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BCB-4A50-838B-20E23B751FB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5719936"/>
        <c:axId val="155725824"/>
      </c:barChart>
      <c:catAx>
        <c:axId val="15571993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 rot="-5400000" vert="horz"/>
          <a:lstStyle/>
          <a:p>
            <a:pPr>
              <a:defRPr sz="1400" b="1"/>
            </a:pPr>
            <a:endParaRPr lang="pl-PL"/>
          </a:p>
        </c:txPr>
        <c:crossAx val="155725824"/>
        <c:crosses val="autoZero"/>
        <c:auto val="1"/>
        <c:lblAlgn val="ctr"/>
        <c:lblOffset val="100"/>
        <c:noMultiLvlLbl val="0"/>
      </c:catAx>
      <c:valAx>
        <c:axId val="155725824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155719936"/>
        <c:crosses val="autoZero"/>
        <c:crossBetween val="between"/>
      </c:valAx>
    </c:plotArea>
    <c:legend>
      <c:legendPos val="b"/>
      <c:overlay val="0"/>
      <c:spPr>
        <a:solidFill>
          <a:schemeClr val="lt1"/>
        </a:solidFill>
        <a:ln w="25400" cap="flat" cmpd="sng" algn="ctr">
          <a:solidFill>
            <a:schemeClr val="accent5"/>
          </a:solidFill>
          <a:prstDash val="solid"/>
        </a:ln>
        <a:effectLst/>
      </c:spPr>
      <c:txPr>
        <a:bodyPr/>
        <a:lstStyle/>
        <a:p>
          <a:pPr>
            <a:defRPr sz="1400">
              <a:solidFill>
                <a:schemeClr val="dk1"/>
              </a:solidFill>
              <a:latin typeface="+mn-lt"/>
              <a:ea typeface="+mn-ea"/>
              <a:cs typeface="+mn-cs"/>
            </a:defRPr>
          </a:pPr>
          <a:endParaRPr lang="pl-PL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view3D>
      <c:rotX val="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4.9597167950287888E-2"/>
          <c:y val="7.1943663292088483E-2"/>
          <c:w val="0.9327957870134872"/>
          <c:h val="0.83706989751281091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Arkusz2!$E$3</c:f>
              <c:strCache>
                <c:ptCount val="1"/>
                <c:pt idx="0">
                  <c:v>Liczba przeprowadzonych kontroli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Arkusz2!$D$4:$D$5</c:f>
              <c:strCache>
                <c:ptCount val="2"/>
                <c:pt idx="0">
                  <c:v>Przedszkola</c:v>
                </c:pt>
                <c:pt idx="1">
                  <c:v>Szkoły podstawowe</c:v>
                </c:pt>
              </c:strCache>
            </c:strRef>
          </c:cat>
          <c:val>
            <c:numRef>
              <c:f>Arkusz2!$E$4:$E$5</c:f>
              <c:numCache>
                <c:formatCode>General</c:formatCode>
                <c:ptCount val="2"/>
                <c:pt idx="0">
                  <c:v>20</c:v>
                </c:pt>
                <c:pt idx="1">
                  <c:v>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324-4A26-A272-E5D10D797297}"/>
            </c:ext>
          </c:extLst>
        </c:ser>
        <c:ser>
          <c:idx val="1"/>
          <c:order val="1"/>
          <c:tx>
            <c:strRef>
              <c:f>Arkusz2!$F$3</c:f>
              <c:strCache>
                <c:ptCount val="1"/>
                <c:pt idx="0">
                  <c:v>Liczba szkół, którym wydano zalecenia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solidFill>
                      <a:srgbClr val="FF0000"/>
                    </a:solidFill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Arkusz2!$D$4:$D$5</c:f>
              <c:strCache>
                <c:ptCount val="2"/>
                <c:pt idx="0">
                  <c:v>Przedszkola</c:v>
                </c:pt>
                <c:pt idx="1">
                  <c:v>Szkoły podstawowe</c:v>
                </c:pt>
              </c:strCache>
            </c:strRef>
          </c:cat>
          <c:val>
            <c:numRef>
              <c:f>Arkusz2!$F$4:$F$5</c:f>
              <c:numCache>
                <c:formatCode>General</c:formatCode>
                <c:ptCount val="2"/>
                <c:pt idx="0">
                  <c:v>20</c:v>
                </c:pt>
                <c:pt idx="1">
                  <c:v>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324-4A26-A272-E5D10D79729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84588928"/>
        <c:axId val="184590720"/>
        <c:axId val="0"/>
      </c:bar3DChart>
      <c:catAx>
        <c:axId val="18458892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 rot="0" vert="horz"/>
          <a:lstStyle/>
          <a:p>
            <a:pPr>
              <a:defRPr sz="1800" b="1"/>
            </a:pPr>
            <a:endParaRPr lang="pl-PL"/>
          </a:p>
        </c:txPr>
        <c:crossAx val="184590720"/>
        <c:crosses val="autoZero"/>
        <c:auto val="1"/>
        <c:lblAlgn val="ctr"/>
        <c:lblOffset val="100"/>
        <c:noMultiLvlLbl val="0"/>
      </c:catAx>
      <c:valAx>
        <c:axId val="18459072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84588928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"/>
          <c:y val="5.6833949215610224E-3"/>
          <c:w val="0.96165176835869048"/>
          <c:h val="7.0174026411836121E-2"/>
        </c:manualLayout>
      </c:layout>
      <c:overlay val="0"/>
      <c:spPr>
        <a:solidFill>
          <a:schemeClr val="bg1"/>
        </a:solidFill>
      </c:spPr>
      <c:txPr>
        <a:bodyPr/>
        <a:lstStyle/>
        <a:p>
          <a:pPr>
            <a:defRPr sz="160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pl-PL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r>
              <a:rPr lang="pl-PL">
                <a:latin typeface="Times New Roman" panose="02020603050405020304" pitchFamily="18" charset="0"/>
                <a:cs typeface="Times New Roman" panose="02020603050405020304" pitchFamily="18" charset="0"/>
              </a:rPr>
              <a:t>Zgłaszane nieprawidłowości w obszarach funkcjonowania szkół i placówek</a:t>
            </a:r>
          </a:p>
        </c:rich>
      </c:tx>
      <c:overlay val="0"/>
    </c:title>
    <c:autoTitleDeleted val="0"/>
    <c:view3D>
      <c:rotX val="0"/>
      <c:rotY val="0"/>
      <c:rAngAx val="0"/>
      <c:perspective val="5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Arkusz2!$B$4</c:f>
              <c:strCache>
                <c:ptCount val="1"/>
                <c:pt idx="0">
                  <c:v>2014/2015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solidFill>
                      <a:schemeClr val="bg1"/>
                    </a:solidFill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Arkusz2!$A$5:$A$13</c:f>
              <c:strCache>
                <c:ptCount val="9"/>
                <c:pt idx="0">
                  <c:v>zapewnienie uczniom bezpiecznych i higienicznych warunków nauki, wychowania i opieki</c:v>
                </c:pt>
                <c:pt idx="1">
                  <c:v>inne (nieprawidłowo sprawowany nadzór pedagogiczny przez dyrektora szkoły, niewłaściwa współpraca z rodzicami)</c:v>
                </c:pt>
                <c:pt idx="2">
                  <c:v>przestrzeganie praw dziecka i praw ucznia</c:v>
                </c:pt>
                <c:pt idx="3">
                  <c:v>przestrzeganie statutu szkoły lub placówki</c:v>
                </c:pt>
                <c:pt idx="4">
                  <c:v>realizacja podstaw programowych i ramowych planów nauczania</c:v>
                </c:pt>
                <c:pt idx="5">
                  <c:v>przestrzeganie zasad oceniania, klasyfikowania i promowania uczniów </c:v>
                </c:pt>
                <c:pt idx="6">
                  <c:v>zgodność zatrudniania nauczycieli z wymaganymi kwalifikacjami</c:v>
                </c:pt>
                <c:pt idx="7">
                  <c:v>przestrzeganie przez szkołę niepubliczną przepisów art. 14 ust. 3 Ustawy Prawo Oświatowe</c:v>
                </c:pt>
                <c:pt idx="8">
                  <c:v>stosowanie przemocy słownej i/lub fizycznej</c:v>
                </c:pt>
              </c:strCache>
            </c:strRef>
          </c:cat>
          <c:val>
            <c:numRef>
              <c:f>Arkusz2!$B$5:$B$13</c:f>
              <c:numCache>
                <c:formatCode>General</c:formatCode>
                <c:ptCount val="9"/>
                <c:pt idx="0">
                  <c:v>47</c:v>
                </c:pt>
                <c:pt idx="1">
                  <c:v>42</c:v>
                </c:pt>
                <c:pt idx="2">
                  <c:v>19</c:v>
                </c:pt>
                <c:pt idx="3">
                  <c:v>10</c:v>
                </c:pt>
                <c:pt idx="4">
                  <c:v>24</c:v>
                </c:pt>
                <c:pt idx="5">
                  <c:v>30</c:v>
                </c:pt>
                <c:pt idx="6">
                  <c:v>5</c:v>
                </c:pt>
                <c:pt idx="7">
                  <c:v>23</c:v>
                </c:pt>
                <c:pt idx="8">
                  <c:v>44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377-4F79-AE37-F28B38BF6167}"/>
            </c:ext>
          </c:extLst>
        </c:ser>
        <c:ser>
          <c:idx val="1"/>
          <c:order val="1"/>
          <c:tx>
            <c:strRef>
              <c:f>Arkusz2!$C$4</c:f>
              <c:strCache>
                <c:ptCount val="1"/>
                <c:pt idx="0">
                  <c:v>2015/2016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solidFill>
                      <a:schemeClr val="bg1"/>
                    </a:solidFill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Arkusz2!$A$5:$A$13</c:f>
              <c:strCache>
                <c:ptCount val="9"/>
                <c:pt idx="0">
                  <c:v>zapewnienie uczniom bezpiecznych i higienicznych warunków nauki, wychowania i opieki</c:v>
                </c:pt>
                <c:pt idx="1">
                  <c:v>inne (nieprawidłowo sprawowany nadzór pedagogiczny przez dyrektora szkoły, niewłaściwa współpraca z rodzicami)</c:v>
                </c:pt>
                <c:pt idx="2">
                  <c:v>przestrzeganie praw dziecka i praw ucznia</c:v>
                </c:pt>
                <c:pt idx="3">
                  <c:v>przestrzeganie statutu szkoły lub placówki</c:v>
                </c:pt>
                <c:pt idx="4">
                  <c:v>realizacja podstaw programowych i ramowych planów nauczania</c:v>
                </c:pt>
                <c:pt idx="5">
                  <c:v>przestrzeganie zasad oceniania, klasyfikowania i promowania uczniów </c:v>
                </c:pt>
                <c:pt idx="6">
                  <c:v>zgodność zatrudniania nauczycieli z wymaganymi kwalifikacjami</c:v>
                </c:pt>
                <c:pt idx="7">
                  <c:v>przestrzeganie przez szkołę niepubliczną przepisów art. 14 ust. 3 Ustawy Prawo Oświatowe</c:v>
                </c:pt>
                <c:pt idx="8">
                  <c:v>stosowanie przemocy słownej i/lub fizycznej</c:v>
                </c:pt>
              </c:strCache>
            </c:strRef>
          </c:cat>
          <c:val>
            <c:numRef>
              <c:f>Arkusz2!$C$5:$C$13</c:f>
              <c:numCache>
                <c:formatCode>General</c:formatCode>
                <c:ptCount val="9"/>
                <c:pt idx="0">
                  <c:v>38</c:v>
                </c:pt>
                <c:pt idx="1">
                  <c:v>81</c:v>
                </c:pt>
                <c:pt idx="2">
                  <c:v>50</c:v>
                </c:pt>
                <c:pt idx="3">
                  <c:v>33</c:v>
                </c:pt>
                <c:pt idx="4">
                  <c:v>18</c:v>
                </c:pt>
                <c:pt idx="5">
                  <c:v>77</c:v>
                </c:pt>
                <c:pt idx="6">
                  <c:v>6</c:v>
                </c:pt>
                <c:pt idx="7">
                  <c:v>19</c:v>
                </c:pt>
                <c:pt idx="8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377-4F79-AE37-F28B38BF6167}"/>
            </c:ext>
          </c:extLst>
        </c:ser>
        <c:ser>
          <c:idx val="2"/>
          <c:order val="2"/>
          <c:tx>
            <c:strRef>
              <c:f>Arkusz2!$D$4</c:f>
              <c:strCache>
                <c:ptCount val="1"/>
                <c:pt idx="0">
                  <c:v>2016/2017</c:v>
                </c:pt>
              </c:strCache>
            </c:strRef>
          </c:tx>
          <c:spPr>
            <a:solidFill>
              <a:srgbClr val="FF9933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solidFill>
                      <a:schemeClr val="bg1"/>
                    </a:solidFill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Arkusz2!$A$5:$A$13</c:f>
              <c:strCache>
                <c:ptCount val="9"/>
                <c:pt idx="0">
                  <c:v>zapewnienie uczniom bezpiecznych i higienicznych warunków nauki, wychowania i opieki</c:v>
                </c:pt>
                <c:pt idx="1">
                  <c:v>inne (nieprawidłowo sprawowany nadzór pedagogiczny przez dyrektora szkoły, niewłaściwa współpraca z rodzicami)</c:v>
                </c:pt>
                <c:pt idx="2">
                  <c:v>przestrzeganie praw dziecka i praw ucznia</c:v>
                </c:pt>
                <c:pt idx="3">
                  <c:v>przestrzeganie statutu szkoły lub placówki</c:v>
                </c:pt>
                <c:pt idx="4">
                  <c:v>realizacja podstaw programowych i ramowych planów nauczania</c:v>
                </c:pt>
                <c:pt idx="5">
                  <c:v>przestrzeganie zasad oceniania, klasyfikowania i promowania uczniów </c:v>
                </c:pt>
                <c:pt idx="6">
                  <c:v>zgodność zatrudniania nauczycieli z wymaganymi kwalifikacjami</c:v>
                </c:pt>
                <c:pt idx="7">
                  <c:v>przestrzeganie przez szkołę niepubliczną przepisów art. 14 ust. 3 Ustawy Prawo Oświatowe</c:v>
                </c:pt>
                <c:pt idx="8">
                  <c:v>stosowanie przemocy słownej i/lub fizycznej</c:v>
                </c:pt>
              </c:strCache>
            </c:strRef>
          </c:cat>
          <c:val>
            <c:numRef>
              <c:f>Arkusz2!$D$5:$D$13</c:f>
              <c:numCache>
                <c:formatCode>General</c:formatCode>
                <c:ptCount val="9"/>
                <c:pt idx="0">
                  <c:v>37</c:v>
                </c:pt>
                <c:pt idx="1">
                  <c:v>35</c:v>
                </c:pt>
                <c:pt idx="2">
                  <c:v>32</c:v>
                </c:pt>
                <c:pt idx="3">
                  <c:v>16</c:v>
                </c:pt>
                <c:pt idx="4">
                  <c:v>13</c:v>
                </c:pt>
                <c:pt idx="5">
                  <c:v>9</c:v>
                </c:pt>
                <c:pt idx="6">
                  <c:v>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377-4F79-AE37-F28B38BF6167}"/>
            </c:ext>
          </c:extLst>
        </c:ser>
        <c:ser>
          <c:idx val="3"/>
          <c:order val="3"/>
          <c:tx>
            <c:strRef>
              <c:f>Arkusz2!$E$4</c:f>
              <c:strCache>
                <c:ptCount val="1"/>
                <c:pt idx="0">
                  <c:v>2017/2018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solidFill>
                      <a:schemeClr val="bg1"/>
                    </a:solidFill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Arkusz2!$A$5:$A$13</c:f>
              <c:strCache>
                <c:ptCount val="9"/>
                <c:pt idx="0">
                  <c:v>zapewnienie uczniom bezpiecznych i higienicznych warunków nauki, wychowania i opieki</c:v>
                </c:pt>
                <c:pt idx="1">
                  <c:v>inne (nieprawidłowo sprawowany nadzór pedagogiczny przez dyrektora szkoły, niewłaściwa współpraca z rodzicami)</c:v>
                </c:pt>
                <c:pt idx="2">
                  <c:v>przestrzeganie praw dziecka i praw ucznia</c:v>
                </c:pt>
                <c:pt idx="3">
                  <c:v>przestrzeganie statutu szkoły lub placówki</c:v>
                </c:pt>
                <c:pt idx="4">
                  <c:v>realizacja podstaw programowych i ramowych planów nauczania</c:v>
                </c:pt>
                <c:pt idx="5">
                  <c:v>przestrzeganie zasad oceniania, klasyfikowania i promowania uczniów </c:v>
                </c:pt>
                <c:pt idx="6">
                  <c:v>zgodność zatrudniania nauczycieli z wymaganymi kwalifikacjami</c:v>
                </c:pt>
                <c:pt idx="7">
                  <c:v>przestrzeganie przez szkołę niepubliczną przepisów art. 14 ust. 3 Ustawy Prawo Oświatowe</c:v>
                </c:pt>
                <c:pt idx="8">
                  <c:v>stosowanie przemocy słownej i/lub fizycznej</c:v>
                </c:pt>
              </c:strCache>
            </c:strRef>
          </c:cat>
          <c:val>
            <c:numRef>
              <c:f>Arkusz2!$E$5:$E$13</c:f>
              <c:numCache>
                <c:formatCode>General</c:formatCode>
                <c:ptCount val="9"/>
                <c:pt idx="0">
                  <c:v>20</c:v>
                </c:pt>
                <c:pt idx="1">
                  <c:v>68</c:v>
                </c:pt>
                <c:pt idx="2">
                  <c:v>27</c:v>
                </c:pt>
                <c:pt idx="3">
                  <c:v>17</c:v>
                </c:pt>
                <c:pt idx="4">
                  <c:v>9</c:v>
                </c:pt>
                <c:pt idx="5">
                  <c:v>6</c:v>
                </c:pt>
                <c:pt idx="6">
                  <c:v>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377-4F79-AE37-F28B38BF6167}"/>
            </c:ext>
          </c:extLst>
        </c:ser>
        <c:ser>
          <c:idx val="4"/>
          <c:order val="4"/>
          <c:tx>
            <c:strRef>
              <c:f>Arkusz2!$F$4</c:f>
              <c:strCache>
                <c:ptCount val="1"/>
                <c:pt idx="0">
                  <c:v>2018/2019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solidFill>
                      <a:schemeClr val="bg1"/>
                    </a:solidFill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Arkusz2!$A$5:$A$13</c:f>
              <c:strCache>
                <c:ptCount val="9"/>
                <c:pt idx="0">
                  <c:v>zapewnienie uczniom bezpiecznych i higienicznych warunków nauki, wychowania i opieki</c:v>
                </c:pt>
                <c:pt idx="1">
                  <c:v>inne (nieprawidłowo sprawowany nadzór pedagogiczny przez dyrektora szkoły, niewłaściwa współpraca z rodzicami)</c:v>
                </c:pt>
                <c:pt idx="2">
                  <c:v>przestrzeganie praw dziecka i praw ucznia</c:v>
                </c:pt>
                <c:pt idx="3">
                  <c:v>przestrzeganie statutu szkoły lub placówki</c:v>
                </c:pt>
                <c:pt idx="4">
                  <c:v>realizacja podstaw programowych i ramowych planów nauczania</c:v>
                </c:pt>
                <c:pt idx="5">
                  <c:v>przestrzeganie zasad oceniania, klasyfikowania i promowania uczniów </c:v>
                </c:pt>
                <c:pt idx="6">
                  <c:v>zgodność zatrudniania nauczycieli z wymaganymi kwalifikacjami</c:v>
                </c:pt>
                <c:pt idx="7">
                  <c:v>przestrzeganie przez szkołę niepubliczną przepisów art. 14 ust. 3 Ustawy Prawo Oświatowe</c:v>
                </c:pt>
                <c:pt idx="8">
                  <c:v>stosowanie przemocy słownej i/lub fizycznej</c:v>
                </c:pt>
              </c:strCache>
            </c:strRef>
          </c:cat>
          <c:val>
            <c:numRef>
              <c:f>Arkusz2!$F$5:$F$13</c:f>
              <c:numCache>
                <c:formatCode>General</c:formatCode>
                <c:ptCount val="9"/>
                <c:pt idx="0">
                  <c:v>58</c:v>
                </c:pt>
                <c:pt idx="1">
                  <c:v>43</c:v>
                </c:pt>
                <c:pt idx="2">
                  <c:v>22</c:v>
                </c:pt>
                <c:pt idx="3">
                  <c:v>1</c:v>
                </c:pt>
                <c:pt idx="4">
                  <c:v>15</c:v>
                </c:pt>
                <c:pt idx="5">
                  <c:v>16</c:v>
                </c:pt>
                <c:pt idx="6">
                  <c:v>2</c:v>
                </c:pt>
                <c:pt idx="8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377-4F79-AE37-F28B38BF616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shape val="box"/>
        <c:axId val="261408640"/>
        <c:axId val="261410176"/>
        <c:axId val="0"/>
      </c:bar3DChart>
      <c:catAx>
        <c:axId val="26140864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 rot="0" vert="horz"/>
          <a:lstStyle/>
          <a:p>
            <a:pPr>
              <a:defRPr/>
            </a:pPr>
            <a:endParaRPr lang="pl-PL"/>
          </a:p>
        </c:txPr>
        <c:crossAx val="261410176"/>
        <c:crosses val="autoZero"/>
        <c:auto val="1"/>
        <c:lblAlgn val="l"/>
        <c:lblOffset val="100"/>
        <c:noMultiLvlLbl val="0"/>
      </c:catAx>
      <c:valAx>
        <c:axId val="26141017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261408640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20825196850393701"/>
          <c:y val="9.6517589490145064E-2"/>
          <c:w val="0.62083949121744397"/>
          <c:h val="4.6211950778879914E-2"/>
        </c:manualLayout>
      </c:layout>
      <c:overlay val="0"/>
      <c:txPr>
        <a:bodyPr/>
        <a:lstStyle/>
        <a:p>
          <a:pPr>
            <a:defRPr sz="140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pl-PL"/>
        </a:p>
      </c:txPr>
    </c:legend>
    <c:plotVisOnly val="1"/>
    <c:dispBlanksAs val="gap"/>
    <c:showDLblsOverMax val="0"/>
  </c:chart>
  <c:spPr>
    <a:solidFill>
      <a:schemeClr val="bg1"/>
    </a:solidFill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pl-PL" dirty="0"/>
              <a:t>Liczba nauczycieli </a:t>
            </a:r>
            <a:r>
              <a:rPr lang="pl-PL" dirty="0" smtClean="0"/>
              <a:t>wykorzystujących </a:t>
            </a:r>
            <a:r>
              <a:rPr lang="pl-PL" dirty="0"/>
              <a:t>technologie informacyjno-komunikacyjne do celów dydaktycznych</a:t>
            </a:r>
          </a:p>
        </c:rich>
      </c:tx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bar"/>
        <c:grouping val="clustered"/>
        <c:varyColors val="0"/>
        <c:ser>
          <c:idx val="0"/>
          <c:order val="0"/>
          <c:invertIfNegative val="0"/>
          <c:dLbls>
            <c:dLbl>
              <c:idx val="0"/>
              <c:layout>
                <c:manualLayout>
                  <c:x val="4.2038514817798025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58EC-4652-9F46-E7818A004DE3}"/>
                </c:ext>
              </c:extLst>
            </c:dLbl>
            <c:dLbl>
              <c:idx val="1"/>
              <c:layout>
                <c:manualLayout>
                  <c:x val="1.9290391345406065E-2"/>
                  <c:y val="-1.653462115320519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8EC-4652-9F46-E7818A004DE3}"/>
                </c:ext>
              </c:extLst>
            </c:dLbl>
            <c:dLbl>
              <c:idx val="2"/>
              <c:layout>
                <c:manualLayout>
                  <c:x val="2.0668276441506501E-2"/>
                  <c:y val="-5.511540384401783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58EC-4652-9F46-E7818A004DE3}"/>
                </c:ext>
              </c:extLst>
            </c:dLbl>
            <c:dLbl>
              <c:idx val="3"/>
              <c:layout>
                <c:manualLayout>
                  <c:x val="1.1023080768803466E-2"/>
                  <c:y val="-8.267310576602598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8EC-4652-9F46-E7818A004DE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>
                    <a:solidFill>
                      <a:srgbClr val="FF0000"/>
                    </a:solidFill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Arkusz1!$K$8:$N$8</c:f>
              <c:strCache>
                <c:ptCount val="4"/>
                <c:pt idx="0">
                  <c:v>często</c:v>
                </c:pt>
                <c:pt idx="1">
                  <c:v>czasami</c:v>
                </c:pt>
                <c:pt idx="2">
                  <c:v>rzadko</c:v>
                </c:pt>
                <c:pt idx="3">
                  <c:v>nigdy</c:v>
                </c:pt>
              </c:strCache>
            </c:strRef>
          </c:cat>
          <c:val>
            <c:numRef>
              <c:f>Arkusz1!$K$9:$N$9</c:f>
              <c:numCache>
                <c:formatCode>General</c:formatCode>
                <c:ptCount val="4"/>
                <c:pt idx="0">
                  <c:v>1987</c:v>
                </c:pt>
                <c:pt idx="1">
                  <c:v>1871</c:v>
                </c:pt>
                <c:pt idx="2">
                  <c:v>626</c:v>
                </c:pt>
                <c:pt idx="3">
                  <c:v>266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8EC-4652-9F46-E7818A004DE3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348487040"/>
        <c:axId val="349174784"/>
        <c:axId val="0"/>
      </c:bar3DChart>
      <c:catAx>
        <c:axId val="348487040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1600"/>
            </a:pPr>
            <a:endParaRPr lang="pl-PL"/>
          </a:p>
        </c:txPr>
        <c:crossAx val="349174784"/>
        <c:crosses val="autoZero"/>
        <c:auto val="1"/>
        <c:lblAlgn val="ctr"/>
        <c:lblOffset val="100"/>
        <c:noMultiLvlLbl val="0"/>
      </c:catAx>
      <c:valAx>
        <c:axId val="34917478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34848704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>
          <a:latin typeface="Times New Roman" panose="02020603050405020304" pitchFamily="18" charset="0"/>
          <a:cs typeface="Times New Roman" panose="02020603050405020304" pitchFamily="18" charset="0"/>
        </a:defRPr>
      </a:pPr>
      <a:endParaRPr lang="pl-PL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49622968181608879"/>
          <c:y val="0"/>
          <c:w val="0.44082508495215528"/>
          <c:h val="0.95774647887323938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rgbClr val="FF5B5B"/>
            </a:solidFill>
            <a:scene3d>
              <a:camera prst="orthographicFront"/>
              <a:lightRig rig="balanced" dir="t">
                <a:rot lat="0" lon="0" rev="8700000"/>
              </a:lightRig>
            </a:scene3d>
            <a:sp3d>
              <a:bevelT w="190500" h="38100"/>
            </a:sp3d>
          </c:spPr>
          <c:invertIfNegative val="0"/>
          <c:dLbls>
            <c:dLbl>
              <c:idx val="8"/>
              <c:layout>
                <c:manualLayout>
                  <c:x val="-0.10873159276143114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59CD-4AF3-A6F4-4FC4167ECFC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/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Arkusz1!$B$36:$B$44</c:f>
              <c:strCache>
                <c:ptCount val="9"/>
                <c:pt idx="0">
                  <c:v>Zasiłek losowy na cele edukacyjne</c:v>
                </c:pt>
                <c:pt idx="1">
                  <c:v>Wyprawka szkolna</c:v>
                </c:pt>
                <c:pt idx="2">
                  <c:v>Dofinansowanie wypoczynku letniego</c:v>
                </c:pt>
                <c:pt idx="3">
                  <c:v>Rządowy program  „Aktywna tablica” </c:v>
                </c:pt>
                <c:pt idx="4">
                  <c:v>Program „Posiłek w szkole i w domu”</c:v>
                </c:pt>
                <c:pt idx="5">
                  <c:v>Wypoczynek letni dla dzieci z rodzin z terenu województwa lubuskiego finansowany w całości z budżetu państwa</c:v>
                </c:pt>
                <c:pt idx="6">
                  <c:v>Dotacja celowa na wyposażenie szkół w podręczniki, materiały edukacyjne lub materiały ćwiczeniowe </c:v>
                </c:pt>
                <c:pt idx="7">
                  <c:v>Dofinansowanie świadczeń pomocy materialnej o charakterze socjalnym - stypendia i zasiłki szkolne za okres I – VI 2019 r.</c:v>
                </c:pt>
                <c:pt idx="8">
                  <c:v>Realizacja zadań w zakresie wychowania przedszkolnego</c:v>
                </c:pt>
              </c:strCache>
            </c:strRef>
          </c:cat>
          <c:val>
            <c:numRef>
              <c:f>Arkusz1!$C$36:$C$44</c:f>
              <c:numCache>
                <c:formatCode>#,##0.00\ "zł"</c:formatCode>
                <c:ptCount val="9"/>
                <c:pt idx="0">
                  <c:v>0</c:v>
                </c:pt>
                <c:pt idx="1">
                  <c:v>247455</c:v>
                </c:pt>
                <c:pt idx="2">
                  <c:v>526038</c:v>
                </c:pt>
                <c:pt idx="3">
                  <c:v>830200</c:v>
                </c:pt>
                <c:pt idx="4">
                  <c:v>1007938.18</c:v>
                </c:pt>
                <c:pt idx="5">
                  <c:v>1226305</c:v>
                </c:pt>
                <c:pt idx="6">
                  <c:v>5170000</c:v>
                </c:pt>
                <c:pt idx="7">
                  <c:v>5679236</c:v>
                </c:pt>
                <c:pt idx="8">
                  <c:v>35647424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9CD-4AF3-A6F4-4FC4167ECFC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3273728"/>
        <c:axId val="164283136"/>
      </c:barChart>
      <c:catAx>
        <c:axId val="163273728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pl-PL"/>
          </a:p>
        </c:txPr>
        <c:crossAx val="164283136"/>
        <c:crosses val="autoZero"/>
        <c:auto val="1"/>
        <c:lblAlgn val="ctr"/>
        <c:lblOffset val="50"/>
        <c:noMultiLvlLbl val="0"/>
      </c:catAx>
      <c:valAx>
        <c:axId val="164283136"/>
        <c:scaling>
          <c:orientation val="minMax"/>
        </c:scaling>
        <c:delete val="1"/>
        <c:axPos val="b"/>
        <c:majorGridlines/>
        <c:numFmt formatCode="#,##0.00\ &quot;zł&quot;" sourceLinked="1"/>
        <c:majorTickMark val="out"/>
        <c:minorTickMark val="none"/>
        <c:tickLblPos val="nextTo"/>
        <c:crossAx val="16327372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400">
          <a:latin typeface="Times" panose="02020603050405020304" pitchFamily="18" charset="0"/>
          <a:cs typeface="Times" panose="02020603050405020304" pitchFamily="18" charset="0"/>
        </a:defRPr>
      </a:pPr>
      <a:endParaRPr lang="pl-PL"/>
    </a:p>
  </c:txPr>
  <c:externalData r:id="rId2">
    <c:autoUpdate val="0"/>
  </c:externalData>
  <c:userShapes r:id="rId3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5773186-4BA5-404E-9D2C-7904A83A14A4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pl-PL"/>
        </a:p>
      </dgm:t>
    </dgm:pt>
    <dgm:pt modelId="{9B292DC1-CE8F-47FB-B2ED-23C2A7C0613B}">
      <dgm:prSet/>
      <dgm:spPr>
        <a:solidFill>
          <a:schemeClr val="accent6">
            <a:lumMod val="60000"/>
            <a:lumOff val="4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ctr" rtl="0"/>
          <a:r>
            <a:rPr lang="pl-PL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886 dyrektorów</a:t>
          </a:r>
          <a:endParaRPr lang="pl-PL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E842EA5-693B-4676-B27A-CB0B29A36626}" type="parTrans" cxnId="{5487A644-9046-4237-B012-E7A2B12EF499}">
      <dgm:prSet/>
      <dgm:spPr/>
      <dgm:t>
        <a:bodyPr/>
        <a:lstStyle/>
        <a:p>
          <a:endParaRPr lang="pl-PL"/>
        </a:p>
      </dgm:t>
    </dgm:pt>
    <dgm:pt modelId="{0F2656FD-F428-40C9-A92A-16A382A0C761}" type="sibTrans" cxnId="{5487A644-9046-4237-B012-E7A2B12EF499}">
      <dgm:prSet/>
      <dgm:spPr/>
      <dgm:t>
        <a:bodyPr/>
        <a:lstStyle/>
        <a:p>
          <a:endParaRPr lang="pl-PL"/>
        </a:p>
      </dgm:t>
    </dgm:pt>
    <dgm:pt modelId="{6C388986-32CE-403F-AC84-B342CB00A1B4}" type="pres">
      <dgm:prSet presAssocID="{55773186-4BA5-404E-9D2C-7904A83A14A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DD1B12B8-4A38-4390-B35C-99A681147958}" type="pres">
      <dgm:prSet presAssocID="{9B292DC1-CE8F-47FB-B2ED-23C2A7C0613B}" presName="parentText" presStyleLbl="node1" presStyleIdx="0" presStyleCnt="1" custScaleY="68384" custLinFactY="4529" custLinFactNeighborX="724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650F2DC1-0EF7-41EA-9D92-423E5A74FBB2}" type="presOf" srcId="{55773186-4BA5-404E-9D2C-7904A83A14A4}" destId="{6C388986-32CE-403F-AC84-B342CB00A1B4}" srcOrd="0" destOrd="0" presId="urn:microsoft.com/office/officeart/2005/8/layout/vList2"/>
    <dgm:cxn modelId="{5487A644-9046-4237-B012-E7A2B12EF499}" srcId="{55773186-4BA5-404E-9D2C-7904A83A14A4}" destId="{9B292DC1-CE8F-47FB-B2ED-23C2A7C0613B}" srcOrd="0" destOrd="0" parTransId="{9E842EA5-693B-4676-B27A-CB0B29A36626}" sibTransId="{0F2656FD-F428-40C9-A92A-16A382A0C761}"/>
    <dgm:cxn modelId="{79C34FEA-C1D5-44C3-BDAB-BDD6C6775903}" type="presOf" srcId="{9B292DC1-CE8F-47FB-B2ED-23C2A7C0613B}" destId="{DD1B12B8-4A38-4390-B35C-99A681147958}" srcOrd="0" destOrd="0" presId="urn:microsoft.com/office/officeart/2005/8/layout/vList2"/>
    <dgm:cxn modelId="{3892D239-1F35-46DC-B864-C525F3A87013}" type="presParOf" srcId="{6C388986-32CE-403F-AC84-B342CB00A1B4}" destId="{DD1B12B8-4A38-4390-B35C-99A68114795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C39F41F-4C9A-4AA2-977F-19EBED75E010}" type="doc">
      <dgm:prSet loTypeId="urn:microsoft.com/office/officeart/2005/8/layout/vList5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52309186-1F29-40F8-A4E9-9EB611047EE5}">
      <dgm:prSet phldrT="[Tekst]" custT="1"/>
      <dgm:spPr/>
      <dgm:t>
        <a:bodyPr/>
        <a:lstStyle/>
        <a:p>
          <a:pPr algn="ctr"/>
          <a:r>
            <a:rPr lang="pl-PL" sz="1800" b="1" dirty="0" smtClean="0">
              <a:solidFill>
                <a:schemeClr val="tx1"/>
              </a:solidFill>
              <a:effectLst/>
            </a:rPr>
            <a:t>LICEUM OGÓLNOKSZTAŁCĄCE</a:t>
          </a:r>
        </a:p>
        <a:p>
          <a:pPr algn="ctr"/>
          <a:r>
            <a:rPr lang="pl-PL" sz="1800" b="0" dirty="0" smtClean="0">
              <a:solidFill>
                <a:srgbClr val="FF0000"/>
              </a:solidFill>
              <a:effectLst/>
            </a:rPr>
            <a:t> </a:t>
          </a:r>
          <a:r>
            <a:rPr lang="pl-PL" sz="1800" b="1" dirty="0" smtClean="0">
              <a:solidFill>
                <a:srgbClr val="FF0000"/>
              </a:solidFill>
              <a:effectLst/>
            </a:rPr>
            <a:t>3 - letnie</a:t>
          </a:r>
        </a:p>
      </dgm:t>
    </dgm:pt>
    <dgm:pt modelId="{60E1B4C1-0825-44DF-9A4B-C41480664D92}" type="parTrans" cxnId="{DE5EBB21-0EBD-4B87-82CF-B5BD26BA5A54}">
      <dgm:prSet/>
      <dgm:spPr/>
      <dgm:t>
        <a:bodyPr/>
        <a:lstStyle/>
        <a:p>
          <a:endParaRPr lang="pl-PL"/>
        </a:p>
      </dgm:t>
    </dgm:pt>
    <dgm:pt modelId="{CE60D397-1CC3-4A6F-95F8-D3262F926A66}" type="sibTrans" cxnId="{DE5EBB21-0EBD-4B87-82CF-B5BD26BA5A54}">
      <dgm:prSet/>
      <dgm:spPr/>
      <dgm:t>
        <a:bodyPr/>
        <a:lstStyle/>
        <a:p>
          <a:endParaRPr lang="pl-PL"/>
        </a:p>
      </dgm:t>
    </dgm:pt>
    <dgm:pt modelId="{9A6F6DAC-4111-46B4-BF4A-65660357E41A}">
      <dgm:prSet phldrT="[Tekst]" custT="1"/>
      <dgm:spPr/>
      <dgm:t>
        <a:bodyPr/>
        <a:lstStyle/>
        <a:p>
          <a:r>
            <a:rPr lang="pl-PL" sz="1800" b="1" dirty="0" smtClean="0">
              <a:solidFill>
                <a:schemeClr val="tx1"/>
              </a:solidFill>
              <a:effectLst/>
            </a:rPr>
            <a:t>LICEUM  OGÓLNOKSZTAŁCĄCE               </a:t>
          </a:r>
          <a:r>
            <a:rPr lang="pl-PL" sz="1800" b="1" dirty="0" smtClean="0">
              <a:solidFill>
                <a:srgbClr val="FF0000"/>
              </a:solidFill>
              <a:effectLst/>
            </a:rPr>
            <a:t>4 - letnie</a:t>
          </a:r>
        </a:p>
      </dgm:t>
    </dgm:pt>
    <dgm:pt modelId="{D51BEAA6-8D70-42CE-8A1B-5AF3B62121FF}" type="parTrans" cxnId="{C1763D1F-F9C0-4835-B2DD-496B5951DD31}">
      <dgm:prSet/>
      <dgm:spPr/>
      <dgm:t>
        <a:bodyPr/>
        <a:lstStyle/>
        <a:p>
          <a:endParaRPr lang="pl-PL"/>
        </a:p>
      </dgm:t>
    </dgm:pt>
    <dgm:pt modelId="{06F79C3B-E09C-4ABC-90EB-0F5303689827}" type="sibTrans" cxnId="{C1763D1F-F9C0-4835-B2DD-496B5951DD31}">
      <dgm:prSet/>
      <dgm:spPr/>
      <dgm:t>
        <a:bodyPr/>
        <a:lstStyle/>
        <a:p>
          <a:endParaRPr lang="pl-PL"/>
        </a:p>
      </dgm:t>
    </dgm:pt>
    <dgm:pt modelId="{4E1CC4A0-E36C-46F7-AE75-FD858A1ED110}">
      <dgm:prSet phldrT="[Tekst]" custT="1"/>
      <dgm:spPr/>
      <dgm:t>
        <a:bodyPr/>
        <a:lstStyle/>
        <a:p>
          <a:pPr algn="just"/>
          <a:endParaRPr lang="pl-PL" sz="1800" dirty="0"/>
        </a:p>
      </dgm:t>
    </dgm:pt>
    <dgm:pt modelId="{3BE4CEE5-A89A-4321-9358-D6056D837EF4}" type="parTrans" cxnId="{BF561697-2546-4938-AB32-D751F09D32D4}">
      <dgm:prSet/>
      <dgm:spPr/>
      <dgm:t>
        <a:bodyPr/>
        <a:lstStyle/>
        <a:p>
          <a:endParaRPr lang="pl-PL"/>
        </a:p>
      </dgm:t>
    </dgm:pt>
    <dgm:pt modelId="{7C10704C-B4CA-4A25-8BE4-A125F29570F2}" type="sibTrans" cxnId="{BF561697-2546-4938-AB32-D751F09D32D4}">
      <dgm:prSet/>
      <dgm:spPr/>
      <dgm:t>
        <a:bodyPr/>
        <a:lstStyle/>
        <a:p>
          <a:endParaRPr lang="pl-PL"/>
        </a:p>
      </dgm:t>
    </dgm:pt>
    <dgm:pt modelId="{A5BF5A4D-34FA-47FA-A95E-1C737F2D868D}">
      <dgm:prSet phldrT="[Tekst]" custT="1"/>
      <dgm:spPr/>
      <dgm:t>
        <a:bodyPr/>
        <a:lstStyle/>
        <a:p>
          <a:r>
            <a:rPr lang="pl-PL" sz="1800" b="1" dirty="0" smtClean="0">
              <a:solidFill>
                <a:schemeClr val="dk1"/>
              </a:solidFill>
              <a:latin typeface="+mn-lt"/>
              <a:ea typeface="+mn-ea"/>
              <a:cs typeface="+mn-cs"/>
            </a:rPr>
            <a:t>Rozporządzenie MEN  z dnia 27 sierpnia 2012 r. </a:t>
          </a:r>
          <a:br>
            <a:rPr lang="pl-PL" sz="1800" b="1" dirty="0" smtClean="0">
              <a:solidFill>
                <a:schemeClr val="dk1"/>
              </a:solidFill>
              <a:latin typeface="+mn-lt"/>
              <a:ea typeface="+mn-ea"/>
              <a:cs typeface="+mn-cs"/>
            </a:rPr>
          </a:br>
          <a:r>
            <a:rPr lang="pl-PL" sz="1800" b="0" i="1" dirty="0" smtClean="0">
              <a:solidFill>
                <a:schemeClr val="dk1"/>
              </a:solidFill>
              <a:latin typeface="+mn-lt"/>
              <a:ea typeface="+mn-ea"/>
              <a:cs typeface="+mn-cs"/>
            </a:rPr>
            <a:t>w sprawie podstawy programowej </a:t>
          </a:r>
          <a:r>
            <a:rPr lang="pl-PL" sz="1800" b="0" i="1" baseline="0" dirty="0" smtClean="0">
              <a:solidFill>
                <a:schemeClr val="dk1"/>
              </a:solidFill>
              <a:latin typeface="+mn-lt"/>
              <a:ea typeface="+mn-ea"/>
              <a:cs typeface="+mn-cs"/>
            </a:rPr>
            <a:t> kształcenia ogólnego   </a:t>
          </a:r>
          <a:r>
            <a:rPr lang="pl-PL" sz="1800" b="0" dirty="0" smtClean="0">
              <a:solidFill>
                <a:schemeClr val="dk1"/>
              </a:solidFill>
              <a:latin typeface="+mn-lt"/>
              <a:ea typeface="+mn-ea"/>
              <a:cs typeface="+mn-cs"/>
            </a:rPr>
            <a:t>(Dz. U. 2012 poz. 977);</a:t>
          </a:r>
          <a:endParaRPr lang="pl-PL" sz="1800" b="0" dirty="0"/>
        </a:p>
      </dgm:t>
    </dgm:pt>
    <dgm:pt modelId="{8E0B6E4F-2E16-41B2-90BA-6F437F49E604}" type="parTrans" cxnId="{7CD110B6-A761-4891-A214-4CDF982F9DA4}">
      <dgm:prSet/>
      <dgm:spPr/>
      <dgm:t>
        <a:bodyPr/>
        <a:lstStyle/>
        <a:p>
          <a:endParaRPr lang="pl-PL"/>
        </a:p>
      </dgm:t>
    </dgm:pt>
    <dgm:pt modelId="{E01BB195-44F7-4780-AABD-65D9090D757F}" type="sibTrans" cxnId="{7CD110B6-A761-4891-A214-4CDF982F9DA4}">
      <dgm:prSet/>
      <dgm:spPr/>
      <dgm:t>
        <a:bodyPr/>
        <a:lstStyle/>
        <a:p>
          <a:endParaRPr lang="pl-PL"/>
        </a:p>
      </dgm:t>
    </dgm:pt>
    <dgm:pt modelId="{C764244A-283F-4F64-80B8-6A8126B83F25}">
      <dgm:prSet phldrT="[Tekst]" custT="1"/>
      <dgm:spPr/>
      <dgm:t>
        <a:bodyPr/>
        <a:lstStyle/>
        <a:p>
          <a:endParaRPr lang="pl-PL" sz="1800" dirty="0"/>
        </a:p>
      </dgm:t>
    </dgm:pt>
    <dgm:pt modelId="{A5BA7CAB-B939-49B6-A8DC-C277F3B87C4D}" type="parTrans" cxnId="{7EBB4C7A-565B-4926-8A5A-08C0E83B6F9C}">
      <dgm:prSet/>
      <dgm:spPr/>
    </dgm:pt>
    <dgm:pt modelId="{788FABAD-7CBB-4227-BD8A-D3898E151B4A}" type="sibTrans" cxnId="{7EBB4C7A-565B-4926-8A5A-08C0E83B6F9C}">
      <dgm:prSet/>
      <dgm:spPr/>
    </dgm:pt>
    <dgm:pt modelId="{D146A843-AA85-4DFB-A531-8689D30BE419}">
      <dgm:prSet phldrT="[Tekst]" custT="1"/>
      <dgm:spPr/>
      <dgm:t>
        <a:bodyPr/>
        <a:lstStyle/>
        <a:p>
          <a:endParaRPr lang="pl-PL" sz="1800" dirty="0"/>
        </a:p>
      </dgm:t>
    </dgm:pt>
    <dgm:pt modelId="{B4E44911-3C1B-436C-8150-355B32F7F0A6}" type="parTrans" cxnId="{2CE5E9D2-3783-4F7C-B564-6E54FC11920A}">
      <dgm:prSet/>
      <dgm:spPr/>
    </dgm:pt>
    <dgm:pt modelId="{F72E30AA-1261-42DD-B3A7-7BA6073B70C6}" type="sibTrans" cxnId="{2CE5E9D2-3783-4F7C-B564-6E54FC11920A}">
      <dgm:prSet/>
      <dgm:spPr/>
    </dgm:pt>
    <dgm:pt modelId="{241A2949-1A3B-4A6E-9BE1-B102960E2848}">
      <dgm:prSet custT="1"/>
      <dgm:spPr/>
      <dgm:t>
        <a:bodyPr/>
        <a:lstStyle/>
        <a:p>
          <a:r>
            <a:rPr lang="pl-PL" sz="1800" b="1" baseline="0" dirty="0" smtClean="0">
              <a:solidFill>
                <a:schemeClr val="dk1"/>
              </a:solidFill>
              <a:latin typeface="+mn-lt"/>
              <a:ea typeface="+mn-ea"/>
              <a:cs typeface="+mn-cs"/>
            </a:rPr>
            <a:t>Rozporządzenie MEN z dnia 30 stycznia 2018 r. </a:t>
          </a:r>
          <a:br>
            <a:rPr lang="pl-PL" sz="1800" b="1" baseline="0" dirty="0" smtClean="0">
              <a:solidFill>
                <a:schemeClr val="dk1"/>
              </a:solidFill>
              <a:latin typeface="+mn-lt"/>
              <a:ea typeface="+mn-ea"/>
              <a:cs typeface="+mn-cs"/>
            </a:rPr>
          </a:br>
          <a:r>
            <a:rPr lang="pl-PL" sz="1800" b="0" i="1" baseline="0" dirty="0" smtClean="0">
              <a:solidFill>
                <a:schemeClr val="dk1"/>
              </a:solidFill>
              <a:latin typeface="+mn-lt"/>
              <a:ea typeface="+mn-ea"/>
              <a:cs typeface="+mn-cs"/>
            </a:rPr>
            <a:t>w sprawie podstawy programowej kształcenia ogólnego</a:t>
          </a:r>
          <a:r>
            <a:rPr lang="pl-PL" sz="1800" b="0" baseline="0" dirty="0" smtClean="0">
              <a:solidFill>
                <a:schemeClr val="dk1"/>
              </a:solidFill>
              <a:latin typeface="+mn-lt"/>
              <a:ea typeface="+mn-ea"/>
              <a:cs typeface="+mn-cs"/>
            </a:rPr>
            <a:t> (</a:t>
          </a:r>
          <a:r>
            <a:rPr lang="pl-PL" sz="1800" b="0" baseline="0" dirty="0" err="1" smtClean="0">
              <a:solidFill>
                <a:schemeClr val="dk1"/>
              </a:solidFill>
              <a:latin typeface="+mn-lt"/>
              <a:ea typeface="+mn-ea"/>
              <a:cs typeface="+mn-cs"/>
            </a:rPr>
            <a:t>Dz</a:t>
          </a:r>
          <a:r>
            <a:rPr lang="pl-PL" sz="1800" b="0" baseline="0" dirty="0" smtClean="0">
              <a:solidFill>
                <a:schemeClr val="dk1"/>
              </a:solidFill>
              <a:latin typeface="+mn-lt"/>
              <a:ea typeface="+mn-ea"/>
              <a:cs typeface="+mn-cs"/>
            </a:rPr>
            <a:t> U. z 2018 </a:t>
          </a:r>
          <a:r>
            <a:rPr lang="pl-PL" sz="1800" b="0" baseline="0" dirty="0" err="1" smtClean="0">
              <a:solidFill>
                <a:schemeClr val="dk1"/>
              </a:solidFill>
              <a:latin typeface="+mn-lt"/>
              <a:ea typeface="+mn-ea"/>
              <a:cs typeface="+mn-cs"/>
            </a:rPr>
            <a:t>r</a:t>
          </a:r>
          <a:r>
            <a:rPr lang="pl-PL" sz="1800" b="0" baseline="0" dirty="0" smtClean="0">
              <a:solidFill>
                <a:schemeClr val="dk1"/>
              </a:solidFill>
              <a:latin typeface="+mn-lt"/>
              <a:ea typeface="+mn-ea"/>
              <a:cs typeface="+mn-cs"/>
            </a:rPr>
            <a:t>. poz. 467);</a:t>
          </a:r>
        </a:p>
      </dgm:t>
    </dgm:pt>
    <dgm:pt modelId="{86BABA38-9689-42A3-BD2F-6CF49178B8D7}" type="parTrans" cxnId="{4A805BC2-8E84-466B-BBB9-815A73ED0F12}">
      <dgm:prSet/>
      <dgm:spPr/>
      <dgm:t>
        <a:bodyPr/>
        <a:lstStyle/>
        <a:p>
          <a:endParaRPr lang="pl-PL"/>
        </a:p>
      </dgm:t>
    </dgm:pt>
    <dgm:pt modelId="{6F4B1CA3-813F-484D-A46D-34A356940BEF}" type="sibTrans" cxnId="{4A805BC2-8E84-466B-BBB9-815A73ED0F12}">
      <dgm:prSet/>
      <dgm:spPr/>
      <dgm:t>
        <a:bodyPr/>
        <a:lstStyle/>
        <a:p>
          <a:endParaRPr lang="pl-PL"/>
        </a:p>
      </dgm:t>
    </dgm:pt>
    <dgm:pt modelId="{6831951F-4031-42C7-896D-36760E19D75B}">
      <dgm:prSet phldrT="[Tekst]" custT="1"/>
      <dgm:spPr/>
      <dgm:t>
        <a:bodyPr/>
        <a:lstStyle/>
        <a:p>
          <a:r>
            <a:rPr lang="pl-PL" sz="1800" dirty="0" smtClean="0"/>
            <a:t>Rozporządzenie MEM z dnia 12 lutego 2019 r.  </a:t>
          </a:r>
          <a:br>
            <a:rPr lang="pl-PL" sz="1800" dirty="0" smtClean="0"/>
          </a:br>
          <a:r>
            <a:rPr lang="pl-PL" sz="1800" dirty="0" smtClean="0"/>
            <a:t>w sprawie</a:t>
          </a:r>
          <a:r>
            <a:rPr lang="pl-PL" sz="1800" i="1" dirty="0" smtClean="0">
              <a:solidFill>
                <a:srgbClr val="FF0000"/>
              </a:solidFill>
            </a:rPr>
            <a:t> doradztwa zawodowego </a:t>
          </a:r>
          <a:br>
            <a:rPr lang="pl-PL" sz="1800" i="1" dirty="0" smtClean="0">
              <a:solidFill>
                <a:srgbClr val="FF0000"/>
              </a:solidFill>
            </a:rPr>
          </a:br>
          <a:r>
            <a:rPr lang="pl-PL" sz="1800" dirty="0" smtClean="0"/>
            <a:t>(Dz. U. 2019, poz. 325) – załącznik nr 5</a:t>
          </a:r>
          <a:endParaRPr lang="pl-PL" sz="1800" b="0" baseline="0" dirty="0" smtClean="0">
            <a:solidFill>
              <a:schemeClr val="dk1"/>
            </a:solidFill>
            <a:latin typeface="+mn-lt"/>
            <a:ea typeface="+mn-ea"/>
            <a:cs typeface="+mn-cs"/>
          </a:endParaRPr>
        </a:p>
      </dgm:t>
    </dgm:pt>
    <dgm:pt modelId="{9AF77966-1795-499D-A3DC-9166A9C4DC41}" type="parTrans" cxnId="{321965D6-36DE-4E54-A2CD-DFBF87DB9071}">
      <dgm:prSet/>
      <dgm:spPr/>
    </dgm:pt>
    <dgm:pt modelId="{0B7F040B-4B8A-4AE1-97B4-8951B5FC59F8}" type="sibTrans" cxnId="{321965D6-36DE-4E54-A2CD-DFBF87DB9071}">
      <dgm:prSet/>
      <dgm:spPr/>
    </dgm:pt>
    <dgm:pt modelId="{963391A5-0088-4A91-8151-8DE121E6618E}">
      <dgm:prSet custT="1"/>
      <dgm:spPr/>
      <dgm:t>
        <a:bodyPr/>
        <a:lstStyle/>
        <a:p>
          <a:endParaRPr lang="pl-PL" sz="1800" b="0" baseline="0" dirty="0" smtClean="0">
            <a:solidFill>
              <a:schemeClr val="dk1"/>
            </a:solidFill>
            <a:latin typeface="+mn-lt"/>
            <a:ea typeface="+mn-ea"/>
            <a:cs typeface="+mn-cs"/>
          </a:endParaRPr>
        </a:p>
      </dgm:t>
    </dgm:pt>
    <dgm:pt modelId="{1259E459-3B5E-45A1-885A-819BCE0E9762}" type="parTrans" cxnId="{6B77F7F9-CABF-4F88-A2AF-1B9375223443}">
      <dgm:prSet/>
      <dgm:spPr/>
    </dgm:pt>
    <dgm:pt modelId="{4AEDCAB8-894C-4D2F-A599-311E8FA21947}" type="sibTrans" cxnId="{6B77F7F9-CABF-4F88-A2AF-1B9375223443}">
      <dgm:prSet/>
      <dgm:spPr/>
    </dgm:pt>
    <dgm:pt modelId="{81842732-D030-49E5-9E42-8825F0F7A47C}" type="pres">
      <dgm:prSet presAssocID="{5C39F41F-4C9A-4AA2-977F-19EBED75E01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8B565DE2-4374-42AF-A9B4-B122D14A3D1F}" type="pres">
      <dgm:prSet presAssocID="{52309186-1F29-40F8-A4E9-9EB611047EE5}" presName="linNode" presStyleCnt="0"/>
      <dgm:spPr/>
      <dgm:t>
        <a:bodyPr/>
        <a:lstStyle/>
        <a:p>
          <a:endParaRPr lang="pl-PL"/>
        </a:p>
      </dgm:t>
    </dgm:pt>
    <dgm:pt modelId="{ADE85718-E733-4368-AAF7-E211B2AC5C6F}" type="pres">
      <dgm:prSet presAssocID="{52309186-1F29-40F8-A4E9-9EB611047EE5}" presName="parentText" presStyleLbl="node1" presStyleIdx="0" presStyleCnt="2" custLinFactNeighborX="-2507" custLinFactNeighborY="-1052">
        <dgm:presLayoutVars>
          <dgm:chMax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38867C46-E92C-4881-A489-53DF89815FF4}" type="pres">
      <dgm:prSet presAssocID="{52309186-1F29-40F8-A4E9-9EB611047EE5}" presName="descendantText" presStyleLbl="alignAccFollowNode1" presStyleIdx="0" presStyleCnt="2" custScaleY="121346" custLinFactNeighborX="-707" custLinFactNeighborY="-2869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BD0A0FA4-57BD-4ABE-9DB3-191C24876BE5}" type="pres">
      <dgm:prSet presAssocID="{CE60D397-1CC3-4A6F-95F8-D3262F926A66}" presName="sp" presStyleCnt="0"/>
      <dgm:spPr/>
      <dgm:t>
        <a:bodyPr/>
        <a:lstStyle/>
        <a:p>
          <a:endParaRPr lang="pl-PL"/>
        </a:p>
      </dgm:t>
    </dgm:pt>
    <dgm:pt modelId="{F99E4752-5174-402C-B82E-5C0B697A94BE}" type="pres">
      <dgm:prSet presAssocID="{9A6F6DAC-4111-46B4-BF4A-65660357E41A}" presName="linNode" presStyleCnt="0"/>
      <dgm:spPr/>
      <dgm:t>
        <a:bodyPr/>
        <a:lstStyle/>
        <a:p>
          <a:endParaRPr lang="pl-PL"/>
        </a:p>
      </dgm:t>
    </dgm:pt>
    <dgm:pt modelId="{4295CCF1-925C-41A3-9380-27E0775CCFA9}" type="pres">
      <dgm:prSet presAssocID="{9A6F6DAC-4111-46B4-BF4A-65660357E41A}" presName="parentText" presStyleLbl="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D8AB2D40-2BF1-4FFA-9214-B24E1AB1BC84}" type="pres">
      <dgm:prSet presAssocID="{9A6F6DAC-4111-46B4-BF4A-65660357E41A}" presName="descendantText" presStyleLbl="alignAccFollowNode1" presStyleIdx="1" presStyleCnt="2" custScaleY="103981" custLinFactNeighborX="543" custLinFactNeighborY="-5473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7EBB4C7A-565B-4926-8A5A-08C0E83B6F9C}" srcId="{52309186-1F29-40F8-A4E9-9EB611047EE5}" destId="{C764244A-283F-4F64-80B8-6A8126B83F25}" srcOrd="2" destOrd="0" parTransId="{A5BA7CAB-B939-49B6-A8DC-C277F3B87C4D}" sibTransId="{788FABAD-7CBB-4227-BD8A-D3898E151B4A}"/>
    <dgm:cxn modelId="{F8EA790A-1363-48D1-A404-82B772277B84}" type="presOf" srcId="{D146A843-AA85-4DFB-A531-8689D30BE419}" destId="{38867C46-E92C-4881-A489-53DF89815FF4}" srcOrd="0" destOrd="1" presId="urn:microsoft.com/office/officeart/2005/8/layout/vList5"/>
    <dgm:cxn modelId="{D025DFEC-F5C4-4D3B-8340-FC1E9388220E}" type="presOf" srcId="{241A2949-1A3B-4A6E-9BE1-B102960E2848}" destId="{D8AB2D40-2BF1-4FFA-9214-B24E1AB1BC84}" srcOrd="0" destOrd="1" presId="urn:microsoft.com/office/officeart/2005/8/layout/vList5"/>
    <dgm:cxn modelId="{5CB24228-F948-4510-8703-A6CECDB88743}" type="presOf" srcId="{52309186-1F29-40F8-A4E9-9EB611047EE5}" destId="{ADE85718-E733-4368-AAF7-E211B2AC5C6F}" srcOrd="0" destOrd="0" presId="urn:microsoft.com/office/officeart/2005/8/layout/vList5"/>
    <dgm:cxn modelId="{2CE5E9D2-3783-4F7C-B564-6E54FC11920A}" srcId="{52309186-1F29-40F8-A4E9-9EB611047EE5}" destId="{D146A843-AA85-4DFB-A531-8689D30BE419}" srcOrd="1" destOrd="0" parTransId="{B4E44911-3C1B-436C-8150-355B32F7F0A6}" sibTransId="{F72E30AA-1261-42DD-B3A7-7BA6073B70C6}"/>
    <dgm:cxn modelId="{34EC81F9-C700-46F3-A73E-BB1B1BC8CF51}" type="presOf" srcId="{4E1CC4A0-E36C-46F7-AE75-FD858A1ED110}" destId="{D8AB2D40-2BF1-4FFA-9214-B24E1AB1BC84}" srcOrd="0" destOrd="0" presId="urn:microsoft.com/office/officeart/2005/8/layout/vList5"/>
    <dgm:cxn modelId="{BE5CF344-B8F5-4694-8645-6F63D06A3FEA}" type="presOf" srcId="{A5BF5A4D-34FA-47FA-A95E-1C737F2D868D}" destId="{38867C46-E92C-4881-A489-53DF89815FF4}" srcOrd="0" destOrd="0" presId="urn:microsoft.com/office/officeart/2005/8/layout/vList5"/>
    <dgm:cxn modelId="{79EBCE81-B58B-4B8A-BD36-D3C1234A0C79}" type="presOf" srcId="{6831951F-4031-42C7-896D-36760E19D75B}" destId="{D8AB2D40-2BF1-4FFA-9214-B24E1AB1BC84}" srcOrd="0" destOrd="3" presId="urn:microsoft.com/office/officeart/2005/8/layout/vList5"/>
    <dgm:cxn modelId="{321965D6-36DE-4E54-A2CD-DFBF87DB9071}" srcId="{9A6F6DAC-4111-46B4-BF4A-65660357E41A}" destId="{6831951F-4031-42C7-896D-36760E19D75B}" srcOrd="3" destOrd="0" parTransId="{9AF77966-1795-499D-A3DC-9166A9C4DC41}" sibTransId="{0B7F040B-4B8A-4AE1-97B4-8951B5FC59F8}"/>
    <dgm:cxn modelId="{5F7B1168-3021-4D10-832A-EB8BEB89A094}" type="presOf" srcId="{C764244A-283F-4F64-80B8-6A8126B83F25}" destId="{38867C46-E92C-4881-A489-53DF89815FF4}" srcOrd="0" destOrd="2" presId="urn:microsoft.com/office/officeart/2005/8/layout/vList5"/>
    <dgm:cxn modelId="{BF561697-2546-4938-AB32-D751F09D32D4}" srcId="{9A6F6DAC-4111-46B4-BF4A-65660357E41A}" destId="{4E1CC4A0-E36C-46F7-AE75-FD858A1ED110}" srcOrd="0" destOrd="0" parTransId="{3BE4CEE5-A89A-4321-9358-D6056D837EF4}" sibTransId="{7C10704C-B4CA-4A25-8BE4-A125F29570F2}"/>
    <dgm:cxn modelId="{A59EDE3D-C6C8-41EA-8738-B5140ED64558}" type="presOf" srcId="{963391A5-0088-4A91-8151-8DE121E6618E}" destId="{D8AB2D40-2BF1-4FFA-9214-B24E1AB1BC84}" srcOrd="0" destOrd="2" presId="urn:microsoft.com/office/officeart/2005/8/layout/vList5"/>
    <dgm:cxn modelId="{7CD110B6-A761-4891-A214-4CDF982F9DA4}" srcId="{52309186-1F29-40F8-A4E9-9EB611047EE5}" destId="{A5BF5A4D-34FA-47FA-A95E-1C737F2D868D}" srcOrd="0" destOrd="0" parTransId="{8E0B6E4F-2E16-41B2-90BA-6F437F49E604}" sibTransId="{E01BB195-44F7-4780-AABD-65D9090D757F}"/>
    <dgm:cxn modelId="{7B1C6148-A528-489B-9765-C8065373ED05}" type="presOf" srcId="{9A6F6DAC-4111-46B4-BF4A-65660357E41A}" destId="{4295CCF1-925C-41A3-9380-27E0775CCFA9}" srcOrd="0" destOrd="0" presId="urn:microsoft.com/office/officeart/2005/8/layout/vList5"/>
    <dgm:cxn modelId="{6B77F7F9-CABF-4F88-A2AF-1B9375223443}" srcId="{9A6F6DAC-4111-46B4-BF4A-65660357E41A}" destId="{963391A5-0088-4A91-8151-8DE121E6618E}" srcOrd="2" destOrd="0" parTransId="{1259E459-3B5E-45A1-885A-819BCE0E9762}" sibTransId="{4AEDCAB8-894C-4D2F-A599-311E8FA21947}"/>
    <dgm:cxn modelId="{F0727769-C0A5-4AFF-B426-18A4FB2AA18B}" type="presOf" srcId="{5C39F41F-4C9A-4AA2-977F-19EBED75E010}" destId="{81842732-D030-49E5-9E42-8825F0F7A47C}" srcOrd="0" destOrd="0" presId="urn:microsoft.com/office/officeart/2005/8/layout/vList5"/>
    <dgm:cxn modelId="{C1763D1F-F9C0-4835-B2DD-496B5951DD31}" srcId="{5C39F41F-4C9A-4AA2-977F-19EBED75E010}" destId="{9A6F6DAC-4111-46B4-BF4A-65660357E41A}" srcOrd="1" destOrd="0" parTransId="{D51BEAA6-8D70-42CE-8A1B-5AF3B62121FF}" sibTransId="{06F79C3B-E09C-4ABC-90EB-0F5303689827}"/>
    <dgm:cxn modelId="{DE5EBB21-0EBD-4B87-82CF-B5BD26BA5A54}" srcId="{5C39F41F-4C9A-4AA2-977F-19EBED75E010}" destId="{52309186-1F29-40F8-A4E9-9EB611047EE5}" srcOrd="0" destOrd="0" parTransId="{60E1B4C1-0825-44DF-9A4B-C41480664D92}" sibTransId="{CE60D397-1CC3-4A6F-95F8-D3262F926A66}"/>
    <dgm:cxn modelId="{4A805BC2-8E84-466B-BBB9-815A73ED0F12}" srcId="{9A6F6DAC-4111-46B4-BF4A-65660357E41A}" destId="{241A2949-1A3B-4A6E-9BE1-B102960E2848}" srcOrd="1" destOrd="0" parTransId="{86BABA38-9689-42A3-BD2F-6CF49178B8D7}" sibTransId="{6F4B1CA3-813F-484D-A46D-34A356940BEF}"/>
    <dgm:cxn modelId="{788502B1-2A52-4F32-BB30-68A42D09CEB4}" type="presParOf" srcId="{81842732-D030-49E5-9E42-8825F0F7A47C}" destId="{8B565DE2-4374-42AF-A9B4-B122D14A3D1F}" srcOrd="0" destOrd="0" presId="urn:microsoft.com/office/officeart/2005/8/layout/vList5"/>
    <dgm:cxn modelId="{4479A2BB-9603-4AC8-86AC-D83466F85C77}" type="presParOf" srcId="{8B565DE2-4374-42AF-A9B4-B122D14A3D1F}" destId="{ADE85718-E733-4368-AAF7-E211B2AC5C6F}" srcOrd="0" destOrd="0" presId="urn:microsoft.com/office/officeart/2005/8/layout/vList5"/>
    <dgm:cxn modelId="{D3C63A3C-7B43-4755-BE52-52C3356E97AF}" type="presParOf" srcId="{8B565DE2-4374-42AF-A9B4-B122D14A3D1F}" destId="{38867C46-E92C-4881-A489-53DF89815FF4}" srcOrd="1" destOrd="0" presId="urn:microsoft.com/office/officeart/2005/8/layout/vList5"/>
    <dgm:cxn modelId="{16A45105-C6E3-40EF-8F7A-ADCB69E41249}" type="presParOf" srcId="{81842732-D030-49E5-9E42-8825F0F7A47C}" destId="{BD0A0FA4-57BD-4ABE-9DB3-191C24876BE5}" srcOrd="1" destOrd="0" presId="urn:microsoft.com/office/officeart/2005/8/layout/vList5"/>
    <dgm:cxn modelId="{8FA9672A-259E-414E-B49A-791921FDF3E0}" type="presParOf" srcId="{81842732-D030-49E5-9E42-8825F0F7A47C}" destId="{F99E4752-5174-402C-B82E-5C0B697A94BE}" srcOrd="2" destOrd="0" presId="urn:microsoft.com/office/officeart/2005/8/layout/vList5"/>
    <dgm:cxn modelId="{FD38C3B0-5F10-4FA8-BBAB-6DFE8F7A6F03}" type="presParOf" srcId="{F99E4752-5174-402C-B82E-5C0B697A94BE}" destId="{4295CCF1-925C-41A3-9380-27E0775CCFA9}" srcOrd="0" destOrd="0" presId="urn:microsoft.com/office/officeart/2005/8/layout/vList5"/>
    <dgm:cxn modelId="{7717E257-1E79-4A25-81C4-2998658776BC}" type="presParOf" srcId="{F99E4752-5174-402C-B82E-5C0B697A94BE}" destId="{D8AB2D40-2BF1-4FFA-9214-B24E1AB1BC84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C39F41F-4C9A-4AA2-977F-19EBED75E010}" type="doc">
      <dgm:prSet loTypeId="urn:microsoft.com/office/officeart/2005/8/layout/vList5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52309186-1F29-40F8-A4E9-9EB611047EE5}">
      <dgm:prSet phldrT="[Tekst]" custT="1"/>
      <dgm:spPr/>
      <dgm:t>
        <a:bodyPr/>
        <a:lstStyle/>
        <a:p>
          <a:pPr algn="ctr"/>
          <a:r>
            <a:rPr lang="pl-PL" sz="2000" b="1" dirty="0" smtClean="0"/>
            <a:t>BRANŻOWA SZKOŁA I STOPNIA </a:t>
          </a:r>
        </a:p>
        <a:p>
          <a:pPr algn="ctr"/>
          <a:r>
            <a:rPr lang="pl-PL" sz="2000" b="0" dirty="0" smtClean="0"/>
            <a:t>(</a:t>
          </a:r>
          <a:r>
            <a:rPr lang="pl-PL" sz="2000" b="0" dirty="0" smtClean="0">
              <a:solidFill>
                <a:srgbClr val="FF0000"/>
              </a:solidFill>
            </a:rPr>
            <a:t>ab. gimnazjum</a:t>
          </a:r>
          <a:r>
            <a:rPr lang="pl-PL" sz="2000" dirty="0" smtClean="0"/>
            <a:t>)</a:t>
          </a:r>
          <a:endParaRPr lang="pl-PL" sz="2000" dirty="0"/>
        </a:p>
      </dgm:t>
    </dgm:pt>
    <dgm:pt modelId="{60E1B4C1-0825-44DF-9A4B-C41480664D92}" type="parTrans" cxnId="{DE5EBB21-0EBD-4B87-82CF-B5BD26BA5A54}">
      <dgm:prSet/>
      <dgm:spPr/>
      <dgm:t>
        <a:bodyPr/>
        <a:lstStyle/>
        <a:p>
          <a:endParaRPr lang="pl-PL"/>
        </a:p>
      </dgm:t>
    </dgm:pt>
    <dgm:pt modelId="{CE60D397-1CC3-4A6F-95F8-D3262F926A66}" type="sibTrans" cxnId="{DE5EBB21-0EBD-4B87-82CF-B5BD26BA5A54}">
      <dgm:prSet/>
      <dgm:spPr/>
      <dgm:t>
        <a:bodyPr/>
        <a:lstStyle/>
        <a:p>
          <a:endParaRPr lang="pl-PL"/>
        </a:p>
      </dgm:t>
    </dgm:pt>
    <dgm:pt modelId="{9A6F6DAC-4111-46B4-BF4A-65660357E41A}">
      <dgm:prSet phldrT="[Tekst]" custT="1"/>
      <dgm:spPr/>
      <dgm:t>
        <a:bodyPr/>
        <a:lstStyle/>
        <a:p>
          <a:r>
            <a:rPr lang="pl-PL" sz="2000" b="1" dirty="0" smtClean="0"/>
            <a:t>BRANŻOWA SZKOŁA I STOPNIA</a:t>
          </a:r>
        </a:p>
        <a:p>
          <a:r>
            <a:rPr lang="pl-PL" sz="2000" b="0" dirty="0" smtClean="0"/>
            <a:t>(</a:t>
          </a:r>
          <a:r>
            <a:rPr lang="pl-PL" sz="2000" b="0" dirty="0" smtClean="0">
              <a:solidFill>
                <a:srgbClr val="FF0000"/>
              </a:solidFill>
            </a:rPr>
            <a:t>ab. szkoły podstawowej</a:t>
          </a:r>
          <a:r>
            <a:rPr lang="pl-PL" sz="2000" b="0" dirty="0" smtClean="0"/>
            <a:t>)</a:t>
          </a:r>
          <a:endParaRPr lang="pl-PL" sz="2000" b="0" dirty="0"/>
        </a:p>
      </dgm:t>
    </dgm:pt>
    <dgm:pt modelId="{D51BEAA6-8D70-42CE-8A1B-5AF3B62121FF}" type="parTrans" cxnId="{C1763D1F-F9C0-4835-B2DD-496B5951DD31}">
      <dgm:prSet/>
      <dgm:spPr/>
      <dgm:t>
        <a:bodyPr/>
        <a:lstStyle/>
        <a:p>
          <a:endParaRPr lang="pl-PL"/>
        </a:p>
      </dgm:t>
    </dgm:pt>
    <dgm:pt modelId="{06F79C3B-E09C-4ABC-90EB-0F5303689827}" type="sibTrans" cxnId="{C1763D1F-F9C0-4835-B2DD-496B5951DD31}">
      <dgm:prSet/>
      <dgm:spPr/>
      <dgm:t>
        <a:bodyPr/>
        <a:lstStyle/>
        <a:p>
          <a:endParaRPr lang="pl-PL"/>
        </a:p>
      </dgm:t>
    </dgm:pt>
    <dgm:pt modelId="{4E1CC4A0-E36C-46F7-AE75-FD858A1ED110}">
      <dgm:prSet phldrT="[Tekst]" custT="1"/>
      <dgm:spPr/>
      <dgm:t>
        <a:bodyPr/>
        <a:lstStyle/>
        <a:p>
          <a:pPr algn="just"/>
          <a:endParaRPr lang="pl-PL" sz="1800" dirty="0"/>
        </a:p>
      </dgm:t>
    </dgm:pt>
    <dgm:pt modelId="{3BE4CEE5-A89A-4321-9358-D6056D837EF4}" type="parTrans" cxnId="{BF561697-2546-4938-AB32-D751F09D32D4}">
      <dgm:prSet/>
      <dgm:spPr/>
      <dgm:t>
        <a:bodyPr/>
        <a:lstStyle/>
        <a:p>
          <a:endParaRPr lang="pl-PL"/>
        </a:p>
      </dgm:t>
    </dgm:pt>
    <dgm:pt modelId="{7C10704C-B4CA-4A25-8BE4-A125F29570F2}" type="sibTrans" cxnId="{BF561697-2546-4938-AB32-D751F09D32D4}">
      <dgm:prSet/>
      <dgm:spPr/>
      <dgm:t>
        <a:bodyPr/>
        <a:lstStyle/>
        <a:p>
          <a:endParaRPr lang="pl-PL"/>
        </a:p>
      </dgm:t>
    </dgm:pt>
    <dgm:pt modelId="{A5BF5A4D-34FA-47FA-A95E-1C737F2D868D}">
      <dgm:prSet phldrT="[Tekst]" custT="1"/>
      <dgm:spPr/>
      <dgm:t>
        <a:bodyPr/>
        <a:lstStyle/>
        <a:p>
          <a:endParaRPr lang="pl-PL" sz="1800" dirty="0"/>
        </a:p>
      </dgm:t>
    </dgm:pt>
    <dgm:pt modelId="{8E0B6E4F-2E16-41B2-90BA-6F437F49E604}" type="parTrans" cxnId="{7CD110B6-A761-4891-A214-4CDF982F9DA4}">
      <dgm:prSet/>
      <dgm:spPr/>
      <dgm:t>
        <a:bodyPr/>
        <a:lstStyle/>
        <a:p>
          <a:endParaRPr lang="pl-PL"/>
        </a:p>
      </dgm:t>
    </dgm:pt>
    <dgm:pt modelId="{E01BB195-44F7-4780-AABD-65D9090D757F}" type="sibTrans" cxnId="{7CD110B6-A761-4891-A214-4CDF982F9DA4}">
      <dgm:prSet/>
      <dgm:spPr/>
      <dgm:t>
        <a:bodyPr/>
        <a:lstStyle/>
        <a:p>
          <a:endParaRPr lang="pl-PL"/>
        </a:p>
      </dgm:t>
    </dgm:pt>
    <dgm:pt modelId="{FE666C79-6899-41F2-918D-1BC8701A4350}">
      <dgm:prSet phldrT="[Tekst]" custT="1"/>
      <dgm:spPr/>
      <dgm:t>
        <a:bodyPr/>
        <a:lstStyle/>
        <a:p>
          <a:r>
            <a:rPr lang="pl-PL" sz="1400" b="1" dirty="0" smtClean="0"/>
            <a:t>Rozporządzenie MEN z dnia 16 lipca 2018 </a:t>
          </a:r>
          <a:r>
            <a:rPr lang="pl-PL" sz="1400" b="1" dirty="0" err="1" smtClean="0"/>
            <a:t>r</a:t>
          </a:r>
          <a:r>
            <a:rPr lang="pl-PL" sz="1400" b="1" dirty="0" smtClean="0"/>
            <a:t>. zmieniające </a:t>
          </a:r>
          <a:r>
            <a:rPr lang="pl-PL" sz="1400" dirty="0" smtClean="0"/>
            <a:t>rozporządzenie (Dz. U. 2017, poz. 356) </a:t>
          </a:r>
          <a:r>
            <a:rPr lang="pl-PL" sz="1400" b="1" i="1" dirty="0" smtClean="0"/>
            <a:t>w sprawie podstawy programowej  …….</a:t>
          </a:r>
          <a:r>
            <a:rPr lang="pl-PL" sz="1400" b="1" dirty="0" smtClean="0"/>
            <a:t>kształcenia ogólnego ……d la branżowej szkoły </a:t>
          </a:r>
          <a:br>
            <a:rPr lang="pl-PL" sz="1400" b="1" dirty="0" smtClean="0"/>
          </a:br>
          <a:r>
            <a:rPr lang="pl-PL" sz="1400" b="1" dirty="0" smtClean="0"/>
            <a:t>I stopni</a:t>
          </a:r>
          <a:r>
            <a:rPr lang="pl-PL" sz="1400" dirty="0" smtClean="0"/>
            <a:t>a, ……….. (Dz. U. 2018, poz. 1679)   - </a:t>
          </a:r>
          <a:r>
            <a:rPr lang="pl-PL" sz="1400" b="1" dirty="0" smtClean="0">
              <a:solidFill>
                <a:srgbClr val="FF0000"/>
              </a:solidFill>
            </a:rPr>
            <a:t>załącznik nr 4;</a:t>
          </a:r>
          <a:endParaRPr lang="pl-PL" sz="1400" b="1" dirty="0">
            <a:solidFill>
              <a:srgbClr val="FF0000"/>
            </a:solidFill>
          </a:endParaRPr>
        </a:p>
      </dgm:t>
    </dgm:pt>
    <dgm:pt modelId="{1BE20A18-E886-4F1E-99CE-0BB2727EB092}" type="parTrans" cxnId="{1BB0BF95-2F4F-4FA8-971E-7254E3AAA5B7}">
      <dgm:prSet/>
      <dgm:spPr/>
      <dgm:t>
        <a:bodyPr/>
        <a:lstStyle/>
        <a:p>
          <a:endParaRPr lang="pl-PL"/>
        </a:p>
      </dgm:t>
    </dgm:pt>
    <dgm:pt modelId="{CDBE0290-F538-4559-A654-BF0DEF8F5EC4}" type="sibTrans" cxnId="{1BB0BF95-2F4F-4FA8-971E-7254E3AAA5B7}">
      <dgm:prSet/>
      <dgm:spPr/>
      <dgm:t>
        <a:bodyPr/>
        <a:lstStyle/>
        <a:p>
          <a:endParaRPr lang="pl-PL"/>
        </a:p>
      </dgm:t>
    </dgm:pt>
    <dgm:pt modelId="{AC8737F4-BB5A-48E0-BB0D-04307C085BF4}">
      <dgm:prSet phldrT="[Tekst]" custT="1"/>
      <dgm:spPr/>
      <dgm:t>
        <a:bodyPr/>
        <a:lstStyle/>
        <a:p>
          <a:endParaRPr lang="pl-PL" sz="1100" dirty="0"/>
        </a:p>
      </dgm:t>
    </dgm:pt>
    <dgm:pt modelId="{063E98FB-8DDF-40AE-821F-43B8489845DA}" type="parTrans" cxnId="{3927A69D-3FDF-4ED2-B360-A85FB6567004}">
      <dgm:prSet/>
      <dgm:spPr/>
      <dgm:t>
        <a:bodyPr/>
        <a:lstStyle/>
        <a:p>
          <a:endParaRPr lang="pl-PL"/>
        </a:p>
      </dgm:t>
    </dgm:pt>
    <dgm:pt modelId="{32AD3EFE-86BE-4BA3-AFC1-1F848F756CEC}" type="sibTrans" cxnId="{3927A69D-3FDF-4ED2-B360-A85FB6567004}">
      <dgm:prSet/>
      <dgm:spPr/>
      <dgm:t>
        <a:bodyPr/>
        <a:lstStyle/>
        <a:p>
          <a:endParaRPr lang="pl-PL"/>
        </a:p>
      </dgm:t>
    </dgm:pt>
    <dgm:pt modelId="{A1076423-4AAC-4C43-9F9E-B152C7F25799}">
      <dgm:prSet phldrT="[Tekst]" custT="1"/>
      <dgm:spPr/>
      <dgm:t>
        <a:bodyPr/>
        <a:lstStyle/>
        <a:p>
          <a:endParaRPr lang="pl-PL" sz="1100" dirty="0"/>
        </a:p>
      </dgm:t>
    </dgm:pt>
    <dgm:pt modelId="{37C2FB08-B3DC-49B7-A158-F7927A5528B3}" type="parTrans" cxnId="{0CABC741-18A1-46AE-9D00-A10631D43C1D}">
      <dgm:prSet/>
      <dgm:spPr/>
      <dgm:t>
        <a:bodyPr/>
        <a:lstStyle/>
        <a:p>
          <a:endParaRPr lang="pl-PL"/>
        </a:p>
      </dgm:t>
    </dgm:pt>
    <dgm:pt modelId="{996C4F42-2864-4C6B-B41C-76CD84554F72}" type="sibTrans" cxnId="{0CABC741-18A1-46AE-9D00-A10631D43C1D}">
      <dgm:prSet/>
      <dgm:spPr/>
      <dgm:t>
        <a:bodyPr/>
        <a:lstStyle/>
        <a:p>
          <a:endParaRPr lang="pl-PL"/>
        </a:p>
      </dgm:t>
    </dgm:pt>
    <dgm:pt modelId="{2C61CB06-ABA8-4E95-8A64-20D2CD9687E1}">
      <dgm:prSet phldrT="[Tekst]" custT="1"/>
      <dgm:spPr/>
      <dgm:t>
        <a:bodyPr/>
        <a:lstStyle/>
        <a:p>
          <a:endParaRPr lang="pl-PL" sz="1100" dirty="0"/>
        </a:p>
      </dgm:t>
    </dgm:pt>
    <dgm:pt modelId="{E9EA1F3B-CD53-423E-8F9E-040972494822}" type="parTrans" cxnId="{754B6943-6BEA-41BA-ABC3-4D65EFF39A88}">
      <dgm:prSet/>
      <dgm:spPr/>
      <dgm:t>
        <a:bodyPr/>
        <a:lstStyle/>
        <a:p>
          <a:endParaRPr lang="pl-PL"/>
        </a:p>
      </dgm:t>
    </dgm:pt>
    <dgm:pt modelId="{66EA3B60-C95C-4FC6-8084-CB69DED29A42}" type="sibTrans" cxnId="{754B6943-6BEA-41BA-ABC3-4D65EFF39A88}">
      <dgm:prSet/>
      <dgm:spPr/>
      <dgm:t>
        <a:bodyPr/>
        <a:lstStyle/>
        <a:p>
          <a:endParaRPr lang="pl-PL"/>
        </a:p>
      </dgm:t>
    </dgm:pt>
    <dgm:pt modelId="{89B25128-3AA7-468B-8BFC-A06D0D5E80E9}">
      <dgm:prSet phldrT="[Tekst]" custT="1"/>
      <dgm:spPr/>
      <dgm:t>
        <a:bodyPr/>
        <a:lstStyle/>
        <a:p>
          <a:endParaRPr lang="pl-PL" sz="1100" dirty="0"/>
        </a:p>
      </dgm:t>
    </dgm:pt>
    <dgm:pt modelId="{1CD70ACD-EDED-4E7D-A41B-C31D0BDCFD6D}" type="parTrans" cxnId="{ED7F52DC-2867-427C-A5B6-4CBABBFE722A}">
      <dgm:prSet/>
      <dgm:spPr/>
      <dgm:t>
        <a:bodyPr/>
        <a:lstStyle/>
        <a:p>
          <a:endParaRPr lang="pl-PL"/>
        </a:p>
      </dgm:t>
    </dgm:pt>
    <dgm:pt modelId="{8E5C34E0-98B8-4DDE-B60D-0582852F281C}" type="sibTrans" cxnId="{ED7F52DC-2867-427C-A5B6-4CBABBFE722A}">
      <dgm:prSet/>
      <dgm:spPr/>
      <dgm:t>
        <a:bodyPr/>
        <a:lstStyle/>
        <a:p>
          <a:endParaRPr lang="pl-PL"/>
        </a:p>
      </dgm:t>
    </dgm:pt>
    <dgm:pt modelId="{E7F8FEDA-A27A-49D9-970A-0A918B08F1F9}">
      <dgm:prSet custT="1"/>
      <dgm:spPr/>
      <dgm:t>
        <a:bodyPr/>
        <a:lstStyle/>
        <a:p>
          <a:r>
            <a:rPr lang="pl-PL" sz="1400" b="1" dirty="0" smtClean="0"/>
            <a:t>Rozporządzenie MEN z dnia 16 lipca 2018 </a:t>
          </a:r>
          <a:r>
            <a:rPr lang="pl-PL" sz="1400" b="1" dirty="0" err="1" smtClean="0"/>
            <a:t>r</a:t>
          </a:r>
          <a:r>
            <a:rPr lang="pl-PL" sz="1400" b="1" dirty="0" smtClean="0"/>
            <a:t>. zmieniające </a:t>
          </a:r>
          <a:r>
            <a:rPr lang="pl-PL" sz="1400" dirty="0" smtClean="0"/>
            <a:t>rozporządzenie </a:t>
          </a:r>
          <a:r>
            <a:rPr lang="pl-PL" sz="1400" b="1" i="1" dirty="0" smtClean="0"/>
            <a:t>w sprawie podstawy programowej  ……kształcenia ogólnego … (Dz. U. 2018, poz. 1679) – </a:t>
          </a:r>
          <a:r>
            <a:rPr lang="pl-PL" sz="1400" b="1" i="1" dirty="0" smtClean="0">
              <a:solidFill>
                <a:srgbClr val="FF0000"/>
              </a:solidFill>
            </a:rPr>
            <a:t>załącznik nr 4a;</a:t>
          </a:r>
          <a:endParaRPr lang="pl-PL" sz="1400" dirty="0">
            <a:solidFill>
              <a:srgbClr val="FF0000"/>
            </a:solidFill>
          </a:endParaRPr>
        </a:p>
      </dgm:t>
    </dgm:pt>
    <dgm:pt modelId="{90C76F23-0DC9-44E9-BA5A-68F82A250D1E}" type="parTrans" cxnId="{ECB05FBE-20EC-458C-8438-4EA14DAEFD35}">
      <dgm:prSet/>
      <dgm:spPr/>
      <dgm:t>
        <a:bodyPr/>
        <a:lstStyle/>
        <a:p>
          <a:endParaRPr lang="pl-PL"/>
        </a:p>
      </dgm:t>
    </dgm:pt>
    <dgm:pt modelId="{7485F64A-E7D4-4631-BCCE-EF7ADE8003D7}" type="sibTrans" cxnId="{ECB05FBE-20EC-458C-8438-4EA14DAEFD35}">
      <dgm:prSet/>
      <dgm:spPr/>
      <dgm:t>
        <a:bodyPr/>
        <a:lstStyle/>
        <a:p>
          <a:endParaRPr lang="pl-PL"/>
        </a:p>
      </dgm:t>
    </dgm:pt>
    <dgm:pt modelId="{B0657B02-CA6A-4B39-BAFE-629872826A9C}">
      <dgm:prSet phldrT="[Tekst]" custT="1"/>
      <dgm:spPr/>
      <dgm:t>
        <a:bodyPr/>
        <a:lstStyle/>
        <a:p>
          <a:r>
            <a:rPr lang="pl-PL" sz="1400" b="1" dirty="0" smtClean="0">
              <a:solidFill>
                <a:schemeClr val="bg2">
                  <a:lumMod val="25000"/>
                </a:schemeClr>
              </a:solidFill>
            </a:rPr>
            <a:t>Rozporządzenie MEN z dnia 16 maja 2019 </a:t>
          </a:r>
          <a:r>
            <a:rPr lang="pl-PL" sz="1400" b="1" dirty="0" err="1" smtClean="0">
              <a:solidFill>
                <a:schemeClr val="bg2">
                  <a:lumMod val="25000"/>
                </a:schemeClr>
              </a:solidFill>
            </a:rPr>
            <a:t>r</a:t>
          </a:r>
          <a:r>
            <a:rPr lang="pl-PL" sz="1400" b="1" dirty="0" smtClean="0">
              <a:solidFill>
                <a:schemeClr val="bg2">
                  <a:lumMod val="25000"/>
                </a:schemeClr>
              </a:solidFill>
            </a:rPr>
            <a:t>. </a:t>
          </a:r>
          <a:r>
            <a:rPr lang="pl-PL" sz="1400" b="0" i="1" dirty="0" smtClean="0">
              <a:solidFill>
                <a:schemeClr val="bg2">
                  <a:lumMod val="25000"/>
                </a:schemeClr>
              </a:solidFill>
            </a:rPr>
            <a:t>w sprawie </a:t>
          </a:r>
          <a:r>
            <a:rPr lang="pl-PL" sz="1400" b="1" i="1" dirty="0" smtClean="0">
              <a:solidFill>
                <a:schemeClr val="bg2">
                  <a:lumMod val="25000"/>
                </a:schemeClr>
              </a:solidFill>
            </a:rPr>
            <a:t>podstaw programowych kształcenia w zawodach szkolnictwa branżowego </a:t>
          </a:r>
          <a:r>
            <a:rPr lang="pl-PL" sz="1400" b="0" i="1" dirty="0" smtClean="0">
              <a:solidFill>
                <a:schemeClr val="bg2">
                  <a:lumMod val="25000"/>
                </a:schemeClr>
              </a:solidFill>
            </a:rPr>
            <a:t>oraz dodatkowych umiejętności zawodowych w zakresie wybranych zawodów szkolnictwa branżowego</a:t>
          </a:r>
          <a:r>
            <a:rPr lang="pl-PL" sz="1400" b="1" i="1" dirty="0" smtClean="0">
              <a:solidFill>
                <a:schemeClr val="bg2">
                  <a:lumMod val="25000"/>
                </a:schemeClr>
              </a:solidFill>
            </a:rPr>
            <a:t> </a:t>
          </a:r>
          <a:r>
            <a:rPr lang="pl-PL" sz="1400" b="0" i="0" dirty="0" smtClean="0">
              <a:solidFill>
                <a:schemeClr val="bg2">
                  <a:lumMod val="25000"/>
                </a:schemeClr>
              </a:solidFill>
            </a:rPr>
            <a:t>(Dz. U. 2019, poz. 991);</a:t>
          </a:r>
          <a:endParaRPr lang="pl-PL" sz="1400" b="1" dirty="0">
            <a:solidFill>
              <a:schemeClr val="bg2">
                <a:lumMod val="25000"/>
              </a:schemeClr>
            </a:solidFill>
          </a:endParaRPr>
        </a:p>
      </dgm:t>
    </dgm:pt>
    <dgm:pt modelId="{764AFE6B-A505-44D4-B4A5-05E9D5A7BB75}" type="parTrans" cxnId="{04EC3BD6-E638-44BF-AF39-C89E318FB0CC}">
      <dgm:prSet/>
      <dgm:spPr/>
      <dgm:t>
        <a:bodyPr/>
        <a:lstStyle/>
        <a:p>
          <a:endParaRPr lang="pl-PL"/>
        </a:p>
      </dgm:t>
    </dgm:pt>
    <dgm:pt modelId="{FAF531A3-D811-4B7B-8B1A-1BC7D7F4CA00}" type="sibTrans" cxnId="{04EC3BD6-E638-44BF-AF39-C89E318FB0CC}">
      <dgm:prSet/>
      <dgm:spPr/>
      <dgm:t>
        <a:bodyPr/>
        <a:lstStyle/>
        <a:p>
          <a:endParaRPr lang="pl-PL"/>
        </a:p>
      </dgm:t>
    </dgm:pt>
    <dgm:pt modelId="{232A7514-FB7B-48A8-BA98-4FB9DE3EA2A3}">
      <dgm:prSet custT="1"/>
      <dgm:spPr/>
      <dgm:t>
        <a:bodyPr/>
        <a:lstStyle/>
        <a:p>
          <a:r>
            <a:rPr lang="pl-PL" sz="1400" b="1" dirty="0" smtClean="0">
              <a:solidFill>
                <a:schemeClr val="bg2">
                  <a:lumMod val="25000"/>
                </a:schemeClr>
              </a:solidFill>
            </a:rPr>
            <a:t>Rozporządzenie MEN z dnia 16 maja 2019 </a:t>
          </a:r>
          <a:r>
            <a:rPr lang="pl-PL" sz="1400" b="1" dirty="0" err="1" smtClean="0">
              <a:solidFill>
                <a:schemeClr val="bg2">
                  <a:lumMod val="25000"/>
                </a:schemeClr>
              </a:solidFill>
            </a:rPr>
            <a:t>r</a:t>
          </a:r>
          <a:r>
            <a:rPr lang="pl-PL" sz="1400" b="1" dirty="0" smtClean="0">
              <a:solidFill>
                <a:schemeClr val="bg2">
                  <a:lumMod val="25000"/>
                </a:schemeClr>
              </a:solidFill>
            </a:rPr>
            <a:t>. </a:t>
          </a:r>
          <a:r>
            <a:rPr lang="pl-PL" sz="1400" b="0" i="1" dirty="0" smtClean="0">
              <a:solidFill>
                <a:schemeClr val="bg2">
                  <a:lumMod val="25000"/>
                </a:schemeClr>
              </a:solidFill>
            </a:rPr>
            <a:t>w sprawie </a:t>
          </a:r>
          <a:r>
            <a:rPr lang="pl-PL" sz="1400" b="1" i="1" dirty="0" smtClean="0">
              <a:solidFill>
                <a:schemeClr val="bg2">
                  <a:lumMod val="25000"/>
                </a:schemeClr>
              </a:solidFill>
            </a:rPr>
            <a:t>podstaw programowych kształcenia w zawodach szkolnictwa branżowego </a:t>
          </a:r>
          <a:r>
            <a:rPr lang="pl-PL" sz="1400" b="0" i="1" dirty="0" smtClean="0">
              <a:solidFill>
                <a:schemeClr val="bg2">
                  <a:lumMod val="25000"/>
                </a:schemeClr>
              </a:solidFill>
            </a:rPr>
            <a:t>oraz dodatkowych umiejętności zawodowych w zakresie wybranych zawodów szkolnictwa branżowego</a:t>
          </a:r>
          <a:r>
            <a:rPr lang="pl-PL" sz="1400" b="1" i="1" dirty="0" smtClean="0">
              <a:solidFill>
                <a:schemeClr val="bg2">
                  <a:lumMod val="25000"/>
                </a:schemeClr>
              </a:solidFill>
            </a:rPr>
            <a:t> </a:t>
          </a:r>
          <a:r>
            <a:rPr lang="pl-PL" sz="1400" b="0" i="0" dirty="0" smtClean="0">
              <a:solidFill>
                <a:schemeClr val="bg2">
                  <a:lumMod val="25000"/>
                </a:schemeClr>
              </a:solidFill>
            </a:rPr>
            <a:t>(Dz. U. 2019, poz. 991);</a:t>
          </a:r>
          <a:endParaRPr lang="pl-PL" sz="1400" dirty="0">
            <a:solidFill>
              <a:schemeClr val="bg2">
                <a:lumMod val="25000"/>
              </a:schemeClr>
            </a:solidFill>
          </a:endParaRPr>
        </a:p>
      </dgm:t>
    </dgm:pt>
    <dgm:pt modelId="{8A2F0678-A2A0-47A1-993F-B64DFF427CB0}" type="parTrans" cxnId="{478FE1E1-D116-49CA-86B2-2FDDAFFC309B}">
      <dgm:prSet/>
      <dgm:spPr/>
      <dgm:t>
        <a:bodyPr/>
        <a:lstStyle/>
        <a:p>
          <a:endParaRPr lang="pl-PL"/>
        </a:p>
      </dgm:t>
    </dgm:pt>
    <dgm:pt modelId="{2A244317-1465-46B8-BFEE-7BD7D8A8A862}" type="sibTrans" cxnId="{478FE1E1-D116-49CA-86B2-2FDDAFFC309B}">
      <dgm:prSet/>
      <dgm:spPr/>
      <dgm:t>
        <a:bodyPr/>
        <a:lstStyle/>
        <a:p>
          <a:endParaRPr lang="pl-PL"/>
        </a:p>
      </dgm:t>
    </dgm:pt>
    <dgm:pt modelId="{D4AFCCFF-1D5F-4712-8845-5770F5A9DDF0}">
      <dgm:prSet phldrT="[Tekst]" custT="1"/>
      <dgm:spPr/>
      <dgm:t>
        <a:bodyPr/>
        <a:lstStyle/>
        <a:p>
          <a:r>
            <a:rPr lang="pl-PL" sz="1400" b="1" dirty="0" smtClean="0">
              <a:solidFill>
                <a:schemeClr val="tx1"/>
              </a:solidFill>
            </a:rPr>
            <a:t>Rozporządzenie  MEN  </a:t>
          </a:r>
          <a:r>
            <a:rPr lang="pl-PL" sz="1400" dirty="0" smtClean="0"/>
            <a:t>MEM z dnia 12 lutego 2019 </a:t>
          </a:r>
          <a:r>
            <a:rPr lang="pl-PL" sz="1400" dirty="0" err="1" smtClean="0"/>
            <a:t>r</a:t>
          </a:r>
          <a:r>
            <a:rPr lang="pl-PL" sz="1400" dirty="0" smtClean="0"/>
            <a:t>.  w sprawie</a:t>
          </a:r>
          <a:r>
            <a:rPr lang="pl-PL" sz="1400" i="1" dirty="0" smtClean="0">
              <a:solidFill>
                <a:srgbClr val="FF0000"/>
              </a:solidFill>
            </a:rPr>
            <a:t> doradztwa zawodowego </a:t>
          </a:r>
          <a:r>
            <a:rPr lang="pl-PL" sz="1400" dirty="0" smtClean="0"/>
            <a:t>(Dz. U. 2019, poz. 325) – </a:t>
          </a:r>
          <a:r>
            <a:rPr lang="pl-PL" sz="1400" b="1" dirty="0" smtClean="0">
              <a:solidFill>
                <a:srgbClr val="FF0000"/>
              </a:solidFill>
            </a:rPr>
            <a:t>załącznik nr  4</a:t>
          </a:r>
          <a:endParaRPr lang="pl-PL" sz="1400" b="1" dirty="0">
            <a:solidFill>
              <a:srgbClr val="FF0000"/>
            </a:solidFill>
          </a:endParaRPr>
        </a:p>
      </dgm:t>
    </dgm:pt>
    <dgm:pt modelId="{3F8F0C2A-D826-49C3-B376-F4FF8670453A}" type="parTrans" cxnId="{FBCCF630-DC99-4E7B-8738-B8468A51394E}">
      <dgm:prSet/>
      <dgm:spPr/>
    </dgm:pt>
    <dgm:pt modelId="{525F451E-EC6F-42BF-937B-103619674D9E}" type="sibTrans" cxnId="{FBCCF630-DC99-4E7B-8738-B8468A51394E}">
      <dgm:prSet/>
      <dgm:spPr/>
    </dgm:pt>
    <dgm:pt modelId="{500DC222-5F39-4C34-8346-5306C7DE8214}">
      <dgm:prSet custT="1"/>
      <dgm:spPr/>
      <dgm:t>
        <a:bodyPr/>
        <a:lstStyle/>
        <a:p>
          <a:endParaRPr lang="pl-PL" sz="1400" dirty="0">
            <a:solidFill>
              <a:srgbClr val="FF0000"/>
            </a:solidFill>
          </a:endParaRPr>
        </a:p>
      </dgm:t>
    </dgm:pt>
    <dgm:pt modelId="{73F2320B-298B-4965-A64D-CD39C6F46843}" type="parTrans" cxnId="{7E59D28F-D9C2-4D13-8795-CA49E7E3CFA3}">
      <dgm:prSet/>
      <dgm:spPr/>
    </dgm:pt>
    <dgm:pt modelId="{36D4A718-4AD4-47BF-A05B-2F7D8B775DF2}" type="sibTrans" cxnId="{7E59D28F-D9C2-4D13-8795-CA49E7E3CFA3}">
      <dgm:prSet/>
      <dgm:spPr/>
    </dgm:pt>
    <dgm:pt modelId="{90C72485-4BF1-4D6D-9BD9-6A03FCEFF068}">
      <dgm:prSet custT="1"/>
      <dgm:spPr/>
      <dgm:t>
        <a:bodyPr/>
        <a:lstStyle/>
        <a:p>
          <a:r>
            <a:rPr lang="pl-PL" sz="1400" b="1" dirty="0" smtClean="0">
              <a:solidFill>
                <a:schemeClr val="tx1"/>
              </a:solidFill>
            </a:rPr>
            <a:t>Rozporządzenie  MEN  </a:t>
          </a:r>
          <a:r>
            <a:rPr lang="pl-PL" sz="1400" dirty="0" smtClean="0"/>
            <a:t>MEM z dnia 12 lutego 2019 </a:t>
          </a:r>
          <a:r>
            <a:rPr lang="pl-PL" sz="1400" dirty="0" err="1" smtClean="0"/>
            <a:t>r</a:t>
          </a:r>
          <a:r>
            <a:rPr lang="pl-PL" sz="1400" dirty="0" smtClean="0"/>
            <a:t>.  w sprawie</a:t>
          </a:r>
          <a:r>
            <a:rPr lang="pl-PL" sz="1400" i="1" dirty="0" smtClean="0">
              <a:solidFill>
                <a:srgbClr val="FF0000"/>
              </a:solidFill>
            </a:rPr>
            <a:t> doradztwa zawodowego </a:t>
          </a:r>
          <a:r>
            <a:rPr lang="pl-PL" sz="1400" dirty="0" smtClean="0"/>
            <a:t>(Dz. U. 2019, poz. 325) – </a:t>
          </a:r>
          <a:r>
            <a:rPr lang="pl-PL" sz="1400" b="1" dirty="0" smtClean="0">
              <a:solidFill>
                <a:srgbClr val="FF0000"/>
              </a:solidFill>
            </a:rPr>
            <a:t>załącznik nr  4</a:t>
          </a:r>
          <a:endParaRPr lang="pl-PL" sz="1400" dirty="0">
            <a:solidFill>
              <a:srgbClr val="FF0000"/>
            </a:solidFill>
          </a:endParaRPr>
        </a:p>
      </dgm:t>
    </dgm:pt>
    <dgm:pt modelId="{F01C3CDE-598E-4043-89CC-5C58C2A8EAD0}" type="parTrans" cxnId="{EDB8B446-DDFB-44F3-9062-5ECC0E40F9F5}">
      <dgm:prSet/>
      <dgm:spPr/>
    </dgm:pt>
    <dgm:pt modelId="{30D86C40-8A41-4BAB-81A5-5CF053020BDA}" type="sibTrans" cxnId="{EDB8B446-DDFB-44F3-9062-5ECC0E40F9F5}">
      <dgm:prSet/>
      <dgm:spPr/>
    </dgm:pt>
    <dgm:pt modelId="{81842732-D030-49E5-9E42-8825F0F7A47C}" type="pres">
      <dgm:prSet presAssocID="{5C39F41F-4C9A-4AA2-977F-19EBED75E01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8B565DE2-4374-42AF-A9B4-B122D14A3D1F}" type="pres">
      <dgm:prSet presAssocID="{52309186-1F29-40F8-A4E9-9EB611047EE5}" presName="linNode" presStyleCnt="0"/>
      <dgm:spPr/>
      <dgm:t>
        <a:bodyPr/>
        <a:lstStyle/>
        <a:p>
          <a:endParaRPr lang="pl-PL"/>
        </a:p>
      </dgm:t>
    </dgm:pt>
    <dgm:pt modelId="{ADE85718-E733-4368-AAF7-E211B2AC5C6F}" type="pres">
      <dgm:prSet presAssocID="{52309186-1F29-40F8-A4E9-9EB611047EE5}" presName="parentText" presStyleLbl="node1" presStyleIdx="0" presStyleCnt="2" custLinFactNeighborX="-2509" custLinFactNeighborY="-2403">
        <dgm:presLayoutVars>
          <dgm:chMax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38867C46-E92C-4881-A489-53DF89815FF4}" type="pres">
      <dgm:prSet presAssocID="{52309186-1F29-40F8-A4E9-9EB611047EE5}" presName="descendantText" presStyleLbl="alignAccFollowNode1" presStyleIdx="0" presStyleCnt="2" custScaleY="122690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BD0A0FA4-57BD-4ABE-9DB3-191C24876BE5}" type="pres">
      <dgm:prSet presAssocID="{CE60D397-1CC3-4A6F-95F8-D3262F926A66}" presName="sp" presStyleCnt="0"/>
      <dgm:spPr/>
      <dgm:t>
        <a:bodyPr/>
        <a:lstStyle/>
        <a:p>
          <a:endParaRPr lang="pl-PL"/>
        </a:p>
      </dgm:t>
    </dgm:pt>
    <dgm:pt modelId="{F99E4752-5174-402C-B82E-5C0B697A94BE}" type="pres">
      <dgm:prSet presAssocID="{9A6F6DAC-4111-46B4-BF4A-65660357E41A}" presName="linNode" presStyleCnt="0"/>
      <dgm:spPr/>
      <dgm:t>
        <a:bodyPr/>
        <a:lstStyle/>
        <a:p>
          <a:endParaRPr lang="pl-PL"/>
        </a:p>
      </dgm:t>
    </dgm:pt>
    <dgm:pt modelId="{4295CCF1-925C-41A3-9380-27E0775CCFA9}" type="pres">
      <dgm:prSet presAssocID="{9A6F6DAC-4111-46B4-BF4A-65660357E41A}" presName="parentText" presStyleLbl="node1" presStyleIdx="1" presStyleCnt="2" custLinFactNeighborX="1768" custLinFactNeighborY="-1704">
        <dgm:presLayoutVars>
          <dgm:chMax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D8AB2D40-2BF1-4FFA-9214-B24E1AB1BC84}" type="pres">
      <dgm:prSet presAssocID="{9A6F6DAC-4111-46B4-BF4A-65660357E41A}" presName="descendantText" presStyleLbl="alignAccFollowNode1" presStyleIdx="1" presStyleCnt="2" custScaleY="141083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051B8FAF-90A0-4402-A18B-24A5E955BA9D}" type="presOf" srcId="{A5BF5A4D-34FA-47FA-A95E-1C737F2D868D}" destId="{38867C46-E92C-4881-A489-53DF89815FF4}" srcOrd="0" destOrd="0" presId="urn:microsoft.com/office/officeart/2005/8/layout/vList5"/>
    <dgm:cxn modelId="{ED7F52DC-2867-427C-A5B6-4CBABBFE722A}" srcId="{52309186-1F29-40F8-A4E9-9EB611047EE5}" destId="{89B25128-3AA7-468B-8BFC-A06D0D5E80E9}" srcOrd="6" destOrd="0" parTransId="{1CD70ACD-EDED-4E7D-A41B-C31D0BDCFD6D}" sibTransId="{8E5C34E0-98B8-4DDE-B60D-0582852F281C}"/>
    <dgm:cxn modelId="{49E77497-5193-4C01-A1CF-DA240C7BED3B}" type="presOf" srcId="{232A7514-FB7B-48A8-BA98-4FB9DE3EA2A3}" destId="{D8AB2D40-2BF1-4FFA-9214-B24E1AB1BC84}" srcOrd="0" destOrd="2" presId="urn:microsoft.com/office/officeart/2005/8/layout/vList5"/>
    <dgm:cxn modelId="{54EA4F9C-E162-4C46-842C-A6A49EF4443C}" type="presOf" srcId="{FE666C79-6899-41F2-918D-1BC8701A4350}" destId="{38867C46-E92C-4881-A489-53DF89815FF4}" srcOrd="0" destOrd="1" presId="urn:microsoft.com/office/officeart/2005/8/layout/vList5"/>
    <dgm:cxn modelId="{E87FD2B6-AD1E-4237-ACC2-10A543656BD9}" type="presOf" srcId="{AC8737F4-BB5A-48E0-BB0D-04307C085BF4}" destId="{38867C46-E92C-4881-A489-53DF89815FF4}" srcOrd="0" destOrd="7" presId="urn:microsoft.com/office/officeart/2005/8/layout/vList5"/>
    <dgm:cxn modelId="{EDB8B446-DDFB-44F3-9062-5ECC0E40F9F5}" srcId="{9A6F6DAC-4111-46B4-BF4A-65660357E41A}" destId="{90C72485-4BF1-4D6D-9BD9-6A03FCEFF068}" srcOrd="3" destOrd="0" parTransId="{F01C3CDE-598E-4043-89CC-5C58C2A8EAD0}" sibTransId="{30D86C40-8A41-4BAB-81A5-5CF053020BDA}"/>
    <dgm:cxn modelId="{2054AA3A-B928-4452-AEB8-28351D37E83A}" type="presOf" srcId="{A1076423-4AAC-4C43-9F9E-B152C7F25799}" destId="{38867C46-E92C-4881-A489-53DF89815FF4}" srcOrd="0" destOrd="4" presId="urn:microsoft.com/office/officeart/2005/8/layout/vList5"/>
    <dgm:cxn modelId="{951B2538-88DB-45A3-8F27-7D28D4EE5287}" type="presOf" srcId="{D4AFCCFF-1D5F-4712-8845-5770F5A9DDF0}" destId="{38867C46-E92C-4881-A489-53DF89815FF4}" srcOrd="0" destOrd="3" presId="urn:microsoft.com/office/officeart/2005/8/layout/vList5"/>
    <dgm:cxn modelId="{23520617-3E4F-4E3E-980E-5A3BF3B49939}" type="presOf" srcId="{5C39F41F-4C9A-4AA2-977F-19EBED75E010}" destId="{81842732-D030-49E5-9E42-8825F0F7A47C}" srcOrd="0" destOrd="0" presId="urn:microsoft.com/office/officeart/2005/8/layout/vList5"/>
    <dgm:cxn modelId="{7E59D28F-D9C2-4D13-8795-CA49E7E3CFA3}" srcId="{9A6F6DAC-4111-46B4-BF4A-65660357E41A}" destId="{500DC222-5F39-4C34-8346-5306C7DE8214}" srcOrd="4" destOrd="0" parTransId="{73F2320B-298B-4965-A64D-CD39C6F46843}" sibTransId="{36D4A718-4AD4-47BF-A05B-2F7D8B775DF2}"/>
    <dgm:cxn modelId="{E02306B0-F170-41D0-9458-98643DA80FB1}" type="presOf" srcId="{90C72485-4BF1-4D6D-9BD9-6A03FCEFF068}" destId="{D8AB2D40-2BF1-4FFA-9214-B24E1AB1BC84}" srcOrd="0" destOrd="3" presId="urn:microsoft.com/office/officeart/2005/8/layout/vList5"/>
    <dgm:cxn modelId="{04EC3BD6-E638-44BF-AF39-C89E318FB0CC}" srcId="{52309186-1F29-40F8-A4E9-9EB611047EE5}" destId="{B0657B02-CA6A-4B39-BAFE-629872826A9C}" srcOrd="2" destOrd="0" parTransId="{764AFE6B-A505-44D4-B4A5-05E9D5A7BB75}" sibTransId="{FAF531A3-D811-4B7B-8B1A-1BC7D7F4CA00}"/>
    <dgm:cxn modelId="{ECB05FBE-20EC-458C-8438-4EA14DAEFD35}" srcId="{9A6F6DAC-4111-46B4-BF4A-65660357E41A}" destId="{E7F8FEDA-A27A-49D9-970A-0A918B08F1F9}" srcOrd="1" destOrd="0" parTransId="{90C76F23-0DC9-44E9-BA5A-68F82A250D1E}" sibTransId="{7485F64A-E7D4-4631-BCCE-EF7ADE8003D7}"/>
    <dgm:cxn modelId="{DE5EBB21-0EBD-4B87-82CF-B5BD26BA5A54}" srcId="{5C39F41F-4C9A-4AA2-977F-19EBED75E010}" destId="{52309186-1F29-40F8-A4E9-9EB611047EE5}" srcOrd="0" destOrd="0" parTransId="{60E1B4C1-0825-44DF-9A4B-C41480664D92}" sibTransId="{CE60D397-1CC3-4A6F-95F8-D3262F926A66}"/>
    <dgm:cxn modelId="{B1D3964F-9CD4-4C58-919E-A400684E6CD1}" type="presOf" srcId="{52309186-1F29-40F8-A4E9-9EB611047EE5}" destId="{ADE85718-E733-4368-AAF7-E211B2AC5C6F}" srcOrd="0" destOrd="0" presId="urn:microsoft.com/office/officeart/2005/8/layout/vList5"/>
    <dgm:cxn modelId="{4046985D-28E0-4FDB-BED9-69140BFFBF41}" type="presOf" srcId="{E7F8FEDA-A27A-49D9-970A-0A918B08F1F9}" destId="{D8AB2D40-2BF1-4FFA-9214-B24E1AB1BC84}" srcOrd="0" destOrd="1" presId="urn:microsoft.com/office/officeart/2005/8/layout/vList5"/>
    <dgm:cxn modelId="{EFE9314D-06F4-486F-9307-B843CB26D887}" type="presOf" srcId="{500DC222-5F39-4C34-8346-5306C7DE8214}" destId="{D8AB2D40-2BF1-4FFA-9214-B24E1AB1BC84}" srcOrd="0" destOrd="4" presId="urn:microsoft.com/office/officeart/2005/8/layout/vList5"/>
    <dgm:cxn modelId="{B80BD148-B186-4DE1-8ED9-8DD1BF0B38F1}" type="presOf" srcId="{89B25128-3AA7-468B-8BFC-A06D0D5E80E9}" destId="{38867C46-E92C-4881-A489-53DF89815FF4}" srcOrd="0" destOrd="6" presId="urn:microsoft.com/office/officeart/2005/8/layout/vList5"/>
    <dgm:cxn modelId="{014403CC-3586-4F7F-8498-B3B48CE774C6}" type="presOf" srcId="{9A6F6DAC-4111-46B4-BF4A-65660357E41A}" destId="{4295CCF1-925C-41A3-9380-27E0775CCFA9}" srcOrd="0" destOrd="0" presId="urn:microsoft.com/office/officeart/2005/8/layout/vList5"/>
    <dgm:cxn modelId="{061D9ABD-D558-4CB4-80E8-E0EF91ED59F6}" type="presOf" srcId="{4E1CC4A0-E36C-46F7-AE75-FD858A1ED110}" destId="{D8AB2D40-2BF1-4FFA-9214-B24E1AB1BC84}" srcOrd="0" destOrd="0" presId="urn:microsoft.com/office/officeart/2005/8/layout/vList5"/>
    <dgm:cxn modelId="{7CD110B6-A761-4891-A214-4CDF982F9DA4}" srcId="{52309186-1F29-40F8-A4E9-9EB611047EE5}" destId="{A5BF5A4D-34FA-47FA-A95E-1C737F2D868D}" srcOrd="0" destOrd="0" parTransId="{8E0B6E4F-2E16-41B2-90BA-6F437F49E604}" sibTransId="{E01BB195-44F7-4780-AABD-65D9090D757F}"/>
    <dgm:cxn modelId="{478FE1E1-D116-49CA-86B2-2FDDAFFC309B}" srcId="{9A6F6DAC-4111-46B4-BF4A-65660357E41A}" destId="{232A7514-FB7B-48A8-BA98-4FB9DE3EA2A3}" srcOrd="2" destOrd="0" parTransId="{8A2F0678-A2A0-47A1-993F-B64DFF427CB0}" sibTransId="{2A244317-1465-46B8-BFEE-7BD7D8A8A862}"/>
    <dgm:cxn modelId="{754B6943-6BEA-41BA-ABC3-4D65EFF39A88}" srcId="{52309186-1F29-40F8-A4E9-9EB611047EE5}" destId="{2C61CB06-ABA8-4E95-8A64-20D2CD9687E1}" srcOrd="5" destOrd="0" parTransId="{E9EA1F3B-CD53-423E-8F9E-040972494822}" sibTransId="{66EA3B60-C95C-4FC6-8084-CB69DED29A42}"/>
    <dgm:cxn modelId="{A6B39630-E8B5-4AAB-BE5F-9702E0BF6789}" type="presOf" srcId="{2C61CB06-ABA8-4E95-8A64-20D2CD9687E1}" destId="{38867C46-E92C-4881-A489-53DF89815FF4}" srcOrd="0" destOrd="5" presId="urn:microsoft.com/office/officeart/2005/8/layout/vList5"/>
    <dgm:cxn modelId="{0CABC741-18A1-46AE-9D00-A10631D43C1D}" srcId="{52309186-1F29-40F8-A4E9-9EB611047EE5}" destId="{A1076423-4AAC-4C43-9F9E-B152C7F25799}" srcOrd="4" destOrd="0" parTransId="{37C2FB08-B3DC-49B7-A158-F7927A5528B3}" sibTransId="{996C4F42-2864-4C6B-B41C-76CD84554F72}"/>
    <dgm:cxn modelId="{1BB0BF95-2F4F-4FA8-971E-7254E3AAA5B7}" srcId="{52309186-1F29-40F8-A4E9-9EB611047EE5}" destId="{FE666C79-6899-41F2-918D-1BC8701A4350}" srcOrd="1" destOrd="0" parTransId="{1BE20A18-E886-4F1E-99CE-0BB2727EB092}" sibTransId="{CDBE0290-F538-4559-A654-BF0DEF8F5EC4}"/>
    <dgm:cxn modelId="{FBCCF630-DC99-4E7B-8738-B8468A51394E}" srcId="{52309186-1F29-40F8-A4E9-9EB611047EE5}" destId="{D4AFCCFF-1D5F-4712-8845-5770F5A9DDF0}" srcOrd="3" destOrd="0" parTransId="{3F8F0C2A-D826-49C3-B376-F4FF8670453A}" sibTransId="{525F451E-EC6F-42BF-937B-103619674D9E}"/>
    <dgm:cxn modelId="{2CECA2F6-1EC9-4042-B3AF-658F9A49DAD6}" type="presOf" srcId="{B0657B02-CA6A-4B39-BAFE-629872826A9C}" destId="{38867C46-E92C-4881-A489-53DF89815FF4}" srcOrd="0" destOrd="2" presId="urn:microsoft.com/office/officeart/2005/8/layout/vList5"/>
    <dgm:cxn modelId="{3927A69D-3FDF-4ED2-B360-A85FB6567004}" srcId="{52309186-1F29-40F8-A4E9-9EB611047EE5}" destId="{AC8737F4-BB5A-48E0-BB0D-04307C085BF4}" srcOrd="7" destOrd="0" parTransId="{063E98FB-8DDF-40AE-821F-43B8489845DA}" sibTransId="{32AD3EFE-86BE-4BA3-AFC1-1F848F756CEC}"/>
    <dgm:cxn modelId="{C1763D1F-F9C0-4835-B2DD-496B5951DD31}" srcId="{5C39F41F-4C9A-4AA2-977F-19EBED75E010}" destId="{9A6F6DAC-4111-46B4-BF4A-65660357E41A}" srcOrd="1" destOrd="0" parTransId="{D51BEAA6-8D70-42CE-8A1B-5AF3B62121FF}" sibTransId="{06F79C3B-E09C-4ABC-90EB-0F5303689827}"/>
    <dgm:cxn modelId="{BF561697-2546-4938-AB32-D751F09D32D4}" srcId="{9A6F6DAC-4111-46B4-BF4A-65660357E41A}" destId="{4E1CC4A0-E36C-46F7-AE75-FD858A1ED110}" srcOrd="0" destOrd="0" parTransId="{3BE4CEE5-A89A-4321-9358-D6056D837EF4}" sibTransId="{7C10704C-B4CA-4A25-8BE4-A125F29570F2}"/>
    <dgm:cxn modelId="{CF2859C0-98C2-43CC-B582-9C45660CC0DC}" type="presParOf" srcId="{81842732-D030-49E5-9E42-8825F0F7A47C}" destId="{8B565DE2-4374-42AF-A9B4-B122D14A3D1F}" srcOrd="0" destOrd="0" presId="urn:microsoft.com/office/officeart/2005/8/layout/vList5"/>
    <dgm:cxn modelId="{717F3464-F053-4C50-87A2-E5AA814B9969}" type="presParOf" srcId="{8B565DE2-4374-42AF-A9B4-B122D14A3D1F}" destId="{ADE85718-E733-4368-AAF7-E211B2AC5C6F}" srcOrd="0" destOrd="0" presId="urn:microsoft.com/office/officeart/2005/8/layout/vList5"/>
    <dgm:cxn modelId="{CE988FDA-B8E4-4F8D-9C9F-F2E14DB063EF}" type="presParOf" srcId="{8B565DE2-4374-42AF-A9B4-B122D14A3D1F}" destId="{38867C46-E92C-4881-A489-53DF89815FF4}" srcOrd="1" destOrd="0" presId="urn:microsoft.com/office/officeart/2005/8/layout/vList5"/>
    <dgm:cxn modelId="{37BAE444-F0D4-4267-AF93-1CD3ECB3E9BF}" type="presParOf" srcId="{81842732-D030-49E5-9E42-8825F0F7A47C}" destId="{BD0A0FA4-57BD-4ABE-9DB3-191C24876BE5}" srcOrd="1" destOrd="0" presId="urn:microsoft.com/office/officeart/2005/8/layout/vList5"/>
    <dgm:cxn modelId="{0A1C110B-AF37-4161-AED4-896DD95502F8}" type="presParOf" srcId="{81842732-D030-49E5-9E42-8825F0F7A47C}" destId="{F99E4752-5174-402C-B82E-5C0B697A94BE}" srcOrd="2" destOrd="0" presId="urn:microsoft.com/office/officeart/2005/8/layout/vList5"/>
    <dgm:cxn modelId="{3F0E7383-AB45-4F7F-AF4E-44D761C7D640}" type="presParOf" srcId="{F99E4752-5174-402C-B82E-5C0B697A94BE}" destId="{4295CCF1-925C-41A3-9380-27E0775CCFA9}" srcOrd="0" destOrd="0" presId="urn:microsoft.com/office/officeart/2005/8/layout/vList5"/>
    <dgm:cxn modelId="{DDE09520-DD45-4EB9-B8D5-0DC08DC6FF63}" type="presParOf" srcId="{F99E4752-5174-402C-B82E-5C0B697A94BE}" destId="{D8AB2D40-2BF1-4FFA-9214-B24E1AB1BC84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C39F41F-4C9A-4AA2-977F-19EBED75E010}" type="doc">
      <dgm:prSet loTypeId="urn:microsoft.com/office/officeart/2005/8/layout/vList5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52309186-1F29-40F8-A4E9-9EB611047EE5}">
      <dgm:prSet phldrT="[Tekst]" custT="1"/>
      <dgm:spPr/>
      <dgm:t>
        <a:bodyPr/>
        <a:lstStyle/>
        <a:p>
          <a:pPr algn="ctr"/>
          <a:r>
            <a:rPr lang="pl-PL" sz="2000" b="1" dirty="0" smtClean="0"/>
            <a:t>TCHNIKUM 4 - Letnie</a:t>
          </a:r>
        </a:p>
        <a:p>
          <a:pPr algn="ctr"/>
          <a:r>
            <a:rPr lang="pl-PL" sz="2000" dirty="0" smtClean="0"/>
            <a:t>(absolwenci  gimnazjum)</a:t>
          </a:r>
          <a:endParaRPr lang="pl-PL" sz="2000" dirty="0"/>
        </a:p>
      </dgm:t>
    </dgm:pt>
    <dgm:pt modelId="{60E1B4C1-0825-44DF-9A4B-C41480664D92}" type="parTrans" cxnId="{DE5EBB21-0EBD-4B87-82CF-B5BD26BA5A54}">
      <dgm:prSet/>
      <dgm:spPr/>
      <dgm:t>
        <a:bodyPr/>
        <a:lstStyle/>
        <a:p>
          <a:endParaRPr lang="pl-PL"/>
        </a:p>
      </dgm:t>
    </dgm:pt>
    <dgm:pt modelId="{CE60D397-1CC3-4A6F-95F8-D3262F926A66}" type="sibTrans" cxnId="{DE5EBB21-0EBD-4B87-82CF-B5BD26BA5A54}">
      <dgm:prSet/>
      <dgm:spPr/>
      <dgm:t>
        <a:bodyPr/>
        <a:lstStyle/>
        <a:p>
          <a:endParaRPr lang="pl-PL"/>
        </a:p>
      </dgm:t>
    </dgm:pt>
    <dgm:pt modelId="{9A6F6DAC-4111-46B4-BF4A-65660357E41A}">
      <dgm:prSet phldrT="[Tekst]" custT="1"/>
      <dgm:spPr/>
      <dgm:t>
        <a:bodyPr/>
        <a:lstStyle/>
        <a:p>
          <a:r>
            <a:rPr lang="pl-PL" sz="2000" b="1" dirty="0" smtClean="0"/>
            <a:t>TECHNIKUM 5-letnie</a:t>
          </a:r>
        </a:p>
        <a:p>
          <a:r>
            <a:rPr lang="pl-PL" sz="2000" b="0" dirty="0" smtClean="0"/>
            <a:t>(absolwenci szkoły podstawowej)</a:t>
          </a:r>
          <a:endParaRPr lang="pl-PL" sz="2000" b="0" dirty="0"/>
        </a:p>
      </dgm:t>
    </dgm:pt>
    <dgm:pt modelId="{D51BEAA6-8D70-42CE-8A1B-5AF3B62121FF}" type="parTrans" cxnId="{C1763D1F-F9C0-4835-B2DD-496B5951DD31}">
      <dgm:prSet/>
      <dgm:spPr/>
      <dgm:t>
        <a:bodyPr/>
        <a:lstStyle/>
        <a:p>
          <a:endParaRPr lang="pl-PL"/>
        </a:p>
      </dgm:t>
    </dgm:pt>
    <dgm:pt modelId="{06F79C3B-E09C-4ABC-90EB-0F5303689827}" type="sibTrans" cxnId="{C1763D1F-F9C0-4835-B2DD-496B5951DD31}">
      <dgm:prSet/>
      <dgm:spPr/>
      <dgm:t>
        <a:bodyPr/>
        <a:lstStyle/>
        <a:p>
          <a:endParaRPr lang="pl-PL"/>
        </a:p>
      </dgm:t>
    </dgm:pt>
    <dgm:pt modelId="{4E1CC4A0-E36C-46F7-AE75-FD858A1ED110}">
      <dgm:prSet phldrT="[Tekst]" custT="1"/>
      <dgm:spPr/>
      <dgm:t>
        <a:bodyPr/>
        <a:lstStyle/>
        <a:p>
          <a:pPr algn="just"/>
          <a:endParaRPr lang="pl-PL" sz="1800" dirty="0"/>
        </a:p>
      </dgm:t>
    </dgm:pt>
    <dgm:pt modelId="{3BE4CEE5-A89A-4321-9358-D6056D837EF4}" type="parTrans" cxnId="{BF561697-2546-4938-AB32-D751F09D32D4}">
      <dgm:prSet/>
      <dgm:spPr/>
      <dgm:t>
        <a:bodyPr/>
        <a:lstStyle/>
        <a:p>
          <a:endParaRPr lang="pl-PL"/>
        </a:p>
      </dgm:t>
    </dgm:pt>
    <dgm:pt modelId="{7C10704C-B4CA-4A25-8BE4-A125F29570F2}" type="sibTrans" cxnId="{BF561697-2546-4938-AB32-D751F09D32D4}">
      <dgm:prSet/>
      <dgm:spPr/>
      <dgm:t>
        <a:bodyPr/>
        <a:lstStyle/>
        <a:p>
          <a:endParaRPr lang="pl-PL"/>
        </a:p>
      </dgm:t>
    </dgm:pt>
    <dgm:pt modelId="{A5BF5A4D-34FA-47FA-A95E-1C737F2D868D}">
      <dgm:prSet phldrT="[Tekst]" custT="1"/>
      <dgm:spPr/>
      <dgm:t>
        <a:bodyPr/>
        <a:lstStyle/>
        <a:p>
          <a:pPr algn="l"/>
          <a:endParaRPr lang="pl-PL" sz="1800" dirty="0"/>
        </a:p>
      </dgm:t>
    </dgm:pt>
    <dgm:pt modelId="{8E0B6E4F-2E16-41B2-90BA-6F437F49E604}" type="parTrans" cxnId="{7CD110B6-A761-4891-A214-4CDF982F9DA4}">
      <dgm:prSet/>
      <dgm:spPr/>
      <dgm:t>
        <a:bodyPr/>
        <a:lstStyle/>
        <a:p>
          <a:endParaRPr lang="pl-PL"/>
        </a:p>
      </dgm:t>
    </dgm:pt>
    <dgm:pt modelId="{E01BB195-44F7-4780-AABD-65D9090D757F}" type="sibTrans" cxnId="{7CD110B6-A761-4891-A214-4CDF982F9DA4}">
      <dgm:prSet/>
      <dgm:spPr/>
      <dgm:t>
        <a:bodyPr/>
        <a:lstStyle/>
        <a:p>
          <a:endParaRPr lang="pl-PL"/>
        </a:p>
      </dgm:t>
    </dgm:pt>
    <dgm:pt modelId="{FE666C79-6899-41F2-918D-1BC8701A4350}">
      <dgm:prSet phldrT="[Tekst]" custT="1"/>
      <dgm:spPr/>
      <dgm:t>
        <a:bodyPr/>
        <a:lstStyle/>
        <a:p>
          <a:pPr algn="just"/>
          <a:r>
            <a:rPr lang="pl-PL" sz="1400" b="1" dirty="0" smtClean="0"/>
            <a:t>Rozporządzenie </a:t>
          </a:r>
          <a:r>
            <a:rPr lang="pl-PL" sz="1400" b="1" dirty="0" smtClean="0">
              <a:solidFill>
                <a:schemeClr val="dk1"/>
              </a:solidFill>
              <a:latin typeface="+mn-lt"/>
              <a:ea typeface="+mn-ea"/>
              <a:cs typeface="+mn-cs"/>
            </a:rPr>
            <a:t>MEN z dnia 27 sierpnia 2012 </a:t>
          </a:r>
          <a:r>
            <a:rPr lang="pl-PL" sz="1400" b="1" dirty="0" err="1" smtClean="0">
              <a:solidFill>
                <a:schemeClr val="dk1"/>
              </a:solidFill>
              <a:latin typeface="+mn-lt"/>
              <a:ea typeface="+mn-ea"/>
              <a:cs typeface="+mn-cs"/>
            </a:rPr>
            <a:t>r</a:t>
          </a:r>
          <a:r>
            <a:rPr lang="pl-PL" sz="1400" b="1" dirty="0" smtClean="0">
              <a:solidFill>
                <a:schemeClr val="dk1"/>
              </a:solidFill>
              <a:latin typeface="+mn-lt"/>
              <a:ea typeface="+mn-ea"/>
              <a:cs typeface="+mn-cs"/>
            </a:rPr>
            <a:t>. </a:t>
          </a:r>
          <a:br>
            <a:rPr lang="pl-PL" sz="1400" b="1" dirty="0" smtClean="0">
              <a:solidFill>
                <a:schemeClr val="dk1"/>
              </a:solidFill>
              <a:latin typeface="+mn-lt"/>
              <a:ea typeface="+mn-ea"/>
              <a:cs typeface="+mn-cs"/>
            </a:rPr>
          </a:br>
          <a:r>
            <a:rPr lang="pl-PL" sz="1400" b="0" i="1" dirty="0" smtClean="0">
              <a:solidFill>
                <a:schemeClr val="dk1"/>
              </a:solidFill>
              <a:latin typeface="+mn-lt"/>
              <a:ea typeface="+mn-ea"/>
              <a:cs typeface="+mn-cs"/>
            </a:rPr>
            <a:t>w sprawie podstawy  p</a:t>
          </a:r>
          <a:r>
            <a:rPr lang="pl-PL" sz="1400" b="0" i="1" baseline="0" dirty="0" smtClean="0">
              <a:solidFill>
                <a:schemeClr val="dk1"/>
              </a:solidFill>
              <a:latin typeface="+mn-lt"/>
              <a:ea typeface="+mn-ea"/>
              <a:cs typeface="+mn-cs"/>
            </a:rPr>
            <a:t>rogramowej kształcenia ogólnego </a:t>
          </a:r>
          <a:br>
            <a:rPr lang="pl-PL" sz="1400" b="0" i="1" baseline="0" dirty="0" smtClean="0">
              <a:solidFill>
                <a:schemeClr val="dk1"/>
              </a:solidFill>
              <a:latin typeface="+mn-lt"/>
              <a:ea typeface="+mn-ea"/>
              <a:cs typeface="+mn-cs"/>
            </a:rPr>
          </a:br>
          <a:r>
            <a:rPr lang="pl-PL" sz="1400" b="0" dirty="0" smtClean="0">
              <a:solidFill>
                <a:schemeClr val="dk1"/>
              </a:solidFill>
              <a:latin typeface="+mn-lt"/>
              <a:ea typeface="+mn-ea"/>
              <a:cs typeface="+mn-cs"/>
            </a:rPr>
            <a:t>( Dz. U. 2012 poz. 977);</a:t>
          </a:r>
          <a:r>
            <a:rPr lang="pl-PL" sz="1400" b="1" dirty="0" smtClean="0"/>
            <a:t> </a:t>
          </a:r>
          <a:endParaRPr lang="pl-PL" sz="1400" b="0" dirty="0">
            <a:solidFill>
              <a:srgbClr val="FF0000"/>
            </a:solidFill>
          </a:endParaRPr>
        </a:p>
      </dgm:t>
    </dgm:pt>
    <dgm:pt modelId="{1BE20A18-E886-4F1E-99CE-0BB2727EB092}" type="parTrans" cxnId="{1BB0BF95-2F4F-4FA8-971E-7254E3AAA5B7}">
      <dgm:prSet/>
      <dgm:spPr/>
      <dgm:t>
        <a:bodyPr/>
        <a:lstStyle/>
        <a:p>
          <a:endParaRPr lang="pl-PL"/>
        </a:p>
      </dgm:t>
    </dgm:pt>
    <dgm:pt modelId="{CDBE0290-F538-4559-A654-BF0DEF8F5EC4}" type="sibTrans" cxnId="{1BB0BF95-2F4F-4FA8-971E-7254E3AAA5B7}">
      <dgm:prSet/>
      <dgm:spPr/>
      <dgm:t>
        <a:bodyPr/>
        <a:lstStyle/>
        <a:p>
          <a:endParaRPr lang="pl-PL"/>
        </a:p>
      </dgm:t>
    </dgm:pt>
    <dgm:pt modelId="{AC8737F4-BB5A-48E0-BB0D-04307C085BF4}">
      <dgm:prSet phldrT="[Tekst]" custT="1"/>
      <dgm:spPr/>
      <dgm:t>
        <a:bodyPr/>
        <a:lstStyle/>
        <a:p>
          <a:pPr algn="l"/>
          <a:endParaRPr lang="pl-PL" sz="1100" dirty="0"/>
        </a:p>
      </dgm:t>
    </dgm:pt>
    <dgm:pt modelId="{063E98FB-8DDF-40AE-821F-43B8489845DA}" type="parTrans" cxnId="{3927A69D-3FDF-4ED2-B360-A85FB6567004}">
      <dgm:prSet/>
      <dgm:spPr/>
      <dgm:t>
        <a:bodyPr/>
        <a:lstStyle/>
        <a:p>
          <a:endParaRPr lang="pl-PL"/>
        </a:p>
      </dgm:t>
    </dgm:pt>
    <dgm:pt modelId="{32AD3EFE-86BE-4BA3-AFC1-1F848F756CEC}" type="sibTrans" cxnId="{3927A69D-3FDF-4ED2-B360-A85FB6567004}">
      <dgm:prSet/>
      <dgm:spPr/>
      <dgm:t>
        <a:bodyPr/>
        <a:lstStyle/>
        <a:p>
          <a:endParaRPr lang="pl-PL"/>
        </a:p>
      </dgm:t>
    </dgm:pt>
    <dgm:pt modelId="{A1076423-4AAC-4C43-9F9E-B152C7F25799}">
      <dgm:prSet phldrT="[Tekst]" custT="1"/>
      <dgm:spPr/>
      <dgm:t>
        <a:bodyPr/>
        <a:lstStyle/>
        <a:p>
          <a:pPr algn="l"/>
          <a:endParaRPr lang="pl-PL" sz="1100" dirty="0"/>
        </a:p>
      </dgm:t>
    </dgm:pt>
    <dgm:pt modelId="{37C2FB08-B3DC-49B7-A158-F7927A5528B3}" type="parTrans" cxnId="{0CABC741-18A1-46AE-9D00-A10631D43C1D}">
      <dgm:prSet/>
      <dgm:spPr/>
      <dgm:t>
        <a:bodyPr/>
        <a:lstStyle/>
        <a:p>
          <a:endParaRPr lang="pl-PL"/>
        </a:p>
      </dgm:t>
    </dgm:pt>
    <dgm:pt modelId="{996C4F42-2864-4C6B-B41C-76CD84554F72}" type="sibTrans" cxnId="{0CABC741-18A1-46AE-9D00-A10631D43C1D}">
      <dgm:prSet/>
      <dgm:spPr/>
      <dgm:t>
        <a:bodyPr/>
        <a:lstStyle/>
        <a:p>
          <a:endParaRPr lang="pl-PL"/>
        </a:p>
      </dgm:t>
    </dgm:pt>
    <dgm:pt modelId="{2C61CB06-ABA8-4E95-8A64-20D2CD9687E1}">
      <dgm:prSet phldrT="[Tekst]" custT="1"/>
      <dgm:spPr/>
      <dgm:t>
        <a:bodyPr/>
        <a:lstStyle/>
        <a:p>
          <a:pPr algn="l"/>
          <a:endParaRPr lang="pl-PL" sz="1100" dirty="0"/>
        </a:p>
      </dgm:t>
    </dgm:pt>
    <dgm:pt modelId="{E9EA1F3B-CD53-423E-8F9E-040972494822}" type="parTrans" cxnId="{754B6943-6BEA-41BA-ABC3-4D65EFF39A88}">
      <dgm:prSet/>
      <dgm:spPr/>
      <dgm:t>
        <a:bodyPr/>
        <a:lstStyle/>
        <a:p>
          <a:endParaRPr lang="pl-PL"/>
        </a:p>
      </dgm:t>
    </dgm:pt>
    <dgm:pt modelId="{66EA3B60-C95C-4FC6-8084-CB69DED29A42}" type="sibTrans" cxnId="{754B6943-6BEA-41BA-ABC3-4D65EFF39A88}">
      <dgm:prSet/>
      <dgm:spPr/>
      <dgm:t>
        <a:bodyPr/>
        <a:lstStyle/>
        <a:p>
          <a:endParaRPr lang="pl-PL"/>
        </a:p>
      </dgm:t>
    </dgm:pt>
    <dgm:pt modelId="{89B25128-3AA7-468B-8BFC-A06D0D5E80E9}">
      <dgm:prSet phldrT="[Tekst]" custT="1"/>
      <dgm:spPr/>
      <dgm:t>
        <a:bodyPr/>
        <a:lstStyle/>
        <a:p>
          <a:pPr algn="l"/>
          <a:endParaRPr lang="pl-PL" sz="1100" dirty="0"/>
        </a:p>
      </dgm:t>
    </dgm:pt>
    <dgm:pt modelId="{1CD70ACD-EDED-4E7D-A41B-C31D0BDCFD6D}" type="parTrans" cxnId="{ED7F52DC-2867-427C-A5B6-4CBABBFE722A}">
      <dgm:prSet/>
      <dgm:spPr/>
      <dgm:t>
        <a:bodyPr/>
        <a:lstStyle/>
        <a:p>
          <a:endParaRPr lang="pl-PL"/>
        </a:p>
      </dgm:t>
    </dgm:pt>
    <dgm:pt modelId="{8E5C34E0-98B8-4DDE-B60D-0582852F281C}" type="sibTrans" cxnId="{ED7F52DC-2867-427C-A5B6-4CBABBFE722A}">
      <dgm:prSet/>
      <dgm:spPr/>
      <dgm:t>
        <a:bodyPr/>
        <a:lstStyle/>
        <a:p>
          <a:endParaRPr lang="pl-PL"/>
        </a:p>
      </dgm:t>
    </dgm:pt>
    <dgm:pt modelId="{00769D37-0909-438C-B228-7DE6D1FFB957}">
      <dgm:prSet phldrT="[Tekst]" custT="1"/>
      <dgm:spPr/>
      <dgm:t>
        <a:bodyPr/>
        <a:lstStyle/>
        <a:p>
          <a:pPr algn="just"/>
          <a:r>
            <a:rPr lang="pl-PL" sz="1400" b="0" dirty="0" smtClean="0"/>
            <a:t> </a:t>
          </a:r>
          <a:r>
            <a:rPr lang="pl-PL" sz="1400" b="1" dirty="0" smtClean="0">
              <a:solidFill>
                <a:schemeClr val="bg2">
                  <a:lumMod val="25000"/>
                </a:schemeClr>
              </a:solidFill>
            </a:rPr>
            <a:t>Rozporządzenie MEN z dnia 16 maja 2019 </a:t>
          </a:r>
          <a:r>
            <a:rPr lang="pl-PL" sz="1400" b="1" dirty="0" err="1" smtClean="0">
              <a:solidFill>
                <a:schemeClr val="bg2">
                  <a:lumMod val="25000"/>
                </a:schemeClr>
              </a:solidFill>
            </a:rPr>
            <a:t>r</a:t>
          </a:r>
          <a:r>
            <a:rPr lang="pl-PL" sz="1400" b="1" i="1" dirty="0" smtClean="0">
              <a:solidFill>
                <a:schemeClr val="bg2">
                  <a:lumMod val="25000"/>
                </a:schemeClr>
              </a:solidFill>
            </a:rPr>
            <a:t>. w sprawie podstaw programowych kształcenia w zawodach szkolnictwa branżowego oraz dodatkowych umiejętności zawodowych w zakresie wybranych zawodów szkolnictwa branżowego </a:t>
          </a:r>
          <a:r>
            <a:rPr lang="pl-PL" sz="1400" b="0" i="0" dirty="0" smtClean="0">
              <a:solidFill>
                <a:schemeClr val="bg2">
                  <a:lumMod val="25000"/>
                </a:schemeClr>
              </a:solidFill>
            </a:rPr>
            <a:t>(Dz. U. 2019, poz. 991)</a:t>
          </a:r>
          <a:endParaRPr lang="pl-PL" sz="1400" b="0" i="0" dirty="0">
            <a:solidFill>
              <a:schemeClr val="bg2">
                <a:lumMod val="25000"/>
              </a:schemeClr>
            </a:solidFill>
          </a:endParaRPr>
        </a:p>
      </dgm:t>
    </dgm:pt>
    <dgm:pt modelId="{6C309D6A-D46A-420E-A560-4C80379AF4A0}" type="parTrans" cxnId="{949E4898-75D0-44F9-B3BD-DABFFAEF4B19}">
      <dgm:prSet/>
      <dgm:spPr/>
      <dgm:t>
        <a:bodyPr/>
        <a:lstStyle/>
        <a:p>
          <a:endParaRPr lang="pl-PL"/>
        </a:p>
      </dgm:t>
    </dgm:pt>
    <dgm:pt modelId="{6AF1FEE9-6E3B-46FE-B8EB-5AB0FC1FF8A9}" type="sibTrans" cxnId="{949E4898-75D0-44F9-B3BD-DABFFAEF4B19}">
      <dgm:prSet/>
      <dgm:spPr/>
      <dgm:t>
        <a:bodyPr/>
        <a:lstStyle/>
        <a:p>
          <a:endParaRPr lang="pl-PL"/>
        </a:p>
      </dgm:t>
    </dgm:pt>
    <dgm:pt modelId="{4424E166-9CE0-413F-85B2-D78ADDD4D2ED}">
      <dgm:prSet phldrT="[Tekst]" custT="1"/>
      <dgm:spPr/>
      <dgm:t>
        <a:bodyPr/>
        <a:lstStyle/>
        <a:p>
          <a:pPr algn="l"/>
          <a:endParaRPr lang="pl-PL" sz="1100" dirty="0"/>
        </a:p>
      </dgm:t>
    </dgm:pt>
    <dgm:pt modelId="{57478E58-3E50-4767-A7E7-09C519BB5D00}" type="parTrans" cxnId="{A07D38C2-7F02-4860-962E-093C28309053}">
      <dgm:prSet/>
      <dgm:spPr/>
      <dgm:t>
        <a:bodyPr/>
        <a:lstStyle/>
        <a:p>
          <a:endParaRPr lang="pl-PL"/>
        </a:p>
      </dgm:t>
    </dgm:pt>
    <dgm:pt modelId="{5D63F93E-56ED-4527-ACCE-2F9A1FD23568}" type="sibTrans" cxnId="{A07D38C2-7F02-4860-962E-093C28309053}">
      <dgm:prSet/>
      <dgm:spPr/>
      <dgm:t>
        <a:bodyPr/>
        <a:lstStyle/>
        <a:p>
          <a:endParaRPr lang="pl-PL"/>
        </a:p>
      </dgm:t>
    </dgm:pt>
    <dgm:pt modelId="{3518862B-9513-4938-A7FB-370B37EC3C17}">
      <dgm:prSet phldrT="[Tekst]" custT="1"/>
      <dgm:spPr/>
      <dgm:t>
        <a:bodyPr/>
        <a:lstStyle/>
        <a:p>
          <a:pPr algn="l"/>
          <a:endParaRPr lang="pl-PL" sz="1100" dirty="0"/>
        </a:p>
      </dgm:t>
    </dgm:pt>
    <dgm:pt modelId="{0BDF3509-A997-496B-A07F-60F4488B6A8A}" type="parTrans" cxnId="{B96917BB-5A8D-4DAD-95FE-87DB4A831AB8}">
      <dgm:prSet/>
      <dgm:spPr/>
      <dgm:t>
        <a:bodyPr/>
        <a:lstStyle/>
        <a:p>
          <a:endParaRPr lang="pl-PL"/>
        </a:p>
      </dgm:t>
    </dgm:pt>
    <dgm:pt modelId="{DA47CDF6-1DCD-41CE-BF52-564005000339}" type="sibTrans" cxnId="{B96917BB-5A8D-4DAD-95FE-87DB4A831AB8}">
      <dgm:prSet/>
      <dgm:spPr/>
      <dgm:t>
        <a:bodyPr/>
        <a:lstStyle/>
        <a:p>
          <a:endParaRPr lang="pl-PL"/>
        </a:p>
      </dgm:t>
    </dgm:pt>
    <dgm:pt modelId="{0002798D-00F0-4F46-ADC3-232D0A119949}">
      <dgm:prSet phldrT="[Tekst]" custT="1"/>
      <dgm:spPr/>
      <dgm:t>
        <a:bodyPr/>
        <a:lstStyle/>
        <a:p>
          <a:pPr algn="l"/>
          <a:endParaRPr lang="pl-PL" sz="1100" dirty="0"/>
        </a:p>
      </dgm:t>
    </dgm:pt>
    <dgm:pt modelId="{A8B580FA-1838-4B41-9C5D-8F20BE0538BC}" type="parTrans" cxnId="{4C5F79D6-A0CF-44DF-8F6F-D401590AD678}">
      <dgm:prSet/>
      <dgm:spPr/>
      <dgm:t>
        <a:bodyPr/>
        <a:lstStyle/>
        <a:p>
          <a:endParaRPr lang="pl-PL"/>
        </a:p>
      </dgm:t>
    </dgm:pt>
    <dgm:pt modelId="{4EDA6A97-2892-40C3-94F9-CA7031E1BC58}" type="sibTrans" cxnId="{4C5F79D6-A0CF-44DF-8F6F-D401590AD678}">
      <dgm:prSet/>
      <dgm:spPr/>
      <dgm:t>
        <a:bodyPr/>
        <a:lstStyle/>
        <a:p>
          <a:endParaRPr lang="pl-PL"/>
        </a:p>
      </dgm:t>
    </dgm:pt>
    <dgm:pt modelId="{C3F731B7-052C-4717-8366-C515D541D45C}">
      <dgm:prSet custT="1"/>
      <dgm:spPr/>
      <dgm:t>
        <a:bodyPr/>
        <a:lstStyle/>
        <a:p>
          <a:r>
            <a:rPr lang="pl-PL" sz="1400" b="1" baseline="0" dirty="0" smtClean="0">
              <a:solidFill>
                <a:schemeClr val="dk1"/>
              </a:solidFill>
              <a:latin typeface="+mn-lt"/>
              <a:ea typeface="+mn-ea"/>
              <a:cs typeface="+mn-cs"/>
            </a:rPr>
            <a:t>Rozporządzenie MEN z dnia 30 stycznia 2018 </a:t>
          </a:r>
          <a:r>
            <a:rPr lang="pl-PL" sz="1400" b="1" baseline="0" dirty="0" err="1" smtClean="0">
              <a:solidFill>
                <a:schemeClr val="dk1"/>
              </a:solidFill>
              <a:latin typeface="+mn-lt"/>
              <a:ea typeface="+mn-ea"/>
              <a:cs typeface="+mn-cs"/>
            </a:rPr>
            <a:t>r</a:t>
          </a:r>
          <a:r>
            <a:rPr lang="pl-PL" sz="1400" b="1" baseline="0" dirty="0" smtClean="0">
              <a:solidFill>
                <a:schemeClr val="dk1"/>
              </a:solidFill>
              <a:latin typeface="+mn-lt"/>
              <a:ea typeface="+mn-ea"/>
              <a:cs typeface="+mn-cs"/>
            </a:rPr>
            <a:t>. </a:t>
          </a:r>
          <a:r>
            <a:rPr lang="pl-PL" sz="1400" b="1" i="1" baseline="0" dirty="0" smtClean="0">
              <a:solidFill>
                <a:schemeClr val="dk1"/>
              </a:solidFill>
              <a:latin typeface="+mn-lt"/>
              <a:ea typeface="+mn-ea"/>
              <a:cs typeface="+mn-cs"/>
            </a:rPr>
            <a:t>w sprawie podstawy programowej  kształcenia ogólnego</a:t>
          </a:r>
          <a:r>
            <a:rPr lang="pl-PL" sz="1400" b="1" baseline="0" dirty="0" smtClean="0">
              <a:solidFill>
                <a:schemeClr val="dk1"/>
              </a:solidFill>
              <a:latin typeface="+mn-lt"/>
              <a:ea typeface="+mn-ea"/>
              <a:cs typeface="+mn-cs"/>
            </a:rPr>
            <a:t> </a:t>
          </a:r>
          <a:r>
            <a:rPr lang="pl-PL" sz="1400" b="0" baseline="0" dirty="0" smtClean="0">
              <a:solidFill>
                <a:schemeClr val="dk1"/>
              </a:solidFill>
              <a:latin typeface="+mn-lt"/>
              <a:ea typeface="+mn-ea"/>
              <a:cs typeface="+mn-cs"/>
            </a:rPr>
            <a:t>(</a:t>
          </a:r>
          <a:r>
            <a:rPr lang="pl-PL" sz="1400" b="0" baseline="0" dirty="0" err="1" smtClean="0">
              <a:solidFill>
                <a:schemeClr val="dk1"/>
              </a:solidFill>
              <a:latin typeface="+mn-lt"/>
              <a:ea typeface="+mn-ea"/>
              <a:cs typeface="+mn-cs"/>
            </a:rPr>
            <a:t>Dz</a:t>
          </a:r>
          <a:r>
            <a:rPr lang="pl-PL" sz="1400" b="0" baseline="0" dirty="0" smtClean="0">
              <a:solidFill>
                <a:schemeClr val="dk1"/>
              </a:solidFill>
              <a:latin typeface="+mn-lt"/>
              <a:ea typeface="+mn-ea"/>
              <a:cs typeface="+mn-cs"/>
            </a:rPr>
            <a:t> U. z 2018 </a:t>
          </a:r>
          <a:r>
            <a:rPr lang="pl-PL" sz="1400" b="0" baseline="0" dirty="0" err="1" smtClean="0">
              <a:solidFill>
                <a:schemeClr val="dk1"/>
              </a:solidFill>
              <a:latin typeface="+mn-lt"/>
              <a:ea typeface="+mn-ea"/>
              <a:cs typeface="+mn-cs"/>
            </a:rPr>
            <a:t>r</a:t>
          </a:r>
          <a:r>
            <a:rPr lang="pl-PL" sz="1400" b="0" baseline="0" dirty="0" smtClean="0">
              <a:solidFill>
                <a:schemeClr val="dk1"/>
              </a:solidFill>
              <a:latin typeface="+mn-lt"/>
              <a:ea typeface="+mn-ea"/>
              <a:cs typeface="+mn-cs"/>
            </a:rPr>
            <a:t>. poz. 467);</a:t>
          </a:r>
        </a:p>
      </dgm:t>
    </dgm:pt>
    <dgm:pt modelId="{938C68CF-7376-412A-B59F-15412E2AC2DB}" type="parTrans" cxnId="{16EBB12D-8043-4D49-A5E0-6E5747500B24}">
      <dgm:prSet/>
      <dgm:spPr/>
      <dgm:t>
        <a:bodyPr/>
        <a:lstStyle/>
        <a:p>
          <a:endParaRPr lang="pl-PL"/>
        </a:p>
      </dgm:t>
    </dgm:pt>
    <dgm:pt modelId="{1E8907D9-C76C-48FF-9626-E341CA062027}" type="sibTrans" cxnId="{16EBB12D-8043-4D49-A5E0-6E5747500B24}">
      <dgm:prSet/>
      <dgm:spPr/>
      <dgm:t>
        <a:bodyPr/>
        <a:lstStyle/>
        <a:p>
          <a:endParaRPr lang="pl-PL"/>
        </a:p>
      </dgm:t>
    </dgm:pt>
    <dgm:pt modelId="{4CCD8B06-1CF2-4925-BFFA-7E75640B54AF}">
      <dgm:prSet custT="1"/>
      <dgm:spPr/>
      <dgm:t>
        <a:bodyPr/>
        <a:lstStyle/>
        <a:p>
          <a:r>
            <a:rPr lang="pl-PL" sz="1400" b="1" dirty="0" smtClean="0">
              <a:solidFill>
                <a:schemeClr val="bg2">
                  <a:lumMod val="25000"/>
                </a:schemeClr>
              </a:solidFill>
            </a:rPr>
            <a:t>Rozporządzenie MEN z dnia 16 maja 2019 </a:t>
          </a:r>
          <a:r>
            <a:rPr lang="pl-PL" sz="1400" b="1" dirty="0" err="1" smtClean="0">
              <a:solidFill>
                <a:schemeClr val="bg2">
                  <a:lumMod val="25000"/>
                </a:schemeClr>
              </a:solidFill>
            </a:rPr>
            <a:t>r</a:t>
          </a:r>
          <a:r>
            <a:rPr lang="pl-PL" sz="1400" b="1" dirty="0" smtClean="0">
              <a:solidFill>
                <a:schemeClr val="bg2">
                  <a:lumMod val="25000"/>
                </a:schemeClr>
              </a:solidFill>
            </a:rPr>
            <a:t>. </a:t>
          </a:r>
          <a:r>
            <a:rPr lang="pl-PL" sz="1400" b="0" i="1" dirty="0" smtClean="0">
              <a:solidFill>
                <a:schemeClr val="bg2">
                  <a:lumMod val="25000"/>
                </a:schemeClr>
              </a:solidFill>
            </a:rPr>
            <a:t>w sprawie </a:t>
          </a:r>
          <a:r>
            <a:rPr lang="pl-PL" sz="1400" b="1" i="1" dirty="0" smtClean="0">
              <a:solidFill>
                <a:schemeClr val="bg2">
                  <a:lumMod val="25000"/>
                </a:schemeClr>
              </a:solidFill>
            </a:rPr>
            <a:t>podstaw programowych kształcenia w zawodach szkolnictwa branżowego </a:t>
          </a:r>
          <a:r>
            <a:rPr lang="pl-PL" sz="1400" b="0" i="1" dirty="0" smtClean="0">
              <a:solidFill>
                <a:schemeClr val="bg2">
                  <a:lumMod val="25000"/>
                </a:schemeClr>
              </a:solidFill>
            </a:rPr>
            <a:t>oraz dodatkowych umiejętności zawodowych w zakresie wybranych zawodów szkolnictwa branżowego</a:t>
          </a:r>
          <a:r>
            <a:rPr lang="pl-PL" sz="1400" b="1" i="1" dirty="0" smtClean="0">
              <a:solidFill>
                <a:schemeClr val="bg2">
                  <a:lumMod val="25000"/>
                </a:schemeClr>
              </a:solidFill>
            </a:rPr>
            <a:t> </a:t>
          </a:r>
          <a:r>
            <a:rPr lang="pl-PL" sz="1400" b="0" i="0" dirty="0" smtClean="0">
              <a:solidFill>
                <a:schemeClr val="bg2">
                  <a:lumMod val="25000"/>
                </a:schemeClr>
              </a:solidFill>
            </a:rPr>
            <a:t>(Dz. U. 2019, poz. 991)</a:t>
          </a:r>
          <a:endParaRPr lang="pl-PL" sz="1400" b="0" baseline="0" dirty="0" smtClean="0">
            <a:solidFill>
              <a:schemeClr val="bg2">
                <a:lumMod val="25000"/>
              </a:schemeClr>
            </a:solidFill>
            <a:latin typeface="+mn-lt"/>
            <a:ea typeface="+mn-ea"/>
            <a:cs typeface="+mn-cs"/>
          </a:endParaRPr>
        </a:p>
      </dgm:t>
    </dgm:pt>
    <dgm:pt modelId="{C1F03317-5595-43CF-AB33-6454E5866E31}" type="parTrans" cxnId="{FEBC5A5C-A630-4547-9D0F-B4B32BC5D73C}">
      <dgm:prSet/>
      <dgm:spPr/>
      <dgm:t>
        <a:bodyPr/>
        <a:lstStyle/>
        <a:p>
          <a:endParaRPr lang="pl-PL"/>
        </a:p>
      </dgm:t>
    </dgm:pt>
    <dgm:pt modelId="{288F9D7F-B52C-4758-87AD-B380AEDAA02F}" type="sibTrans" cxnId="{FEBC5A5C-A630-4547-9D0F-B4B32BC5D73C}">
      <dgm:prSet/>
      <dgm:spPr/>
      <dgm:t>
        <a:bodyPr/>
        <a:lstStyle/>
        <a:p>
          <a:endParaRPr lang="pl-PL"/>
        </a:p>
      </dgm:t>
    </dgm:pt>
    <dgm:pt modelId="{366CA807-EDF8-49D3-89DE-9F45AB8BBD57}">
      <dgm:prSet phldrT="[Tekst]" custT="1"/>
      <dgm:spPr/>
      <dgm:t>
        <a:bodyPr/>
        <a:lstStyle/>
        <a:p>
          <a:pPr algn="just"/>
          <a:endParaRPr lang="pl-PL" sz="1400" b="0" dirty="0">
            <a:solidFill>
              <a:srgbClr val="FF0000"/>
            </a:solidFill>
          </a:endParaRPr>
        </a:p>
      </dgm:t>
    </dgm:pt>
    <dgm:pt modelId="{B025A011-89C3-4471-99DF-8B958E8E395D}" type="parTrans" cxnId="{E99112D2-47D4-460D-9FD2-5F6F5B91380A}">
      <dgm:prSet/>
      <dgm:spPr/>
      <dgm:t>
        <a:bodyPr/>
        <a:lstStyle/>
        <a:p>
          <a:endParaRPr lang="pl-PL"/>
        </a:p>
      </dgm:t>
    </dgm:pt>
    <dgm:pt modelId="{0FCFB2DC-ECB0-4D91-A992-3AF4BC960315}" type="sibTrans" cxnId="{E99112D2-47D4-460D-9FD2-5F6F5B91380A}">
      <dgm:prSet/>
      <dgm:spPr/>
      <dgm:t>
        <a:bodyPr/>
        <a:lstStyle/>
        <a:p>
          <a:endParaRPr lang="pl-PL"/>
        </a:p>
      </dgm:t>
    </dgm:pt>
    <dgm:pt modelId="{6BF77FD8-B436-44A4-B880-504BBC96DC59}">
      <dgm:prSet phldrT="[Tekst]" custT="1"/>
      <dgm:spPr/>
      <dgm:t>
        <a:bodyPr/>
        <a:lstStyle/>
        <a:p>
          <a:pPr algn="just"/>
          <a:endParaRPr lang="pl-PL" sz="1400" b="0" dirty="0">
            <a:solidFill>
              <a:srgbClr val="FF0000"/>
            </a:solidFill>
          </a:endParaRPr>
        </a:p>
      </dgm:t>
    </dgm:pt>
    <dgm:pt modelId="{3154D743-9ABD-4C97-9D70-DBBF7721D28B}" type="parTrans" cxnId="{65A9652C-8869-408D-B55B-4379BA48DB69}">
      <dgm:prSet/>
      <dgm:spPr/>
      <dgm:t>
        <a:bodyPr/>
        <a:lstStyle/>
        <a:p>
          <a:endParaRPr lang="pl-PL"/>
        </a:p>
      </dgm:t>
    </dgm:pt>
    <dgm:pt modelId="{9E0F5164-223D-4DAF-A993-5818313D165A}" type="sibTrans" cxnId="{65A9652C-8869-408D-B55B-4379BA48DB69}">
      <dgm:prSet/>
      <dgm:spPr/>
      <dgm:t>
        <a:bodyPr/>
        <a:lstStyle/>
        <a:p>
          <a:endParaRPr lang="pl-PL"/>
        </a:p>
      </dgm:t>
    </dgm:pt>
    <dgm:pt modelId="{BC90656D-CA39-4071-8301-FF906E3A0773}">
      <dgm:prSet phldrT="[Tekst]" custT="1"/>
      <dgm:spPr/>
      <dgm:t>
        <a:bodyPr/>
        <a:lstStyle/>
        <a:p>
          <a:pPr algn="just"/>
          <a:endParaRPr lang="pl-PL" sz="1400" b="0" dirty="0">
            <a:solidFill>
              <a:srgbClr val="FF0000"/>
            </a:solidFill>
          </a:endParaRPr>
        </a:p>
      </dgm:t>
    </dgm:pt>
    <dgm:pt modelId="{F1FDAC0F-B6C3-4938-A0AB-7B406A26E894}" type="parTrans" cxnId="{7F95326D-7413-4E57-935D-691FF9A1BC2B}">
      <dgm:prSet/>
      <dgm:spPr/>
      <dgm:t>
        <a:bodyPr/>
        <a:lstStyle/>
        <a:p>
          <a:endParaRPr lang="pl-PL"/>
        </a:p>
      </dgm:t>
    </dgm:pt>
    <dgm:pt modelId="{E8C9E8AA-2240-45A9-A038-72EC6D7A8581}" type="sibTrans" cxnId="{7F95326D-7413-4E57-935D-691FF9A1BC2B}">
      <dgm:prSet/>
      <dgm:spPr/>
      <dgm:t>
        <a:bodyPr/>
        <a:lstStyle/>
        <a:p>
          <a:endParaRPr lang="pl-PL"/>
        </a:p>
      </dgm:t>
    </dgm:pt>
    <dgm:pt modelId="{647C1ECB-7BA0-4449-BF4B-E9A757B0CCB2}">
      <dgm:prSet phldrT="[Tekst]" custT="1"/>
      <dgm:spPr/>
      <dgm:t>
        <a:bodyPr/>
        <a:lstStyle/>
        <a:p>
          <a:pPr algn="just"/>
          <a:endParaRPr lang="pl-PL" sz="1400" b="0" dirty="0">
            <a:solidFill>
              <a:srgbClr val="FF0000"/>
            </a:solidFill>
          </a:endParaRPr>
        </a:p>
      </dgm:t>
    </dgm:pt>
    <dgm:pt modelId="{6E0119A7-A840-440C-BC42-C2327FC2BECA}" type="parTrans" cxnId="{85351E45-6383-4470-A425-3ED92B4849BE}">
      <dgm:prSet/>
      <dgm:spPr/>
      <dgm:t>
        <a:bodyPr/>
        <a:lstStyle/>
        <a:p>
          <a:endParaRPr lang="pl-PL"/>
        </a:p>
      </dgm:t>
    </dgm:pt>
    <dgm:pt modelId="{9677E54B-A96F-4847-9482-A3037F68FE0C}" type="sibTrans" cxnId="{85351E45-6383-4470-A425-3ED92B4849BE}">
      <dgm:prSet/>
      <dgm:spPr/>
      <dgm:t>
        <a:bodyPr/>
        <a:lstStyle/>
        <a:p>
          <a:endParaRPr lang="pl-PL"/>
        </a:p>
      </dgm:t>
    </dgm:pt>
    <dgm:pt modelId="{585431CE-4AC5-4866-B639-0FC6D5C244F4}">
      <dgm:prSet custT="1"/>
      <dgm:spPr/>
      <dgm:t>
        <a:bodyPr/>
        <a:lstStyle/>
        <a:p>
          <a:endParaRPr lang="pl-PL" sz="1400" b="0" baseline="0" dirty="0" smtClean="0">
            <a:solidFill>
              <a:schemeClr val="dk1"/>
            </a:solidFill>
            <a:latin typeface="+mn-lt"/>
            <a:ea typeface="+mn-ea"/>
            <a:cs typeface="+mn-cs"/>
          </a:endParaRPr>
        </a:p>
      </dgm:t>
    </dgm:pt>
    <dgm:pt modelId="{07E3B948-CD6E-45DC-9481-7BE2C7B04BA4}" type="parTrans" cxnId="{9EAD60CA-548D-4A76-8B2E-805543921092}">
      <dgm:prSet/>
      <dgm:spPr/>
      <dgm:t>
        <a:bodyPr/>
        <a:lstStyle/>
        <a:p>
          <a:endParaRPr lang="pl-PL"/>
        </a:p>
      </dgm:t>
    </dgm:pt>
    <dgm:pt modelId="{995B9950-EFB2-4679-AEB4-EACB128DFF28}" type="sibTrans" cxnId="{9EAD60CA-548D-4A76-8B2E-805543921092}">
      <dgm:prSet/>
      <dgm:spPr/>
      <dgm:t>
        <a:bodyPr/>
        <a:lstStyle/>
        <a:p>
          <a:endParaRPr lang="pl-PL"/>
        </a:p>
      </dgm:t>
    </dgm:pt>
    <dgm:pt modelId="{0B5E6F89-74F4-44B2-BF07-61E5A6021F7C}">
      <dgm:prSet custT="1"/>
      <dgm:spPr/>
      <dgm:t>
        <a:bodyPr/>
        <a:lstStyle/>
        <a:p>
          <a:r>
            <a:rPr lang="pl-PL" sz="1400" b="1" dirty="0" smtClean="0">
              <a:solidFill>
                <a:schemeClr val="tx1"/>
              </a:solidFill>
            </a:rPr>
            <a:t>Rozporządzenie MEM z dnia 12 lutego 2019 </a:t>
          </a:r>
          <a:r>
            <a:rPr lang="pl-PL" sz="1400" b="1" dirty="0" err="1" smtClean="0">
              <a:solidFill>
                <a:schemeClr val="tx1"/>
              </a:solidFill>
            </a:rPr>
            <a:t>r</a:t>
          </a:r>
          <a:r>
            <a:rPr lang="pl-PL" sz="1400" dirty="0" smtClean="0">
              <a:solidFill>
                <a:schemeClr val="tx1"/>
              </a:solidFill>
            </a:rPr>
            <a:t>.  </a:t>
          </a:r>
          <a:r>
            <a:rPr lang="pl-PL" sz="1400" i="1" dirty="0" smtClean="0">
              <a:solidFill>
                <a:schemeClr val="accent6"/>
              </a:solidFill>
            </a:rPr>
            <a:t>w sprawie doradztwa zawodowego </a:t>
          </a:r>
          <a:r>
            <a:rPr lang="pl-PL" sz="1400" dirty="0" smtClean="0">
              <a:solidFill>
                <a:schemeClr val="tx1"/>
              </a:solidFill>
            </a:rPr>
            <a:t>(Dz. U. 2019, poz. 325) – </a:t>
          </a:r>
          <a:r>
            <a:rPr lang="pl-PL" sz="1400" b="1" dirty="0" smtClean="0">
              <a:solidFill>
                <a:schemeClr val="accent6"/>
              </a:solidFill>
            </a:rPr>
            <a:t>załącznik nr 6</a:t>
          </a:r>
          <a:endParaRPr lang="pl-PL" sz="1400" b="1" baseline="0" dirty="0" smtClean="0">
            <a:solidFill>
              <a:schemeClr val="accent6"/>
            </a:solidFill>
            <a:latin typeface="+mn-lt"/>
            <a:ea typeface="+mn-ea"/>
            <a:cs typeface="+mn-cs"/>
          </a:endParaRPr>
        </a:p>
      </dgm:t>
    </dgm:pt>
    <dgm:pt modelId="{554958CE-6A0E-498B-9A66-B8D9B476EDF3}" type="parTrans" cxnId="{172A9B17-8E9D-44B9-ADAB-73FDBA69A26E}">
      <dgm:prSet/>
      <dgm:spPr/>
      <dgm:t>
        <a:bodyPr/>
        <a:lstStyle/>
        <a:p>
          <a:endParaRPr lang="pl-PL"/>
        </a:p>
      </dgm:t>
    </dgm:pt>
    <dgm:pt modelId="{7D6E6C96-8A2F-442C-A938-48DA21425F6A}" type="sibTrans" cxnId="{172A9B17-8E9D-44B9-ADAB-73FDBA69A26E}">
      <dgm:prSet/>
      <dgm:spPr/>
      <dgm:t>
        <a:bodyPr/>
        <a:lstStyle/>
        <a:p>
          <a:endParaRPr lang="pl-PL"/>
        </a:p>
      </dgm:t>
    </dgm:pt>
    <dgm:pt modelId="{E873E12B-A4B4-41A9-B628-EE1EF5173260}">
      <dgm:prSet custT="1"/>
      <dgm:spPr/>
      <dgm:t>
        <a:bodyPr/>
        <a:lstStyle/>
        <a:p>
          <a:endParaRPr lang="pl-PL" sz="1400" b="0" baseline="0" dirty="0" smtClean="0">
            <a:solidFill>
              <a:schemeClr val="dk1"/>
            </a:solidFill>
            <a:latin typeface="+mn-lt"/>
            <a:ea typeface="+mn-ea"/>
            <a:cs typeface="+mn-cs"/>
          </a:endParaRPr>
        </a:p>
      </dgm:t>
    </dgm:pt>
    <dgm:pt modelId="{33C1DC09-0212-419A-B5AF-E4EF0826806F}" type="parTrans" cxnId="{7FAAEA97-500A-47DA-9A00-0FCD52407DB4}">
      <dgm:prSet/>
      <dgm:spPr/>
      <dgm:t>
        <a:bodyPr/>
        <a:lstStyle/>
        <a:p>
          <a:endParaRPr lang="pl-PL"/>
        </a:p>
      </dgm:t>
    </dgm:pt>
    <dgm:pt modelId="{2BA2BBB5-9C79-4539-ABF8-7B5FB2912181}" type="sibTrans" cxnId="{7FAAEA97-500A-47DA-9A00-0FCD52407DB4}">
      <dgm:prSet/>
      <dgm:spPr/>
      <dgm:t>
        <a:bodyPr/>
        <a:lstStyle/>
        <a:p>
          <a:endParaRPr lang="pl-PL"/>
        </a:p>
      </dgm:t>
    </dgm:pt>
    <dgm:pt modelId="{03E12B35-520B-474C-A50B-5EA6F009C25F}">
      <dgm:prSet phldrT="[Tekst]" custT="1"/>
      <dgm:spPr/>
      <dgm:t>
        <a:bodyPr/>
        <a:lstStyle/>
        <a:p>
          <a:pPr algn="just"/>
          <a:endParaRPr lang="pl-PL" sz="1400" b="0" dirty="0">
            <a:solidFill>
              <a:srgbClr val="FF0000"/>
            </a:solidFill>
          </a:endParaRPr>
        </a:p>
      </dgm:t>
    </dgm:pt>
    <dgm:pt modelId="{90AAA40C-9B74-4A76-AD4D-434E1868EFF5}" type="parTrans" cxnId="{4B6ED1F4-C0A7-47BF-BB70-067D6492FAC7}">
      <dgm:prSet/>
      <dgm:spPr/>
      <dgm:t>
        <a:bodyPr/>
        <a:lstStyle/>
        <a:p>
          <a:endParaRPr lang="pl-PL"/>
        </a:p>
      </dgm:t>
    </dgm:pt>
    <dgm:pt modelId="{80437899-6DFB-4AB4-8836-8A1722A855DF}" type="sibTrans" cxnId="{4B6ED1F4-C0A7-47BF-BB70-067D6492FAC7}">
      <dgm:prSet/>
      <dgm:spPr/>
      <dgm:t>
        <a:bodyPr/>
        <a:lstStyle/>
        <a:p>
          <a:endParaRPr lang="pl-PL"/>
        </a:p>
      </dgm:t>
    </dgm:pt>
    <dgm:pt modelId="{D4177414-D206-4613-A711-A98C3E0493AC}">
      <dgm:prSet custT="1"/>
      <dgm:spPr/>
      <dgm:t>
        <a:bodyPr/>
        <a:lstStyle/>
        <a:p>
          <a:endParaRPr lang="pl-PL" sz="1400" b="0" baseline="0" dirty="0" smtClean="0">
            <a:solidFill>
              <a:schemeClr val="tx1"/>
            </a:solidFill>
            <a:latin typeface="+mn-lt"/>
            <a:ea typeface="+mn-ea"/>
            <a:cs typeface="+mn-cs"/>
          </a:endParaRPr>
        </a:p>
      </dgm:t>
    </dgm:pt>
    <dgm:pt modelId="{51DC0452-DEEB-4D21-86CA-0AAB461A31D2}" type="parTrans" cxnId="{9D6AABE6-3046-4FFB-B46A-E2623B04E1BE}">
      <dgm:prSet/>
      <dgm:spPr/>
      <dgm:t>
        <a:bodyPr/>
        <a:lstStyle/>
        <a:p>
          <a:endParaRPr lang="pl-PL"/>
        </a:p>
      </dgm:t>
    </dgm:pt>
    <dgm:pt modelId="{E0A6B487-C106-4E6F-9FF5-0C4080BD3A4A}" type="sibTrans" cxnId="{9D6AABE6-3046-4FFB-B46A-E2623B04E1BE}">
      <dgm:prSet/>
      <dgm:spPr/>
      <dgm:t>
        <a:bodyPr/>
        <a:lstStyle/>
        <a:p>
          <a:endParaRPr lang="pl-PL"/>
        </a:p>
      </dgm:t>
    </dgm:pt>
    <dgm:pt modelId="{7686FC4D-3B1C-48D5-BBF6-5B1CC83D2524}">
      <dgm:prSet custT="1"/>
      <dgm:spPr/>
      <dgm:t>
        <a:bodyPr/>
        <a:lstStyle/>
        <a:p>
          <a:endParaRPr lang="pl-PL" sz="1400" b="0" baseline="0" dirty="0" smtClean="0">
            <a:solidFill>
              <a:schemeClr val="dk1"/>
            </a:solidFill>
            <a:latin typeface="+mn-lt"/>
            <a:ea typeface="+mn-ea"/>
            <a:cs typeface="+mn-cs"/>
          </a:endParaRPr>
        </a:p>
      </dgm:t>
    </dgm:pt>
    <dgm:pt modelId="{299D824A-6E0D-42E9-8D8A-3B5FE14C0539}" type="parTrans" cxnId="{D46945D6-951B-4BD6-A42B-E3099896D543}">
      <dgm:prSet/>
      <dgm:spPr/>
      <dgm:t>
        <a:bodyPr/>
        <a:lstStyle/>
        <a:p>
          <a:endParaRPr lang="pl-PL"/>
        </a:p>
      </dgm:t>
    </dgm:pt>
    <dgm:pt modelId="{DE0B6713-2F6A-4335-B93A-1850A3FFFA96}" type="sibTrans" cxnId="{D46945D6-951B-4BD6-A42B-E3099896D543}">
      <dgm:prSet/>
      <dgm:spPr/>
      <dgm:t>
        <a:bodyPr/>
        <a:lstStyle/>
        <a:p>
          <a:endParaRPr lang="pl-PL"/>
        </a:p>
      </dgm:t>
    </dgm:pt>
    <dgm:pt modelId="{81842732-D030-49E5-9E42-8825F0F7A47C}" type="pres">
      <dgm:prSet presAssocID="{5C39F41F-4C9A-4AA2-977F-19EBED75E01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8B565DE2-4374-42AF-A9B4-B122D14A3D1F}" type="pres">
      <dgm:prSet presAssocID="{52309186-1F29-40F8-A4E9-9EB611047EE5}" presName="linNode" presStyleCnt="0"/>
      <dgm:spPr/>
      <dgm:t>
        <a:bodyPr/>
        <a:lstStyle/>
        <a:p>
          <a:endParaRPr lang="pl-PL"/>
        </a:p>
      </dgm:t>
    </dgm:pt>
    <dgm:pt modelId="{ADE85718-E733-4368-AAF7-E211B2AC5C6F}" type="pres">
      <dgm:prSet presAssocID="{52309186-1F29-40F8-A4E9-9EB611047EE5}" presName="parentText" presStyleLbl="node1" presStyleIdx="0" presStyleCnt="2" custScaleY="86459" custLinFactNeighborX="-2509" custLinFactNeighborY="-2403">
        <dgm:presLayoutVars>
          <dgm:chMax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38867C46-E92C-4881-A489-53DF89815FF4}" type="pres">
      <dgm:prSet presAssocID="{52309186-1F29-40F8-A4E9-9EB611047EE5}" presName="descendantText" presStyleLbl="alignAccFollowNode1" presStyleIdx="0" presStyleCnt="2" custAng="0" custScaleX="109525" custScaleY="115044" custLinFactNeighborX="-3557" custLinFactNeighborY="-6897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BD0A0FA4-57BD-4ABE-9DB3-191C24876BE5}" type="pres">
      <dgm:prSet presAssocID="{CE60D397-1CC3-4A6F-95F8-D3262F926A66}" presName="sp" presStyleCnt="0"/>
      <dgm:spPr/>
      <dgm:t>
        <a:bodyPr/>
        <a:lstStyle/>
        <a:p>
          <a:endParaRPr lang="pl-PL"/>
        </a:p>
      </dgm:t>
    </dgm:pt>
    <dgm:pt modelId="{F99E4752-5174-402C-B82E-5C0B697A94BE}" type="pres">
      <dgm:prSet presAssocID="{9A6F6DAC-4111-46B4-BF4A-65660357E41A}" presName="linNode" presStyleCnt="0"/>
      <dgm:spPr/>
      <dgm:t>
        <a:bodyPr/>
        <a:lstStyle/>
        <a:p>
          <a:endParaRPr lang="pl-PL"/>
        </a:p>
      </dgm:t>
    </dgm:pt>
    <dgm:pt modelId="{4295CCF1-925C-41A3-9380-27E0775CCFA9}" type="pres">
      <dgm:prSet presAssocID="{9A6F6DAC-4111-46B4-BF4A-65660357E41A}" presName="parentText" presStyleLbl="node1" presStyleIdx="1" presStyleCnt="2" custScaleX="90124" custScaleY="77089" custLinFactNeighborX="-13" custLinFactNeighborY="13">
        <dgm:presLayoutVars>
          <dgm:chMax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D8AB2D40-2BF1-4FFA-9214-B24E1AB1BC84}" type="pres">
      <dgm:prSet presAssocID="{9A6F6DAC-4111-46B4-BF4A-65660357E41A}" presName="descendantText" presStyleLbl="alignAccFollowNode1" presStyleIdx="1" presStyleCnt="2" custScaleX="103780" custScaleY="92892" custLinFactNeighborX="2838" custLinFactNeighborY="710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85351E45-6383-4470-A425-3ED92B4849BE}" srcId="{52309186-1F29-40F8-A4E9-9EB611047EE5}" destId="{647C1ECB-7BA0-4449-BF4B-E9A757B0CCB2}" srcOrd="4" destOrd="0" parTransId="{6E0119A7-A840-440C-BC42-C2327FC2BECA}" sibTransId="{9677E54B-A96F-4847-9482-A3037F68FE0C}"/>
    <dgm:cxn modelId="{C1763D1F-F9C0-4835-B2DD-496B5951DD31}" srcId="{5C39F41F-4C9A-4AA2-977F-19EBED75E010}" destId="{9A6F6DAC-4111-46B4-BF4A-65660357E41A}" srcOrd="1" destOrd="0" parTransId="{D51BEAA6-8D70-42CE-8A1B-5AF3B62121FF}" sibTransId="{06F79C3B-E09C-4ABC-90EB-0F5303689827}"/>
    <dgm:cxn modelId="{DE5EBB21-0EBD-4B87-82CF-B5BD26BA5A54}" srcId="{5C39F41F-4C9A-4AA2-977F-19EBED75E010}" destId="{52309186-1F29-40F8-A4E9-9EB611047EE5}" srcOrd="0" destOrd="0" parTransId="{60E1B4C1-0825-44DF-9A4B-C41480664D92}" sibTransId="{CE60D397-1CC3-4A6F-95F8-D3262F926A66}"/>
    <dgm:cxn modelId="{20B247F1-D06E-4D4C-89D7-EF086D472EA1}" type="presOf" srcId="{03E12B35-520B-474C-A50B-5EA6F009C25F}" destId="{38867C46-E92C-4881-A489-53DF89815FF4}" srcOrd="0" destOrd="6" presId="urn:microsoft.com/office/officeart/2005/8/layout/vList5"/>
    <dgm:cxn modelId="{5802C4AB-6F14-4E6E-AFC1-3C388CD6C873}" type="presOf" srcId="{9A6F6DAC-4111-46B4-BF4A-65660357E41A}" destId="{4295CCF1-925C-41A3-9380-27E0775CCFA9}" srcOrd="0" destOrd="0" presId="urn:microsoft.com/office/officeart/2005/8/layout/vList5"/>
    <dgm:cxn modelId="{A94552F5-EE3F-498C-AB90-921BD48C3C39}" type="presOf" srcId="{6BF77FD8-B436-44A4-B880-504BBC96DC59}" destId="{38867C46-E92C-4881-A489-53DF89815FF4}" srcOrd="0" destOrd="2" presId="urn:microsoft.com/office/officeart/2005/8/layout/vList5"/>
    <dgm:cxn modelId="{F8FD796E-E582-4619-8B28-552FA6CA1E9B}" type="presOf" srcId="{3518862B-9513-4938-A7FB-370B37EC3C17}" destId="{38867C46-E92C-4881-A489-53DF89815FF4}" srcOrd="0" destOrd="11" presId="urn:microsoft.com/office/officeart/2005/8/layout/vList5"/>
    <dgm:cxn modelId="{BF561697-2546-4938-AB32-D751F09D32D4}" srcId="{9A6F6DAC-4111-46B4-BF4A-65660357E41A}" destId="{4E1CC4A0-E36C-46F7-AE75-FD858A1ED110}" srcOrd="0" destOrd="0" parTransId="{3BE4CEE5-A89A-4321-9358-D6056D837EF4}" sibTransId="{7C10704C-B4CA-4A25-8BE4-A125F29570F2}"/>
    <dgm:cxn modelId="{B96917BB-5A8D-4DAD-95FE-87DB4A831AB8}" srcId="{52309186-1F29-40F8-A4E9-9EB611047EE5}" destId="{3518862B-9513-4938-A7FB-370B37EC3C17}" srcOrd="11" destOrd="0" parTransId="{0BDF3509-A997-496B-A07F-60F4488B6A8A}" sibTransId="{DA47CDF6-1DCD-41CE-BF52-564005000339}"/>
    <dgm:cxn modelId="{B1E2D6F2-5A4B-482B-9D19-BFDDDF498FB5}" type="presOf" srcId="{FE666C79-6899-41F2-918D-1BC8701A4350}" destId="{38867C46-E92C-4881-A489-53DF89815FF4}" srcOrd="0" destOrd="5" presId="urn:microsoft.com/office/officeart/2005/8/layout/vList5"/>
    <dgm:cxn modelId="{FEBC5A5C-A630-4547-9D0F-B4B32BC5D73C}" srcId="{9A6F6DAC-4111-46B4-BF4A-65660357E41A}" destId="{4CCD8B06-1CF2-4925-BFFA-7E75640B54AF}" srcOrd="3" destOrd="0" parTransId="{C1F03317-5595-43CF-AB33-6454E5866E31}" sibTransId="{288F9D7F-B52C-4758-87AD-B380AEDAA02F}"/>
    <dgm:cxn modelId="{1BB0BF95-2F4F-4FA8-971E-7254E3AAA5B7}" srcId="{52309186-1F29-40F8-A4E9-9EB611047EE5}" destId="{FE666C79-6899-41F2-918D-1BC8701A4350}" srcOrd="5" destOrd="0" parTransId="{1BE20A18-E886-4F1E-99CE-0BB2727EB092}" sibTransId="{CDBE0290-F538-4559-A654-BF0DEF8F5EC4}"/>
    <dgm:cxn modelId="{754B6943-6BEA-41BA-ABC3-4D65EFF39A88}" srcId="{52309186-1F29-40F8-A4E9-9EB611047EE5}" destId="{2C61CB06-ABA8-4E95-8A64-20D2CD9687E1}" srcOrd="9" destOrd="0" parTransId="{E9EA1F3B-CD53-423E-8F9E-040972494822}" sibTransId="{66EA3B60-C95C-4FC6-8084-CB69DED29A42}"/>
    <dgm:cxn modelId="{CF97501A-EC61-4FF3-A5E1-9D9A035742E3}" type="presOf" srcId="{00769D37-0909-438C-B228-7DE6D1FFB957}" destId="{38867C46-E92C-4881-A489-53DF89815FF4}" srcOrd="0" destOrd="7" presId="urn:microsoft.com/office/officeart/2005/8/layout/vList5"/>
    <dgm:cxn modelId="{E99112D2-47D4-460D-9FD2-5F6F5B91380A}" srcId="{52309186-1F29-40F8-A4E9-9EB611047EE5}" destId="{366CA807-EDF8-49D3-89DE-9F45AB8BBD57}" srcOrd="1" destOrd="0" parTransId="{B025A011-89C3-4471-99DF-8B958E8E395D}" sibTransId="{0FCFB2DC-ECB0-4D91-A992-3AF4BC960315}"/>
    <dgm:cxn modelId="{E3CFD3EE-45C9-42DE-A77E-EE0CA45BA09B}" type="presOf" srcId="{C3F731B7-052C-4717-8366-C515D541D45C}" destId="{D8AB2D40-2BF1-4FFA-9214-B24E1AB1BC84}" srcOrd="0" destOrd="1" presId="urn:microsoft.com/office/officeart/2005/8/layout/vList5"/>
    <dgm:cxn modelId="{949E4898-75D0-44F9-B3BD-DABFFAEF4B19}" srcId="{52309186-1F29-40F8-A4E9-9EB611047EE5}" destId="{00769D37-0909-438C-B228-7DE6D1FFB957}" srcOrd="7" destOrd="0" parTransId="{6C309D6A-D46A-420E-A560-4C80379AF4A0}" sibTransId="{6AF1FEE9-6E3B-46FE-B8EB-5AB0FC1FF8A9}"/>
    <dgm:cxn modelId="{9EAD60CA-548D-4A76-8B2E-805543921092}" srcId="{9A6F6DAC-4111-46B4-BF4A-65660357E41A}" destId="{585431CE-4AC5-4866-B639-0FC6D5C244F4}" srcOrd="7" destOrd="0" parTransId="{07E3B948-CD6E-45DC-9481-7BE2C7B04BA4}" sibTransId="{995B9950-EFB2-4679-AEB4-EACB128DFF28}"/>
    <dgm:cxn modelId="{78D1426E-FE8D-467D-B886-39922F6E0055}" type="presOf" srcId="{0B5E6F89-74F4-44B2-BF07-61E5A6021F7C}" destId="{D8AB2D40-2BF1-4FFA-9214-B24E1AB1BC84}" srcOrd="0" destOrd="5" presId="urn:microsoft.com/office/officeart/2005/8/layout/vList5"/>
    <dgm:cxn modelId="{7CD110B6-A761-4891-A214-4CDF982F9DA4}" srcId="{52309186-1F29-40F8-A4E9-9EB611047EE5}" destId="{A5BF5A4D-34FA-47FA-A95E-1C737F2D868D}" srcOrd="0" destOrd="0" parTransId="{8E0B6E4F-2E16-41B2-90BA-6F437F49E604}" sibTransId="{E01BB195-44F7-4780-AABD-65D9090D757F}"/>
    <dgm:cxn modelId="{4C5F79D6-A0CF-44DF-8F6F-D401590AD678}" srcId="{52309186-1F29-40F8-A4E9-9EB611047EE5}" destId="{0002798D-00F0-4F46-ADC3-232D0A119949}" srcOrd="12" destOrd="0" parTransId="{A8B580FA-1838-4B41-9C5D-8F20BE0538BC}" sibTransId="{4EDA6A97-2892-40C3-94F9-CA7031E1BC58}"/>
    <dgm:cxn modelId="{EABA26EF-2EDE-420A-BA52-4AF16F587F2F}" type="presOf" srcId="{A1076423-4AAC-4C43-9F9E-B152C7F25799}" destId="{38867C46-E92C-4881-A489-53DF89815FF4}" srcOrd="0" destOrd="8" presId="urn:microsoft.com/office/officeart/2005/8/layout/vList5"/>
    <dgm:cxn modelId="{A5615A00-9531-4F75-9A63-788B7934AD55}" type="presOf" srcId="{7686FC4D-3B1C-48D5-BBF6-5B1CC83D2524}" destId="{D8AB2D40-2BF1-4FFA-9214-B24E1AB1BC84}" srcOrd="0" destOrd="2" presId="urn:microsoft.com/office/officeart/2005/8/layout/vList5"/>
    <dgm:cxn modelId="{171DA25B-B93D-4590-84C3-476F154A0207}" type="presOf" srcId="{AC8737F4-BB5A-48E0-BB0D-04307C085BF4}" destId="{38867C46-E92C-4881-A489-53DF89815FF4}" srcOrd="0" destOrd="14" presId="urn:microsoft.com/office/officeart/2005/8/layout/vList5"/>
    <dgm:cxn modelId="{0EEC3117-D4C8-4EE2-8A5A-5A529D78F80A}" type="presOf" srcId="{D4177414-D206-4613-A711-A98C3E0493AC}" destId="{D8AB2D40-2BF1-4FFA-9214-B24E1AB1BC84}" srcOrd="0" destOrd="4" presId="urn:microsoft.com/office/officeart/2005/8/layout/vList5"/>
    <dgm:cxn modelId="{29E3CBAA-D925-465F-9723-4E018C4D821A}" type="presOf" srcId="{4CCD8B06-1CF2-4925-BFFA-7E75640B54AF}" destId="{D8AB2D40-2BF1-4FFA-9214-B24E1AB1BC84}" srcOrd="0" destOrd="3" presId="urn:microsoft.com/office/officeart/2005/8/layout/vList5"/>
    <dgm:cxn modelId="{D46945D6-951B-4BD6-A42B-E3099896D543}" srcId="{9A6F6DAC-4111-46B4-BF4A-65660357E41A}" destId="{7686FC4D-3B1C-48D5-BBF6-5B1CC83D2524}" srcOrd="2" destOrd="0" parTransId="{299D824A-6E0D-42E9-8D8A-3B5FE14C0539}" sibTransId="{DE0B6713-2F6A-4335-B93A-1850A3FFFA96}"/>
    <dgm:cxn modelId="{65A9652C-8869-408D-B55B-4379BA48DB69}" srcId="{52309186-1F29-40F8-A4E9-9EB611047EE5}" destId="{6BF77FD8-B436-44A4-B880-504BBC96DC59}" srcOrd="2" destOrd="0" parTransId="{3154D743-9ABD-4C97-9D70-DBBF7721D28B}" sibTransId="{9E0F5164-223D-4DAF-A993-5818313D165A}"/>
    <dgm:cxn modelId="{1981DA6F-9881-4120-976E-289F62F8AB50}" type="presOf" srcId="{BC90656D-CA39-4071-8301-FF906E3A0773}" destId="{38867C46-E92C-4881-A489-53DF89815FF4}" srcOrd="0" destOrd="3" presId="urn:microsoft.com/office/officeart/2005/8/layout/vList5"/>
    <dgm:cxn modelId="{0CABC741-18A1-46AE-9D00-A10631D43C1D}" srcId="{52309186-1F29-40F8-A4E9-9EB611047EE5}" destId="{A1076423-4AAC-4C43-9F9E-B152C7F25799}" srcOrd="8" destOrd="0" parTransId="{37C2FB08-B3DC-49B7-A158-F7927A5528B3}" sibTransId="{996C4F42-2864-4C6B-B41C-76CD84554F72}"/>
    <dgm:cxn modelId="{5427059C-98E7-4213-A01F-4E6939FFBCAB}" type="presOf" srcId="{4424E166-9CE0-413F-85B2-D78ADDD4D2ED}" destId="{38867C46-E92C-4881-A489-53DF89815FF4}" srcOrd="0" destOrd="10" presId="urn:microsoft.com/office/officeart/2005/8/layout/vList5"/>
    <dgm:cxn modelId="{50C08E4B-1EA9-45D3-B244-46ED392F05AD}" type="presOf" srcId="{52309186-1F29-40F8-A4E9-9EB611047EE5}" destId="{ADE85718-E733-4368-AAF7-E211B2AC5C6F}" srcOrd="0" destOrd="0" presId="urn:microsoft.com/office/officeart/2005/8/layout/vList5"/>
    <dgm:cxn modelId="{729CEE76-2409-4E97-8C6F-BDAFC3DEC664}" type="presOf" srcId="{2C61CB06-ABA8-4E95-8A64-20D2CD9687E1}" destId="{38867C46-E92C-4881-A489-53DF89815FF4}" srcOrd="0" destOrd="9" presId="urn:microsoft.com/office/officeart/2005/8/layout/vList5"/>
    <dgm:cxn modelId="{9D6AABE6-3046-4FFB-B46A-E2623B04E1BE}" srcId="{9A6F6DAC-4111-46B4-BF4A-65660357E41A}" destId="{D4177414-D206-4613-A711-A98C3E0493AC}" srcOrd="4" destOrd="0" parTransId="{51DC0452-DEEB-4D21-86CA-0AAB461A31D2}" sibTransId="{E0A6B487-C106-4E6F-9FF5-0C4080BD3A4A}"/>
    <dgm:cxn modelId="{9CAF0FC0-5860-4E75-AFFA-DC4C140EBD98}" type="presOf" srcId="{E873E12B-A4B4-41A9-B628-EE1EF5173260}" destId="{D8AB2D40-2BF1-4FFA-9214-B24E1AB1BC84}" srcOrd="0" destOrd="6" presId="urn:microsoft.com/office/officeart/2005/8/layout/vList5"/>
    <dgm:cxn modelId="{A07D38C2-7F02-4860-962E-093C28309053}" srcId="{52309186-1F29-40F8-A4E9-9EB611047EE5}" destId="{4424E166-9CE0-413F-85B2-D78ADDD4D2ED}" srcOrd="10" destOrd="0" parTransId="{57478E58-3E50-4767-A7E7-09C519BB5D00}" sibTransId="{5D63F93E-56ED-4527-ACCE-2F9A1FD23568}"/>
    <dgm:cxn modelId="{DD0FE159-71DD-4A92-9674-9E16C0AA2A8B}" type="presOf" srcId="{A5BF5A4D-34FA-47FA-A95E-1C737F2D868D}" destId="{38867C46-E92C-4881-A489-53DF89815FF4}" srcOrd="0" destOrd="0" presId="urn:microsoft.com/office/officeart/2005/8/layout/vList5"/>
    <dgm:cxn modelId="{26A93F62-BC78-493A-8048-68F43A6DEA36}" type="presOf" srcId="{89B25128-3AA7-468B-8BFC-A06D0D5E80E9}" destId="{38867C46-E92C-4881-A489-53DF89815FF4}" srcOrd="0" destOrd="13" presId="urn:microsoft.com/office/officeart/2005/8/layout/vList5"/>
    <dgm:cxn modelId="{ED7F52DC-2867-427C-A5B6-4CBABBFE722A}" srcId="{52309186-1F29-40F8-A4E9-9EB611047EE5}" destId="{89B25128-3AA7-468B-8BFC-A06D0D5E80E9}" srcOrd="13" destOrd="0" parTransId="{1CD70ACD-EDED-4E7D-A41B-C31D0BDCFD6D}" sibTransId="{8E5C34E0-98B8-4DDE-B60D-0582852F281C}"/>
    <dgm:cxn modelId="{16EBB12D-8043-4D49-A5E0-6E5747500B24}" srcId="{9A6F6DAC-4111-46B4-BF4A-65660357E41A}" destId="{C3F731B7-052C-4717-8366-C515D541D45C}" srcOrd="1" destOrd="0" parTransId="{938C68CF-7376-412A-B59F-15412E2AC2DB}" sibTransId="{1E8907D9-C76C-48FF-9626-E341CA062027}"/>
    <dgm:cxn modelId="{CDC3BED2-FC54-46FD-8151-7AEFABAF6798}" type="presOf" srcId="{0002798D-00F0-4F46-ADC3-232D0A119949}" destId="{38867C46-E92C-4881-A489-53DF89815FF4}" srcOrd="0" destOrd="12" presId="urn:microsoft.com/office/officeart/2005/8/layout/vList5"/>
    <dgm:cxn modelId="{39E21A3F-57DC-4EA6-AD79-E51ACDC2BC79}" type="presOf" srcId="{585431CE-4AC5-4866-B639-0FC6D5C244F4}" destId="{D8AB2D40-2BF1-4FFA-9214-B24E1AB1BC84}" srcOrd="0" destOrd="7" presId="urn:microsoft.com/office/officeart/2005/8/layout/vList5"/>
    <dgm:cxn modelId="{172A9B17-8E9D-44B9-ADAB-73FDBA69A26E}" srcId="{9A6F6DAC-4111-46B4-BF4A-65660357E41A}" destId="{0B5E6F89-74F4-44B2-BF07-61E5A6021F7C}" srcOrd="5" destOrd="0" parTransId="{554958CE-6A0E-498B-9A66-B8D9B476EDF3}" sibTransId="{7D6E6C96-8A2F-442C-A938-48DA21425F6A}"/>
    <dgm:cxn modelId="{7FAAEA97-500A-47DA-9A00-0FCD52407DB4}" srcId="{9A6F6DAC-4111-46B4-BF4A-65660357E41A}" destId="{E873E12B-A4B4-41A9-B628-EE1EF5173260}" srcOrd="6" destOrd="0" parTransId="{33C1DC09-0212-419A-B5AF-E4EF0826806F}" sibTransId="{2BA2BBB5-9C79-4539-ABF8-7B5FB2912181}"/>
    <dgm:cxn modelId="{82C68605-920C-45A3-A5BF-7174FA20FAAC}" type="presOf" srcId="{647C1ECB-7BA0-4449-BF4B-E9A757B0CCB2}" destId="{38867C46-E92C-4881-A489-53DF89815FF4}" srcOrd="0" destOrd="4" presId="urn:microsoft.com/office/officeart/2005/8/layout/vList5"/>
    <dgm:cxn modelId="{2CAE2243-70D5-4F36-AA8B-F4308C497DC6}" type="presOf" srcId="{366CA807-EDF8-49D3-89DE-9F45AB8BBD57}" destId="{38867C46-E92C-4881-A489-53DF89815FF4}" srcOrd="0" destOrd="1" presId="urn:microsoft.com/office/officeart/2005/8/layout/vList5"/>
    <dgm:cxn modelId="{7F95326D-7413-4E57-935D-691FF9A1BC2B}" srcId="{52309186-1F29-40F8-A4E9-9EB611047EE5}" destId="{BC90656D-CA39-4071-8301-FF906E3A0773}" srcOrd="3" destOrd="0" parTransId="{F1FDAC0F-B6C3-4938-A0AB-7B406A26E894}" sibTransId="{E8C9E8AA-2240-45A9-A038-72EC6D7A8581}"/>
    <dgm:cxn modelId="{9A47DA91-A7C6-4427-A2AE-40BC1CCB5EC6}" type="presOf" srcId="{4E1CC4A0-E36C-46F7-AE75-FD858A1ED110}" destId="{D8AB2D40-2BF1-4FFA-9214-B24E1AB1BC84}" srcOrd="0" destOrd="0" presId="urn:microsoft.com/office/officeart/2005/8/layout/vList5"/>
    <dgm:cxn modelId="{4B6ED1F4-C0A7-47BF-BB70-067D6492FAC7}" srcId="{52309186-1F29-40F8-A4E9-9EB611047EE5}" destId="{03E12B35-520B-474C-A50B-5EA6F009C25F}" srcOrd="6" destOrd="0" parTransId="{90AAA40C-9B74-4A76-AD4D-434E1868EFF5}" sibTransId="{80437899-6DFB-4AB4-8836-8A1722A855DF}"/>
    <dgm:cxn modelId="{3927A69D-3FDF-4ED2-B360-A85FB6567004}" srcId="{52309186-1F29-40F8-A4E9-9EB611047EE5}" destId="{AC8737F4-BB5A-48E0-BB0D-04307C085BF4}" srcOrd="14" destOrd="0" parTransId="{063E98FB-8DDF-40AE-821F-43B8489845DA}" sibTransId="{32AD3EFE-86BE-4BA3-AFC1-1F848F756CEC}"/>
    <dgm:cxn modelId="{FEFE46EF-A75B-4C57-A457-5C7A1F4B1A9F}" type="presOf" srcId="{5C39F41F-4C9A-4AA2-977F-19EBED75E010}" destId="{81842732-D030-49E5-9E42-8825F0F7A47C}" srcOrd="0" destOrd="0" presId="urn:microsoft.com/office/officeart/2005/8/layout/vList5"/>
    <dgm:cxn modelId="{ADD768AA-D477-4F21-AE84-2D5C950D1DCA}" type="presParOf" srcId="{81842732-D030-49E5-9E42-8825F0F7A47C}" destId="{8B565DE2-4374-42AF-A9B4-B122D14A3D1F}" srcOrd="0" destOrd="0" presId="urn:microsoft.com/office/officeart/2005/8/layout/vList5"/>
    <dgm:cxn modelId="{49C40D1C-C0FD-4DA1-848D-91ABDA1DA236}" type="presParOf" srcId="{8B565DE2-4374-42AF-A9B4-B122D14A3D1F}" destId="{ADE85718-E733-4368-AAF7-E211B2AC5C6F}" srcOrd="0" destOrd="0" presId="urn:microsoft.com/office/officeart/2005/8/layout/vList5"/>
    <dgm:cxn modelId="{237997BD-A8B3-48B5-AEC9-2EB3F14F2353}" type="presParOf" srcId="{8B565DE2-4374-42AF-A9B4-B122D14A3D1F}" destId="{38867C46-E92C-4881-A489-53DF89815FF4}" srcOrd="1" destOrd="0" presId="urn:microsoft.com/office/officeart/2005/8/layout/vList5"/>
    <dgm:cxn modelId="{5F6C8F81-053C-4A74-95A8-C8E231158E6C}" type="presParOf" srcId="{81842732-D030-49E5-9E42-8825F0F7A47C}" destId="{BD0A0FA4-57BD-4ABE-9DB3-191C24876BE5}" srcOrd="1" destOrd="0" presId="urn:microsoft.com/office/officeart/2005/8/layout/vList5"/>
    <dgm:cxn modelId="{C935DC74-C0D6-4032-9B9E-5D2E3A2B6EE9}" type="presParOf" srcId="{81842732-D030-49E5-9E42-8825F0F7A47C}" destId="{F99E4752-5174-402C-B82E-5C0B697A94BE}" srcOrd="2" destOrd="0" presId="urn:microsoft.com/office/officeart/2005/8/layout/vList5"/>
    <dgm:cxn modelId="{2CBC1DD7-2EBB-4155-A4A4-A8DDEFE3F97C}" type="presParOf" srcId="{F99E4752-5174-402C-B82E-5C0B697A94BE}" destId="{4295CCF1-925C-41A3-9380-27E0775CCFA9}" srcOrd="0" destOrd="0" presId="urn:microsoft.com/office/officeart/2005/8/layout/vList5"/>
    <dgm:cxn modelId="{7F1A54E3-E299-47AE-99D4-BFD8A7D53092}" type="presParOf" srcId="{F99E4752-5174-402C-B82E-5C0B697A94BE}" destId="{D8AB2D40-2BF1-4FFA-9214-B24E1AB1BC84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C39F41F-4C9A-4AA2-977F-19EBED75E010}" type="doc">
      <dgm:prSet loTypeId="urn:microsoft.com/office/officeart/2005/8/layout/vList5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52309186-1F29-40F8-A4E9-9EB611047EE5}">
      <dgm:prSet phldrT="[Tekst]" custT="1"/>
      <dgm:spPr/>
      <dgm:t>
        <a:bodyPr/>
        <a:lstStyle/>
        <a:p>
          <a:pPr algn="ctr"/>
          <a:r>
            <a:rPr lang="pl-PL" sz="2000" b="1" dirty="0" smtClean="0"/>
            <a:t>SZKOŁA POLICEALNA</a:t>
          </a:r>
        </a:p>
        <a:p>
          <a:pPr algn="ctr"/>
          <a:r>
            <a:rPr lang="pl-PL" sz="2000" dirty="0" smtClean="0"/>
            <a:t>(I semestr i kolejne)</a:t>
          </a:r>
          <a:endParaRPr lang="pl-PL" sz="2000" dirty="0"/>
        </a:p>
      </dgm:t>
    </dgm:pt>
    <dgm:pt modelId="{60E1B4C1-0825-44DF-9A4B-C41480664D92}" type="parTrans" cxnId="{DE5EBB21-0EBD-4B87-82CF-B5BD26BA5A54}">
      <dgm:prSet/>
      <dgm:spPr/>
      <dgm:t>
        <a:bodyPr/>
        <a:lstStyle/>
        <a:p>
          <a:endParaRPr lang="pl-PL"/>
        </a:p>
      </dgm:t>
    </dgm:pt>
    <dgm:pt modelId="{CE60D397-1CC3-4A6F-95F8-D3262F926A66}" type="sibTrans" cxnId="{DE5EBB21-0EBD-4B87-82CF-B5BD26BA5A54}">
      <dgm:prSet/>
      <dgm:spPr/>
      <dgm:t>
        <a:bodyPr/>
        <a:lstStyle/>
        <a:p>
          <a:endParaRPr lang="pl-PL"/>
        </a:p>
      </dgm:t>
    </dgm:pt>
    <dgm:pt modelId="{9A6F6DAC-4111-46B4-BF4A-65660357E41A}">
      <dgm:prSet phldrT="[Tekst]" custT="1"/>
      <dgm:spPr/>
      <dgm:t>
        <a:bodyPr/>
        <a:lstStyle/>
        <a:p>
          <a:r>
            <a:rPr lang="pl-PL" sz="2000" b="1" dirty="0" smtClean="0"/>
            <a:t>SZKOŁA POLICEALNA</a:t>
          </a:r>
        </a:p>
        <a:p>
          <a:r>
            <a:rPr lang="pl-PL" sz="2000" dirty="0" smtClean="0"/>
            <a:t>(II –V semestr )</a:t>
          </a:r>
          <a:endParaRPr lang="pl-PL" sz="2000" b="1" dirty="0"/>
        </a:p>
      </dgm:t>
    </dgm:pt>
    <dgm:pt modelId="{D51BEAA6-8D70-42CE-8A1B-5AF3B62121FF}" type="parTrans" cxnId="{C1763D1F-F9C0-4835-B2DD-496B5951DD31}">
      <dgm:prSet/>
      <dgm:spPr/>
      <dgm:t>
        <a:bodyPr/>
        <a:lstStyle/>
        <a:p>
          <a:endParaRPr lang="pl-PL"/>
        </a:p>
      </dgm:t>
    </dgm:pt>
    <dgm:pt modelId="{06F79C3B-E09C-4ABC-90EB-0F5303689827}" type="sibTrans" cxnId="{C1763D1F-F9C0-4835-B2DD-496B5951DD31}">
      <dgm:prSet/>
      <dgm:spPr/>
      <dgm:t>
        <a:bodyPr/>
        <a:lstStyle/>
        <a:p>
          <a:endParaRPr lang="pl-PL"/>
        </a:p>
      </dgm:t>
    </dgm:pt>
    <dgm:pt modelId="{AC8737F4-BB5A-48E0-BB0D-04307C085BF4}">
      <dgm:prSet phldrT="[Tekst]" custT="1"/>
      <dgm:spPr/>
      <dgm:t>
        <a:bodyPr/>
        <a:lstStyle/>
        <a:p>
          <a:endParaRPr lang="pl-PL" sz="1100" dirty="0"/>
        </a:p>
      </dgm:t>
    </dgm:pt>
    <dgm:pt modelId="{063E98FB-8DDF-40AE-821F-43B8489845DA}" type="parTrans" cxnId="{3927A69D-3FDF-4ED2-B360-A85FB6567004}">
      <dgm:prSet/>
      <dgm:spPr/>
      <dgm:t>
        <a:bodyPr/>
        <a:lstStyle/>
        <a:p>
          <a:endParaRPr lang="pl-PL"/>
        </a:p>
      </dgm:t>
    </dgm:pt>
    <dgm:pt modelId="{32AD3EFE-86BE-4BA3-AFC1-1F848F756CEC}" type="sibTrans" cxnId="{3927A69D-3FDF-4ED2-B360-A85FB6567004}">
      <dgm:prSet/>
      <dgm:spPr/>
      <dgm:t>
        <a:bodyPr/>
        <a:lstStyle/>
        <a:p>
          <a:endParaRPr lang="pl-PL"/>
        </a:p>
      </dgm:t>
    </dgm:pt>
    <dgm:pt modelId="{A1076423-4AAC-4C43-9F9E-B152C7F25799}">
      <dgm:prSet phldrT="[Tekst]" custT="1"/>
      <dgm:spPr/>
      <dgm:t>
        <a:bodyPr/>
        <a:lstStyle/>
        <a:p>
          <a:endParaRPr lang="pl-PL" sz="1100" dirty="0"/>
        </a:p>
      </dgm:t>
    </dgm:pt>
    <dgm:pt modelId="{37C2FB08-B3DC-49B7-A158-F7927A5528B3}" type="parTrans" cxnId="{0CABC741-18A1-46AE-9D00-A10631D43C1D}">
      <dgm:prSet/>
      <dgm:spPr/>
      <dgm:t>
        <a:bodyPr/>
        <a:lstStyle/>
        <a:p>
          <a:endParaRPr lang="pl-PL"/>
        </a:p>
      </dgm:t>
    </dgm:pt>
    <dgm:pt modelId="{996C4F42-2864-4C6B-B41C-76CD84554F72}" type="sibTrans" cxnId="{0CABC741-18A1-46AE-9D00-A10631D43C1D}">
      <dgm:prSet/>
      <dgm:spPr/>
      <dgm:t>
        <a:bodyPr/>
        <a:lstStyle/>
        <a:p>
          <a:endParaRPr lang="pl-PL"/>
        </a:p>
      </dgm:t>
    </dgm:pt>
    <dgm:pt modelId="{2C61CB06-ABA8-4E95-8A64-20D2CD9687E1}">
      <dgm:prSet phldrT="[Tekst]" custT="1"/>
      <dgm:spPr/>
      <dgm:t>
        <a:bodyPr/>
        <a:lstStyle/>
        <a:p>
          <a:endParaRPr lang="pl-PL" sz="1100" dirty="0"/>
        </a:p>
      </dgm:t>
    </dgm:pt>
    <dgm:pt modelId="{E9EA1F3B-CD53-423E-8F9E-040972494822}" type="parTrans" cxnId="{754B6943-6BEA-41BA-ABC3-4D65EFF39A88}">
      <dgm:prSet/>
      <dgm:spPr/>
      <dgm:t>
        <a:bodyPr/>
        <a:lstStyle/>
        <a:p>
          <a:endParaRPr lang="pl-PL"/>
        </a:p>
      </dgm:t>
    </dgm:pt>
    <dgm:pt modelId="{66EA3B60-C95C-4FC6-8084-CB69DED29A42}" type="sibTrans" cxnId="{754B6943-6BEA-41BA-ABC3-4D65EFF39A88}">
      <dgm:prSet/>
      <dgm:spPr/>
      <dgm:t>
        <a:bodyPr/>
        <a:lstStyle/>
        <a:p>
          <a:endParaRPr lang="pl-PL"/>
        </a:p>
      </dgm:t>
    </dgm:pt>
    <dgm:pt modelId="{89B25128-3AA7-468B-8BFC-A06D0D5E80E9}">
      <dgm:prSet phldrT="[Tekst]" custT="1"/>
      <dgm:spPr/>
      <dgm:t>
        <a:bodyPr/>
        <a:lstStyle/>
        <a:p>
          <a:endParaRPr lang="pl-PL" sz="1100" dirty="0"/>
        </a:p>
      </dgm:t>
    </dgm:pt>
    <dgm:pt modelId="{1CD70ACD-EDED-4E7D-A41B-C31D0BDCFD6D}" type="parTrans" cxnId="{ED7F52DC-2867-427C-A5B6-4CBABBFE722A}">
      <dgm:prSet/>
      <dgm:spPr/>
      <dgm:t>
        <a:bodyPr/>
        <a:lstStyle/>
        <a:p>
          <a:endParaRPr lang="pl-PL"/>
        </a:p>
      </dgm:t>
    </dgm:pt>
    <dgm:pt modelId="{8E5C34E0-98B8-4DDE-B60D-0582852F281C}" type="sibTrans" cxnId="{ED7F52DC-2867-427C-A5B6-4CBABBFE722A}">
      <dgm:prSet/>
      <dgm:spPr/>
      <dgm:t>
        <a:bodyPr/>
        <a:lstStyle/>
        <a:p>
          <a:endParaRPr lang="pl-PL"/>
        </a:p>
      </dgm:t>
    </dgm:pt>
    <dgm:pt modelId="{E7F8FEDA-A27A-49D9-970A-0A918B08F1F9}">
      <dgm:prSet custT="1"/>
      <dgm:spPr/>
      <dgm:t>
        <a:bodyPr/>
        <a:lstStyle/>
        <a:p>
          <a:r>
            <a:rPr lang="pl-PL" sz="1600" b="1" dirty="0" smtClean="0"/>
            <a:t>Rozporządzenie MEN z dnia 14 lutego 2017 </a:t>
          </a:r>
          <a:r>
            <a:rPr lang="pl-PL" sz="1600" b="1" dirty="0" err="1" smtClean="0"/>
            <a:t>r</a:t>
          </a:r>
          <a:r>
            <a:rPr lang="pl-PL" sz="1600" b="1" dirty="0" smtClean="0"/>
            <a:t>. </a:t>
          </a:r>
          <a:r>
            <a:rPr lang="pl-PL" sz="1600" dirty="0" smtClean="0"/>
            <a:t> </a:t>
          </a:r>
          <a:r>
            <a:rPr lang="pl-PL" sz="1600" b="1" i="1" dirty="0" smtClean="0"/>
            <a:t>w sprawie podstawy programowej  ……kształcenia ogólnego … (Dz. U. 2017, poz. 356) – </a:t>
          </a:r>
          <a:r>
            <a:rPr lang="pl-PL" sz="1600" b="1" i="0" dirty="0" smtClean="0">
              <a:solidFill>
                <a:srgbClr val="FF0000"/>
              </a:solidFill>
            </a:rPr>
            <a:t>załącznik nr 6</a:t>
          </a:r>
          <a:endParaRPr lang="pl-PL" sz="1600" i="0" dirty="0">
            <a:solidFill>
              <a:srgbClr val="FF0000"/>
            </a:solidFill>
          </a:endParaRPr>
        </a:p>
      </dgm:t>
    </dgm:pt>
    <dgm:pt modelId="{7485F64A-E7D4-4631-BCCE-EF7ADE8003D7}" type="sibTrans" cxnId="{ECB05FBE-20EC-458C-8438-4EA14DAEFD35}">
      <dgm:prSet/>
      <dgm:spPr/>
      <dgm:t>
        <a:bodyPr/>
        <a:lstStyle/>
        <a:p>
          <a:endParaRPr lang="pl-PL"/>
        </a:p>
      </dgm:t>
    </dgm:pt>
    <dgm:pt modelId="{90C76F23-0DC9-44E9-BA5A-68F82A250D1E}" type="parTrans" cxnId="{ECB05FBE-20EC-458C-8438-4EA14DAEFD35}">
      <dgm:prSet/>
      <dgm:spPr/>
      <dgm:t>
        <a:bodyPr/>
        <a:lstStyle/>
        <a:p>
          <a:endParaRPr lang="pl-PL"/>
        </a:p>
      </dgm:t>
    </dgm:pt>
    <dgm:pt modelId="{4E1CC4A0-E36C-46F7-AE75-FD858A1ED110}">
      <dgm:prSet phldrT="[Tekst]" custT="1"/>
      <dgm:spPr/>
      <dgm:t>
        <a:bodyPr/>
        <a:lstStyle/>
        <a:p>
          <a:pPr algn="just"/>
          <a:endParaRPr lang="pl-PL" sz="1800" dirty="0"/>
        </a:p>
      </dgm:t>
    </dgm:pt>
    <dgm:pt modelId="{7C10704C-B4CA-4A25-8BE4-A125F29570F2}" type="sibTrans" cxnId="{BF561697-2546-4938-AB32-D751F09D32D4}">
      <dgm:prSet/>
      <dgm:spPr/>
      <dgm:t>
        <a:bodyPr/>
        <a:lstStyle/>
        <a:p>
          <a:endParaRPr lang="pl-PL"/>
        </a:p>
      </dgm:t>
    </dgm:pt>
    <dgm:pt modelId="{3BE4CEE5-A89A-4321-9358-D6056D837EF4}" type="parTrans" cxnId="{BF561697-2546-4938-AB32-D751F09D32D4}">
      <dgm:prSet/>
      <dgm:spPr/>
      <dgm:t>
        <a:bodyPr/>
        <a:lstStyle/>
        <a:p>
          <a:endParaRPr lang="pl-PL"/>
        </a:p>
      </dgm:t>
    </dgm:pt>
    <dgm:pt modelId="{D4DE8DA5-EE53-45FB-9E84-9AC09062915B}">
      <dgm:prSet phldrT="[Tekst]" custT="1"/>
      <dgm:spPr/>
      <dgm:t>
        <a:bodyPr/>
        <a:lstStyle/>
        <a:p>
          <a:r>
            <a:rPr lang="pl-PL" sz="1400" dirty="0" smtClean="0"/>
            <a:t>Rozporządzenie MEM z dnia 12 lutego 2019 </a:t>
          </a:r>
          <a:r>
            <a:rPr lang="pl-PL" sz="1400" dirty="0" err="1" smtClean="0"/>
            <a:t>r</a:t>
          </a:r>
          <a:r>
            <a:rPr lang="pl-PL" sz="1400" dirty="0" smtClean="0"/>
            <a:t>.  </a:t>
          </a:r>
          <a:r>
            <a:rPr lang="pl-PL" sz="1400" i="1" dirty="0" smtClean="0"/>
            <a:t>w sprawie</a:t>
          </a:r>
          <a:r>
            <a:rPr lang="pl-PL" sz="1400" i="1" dirty="0" smtClean="0">
              <a:solidFill>
                <a:srgbClr val="FF0000"/>
              </a:solidFill>
            </a:rPr>
            <a:t> </a:t>
          </a:r>
          <a:r>
            <a:rPr lang="pl-PL" sz="1400" b="0" i="1" dirty="0" smtClean="0">
              <a:solidFill>
                <a:srgbClr val="FF0000"/>
              </a:solidFill>
            </a:rPr>
            <a:t>doradztwa zawodowego </a:t>
          </a:r>
          <a:r>
            <a:rPr lang="pl-PL" sz="1400" dirty="0" smtClean="0"/>
            <a:t>(Dz. U. 2019, poz. 325) – </a:t>
          </a:r>
          <a:r>
            <a:rPr lang="pl-PL" sz="1400" dirty="0" smtClean="0">
              <a:solidFill>
                <a:srgbClr val="FF0000"/>
              </a:solidFill>
            </a:rPr>
            <a:t>załącznik nr 7 </a:t>
          </a:r>
          <a:endParaRPr lang="pl-PL" sz="1400" b="1" dirty="0">
            <a:solidFill>
              <a:srgbClr val="FF0000"/>
            </a:solidFill>
          </a:endParaRPr>
        </a:p>
      </dgm:t>
    </dgm:pt>
    <dgm:pt modelId="{7FD06CEC-4FB6-4ED8-907B-9BA00955EDCC}" type="parTrans" cxnId="{A2F81E6B-5CC0-4816-8933-BAE7AB6727D7}">
      <dgm:prSet/>
      <dgm:spPr/>
      <dgm:t>
        <a:bodyPr/>
        <a:lstStyle/>
        <a:p>
          <a:endParaRPr lang="pl-PL"/>
        </a:p>
      </dgm:t>
    </dgm:pt>
    <dgm:pt modelId="{1BE7809F-61F9-4D51-9466-F36667ADAF49}" type="sibTrans" cxnId="{A2F81E6B-5CC0-4816-8933-BAE7AB6727D7}">
      <dgm:prSet/>
      <dgm:spPr/>
      <dgm:t>
        <a:bodyPr/>
        <a:lstStyle/>
        <a:p>
          <a:endParaRPr lang="pl-PL"/>
        </a:p>
      </dgm:t>
    </dgm:pt>
    <dgm:pt modelId="{1B88B089-72A4-43C4-86AA-C132C5B0912C}">
      <dgm:prSet custT="1"/>
      <dgm:spPr/>
      <dgm:t>
        <a:bodyPr/>
        <a:lstStyle/>
        <a:p>
          <a:endParaRPr lang="pl-PL" sz="1600" i="0" dirty="0">
            <a:solidFill>
              <a:srgbClr val="FF0000"/>
            </a:solidFill>
          </a:endParaRPr>
        </a:p>
      </dgm:t>
    </dgm:pt>
    <dgm:pt modelId="{A1881834-0ACB-4DAA-BF23-BC36BAEF2CB0}" type="parTrans" cxnId="{7C9F2AEB-903A-4E66-8E0E-01F2EB95F50F}">
      <dgm:prSet/>
      <dgm:spPr/>
      <dgm:t>
        <a:bodyPr/>
        <a:lstStyle/>
        <a:p>
          <a:endParaRPr lang="pl-PL"/>
        </a:p>
      </dgm:t>
    </dgm:pt>
    <dgm:pt modelId="{187E567F-9BF4-4F92-A75F-F32455CAF69C}" type="sibTrans" cxnId="{7C9F2AEB-903A-4E66-8E0E-01F2EB95F50F}">
      <dgm:prSet/>
      <dgm:spPr/>
      <dgm:t>
        <a:bodyPr/>
        <a:lstStyle/>
        <a:p>
          <a:endParaRPr lang="pl-PL"/>
        </a:p>
      </dgm:t>
    </dgm:pt>
    <dgm:pt modelId="{D1583FB7-C1AE-4368-A995-44B757F7BF73}">
      <dgm:prSet custT="1"/>
      <dgm:spPr/>
      <dgm:t>
        <a:bodyPr/>
        <a:lstStyle/>
        <a:p>
          <a:endParaRPr lang="pl-PL" sz="1600" i="0" dirty="0">
            <a:solidFill>
              <a:srgbClr val="FF0000"/>
            </a:solidFill>
          </a:endParaRPr>
        </a:p>
      </dgm:t>
    </dgm:pt>
    <dgm:pt modelId="{5D29C954-9C73-44B3-9F04-32204D23A8F7}" type="parTrans" cxnId="{F8BD22C8-9710-4E5F-8321-1306BD20E0F4}">
      <dgm:prSet/>
      <dgm:spPr/>
      <dgm:t>
        <a:bodyPr/>
        <a:lstStyle/>
        <a:p>
          <a:endParaRPr lang="pl-PL"/>
        </a:p>
      </dgm:t>
    </dgm:pt>
    <dgm:pt modelId="{09A5BEC7-0686-4A2F-9F3F-276A9DC41E1E}" type="sibTrans" cxnId="{F8BD22C8-9710-4E5F-8321-1306BD20E0F4}">
      <dgm:prSet/>
      <dgm:spPr/>
      <dgm:t>
        <a:bodyPr/>
        <a:lstStyle/>
        <a:p>
          <a:endParaRPr lang="pl-PL"/>
        </a:p>
      </dgm:t>
    </dgm:pt>
    <dgm:pt modelId="{7A03BE28-97F4-4568-9EA4-566D6746CEA0}">
      <dgm:prSet custT="1"/>
      <dgm:spPr/>
      <dgm:t>
        <a:bodyPr/>
        <a:lstStyle/>
        <a:p>
          <a:endParaRPr lang="pl-PL" sz="1600" i="0" dirty="0">
            <a:solidFill>
              <a:srgbClr val="FF0000"/>
            </a:solidFill>
          </a:endParaRPr>
        </a:p>
      </dgm:t>
    </dgm:pt>
    <dgm:pt modelId="{B79B01AE-A4BB-4628-99EB-686A8486BC24}" type="parTrans" cxnId="{A38190CA-B6DB-4D19-9968-CC6F01226F90}">
      <dgm:prSet/>
      <dgm:spPr/>
      <dgm:t>
        <a:bodyPr/>
        <a:lstStyle/>
        <a:p>
          <a:endParaRPr lang="pl-PL"/>
        </a:p>
      </dgm:t>
    </dgm:pt>
    <dgm:pt modelId="{6E3C249D-1699-439D-B5CF-883778BAAAC2}" type="sibTrans" cxnId="{A38190CA-B6DB-4D19-9968-CC6F01226F90}">
      <dgm:prSet/>
      <dgm:spPr/>
      <dgm:t>
        <a:bodyPr/>
        <a:lstStyle/>
        <a:p>
          <a:endParaRPr lang="pl-PL"/>
        </a:p>
      </dgm:t>
    </dgm:pt>
    <dgm:pt modelId="{D82BF330-5252-4F2C-9D83-7C359235FC4D}">
      <dgm:prSet custT="1"/>
      <dgm:spPr/>
      <dgm:t>
        <a:bodyPr/>
        <a:lstStyle/>
        <a:p>
          <a:r>
            <a:rPr lang="pl-PL" sz="1600" dirty="0" smtClean="0"/>
            <a:t>Rozporządzenie MEM z dnia 12 lutego 2019 </a:t>
          </a:r>
          <a:r>
            <a:rPr lang="pl-PL" sz="1600" dirty="0" err="1" smtClean="0"/>
            <a:t>r</a:t>
          </a:r>
          <a:r>
            <a:rPr lang="pl-PL" sz="1600" dirty="0" smtClean="0"/>
            <a:t>.  </a:t>
          </a:r>
          <a:r>
            <a:rPr lang="pl-PL" sz="1600" i="1" dirty="0" smtClean="0"/>
            <a:t>w sprawie</a:t>
          </a:r>
          <a:r>
            <a:rPr lang="pl-PL" sz="1600" i="1" dirty="0" smtClean="0">
              <a:solidFill>
                <a:srgbClr val="FF0000"/>
              </a:solidFill>
            </a:rPr>
            <a:t> </a:t>
          </a:r>
          <a:r>
            <a:rPr lang="pl-PL" sz="1600" b="1" i="1" dirty="0" smtClean="0">
              <a:solidFill>
                <a:srgbClr val="FF0000"/>
              </a:solidFill>
            </a:rPr>
            <a:t>doradztwa zawodowego</a:t>
          </a:r>
          <a:r>
            <a:rPr lang="pl-PL" sz="1600" i="1" dirty="0" smtClean="0">
              <a:solidFill>
                <a:srgbClr val="FF0000"/>
              </a:solidFill>
            </a:rPr>
            <a:t> </a:t>
          </a:r>
          <a:r>
            <a:rPr lang="pl-PL" sz="1600" dirty="0" smtClean="0"/>
            <a:t>(Dz. U. 2019, poz. 325) – </a:t>
          </a:r>
          <a:r>
            <a:rPr lang="pl-PL" sz="1600" dirty="0" smtClean="0">
              <a:solidFill>
                <a:srgbClr val="FF0000"/>
              </a:solidFill>
            </a:rPr>
            <a:t>załącznik nr 7 </a:t>
          </a:r>
          <a:endParaRPr lang="pl-PL" sz="1600" i="0" dirty="0">
            <a:solidFill>
              <a:srgbClr val="FF0000"/>
            </a:solidFill>
          </a:endParaRPr>
        </a:p>
      </dgm:t>
    </dgm:pt>
    <dgm:pt modelId="{6DBF63F5-8194-4624-8D23-88ED32949F75}" type="parTrans" cxnId="{C8417747-E451-4A22-A4B5-A3675231C4CC}">
      <dgm:prSet/>
      <dgm:spPr/>
      <dgm:t>
        <a:bodyPr/>
        <a:lstStyle/>
        <a:p>
          <a:endParaRPr lang="pl-PL"/>
        </a:p>
      </dgm:t>
    </dgm:pt>
    <dgm:pt modelId="{3B3D9515-A3F6-49C4-934E-8BD0D1345B85}" type="sibTrans" cxnId="{C8417747-E451-4A22-A4B5-A3675231C4CC}">
      <dgm:prSet/>
      <dgm:spPr/>
      <dgm:t>
        <a:bodyPr/>
        <a:lstStyle/>
        <a:p>
          <a:endParaRPr lang="pl-PL"/>
        </a:p>
      </dgm:t>
    </dgm:pt>
    <dgm:pt modelId="{070EA40A-AA69-4C90-919F-68666FFEFF0E}">
      <dgm:prSet phldrT="[Tekst]" custT="1"/>
      <dgm:spPr/>
      <dgm:t>
        <a:bodyPr/>
        <a:lstStyle/>
        <a:p>
          <a:r>
            <a:rPr lang="pl-PL" sz="1400" b="1" dirty="0" smtClean="0">
              <a:solidFill>
                <a:schemeClr val="bg2">
                  <a:lumMod val="25000"/>
                </a:schemeClr>
              </a:solidFill>
            </a:rPr>
            <a:t>Rozporządzenie MEN z dnia 16 maja 2019 </a:t>
          </a:r>
          <a:r>
            <a:rPr lang="pl-PL" sz="1400" b="1" dirty="0" err="1" smtClean="0">
              <a:solidFill>
                <a:schemeClr val="bg2">
                  <a:lumMod val="25000"/>
                </a:schemeClr>
              </a:solidFill>
            </a:rPr>
            <a:t>r</a:t>
          </a:r>
          <a:r>
            <a:rPr lang="pl-PL" sz="1400" b="1" i="1" dirty="0" smtClean="0">
              <a:solidFill>
                <a:schemeClr val="bg2">
                  <a:lumMod val="25000"/>
                </a:schemeClr>
              </a:solidFill>
            </a:rPr>
            <a:t>. w sprawie podstaw programowych kształcenia w zawodach szkolnictwa branżowego oraz dodatkowych umiejętności zawodowych w zakresie wybranych zawodów szkolnictwa branżowego </a:t>
          </a:r>
          <a:r>
            <a:rPr lang="pl-PL" sz="1400" b="0" i="0" dirty="0" smtClean="0">
              <a:solidFill>
                <a:schemeClr val="bg2">
                  <a:lumMod val="25000"/>
                </a:schemeClr>
              </a:solidFill>
            </a:rPr>
            <a:t>(Dz. U. 2019, poz. 991)</a:t>
          </a:r>
          <a:endParaRPr lang="pl-PL" sz="1400" b="1" dirty="0">
            <a:solidFill>
              <a:schemeClr val="bg2">
                <a:lumMod val="25000"/>
              </a:schemeClr>
            </a:solidFill>
          </a:endParaRPr>
        </a:p>
      </dgm:t>
    </dgm:pt>
    <dgm:pt modelId="{8D6A5FFE-0FEF-49C1-A03E-E70DFDB9AC95}" type="parTrans" cxnId="{F24232B6-D28B-4C31-BC69-D4ADD896A649}">
      <dgm:prSet/>
      <dgm:spPr/>
      <dgm:t>
        <a:bodyPr/>
        <a:lstStyle/>
        <a:p>
          <a:endParaRPr lang="pl-PL"/>
        </a:p>
      </dgm:t>
    </dgm:pt>
    <dgm:pt modelId="{21A3E9E5-8AEB-4F27-ABF5-98DD31FB1E79}" type="sibTrans" cxnId="{F24232B6-D28B-4C31-BC69-D4ADD896A649}">
      <dgm:prSet/>
      <dgm:spPr/>
      <dgm:t>
        <a:bodyPr/>
        <a:lstStyle/>
        <a:p>
          <a:endParaRPr lang="pl-PL"/>
        </a:p>
      </dgm:t>
    </dgm:pt>
    <dgm:pt modelId="{B80939BF-0DBA-492C-947B-F9CAD421B03A}">
      <dgm:prSet phldrT="[Tekst]" custT="1"/>
      <dgm:spPr/>
      <dgm:t>
        <a:bodyPr/>
        <a:lstStyle/>
        <a:p>
          <a:endParaRPr lang="pl-PL" sz="1800" dirty="0"/>
        </a:p>
      </dgm:t>
    </dgm:pt>
    <dgm:pt modelId="{5AEFCBCC-0DCB-459E-BB16-ECBF75B8F2AE}" type="parTrans" cxnId="{AB0557DC-0EB0-47F2-8BA0-D6F41463A3F1}">
      <dgm:prSet/>
      <dgm:spPr/>
      <dgm:t>
        <a:bodyPr/>
        <a:lstStyle/>
        <a:p>
          <a:endParaRPr lang="pl-PL"/>
        </a:p>
      </dgm:t>
    </dgm:pt>
    <dgm:pt modelId="{42B3BE29-96B0-4200-BFEB-67B7B6D17DF7}" type="sibTrans" cxnId="{AB0557DC-0EB0-47F2-8BA0-D6F41463A3F1}">
      <dgm:prSet/>
      <dgm:spPr/>
      <dgm:t>
        <a:bodyPr/>
        <a:lstStyle/>
        <a:p>
          <a:endParaRPr lang="pl-PL"/>
        </a:p>
      </dgm:t>
    </dgm:pt>
    <dgm:pt modelId="{36636C30-119D-415D-9F1E-91D66E58399D}">
      <dgm:prSet phldrT="[Tekst]" custT="1"/>
      <dgm:spPr/>
      <dgm:t>
        <a:bodyPr/>
        <a:lstStyle/>
        <a:p>
          <a:r>
            <a:rPr lang="pl-PL" sz="1400" b="1" dirty="0" smtClean="0"/>
            <a:t>Rozporządzenie MEN z dnia 16 lipca 2018 </a:t>
          </a:r>
          <a:r>
            <a:rPr lang="pl-PL" sz="1400" b="1" dirty="0" err="1" smtClean="0"/>
            <a:t>r</a:t>
          </a:r>
          <a:r>
            <a:rPr lang="pl-PL" sz="1400" b="1" dirty="0" smtClean="0"/>
            <a:t>. zmieniające </a:t>
          </a:r>
          <a:r>
            <a:rPr lang="pl-PL" sz="1400" dirty="0" smtClean="0"/>
            <a:t>rozporządzenie (Dz. U. 2017, poz. 356) </a:t>
          </a:r>
          <a:r>
            <a:rPr lang="pl-PL" sz="1400" b="1" i="1" dirty="0" smtClean="0"/>
            <a:t>w sprawie podstawy programowej  …….</a:t>
          </a:r>
          <a:r>
            <a:rPr lang="pl-PL" sz="1400" b="1" dirty="0" smtClean="0"/>
            <a:t>kształcenia ogólnego ……d la  szkoły policealnej</a:t>
          </a:r>
          <a:r>
            <a:rPr lang="pl-PL" sz="1400" dirty="0" smtClean="0"/>
            <a:t> ……….. (Dz. U. 2018, poz. 1679)   - </a:t>
          </a:r>
          <a:r>
            <a:rPr lang="pl-PL" sz="1400" b="1" dirty="0" smtClean="0">
              <a:solidFill>
                <a:srgbClr val="FF0000"/>
              </a:solidFill>
            </a:rPr>
            <a:t>załącznik nr 6</a:t>
          </a:r>
          <a:endParaRPr lang="pl-PL" sz="1800" dirty="0"/>
        </a:p>
      </dgm:t>
    </dgm:pt>
    <dgm:pt modelId="{1E4EA4FB-0A94-4CE4-88C1-F1EE8B65030D}" type="parTrans" cxnId="{C535654B-3BDB-4EF5-80F2-514A84183509}">
      <dgm:prSet/>
      <dgm:spPr/>
      <dgm:t>
        <a:bodyPr/>
        <a:lstStyle/>
        <a:p>
          <a:endParaRPr lang="pl-PL"/>
        </a:p>
      </dgm:t>
    </dgm:pt>
    <dgm:pt modelId="{99C065CA-D38D-4594-A57C-E6E6BF43ED51}" type="sibTrans" cxnId="{C535654B-3BDB-4EF5-80F2-514A84183509}">
      <dgm:prSet/>
      <dgm:spPr/>
      <dgm:t>
        <a:bodyPr/>
        <a:lstStyle/>
        <a:p>
          <a:endParaRPr lang="pl-PL"/>
        </a:p>
      </dgm:t>
    </dgm:pt>
    <dgm:pt modelId="{81842732-D030-49E5-9E42-8825F0F7A47C}" type="pres">
      <dgm:prSet presAssocID="{5C39F41F-4C9A-4AA2-977F-19EBED75E01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8B565DE2-4374-42AF-A9B4-B122D14A3D1F}" type="pres">
      <dgm:prSet presAssocID="{52309186-1F29-40F8-A4E9-9EB611047EE5}" presName="linNode" presStyleCnt="0"/>
      <dgm:spPr/>
      <dgm:t>
        <a:bodyPr/>
        <a:lstStyle/>
        <a:p>
          <a:endParaRPr lang="pl-PL"/>
        </a:p>
      </dgm:t>
    </dgm:pt>
    <dgm:pt modelId="{ADE85718-E733-4368-AAF7-E211B2AC5C6F}" type="pres">
      <dgm:prSet presAssocID="{52309186-1F29-40F8-A4E9-9EB611047EE5}" presName="parentText" presStyleLbl="node1" presStyleIdx="0" presStyleCnt="2" custLinFactNeighborY="5903">
        <dgm:presLayoutVars>
          <dgm:chMax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38867C46-E92C-4881-A489-53DF89815FF4}" type="pres">
      <dgm:prSet presAssocID="{52309186-1F29-40F8-A4E9-9EB611047EE5}" presName="descendantText" presStyleLbl="alignAccFollowNode1" presStyleIdx="0" presStyleCnt="2" custScaleY="119262" custLinFactNeighborX="-418" custLinFactNeighborY="4510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BD0A0FA4-57BD-4ABE-9DB3-191C24876BE5}" type="pres">
      <dgm:prSet presAssocID="{CE60D397-1CC3-4A6F-95F8-D3262F926A66}" presName="sp" presStyleCnt="0"/>
      <dgm:spPr/>
      <dgm:t>
        <a:bodyPr/>
        <a:lstStyle/>
        <a:p>
          <a:endParaRPr lang="pl-PL"/>
        </a:p>
      </dgm:t>
    </dgm:pt>
    <dgm:pt modelId="{F99E4752-5174-402C-B82E-5C0B697A94BE}" type="pres">
      <dgm:prSet presAssocID="{9A6F6DAC-4111-46B4-BF4A-65660357E41A}" presName="linNode" presStyleCnt="0"/>
      <dgm:spPr/>
      <dgm:t>
        <a:bodyPr/>
        <a:lstStyle/>
        <a:p>
          <a:endParaRPr lang="pl-PL"/>
        </a:p>
      </dgm:t>
    </dgm:pt>
    <dgm:pt modelId="{4295CCF1-925C-41A3-9380-27E0775CCFA9}" type="pres">
      <dgm:prSet presAssocID="{9A6F6DAC-4111-46B4-BF4A-65660357E41A}" presName="parentText" presStyleLbl="node1" presStyleIdx="1" presStyleCnt="2" custLinFactNeighborX="0" custLinFactNeighborY="9640">
        <dgm:presLayoutVars>
          <dgm:chMax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D8AB2D40-2BF1-4FFA-9214-B24E1AB1BC84}" type="pres">
      <dgm:prSet presAssocID="{9A6F6DAC-4111-46B4-BF4A-65660357E41A}" presName="descendantText" presStyleLbl="alignAccFollowNode1" presStyleIdx="1" presStyleCnt="2" custScaleY="141083" custLinFactNeighborX="-321" custLinFactNeighborY="12709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5DA13646-3684-4FCA-9F00-D0DBAE37FDEF}" type="presOf" srcId="{4E1CC4A0-E36C-46F7-AE75-FD858A1ED110}" destId="{D8AB2D40-2BF1-4FFA-9214-B24E1AB1BC84}" srcOrd="0" destOrd="0" presId="urn:microsoft.com/office/officeart/2005/8/layout/vList5"/>
    <dgm:cxn modelId="{2ABA1EBD-9EB3-40D3-B3C5-7CAC7E0089C7}" type="presOf" srcId="{AC8737F4-BB5A-48E0-BB0D-04307C085BF4}" destId="{38867C46-E92C-4881-A489-53DF89815FF4}" srcOrd="0" destOrd="7" presId="urn:microsoft.com/office/officeart/2005/8/layout/vList5"/>
    <dgm:cxn modelId="{D516EE24-BA82-4B8F-9C5C-CD13C3EA343E}" type="presOf" srcId="{36636C30-119D-415D-9F1E-91D66E58399D}" destId="{38867C46-E92C-4881-A489-53DF89815FF4}" srcOrd="0" destOrd="1" presId="urn:microsoft.com/office/officeart/2005/8/layout/vList5"/>
    <dgm:cxn modelId="{F24232B6-D28B-4C31-BC69-D4ADD896A649}" srcId="{52309186-1F29-40F8-A4E9-9EB611047EE5}" destId="{070EA40A-AA69-4C90-919F-68666FFEFF0E}" srcOrd="2" destOrd="0" parTransId="{8D6A5FFE-0FEF-49C1-A03E-E70DFDB9AC95}" sibTransId="{21A3E9E5-8AEB-4F27-ABF5-98DD31FB1E79}"/>
    <dgm:cxn modelId="{0AAD36F1-65B1-403F-A12E-2B1133472D8C}" type="presOf" srcId="{B80939BF-0DBA-492C-947B-F9CAD421B03A}" destId="{38867C46-E92C-4881-A489-53DF89815FF4}" srcOrd="0" destOrd="0" presId="urn:microsoft.com/office/officeart/2005/8/layout/vList5"/>
    <dgm:cxn modelId="{4F3D5644-A29F-4B92-8CD7-C4A5834DA8B6}" type="presOf" srcId="{070EA40A-AA69-4C90-919F-68666FFEFF0E}" destId="{38867C46-E92C-4881-A489-53DF89815FF4}" srcOrd="0" destOrd="2" presId="urn:microsoft.com/office/officeart/2005/8/layout/vList5"/>
    <dgm:cxn modelId="{ECB05FBE-20EC-458C-8438-4EA14DAEFD35}" srcId="{9A6F6DAC-4111-46B4-BF4A-65660357E41A}" destId="{E7F8FEDA-A27A-49D9-970A-0A918B08F1F9}" srcOrd="1" destOrd="0" parTransId="{90C76F23-0DC9-44E9-BA5A-68F82A250D1E}" sibTransId="{7485F64A-E7D4-4631-BCCE-EF7ADE8003D7}"/>
    <dgm:cxn modelId="{2C752462-6124-46CA-8A50-821C3588BD74}" type="presOf" srcId="{1B88B089-72A4-43C4-86AA-C132C5B0912C}" destId="{D8AB2D40-2BF1-4FFA-9214-B24E1AB1BC84}" srcOrd="0" destOrd="3" presId="urn:microsoft.com/office/officeart/2005/8/layout/vList5"/>
    <dgm:cxn modelId="{347DD7D8-23A3-4101-8DF5-030961BD47DF}" type="presOf" srcId="{5C39F41F-4C9A-4AA2-977F-19EBED75E010}" destId="{81842732-D030-49E5-9E42-8825F0F7A47C}" srcOrd="0" destOrd="0" presId="urn:microsoft.com/office/officeart/2005/8/layout/vList5"/>
    <dgm:cxn modelId="{3927A69D-3FDF-4ED2-B360-A85FB6567004}" srcId="{52309186-1F29-40F8-A4E9-9EB611047EE5}" destId="{AC8737F4-BB5A-48E0-BB0D-04307C085BF4}" srcOrd="7" destOrd="0" parTransId="{063E98FB-8DDF-40AE-821F-43B8489845DA}" sibTransId="{32AD3EFE-86BE-4BA3-AFC1-1F848F756CEC}"/>
    <dgm:cxn modelId="{43E1EB34-8DAC-4445-8F38-D33DA16F4056}" type="presOf" srcId="{D82BF330-5252-4F2C-9D83-7C359235FC4D}" destId="{D8AB2D40-2BF1-4FFA-9214-B24E1AB1BC84}" srcOrd="0" destOrd="2" presId="urn:microsoft.com/office/officeart/2005/8/layout/vList5"/>
    <dgm:cxn modelId="{BF561697-2546-4938-AB32-D751F09D32D4}" srcId="{9A6F6DAC-4111-46B4-BF4A-65660357E41A}" destId="{4E1CC4A0-E36C-46F7-AE75-FD858A1ED110}" srcOrd="0" destOrd="0" parTransId="{3BE4CEE5-A89A-4321-9358-D6056D837EF4}" sibTransId="{7C10704C-B4CA-4A25-8BE4-A125F29570F2}"/>
    <dgm:cxn modelId="{ED7F52DC-2867-427C-A5B6-4CBABBFE722A}" srcId="{52309186-1F29-40F8-A4E9-9EB611047EE5}" destId="{89B25128-3AA7-468B-8BFC-A06D0D5E80E9}" srcOrd="6" destOrd="0" parTransId="{1CD70ACD-EDED-4E7D-A41B-C31D0BDCFD6D}" sibTransId="{8E5C34E0-98B8-4DDE-B60D-0582852F281C}"/>
    <dgm:cxn modelId="{A38190CA-B6DB-4D19-9968-CC6F01226F90}" srcId="{9A6F6DAC-4111-46B4-BF4A-65660357E41A}" destId="{7A03BE28-97F4-4568-9EA4-566D6746CEA0}" srcOrd="5" destOrd="0" parTransId="{B79B01AE-A4BB-4628-99EB-686A8486BC24}" sibTransId="{6E3C249D-1699-439D-B5CF-883778BAAAC2}"/>
    <dgm:cxn modelId="{A3CEC1B8-0857-4063-8248-5AF585AD951B}" type="presOf" srcId="{D1583FB7-C1AE-4368-A995-44B757F7BF73}" destId="{D8AB2D40-2BF1-4FFA-9214-B24E1AB1BC84}" srcOrd="0" destOrd="4" presId="urn:microsoft.com/office/officeart/2005/8/layout/vList5"/>
    <dgm:cxn modelId="{C8417747-E451-4A22-A4B5-A3675231C4CC}" srcId="{9A6F6DAC-4111-46B4-BF4A-65660357E41A}" destId="{D82BF330-5252-4F2C-9D83-7C359235FC4D}" srcOrd="2" destOrd="0" parTransId="{6DBF63F5-8194-4624-8D23-88ED32949F75}" sibTransId="{3B3D9515-A3F6-49C4-934E-8BD0D1345B85}"/>
    <dgm:cxn modelId="{3F66CEE0-DE4D-42D5-A4F3-D0CDE4D846C7}" type="presOf" srcId="{E7F8FEDA-A27A-49D9-970A-0A918B08F1F9}" destId="{D8AB2D40-2BF1-4FFA-9214-B24E1AB1BC84}" srcOrd="0" destOrd="1" presId="urn:microsoft.com/office/officeart/2005/8/layout/vList5"/>
    <dgm:cxn modelId="{57CC6E72-8728-421C-86E6-6303D60DF436}" type="presOf" srcId="{7A03BE28-97F4-4568-9EA4-566D6746CEA0}" destId="{D8AB2D40-2BF1-4FFA-9214-B24E1AB1BC84}" srcOrd="0" destOrd="5" presId="urn:microsoft.com/office/officeart/2005/8/layout/vList5"/>
    <dgm:cxn modelId="{C535654B-3BDB-4EF5-80F2-514A84183509}" srcId="{52309186-1F29-40F8-A4E9-9EB611047EE5}" destId="{36636C30-119D-415D-9F1E-91D66E58399D}" srcOrd="1" destOrd="0" parTransId="{1E4EA4FB-0A94-4CE4-88C1-F1EE8B65030D}" sibTransId="{99C065CA-D38D-4594-A57C-E6E6BF43ED51}"/>
    <dgm:cxn modelId="{DE7C8892-A6C1-4166-9714-601C2C92B2C8}" type="presOf" srcId="{D4DE8DA5-EE53-45FB-9E84-9AC09062915B}" destId="{38867C46-E92C-4881-A489-53DF89815FF4}" srcOrd="0" destOrd="3" presId="urn:microsoft.com/office/officeart/2005/8/layout/vList5"/>
    <dgm:cxn modelId="{A2F81E6B-5CC0-4816-8933-BAE7AB6727D7}" srcId="{52309186-1F29-40F8-A4E9-9EB611047EE5}" destId="{D4DE8DA5-EE53-45FB-9E84-9AC09062915B}" srcOrd="3" destOrd="0" parTransId="{7FD06CEC-4FB6-4ED8-907B-9BA00955EDCC}" sibTransId="{1BE7809F-61F9-4D51-9466-F36667ADAF49}"/>
    <dgm:cxn modelId="{F8BD22C8-9710-4E5F-8321-1306BD20E0F4}" srcId="{9A6F6DAC-4111-46B4-BF4A-65660357E41A}" destId="{D1583FB7-C1AE-4368-A995-44B757F7BF73}" srcOrd="4" destOrd="0" parTransId="{5D29C954-9C73-44B3-9F04-32204D23A8F7}" sibTransId="{09A5BEC7-0686-4A2F-9F3F-276A9DC41E1E}"/>
    <dgm:cxn modelId="{7C9F2AEB-903A-4E66-8E0E-01F2EB95F50F}" srcId="{9A6F6DAC-4111-46B4-BF4A-65660357E41A}" destId="{1B88B089-72A4-43C4-86AA-C132C5B0912C}" srcOrd="3" destOrd="0" parTransId="{A1881834-0ACB-4DAA-BF23-BC36BAEF2CB0}" sibTransId="{187E567F-9BF4-4F92-A75F-F32455CAF69C}"/>
    <dgm:cxn modelId="{0CABC741-18A1-46AE-9D00-A10631D43C1D}" srcId="{52309186-1F29-40F8-A4E9-9EB611047EE5}" destId="{A1076423-4AAC-4C43-9F9E-B152C7F25799}" srcOrd="4" destOrd="0" parTransId="{37C2FB08-B3DC-49B7-A158-F7927A5528B3}" sibTransId="{996C4F42-2864-4C6B-B41C-76CD84554F72}"/>
    <dgm:cxn modelId="{754B6943-6BEA-41BA-ABC3-4D65EFF39A88}" srcId="{52309186-1F29-40F8-A4E9-9EB611047EE5}" destId="{2C61CB06-ABA8-4E95-8A64-20D2CD9687E1}" srcOrd="5" destOrd="0" parTransId="{E9EA1F3B-CD53-423E-8F9E-040972494822}" sibTransId="{66EA3B60-C95C-4FC6-8084-CB69DED29A42}"/>
    <dgm:cxn modelId="{49219590-B48B-4849-9C8F-DD259A522403}" type="presOf" srcId="{89B25128-3AA7-468B-8BFC-A06D0D5E80E9}" destId="{38867C46-E92C-4881-A489-53DF89815FF4}" srcOrd="0" destOrd="6" presId="urn:microsoft.com/office/officeart/2005/8/layout/vList5"/>
    <dgm:cxn modelId="{C1763D1F-F9C0-4835-B2DD-496B5951DD31}" srcId="{5C39F41F-4C9A-4AA2-977F-19EBED75E010}" destId="{9A6F6DAC-4111-46B4-BF4A-65660357E41A}" srcOrd="1" destOrd="0" parTransId="{D51BEAA6-8D70-42CE-8A1B-5AF3B62121FF}" sibTransId="{06F79C3B-E09C-4ABC-90EB-0F5303689827}"/>
    <dgm:cxn modelId="{8601FBDC-0A4A-4C51-B7F7-A0C86CE69C0F}" type="presOf" srcId="{A1076423-4AAC-4C43-9F9E-B152C7F25799}" destId="{38867C46-E92C-4881-A489-53DF89815FF4}" srcOrd="0" destOrd="4" presId="urn:microsoft.com/office/officeart/2005/8/layout/vList5"/>
    <dgm:cxn modelId="{5C8E3513-EFB5-4C2B-8094-A377AF673B22}" type="presOf" srcId="{2C61CB06-ABA8-4E95-8A64-20D2CD9687E1}" destId="{38867C46-E92C-4881-A489-53DF89815FF4}" srcOrd="0" destOrd="5" presId="urn:microsoft.com/office/officeart/2005/8/layout/vList5"/>
    <dgm:cxn modelId="{5CDB19D0-492F-493C-91C1-BA54917CA763}" type="presOf" srcId="{9A6F6DAC-4111-46B4-BF4A-65660357E41A}" destId="{4295CCF1-925C-41A3-9380-27E0775CCFA9}" srcOrd="0" destOrd="0" presId="urn:microsoft.com/office/officeart/2005/8/layout/vList5"/>
    <dgm:cxn modelId="{AB0557DC-0EB0-47F2-8BA0-D6F41463A3F1}" srcId="{52309186-1F29-40F8-A4E9-9EB611047EE5}" destId="{B80939BF-0DBA-492C-947B-F9CAD421B03A}" srcOrd="0" destOrd="0" parTransId="{5AEFCBCC-0DCB-459E-BB16-ECBF75B8F2AE}" sibTransId="{42B3BE29-96B0-4200-BFEB-67B7B6D17DF7}"/>
    <dgm:cxn modelId="{363AEA95-1AC3-4366-8CA8-6D78163A5218}" type="presOf" srcId="{52309186-1F29-40F8-A4E9-9EB611047EE5}" destId="{ADE85718-E733-4368-AAF7-E211B2AC5C6F}" srcOrd="0" destOrd="0" presId="urn:microsoft.com/office/officeart/2005/8/layout/vList5"/>
    <dgm:cxn modelId="{DE5EBB21-0EBD-4B87-82CF-B5BD26BA5A54}" srcId="{5C39F41F-4C9A-4AA2-977F-19EBED75E010}" destId="{52309186-1F29-40F8-A4E9-9EB611047EE5}" srcOrd="0" destOrd="0" parTransId="{60E1B4C1-0825-44DF-9A4B-C41480664D92}" sibTransId="{CE60D397-1CC3-4A6F-95F8-D3262F926A66}"/>
    <dgm:cxn modelId="{806A9A2C-9DD7-4249-856F-0020C433F319}" type="presParOf" srcId="{81842732-D030-49E5-9E42-8825F0F7A47C}" destId="{8B565DE2-4374-42AF-A9B4-B122D14A3D1F}" srcOrd="0" destOrd="0" presId="urn:microsoft.com/office/officeart/2005/8/layout/vList5"/>
    <dgm:cxn modelId="{501FAA16-8607-4D5B-8D60-56011B16A306}" type="presParOf" srcId="{8B565DE2-4374-42AF-A9B4-B122D14A3D1F}" destId="{ADE85718-E733-4368-AAF7-E211B2AC5C6F}" srcOrd="0" destOrd="0" presId="urn:microsoft.com/office/officeart/2005/8/layout/vList5"/>
    <dgm:cxn modelId="{41BCEC34-FAF9-47D6-84A4-3E24FC06137C}" type="presParOf" srcId="{8B565DE2-4374-42AF-A9B4-B122D14A3D1F}" destId="{38867C46-E92C-4881-A489-53DF89815FF4}" srcOrd="1" destOrd="0" presId="urn:microsoft.com/office/officeart/2005/8/layout/vList5"/>
    <dgm:cxn modelId="{8315BFFD-7A62-4000-9437-AE92FDEDE116}" type="presParOf" srcId="{81842732-D030-49E5-9E42-8825F0F7A47C}" destId="{BD0A0FA4-57BD-4ABE-9DB3-191C24876BE5}" srcOrd="1" destOrd="0" presId="urn:microsoft.com/office/officeart/2005/8/layout/vList5"/>
    <dgm:cxn modelId="{978FB693-7B44-473D-85D8-52777305535C}" type="presParOf" srcId="{81842732-D030-49E5-9E42-8825F0F7A47C}" destId="{F99E4752-5174-402C-B82E-5C0B697A94BE}" srcOrd="2" destOrd="0" presId="urn:microsoft.com/office/officeart/2005/8/layout/vList5"/>
    <dgm:cxn modelId="{5837E734-B580-4FD2-A9F8-98093441115E}" type="presParOf" srcId="{F99E4752-5174-402C-B82E-5C0B697A94BE}" destId="{4295CCF1-925C-41A3-9380-27E0775CCFA9}" srcOrd="0" destOrd="0" presId="urn:microsoft.com/office/officeart/2005/8/layout/vList5"/>
    <dgm:cxn modelId="{E55C11A5-A793-47FD-9133-6298D7021C9F}" type="presParOf" srcId="{F99E4752-5174-402C-B82E-5C0B697A94BE}" destId="{D8AB2D40-2BF1-4FFA-9214-B24E1AB1BC84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C39F41F-4C9A-4AA2-977F-19EBED75E010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52309186-1F29-40F8-A4E9-9EB611047EE5}">
      <dgm:prSet phldrT="[Tekst]"/>
      <dgm:spPr/>
      <dgm:t>
        <a:bodyPr/>
        <a:lstStyle/>
        <a:p>
          <a:endParaRPr lang="pl-PL" dirty="0" smtClean="0">
            <a:solidFill>
              <a:schemeClr val="bg1"/>
            </a:solidFill>
          </a:endParaRPr>
        </a:p>
        <a:p>
          <a:r>
            <a:rPr lang="pl-PL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BRANŻOWA SZKOŁA I STOPNIA</a:t>
          </a:r>
        </a:p>
        <a:p>
          <a:r>
            <a:rPr lang="pl-PL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szkolne zajęcia edukacyjne</a:t>
          </a:r>
        </a:p>
        <a:p>
          <a:endParaRPr lang="pl-PL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0E1B4C1-0825-44DF-9A4B-C41480664D92}" type="parTrans" cxnId="{DE5EBB21-0EBD-4B87-82CF-B5BD26BA5A54}">
      <dgm:prSet/>
      <dgm:spPr/>
      <dgm:t>
        <a:bodyPr/>
        <a:lstStyle/>
        <a:p>
          <a:endParaRPr lang="pl-PL"/>
        </a:p>
      </dgm:t>
    </dgm:pt>
    <dgm:pt modelId="{CE60D397-1CC3-4A6F-95F8-D3262F926A66}" type="sibTrans" cxnId="{DE5EBB21-0EBD-4B87-82CF-B5BD26BA5A54}">
      <dgm:prSet/>
      <dgm:spPr/>
      <dgm:t>
        <a:bodyPr/>
        <a:lstStyle/>
        <a:p>
          <a:endParaRPr lang="pl-PL"/>
        </a:p>
      </dgm:t>
    </dgm:pt>
    <dgm:pt modelId="{9A6F6DAC-4111-46B4-BF4A-65660357E41A}">
      <dgm:prSet phldrT="[Tekst]"/>
      <dgm:spPr/>
      <dgm:t>
        <a:bodyPr/>
        <a:lstStyle/>
        <a:p>
          <a:pPr algn="ctr"/>
          <a:r>
            <a:rPr lang="pl-PL" b="1" dirty="0" smtClean="0"/>
            <a:t>TURNUSY DOKSZTAŁCANIA TEORETY</a:t>
          </a:r>
          <a:r>
            <a:rPr lang="pl-PL" dirty="0" smtClean="0"/>
            <a:t>CZNEGO</a:t>
          </a:r>
        </a:p>
        <a:p>
          <a:pPr algn="l"/>
          <a:r>
            <a:rPr lang="pl-PL" dirty="0" smtClean="0"/>
            <a:t>- Centrum Kształcenia Zawodowego</a:t>
          </a:r>
        </a:p>
        <a:p>
          <a:pPr algn="l"/>
          <a:r>
            <a:rPr lang="pl-PL" dirty="0" smtClean="0"/>
            <a:t>- Placówka Kształcenia Ustawicznego</a:t>
          </a:r>
        </a:p>
        <a:p>
          <a:pPr algn="l"/>
          <a:r>
            <a:rPr lang="pl-PL" dirty="0" smtClean="0"/>
            <a:t>- Szkoły prowadzące kształcenie zawodowe </a:t>
          </a:r>
          <a:br>
            <a:rPr lang="pl-PL" dirty="0" smtClean="0"/>
          </a:br>
          <a:r>
            <a:rPr lang="pl-PL" dirty="0" smtClean="0"/>
            <a:t>   w zakresie zawodu, w których kształcą oraz </a:t>
          </a:r>
          <a:br>
            <a:rPr lang="pl-PL" dirty="0" smtClean="0"/>
          </a:br>
          <a:r>
            <a:rPr lang="pl-PL" dirty="0" smtClean="0"/>
            <a:t>   w zakresie innych zawodów z danej branży</a:t>
          </a:r>
          <a:endParaRPr lang="pl-PL" dirty="0"/>
        </a:p>
      </dgm:t>
    </dgm:pt>
    <dgm:pt modelId="{D51BEAA6-8D70-42CE-8A1B-5AF3B62121FF}" type="parTrans" cxnId="{C1763D1F-F9C0-4835-B2DD-496B5951DD31}">
      <dgm:prSet/>
      <dgm:spPr/>
      <dgm:t>
        <a:bodyPr/>
        <a:lstStyle/>
        <a:p>
          <a:endParaRPr lang="pl-PL"/>
        </a:p>
      </dgm:t>
    </dgm:pt>
    <dgm:pt modelId="{06F79C3B-E09C-4ABC-90EB-0F5303689827}" type="sibTrans" cxnId="{C1763D1F-F9C0-4835-B2DD-496B5951DD31}">
      <dgm:prSet/>
      <dgm:spPr/>
      <dgm:t>
        <a:bodyPr/>
        <a:lstStyle/>
        <a:p>
          <a:endParaRPr lang="pl-PL"/>
        </a:p>
      </dgm:t>
    </dgm:pt>
    <dgm:pt modelId="{4E1CC4A0-E36C-46F7-AE75-FD858A1ED110}">
      <dgm:prSet phldrT="[Tekst]" custT="1"/>
      <dgm:spPr/>
      <dgm:t>
        <a:bodyPr/>
        <a:lstStyle/>
        <a:p>
          <a:pPr algn="just"/>
          <a:endParaRPr lang="pl-PL" sz="1800" dirty="0"/>
        </a:p>
      </dgm:t>
    </dgm:pt>
    <dgm:pt modelId="{3BE4CEE5-A89A-4321-9358-D6056D837EF4}" type="parTrans" cxnId="{BF561697-2546-4938-AB32-D751F09D32D4}">
      <dgm:prSet/>
      <dgm:spPr/>
      <dgm:t>
        <a:bodyPr/>
        <a:lstStyle/>
        <a:p>
          <a:endParaRPr lang="pl-PL"/>
        </a:p>
      </dgm:t>
    </dgm:pt>
    <dgm:pt modelId="{7C10704C-B4CA-4A25-8BE4-A125F29570F2}" type="sibTrans" cxnId="{BF561697-2546-4938-AB32-D751F09D32D4}">
      <dgm:prSet/>
      <dgm:spPr/>
      <dgm:t>
        <a:bodyPr/>
        <a:lstStyle/>
        <a:p>
          <a:endParaRPr lang="pl-PL"/>
        </a:p>
      </dgm:t>
    </dgm:pt>
    <dgm:pt modelId="{A264AE17-2F0D-4F58-B615-9E06F4872716}">
      <dgm:prSet phldrT="[Tekst]"/>
      <dgm:spPr/>
      <dgm:t>
        <a:bodyPr/>
        <a:lstStyle/>
        <a:p>
          <a:r>
            <a:rPr lang="pl-PL" b="1" dirty="0" smtClean="0"/>
            <a:t>ORGANIZOWANE PRZEZ PRACODAWCĘ                         we własnym zakresie</a:t>
          </a:r>
          <a:endParaRPr lang="pl-PL" b="1" dirty="0"/>
        </a:p>
      </dgm:t>
    </dgm:pt>
    <dgm:pt modelId="{A649F17C-AF63-482B-90C3-DB2740D2CD38}" type="parTrans" cxnId="{84A022B3-BD4B-4BC7-ABC4-702C5FC8C458}">
      <dgm:prSet/>
      <dgm:spPr/>
      <dgm:t>
        <a:bodyPr/>
        <a:lstStyle/>
        <a:p>
          <a:endParaRPr lang="pl-PL"/>
        </a:p>
      </dgm:t>
    </dgm:pt>
    <dgm:pt modelId="{F65D448A-9DB7-46AB-A2C3-DFD9EB45865C}" type="sibTrans" cxnId="{84A022B3-BD4B-4BC7-ABC4-702C5FC8C458}">
      <dgm:prSet/>
      <dgm:spPr/>
      <dgm:t>
        <a:bodyPr/>
        <a:lstStyle/>
        <a:p>
          <a:endParaRPr lang="pl-PL"/>
        </a:p>
      </dgm:t>
    </dgm:pt>
    <dgm:pt modelId="{4D899C75-B323-4708-AC06-433AB5F30F36}">
      <dgm:prSet phldrT="[Tekst]" custT="1"/>
      <dgm:spPr/>
      <dgm:t>
        <a:bodyPr/>
        <a:lstStyle/>
        <a:p>
          <a:pPr algn="just"/>
          <a:r>
            <a:rPr lang="pl-PL" sz="1400" dirty="0" smtClean="0"/>
            <a:t>Zgodnie z rozporządzeniem RADY MINISTRÓW z dnia 28 maja 1996 </a:t>
          </a:r>
          <a:r>
            <a:rPr lang="pl-PL" sz="1400" dirty="0" err="1" smtClean="0"/>
            <a:t>r</a:t>
          </a:r>
          <a:r>
            <a:rPr lang="pl-PL" sz="1400" dirty="0" smtClean="0"/>
            <a:t>. w sprawie przygotowania zawodowego młodocianych i ich wynagradzania (Dz. U. 2018, poz.2010  z p. zm.)</a:t>
          </a:r>
          <a:endParaRPr lang="pl-PL" sz="1400" dirty="0"/>
        </a:p>
      </dgm:t>
    </dgm:pt>
    <dgm:pt modelId="{CE3CF060-1CC0-457B-BBB3-664CBB4C0DEE}" type="parTrans" cxnId="{BCA16329-B4CA-44D4-8632-7AC49994E580}">
      <dgm:prSet/>
      <dgm:spPr/>
      <dgm:t>
        <a:bodyPr/>
        <a:lstStyle/>
        <a:p>
          <a:endParaRPr lang="pl-PL"/>
        </a:p>
      </dgm:t>
    </dgm:pt>
    <dgm:pt modelId="{8361C3E4-AB31-4B80-88B5-1B1D9062EF1B}" type="sibTrans" cxnId="{BCA16329-B4CA-44D4-8632-7AC49994E580}">
      <dgm:prSet/>
      <dgm:spPr/>
      <dgm:t>
        <a:bodyPr/>
        <a:lstStyle/>
        <a:p>
          <a:endParaRPr lang="pl-PL"/>
        </a:p>
      </dgm:t>
    </dgm:pt>
    <dgm:pt modelId="{A5BF5A4D-34FA-47FA-A95E-1C737F2D868D}">
      <dgm:prSet phldrT="[Tekst]" custT="1"/>
      <dgm:spPr/>
      <dgm:t>
        <a:bodyPr/>
        <a:lstStyle/>
        <a:p>
          <a:r>
            <a:rPr lang="pl-PL" sz="1600" b="0" dirty="0" smtClean="0">
              <a:solidFill>
                <a:srgbClr val="FF0000"/>
              </a:solidFill>
            </a:rPr>
            <a:t>załącznik do umowy </a:t>
          </a:r>
          <a:r>
            <a:rPr lang="pl-PL" sz="1600" dirty="0" smtClean="0"/>
            <a:t>– ustalenia dyrektora </a:t>
          </a:r>
          <a:br>
            <a:rPr lang="pl-PL" sz="1600" dirty="0" smtClean="0"/>
          </a:br>
          <a:r>
            <a:rPr lang="pl-PL" sz="1600" dirty="0" smtClean="0"/>
            <a:t>i pracodawcy (</a:t>
          </a:r>
          <a:r>
            <a:rPr lang="pl-PL" sz="1600" dirty="0" smtClean="0">
              <a:solidFill>
                <a:schemeClr val="accent4">
                  <a:lumMod val="50000"/>
                </a:schemeClr>
              </a:solidFill>
            </a:rPr>
            <a:t>art. 120 a </a:t>
          </a:r>
          <a:r>
            <a:rPr lang="pl-PL" sz="1600" dirty="0" err="1" smtClean="0">
              <a:solidFill>
                <a:schemeClr val="accent4">
                  <a:lumMod val="50000"/>
                </a:schemeClr>
              </a:solidFill>
            </a:rPr>
            <a:t>upo</a:t>
          </a:r>
          <a:r>
            <a:rPr lang="pl-PL" sz="1600" dirty="0" smtClean="0">
              <a:solidFill>
                <a:schemeClr val="accent4">
                  <a:lumMod val="50000"/>
                </a:schemeClr>
              </a:solidFill>
            </a:rPr>
            <a:t>)</a:t>
          </a:r>
          <a:endParaRPr lang="pl-PL" sz="1600" dirty="0">
            <a:solidFill>
              <a:schemeClr val="accent4">
                <a:lumMod val="50000"/>
              </a:schemeClr>
            </a:solidFill>
          </a:endParaRPr>
        </a:p>
      </dgm:t>
    </dgm:pt>
    <dgm:pt modelId="{8E0B6E4F-2E16-41B2-90BA-6F437F49E604}" type="parTrans" cxnId="{7CD110B6-A761-4891-A214-4CDF982F9DA4}">
      <dgm:prSet/>
      <dgm:spPr/>
      <dgm:t>
        <a:bodyPr/>
        <a:lstStyle/>
        <a:p>
          <a:endParaRPr lang="pl-PL"/>
        </a:p>
      </dgm:t>
    </dgm:pt>
    <dgm:pt modelId="{E01BB195-44F7-4780-AABD-65D9090D757F}" type="sibTrans" cxnId="{7CD110B6-A761-4891-A214-4CDF982F9DA4}">
      <dgm:prSet/>
      <dgm:spPr/>
      <dgm:t>
        <a:bodyPr/>
        <a:lstStyle/>
        <a:p>
          <a:endParaRPr lang="pl-PL"/>
        </a:p>
      </dgm:t>
    </dgm:pt>
    <dgm:pt modelId="{14A293F1-3544-4660-AA27-000E9F90E489}">
      <dgm:prSet custT="1"/>
      <dgm:spPr/>
      <dgm:t>
        <a:bodyPr/>
        <a:lstStyle/>
        <a:p>
          <a:r>
            <a:rPr lang="pl-PL" sz="1600" b="0" dirty="0" smtClean="0"/>
            <a:t>może być prowadzony </a:t>
          </a:r>
          <a:r>
            <a:rPr lang="pl-PL" sz="1600" b="0" dirty="0" smtClean="0">
              <a:solidFill>
                <a:srgbClr val="FF0000"/>
              </a:solidFill>
            </a:rPr>
            <a:t>wyłącznie w formie dziennej</a:t>
          </a:r>
          <a:endParaRPr lang="pl-PL" sz="1600" b="0" dirty="0"/>
        </a:p>
      </dgm:t>
    </dgm:pt>
    <dgm:pt modelId="{92A8BA0A-6A23-42FB-9E3B-F5D1E172CDF8}" type="parTrans" cxnId="{DC33EDF0-1744-4320-A5F9-A1D6C1825C4E}">
      <dgm:prSet/>
      <dgm:spPr/>
      <dgm:t>
        <a:bodyPr/>
        <a:lstStyle/>
        <a:p>
          <a:endParaRPr lang="pl-PL"/>
        </a:p>
      </dgm:t>
    </dgm:pt>
    <dgm:pt modelId="{F0FA6493-C570-4E9C-823D-9FEC37EE6E4C}" type="sibTrans" cxnId="{DC33EDF0-1744-4320-A5F9-A1D6C1825C4E}">
      <dgm:prSet/>
      <dgm:spPr/>
      <dgm:t>
        <a:bodyPr/>
        <a:lstStyle/>
        <a:p>
          <a:endParaRPr lang="pl-PL"/>
        </a:p>
      </dgm:t>
    </dgm:pt>
    <dgm:pt modelId="{8161998C-99A4-4620-A690-CE97896FA784}">
      <dgm:prSet custT="1"/>
      <dgm:spPr/>
      <dgm:t>
        <a:bodyPr/>
        <a:lstStyle/>
        <a:p>
          <a:endParaRPr lang="pl-PL" sz="2000" dirty="0"/>
        </a:p>
      </dgm:t>
    </dgm:pt>
    <dgm:pt modelId="{A4CAB312-E8E3-4FB1-933C-D4A57D0DAACA}" type="parTrans" cxnId="{D3012E67-62BE-4707-A135-54A0296CCAC1}">
      <dgm:prSet/>
      <dgm:spPr/>
    </dgm:pt>
    <dgm:pt modelId="{767AF6FF-320E-468B-9AAC-B6CC259DEC64}" type="sibTrans" cxnId="{D3012E67-62BE-4707-A135-54A0296CCAC1}">
      <dgm:prSet/>
      <dgm:spPr/>
    </dgm:pt>
    <dgm:pt modelId="{3ED6BA5C-26E7-4652-B9D4-A8FB91774780}">
      <dgm:prSet custT="1"/>
      <dgm:spPr/>
      <dgm:t>
        <a:bodyPr/>
        <a:lstStyle/>
        <a:p>
          <a:r>
            <a:rPr lang="pl-PL" sz="1600" dirty="0" err="1" smtClean="0"/>
            <a:t>szkoła</a:t>
          </a:r>
          <a:r>
            <a:rPr lang="pl-PL" sz="1600" dirty="0" smtClean="0"/>
            <a:t>  - tylko </a:t>
          </a:r>
          <a:r>
            <a:rPr lang="pl-PL" sz="1600" dirty="0" smtClean="0">
              <a:solidFill>
                <a:srgbClr val="FF0000"/>
              </a:solidFill>
            </a:rPr>
            <a:t>w jednym zawodzie</a:t>
          </a:r>
          <a:endParaRPr lang="pl-PL" sz="1600" dirty="0">
            <a:solidFill>
              <a:srgbClr val="FF0000"/>
            </a:solidFill>
          </a:endParaRPr>
        </a:p>
      </dgm:t>
    </dgm:pt>
    <dgm:pt modelId="{B34BACFA-0B5F-4832-9C65-05D0169C31C8}" type="parTrans" cxnId="{379743B3-800F-4613-939C-AE1896ECD924}">
      <dgm:prSet/>
      <dgm:spPr/>
    </dgm:pt>
    <dgm:pt modelId="{16215549-C473-404C-945A-6CB815569074}" type="sibTrans" cxnId="{379743B3-800F-4613-939C-AE1896ECD924}">
      <dgm:prSet/>
      <dgm:spPr/>
    </dgm:pt>
    <dgm:pt modelId="{49D9B255-814B-4B78-873F-658D8AD93599}">
      <dgm:prSet custT="1"/>
      <dgm:spPr/>
      <dgm:t>
        <a:bodyPr/>
        <a:lstStyle/>
        <a:p>
          <a:r>
            <a:rPr lang="pl-PL" sz="1600" b="0" dirty="0" smtClean="0">
              <a:solidFill>
                <a:schemeClr val="tx1"/>
              </a:solidFill>
            </a:rPr>
            <a:t>organizację dokształcania teoretycznego </a:t>
          </a:r>
          <a:r>
            <a:rPr lang="pl-PL" sz="1600" b="0" dirty="0" smtClean="0">
              <a:solidFill>
                <a:srgbClr val="FF0000"/>
              </a:solidFill>
            </a:rPr>
            <a:t>koordynuje Kurator Oświaty</a:t>
          </a:r>
          <a:r>
            <a:rPr lang="pl-PL" sz="1600" b="0" dirty="0" smtClean="0">
              <a:solidFill>
                <a:schemeClr val="tx1"/>
              </a:solidFill>
            </a:rPr>
            <a:t> (</a:t>
          </a:r>
          <a:r>
            <a:rPr lang="pl-PL" sz="1600" b="0" dirty="0" smtClean="0">
              <a:solidFill>
                <a:schemeClr val="accent4">
                  <a:lumMod val="50000"/>
                </a:schemeClr>
              </a:solidFill>
            </a:rPr>
            <a:t>art. 51 ust.1 </a:t>
          </a:r>
          <a:r>
            <a:rPr lang="pl-PL" sz="1600" b="0" dirty="0" err="1" smtClean="0">
              <a:solidFill>
                <a:schemeClr val="accent4">
                  <a:lumMod val="50000"/>
                </a:schemeClr>
              </a:solidFill>
            </a:rPr>
            <a:t>pkt</a:t>
          </a:r>
          <a:r>
            <a:rPr lang="pl-PL" sz="1600" b="0" dirty="0" smtClean="0">
              <a:solidFill>
                <a:schemeClr val="accent4">
                  <a:lumMod val="50000"/>
                </a:schemeClr>
              </a:solidFill>
            </a:rPr>
            <a:t> 15a </a:t>
          </a:r>
          <a:r>
            <a:rPr lang="pl-PL" sz="1600" b="0" dirty="0" err="1" smtClean="0">
              <a:solidFill>
                <a:schemeClr val="accent4">
                  <a:lumMod val="50000"/>
                </a:schemeClr>
              </a:solidFill>
            </a:rPr>
            <a:t>upo</a:t>
          </a:r>
          <a:r>
            <a:rPr lang="pl-PL" sz="1600" b="0" dirty="0" smtClean="0">
              <a:solidFill>
                <a:schemeClr val="accent4">
                  <a:lumMod val="50000"/>
                </a:schemeClr>
              </a:solidFill>
            </a:rPr>
            <a:t>)</a:t>
          </a:r>
          <a:endParaRPr lang="pl-PL" sz="1600" b="0" dirty="0">
            <a:solidFill>
              <a:schemeClr val="accent4">
                <a:lumMod val="50000"/>
              </a:schemeClr>
            </a:solidFill>
          </a:endParaRPr>
        </a:p>
      </dgm:t>
    </dgm:pt>
    <dgm:pt modelId="{4DE43443-7536-4AB8-A43B-7B2438285B05}" type="parTrans" cxnId="{D7A488CE-44EE-494F-8EC1-B10D979014C3}">
      <dgm:prSet/>
      <dgm:spPr/>
    </dgm:pt>
    <dgm:pt modelId="{75E23B3B-BDC7-4F0B-9F4A-400B5EED3FD5}" type="sibTrans" cxnId="{D7A488CE-44EE-494F-8EC1-B10D979014C3}">
      <dgm:prSet/>
      <dgm:spPr/>
    </dgm:pt>
    <dgm:pt modelId="{81842732-D030-49E5-9E42-8825F0F7A47C}" type="pres">
      <dgm:prSet presAssocID="{5C39F41F-4C9A-4AA2-977F-19EBED75E01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8B565DE2-4374-42AF-A9B4-B122D14A3D1F}" type="pres">
      <dgm:prSet presAssocID="{52309186-1F29-40F8-A4E9-9EB611047EE5}" presName="linNode" presStyleCnt="0"/>
      <dgm:spPr/>
    </dgm:pt>
    <dgm:pt modelId="{ADE85718-E733-4368-AAF7-E211B2AC5C6F}" type="pres">
      <dgm:prSet presAssocID="{52309186-1F29-40F8-A4E9-9EB611047EE5}" presName="parentText" presStyleLbl="node1" presStyleIdx="0" presStyleCnt="3" custScaleX="178130" custLinFactNeighborX="1406" custLinFactNeighborY="-81">
        <dgm:presLayoutVars>
          <dgm:chMax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38867C46-E92C-4881-A489-53DF89815FF4}" type="pres">
      <dgm:prSet presAssocID="{52309186-1F29-40F8-A4E9-9EB611047EE5}" presName="descendantText" presStyleLbl="alignAccFollowNode1" presStyleIdx="0" presStyleCnt="3" custScaleY="133497" custLinFactNeighborX="-707" custLinFactNeighborY="-6292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BD0A0FA4-57BD-4ABE-9DB3-191C24876BE5}" type="pres">
      <dgm:prSet presAssocID="{CE60D397-1CC3-4A6F-95F8-D3262F926A66}" presName="sp" presStyleCnt="0"/>
      <dgm:spPr/>
    </dgm:pt>
    <dgm:pt modelId="{F99E4752-5174-402C-B82E-5C0B697A94BE}" type="pres">
      <dgm:prSet presAssocID="{9A6F6DAC-4111-46B4-BF4A-65660357E41A}" presName="linNode" presStyleCnt="0"/>
      <dgm:spPr/>
    </dgm:pt>
    <dgm:pt modelId="{4295CCF1-925C-41A3-9380-27E0775CCFA9}" type="pres">
      <dgm:prSet presAssocID="{9A6F6DAC-4111-46B4-BF4A-65660357E41A}" presName="parentText" presStyleLbl="node1" presStyleIdx="1" presStyleCnt="3" custScaleX="182244" custScaleY="172373" custLinFactNeighborX="873" custLinFactNeighborY="672">
        <dgm:presLayoutVars>
          <dgm:chMax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D8AB2D40-2BF1-4FFA-9214-B24E1AB1BC84}" type="pres">
      <dgm:prSet presAssocID="{9A6F6DAC-4111-46B4-BF4A-65660357E41A}" presName="descendantText" presStyleLbl="alignAccFollowNode1" presStyleIdx="1" presStyleCnt="3" custScaleY="207717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99ABFB36-2C76-4A67-9323-B7C9EA6635F2}" type="pres">
      <dgm:prSet presAssocID="{06F79C3B-E09C-4ABC-90EB-0F5303689827}" presName="sp" presStyleCnt="0"/>
      <dgm:spPr/>
    </dgm:pt>
    <dgm:pt modelId="{95054A22-1CB4-477F-8F30-AB1AA6455E91}" type="pres">
      <dgm:prSet presAssocID="{A264AE17-2F0D-4F58-B615-9E06F4872716}" presName="linNode" presStyleCnt="0"/>
      <dgm:spPr/>
    </dgm:pt>
    <dgm:pt modelId="{2637E1B1-815C-423B-BB67-101E79EAC9EF}" type="pres">
      <dgm:prSet presAssocID="{A264AE17-2F0D-4F58-B615-9E06F4872716}" presName="parentText" presStyleLbl="node1" presStyleIdx="2" presStyleCnt="3" custAng="0" custScaleX="169037" custScaleY="107573" custLinFactNeighborX="841" custLinFactNeighborY="-5867">
        <dgm:presLayoutVars>
          <dgm:chMax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2332141C-E5C2-4F29-9FBB-C57746DEB02E}" type="pres">
      <dgm:prSet presAssocID="{A264AE17-2F0D-4F58-B615-9E06F4872716}" presName="descendantText" presStyleLbl="alignAccFollowNode1" presStyleIdx="2" presStyleCnt="3" custScaleY="138108" custLinFactNeighborX="4457" custLinFactNeighborY="-6010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D3012E67-62BE-4707-A135-54A0296CCAC1}" srcId="{9A6F6DAC-4111-46B4-BF4A-65660357E41A}" destId="{8161998C-99A4-4620-A690-CE97896FA784}" srcOrd="4" destOrd="0" parTransId="{A4CAB312-E8E3-4FB1-933C-D4A57D0DAACA}" sibTransId="{767AF6FF-320E-468B-9AAC-B6CC259DEC64}"/>
    <dgm:cxn modelId="{608FF52F-549F-40C9-919A-3AE6E316EFA0}" type="presOf" srcId="{49D9B255-814B-4B78-873F-658D8AD93599}" destId="{D8AB2D40-2BF1-4FFA-9214-B24E1AB1BC84}" srcOrd="0" destOrd="3" presId="urn:microsoft.com/office/officeart/2005/8/layout/vList5"/>
    <dgm:cxn modelId="{BCA16329-B4CA-44D4-8632-7AC49994E580}" srcId="{A264AE17-2F0D-4F58-B615-9E06F4872716}" destId="{4D899C75-B323-4708-AC06-433AB5F30F36}" srcOrd="0" destOrd="0" parTransId="{CE3CF060-1CC0-457B-BBB3-664CBB4C0DEE}" sibTransId="{8361C3E4-AB31-4B80-88B5-1B1D9062EF1B}"/>
    <dgm:cxn modelId="{DC33EDF0-1744-4320-A5F9-A1D6C1825C4E}" srcId="{9A6F6DAC-4111-46B4-BF4A-65660357E41A}" destId="{14A293F1-3544-4660-AA27-000E9F90E489}" srcOrd="1" destOrd="0" parTransId="{92A8BA0A-6A23-42FB-9E3B-F5D1E172CDF8}" sibTransId="{F0FA6493-C570-4E9C-823D-9FEC37EE6E4C}"/>
    <dgm:cxn modelId="{DCF91405-DD09-41BF-B44C-38B2C2899911}" type="presOf" srcId="{14A293F1-3544-4660-AA27-000E9F90E489}" destId="{D8AB2D40-2BF1-4FFA-9214-B24E1AB1BC84}" srcOrd="0" destOrd="1" presId="urn:microsoft.com/office/officeart/2005/8/layout/vList5"/>
    <dgm:cxn modelId="{DE5EBB21-0EBD-4B87-82CF-B5BD26BA5A54}" srcId="{5C39F41F-4C9A-4AA2-977F-19EBED75E010}" destId="{52309186-1F29-40F8-A4E9-9EB611047EE5}" srcOrd="0" destOrd="0" parTransId="{60E1B4C1-0825-44DF-9A4B-C41480664D92}" sibTransId="{CE60D397-1CC3-4A6F-95F8-D3262F926A66}"/>
    <dgm:cxn modelId="{438E48B7-20A0-449B-BCA0-AFBB61749927}" type="presOf" srcId="{9A6F6DAC-4111-46B4-BF4A-65660357E41A}" destId="{4295CCF1-925C-41A3-9380-27E0775CCFA9}" srcOrd="0" destOrd="0" presId="urn:microsoft.com/office/officeart/2005/8/layout/vList5"/>
    <dgm:cxn modelId="{8AD39E03-4D03-469F-866D-824AC7121D6D}" type="presOf" srcId="{8161998C-99A4-4620-A690-CE97896FA784}" destId="{D8AB2D40-2BF1-4FFA-9214-B24E1AB1BC84}" srcOrd="0" destOrd="4" presId="urn:microsoft.com/office/officeart/2005/8/layout/vList5"/>
    <dgm:cxn modelId="{89ADDAB6-472C-4B68-BEC0-C276D655E72C}" type="presOf" srcId="{3ED6BA5C-26E7-4652-B9D4-A8FB91774780}" destId="{D8AB2D40-2BF1-4FFA-9214-B24E1AB1BC84}" srcOrd="0" destOrd="2" presId="urn:microsoft.com/office/officeart/2005/8/layout/vList5"/>
    <dgm:cxn modelId="{D7A488CE-44EE-494F-8EC1-B10D979014C3}" srcId="{9A6F6DAC-4111-46B4-BF4A-65660357E41A}" destId="{49D9B255-814B-4B78-873F-658D8AD93599}" srcOrd="3" destOrd="0" parTransId="{4DE43443-7536-4AB8-A43B-7B2438285B05}" sibTransId="{75E23B3B-BDC7-4F0B-9F4A-400B5EED3FD5}"/>
    <dgm:cxn modelId="{094A4273-B398-40CD-8B95-1A90236C4BA1}" type="presOf" srcId="{A5BF5A4D-34FA-47FA-A95E-1C737F2D868D}" destId="{38867C46-E92C-4881-A489-53DF89815FF4}" srcOrd="0" destOrd="0" presId="urn:microsoft.com/office/officeart/2005/8/layout/vList5"/>
    <dgm:cxn modelId="{E80A1A8C-35AA-4EEA-9203-F83E3F29045D}" type="presOf" srcId="{4E1CC4A0-E36C-46F7-AE75-FD858A1ED110}" destId="{D8AB2D40-2BF1-4FFA-9214-B24E1AB1BC84}" srcOrd="0" destOrd="0" presId="urn:microsoft.com/office/officeart/2005/8/layout/vList5"/>
    <dgm:cxn modelId="{78FB18FE-98DE-4E58-A851-B63282EE251F}" type="presOf" srcId="{5C39F41F-4C9A-4AA2-977F-19EBED75E010}" destId="{81842732-D030-49E5-9E42-8825F0F7A47C}" srcOrd="0" destOrd="0" presId="urn:microsoft.com/office/officeart/2005/8/layout/vList5"/>
    <dgm:cxn modelId="{7CD110B6-A761-4891-A214-4CDF982F9DA4}" srcId="{52309186-1F29-40F8-A4E9-9EB611047EE5}" destId="{A5BF5A4D-34FA-47FA-A95E-1C737F2D868D}" srcOrd="0" destOrd="0" parTransId="{8E0B6E4F-2E16-41B2-90BA-6F437F49E604}" sibTransId="{E01BB195-44F7-4780-AABD-65D9090D757F}"/>
    <dgm:cxn modelId="{379743B3-800F-4613-939C-AE1896ECD924}" srcId="{9A6F6DAC-4111-46B4-BF4A-65660357E41A}" destId="{3ED6BA5C-26E7-4652-B9D4-A8FB91774780}" srcOrd="2" destOrd="0" parTransId="{B34BACFA-0B5F-4832-9C65-05D0169C31C8}" sibTransId="{16215549-C473-404C-945A-6CB815569074}"/>
    <dgm:cxn modelId="{84A022B3-BD4B-4BC7-ABC4-702C5FC8C458}" srcId="{5C39F41F-4C9A-4AA2-977F-19EBED75E010}" destId="{A264AE17-2F0D-4F58-B615-9E06F4872716}" srcOrd="2" destOrd="0" parTransId="{A649F17C-AF63-482B-90C3-DB2740D2CD38}" sibTransId="{F65D448A-9DB7-46AB-A2C3-DFD9EB45865C}"/>
    <dgm:cxn modelId="{2ED865AF-BA7B-4355-8B6A-A15345103DAE}" type="presOf" srcId="{4D899C75-B323-4708-AC06-433AB5F30F36}" destId="{2332141C-E5C2-4F29-9FBB-C57746DEB02E}" srcOrd="0" destOrd="0" presId="urn:microsoft.com/office/officeart/2005/8/layout/vList5"/>
    <dgm:cxn modelId="{388BE04F-3A30-416D-8488-1A8B294B9D49}" type="presOf" srcId="{52309186-1F29-40F8-A4E9-9EB611047EE5}" destId="{ADE85718-E733-4368-AAF7-E211B2AC5C6F}" srcOrd="0" destOrd="0" presId="urn:microsoft.com/office/officeart/2005/8/layout/vList5"/>
    <dgm:cxn modelId="{BF561697-2546-4938-AB32-D751F09D32D4}" srcId="{9A6F6DAC-4111-46B4-BF4A-65660357E41A}" destId="{4E1CC4A0-E36C-46F7-AE75-FD858A1ED110}" srcOrd="0" destOrd="0" parTransId="{3BE4CEE5-A89A-4321-9358-D6056D837EF4}" sibTransId="{7C10704C-B4CA-4A25-8BE4-A125F29570F2}"/>
    <dgm:cxn modelId="{B91C2BF8-AC19-4A6F-8155-374FFDB2F914}" type="presOf" srcId="{A264AE17-2F0D-4F58-B615-9E06F4872716}" destId="{2637E1B1-815C-423B-BB67-101E79EAC9EF}" srcOrd="0" destOrd="0" presId="urn:microsoft.com/office/officeart/2005/8/layout/vList5"/>
    <dgm:cxn modelId="{C1763D1F-F9C0-4835-B2DD-496B5951DD31}" srcId="{5C39F41F-4C9A-4AA2-977F-19EBED75E010}" destId="{9A6F6DAC-4111-46B4-BF4A-65660357E41A}" srcOrd="1" destOrd="0" parTransId="{D51BEAA6-8D70-42CE-8A1B-5AF3B62121FF}" sibTransId="{06F79C3B-E09C-4ABC-90EB-0F5303689827}"/>
    <dgm:cxn modelId="{D66079E4-4AE6-437C-A5CF-B6529057A1C6}" type="presParOf" srcId="{81842732-D030-49E5-9E42-8825F0F7A47C}" destId="{8B565DE2-4374-42AF-A9B4-B122D14A3D1F}" srcOrd="0" destOrd="0" presId="urn:microsoft.com/office/officeart/2005/8/layout/vList5"/>
    <dgm:cxn modelId="{E5FD132B-349E-44C8-8CDB-EA4E3BCD0FB9}" type="presParOf" srcId="{8B565DE2-4374-42AF-A9B4-B122D14A3D1F}" destId="{ADE85718-E733-4368-AAF7-E211B2AC5C6F}" srcOrd="0" destOrd="0" presId="urn:microsoft.com/office/officeart/2005/8/layout/vList5"/>
    <dgm:cxn modelId="{53C4FDA3-BC5A-44D8-8869-B6AFABAE3F2F}" type="presParOf" srcId="{8B565DE2-4374-42AF-A9B4-B122D14A3D1F}" destId="{38867C46-E92C-4881-A489-53DF89815FF4}" srcOrd="1" destOrd="0" presId="urn:microsoft.com/office/officeart/2005/8/layout/vList5"/>
    <dgm:cxn modelId="{E79B5813-E26E-4DB5-95F7-D6590658E133}" type="presParOf" srcId="{81842732-D030-49E5-9E42-8825F0F7A47C}" destId="{BD0A0FA4-57BD-4ABE-9DB3-191C24876BE5}" srcOrd="1" destOrd="0" presId="urn:microsoft.com/office/officeart/2005/8/layout/vList5"/>
    <dgm:cxn modelId="{FDDC6C6B-9771-4A02-9EB8-808B59C199B4}" type="presParOf" srcId="{81842732-D030-49E5-9E42-8825F0F7A47C}" destId="{F99E4752-5174-402C-B82E-5C0B697A94BE}" srcOrd="2" destOrd="0" presId="urn:microsoft.com/office/officeart/2005/8/layout/vList5"/>
    <dgm:cxn modelId="{28480294-F1DC-410C-9E43-9C8967BC2253}" type="presParOf" srcId="{F99E4752-5174-402C-B82E-5C0B697A94BE}" destId="{4295CCF1-925C-41A3-9380-27E0775CCFA9}" srcOrd="0" destOrd="0" presId="urn:microsoft.com/office/officeart/2005/8/layout/vList5"/>
    <dgm:cxn modelId="{3E990A1D-FA12-4194-9704-ED2C9312AA6C}" type="presParOf" srcId="{F99E4752-5174-402C-B82E-5C0B697A94BE}" destId="{D8AB2D40-2BF1-4FFA-9214-B24E1AB1BC84}" srcOrd="1" destOrd="0" presId="urn:microsoft.com/office/officeart/2005/8/layout/vList5"/>
    <dgm:cxn modelId="{BE036E38-4A69-4F84-A320-42131F2A6870}" type="presParOf" srcId="{81842732-D030-49E5-9E42-8825F0F7A47C}" destId="{99ABFB36-2C76-4A67-9323-B7C9EA6635F2}" srcOrd="3" destOrd="0" presId="urn:microsoft.com/office/officeart/2005/8/layout/vList5"/>
    <dgm:cxn modelId="{AB912E25-FA5B-42FC-BD73-5DC2BA2C4D00}" type="presParOf" srcId="{81842732-D030-49E5-9E42-8825F0F7A47C}" destId="{95054A22-1CB4-477F-8F30-AB1AA6455E91}" srcOrd="4" destOrd="0" presId="urn:microsoft.com/office/officeart/2005/8/layout/vList5"/>
    <dgm:cxn modelId="{4F661633-4F8E-41D1-A990-74C9F7E189D9}" type="presParOf" srcId="{95054A22-1CB4-477F-8F30-AB1AA6455E91}" destId="{2637E1B1-815C-423B-BB67-101E79EAC9EF}" srcOrd="0" destOrd="0" presId="urn:microsoft.com/office/officeart/2005/8/layout/vList5"/>
    <dgm:cxn modelId="{9CF9D918-DD06-415C-9F6B-A268E7A514F5}" type="presParOf" srcId="{95054A22-1CB4-477F-8F30-AB1AA6455E91}" destId="{2332141C-E5C2-4F29-9FBB-C57746DEB02E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1B12B8-4A38-4390-B35C-99A681147958}">
      <dsp:nvSpPr>
        <dsp:cNvPr id="0" name=""/>
        <dsp:cNvSpPr/>
      </dsp:nvSpPr>
      <dsp:spPr>
        <a:xfrm>
          <a:off x="0" y="7997"/>
          <a:ext cx="4212467" cy="640074"/>
        </a:xfrm>
        <a:prstGeom prst="roundRect">
          <a:avLst/>
        </a:prstGeom>
        <a:solidFill>
          <a:schemeClr val="accent6">
            <a:lumMod val="60000"/>
            <a:lumOff val="40000"/>
          </a:schemeClr>
        </a:solidFill>
        <a:ln w="2540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7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886 dyrektorów</a:t>
          </a:r>
          <a:endParaRPr lang="pl-PL" sz="27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1246" y="39243"/>
        <a:ext cx="4149975" cy="57758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867C46-E92C-4881-A489-53DF89815FF4}">
      <dsp:nvSpPr>
        <dsp:cNvPr id="0" name=""/>
        <dsp:cNvSpPr/>
      </dsp:nvSpPr>
      <dsp:spPr>
        <a:xfrm rot="5400000">
          <a:off x="5244375" y="-1813515"/>
          <a:ext cx="2515704" cy="6142736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800" b="1" kern="1200" dirty="0" smtClean="0">
              <a:solidFill>
                <a:schemeClr val="dk1"/>
              </a:solidFill>
              <a:latin typeface="+mn-lt"/>
              <a:ea typeface="+mn-ea"/>
              <a:cs typeface="+mn-cs"/>
            </a:rPr>
            <a:t>Rozporządzenie MEN  z dnia 27 sierpnia 2012 r. </a:t>
          </a:r>
          <a:br>
            <a:rPr lang="pl-PL" sz="1800" b="1" kern="1200" dirty="0" smtClean="0">
              <a:solidFill>
                <a:schemeClr val="dk1"/>
              </a:solidFill>
              <a:latin typeface="+mn-lt"/>
              <a:ea typeface="+mn-ea"/>
              <a:cs typeface="+mn-cs"/>
            </a:rPr>
          </a:br>
          <a:r>
            <a:rPr lang="pl-PL" sz="1800" b="0" i="1" kern="1200" dirty="0" smtClean="0">
              <a:solidFill>
                <a:schemeClr val="dk1"/>
              </a:solidFill>
              <a:latin typeface="+mn-lt"/>
              <a:ea typeface="+mn-ea"/>
              <a:cs typeface="+mn-cs"/>
            </a:rPr>
            <a:t>w sprawie podstawy programowej </a:t>
          </a:r>
          <a:r>
            <a:rPr lang="pl-PL" sz="1800" b="0" i="1" kern="1200" baseline="0" dirty="0" smtClean="0">
              <a:solidFill>
                <a:schemeClr val="dk1"/>
              </a:solidFill>
              <a:latin typeface="+mn-lt"/>
              <a:ea typeface="+mn-ea"/>
              <a:cs typeface="+mn-cs"/>
            </a:rPr>
            <a:t> kształcenia ogólnego   </a:t>
          </a:r>
          <a:r>
            <a:rPr lang="pl-PL" sz="1800" b="0" kern="1200" dirty="0" smtClean="0">
              <a:solidFill>
                <a:schemeClr val="dk1"/>
              </a:solidFill>
              <a:latin typeface="+mn-lt"/>
              <a:ea typeface="+mn-ea"/>
              <a:cs typeface="+mn-cs"/>
            </a:rPr>
            <a:t>(Dz. U. 2012 poz. 977);</a:t>
          </a:r>
          <a:endParaRPr lang="pl-PL" sz="1800" b="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l-PL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l-PL" sz="1800" kern="1200" dirty="0"/>
        </a:p>
      </dsp:txBody>
      <dsp:txXfrm rot="-5400000">
        <a:off x="3430860" y="122807"/>
        <a:ext cx="6019929" cy="2270090"/>
      </dsp:txXfrm>
    </dsp:sp>
    <dsp:sp modelId="{ADE85718-E733-4368-AAF7-E211B2AC5C6F}">
      <dsp:nvSpPr>
        <dsp:cNvPr id="0" name=""/>
        <dsp:cNvSpPr/>
      </dsp:nvSpPr>
      <dsp:spPr>
        <a:xfrm>
          <a:off x="0" y="0"/>
          <a:ext cx="3455289" cy="2591457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800" b="1" kern="1200" dirty="0" smtClean="0">
              <a:solidFill>
                <a:schemeClr val="tx1"/>
              </a:solidFill>
              <a:effectLst/>
            </a:rPr>
            <a:t>LICEUM OGÓLNOKSZTAŁCĄCE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800" b="0" kern="1200" dirty="0" smtClean="0">
              <a:solidFill>
                <a:srgbClr val="FF0000"/>
              </a:solidFill>
              <a:effectLst/>
            </a:rPr>
            <a:t> </a:t>
          </a:r>
          <a:r>
            <a:rPr lang="pl-PL" sz="1800" b="1" kern="1200" dirty="0" smtClean="0">
              <a:solidFill>
                <a:srgbClr val="FF0000"/>
              </a:solidFill>
              <a:effectLst/>
            </a:rPr>
            <a:t>3 - letnie</a:t>
          </a:r>
        </a:p>
      </dsp:txBody>
      <dsp:txXfrm>
        <a:off x="126505" y="126505"/>
        <a:ext cx="3202279" cy="2338447"/>
      </dsp:txXfrm>
    </dsp:sp>
    <dsp:sp modelId="{D8AB2D40-2BF1-4FFA-9214-B24E1AB1BC84}">
      <dsp:nvSpPr>
        <dsp:cNvPr id="0" name=""/>
        <dsp:cNvSpPr/>
      </dsp:nvSpPr>
      <dsp:spPr>
        <a:xfrm rot="5400000">
          <a:off x="5448807" y="831991"/>
          <a:ext cx="2155698" cy="6142736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l-PL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800" b="1" kern="1200" baseline="0" dirty="0" smtClean="0">
              <a:solidFill>
                <a:schemeClr val="dk1"/>
              </a:solidFill>
              <a:latin typeface="+mn-lt"/>
              <a:ea typeface="+mn-ea"/>
              <a:cs typeface="+mn-cs"/>
            </a:rPr>
            <a:t>Rozporządzenie MEN z dnia 30 stycznia 2018 r. </a:t>
          </a:r>
          <a:br>
            <a:rPr lang="pl-PL" sz="1800" b="1" kern="1200" baseline="0" dirty="0" smtClean="0">
              <a:solidFill>
                <a:schemeClr val="dk1"/>
              </a:solidFill>
              <a:latin typeface="+mn-lt"/>
              <a:ea typeface="+mn-ea"/>
              <a:cs typeface="+mn-cs"/>
            </a:rPr>
          </a:br>
          <a:r>
            <a:rPr lang="pl-PL" sz="1800" b="0" i="1" kern="1200" baseline="0" dirty="0" smtClean="0">
              <a:solidFill>
                <a:schemeClr val="dk1"/>
              </a:solidFill>
              <a:latin typeface="+mn-lt"/>
              <a:ea typeface="+mn-ea"/>
              <a:cs typeface="+mn-cs"/>
            </a:rPr>
            <a:t>w sprawie podstawy programowej kształcenia ogólnego</a:t>
          </a:r>
          <a:r>
            <a:rPr lang="pl-PL" sz="1800" b="0" kern="1200" baseline="0" dirty="0" smtClean="0">
              <a:solidFill>
                <a:schemeClr val="dk1"/>
              </a:solidFill>
              <a:latin typeface="+mn-lt"/>
              <a:ea typeface="+mn-ea"/>
              <a:cs typeface="+mn-cs"/>
            </a:rPr>
            <a:t> (</a:t>
          </a:r>
          <a:r>
            <a:rPr lang="pl-PL" sz="1800" b="0" kern="1200" baseline="0" dirty="0" err="1" smtClean="0">
              <a:solidFill>
                <a:schemeClr val="dk1"/>
              </a:solidFill>
              <a:latin typeface="+mn-lt"/>
              <a:ea typeface="+mn-ea"/>
              <a:cs typeface="+mn-cs"/>
            </a:rPr>
            <a:t>Dz</a:t>
          </a:r>
          <a:r>
            <a:rPr lang="pl-PL" sz="1800" b="0" kern="1200" baseline="0" dirty="0" smtClean="0">
              <a:solidFill>
                <a:schemeClr val="dk1"/>
              </a:solidFill>
              <a:latin typeface="+mn-lt"/>
              <a:ea typeface="+mn-ea"/>
              <a:cs typeface="+mn-cs"/>
            </a:rPr>
            <a:t> U. z 2018 </a:t>
          </a:r>
          <a:r>
            <a:rPr lang="pl-PL" sz="1800" b="0" kern="1200" baseline="0" dirty="0" err="1" smtClean="0">
              <a:solidFill>
                <a:schemeClr val="dk1"/>
              </a:solidFill>
              <a:latin typeface="+mn-lt"/>
              <a:ea typeface="+mn-ea"/>
              <a:cs typeface="+mn-cs"/>
            </a:rPr>
            <a:t>r</a:t>
          </a:r>
          <a:r>
            <a:rPr lang="pl-PL" sz="1800" b="0" kern="1200" baseline="0" dirty="0" smtClean="0">
              <a:solidFill>
                <a:schemeClr val="dk1"/>
              </a:solidFill>
              <a:latin typeface="+mn-lt"/>
              <a:ea typeface="+mn-ea"/>
              <a:cs typeface="+mn-cs"/>
            </a:rPr>
            <a:t>. poz. 467);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l-PL" sz="1800" b="0" kern="1200" baseline="0" dirty="0" smtClean="0">
            <a:solidFill>
              <a:schemeClr val="dk1"/>
            </a:solidFill>
            <a:latin typeface="+mn-lt"/>
            <a:ea typeface="+mn-ea"/>
            <a:cs typeface="+mn-cs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800" kern="1200" dirty="0" smtClean="0"/>
            <a:t>Rozporządzenie MEM z dnia 12 lutego 2019 r.  </a:t>
          </a:r>
          <a:br>
            <a:rPr lang="pl-PL" sz="1800" kern="1200" dirty="0" smtClean="0"/>
          </a:br>
          <a:r>
            <a:rPr lang="pl-PL" sz="1800" kern="1200" dirty="0" smtClean="0"/>
            <a:t>w sprawie</a:t>
          </a:r>
          <a:r>
            <a:rPr lang="pl-PL" sz="1800" i="1" kern="1200" dirty="0" smtClean="0">
              <a:solidFill>
                <a:srgbClr val="FF0000"/>
              </a:solidFill>
            </a:rPr>
            <a:t> doradztwa zawodowego </a:t>
          </a:r>
          <a:br>
            <a:rPr lang="pl-PL" sz="1800" i="1" kern="1200" dirty="0" smtClean="0">
              <a:solidFill>
                <a:srgbClr val="FF0000"/>
              </a:solidFill>
            </a:rPr>
          </a:br>
          <a:r>
            <a:rPr lang="pl-PL" sz="1800" kern="1200" dirty="0" smtClean="0"/>
            <a:t>(Dz. U. 2019, poz. 325) – załącznik nr 5</a:t>
          </a:r>
          <a:endParaRPr lang="pl-PL" sz="1800" b="0" kern="1200" baseline="0" dirty="0" smtClean="0">
            <a:solidFill>
              <a:schemeClr val="dk1"/>
            </a:solidFill>
            <a:latin typeface="+mn-lt"/>
            <a:ea typeface="+mn-ea"/>
            <a:cs typeface="+mn-cs"/>
          </a:endParaRPr>
        </a:p>
      </dsp:txBody>
      <dsp:txXfrm rot="-5400000">
        <a:off x="3455289" y="2930743"/>
        <a:ext cx="6037503" cy="1945232"/>
      </dsp:txXfrm>
    </dsp:sp>
    <dsp:sp modelId="{4295CCF1-925C-41A3-9380-27E0775CCFA9}">
      <dsp:nvSpPr>
        <dsp:cNvPr id="0" name=""/>
        <dsp:cNvSpPr/>
      </dsp:nvSpPr>
      <dsp:spPr>
        <a:xfrm>
          <a:off x="0" y="2721095"/>
          <a:ext cx="3455289" cy="2591457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800" b="1" kern="1200" dirty="0" smtClean="0">
              <a:solidFill>
                <a:schemeClr val="tx1"/>
              </a:solidFill>
              <a:effectLst/>
            </a:rPr>
            <a:t>LICEUM  OGÓLNOKSZTAŁCĄCE               </a:t>
          </a:r>
          <a:r>
            <a:rPr lang="pl-PL" sz="1800" b="1" kern="1200" dirty="0" smtClean="0">
              <a:solidFill>
                <a:srgbClr val="FF0000"/>
              </a:solidFill>
              <a:effectLst/>
            </a:rPr>
            <a:t>4 - letnie</a:t>
          </a:r>
        </a:p>
      </dsp:txBody>
      <dsp:txXfrm>
        <a:off x="126505" y="2847600"/>
        <a:ext cx="3202279" cy="233844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867C46-E92C-4881-A489-53DF89815FF4}">
      <dsp:nvSpPr>
        <dsp:cNvPr id="0" name=""/>
        <dsp:cNvSpPr/>
      </dsp:nvSpPr>
      <dsp:spPr>
        <a:xfrm rot="5400000">
          <a:off x="5329983" y="-1852091"/>
          <a:ext cx="2393346" cy="6142736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l-PL" sz="18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400" b="1" kern="1200" dirty="0" smtClean="0"/>
            <a:t>Rozporządzenie MEN z dnia 16 lipca 2018 </a:t>
          </a:r>
          <a:r>
            <a:rPr lang="pl-PL" sz="1400" b="1" kern="1200" dirty="0" err="1" smtClean="0"/>
            <a:t>r</a:t>
          </a:r>
          <a:r>
            <a:rPr lang="pl-PL" sz="1400" b="1" kern="1200" dirty="0" smtClean="0"/>
            <a:t>. zmieniające </a:t>
          </a:r>
          <a:r>
            <a:rPr lang="pl-PL" sz="1400" kern="1200" dirty="0" smtClean="0"/>
            <a:t>rozporządzenie (Dz. U. 2017, poz. 356) </a:t>
          </a:r>
          <a:r>
            <a:rPr lang="pl-PL" sz="1400" b="1" i="1" kern="1200" dirty="0" smtClean="0"/>
            <a:t>w sprawie podstawy programowej  …….</a:t>
          </a:r>
          <a:r>
            <a:rPr lang="pl-PL" sz="1400" b="1" kern="1200" dirty="0" smtClean="0"/>
            <a:t>kształcenia ogólnego ……d la branżowej szkoły </a:t>
          </a:r>
          <a:br>
            <a:rPr lang="pl-PL" sz="1400" b="1" kern="1200" dirty="0" smtClean="0"/>
          </a:br>
          <a:r>
            <a:rPr lang="pl-PL" sz="1400" b="1" kern="1200" dirty="0" smtClean="0"/>
            <a:t>I stopni</a:t>
          </a:r>
          <a:r>
            <a:rPr lang="pl-PL" sz="1400" kern="1200" dirty="0" smtClean="0"/>
            <a:t>a, ……….. (Dz. U. 2018, poz. 1679)   - </a:t>
          </a:r>
          <a:r>
            <a:rPr lang="pl-PL" sz="1400" b="1" kern="1200" dirty="0" smtClean="0">
              <a:solidFill>
                <a:srgbClr val="FF0000"/>
              </a:solidFill>
            </a:rPr>
            <a:t>załącznik nr 4;</a:t>
          </a:r>
          <a:endParaRPr lang="pl-PL" sz="1400" b="1" kern="1200" dirty="0">
            <a:solidFill>
              <a:srgbClr val="FF0000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400" b="1" kern="1200" dirty="0" smtClean="0">
              <a:solidFill>
                <a:schemeClr val="bg2">
                  <a:lumMod val="25000"/>
                </a:schemeClr>
              </a:solidFill>
            </a:rPr>
            <a:t>Rozporządzenie MEN z dnia 16 maja 2019 </a:t>
          </a:r>
          <a:r>
            <a:rPr lang="pl-PL" sz="1400" b="1" kern="1200" dirty="0" err="1" smtClean="0">
              <a:solidFill>
                <a:schemeClr val="bg2">
                  <a:lumMod val="25000"/>
                </a:schemeClr>
              </a:solidFill>
            </a:rPr>
            <a:t>r</a:t>
          </a:r>
          <a:r>
            <a:rPr lang="pl-PL" sz="1400" b="1" kern="1200" dirty="0" smtClean="0">
              <a:solidFill>
                <a:schemeClr val="bg2">
                  <a:lumMod val="25000"/>
                </a:schemeClr>
              </a:solidFill>
            </a:rPr>
            <a:t>. </a:t>
          </a:r>
          <a:r>
            <a:rPr lang="pl-PL" sz="1400" b="0" i="1" kern="1200" dirty="0" smtClean="0">
              <a:solidFill>
                <a:schemeClr val="bg2">
                  <a:lumMod val="25000"/>
                </a:schemeClr>
              </a:solidFill>
            </a:rPr>
            <a:t>w sprawie </a:t>
          </a:r>
          <a:r>
            <a:rPr lang="pl-PL" sz="1400" b="1" i="1" kern="1200" dirty="0" smtClean="0">
              <a:solidFill>
                <a:schemeClr val="bg2">
                  <a:lumMod val="25000"/>
                </a:schemeClr>
              </a:solidFill>
            </a:rPr>
            <a:t>podstaw programowych kształcenia w zawodach szkolnictwa branżowego </a:t>
          </a:r>
          <a:r>
            <a:rPr lang="pl-PL" sz="1400" b="0" i="1" kern="1200" dirty="0" smtClean="0">
              <a:solidFill>
                <a:schemeClr val="bg2">
                  <a:lumMod val="25000"/>
                </a:schemeClr>
              </a:solidFill>
            </a:rPr>
            <a:t>oraz dodatkowych umiejętności zawodowych w zakresie wybranych zawodów szkolnictwa branżowego</a:t>
          </a:r>
          <a:r>
            <a:rPr lang="pl-PL" sz="1400" b="1" i="1" kern="1200" dirty="0" smtClean="0">
              <a:solidFill>
                <a:schemeClr val="bg2">
                  <a:lumMod val="25000"/>
                </a:schemeClr>
              </a:solidFill>
            </a:rPr>
            <a:t> </a:t>
          </a:r>
          <a:r>
            <a:rPr lang="pl-PL" sz="1400" b="0" i="0" kern="1200" dirty="0" smtClean="0">
              <a:solidFill>
                <a:schemeClr val="bg2">
                  <a:lumMod val="25000"/>
                </a:schemeClr>
              </a:solidFill>
            </a:rPr>
            <a:t>(Dz. U. 2019, poz. 991);</a:t>
          </a:r>
          <a:endParaRPr lang="pl-PL" sz="1400" b="1" kern="1200" dirty="0">
            <a:solidFill>
              <a:schemeClr val="bg2">
                <a:lumMod val="25000"/>
              </a:schemeClr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400" b="1" kern="1200" dirty="0" smtClean="0">
              <a:solidFill>
                <a:schemeClr val="tx1"/>
              </a:solidFill>
            </a:rPr>
            <a:t>Rozporządzenie  MEN  </a:t>
          </a:r>
          <a:r>
            <a:rPr lang="pl-PL" sz="1400" kern="1200" dirty="0" smtClean="0"/>
            <a:t>MEM z dnia 12 lutego 2019 </a:t>
          </a:r>
          <a:r>
            <a:rPr lang="pl-PL" sz="1400" kern="1200" dirty="0" err="1" smtClean="0"/>
            <a:t>r</a:t>
          </a:r>
          <a:r>
            <a:rPr lang="pl-PL" sz="1400" kern="1200" dirty="0" smtClean="0"/>
            <a:t>.  w sprawie</a:t>
          </a:r>
          <a:r>
            <a:rPr lang="pl-PL" sz="1400" i="1" kern="1200" dirty="0" smtClean="0">
              <a:solidFill>
                <a:srgbClr val="FF0000"/>
              </a:solidFill>
            </a:rPr>
            <a:t> doradztwa zawodowego </a:t>
          </a:r>
          <a:r>
            <a:rPr lang="pl-PL" sz="1400" kern="1200" dirty="0" smtClean="0"/>
            <a:t>(Dz. U. 2019, poz. 325) – </a:t>
          </a:r>
          <a:r>
            <a:rPr lang="pl-PL" sz="1400" b="1" kern="1200" dirty="0" smtClean="0">
              <a:solidFill>
                <a:srgbClr val="FF0000"/>
              </a:solidFill>
            </a:rPr>
            <a:t>załącznik nr  4</a:t>
          </a:r>
          <a:endParaRPr lang="pl-PL" sz="1400" b="1" kern="1200" dirty="0">
            <a:solidFill>
              <a:srgbClr val="FF0000"/>
            </a:solidFill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l-PL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l-PL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l-PL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l-PL" sz="1100" kern="1200" dirty="0"/>
        </a:p>
      </dsp:txBody>
      <dsp:txXfrm rot="-5400000">
        <a:off x="3455288" y="139438"/>
        <a:ext cx="6025902" cy="2159678"/>
      </dsp:txXfrm>
    </dsp:sp>
    <dsp:sp modelId="{ADE85718-E733-4368-AAF7-E211B2AC5C6F}">
      <dsp:nvSpPr>
        <dsp:cNvPr id="0" name=""/>
        <dsp:cNvSpPr/>
      </dsp:nvSpPr>
      <dsp:spPr>
        <a:xfrm>
          <a:off x="0" y="0"/>
          <a:ext cx="3455289" cy="243840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000" b="1" kern="1200" dirty="0" smtClean="0"/>
            <a:t>BRANŻOWA SZKOŁA I STOPNIA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000" b="0" kern="1200" dirty="0" smtClean="0"/>
            <a:t>(</a:t>
          </a:r>
          <a:r>
            <a:rPr lang="pl-PL" sz="2000" b="0" kern="1200" dirty="0" smtClean="0">
              <a:solidFill>
                <a:srgbClr val="FF0000"/>
              </a:solidFill>
            </a:rPr>
            <a:t>ab. gimnazjum</a:t>
          </a:r>
          <a:r>
            <a:rPr lang="pl-PL" sz="2000" kern="1200" dirty="0" smtClean="0"/>
            <a:t>)</a:t>
          </a:r>
          <a:endParaRPr lang="pl-PL" sz="2000" kern="1200" dirty="0"/>
        </a:p>
      </dsp:txBody>
      <dsp:txXfrm>
        <a:off x="119033" y="119033"/>
        <a:ext cx="3217223" cy="2200342"/>
      </dsp:txXfrm>
    </dsp:sp>
    <dsp:sp modelId="{D8AB2D40-2BF1-4FFA-9214-B24E1AB1BC84}">
      <dsp:nvSpPr>
        <dsp:cNvPr id="0" name=""/>
        <dsp:cNvSpPr/>
      </dsp:nvSpPr>
      <dsp:spPr>
        <a:xfrm rot="5400000">
          <a:off x="5144211" y="868104"/>
          <a:ext cx="2752144" cy="6136737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l-PL" sz="18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400" b="1" kern="1200" dirty="0" smtClean="0"/>
            <a:t>Rozporządzenie MEN z dnia 16 lipca 2018 </a:t>
          </a:r>
          <a:r>
            <a:rPr lang="pl-PL" sz="1400" b="1" kern="1200" dirty="0" err="1" smtClean="0"/>
            <a:t>r</a:t>
          </a:r>
          <a:r>
            <a:rPr lang="pl-PL" sz="1400" b="1" kern="1200" dirty="0" smtClean="0"/>
            <a:t>. zmieniające </a:t>
          </a:r>
          <a:r>
            <a:rPr lang="pl-PL" sz="1400" kern="1200" dirty="0" smtClean="0"/>
            <a:t>rozporządzenie </a:t>
          </a:r>
          <a:r>
            <a:rPr lang="pl-PL" sz="1400" b="1" i="1" kern="1200" dirty="0" smtClean="0"/>
            <a:t>w sprawie podstawy programowej  ……kształcenia ogólnego … (Dz. U. 2018, poz. 1679) – </a:t>
          </a:r>
          <a:r>
            <a:rPr lang="pl-PL" sz="1400" b="1" i="1" kern="1200" dirty="0" smtClean="0">
              <a:solidFill>
                <a:srgbClr val="FF0000"/>
              </a:solidFill>
            </a:rPr>
            <a:t>załącznik nr 4a;</a:t>
          </a:r>
          <a:endParaRPr lang="pl-PL" sz="1400" kern="1200" dirty="0">
            <a:solidFill>
              <a:srgbClr val="FF0000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400" b="1" kern="1200" dirty="0" smtClean="0">
              <a:solidFill>
                <a:schemeClr val="bg2">
                  <a:lumMod val="25000"/>
                </a:schemeClr>
              </a:solidFill>
            </a:rPr>
            <a:t>Rozporządzenie MEN z dnia 16 maja 2019 </a:t>
          </a:r>
          <a:r>
            <a:rPr lang="pl-PL" sz="1400" b="1" kern="1200" dirty="0" err="1" smtClean="0">
              <a:solidFill>
                <a:schemeClr val="bg2">
                  <a:lumMod val="25000"/>
                </a:schemeClr>
              </a:solidFill>
            </a:rPr>
            <a:t>r</a:t>
          </a:r>
          <a:r>
            <a:rPr lang="pl-PL" sz="1400" b="1" kern="1200" dirty="0" smtClean="0">
              <a:solidFill>
                <a:schemeClr val="bg2">
                  <a:lumMod val="25000"/>
                </a:schemeClr>
              </a:solidFill>
            </a:rPr>
            <a:t>. </a:t>
          </a:r>
          <a:r>
            <a:rPr lang="pl-PL" sz="1400" b="0" i="1" kern="1200" dirty="0" smtClean="0">
              <a:solidFill>
                <a:schemeClr val="bg2">
                  <a:lumMod val="25000"/>
                </a:schemeClr>
              </a:solidFill>
            </a:rPr>
            <a:t>w sprawie </a:t>
          </a:r>
          <a:r>
            <a:rPr lang="pl-PL" sz="1400" b="1" i="1" kern="1200" dirty="0" smtClean="0">
              <a:solidFill>
                <a:schemeClr val="bg2">
                  <a:lumMod val="25000"/>
                </a:schemeClr>
              </a:solidFill>
            </a:rPr>
            <a:t>podstaw programowych kształcenia w zawodach szkolnictwa branżowego </a:t>
          </a:r>
          <a:r>
            <a:rPr lang="pl-PL" sz="1400" b="0" i="1" kern="1200" dirty="0" smtClean="0">
              <a:solidFill>
                <a:schemeClr val="bg2">
                  <a:lumMod val="25000"/>
                </a:schemeClr>
              </a:solidFill>
            </a:rPr>
            <a:t>oraz dodatkowych umiejętności zawodowych w zakresie wybranych zawodów szkolnictwa branżowego</a:t>
          </a:r>
          <a:r>
            <a:rPr lang="pl-PL" sz="1400" b="1" i="1" kern="1200" dirty="0" smtClean="0">
              <a:solidFill>
                <a:schemeClr val="bg2">
                  <a:lumMod val="25000"/>
                </a:schemeClr>
              </a:solidFill>
            </a:rPr>
            <a:t> </a:t>
          </a:r>
          <a:r>
            <a:rPr lang="pl-PL" sz="1400" b="0" i="0" kern="1200" dirty="0" smtClean="0">
              <a:solidFill>
                <a:schemeClr val="bg2">
                  <a:lumMod val="25000"/>
                </a:schemeClr>
              </a:solidFill>
            </a:rPr>
            <a:t>(Dz. U. 2019, poz. 991);</a:t>
          </a:r>
          <a:endParaRPr lang="pl-PL" sz="1400" kern="1200" dirty="0">
            <a:solidFill>
              <a:schemeClr val="bg2">
                <a:lumMod val="25000"/>
              </a:schemeClr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400" b="1" kern="1200" dirty="0" smtClean="0">
              <a:solidFill>
                <a:schemeClr val="tx1"/>
              </a:solidFill>
            </a:rPr>
            <a:t>Rozporządzenie  MEN  </a:t>
          </a:r>
          <a:r>
            <a:rPr lang="pl-PL" sz="1400" kern="1200" dirty="0" smtClean="0"/>
            <a:t>MEM z dnia 12 lutego 2019 </a:t>
          </a:r>
          <a:r>
            <a:rPr lang="pl-PL" sz="1400" kern="1200" dirty="0" err="1" smtClean="0"/>
            <a:t>r</a:t>
          </a:r>
          <a:r>
            <a:rPr lang="pl-PL" sz="1400" kern="1200" dirty="0" smtClean="0"/>
            <a:t>.  w sprawie</a:t>
          </a:r>
          <a:r>
            <a:rPr lang="pl-PL" sz="1400" i="1" kern="1200" dirty="0" smtClean="0">
              <a:solidFill>
                <a:srgbClr val="FF0000"/>
              </a:solidFill>
            </a:rPr>
            <a:t> doradztwa zawodowego </a:t>
          </a:r>
          <a:r>
            <a:rPr lang="pl-PL" sz="1400" kern="1200" dirty="0" smtClean="0"/>
            <a:t>(Dz. U. 2019, poz. 325) – </a:t>
          </a:r>
          <a:r>
            <a:rPr lang="pl-PL" sz="1400" b="1" kern="1200" dirty="0" smtClean="0">
              <a:solidFill>
                <a:srgbClr val="FF0000"/>
              </a:solidFill>
            </a:rPr>
            <a:t>załącznik nr  4</a:t>
          </a:r>
          <a:endParaRPr lang="pl-PL" sz="1400" kern="1200" dirty="0">
            <a:solidFill>
              <a:srgbClr val="FF0000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l-PL" sz="1400" kern="1200" dirty="0">
            <a:solidFill>
              <a:srgbClr val="FF0000"/>
            </a:solidFill>
          </a:endParaRPr>
        </a:p>
      </dsp:txBody>
      <dsp:txXfrm rot="-5400000">
        <a:off x="3451915" y="2694750"/>
        <a:ext cx="6002388" cy="2483446"/>
      </dsp:txXfrm>
    </dsp:sp>
    <dsp:sp modelId="{4295CCF1-925C-41A3-9380-27E0775CCFA9}">
      <dsp:nvSpPr>
        <dsp:cNvPr id="0" name=""/>
        <dsp:cNvSpPr/>
      </dsp:nvSpPr>
      <dsp:spPr>
        <a:xfrm>
          <a:off x="108497" y="2675718"/>
          <a:ext cx="3451914" cy="243840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000" b="1" kern="1200" dirty="0" smtClean="0"/>
            <a:t>BRANŻOWA SZKOŁA I STOPNIA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000" b="0" kern="1200" dirty="0" smtClean="0"/>
            <a:t>(</a:t>
          </a:r>
          <a:r>
            <a:rPr lang="pl-PL" sz="2000" b="0" kern="1200" dirty="0" smtClean="0">
              <a:solidFill>
                <a:srgbClr val="FF0000"/>
              </a:solidFill>
            </a:rPr>
            <a:t>ab. szkoły podstawowej</a:t>
          </a:r>
          <a:r>
            <a:rPr lang="pl-PL" sz="2000" b="0" kern="1200" dirty="0" smtClean="0"/>
            <a:t>)</a:t>
          </a:r>
          <a:endParaRPr lang="pl-PL" sz="2000" b="0" kern="1200" dirty="0"/>
        </a:p>
      </dsp:txBody>
      <dsp:txXfrm>
        <a:off x="227530" y="2794751"/>
        <a:ext cx="3213848" cy="220034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867C46-E92C-4881-A489-53DF89815FF4}">
      <dsp:nvSpPr>
        <dsp:cNvPr id="0" name=""/>
        <dsp:cNvSpPr/>
      </dsp:nvSpPr>
      <dsp:spPr>
        <a:xfrm rot="5400000">
          <a:off x="4816651" y="-1663839"/>
          <a:ext cx="3035960" cy="6363639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l-PL" sz="1800" kern="1200" dirty="0"/>
        </a:p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l-PL" sz="1400" b="0" kern="1200" dirty="0">
            <a:solidFill>
              <a:srgbClr val="FF0000"/>
            </a:solidFill>
          </a:endParaRPr>
        </a:p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l-PL" sz="1400" b="0" kern="1200" dirty="0">
            <a:solidFill>
              <a:srgbClr val="FF0000"/>
            </a:solidFill>
          </a:endParaRPr>
        </a:p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l-PL" sz="1400" b="0" kern="1200" dirty="0">
            <a:solidFill>
              <a:srgbClr val="FF0000"/>
            </a:solidFill>
          </a:endParaRPr>
        </a:p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l-PL" sz="1400" b="0" kern="1200" dirty="0">
            <a:solidFill>
              <a:srgbClr val="FF0000"/>
            </a:solidFill>
          </a:endParaRPr>
        </a:p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400" b="1" kern="1200" dirty="0" smtClean="0"/>
            <a:t>Rozporządzenie </a:t>
          </a:r>
          <a:r>
            <a:rPr lang="pl-PL" sz="1400" b="1" kern="1200" dirty="0" smtClean="0">
              <a:solidFill>
                <a:schemeClr val="dk1"/>
              </a:solidFill>
              <a:latin typeface="+mn-lt"/>
              <a:ea typeface="+mn-ea"/>
              <a:cs typeface="+mn-cs"/>
            </a:rPr>
            <a:t>MEN z dnia 27 sierpnia 2012 </a:t>
          </a:r>
          <a:r>
            <a:rPr lang="pl-PL" sz="1400" b="1" kern="1200" dirty="0" err="1" smtClean="0">
              <a:solidFill>
                <a:schemeClr val="dk1"/>
              </a:solidFill>
              <a:latin typeface="+mn-lt"/>
              <a:ea typeface="+mn-ea"/>
              <a:cs typeface="+mn-cs"/>
            </a:rPr>
            <a:t>r</a:t>
          </a:r>
          <a:r>
            <a:rPr lang="pl-PL" sz="1400" b="1" kern="1200" dirty="0" smtClean="0">
              <a:solidFill>
                <a:schemeClr val="dk1"/>
              </a:solidFill>
              <a:latin typeface="+mn-lt"/>
              <a:ea typeface="+mn-ea"/>
              <a:cs typeface="+mn-cs"/>
            </a:rPr>
            <a:t>. </a:t>
          </a:r>
          <a:br>
            <a:rPr lang="pl-PL" sz="1400" b="1" kern="1200" dirty="0" smtClean="0">
              <a:solidFill>
                <a:schemeClr val="dk1"/>
              </a:solidFill>
              <a:latin typeface="+mn-lt"/>
              <a:ea typeface="+mn-ea"/>
              <a:cs typeface="+mn-cs"/>
            </a:rPr>
          </a:br>
          <a:r>
            <a:rPr lang="pl-PL" sz="1400" b="0" i="1" kern="1200" dirty="0" smtClean="0">
              <a:solidFill>
                <a:schemeClr val="dk1"/>
              </a:solidFill>
              <a:latin typeface="+mn-lt"/>
              <a:ea typeface="+mn-ea"/>
              <a:cs typeface="+mn-cs"/>
            </a:rPr>
            <a:t>w sprawie podstawy  p</a:t>
          </a:r>
          <a:r>
            <a:rPr lang="pl-PL" sz="1400" b="0" i="1" kern="1200" baseline="0" dirty="0" smtClean="0">
              <a:solidFill>
                <a:schemeClr val="dk1"/>
              </a:solidFill>
              <a:latin typeface="+mn-lt"/>
              <a:ea typeface="+mn-ea"/>
              <a:cs typeface="+mn-cs"/>
            </a:rPr>
            <a:t>rogramowej kształcenia ogólnego </a:t>
          </a:r>
          <a:br>
            <a:rPr lang="pl-PL" sz="1400" b="0" i="1" kern="1200" baseline="0" dirty="0" smtClean="0">
              <a:solidFill>
                <a:schemeClr val="dk1"/>
              </a:solidFill>
              <a:latin typeface="+mn-lt"/>
              <a:ea typeface="+mn-ea"/>
              <a:cs typeface="+mn-cs"/>
            </a:rPr>
          </a:br>
          <a:r>
            <a:rPr lang="pl-PL" sz="1400" b="0" kern="1200" dirty="0" smtClean="0">
              <a:solidFill>
                <a:schemeClr val="dk1"/>
              </a:solidFill>
              <a:latin typeface="+mn-lt"/>
              <a:ea typeface="+mn-ea"/>
              <a:cs typeface="+mn-cs"/>
            </a:rPr>
            <a:t>( Dz. U. 2012 poz. 977);</a:t>
          </a:r>
          <a:r>
            <a:rPr lang="pl-PL" sz="1400" b="1" kern="1200" dirty="0" smtClean="0"/>
            <a:t> </a:t>
          </a:r>
          <a:endParaRPr lang="pl-PL" sz="1400" b="0" kern="1200" dirty="0">
            <a:solidFill>
              <a:srgbClr val="FF0000"/>
            </a:solidFill>
          </a:endParaRPr>
        </a:p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l-PL" sz="1400" b="0" kern="1200" dirty="0">
            <a:solidFill>
              <a:srgbClr val="FF0000"/>
            </a:solidFill>
          </a:endParaRPr>
        </a:p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400" b="0" kern="1200" dirty="0" smtClean="0"/>
            <a:t> </a:t>
          </a:r>
          <a:r>
            <a:rPr lang="pl-PL" sz="1400" b="1" kern="1200" dirty="0" smtClean="0">
              <a:solidFill>
                <a:schemeClr val="bg2">
                  <a:lumMod val="25000"/>
                </a:schemeClr>
              </a:solidFill>
            </a:rPr>
            <a:t>Rozporządzenie MEN z dnia 16 maja 2019 </a:t>
          </a:r>
          <a:r>
            <a:rPr lang="pl-PL" sz="1400" b="1" kern="1200" dirty="0" err="1" smtClean="0">
              <a:solidFill>
                <a:schemeClr val="bg2">
                  <a:lumMod val="25000"/>
                </a:schemeClr>
              </a:solidFill>
            </a:rPr>
            <a:t>r</a:t>
          </a:r>
          <a:r>
            <a:rPr lang="pl-PL" sz="1400" b="1" i="1" kern="1200" dirty="0" smtClean="0">
              <a:solidFill>
                <a:schemeClr val="bg2">
                  <a:lumMod val="25000"/>
                </a:schemeClr>
              </a:solidFill>
            </a:rPr>
            <a:t>. w sprawie podstaw programowych kształcenia w zawodach szkolnictwa branżowego oraz dodatkowych umiejętności zawodowych w zakresie wybranych zawodów szkolnictwa branżowego </a:t>
          </a:r>
          <a:r>
            <a:rPr lang="pl-PL" sz="1400" b="0" i="0" kern="1200" dirty="0" smtClean="0">
              <a:solidFill>
                <a:schemeClr val="bg2">
                  <a:lumMod val="25000"/>
                </a:schemeClr>
              </a:solidFill>
            </a:rPr>
            <a:t>(Dz. U. 2019, poz. 991)</a:t>
          </a:r>
          <a:endParaRPr lang="pl-PL" sz="1400" b="0" i="0" kern="1200" dirty="0">
            <a:solidFill>
              <a:schemeClr val="bg2">
                <a:lumMod val="25000"/>
              </a:schemeClr>
            </a:solidFill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l-PL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l-PL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l-PL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l-PL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l-PL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l-PL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l-PL" sz="1100" kern="1200" dirty="0"/>
        </a:p>
      </dsp:txBody>
      <dsp:txXfrm rot="-5400000">
        <a:off x="3152812" y="148203"/>
        <a:ext cx="6215436" cy="2739554"/>
      </dsp:txXfrm>
    </dsp:sp>
    <dsp:sp modelId="{ADE85718-E733-4368-AAF7-E211B2AC5C6F}">
      <dsp:nvSpPr>
        <dsp:cNvPr id="0" name=""/>
        <dsp:cNvSpPr/>
      </dsp:nvSpPr>
      <dsp:spPr>
        <a:xfrm>
          <a:off x="0" y="13123"/>
          <a:ext cx="3268246" cy="285201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000" b="1" kern="1200" dirty="0" smtClean="0"/>
            <a:t>TCHNIKUM 4 - Letnie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000" kern="1200" dirty="0" smtClean="0"/>
            <a:t>(absolwenci  gimnazjum)</a:t>
          </a:r>
          <a:endParaRPr lang="pl-PL" sz="2000" kern="1200" dirty="0"/>
        </a:p>
      </dsp:txBody>
      <dsp:txXfrm>
        <a:off x="139224" y="152347"/>
        <a:ext cx="2989798" cy="2573570"/>
      </dsp:txXfrm>
    </dsp:sp>
    <dsp:sp modelId="{D8AB2D40-2BF1-4FFA-9214-B24E1AB1BC84}">
      <dsp:nvSpPr>
        <dsp:cNvPr id="0" name=""/>
        <dsp:cNvSpPr/>
      </dsp:nvSpPr>
      <dsp:spPr>
        <a:xfrm rot="5400000">
          <a:off x="5198365" y="1292263"/>
          <a:ext cx="2451378" cy="6398506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l-PL" sz="18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400" b="1" kern="1200" baseline="0" dirty="0" smtClean="0">
              <a:solidFill>
                <a:schemeClr val="dk1"/>
              </a:solidFill>
              <a:latin typeface="+mn-lt"/>
              <a:ea typeface="+mn-ea"/>
              <a:cs typeface="+mn-cs"/>
            </a:rPr>
            <a:t>Rozporządzenie MEN z dnia 30 stycznia 2018 </a:t>
          </a:r>
          <a:r>
            <a:rPr lang="pl-PL" sz="1400" b="1" kern="1200" baseline="0" dirty="0" err="1" smtClean="0">
              <a:solidFill>
                <a:schemeClr val="dk1"/>
              </a:solidFill>
              <a:latin typeface="+mn-lt"/>
              <a:ea typeface="+mn-ea"/>
              <a:cs typeface="+mn-cs"/>
            </a:rPr>
            <a:t>r</a:t>
          </a:r>
          <a:r>
            <a:rPr lang="pl-PL" sz="1400" b="1" kern="1200" baseline="0" dirty="0" smtClean="0">
              <a:solidFill>
                <a:schemeClr val="dk1"/>
              </a:solidFill>
              <a:latin typeface="+mn-lt"/>
              <a:ea typeface="+mn-ea"/>
              <a:cs typeface="+mn-cs"/>
            </a:rPr>
            <a:t>. </a:t>
          </a:r>
          <a:r>
            <a:rPr lang="pl-PL" sz="1400" b="1" i="1" kern="1200" baseline="0" dirty="0" smtClean="0">
              <a:solidFill>
                <a:schemeClr val="dk1"/>
              </a:solidFill>
              <a:latin typeface="+mn-lt"/>
              <a:ea typeface="+mn-ea"/>
              <a:cs typeface="+mn-cs"/>
            </a:rPr>
            <a:t>w sprawie podstawy programowej  kształcenia ogólnego</a:t>
          </a:r>
          <a:r>
            <a:rPr lang="pl-PL" sz="1400" b="1" kern="1200" baseline="0" dirty="0" smtClean="0">
              <a:solidFill>
                <a:schemeClr val="dk1"/>
              </a:solidFill>
              <a:latin typeface="+mn-lt"/>
              <a:ea typeface="+mn-ea"/>
              <a:cs typeface="+mn-cs"/>
            </a:rPr>
            <a:t> </a:t>
          </a:r>
          <a:r>
            <a:rPr lang="pl-PL" sz="1400" b="0" kern="1200" baseline="0" dirty="0" smtClean="0">
              <a:solidFill>
                <a:schemeClr val="dk1"/>
              </a:solidFill>
              <a:latin typeface="+mn-lt"/>
              <a:ea typeface="+mn-ea"/>
              <a:cs typeface="+mn-cs"/>
            </a:rPr>
            <a:t>(</a:t>
          </a:r>
          <a:r>
            <a:rPr lang="pl-PL" sz="1400" b="0" kern="1200" baseline="0" dirty="0" err="1" smtClean="0">
              <a:solidFill>
                <a:schemeClr val="dk1"/>
              </a:solidFill>
              <a:latin typeface="+mn-lt"/>
              <a:ea typeface="+mn-ea"/>
              <a:cs typeface="+mn-cs"/>
            </a:rPr>
            <a:t>Dz</a:t>
          </a:r>
          <a:r>
            <a:rPr lang="pl-PL" sz="1400" b="0" kern="1200" baseline="0" dirty="0" smtClean="0">
              <a:solidFill>
                <a:schemeClr val="dk1"/>
              </a:solidFill>
              <a:latin typeface="+mn-lt"/>
              <a:ea typeface="+mn-ea"/>
              <a:cs typeface="+mn-cs"/>
            </a:rPr>
            <a:t> U. z 2018 </a:t>
          </a:r>
          <a:r>
            <a:rPr lang="pl-PL" sz="1400" b="0" kern="1200" baseline="0" dirty="0" err="1" smtClean="0">
              <a:solidFill>
                <a:schemeClr val="dk1"/>
              </a:solidFill>
              <a:latin typeface="+mn-lt"/>
              <a:ea typeface="+mn-ea"/>
              <a:cs typeface="+mn-cs"/>
            </a:rPr>
            <a:t>r</a:t>
          </a:r>
          <a:r>
            <a:rPr lang="pl-PL" sz="1400" b="0" kern="1200" baseline="0" dirty="0" smtClean="0">
              <a:solidFill>
                <a:schemeClr val="dk1"/>
              </a:solidFill>
              <a:latin typeface="+mn-lt"/>
              <a:ea typeface="+mn-ea"/>
              <a:cs typeface="+mn-cs"/>
            </a:rPr>
            <a:t>. poz. 467);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l-PL" sz="1400" b="0" kern="1200" baseline="0" dirty="0" smtClean="0">
            <a:solidFill>
              <a:schemeClr val="dk1"/>
            </a:solidFill>
            <a:latin typeface="+mn-lt"/>
            <a:ea typeface="+mn-ea"/>
            <a:cs typeface="+mn-cs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400" b="1" kern="1200" dirty="0" smtClean="0">
              <a:solidFill>
                <a:schemeClr val="bg2">
                  <a:lumMod val="25000"/>
                </a:schemeClr>
              </a:solidFill>
            </a:rPr>
            <a:t>Rozporządzenie MEN z dnia 16 maja 2019 </a:t>
          </a:r>
          <a:r>
            <a:rPr lang="pl-PL" sz="1400" b="1" kern="1200" dirty="0" err="1" smtClean="0">
              <a:solidFill>
                <a:schemeClr val="bg2">
                  <a:lumMod val="25000"/>
                </a:schemeClr>
              </a:solidFill>
            </a:rPr>
            <a:t>r</a:t>
          </a:r>
          <a:r>
            <a:rPr lang="pl-PL" sz="1400" b="1" kern="1200" dirty="0" smtClean="0">
              <a:solidFill>
                <a:schemeClr val="bg2">
                  <a:lumMod val="25000"/>
                </a:schemeClr>
              </a:solidFill>
            </a:rPr>
            <a:t>. </a:t>
          </a:r>
          <a:r>
            <a:rPr lang="pl-PL" sz="1400" b="0" i="1" kern="1200" dirty="0" smtClean="0">
              <a:solidFill>
                <a:schemeClr val="bg2">
                  <a:lumMod val="25000"/>
                </a:schemeClr>
              </a:solidFill>
            </a:rPr>
            <a:t>w sprawie </a:t>
          </a:r>
          <a:r>
            <a:rPr lang="pl-PL" sz="1400" b="1" i="1" kern="1200" dirty="0" smtClean="0">
              <a:solidFill>
                <a:schemeClr val="bg2">
                  <a:lumMod val="25000"/>
                </a:schemeClr>
              </a:solidFill>
            </a:rPr>
            <a:t>podstaw programowych kształcenia w zawodach szkolnictwa branżowego </a:t>
          </a:r>
          <a:r>
            <a:rPr lang="pl-PL" sz="1400" b="0" i="1" kern="1200" dirty="0" smtClean="0">
              <a:solidFill>
                <a:schemeClr val="bg2">
                  <a:lumMod val="25000"/>
                </a:schemeClr>
              </a:solidFill>
            </a:rPr>
            <a:t>oraz dodatkowych umiejętności zawodowych w zakresie wybranych zawodów szkolnictwa branżowego</a:t>
          </a:r>
          <a:r>
            <a:rPr lang="pl-PL" sz="1400" b="1" i="1" kern="1200" dirty="0" smtClean="0">
              <a:solidFill>
                <a:schemeClr val="bg2">
                  <a:lumMod val="25000"/>
                </a:schemeClr>
              </a:solidFill>
            </a:rPr>
            <a:t> </a:t>
          </a:r>
          <a:r>
            <a:rPr lang="pl-PL" sz="1400" b="0" i="0" kern="1200" dirty="0" smtClean="0">
              <a:solidFill>
                <a:schemeClr val="bg2">
                  <a:lumMod val="25000"/>
                </a:schemeClr>
              </a:solidFill>
            </a:rPr>
            <a:t>(Dz. U. 2019, poz. 991)</a:t>
          </a:r>
          <a:endParaRPr lang="pl-PL" sz="1400" b="0" kern="1200" baseline="0" dirty="0" smtClean="0">
            <a:solidFill>
              <a:schemeClr val="bg2">
                <a:lumMod val="25000"/>
              </a:schemeClr>
            </a:solidFill>
            <a:latin typeface="+mn-lt"/>
            <a:ea typeface="+mn-ea"/>
            <a:cs typeface="+mn-cs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l-PL" sz="1400" b="0" kern="1200" baseline="0" dirty="0" smtClean="0">
            <a:solidFill>
              <a:schemeClr val="tx1"/>
            </a:solidFill>
            <a:latin typeface="+mn-lt"/>
            <a:ea typeface="+mn-ea"/>
            <a:cs typeface="+mn-cs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400" b="1" kern="1200" dirty="0" smtClean="0">
              <a:solidFill>
                <a:schemeClr val="tx1"/>
              </a:solidFill>
            </a:rPr>
            <a:t>Rozporządzenie MEM z dnia 12 lutego 2019 </a:t>
          </a:r>
          <a:r>
            <a:rPr lang="pl-PL" sz="1400" b="1" kern="1200" dirty="0" err="1" smtClean="0">
              <a:solidFill>
                <a:schemeClr val="tx1"/>
              </a:solidFill>
            </a:rPr>
            <a:t>r</a:t>
          </a:r>
          <a:r>
            <a:rPr lang="pl-PL" sz="1400" kern="1200" dirty="0" smtClean="0">
              <a:solidFill>
                <a:schemeClr val="tx1"/>
              </a:solidFill>
            </a:rPr>
            <a:t>.  </a:t>
          </a:r>
          <a:r>
            <a:rPr lang="pl-PL" sz="1400" i="1" kern="1200" dirty="0" smtClean="0">
              <a:solidFill>
                <a:schemeClr val="accent6"/>
              </a:solidFill>
            </a:rPr>
            <a:t>w sprawie doradztwa zawodowego </a:t>
          </a:r>
          <a:r>
            <a:rPr lang="pl-PL" sz="1400" kern="1200" dirty="0" smtClean="0">
              <a:solidFill>
                <a:schemeClr val="tx1"/>
              </a:solidFill>
            </a:rPr>
            <a:t>(Dz. U. 2019, poz. 325) – </a:t>
          </a:r>
          <a:r>
            <a:rPr lang="pl-PL" sz="1400" b="1" kern="1200" dirty="0" smtClean="0">
              <a:solidFill>
                <a:schemeClr val="accent6"/>
              </a:solidFill>
            </a:rPr>
            <a:t>załącznik nr 6</a:t>
          </a:r>
          <a:endParaRPr lang="pl-PL" sz="1400" b="1" kern="1200" baseline="0" dirty="0" smtClean="0">
            <a:solidFill>
              <a:schemeClr val="accent6"/>
            </a:solidFill>
            <a:latin typeface="+mn-lt"/>
            <a:ea typeface="+mn-ea"/>
            <a:cs typeface="+mn-cs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l-PL" sz="1400" b="0" kern="1200" baseline="0" dirty="0" smtClean="0">
            <a:solidFill>
              <a:schemeClr val="dk1"/>
            </a:solidFill>
            <a:latin typeface="+mn-lt"/>
            <a:ea typeface="+mn-ea"/>
            <a:cs typeface="+mn-cs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l-PL" sz="1400" b="0" kern="1200" baseline="0" dirty="0" smtClean="0">
            <a:solidFill>
              <a:schemeClr val="dk1"/>
            </a:solidFill>
            <a:latin typeface="+mn-lt"/>
            <a:ea typeface="+mn-ea"/>
            <a:cs typeface="+mn-cs"/>
          </a:endParaRPr>
        </a:p>
      </dsp:txBody>
      <dsp:txXfrm rot="-5400000">
        <a:off x="3224801" y="3385493"/>
        <a:ext cx="6278840" cy="2212046"/>
      </dsp:txXfrm>
    </dsp:sp>
    <dsp:sp modelId="{4295CCF1-925C-41A3-9380-27E0775CCFA9}">
      <dsp:nvSpPr>
        <dsp:cNvPr id="0" name=""/>
        <dsp:cNvSpPr/>
      </dsp:nvSpPr>
      <dsp:spPr>
        <a:xfrm>
          <a:off x="15" y="3201735"/>
          <a:ext cx="3125560" cy="254293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000" b="1" kern="1200" dirty="0" smtClean="0"/>
            <a:t>TECHNIKUM 5-letnie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000" b="0" kern="1200" dirty="0" smtClean="0"/>
            <a:t>(absolwenci szkoły podstawowej)</a:t>
          </a:r>
          <a:endParaRPr lang="pl-PL" sz="2000" b="0" kern="1200" dirty="0"/>
        </a:p>
      </dsp:txBody>
      <dsp:txXfrm>
        <a:off x="124151" y="3325871"/>
        <a:ext cx="2877288" cy="229465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867C46-E92C-4881-A489-53DF89815FF4}">
      <dsp:nvSpPr>
        <dsp:cNvPr id="0" name=""/>
        <dsp:cNvSpPr/>
      </dsp:nvSpPr>
      <dsp:spPr>
        <a:xfrm rot="5400000">
          <a:off x="5298178" y="-1707026"/>
          <a:ext cx="2428071" cy="6142736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l-PL" sz="18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400" b="1" kern="1200" dirty="0" smtClean="0"/>
            <a:t>Rozporządzenie MEN z dnia 16 lipca 2018 </a:t>
          </a:r>
          <a:r>
            <a:rPr lang="pl-PL" sz="1400" b="1" kern="1200" dirty="0" err="1" smtClean="0"/>
            <a:t>r</a:t>
          </a:r>
          <a:r>
            <a:rPr lang="pl-PL" sz="1400" b="1" kern="1200" dirty="0" smtClean="0"/>
            <a:t>. zmieniające </a:t>
          </a:r>
          <a:r>
            <a:rPr lang="pl-PL" sz="1400" kern="1200" dirty="0" smtClean="0"/>
            <a:t>rozporządzenie (Dz. U. 2017, poz. 356) </a:t>
          </a:r>
          <a:r>
            <a:rPr lang="pl-PL" sz="1400" b="1" i="1" kern="1200" dirty="0" smtClean="0"/>
            <a:t>w sprawie podstawy programowej  …….</a:t>
          </a:r>
          <a:r>
            <a:rPr lang="pl-PL" sz="1400" b="1" kern="1200" dirty="0" smtClean="0"/>
            <a:t>kształcenia ogólnego ……d la  szkoły policealnej</a:t>
          </a:r>
          <a:r>
            <a:rPr lang="pl-PL" sz="1400" kern="1200" dirty="0" smtClean="0"/>
            <a:t> ……….. (Dz. U. 2018, poz. 1679)   - </a:t>
          </a:r>
          <a:r>
            <a:rPr lang="pl-PL" sz="1400" b="1" kern="1200" dirty="0" smtClean="0">
              <a:solidFill>
                <a:srgbClr val="FF0000"/>
              </a:solidFill>
            </a:rPr>
            <a:t>załącznik nr 6</a:t>
          </a:r>
          <a:endParaRPr lang="pl-PL" sz="18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400" b="1" kern="1200" dirty="0" smtClean="0">
              <a:solidFill>
                <a:schemeClr val="bg2">
                  <a:lumMod val="25000"/>
                </a:schemeClr>
              </a:solidFill>
            </a:rPr>
            <a:t>Rozporządzenie MEN z dnia 16 maja 2019 </a:t>
          </a:r>
          <a:r>
            <a:rPr lang="pl-PL" sz="1400" b="1" kern="1200" dirty="0" err="1" smtClean="0">
              <a:solidFill>
                <a:schemeClr val="bg2">
                  <a:lumMod val="25000"/>
                </a:schemeClr>
              </a:solidFill>
            </a:rPr>
            <a:t>r</a:t>
          </a:r>
          <a:r>
            <a:rPr lang="pl-PL" sz="1400" b="1" i="1" kern="1200" dirty="0" smtClean="0">
              <a:solidFill>
                <a:schemeClr val="bg2">
                  <a:lumMod val="25000"/>
                </a:schemeClr>
              </a:solidFill>
            </a:rPr>
            <a:t>. w sprawie podstaw programowych kształcenia w zawodach szkolnictwa branżowego oraz dodatkowych umiejętności zawodowych w zakresie wybranych zawodów szkolnictwa branżowego </a:t>
          </a:r>
          <a:r>
            <a:rPr lang="pl-PL" sz="1400" b="0" i="0" kern="1200" dirty="0" smtClean="0">
              <a:solidFill>
                <a:schemeClr val="bg2">
                  <a:lumMod val="25000"/>
                </a:schemeClr>
              </a:solidFill>
            </a:rPr>
            <a:t>(Dz. U. 2019, poz. 991)</a:t>
          </a:r>
          <a:endParaRPr lang="pl-PL" sz="1400" b="1" kern="1200" dirty="0">
            <a:solidFill>
              <a:schemeClr val="bg2">
                <a:lumMod val="25000"/>
              </a:schemeClr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400" kern="1200" dirty="0" smtClean="0"/>
            <a:t>Rozporządzenie MEM z dnia 12 lutego 2019 </a:t>
          </a:r>
          <a:r>
            <a:rPr lang="pl-PL" sz="1400" kern="1200" dirty="0" err="1" smtClean="0"/>
            <a:t>r</a:t>
          </a:r>
          <a:r>
            <a:rPr lang="pl-PL" sz="1400" kern="1200" dirty="0" smtClean="0"/>
            <a:t>.  </a:t>
          </a:r>
          <a:r>
            <a:rPr lang="pl-PL" sz="1400" i="1" kern="1200" dirty="0" smtClean="0"/>
            <a:t>w sprawie</a:t>
          </a:r>
          <a:r>
            <a:rPr lang="pl-PL" sz="1400" i="1" kern="1200" dirty="0" smtClean="0">
              <a:solidFill>
                <a:srgbClr val="FF0000"/>
              </a:solidFill>
            </a:rPr>
            <a:t> </a:t>
          </a:r>
          <a:r>
            <a:rPr lang="pl-PL" sz="1400" b="0" i="1" kern="1200" dirty="0" smtClean="0">
              <a:solidFill>
                <a:srgbClr val="FF0000"/>
              </a:solidFill>
            </a:rPr>
            <a:t>doradztwa zawodowego </a:t>
          </a:r>
          <a:r>
            <a:rPr lang="pl-PL" sz="1400" kern="1200" dirty="0" smtClean="0"/>
            <a:t>(Dz. U. 2019, poz. 325) – </a:t>
          </a:r>
          <a:r>
            <a:rPr lang="pl-PL" sz="1400" kern="1200" dirty="0" smtClean="0">
              <a:solidFill>
                <a:srgbClr val="FF0000"/>
              </a:solidFill>
            </a:rPr>
            <a:t>załącznik nr 7 </a:t>
          </a:r>
          <a:endParaRPr lang="pl-PL" sz="1400" b="1" kern="1200" dirty="0">
            <a:solidFill>
              <a:srgbClr val="FF0000"/>
            </a:solidFill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l-PL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l-PL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l-PL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l-PL" sz="1100" kern="1200" dirty="0"/>
        </a:p>
      </dsp:txBody>
      <dsp:txXfrm rot="-5400000">
        <a:off x="3440846" y="268835"/>
        <a:ext cx="6024207" cy="2191013"/>
      </dsp:txXfrm>
    </dsp:sp>
    <dsp:sp modelId="{ADE85718-E733-4368-AAF7-E211B2AC5C6F}">
      <dsp:nvSpPr>
        <dsp:cNvPr id="0" name=""/>
        <dsp:cNvSpPr/>
      </dsp:nvSpPr>
      <dsp:spPr>
        <a:xfrm>
          <a:off x="0" y="150300"/>
          <a:ext cx="3455289" cy="2544892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000" b="1" kern="1200" dirty="0" smtClean="0"/>
            <a:t>SZKOŁA POLICEALNA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000" kern="1200" dirty="0" smtClean="0"/>
            <a:t>(I semestr i kolejne)</a:t>
          </a:r>
          <a:endParaRPr lang="pl-PL" sz="2000" kern="1200" dirty="0"/>
        </a:p>
      </dsp:txBody>
      <dsp:txXfrm>
        <a:off x="124231" y="274531"/>
        <a:ext cx="3206827" cy="2296430"/>
      </dsp:txXfrm>
    </dsp:sp>
    <dsp:sp modelId="{D8AB2D40-2BF1-4FFA-9214-B24E1AB1BC84}">
      <dsp:nvSpPr>
        <dsp:cNvPr id="0" name=""/>
        <dsp:cNvSpPr/>
      </dsp:nvSpPr>
      <dsp:spPr>
        <a:xfrm rot="5400000">
          <a:off x="5073038" y="1040083"/>
          <a:ext cx="2872328" cy="6136737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l-PL" sz="18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600" b="1" kern="1200" dirty="0" smtClean="0"/>
            <a:t>Rozporządzenie MEN z dnia 14 lutego 2017 </a:t>
          </a:r>
          <a:r>
            <a:rPr lang="pl-PL" sz="1600" b="1" kern="1200" dirty="0" err="1" smtClean="0"/>
            <a:t>r</a:t>
          </a:r>
          <a:r>
            <a:rPr lang="pl-PL" sz="1600" b="1" kern="1200" dirty="0" smtClean="0"/>
            <a:t>. </a:t>
          </a:r>
          <a:r>
            <a:rPr lang="pl-PL" sz="1600" kern="1200" dirty="0" smtClean="0"/>
            <a:t> </a:t>
          </a:r>
          <a:r>
            <a:rPr lang="pl-PL" sz="1600" b="1" i="1" kern="1200" dirty="0" smtClean="0"/>
            <a:t>w sprawie podstawy programowej  ……kształcenia ogólnego … (Dz. U. 2017, poz. 356) – </a:t>
          </a:r>
          <a:r>
            <a:rPr lang="pl-PL" sz="1600" b="1" i="0" kern="1200" dirty="0" smtClean="0">
              <a:solidFill>
                <a:srgbClr val="FF0000"/>
              </a:solidFill>
            </a:rPr>
            <a:t>załącznik nr 6</a:t>
          </a:r>
          <a:endParaRPr lang="pl-PL" sz="1600" i="0" kern="1200" dirty="0">
            <a:solidFill>
              <a:srgbClr val="FF0000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600" kern="1200" dirty="0" smtClean="0"/>
            <a:t>Rozporządzenie MEM z dnia 12 lutego 2019 </a:t>
          </a:r>
          <a:r>
            <a:rPr lang="pl-PL" sz="1600" kern="1200" dirty="0" err="1" smtClean="0"/>
            <a:t>r</a:t>
          </a:r>
          <a:r>
            <a:rPr lang="pl-PL" sz="1600" kern="1200" dirty="0" smtClean="0"/>
            <a:t>.  </a:t>
          </a:r>
          <a:r>
            <a:rPr lang="pl-PL" sz="1600" i="1" kern="1200" dirty="0" smtClean="0"/>
            <a:t>w sprawie</a:t>
          </a:r>
          <a:r>
            <a:rPr lang="pl-PL" sz="1600" i="1" kern="1200" dirty="0" smtClean="0">
              <a:solidFill>
                <a:srgbClr val="FF0000"/>
              </a:solidFill>
            </a:rPr>
            <a:t> </a:t>
          </a:r>
          <a:r>
            <a:rPr lang="pl-PL" sz="1600" b="1" i="1" kern="1200" dirty="0" smtClean="0">
              <a:solidFill>
                <a:srgbClr val="FF0000"/>
              </a:solidFill>
            </a:rPr>
            <a:t>doradztwa zawodowego</a:t>
          </a:r>
          <a:r>
            <a:rPr lang="pl-PL" sz="1600" i="1" kern="1200" dirty="0" smtClean="0">
              <a:solidFill>
                <a:srgbClr val="FF0000"/>
              </a:solidFill>
            </a:rPr>
            <a:t> </a:t>
          </a:r>
          <a:r>
            <a:rPr lang="pl-PL" sz="1600" kern="1200" dirty="0" smtClean="0"/>
            <a:t>(Dz. U. 2019, poz. 325) – </a:t>
          </a:r>
          <a:r>
            <a:rPr lang="pl-PL" sz="1600" kern="1200" dirty="0" smtClean="0">
              <a:solidFill>
                <a:srgbClr val="FF0000"/>
              </a:solidFill>
            </a:rPr>
            <a:t>załącznik nr 7 </a:t>
          </a:r>
          <a:endParaRPr lang="pl-PL" sz="1600" i="0" kern="1200" dirty="0">
            <a:solidFill>
              <a:srgbClr val="FF0000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l-PL" sz="1600" i="0" kern="1200" dirty="0">
            <a:solidFill>
              <a:srgbClr val="FF0000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l-PL" sz="1600" i="0" kern="1200" dirty="0">
            <a:solidFill>
              <a:srgbClr val="FF0000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l-PL" sz="1600" i="0" kern="1200" dirty="0">
            <a:solidFill>
              <a:srgbClr val="FF0000"/>
            </a:solidFill>
          </a:endParaRPr>
        </a:p>
      </dsp:txBody>
      <dsp:txXfrm rot="-5400000">
        <a:off x="3440834" y="2812503"/>
        <a:ext cx="5996522" cy="2591898"/>
      </dsp:txXfrm>
    </dsp:sp>
    <dsp:sp modelId="{4295CCF1-925C-41A3-9380-27E0775CCFA9}">
      <dsp:nvSpPr>
        <dsp:cNvPr id="0" name=""/>
        <dsp:cNvSpPr/>
      </dsp:nvSpPr>
      <dsp:spPr>
        <a:xfrm>
          <a:off x="0" y="2999723"/>
          <a:ext cx="3451914" cy="2544892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000" b="1" kern="1200" dirty="0" smtClean="0"/>
            <a:t>SZKOŁA POLICEALNA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000" kern="1200" dirty="0" smtClean="0"/>
            <a:t>(II –V semestr )</a:t>
          </a:r>
          <a:endParaRPr lang="pl-PL" sz="2000" b="1" kern="1200" dirty="0"/>
        </a:p>
      </dsp:txBody>
      <dsp:txXfrm>
        <a:off x="124231" y="3123954"/>
        <a:ext cx="3203452" cy="229643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867C46-E92C-4881-A489-53DF89815FF4}">
      <dsp:nvSpPr>
        <dsp:cNvPr id="0" name=""/>
        <dsp:cNvSpPr/>
      </dsp:nvSpPr>
      <dsp:spPr>
        <a:xfrm rot="5400000">
          <a:off x="6476351" y="-1692428"/>
          <a:ext cx="1403476" cy="4788333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600" b="0" kern="1200" dirty="0" smtClean="0">
              <a:solidFill>
                <a:srgbClr val="FF0000"/>
              </a:solidFill>
            </a:rPr>
            <a:t>załącznik do umowy </a:t>
          </a:r>
          <a:r>
            <a:rPr lang="pl-PL" sz="1600" kern="1200" dirty="0" smtClean="0"/>
            <a:t>– ustalenia dyrektora </a:t>
          </a:r>
          <a:br>
            <a:rPr lang="pl-PL" sz="1600" kern="1200" dirty="0" smtClean="0"/>
          </a:br>
          <a:r>
            <a:rPr lang="pl-PL" sz="1600" kern="1200" dirty="0" smtClean="0"/>
            <a:t>i pracodawcy (</a:t>
          </a:r>
          <a:r>
            <a:rPr lang="pl-PL" sz="1600" kern="1200" dirty="0" smtClean="0">
              <a:solidFill>
                <a:schemeClr val="accent4">
                  <a:lumMod val="50000"/>
                </a:schemeClr>
              </a:solidFill>
            </a:rPr>
            <a:t>art. 120 a </a:t>
          </a:r>
          <a:r>
            <a:rPr lang="pl-PL" sz="1600" kern="1200" dirty="0" err="1" smtClean="0">
              <a:solidFill>
                <a:schemeClr val="accent4">
                  <a:lumMod val="50000"/>
                </a:schemeClr>
              </a:solidFill>
            </a:rPr>
            <a:t>upo</a:t>
          </a:r>
          <a:r>
            <a:rPr lang="pl-PL" sz="1600" kern="1200" dirty="0" smtClean="0">
              <a:solidFill>
                <a:schemeClr val="accent4">
                  <a:lumMod val="50000"/>
                </a:schemeClr>
              </a:solidFill>
            </a:rPr>
            <a:t>)</a:t>
          </a:r>
          <a:endParaRPr lang="pl-PL" sz="1600" kern="1200" dirty="0">
            <a:solidFill>
              <a:schemeClr val="accent4">
                <a:lumMod val="50000"/>
              </a:schemeClr>
            </a:solidFill>
          </a:endParaRPr>
        </a:p>
      </dsp:txBody>
      <dsp:txXfrm rot="-5400000">
        <a:off x="4783923" y="68512"/>
        <a:ext cx="4719821" cy="1266452"/>
      </dsp:txXfrm>
    </dsp:sp>
    <dsp:sp modelId="{ADE85718-E733-4368-AAF7-E211B2AC5C6F}">
      <dsp:nvSpPr>
        <dsp:cNvPr id="0" name=""/>
        <dsp:cNvSpPr/>
      </dsp:nvSpPr>
      <dsp:spPr>
        <a:xfrm>
          <a:off x="72469" y="45854"/>
          <a:ext cx="4797819" cy="13141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1600" kern="1200" dirty="0" smtClean="0">
            <a:solidFill>
              <a:schemeClr val="bg1"/>
            </a:solidFill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BRANŻOWA SZKOŁA I STOPNIA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szkolne zajęcia edukacyjne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1600" b="1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36620" y="110005"/>
        <a:ext cx="4669517" cy="1185844"/>
      </dsp:txXfrm>
    </dsp:sp>
    <dsp:sp modelId="{D8AB2D40-2BF1-4FFA-9214-B24E1AB1BC84}">
      <dsp:nvSpPr>
        <dsp:cNvPr id="0" name=""/>
        <dsp:cNvSpPr/>
      </dsp:nvSpPr>
      <dsp:spPr>
        <a:xfrm rot="5400000">
          <a:off x="6133799" y="236855"/>
          <a:ext cx="2183763" cy="4734396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l-PL" sz="18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600" b="0" kern="1200" dirty="0" smtClean="0"/>
            <a:t>może być prowadzony </a:t>
          </a:r>
          <a:r>
            <a:rPr lang="pl-PL" sz="1600" b="0" kern="1200" dirty="0" smtClean="0">
              <a:solidFill>
                <a:srgbClr val="FF0000"/>
              </a:solidFill>
            </a:rPr>
            <a:t>wyłącznie w formie dziennej</a:t>
          </a:r>
          <a:endParaRPr lang="pl-PL" sz="1600" b="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600" kern="1200" dirty="0" err="1" smtClean="0"/>
            <a:t>szkoła</a:t>
          </a:r>
          <a:r>
            <a:rPr lang="pl-PL" sz="1600" kern="1200" dirty="0" smtClean="0"/>
            <a:t>  - tylko </a:t>
          </a:r>
          <a:r>
            <a:rPr lang="pl-PL" sz="1600" kern="1200" dirty="0" smtClean="0">
              <a:solidFill>
                <a:srgbClr val="FF0000"/>
              </a:solidFill>
            </a:rPr>
            <a:t>w jednym zawodzie</a:t>
          </a:r>
          <a:endParaRPr lang="pl-PL" sz="1600" kern="1200" dirty="0">
            <a:solidFill>
              <a:srgbClr val="FF0000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600" b="0" kern="1200" dirty="0" smtClean="0">
              <a:solidFill>
                <a:schemeClr val="tx1"/>
              </a:solidFill>
            </a:rPr>
            <a:t>organizację dokształcania teoretycznego </a:t>
          </a:r>
          <a:r>
            <a:rPr lang="pl-PL" sz="1600" b="0" kern="1200" dirty="0" smtClean="0">
              <a:solidFill>
                <a:srgbClr val="FF0000"/>
              </a:solidFill>
            </a:rPr>
            <a:t>koordynuje Kurator Oświaty</a:t>
          </a:r>
          <a:r>
            <a:rPr lang="pl-PL" sz="1600" b="0" kern="1200" dirty="0" smtClean="0">
              <a:solidFill>
                <a:schemeClr val="tx1"/>
              </a:solidFill>
            </a:rPr>
            <a:t> (</a:t>
          </a:r>
          <a:r>
            <a:rPr lang="pl-PL" sz="1600" b="0" kern="1200" dirty="0" smtClean="0">
              <a:solidFill>
                <a:schemeClr val="accent4">
                  <a:lumMod val="50000"/>
                </a:schemeClr>
              </a:solidFill>
            </a:rPr>
            <a:t>art. 51 ust.1 </a:t>
          </a:r>
          <a:r>
            <a:rPr lang="pl-PL" sz="1600" b="0" kern="1200" dirty="0" err="1" smtClean="0">
              <a:solidFill>
                <a:schemeClr val="accent4">
                  <a:lumMod val="50000"/>
                </a:schemeClr>
              </a:solidFill>
            </a:rPr>
            <a:t>pkt</a:t>
          </a:r>
          <a:r>
            <a:rPr lang="pl-PL" sz="1600" b="0" kern="1200" dirty="0" smtClean="0">
              <a:solidFill>
                <a:schemeClr val="accent4">
                  <a:lumMod val="50000"/>
                </a:schemeClr>
              </a:solidFill>
            </a:rPr>
            <a:t> 15a </a:t>
          </a:r>
          <a:r>
            <a:rPr lang="pl-PL" sz="1600" b="0" kern="1200" dirty="0" err="1" smtClean="0">
              <a:solidFill>
                <a:schemeClr val="accent4">
                  <a:lumMod val="50000"/>
                </a:schemeClr>
              </a:solidFill>
            </a:rPr>
            <a:t>upo</a:t>
          </a:r>
          <a:r>
            <a:rPr lang="pl-PL" sz="1600" b="0" kern="1200" dirty="0" smtClean="0">
              <a:solidFill>
                <a:schemeClr val="accent4">
                  <a:lumMod val="50000"/>
                </a:schemeClr>
              </a:solidFill>
            </a:rPr>
            <a:t>)</a:t>
          </a:r>
          <a:endParaRPr lang="pl-PL" sz="1600" b="0" kern="1200" dirty="0">
            <a:solidFill>
              <a:schemeClr val="accent4">
                <a:lumMod val="50000"/>
              </a:schemeClr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l-PL" sz="2000" kern="1200" dirty="0"/>
        </a:p>
      </dsp:txBody>
      <dsp:txXfrm rot="-5400000">
        <a:off x="4858483" y="1618775"/>
        <a:ext cx="4627793" cy="1970557"/>
      </dsp:txXfrm>
    </dsp:sp>
    <dsp:sp modelId="{4295CCF1-925C-41A3-9380-27E0775CCFA9}">
      <dsp:nvSpPr>
        <dsp:cNvPr id="0" name=""/>
        <dsp:cNvSpPr/>
      </dsp:nvSpPr>
      <dsp:spPr>
        <a:xfrm>
          <a:off x="46476" y="1480268"/>
          <a:ext cx="4853336" cy="226523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b="1" kern="1200" dirty="0" smtClean="0"/>
            <a:t>TURNUSY DOKSZTAŁCANIA TEORETY</a:t>
          </a:r>
          <a:r>
            <a:rPr lang="pl-PL" sz="1600" kern="1200" dirty="0" smtClean="0"/>
            <a:t>CZNEGO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kern="1200" dirty="0" smtClean="0"/>
            <a:t>- Centrum Kształcenia Zawodowego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kern="1200" dirty="0" smtClean="0"/>
            <a:t>- Placówka Kształcenia Ustawicznego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kern="1200" dirty="0" smtClean="0"/>
            <a:t>- Szkoły prowadzące kształcenie zawodowe </a:t>
          </a:r>
          <a:br>
            <a:rPr lang="pl-PL" sz="1600" kern="1200" dirty="0" smtClean="0"/>
          </a:br>
          <a:r>
            <a:rPr lang="pl-PL" sz="1600" kern="1200" dirty="0" smtClean="0"/>
            <a:t>   w zakresie zawodu, w których kształcą oraz </a:t>
          </a:r>
          <a:br>
            <a:rPr lang="pl-PL" sz="1600" kern="1200" dirty="0" smtClean="0"/>
          </a:br>
          <a:r>
            <a:rPr lang="pl-PL" sz="1600" kern="1200" dirty="0" smtClean="0"/>
            <a:t>   w zakresie innych zawodów z danej branży</a:t>
          </a:r>
          <a:endParaRPr lang="pl-PL" sz="1600" kern="1200" dirty="0"/>
        </a:p>
      </dsp:txBody>
      <dsp:txXfrm>
        <a:off x="157056" y="1590848"/>
        <a:ext cx="4632176" cy="2044072"/>
      </dsp:txXfrm>
    </dsp:sp>
    <dsp:sp modelId="{2332141C-E5C2-4F29-9FBB-C57746DEB02E}">
      <dsp:nvSpPr>
        <dsp:cNvPr id="0" name=""/>
        <dsp:cNvSpPr/>
      </dsp:nvSpPr>
      <dsp:spPr>
        <a:xfrm rot="5400000">
          <a:off x="6414956" y="2008077"/>
          <a:ext cx="1451952" cy="491418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400" kern="1200" dirty="0" smtClean="0"/>
            <a:t>Zgodnie z rozporządzeniem RADY MINISTRÓW z dnia 28 maja 1996 </a:t>
          </a:r>
          <a:r>
            <a:rPr lang="pl-PL" sz="1400" kern="1200" dirty="0" err="1" smtClean="0"/>
            <a:t>r</a:t>
          </a:r>
          <a:r>
            <a:rPr lang="pl-PL" sz="1400" kern="1200" dirty="0" smtClean="0"/>
            <a:t>. w sprawie przygotowania zawodowego młodocianych i ich wynagradzania (Dz. U. 2018, poz.2010  z p. zm.)</a:t>
          </a:r>
          <a:endParaRPr lang="pl-PL" sz="1400" kern="1200" dirty="0"/>
        </a:p>
      </dsp:txBody>
      <dsp:txXfrm rot="-5400000">
        <a:off x="4683840" y="3810071"/>
        <a:ext cx="4843306" cy="1310196"/>
      </dsp:txXfrm>
    </dsp:sp>
    <dsp:sp modelId="{2637E1B1-815C-423B-BB67-101E79EAC9EF}">
      <dsp:nvSpPr>
        <dsp:cNvPr id="0" name=""/>
        <dsp:cNvSpPr/>
      </dsp:nvSpPr>
      <dsp:spPr>
        <a:xfrm>
          <a:off x="46473" y="3744419"/>
          <a:ext cx="4672569" cy="141366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b="1" kern="1200" dirty="0" smtClean="0"/>
            <a:t>ORGANIZOWANE PRZEZ PRACODAWCĘ                         we własnym zakresie</a:t>
          </a:r>
          <a:endParaRPr lang="pl-PL" sz="1600" b="1" kern="1200" dirty="0"/>
        </a:p>
      </dsp:txBody>
      <dsp:txXfrm>
        <a:off x="115482" y="3813428"/>
        <a:ext cx="4534551" cy="127564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0.67903</cdr:x>
      <cdr:y>0.23957</cdr:y>
    </cdr:from>
    <cdr:to>
      <cdr:x>0.94482</cdr:x>
      <cdr:y>0.2871</cdr:y>
    </cdr:to>
    <cdr:sp macro="" textlink="">
      <cdr:nvSpPr>
        <cdr:cNvPr id="2" name="pole tekstowe 1"/>
        <cdr:cNvSpPr txBox="1"/>
      </cdr:nvSpPr>
      <cdr:spPr>
        <a:xfrm xmlns:a="http://schemas.openxmlformats.org/drawingml/2006/main">
          <a:off x="7128792" y="1296144"/>
          <a:ext cx="2790386" cy="25714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l"/>
          <a:r>
            <a:rPr lang="pl-PL" sz="1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(będzie zwiększona o  2 000 000,00 zł)</a:t>
          </a:r>
        </a:p>
      </cdr:txBody>
    </cdr:sp>
  </cdr:relSizeAnchor>
  <cdr:relSizeAnchor xmlns:cdr="http://schemas.openxmlformats.org/drawingml/2006/chartDrawing">
    <cdr:from>
      <cdr:x>0.6173</cdr:x>
      <cdr:y>0.55901</cdr:y>
    </cdr:from>
    <cdr:to>
      <cdr:x>0.98585</cdr:x>
      <cdr:y>0.60787</cdr:y>
    </cdr:to>
    <cdr:sp macro="" textlink="">
      <cdr:nvSpPr>
        <cdr:cNvPr id="3" name="pole tekstowe 2"/>
        <cdr:cNvSpPr txBox="1"/>
      </cdr:nvSpPr>
      <cdr:spPr>
        <a:xfrm xmlns:a="http://schemas.openxmlformats.org/drawingml/2006/main">
          <a:off x="6480720" y="3024336"/>
          <a:ext cx="3869147" cy="26437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l"/>
          <a:r>
            <a:rPr lang="pl-PL" sz="1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pl-PL" sz="12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(województwo lubuskie </a:t>
          </a:r>
          <a:r>
            <a:rPr lang="pl-PL" sz="1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w br. 2 121 875,00 zł)</a:t>
          </a:r>
        </a:p>
      </cdr:txBody>
    </cdr:sp>
  </cdr:relSizeAnchor>
  <cdr:relSizeAnchor xmlns:cdr="http://schemas.openxmlformats.org/drawingml/2006/chartDrawing">
    <cdr:from>
      <cdr:x>0.63922</cdr:x>
      <cdr:y>0.45253</cdr:y>
    </cdr:from>
    <cdr:to>
      <cdr:x>0.93133</cdr:x>
      <cdr:y>0.50006</cdr:y>
    </cdr:to>
    <cdr:sp macro="" textlink="">
      <cdr:nvSpPr>
        <cdr:cNvPr id="4" name="pole tekstowe 3"/>
        <cdr:cNvSpPr txBox="1"/>
      </cdr:nvSpPr>
      <cdr:spPr>
        <a:xfrm xmlns:a="http://schemas.openxmlformats.org/drawingml/2006/main">
          <a:off x="6710831" y="2448272"/>
          <a:ext cx="3066705" cy="25714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l"/>
          <a:r>
            <a:rPr lang="pl-PL" sz="11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 województwo </a:t>
          </a:r>
          <a:r>
            <a:rPr lang="pl-PL" sz="1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lubuskie</a:t>
          </a:r>
          <a:r>
            <a:rPr lang="pl-PL" sz="11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w br. 1 016 003,00 zł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ymbol zastępczy numeru slajdu 10"/>
          <p:cNvSpPr>
            <a:spLocks noGrp="1"/>
          </p:cNvSpPr>
          <p:nvPr>
            <p:ph type="sldNum" sz="quarter" idx="3"/>
          </p:nvPr>
        </p:nvSpPr>
        <p:spPr>
          <a:xfrm>
            <a:off x="5622925" y="6456363"/>
            <a:ext cx="4302125" cy="339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25AEF1-79CC-439D-B924-02BABF98C153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616847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5622799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23B61D-30E4-4D09-A828-E4AB2519AB07}" type="datetimeFigureOut">
              <a:rPr lang="pl-PL" smtClean="0"/>
              <a:pPr/>
              <a:t>2019-09-13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3122613" y="509588"/>
            <a:ext cx="3681412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1" y="6456611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5622799" y="6456611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E4FE29-769A-4DE0-9603-92A9D3E435A1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176797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5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5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7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8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9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0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9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0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695316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389046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440203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8934329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5950432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1041944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1041944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20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1041944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21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1041944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22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1041944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23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104194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5046303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24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440203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25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3867934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34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3867934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35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440203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36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3867934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37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3867934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38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440203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39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2871142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51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6953163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55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207084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1BF193-E050-43B0-8BCC-28DD8A589D26}" type="slidenum">
              <a:rPr lang="pl-PL" smtClean="0"/>
              <a:pPr>
                <a:defRPr/>
              </a:pPr>
              <a:t>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3084033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56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2070843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02358-FB5A-46B0-A505-522F1A989312}" type="slidenum">
              <a:rPr lang="pl-PL" smtClean="0">
                <a:solidFill>
                  <a:prstClr val="black"/>
                </a:solidFill>
              </a:rPr>
              <a:pPr/>
              <a:t>58</a:t>
            </a:fld>
            <a:endParaRPr lang="pl-PL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61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6953163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62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20708436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63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69531632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64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440203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65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85863923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66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85863923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67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85863923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68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858639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440203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69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85863923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70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85863923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71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863923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72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4402031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73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89343297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74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89343297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75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4402031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76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8679344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77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8679344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78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86793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20708436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79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8679344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80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8679344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81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8679344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>
          <a:xfrm>
            <a:off x="992664" y="3228897"/>
            <a:ext cx="7941310" cy="3128568"/>
          </a:xfrm>
        </p:spPr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82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9531632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02358-FB5A-46B0-A505-522F1A989312}" type="slidenum">
              <a:rPr lang="pl-PL" smtClean="0">
                <a:solidFill>
                  <a:prstClr val="black"/>
                </a:solidFill>
              </a:rPr>
              <a:pPr/>
              <a:t>84</a:t>
            </a:fld>
            <a:endParaRPr lang="pl-PL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Zawody kształcone w SP uzyskują V poziom Polskiej Ramy Kwalifikacji</a:t>
            </a:r>
          </a:p>
          <a:p>
            <a:r>
              <a:rPr lang="pl-PL" dirty="0" smtClean="0"/>
              <a:t>KKZ –</a:t>
            </a:r>
            <a:r>
              <a:rPr lang="pl-PL" baseline="0" dirty="0" smtClean="0"/>
              <a:t> kursy kwalifikacji zawodowych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4FE29-769A-4DE0-9603-92A9D3E435A1}" type="slidenum">
              <a:rPr lang="pl-PL" smtClean="0">
                <a:solidFill>
                  <a:prstClr val="black"/>
                </a:solidFill>
              </a:rPr>
              <a:pPr/>
              <a:t>85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3562879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4FE29-769A-4DE0-9603-92A9D3E435A1}" type="slidenum">
              <a:rPr lang="pl-PL" smtClean="0">
                <a:solidFill>
                  <a:prstClr val="black"/>
                </a:solidFill>
              </a:rPr>
              <a:pPr/>
              <a:t>93</a:t>
            </a:fld>
            <a:endParaRPr lang="pl-PL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Dotyczy absolwentów szkół</a:t>
            </a:r>
            <a:r>
              <a:rPr lang="pl-PL" baseline="0" dirty="0" smtClean="0"/>
              <a:t> podstawowych, 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4FE29-769A-4DE0-9603-92A9D3E435A1}" type="slidenum">
              <a:rPr lang="pl-PL" smtClean="0">
                <a:solidFill>
                  <a:prstClr val="black"/>
                </a:solidFill>
              </a:rPr>
              <a:pPr/>
              <a:t>95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1607434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19438" y="508000"/>
            <a:ext cx="3687762" cy="25527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105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8185553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113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219006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20708436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117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21900641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118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21900641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119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1900641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120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21900641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124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21900641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02358-FB5A-46B0-A505-522F1A989312}" type="slidenum">
              <a:rPr lang="pl-PL" smtClean="0"/>
              <a:pPr/>
              <a:t>125</a:t>
            </a:fld>
            <a:endParaRPr lang="pl-PL"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02358-FB5A-46B0-A505-522F1A989312}" type="slidenum">
              <a:rPr lang="pl-PL" smtClean="0"/>
              <a:pPr/>
              <a:t>126</a:t>
            </a:fld>
            <a:endParaRPr lang="pl-PL"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02358-FB5A-46B0-A505-522F1A989312}" type="slidenum">
              <a:rPr lang="pl-PL" smtClean="0"/>
              <a:pPr/>
              <a:t>127</a:t>
            </a:fld>
            <a:endParaRPr lang="pl-PL"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02358-FB5A-46B0-A505-522F1A989312}" type="slidenum">
              <a:rPr lang="pl-PL" smtClean="0"/>
              <a:pPr/>
              <a:t>128</a:t>
            </a:fld>
            <a:endParaRPr lang="pl-PL"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02358-FB5A-46B0-A505-522F1A989312}" type="slidenum">
              <a:rPr lang="pl-PL" smtClean="0"/>
              <a:pPr/>
              <a:t>129</a:t>
            </a:fld>
            <a:endParaRPr lang="pl-PL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4402031"/>
      </p:ext>
    </p:extLst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02358-FB5A-46B0-A505-522F1A989312}" type="slidenum">
              <a:rPr lang="pl-PL" smtClean="0"/>
              <a:pPr/>
              <a:t>130</a:t>
            </a:fld>
            <a:endParaRPr lang="pl-PL"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02358-FB5A-46B0-A505-522F1A989312}" type="slidenum">
              <a:rPr lang="pl-PL" smtClean="0"/>
              <a:pPr/>
              <a:t>131</a:t>
            </a:fld>
            <a:endParaRPr lang="pl-PL"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02358-FB5A-46B0-A505-522F1A989312}" type="slidenum">
              <a:rPr lang="pl-PL" smtClean="0"/>
              <a:pPr/>
              <a:t>132</a:t>
            </a:fld>
            <a:endParaRPr lang="pl-PL"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02358-FB5A-46B0-A505-522F1A989312}" type="slidenum">
              <a:rPr lang="pl-PL" smtClean="0"/>
              <a:pPr/>
              <a:t>133</a:t>
            </a:fld>
            <a:endParaRPr lang="pl-PL"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02358-FB5A-46B0-A505-522F1A989312}" type="slidenum">
              <a:rPr lang="pl-PL" smtClean="0"/>
              <a:pPr/>
              <a:t>134</a:t>
            </a:fld>
            <a:endParaRPr lang="pl-PL"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02358-FB5A-46B0-A505-522F1A989312}" type="slidenum">
              <a:rPr lang="pl-PL" smtClean="0"/>
              <a:pPr/>
              <a:t>139</a:t>
            </a:fld>
            <a:endParaRPr lang="pl-PL"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140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21900641"/>
      </p:ext>
    </p:extLst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141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506708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44020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389046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742950" y="2130430"/>
            <a:ext cx="8420100" cy="1470025"/>
          </a:xfrm>
        </p:spPr>
        <p:txBody>
          <a:bodyPr>
            <a:normAutofit/>
          </a:bodyPr>
          <a:lstStyle>
            <a:lvl1pPr algn="ctr">
              <a:defRPr sz="36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2019-09-13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2019-09-13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2019-09-13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742950" y="2130428"/>
            <a:ext cx="8420100" cy="1470025"/>
          </a:xfrm>
        </p:spPr>
        <p:txBody>
          <a:bodyPr>
            <a:normAutofit/>
          </a:bodyPr>
          <a:lstStyle>
            <a:lvl1pPr algn="ctr">
              <a:defRPr sz="36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DE58C8-B2F6-447B-AB26-62F9F48ACDD9}" type="datetimeFigureOut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DA243-7023-49F0-B755-10BE2CEFC07A}" type="slidenum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4526594"/>
      </p:ext>
    </p:extLst>
  </p:cSld>
  <p:clrMapOvr>
    <a:masterClrMapping/>
  </p:clrMapOvr>
  <p:transition>
    <p:dissolv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8B67D-FC75-4ED1-A44A-AC0C78A40B82}" type="datetimeFigureOut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C9B190-A276-43E7-A003-BA2BAF98FCA1}" type="slidenum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6772293"/>
      </p:ext>
    </p:extLst>
  </p:cSld>
  <p:clrMapOvr>
    <a:masterClrMapping/>
  </p:clrMapOvr>
  <p:transition>
    <p:dissolv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82506" y="4406903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A89B55-4BA0-4DA4-9A69-827C7C0F9286}" type="datetimeFigureOut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34088A-554B-4222-BF11-EDA878E8348D}" type="slidenum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7694731"/>
      </p:ext>
    </p:extLst>
  </p:cSld>
  <p:clrMapOvr>
    <a:masterClrMapping/>
  </p:clrMapOvr>
  <p:transition>
    <p:dissolv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95300" y="1600203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035550" y="1600203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654EDA-D408-451B-BC01-919CFDF760EA}" type="datetimeFigureOut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80ADA5-48B0-4192-B81A-971FEDD94037}" type="slidenum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1043970"/>
      </p:ext>
    </p:extLst>
  </p:cSld>
  <p:clrMapOvr>
    <a:masterClrMapping/>
  </p:clrMapOvr>
  <p:transition>
    <p:dissolv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F197C4-C4CD-4AA5-95D1-60DD9629DD2F}" type="datetimeFigureOut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C83153-D653-4306-8834-246321DB9EB0}" type="slidenum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3929211"/>
      </p:ext>
    </p:extLst>
  </p:cSld>
  <p:clrMapOvr>
    <a:masterClrMapping/>
  </p:clrMapOvr>
  <p:transition>
    <p:dissolv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76E8DB-5411-4C30-A7E0-803A955B7775}" type="datetimeFigureOut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573A26-3F9A-4FFF-94EA-1491D20D3669}" type="slidenum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1328817"/>
      </p:ext>
    </p:extLst>
  </p:cSld>
  <p:clrMapOvr>
    <a:masterClrMapping/>
  </p:clrMapOvr>
  <p:transition>
    <p:dissolv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D28F40-60BB-444B-813B-FACC33E7FF3E}" type="datetimeFigureOut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032858-028F-40F4-86F2-FDD8549A6226}" type="slidenum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9745863"/>
      </p:ext>
    </p:extLst>
  </p:cSld>
  <p:clrMapOvr>
    <a:masterClrMapping/>
  </p:clrMapOvr>
  <p:transition>
    <p:dissolv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872972" y="273052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95300" y="1435102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895B67-83A6-425F-BA37-6BBC1A3B5104}" type="datetimeFigureOut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258667-AE52-4B36-8709-A7B880A06D0A}" type="slidenum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460652"/>
      </p:ext>
    </p:extLst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2019-09-13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pl-PL" noProof="0" smtClean="0"/>
              <a:t>Kliknij ikonę, aby dodać obraz</a:t>
            </a:r>
            <a:endParaRPr lang="pl-PL" noProof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12B5FE-E59B-40A4-BEDD-D58F2A195D7E}" type="datetimeFigureOut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38C9E5-8597-4016-A9DB-7D8B1B169E73}" type="slidenum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8119166"/>
      </p:ext>
    </p:extLst>
  </p:cSld>
  <p:clrMapOvr>
    <a:masterClrMapping/>
  </p:clrMapOvr>
  <p:transition>
    <p:dissolv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6A62C7-FE87-4E58-8CF0-F0379D38E61E}" type="datetimeFigureOut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EA7996-77B6-4B6F-B1B6-7A3279C5962F}" type="slidenum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155492"/>
      </p:ext>
    </p:extLst>
  </p:cSld>
  <p:clrMapOvr>
    <a:masterClrMapping/>
  </p:clrMapOvr>
  <p:transition>
    <p:dissolv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1999CD-A60A-4B87-AD23-BF0F81C4CF34}" type="datetimeFigureOut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ED79ED-1C93-492F-85C0-2DFDB7255904}" type="slidenum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3434376"/>
      </p:ext>
    </p:extLst>
  </p:cSld>
  <p:clrMapOvr>
    <a:masterClrMapping/>
  </p:clrMapOvr>
  <p:transition>
    <p:dissolv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742950" y="2130430"/>
            <a:ext cx="8420100" cy="1470025"/>
          </a:xfrm>
        </p:spPr>
        <p:txBody>
          <a:bodyPr>
            <a:normAutofit/>
          </a:bodyPr>
          <a:lstStyle>
            <a:lvl1pPr algn="ctr">
              <a:defRPr sz="36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3021109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3445973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82506" y="4406905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4120028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95300" y="1600204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035550" y="1600204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0257271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5032113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5032113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966048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2339239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7680639"/>
      </p:ext>
    </p:extLst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82506" y="4406905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2019-09-13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872972" y="273052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95300" y="1435102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2833292"/>
      </p:ext>
    </p:extLst>
  </p:cSld>
  <p:clrMapOvr>
    <a:masterClrMapping/>
  </p:clrMapOvr>
  <p:transition>
    <p:dissolv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Kliknij ikonę, aby dodać obraz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3604011"/>
      </p:ext>
    </p:extLst>
  </p:cSld>
  <p:clrMapOvr>
    <a:masterClrMapping/>
  </p:clrMapOvr>
  <p:transition>
    <p:dissolv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4487342"/>
      </p:ext>
    </p:extLst>
  </p:cSld>
  <p:clrMapOvr>
    <a:masterClrMapping/>
  </p:clrMapOvr>
  <p:transition>
    <p:dissolv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9002228"/>
      </p:ext>
    </p:extLst>
  </p:cSld>
  <p:clrMapOvr>
    <a:masterClrMapping/>
  </p:clrMapOvr>
  <p:transition>
    <p:dissolv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E02B154-EE2F-4B9C-AB84-6DB00B9990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33A3474C-2831-41D9-A71C-B58CBE3F3B6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392DE9D2-589E-48AA-B935-53A548A9F3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573B4-2E29-42CC-B631-5B9C2B9622E7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A2294AD9-68A1-457D-8EBD-6E6E9A586F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47351104-A6F3-4864-9B4A-31766292B4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BCF00-4E05-42CD-BCC1-3A49960D223C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921406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74BAC14-7020-4E3F-ACA1-0E0010A00E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E1BFF75B-C971-4563-B7AC-23879C48F8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D384E701-AB81-49BE-8D9B-46AC8CF227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573B4-2E29-42CC-B631-5B9C2B9622E7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BC52D678-1150-4C65-B3CB-519A3EB9A4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77AC0A7E-4289-4AD4-BD08-B3D8739E21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BCF00-4E05-42CD-BCC1-3A49960D223C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064066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0BEACF1-FAF9-4A81-BD76-6824FC47CE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5878" y="1709738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3DA0DBE3-6F97-4009-8413-CA3E022FEE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5878" y="4589464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9C7CFA96-134D-4875-81C9-305A645EE2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573B4-2E29-42CC-B631-5B9C2B9622E7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08AB7EE0-0BE1-4888-9026-D734B690E2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89084036-3A5E-438A-9ACB-583C9F0301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BCF00-4E05-42CD-BCC1-3A49960D223C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60887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F79152E-9231-41F1-BB75-90DBFB8C2D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290511FE-D1F3-49F7-A8E0-962D078C69E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DF362DF8-C1F1-4996-A426-B27B7DC6BF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00A41335-3A21-4670-93D3-1BDA824816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573B4-2E29-42CC-B631-5B9C2B9622E7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D9EDB87D-BF49-4AC6-B2A3-D05307B940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C6A6E59E-341F-4394-9C97-FEB90B6E22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BCF00-4E05-42CD-BCC1-3A49960D223C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432414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673DC55-52E8-43F0-9A30-0D3BAD399E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328" y="365126"/>
            <a:ext cx="8543925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07066440-B03B-458D-B1AC-64A3AC098F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2328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58E98B3C-A343-4D4D-ADA3-990D5CAF8B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328" y="2505075"/>
            <a:ext cx="4190702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CB08902C-FF1F-4C55-BEA2-49E7A3D8EC7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6B59F9C3-1B0A-447B-8715-AB9CB8FC602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923DEDE1-B50D-44E6-99D4-8327F8026C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573B4-2E29-42CC-B631-5B9C2B9622E7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6A3C7C93-D7B9-432B-8AAF-7C4DDAEF0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1113F3B9-4DB4-48D1-BD45-CE470CDED6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BCF00-4E05-42CD-BCC1-3A49960D223C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009193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9F69A7A-24E0-4D16-AA6A-00DF60A072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9F71C957-F614-4E4E-91BC-CB46630A5E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573B4-2E29-42CC-B631-5B9C2B9622E7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B28EAAD5-D050-4505-8003-4D0C55A93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E3ABF492-E871-4652-B05E-0B1BC34F1D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BCF00-4E05-42CD-BCC1-3A49960D223C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56985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95300" y="1600204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035550" y="1600204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2019-09-13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356855BB-24AA-4EE7-A295-1460F132A0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573B4-2E29-42CC-B631-5B9C2B9622E7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A5A6D8A5-46D3-4104-BC0D-8307F2D5A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7244D89A-D318-47D0-82A1-E5FD86E6C7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BCF00-4E05-42CD-BCC1-3A49960D223C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753643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E6D61C2-536A-41EA-98CA-5C74EAFA9F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1DC85326-0F92-4FD4-935E-3DC4C5126E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340" y="987426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03D6F9D3-4F64-47BF-B8F7-D274D6E50A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D2874D67-0D88-4C05-AAB1-E548B1C016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573B4-2E29-42CC-B631-5B9C2B9622E7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F24BE8AB-3430-4C93-AE2B-5B7479F7A6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43E17D14-D7C9-49BC-99CA-1806729AA5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BCF00-4E05-42CD-BCC1-3A49960D223C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357531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EE56A79-68C3-4B29-94E5-0EA9223893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FB9F24D2-CD00-4F50-87DF-CA4A91263E2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11340" y="987426"/>
            <a:ext cx="5014913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EE57D624-00E5-4AC8-8586-B85D9F97D2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1BFBACFC-3918-4E50-ACAB-9B6A9BA630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573B4-2E29-42CC-B631-5B9C2B9622E7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E89F0396-A4D0-4A89-8C03-54EBBB6E9C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879C29E6-D264-4BD4-881D-B29F5D6278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BCF00-4E05-42CD-BCC1-3A49960D223C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83491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E677929-6126-4965-821F-68E42FEC7D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019E4CB3-9A7A-4F33-A557-65EF70591C5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BDA82889-3707-4232-B625-BF2BACDFFD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573B4-2E29-42CC-B631-5B9C2B9622E7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761911B5-81E0-4682-B01B-9FA19167C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9735E30C-6D4F-4957-B9C2-994678677A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BCF00-4E05-42CD-BCC1-3A49960D223C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190679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D6D50068-41EF-4E10-A139-2C791D783BB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088981" y="365125"/>
            <a:ext cx="2135981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94DDCBCF-FA50-4930-AB5F-30648B1BD9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7" y="365125"/>
            <a:ext cx="6284119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C4164002-71CC-409C-A5AE-8961D96399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573B4-2E29-42CC-B631-5B9C2B9622E7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FECAC0F7-E042-4017-A106-F853D5AC50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021E5DFB-9D47-44A5-923A-A0D50BC79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BCF00-4E05-42CD-BCC1-3A49960D223C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07015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>
            <a:extLst>
              <a:ext uri="{FF2B5EF4-FFF2-40B4-BE49-F238E27FC236}">
                <a16:creationId xmlns:a16="http://schemas.microsoft.com/office/drawing/2014/main" id="{B727CA12-5CEE-4CA6-9DA8-05F3A7660705}"/>
              </a:ext>
            </a:extLst>
          </p:cNvPr>
          <p:cNvSpPr/>
          <p:nvPr userDrawn="1"/>
        </p:nvSpPr>
        <p:spPr>
          <a:xfrm>
            <a:off x="1" y="0"/>
            <a:ext cx="6863689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l-PL" dirty="0">
                <a:solidFill>
                  <a:prstClr val="white"/>
                </a:solidFill>
              </a:rPr>
              <a:t> </a:t>
            </a:r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9FB0C2A7-EC22-47BC-ADE2-95AB0F34F241}"/>
              </a:ext>
            </a:extLst>
          </p:cNvPr>
          <p:cNvSpPr/>
          <p:nvPr userDrawn="1"/>
        </p:nvSpPr>
        <p:spPr>
          <a:xfrm>
            <a:off x="3432705" y="5483227"/>
            <a:ext cx="3430985" cy="125413"/>
          </a:xfrm>
          <a:prstGeom prst="rect">
            <a:avLst/>
          </a:prstGeom>
          <a:solidFill>
            <a:srgbClr val="CDA1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>
              <a:solidFill>
                <a:prstClr val="white"/>
              </a:solidFill>
            </a:endParaRPr>
          </a:p>
        </p:txBody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id="{CB4D39C2-3E07-4A92-B453-E9EC27FCDB46}"/>
              </a:ext>
            </a:extLst>
          </p:cNvPr>
          <p:cNvSpPr/>
          <p:nvPr userDrawn="1"/>
        </p:nvSpPr>
        <p:spPr>
          <a:xfrm>
            <a:off x="1716353" y="5483227"/>
            <a:ext cx="1716352" cy="125413"/>
          </a:xfrm>
          <a:prstGeom prst="rect">
            <a:avLst/>
          </a:prstGeom>
          <a:solidFill>
            <a:srgbClr val="3049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>
              <a:solidFill>
                <a:prstClr val="white"/>
              </a:solidFill>
            </a:endParaRPr>
          </a:p>
        </p:txBody>
      </p:sp>
      <p:sp>
        <p:nvSpPr>
          <p:cNvPr id="7" name="Rectangle 9">
            <a:extLst>
              <a:ext uri="{FF2B5EF4-FFF2-40B4-BE49-F238E27FC236}">
                <a16:creationId xmlns:a16="http://schemas.microsoft.com/office/drawing/2014/main" id="{F74FD1D4-70A5-429C-974A-E261494F55E2}"/>
              </a:ext>
            </a:extLst>
          </p:cNvPr>
          <p:cNvSpPr/>
          <p:nvPr userDrawn="1"/>
        </p:nvSpPr>
        <p:spPr>
          <a:xfrm>
            <a:off x="1" y="5483227"/>
            <a:ext cx="1716352" cy="125413"/>
          </a:xfrm>
          <a:prstGeom prst="rect">
            <a:avLst/>
          </a:prstGeom>
          <a:solidFill>
            <a:srgbClr val="BA00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>
              <a:solidFill>
                <a:prstClr val="white"/>
              </a:solidFill>
            </a:endParaRPr>
          </a:p>
        </p:txBody>
      </p:sp>
      <p:pic>
        <p:nvPicPr>
          <p:cNvPr id="8" name="Picture 14">
            <a:extLst>
              <a:ext uri="{FF2B5EF4-FFF2-40B4-BE49-F238E27FC236}">
                <a16:creationId xmlns:a16="http://schemas.microsoft.com/office/drawing/2014/main" id="{43C32820-8C86-49B4-B9CB-F93B7CAF6A3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9946" y="4868863"/>
            <a:ext cx="2180696" cy="173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15">
            <a:extLst>
              <a:ext uri="{FF2B5EF4-FFF2-40B4-BE49-F238E27FC236}">
                <a16:creationId xmlns:a16="http://schemas.microsoft.com/office/drawing/2014/main" id="{C79A9D1C-20F1-49C2-AE37-A30713166DD6}"/>
              </a:ext>
            </a:extLst>
          </p:cNvPr>
          <p:cNvSpPr txBox="1"/>
          <p:nvPr userDrawn="1"/>
        </p:nvSpPr>
        <p:spPr>
          <a:xfrm>
            <a:off x="2846256" y="6021388"/>
            <a:ext cx="3589205" cy="61595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r">
              <a:lnSpc>
                <a:spcPts val="1550"/>
              </a:lnSpc>
              <a:defRPr/>
            </a:pPr>
            <a:endParaRPr lang="en-GB" sz="1550" dirty="0">
              <a:solidFill>
                <a:prstClr val="white"/>
              </a:solidFill>
            </a:endParaRPr>
          </a:p>
          <a:p>
            <a:pPr algn="r">
              <a:lnSpc>
                <a:spcPts val="1550"/>
              </a:lnSpc>
              <a:defRPr/>
            </a:pPr>
            <a:r>
              <a:rPr lang="en-GB" sz="1550" dirty="0">
                <a:solidFill>
                  <a:prstClr val="white"/>
                </a:solidFill>
              </a:rPr>
              <a:t>www.</a:t>
            </a:r>
            <a:r>
              <a:rPr lang="pl-PL" sz="1550" dirty="0" err="1">
                <a:solidFill>
                  <a:prstClr val="white"/>
                </a:solidFill>
              </a:rPr>
              <a:t>rodm-gorzowwielkopolski</a:t>
            </a:r>
            <a:r>
              <a:rPr lang="en-GB" sz="1550" dirty="0">
                <a:solidFill>
                  <a:prstClr val="white"/>
                </a:solidFill>
              </a:rPr>
              <a:t>.</a:t>
            </a:r>
            <a:r>
              <a:rPr lang="en-GB" sz="1550" dirty="0" err="1">
                <a:solidFill>
                  <a:prstClr val="white"/>
                </a:solidFill>
              </a:rPr>
              <a:t>pl</a:t>
            </a:r>
            <a:endParaRPr lang="en-GB" sz="1550" dirty="0">
              <a:solidFill>
                <a:prstClr val="white"/>
              </a:solidFill>
            </a:endParaRPr>
          </a:p>
          <a:p>
            <a:pPr algn="r">
              <a:lnSpc>
                <a:spcPts val="1550"/>
              </a:lnSpc>
              <a:defRPr/>
            </a:pPr>
            <a:r>
              <a:rPr lang="pl-PL" sz="1550" dirty="0" err="1">
                <a:solidFill>
                  <a:prstClr val="white"/>
                </a:solidFill>
              </a:rPr>
              <a:t>rodm</a:t>
            </a:r>
            <a:r>
              <a:rPr lang="en-GB" sz="1550" dirty="0">
                <a:solidFill>
                  <a:prstClr val="white"/>
                </a:solidFill>
              </a:rPr>
              <a:t>@</a:t>
            </a:r>
            <a:r>
              <a:rPr lang="pl-PL" sz="1550" dirty="0" err="1">
                <a:solidFill>
                  <a:prstClr val="white"/>
                </a:solidFill>
              </a:rPr>
              <a:t>rodm-gorzowwielkopolski</a:t>
            </a:r>
            <a:r>
              <a:rPr lang="pl-PL" sz="1550" dirty="0">
                <a:solidFill>
                  <a:prstClr val="white"/>
                </a:solidFill>
              </a:rPr>
              <a:t>.</a:t>
            </a:r>
            <a:r>
              <a:rPr lang="en-GB" sz="1550" dirty="0" err="1">
                <a:solidFill>
                  <a:prstClr val="white"/>
                </a:solidFill>
              </a:rPr>
              <a:t>pl</a:t>
            </a:r>
            <a:endParaRPr lang="pl-PL" sz="1550" dirty="0">
              <a:solidFill>
                <a:prstClr val="white"/>
              </a:solidFill>
              <a:latin typeface="Arial" charset="0"/>
            </a:endParaRPr>
          </a:p>
        </p:txBody>
      </p:sp>
      <p:pic>
        <p:nvPicPr>
          <p:cNvPr id="10" name="Obraz 12">
            <a:extLst>
              <a:ext uri="{FF2B5EF4-FFF2-40B4-BE49-F238E27FC236}">
                <a16:creationId xmlns:a16="http://schemas.microsoft.com/office/drawing/2014/main" id="{B9A292C5-D32A-43B9-A76C-5EA35C02337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8419" y="587375"/>
            <a:ext cx="1871133" cy="1474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76" y="2088042"/>
            <a:ext cx="5302171" cy="2133047"/>
          </a:xfrm>
        </p:spPr>
        <p:txBody>
          <a:bodyPr lIns="0" tIns="0" rIns="0" bIns="0">
            <a:noAutofit/>
          </a:bodyPr>
          <a:lstStyle>
            <a:lvl1pPr algn="r">
              <a:lnSpc>
                <a:spcPts val="5150"/>
              </a:lnSpc>
              <a:defRPr sz="5150" baseline="0">
                <a:solidFill>
                  <a:schemeClr val="bg1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29543" y="4437112"/>
            <a:ext cx="4403204" cy="792088"/>
          </a:xfrm>
        </p:spPr>
        <p:txBody>
          <a:bodyPr lIns="0" tIns="0" rIns="0" bIns="0">
            <a:noAutofit/>
          </a:bodyPr>
          <a:lstStyle>
            <a:lvl1pPr marL="0" indent="0" algn="r">
              <a:lnSpc>
                <a:spcPts val="2570"/>
              </a:lnSpc>
              <a:spcBef>
                <a:spcPts val="0"/>
              </a:spcBef>
              <a:buNone/>
              <a:defRPr sz="257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2842701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5032113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5032113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2019-09-13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2019-09-13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2019-09-13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872972" y="273052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95300" y="1435102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2019-09-13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Kliknij ikonę, aby dodać obraz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2019-09-13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1934744" y="142852"/>
            <a:ext cx="7816508" cy="9286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 smtClean="0"/>
              <a:t>Kliknij, aby edytować styl</a:t>
            </a:r>
            <a:endParaRPr lang="pl-PL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154750" y="1428737"/>
            <a:ext cx="9596505" cy="4286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pl-PL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95300" y="6356355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0616E3-A5D3-42C7-824B-A16A7C07FD08}" type="datetimeFigureOut">
              <a:rPr lang="pl-PL" smtClean="0"/>
              <a:pPr/>
              <a:t>2019-09-13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384550" y="6356355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7099300" y="6356355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ymbol zastępczy tytułu 1"/>
          <p:cNvSpPr>
            <a:spLocks noGrp="1"/>
          </p:cNvSpPr>
          <p:nvPr>
            <p:ph type="title"/>
          </p:nvPr>
        </p:nvSpPr>
        <p:spPr bwMode="auto">
          <a:xfrm>
            <a:off x="1935163" y="142875"/>
            <a:ext cx="7816850" cy="92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 smtClean="0"/>
              <a:t>Kliknij, aby edytować styl</a:t>
            </a:r>
          </a:p>
        </p:txBody>
      </p:sp>
      <p:sp>
        <p:nvSpPr>
          <p:cNvPr id="1027" name="Symbol zastępczy tekstu 2"/>
          <p:cNvSpPr>
            <a:spLocks noGrp="1"/>
          </p:cNvSpPr>
          <p:nvPr>
            <p:ph type="body" idx="1"/>
          </p:nvPr>
        </p:nvSpPr>
        <p:spPr bwMode="auto">
          <a:xfrm>
            <a:off x="153989" y="1428750"/>
            <a:ext cx="9598025" cy="428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 smtClean="0"/>
              <a:t>Kliknij, aby edytować style wzorca tekstu</a:t>
            </a:r>
          </a:p>
          <a:p>
            <a:pPr lvl="1"/>
            <a:r>
              <a:rPr lang="pl-PL" altLang="pl-PL" smtClean="0"/>
              <a:t>Drugi poziom</a:t>
            </a:r>
          </a:p>
          <a:p>
            <a:pPr lvl="2"/>
            <a:r>
              <a:rPr lang="pl-PL" altLang="pl-PL" smtClean="0"/>
              <a:t>Trzeci poziom</a:t>
            </a:r>
          </a:p>
          <a:p>
            <a:pPr lvl="3"/>
            <a:r>
              <a:rPr lang="pl-PL" altLang="pl-PL" smtClean="0"/>
              <a:t>Czwarty poziom</a:t>
            </a:r>
          </a:p>
          <a:p>
            <a:pPr lvl="4"/>
            <a:r>
              <a:rPr lang="pl-PL" altLang="pl-PL" smtClean="0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95300" y="6356352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28AD48E-E9B9-49D1-8C2F-7FC1BF649D54}" type="datetimeFigureOut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384550" y="6356352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7099300" y="6356352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6CB7521-045F-4C7D-8B9F-B8F7394EE4BC}" type="slidenum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3053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Cambr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Cambr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Cambr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Cambr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Cambr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Cambr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Cambr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Cambria" pitchFamily="18" charset="0"/>
        </a:defRPr>
      </a:lvl9pPr>
    </p:titleStyle>
    <p:bodyStyle>
      <a:lvl1pPr algn="l" rtl="0" eaLnBrk="0" fontAlgn="base" hangingPunct="0">
        <a:spcBef>
          <a:spcPct val="20000"/>
        </a:spcBef>
        <a:spcAft>
          <a:spcPct val="0"/>
        </a:spcAft>
        <a:buFont typeface="Arial" charset="0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1934744" y="142852"/>
            <a:ext cx="7816508" cy="9286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 smtClean="0"/>
              <a:t>Kliknij, aby edytować styl</a:t>
            </a:r>
            <a:endParaRPr lang="pl-PL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154750" y="1428737"/>
            <a:ext cx="9596505" cy="4286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pl-PL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95300" y="6356355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0616E3-A5D3-42C7-824B-A16A7C07FD08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384550" y="6356355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7099300" y="6356355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74AA26-4708-407E-A4E7-B18892E0C127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24474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C2D8255A-ADFE-4122-8E65-7FB2FA51BE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8" y="365126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590E741D-2C55-48C5-AD49-B2CD3890EA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19F7226B-8B52-4EF0-B54C-A127DF44638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81038" y="63563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5573B4-2E29-42CC-B631-5B9C2B9622E7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D681892A-64C4-4A4D-8F1A-925D5E47E7E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81363" y="6356351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33888C02-9187-4897-B91E-A6AF9F4094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96113" y="63563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9BCF00-4E05-42CD-BCC1-3A49960D223C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49819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1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1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1.xml"/></Relationships>
</file>

<file path=ppt/slides/_rels/slide1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1.xml"/></Relationships>
</file>

<file path=ppt/slides/_rels/slide1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microsoft.com/office/2007/relationships/hdphoto" Target="../media/hdphoto1.wdp"/><Relationship Id="rId4" Type="http://schemas.openxmlformats.org/officeDocument/2006/relationships/image" Target="../media/image6.png"/></Relationships>
</file>

<file path=ppt/slides/_rels/slide1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1.xml"/></Relationships>
</file>

<file path=ppt/slides/_rels/slide1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6.xml"/></Relationships>
</file>

<file path=ppt/slides/_rels/slide1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6.xml"/></Relationships>
</file>

<file path=ppt/slides/_rels/slide1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6.xml"/></Relationships>
</file>

<file path=ppt/slides/_rels/slide1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6.xml"/></Relationships>
</file>

<file path=ppt/slides/_rels/slide12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zerwanymarsz.pl/" TargetMode="External"/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biblijnieni.pl/" TargetMode="External"/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6.xml"/></Relationships>
</file>

<file path=ppt/slides/_rels/slide1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6.xml"/></Relationships>
</file>

<file path=ppt/slides/_rels/slide13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ezydent.pl/" TargetMode="External"/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6.xml"/></Relationships>
</file>

<file path=ppt/slides/_rels/slide1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6.xml"/></Relationships>
</file>

<file path=ppt/slides/_rels/slide134.xml.rels><?xml version="1.0" encoding="UTF-8" standalone="yes"?>
<Relationships xmlns="http://schemas.openxmlformats.org/package/2006/relationships"><Relationship Id="rId3" Type="http://schemas.openxmlformats.org/officeDocument/2006/relationships/hyperlink" Target="http://ko-gorzow.edu.pl/miejsca" TargetMode="External"/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6.xml"/></Relationships>
</file>

<file path=ppt/slides/_rels/slide135.xml.rels><?xml version="1.0" encoding="UTF-8" standalone="yes"?>
<Relationships xmlns="http://schemas.openxmlformats.org/package/2006/relationships"><Relationship Id="rId2" Type="http://schemas.openxmlformats.org/officeDocument/2006/relationships/hyperlink" Target="http://zatrudnienie.ko-gorzow.edu.pl/" TargetMode="External"/><Relationship Id="rId1" Type="http://schemas.openxmlformats.org/officeDocument/2006/relationships/slideLayout" Target="../slideLayouts/slideLayout2.xml"/></Relationships>
</file>

<file path=ppt/slides/_rels/slide1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1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1.xml"/></Relationships>
</file>

<file path=ppt/slides/_rels/slide1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eo2.npseo.pl/" TargetMode="Externa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3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8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4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4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4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4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4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4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ytuł 1"/>
          <p:cNvSpPr>
            <a:spLocks noGrp="1"/>
          </p:cNvSpPr>
          <p:nvPr>
            <p:ph type="ctr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  <a:t>Narada </a:t>
            </a:r>
            <a:b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  <a:t>dotycząca wyników i wniosków</a:t>
            </a:r>
            <a:b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  <a:t>ze sprawowanego nadzoru pedagogicznego </a:t>
            </a:r>
            <a:b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  <a:t>przez Lubuskiego Kuratora Oświaty </a:t>
            </a:r>
            <a:r>
              <a:rPr lang="pl-PL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  <a:t>w roku szkolnym 2018/2019 </a:t>
            </a:r>
            <a:b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  <a:t>i organizacji roku szkolnego 2019/2020</a:t>
            </a:r>
            <a:b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3100" i="0" dirty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3100" i="0" dirty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800" i="0" dirty="0" smtClean="0">
                <a:solidFill>
                  <a:srgbClr val="1D057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pl-PL" sz="1800" i="0" dirty="0">
                <a:solidFill>
                  <a:srgbClr val="1D057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publiczne i niepubliczne </a:t>
            </a:r>
            <a:r>
              <a:rPr lang="pl-PL" sz="1800" dirty="0" smtClean="0">
                <a:solidFill>
                  <a:srgbClr val="1D057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szkoły i placówki</a:t>
            </a:r>
            <a:r>
              <a:rPr lang="pl-PL" sz="1800" i="0" dirty="0" smtClean="0">
                <a:solidFill>
                  <a:srgbClr val="1D057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5743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1496616" y="116632"/>
            <a:ext cx="7816508" cy="928694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Ewaluacje zewnętrzne</a:t>
            </a:r>
          </a:p>
        </p:txBody>
      </p:sp>
      <p:sp>
        <p:nvSpPr>
          <p:cNvPr id="6" name="Symbol zastępczy zawartości 2"/>
          <p:cNvSpPr>
            <a:spLocks noGrp="1"/>
          </p:cNvSpPr>
          <p:nvPr>
            <p:ph idx="1"/>
          </p:nvPr>
        </p:nvSpPr>
        <p:spPr>
          <a:xfrm>
            <a:off x="194471" y="908720"/>
            <a:ext cx="9596438" cy="5949280"/>
          </a:xfrm>
          <a:noFill/>
        </p:spPr>
        <p:txBody>
          <a:bodyPr/>
          <a:lstStyle/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Wykres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67157930"/>
              </p:ext>
            </p:extLst>
          </p:nvPr>
        </p:nvGraphicFramePr>
        <p:xfrm>
          <a:off x="-290513" y="1345405"/>
          <a:ext cx="10487026" cy="55125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789452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424608" y="142852"/>
            <a:ext cx="8326644" cy="928694"/>
          </a:xfrm>
        </p:spPr>
        <p:txBody>
          <a:bodyPr/>
          <a:lstStyle/>
          <a:p>
            <a:pPr algn="ctr"/>
            <a:r>
              <a:rPr lang="pl-PL" dirty="0" smtClean="0">
                <a:solidFill>
                  <a:schemeClr val="bg2">
                    <a:lumMod val="25000"/>
                  </a:schemeClr>
                </a:solidFill>
              </a:rPr>
              <a:t>Staże uczniowskie</a:t>
            </a:r>
            <a:endParaRPr lang="pl-PL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0" y="1428736"/>
            <a:ext cx="9596505" cy="5240623"/>
          </a:xfrm>
        </p:spPr>
        <p:txBody>
          <a:bodyPr>
            <a:normAutofit/>
          </a:bodyPr>
          <a:lstStyle/>
          <a:p>
            <a:pPr algn="just"/>
            <a:r>
              <a:rPr lang="pl-PL" sz="2000" dirty="0" smtClean="0">
                <a:solidFill>
                  <a:srgbClr val="FF0000"/>
                </a:solidFill>
              </a:rPr>
              <a:t>Art. 121a </a:t>
            </a:r>
            <a:r>
              <a:rPr lang="pl-PL" sz="2000" dirty="0" err="1" smtClean="0">
                <a:solidFill>
                  <a:srgbClr val="FF0000"/>
                </a:solidFill>
              </a:rPr>
              <a:t>upo</a:t>
            </a:r>
            <a:endParaRPr lang="pl-PL" sz="2000" dirty="0" smtClean="0">
              <a:solidFill>
                <a:srgbClr val="FF0000"/>
              </a:solidFill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pl-PL" dirty="0"/>
              <a:t> </a:t>
            </a:r>
            <a:r>
              <a:rPr lang="pl-PL" sz="2000" dirty="0"/>
              <a:t>W</a:t>
            </a:r>
            <a:r>
              <a:rPr lang="pl-PL" dirty="0"/>
              <a:t> </a:t>
            </a:r>
            <a:r>
              <a:rPr lang="pl-PL" sz="2000" dirty="0"/>
              <a:t>celu ułatwienia uzyskiwania doświadczenia i nabywania umiejętności praktycznych niezbędnych do wykonywania pracy w zawodzie, w którym kształcą się, </a:t>
            </a:r>
            <a:r>
              <a:rPr lang="pl-PL" sz="2000" b="1" dirty="0"/>
              <a:t>uczniowie technikum i uczniowie branżowej szkoły I stopnia </a:t>
            </a:r>
            <a:r>
              <a:rPr lang="pl-PL" sz="2000" dirty="0"/>
              <a:t>niebędący młodocianymi pracownikami mogą w okresie nauki odbywać </a:t>
            </a:r>
            <a:r>
              <a:rPr lang="pl-PL" sz="2000" b="1" dirty="0"/>
              <a:t>staż </a:t>
            </a:r>
            <a:r>
              <a:rPr lang="pl-PL" sz="2000" b="1" dirty="0" smtClean="0"/>
              <a:t>uczniowski</a:t>
            </a:r>
            <a:r>
              <a:rPr lang="pl-PL" sz="2000" dirty="0" smtClean="0"/>
              <a:t>. </a:t>
            </a:r>
            <a:r>
              <a:rPr lang="pl-PL" sz="2000" dirty="0"/>
              <a:t>(</a:t>
            </a:r>
            <a:r>
              <a:rPr lang="pl-PL" sz="2000" dirty="0" smtClean="0"/>
              <a:t>art. 121a.1).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pl-PL" sz="2000" dirty="0"/>
              <a:t>W trakcie stażu uczniowskiego uczeń realizuje wszystkie albo wybrane treści programu nauczania zawodu w zakresie praktycznej nauki zawodu realizowanego w szkole, do której uczęszcza, lub treści nauczania związane z nauczanym zawodem nieobjęte tym programem.(</a:t>
            </a:r>
            <a:r>
              <a:rPr lang="pl-PL" sz="2000" dirty="0" smtClean="0"/>
              <a:t>art. 121a.2). 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pl-PL" sz="2000" dirty="0" smtClean="0"/>
              <a:t>Staż odbywa się na podstawie umowy </a:t>
            </a:r>
            <a:r>
              <a:rPr lang="pl-PL" sz="2000" dirty="0"/>
              <a:t>zawartej pomiędzy uczniem albo rodzicami niepełnoletniego </a:t>
            </a:r>
            <a:r>
              <a:rPr lang="pl-PL" sz="2000" dirty="0" smtClean="0"/>
              <a:t>ucznia oraz pracodawcą (art. 121a.3).</a:t>
            </a:r>
          </a:p>
        </p:txBody>
      </p:sp>
    </p:spTree>
    <p:extLst>
      <p:ext uri="{BB962C8B-B14F-4D97-AF65-F5344CB8AC3E}">
        <p14:creationId xmlns:p14="http://schemas.microsoft.com/office/powerpoint/2010/main" val="1549381425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352600" y="142852"/>
            <a:ext cx="8398652" cy="928694"/>
          </a:xfrm>
        </p:spPr>
        <p:txBody>
          <a:bodyPr/>
          <a:lstStyle/>
          <a:p>
            <a:pPr algn="ctr"/>
            <a:r>
              <a:rPr lang="pl-PL" dirty="0" smtClean="0">
                <a:solidFill>
                  <a:schemeClr val="bg2">
                    <a:lumMod val="25000"/>
                  </a:schemeClr>
                </a:solidFill>
              </a:rPr>
              <a:t>Staże uczniowskie</a:t>
            </a:r>
            <a:endParaRPr lang="pl-PL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0" y="1428736"/>
            <a:ext cx="9596505" cy="4880583"/>
          </a:xfrm>
        </p:spPr>
        <p:txBody>
          <a:bodyPr>
            <a:normAutofit/>
          </a:bodyPr>
          <a:lstStyle/>
          <a:p>
            <a:pPr algn="just"/>
            <a:r>
              <a:rPr lang="pl-PL" dirty="0" smtClean="0">
                <a:solidFill>
                  <a:srgbClr val="FF0000"/>
                </a:solidFill>
              </a:rPr>
              <a:t>Art. 121a </a:t>
            </a:r>
            <a:r>
              <a:rPr lang="pl-PL" dirty="0" err="1" smtClean="0">
                <a:solidFill>
                  <a:srgbClr val="FF0000"/>
                </a:solidFill>
              </a:rPr>
              <a:t>upo</a:t>
            </a:r>
            <a:endParaRPr lang="pl-PL" dirty="0" smtClean="0">
              <a:solidFill>
                <a:srgbClr val="FF0000"/>
              </a:solidFill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pl-PL" dirty="0"/>
              <a:t> W przypadku, gdy staż obejmuje wybrane zagadnienia z programu nauczania, </a:t>
            </a:r>
            <a:r>
              <a:rPr lang="pl-PL" b="1" dirty="0"/>
              <a:t>dyrektor szkoły może zwolnić ucznia</a:t>
            </a:r>
            <a:r>
              <a:rPr lang="pl-PL" dirty="0"/>
              <a:t>, który odbył staż uczniowski, z obowiązku odbycia praktycznej nauki zawodu w całości lub </a:t>
            </a:r>
            <a:r>
              <a:rPr lang="pl-PL" dirty="0" smtClean="0"/>
              <a:t>                w </a:t>
            </a:r>
            <a:r>
              <a:rPr lang="pl-PL" dirty="0"/>
              <a:t>części na podstawie zaświadczenia od pracodawcy (art. 121a.4).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pl-PL" b="1" dirty="0" smtClean="0"/>
              <a:t>Zakres zagadnień </a:t>
            </a:r>
            <a:r>
              <a:rPr lang="pl-PL" dirty="0" smtClean="0"/>
              <a:t>realizowanych w czasie stażu jest ustalany </a:t>
            </a:r>
            <a:r>
              <a:rPr lang="pl-PL" b="1" dirty="0" smtClean="0"/>
              <a:t>przez pracodawcę z dyrektorem szkoły</a:t>
            </a:r>
            <a:r>
              <a:rPr lang="pl-PL" dirty="0" smtClean="0"/>
              <a:t>(art. 121a.5).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pl-PL" dirty="0" smtClean="0"/>
              <a:t>Staż uczniowski może być odbywany odpłatnie lub nieodpłatnie                              (art. 121a.6). 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pl-PL" dirty="0"/>
              <a:t>Okres odbytego stażu uczniowskiego, na podstawie </a:t>
            </a:r>
            <a:r>
              <a:rPr lang="pl-PL" dirty="0" smtClean="0"/>
              <a:t>zaświadczenia zalicza </a:t>
            </a:r>
            <a:r>
              <a:rPr lang="pl-PL" dirty="0"/>
              <a:t>się do okresu zatrudnienia, od którego zależą uprawnienia pracownicze. </a:t>
            </a:r>
            <a:r>
              <a:rPr lang="pl-PL" dirty="0" smtClean="0"/>
              <a:t>(art. 121a.25).</a:t>
            </a:r>
          </a:p>
        </p:txBody>
      </p:sp>
    </p:spTree>
    <p:extLst>
      <p:ext uri="{BB962C8B-B14F-4D97-AF65-F5344CB8AC3E}">
        <p14:creationId xmlns:p14="http://schemas.microsoft.com/office/powerpoint/2010/main" val="751099960"/>
      </p:ext>
    </p:extLst>
  </p:cSld>
  <p:clrMapOvr>
    <a:masterClrMapping/>
  </p:clrMapOvr>
  <p:transition>
    <p:dissolve/>
  </p:transition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28464" y="2276872"/>
            <a:ext cx="9596505" cy="2504319"/>
          </a:xfrm>
        </p:spPr>
        <p:txBody>
          <a:bodyPr/>
          <a:lstStyle/>
          <a:p>
            <a:endParaRPr lang="pl-PL" dirty="0" smtClean="0"/>
          </a:p>
          <a:p>
            <a:endParaRPr lang="pl-PL" dirty="0" smtClean="0"/>
          </a:p>
          <a:p>
            <a:pPr algn="ctr"/>
            <a:r>
              <a:rPr lang="pl-PL" sz="4000" dirty="0" smtClean="0">
                <a:solidFill>
                  <a:schemeClr val="bg2">
                    <a:lumMod val="25000"/>
                  </a:schemeClr>
                </a:solidFill>
              </a:rPr>
              <a:t>INNE ZMIANY</a:t>
            </a:r>
            <a:endParaRPr lang="pl-PL" sz="40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6178458"/>
      </p:ext>
    </p:extLst>
  </p:cSld>
  <p:clrMapOvr>
    <a:masterClrMapping/>
  </p:clrMapOvr>
  <p:transition>
    <p:dissolve/>
  </p:transition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>
                <a:solidFill>
                  <a:schemeClr val="bg2">
                    <a:lumMod val="25000"/>
                  </a:schemeClr>
                </a:solidFill>
              </a:rPr>
              <a:t>Zmiany w przyznawaniu akredytacji </a:t>
            </a:r>
            <a:r>
              <a:rPr lang="pl-PL" dirty="0">
                <a:solidFill>
                  <a:schemeClr val="bg2">
                    <a:lumMod val="25000"/>
                  </a:schemeClr>
                </a:solidFill>
              </a:rPr>
              <a:t>na kształcenie ustawiczne prowadzone w formie pozaszkolnej 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0" y="1428736"/>
            <a:ext cx="9596505" cy="5168615"/>
          </a:xfrm>
        </p:spPr>
        <p:txBody>
          <a:bodyPr>
            <a:normAutofit/>
          </a:bodyPr>
          <a:lstStyle/>
          <a:p>
            <a:r>
              <a:rPr lang="pl-PL" b="1" dirty="0">
                <a:solidFill>
                  <a:srgbClr val="FF0000"/>
                </a:solidFill>
              </a:rPr>
              <a:t>Art. </a:t>
            </a:r>
            <a:r>
              <a:rPr lang="pl-PL" b="1" dirty="0" smtClean="0">
                <a:solidFill>
                  <a:srgbClr val="FF0000"/>
                </a:solidFill>
              </a:rPr>
              <a:t>118 </a:t>
            </a:r>
            <a:r>
              <a:rPr lang="pl-PL" b="1" dirty="0" err="1" smtClean="0">
                <a:solidFill>
                  <a:srgbClr val="FF0000"/>
                </a:solidFill>
              </a:rPr>
              <a:t>upo</a:t>
            </a:r>
            <a:endParaRPr lang="pl-PL" dirty="0" smtClean="0"/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pl-PL" dirty="0" smtClean="0"/>
              <a:t>Akredytacja jest przyznawana na konkretną pozaszkolną formę kształcenia, a nie na całość prowadzonego kształcenia </a:t>
            </a:r>
            <a:r>
              <a:rPr lang="pl-PL" dirty="0" smtClean="0">
                <a:solidFill>
                  <a:srgbClr val="FF0000"/>
                </a:solidFill>
              </a:rPr>
              <a:t>(art. 118.1)</a:t>
            </a:r>
            <a:r>
              <a:rPr lang="pl-PL" dirty="0" smtClean="0"/>
              <a:t>;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pl-PL" dirty="0" smtClean="0"/>
              <a:t>Akredytację przyznaje kurator oświaty właściwy ze względu na miejsce prowadzenia kształcenia ustawicznego w danej formie pozaszkolnej </a:t>
            </a:r>
            <a:br>
              <a:rPr lang="pl-PL" dirty="0" smtClean="0"/>
            </a:br>
            <a:r>
              <a:rPr lang="pl-PL" dirty="0" smtClean="0"/>
              <a:t>(art. 118.2);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pl-PL" dirty="0" smtClean="0"/>
              <a:t>Akredytację przyznaje się na okres 5 lat </a:t>
            </a:r>
            <a:r>
              <a:rPr lang="pl-PL" dirty="0" smtClean="0">
                <a:solidFill>
                  <a:srgbClr val="FF0000"/>
                </a:solidFill>
              </a:rPr>
              <a:t>(art. 118.2)</a:t>
            </a:r>
            <a:r>
              <a:rPr lang="pl-PL" dirty="0" smtClean="0"/>
              <a:t>;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pl-PL" dirty="0" smtClean="0"/>
              <a:t>Przepis przejściowy: akredytacje przyznane przed 1 września 2019 </a:t>
            </a:r>
            <a:r>
              <a:rPr lang="pl-PL" dirty="0" err="1" smtClean="0"/>
              <a:t>r</a:t>
            </a:r>
            <a:r>
              <a:rPr lang="pl-PL" dirty="0" smtClean="0"/>
              <a:t>. zachowują moc do zakończenia kształcenia ustawicznego w danej formie pozaszkolnej, nie dłużej niż do 31 grudnia 2020 r. </a:t>
            </a:r>
            <a:r>
              <a:rPr lang="pl-PL" dirty="0" smtClean="0">
                <a:solidFill>
                  <a:srgbClr val="FF0000"/>
                </a:solidFill>
              </a:rPr>
              <a:t>(art</a:t>
            </a:r>
            <a:r>
              <a:rPr lang="pl-PL" dirty="0">
                <a:solidFill>
                  <a:srgbClr val="FF0000"/>
                </a:solidFill>
              </a:rPr>
              <a:t>. </a:t>
            </a:r>
            <a:r>
              <a:rPr lang="pl-PL" dirty="0" smtClean="0">
                <a:solidFill>
                  <a:srgbClr val="FF0000"/>
                </a:solidFill>
              </a:rPr>
              <a:t>103 ustawa </a:t>
            </a:r>
            <a:br>
              <a:rPr lang="pl-PL" dirty="0" smtClean="0">
                <a:solidFill>
                  <a:srgbClr val="FF0000"/>
                </a:solidFill>
              </a:rPr>
            </a:br>
            <a:r>
              <a:rPr lang="pl-PL" dirty="0" smtClean="0">
                <a:solidFill>
                  <a:srgbClr val="FF0000"/>
                </a:solidFill>
              </a:rPr>
              <a:t>o </a:t>
            </a:r>
            <a:r>
              <a:rPr lang="pl-PL" dirty="0">
                <a:solidFill>
                  <a:srgbClr val="FF0000"/>
                </a:solidFill>
              </a:rPr>
              <a:t>zmianie ustawy – Prawo oświatowe, ustawy o systemie oświaty </a:t>
            </a:r>
            <a:r>
              <a:rPr lang="pl-PL" dirty="0" smtClean="0">
                <a:solidFill>
                  <a:srgbClr val="FF0000"/>
                </a:solidFill>
              </a:rPr>
              <a:t/>
            </a:r>
            <a:br>
              <a:rPr lang="pl-PL" dirty="0" smtClean="0">
                <a:solidFill>
                  <a:srgbClr val="FF0000"/>
                </a:solidFill>
              </a:rPr>
            </a:br>
            <a:r>
              <a:rPr lang="pl-PL" dirty="0" smtClean="0">
                <a:solidFill>
                  <a:srgbClr val="FF0000"/>
                </a:solidFill>
              </a:rPr>
              <a:t>oraz </a:t>
            </a:r>
            <a:r>
              <a:rPr lang="pl-PL" dirty="0">
                <a:solidFill>
                  <a:srgbClr val="FF0000"/>
                </a:solidFill>
              </a:rPr>
              <a:t>niektórych innych </a:t>
            </a:r>
            <a:r>
              <a:rPr lang="pl-PL" dirty="0" smtClean="0">
                <a:solidFill>
                  <a:srgbClr val="FF0000"/>
                </a:solidFill>
              </a:rPr>
              <a:t>ustaw z 22 listopada 2018 r.)</a:t>
            </a:r>
            <a:r>
              <a:rPr lang="pl-PL" dirty="0" smtClean="0"/>
              <a:t>.</a:t>
            </a:r>
            <a:r>
              <a:rPr lang="pl-PL" dirty="0" smtClean="0">
                <a:solidFill>
                  <a:srgbClr val="FF3300"/>
                </a:solidFill>
              </a:rPr>
              <a:t> </a:t>
            </a:r>
          </a:p>
          <a:p>
            <a:endParaRPr lang="pl-PL" b="1" dirty="0"/>
          </a:p>
        </p:txBody>
      </p:sp>
    </p:spTree>
    <p:extLst>
      <p:ext uri="{BB962C8B-B14F-4D97-AF65-F5344CB8AC3E}">
        <p14:creationId xmlns:p14="http://schemas.microsoft.com/office/powerpoint/2010/main" val="905025949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l-PL" dirty="0" smtClean="0"/>
              <a:t/>
            </a:r>
            <a:br>
              <a:rPr lang="pl-PL" dirty="0" smtClean="0"/>
            </a:br>
            <a:r>
              <a:rPr lang="pl-PL" sz="2700" dirty="0" smtClean="0">
                <a:solidFill>
                  <a:schemeClr val="bg2">
                    <a:lumMod val="25000"/>
                  </a:schemeClr>
                </a:solidFill>
              </a:rPr>
              <a:t>Utworzenie wydzielonego rachunku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sz="2200" b="0" dirty="0" smtClean="0"/>
              <a:t>Ustawa z dnia 27 sierpnia 2009 </a:t>
            </a:r>
            <a:r>
              <a:rPr lang="pl-PL" sz="2200" b="0" dirty="0" err="1" smtClean="0"/>
              <a:t>r</a:t>
            </a:r>
            <a:r>
              <a:rPr lang="pl-PL" sz="2200" b="0" dirty="0" smtClean="0"/>
              <a:t>. o finansach publicznych                             (Dz. U. 2019 poz. 869).</a:t>
            </a:r>
            <a:br>
              <a:rPr lang="pl-PL" sz="2200" b="0" dirty="0" smtClean="0"/>
            </a:br>
            <a:endParaRPr lang="pl-PL" sz="2200" b="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0" y="1428736"/>
            <a:ext cx="9596505" cy="5096607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Ø"/>
            </a:pPr>
            <a:endParaRPr lang="pl-PL" dirty="0" smtClean="0"/>
          </a:p>
          <a:p>
            <a:pPr algn="just">
              <a:buFont typeface="Wingdings" pitchFamily="2" charset="2"/>
              <a:buChar char="Ø"/>
            </a:pPr>
            <a:r>
              <a:rPr lang="pl-PL" dirty="0" smtClean="0"/>
              <a:t> Szkoły prowadzące kształcenie zawodowe (samorządowe </a:t>
            </a:r>
            <a:r>
              <a:rPr lang="pl-PL" dirty="0"/>
              <a:t>jednostki </a:t>
            </a:r>
            <a:r>
              <a:rPr lang="pl-PL" dirty="0" smtClean="0"/>
              <a:t>budżetowe) mogą gromadzić </a:t>
            </a:r>
            <a:r>
              <a:rPr lang="pl-PL" dirty="0"/>
              <a:t>na wydzielonym </a:t>
            </a:r>
            <a:r>
              <a:rPr lang="pl-PL" dirty="0" smtClean="0"/>
              <a:t>rachunku dochody z zapisów </a:t>
            </a:r>
            <a:br>
              <a:rPr lang="pl-PL" dirty="0" smtClean="0"/>
            </a:br>
            <a:r>
              <a:rPr lang="pl-PL" dirty="0" smtClean="0"/>
              <a:t>i darowizn oraz z działalności polegającej na świadczeniu usług w ramach kształcenia zawodowego. Dyrektor szkoły występuje z wnioskiem do organu prowadzącego szkołę o wydzielenie takiego rachunku dla szkoły  </a:t>
            </a:r>
            <a:r>
              <a:rPr lang="pl-PL" dirty="0" smtClean="0">
                <a:solidFill>
                  <a:srgbClr val="FF0000"/>
                </a:solidFill>
              </a:rPr>
              <a:t>(Art. 223. 1. )</a:t>
            </a:r>
            <a:r>
              <a:rPr lang="pl-PL" dirty="0" smtClean="0"/>
              <a:t>.</a:t>
            </a:r>
          </a:p>
          <a:p>
            <a:pPr algn="just"/>
            <a:endParaRPr lang="pl-PL" dirty="0" smtClean="0"/>
          </a:p>
          <a:p>
            <a:pPr algn="just">
              <a:buFont typeface="Wingdings" pitchFamily="2" charset="2"/>
              <a:buChar char="Ø"/>
            </a:pPr>
            <a:r>
              <a:rPr lang="pl-PL" dirty="0" smtClean="0"/>
              <a:t> Dochody są </a:t>
            </a:r>
            <a:r>
              <a:rPr lang="pl-PL" dirty="0"/>
              <a:t>przeznaczane na cele kształcenia zawodowego realizowanego przez te </a:t>
            </a:r>
            <a:r>
              <a:rPr lang="pl-PL" dirty="0" smtClean="0"/>
              <a:t>szkoły. </a:t>
            </a:r>
            <a:r>
              <a:rPr lang="pl-PL" dirty="0" smtClean="0">
                <a:solidFill>
                  <a:srgbClr val="FF0000"/>
                </a:solidFill>
              </a:rPr>
              <a:t>(Art. 123. 3)</a:t>
            </a:r>
            <a:r>
              <a:rPr lang="pl-PL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77406311"/>
      </p:ext>
    </p:extLst>
  </p:cSld>
  <p:clrMapOvr>
    <a:masterClrMapping/>
  </p:clrMapOvr>
  <p:transition>
    <p:dissolve/>
  </p:transition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2222697" y="188640"/>
            <a:ext cx="6826444" cy="928688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>
              <a:spcBef>
                <a:spcPct val="0"/>
              </a:spcBef>
              <a:defRPr/>
            </a:pPr>
            <a:endParaRPr lang="pl-PL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2000672" y="116632"/>
            <a:ext cx="77048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 dirty="0">
                <a:solidFill>
                  <a:srgbClr val="B4DCFA">
                    <a:lumMod val="25000"/>
                  </a:srgbClr>
                </a:solidFill>
              </a:rPr>
              <a:t>Zmiany w ustawie z dnia 26 stycznia 1982 r</a:t>
            </a:r>
            <a:r>
              <a:rPr lang="pl-PL" sz="2400" b="1" dirty="0" smtClean="0">
                <a:solidFill>
                  <a:srgbClr val="B4DCFA">
                    <a:lumMod val="25000"/>
                  </a:srgbClr>
                </a:solidFill>
              </a:rPr>
              <a:t>.</a:t>
            </a:r>
          </a:p>
          <a:p>
            <a:pPr algn="ctr"/>
            <a:r>
              <a:rPr lang="pl-PL" sz="2400" b="1" dirty="0" smtClean="0">
                <a:solidFill>
                  <a:srgbClr val="B4DCFA">
                    <a:lumMod val="25000"/>
                  </a:srgbClr>
                </a:solidFill>
              </a:rPr>
              <a:t> </a:t>
            </a:r>
            <a:r>
              <a:rPr lang="pl-PL" sz="2400" b="1" dirty="0">
                <a:solidFill>
                  <a:srgbClr val="B4DCFA">
                    <a:lumMod val="25000"/>
                  </a:srgbClr>
                </a:solidFill>
              </a:rPr>
              <a:t>Karta Nauczyciela</a:t>
            </a:r>
            <a:endParaRPr lang="pl-PL" sz="2400" b="1" dirty="0">
              <a:solidFill>
                <a:prstClr val="black"/>
              </a:solidFill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520" y="1916832"/>
            <a:ext cx="8530530" cy="4504442"/>
          </a:xfrm>
          <a:prstGeom prst="rect">
            <a:avLst/>
          </a:prstGeom>
        </p:spPr>
      </p:pic>
      <p:sp>
        <p:nvSpPr>
          <p:cNvPr id="5" name="pole tekstowe 4"/>
          <p:cNvSpPr txBox="1"/>
          <p:nvPr/>
        </p:nvSpPr>
        <p:spPr>
          <a:xfrm rot="19293236">
            <a:off x="205116" y="4338825"/>
            <a:ext cx="32739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>
                <a:solidFill>
                  <a:srgbClr val="FF0000"/>
                </a:solidFill>
              </a:rPr>
              <a:t>Ustawa nowelizująca</a:t>
            </a:r>
            <a:endParaRPr lang="pl-PL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6131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>
                <a:solidFill>
                  <a:schemeClr val="bg2">
                    <a:lumMod val="25000"/>
                  </a:schemeClr>
                </a:solidFill>
              </a:rPr>
              <a:t>Zmiany w ustawie z dnia 26 stycznia 1982 r. Karta Nauczyciela – nauczyciele przedmiotów zawodowych</a:t>
            </a:r>
            <a:endParaRPr lang="pl-PL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0" y="1428736"/>
            <a:ext cx="9596505" cy="5096607"/>
          </a:xfrm>
        </p:spPr>
        <p:txBody>
          <a:bodyPr>
            <a:normAutofit/>
          </a:bodyPr>
          <a:lstStyle/>
          <a:p>
            <a:pPr algn="just"/>
            <a:r>
              <a:rPr lang="pl-PL" sz="2000" dirty="0" smtClean="0">
                <a:solidFill>
                  <a:srgbClr val="FF0000"/>
                </a:solidFill>
              </a:rPr>
              <a:t>Art. 42.2e. </a:t>
            </a:r>
            <a:r>
              <a:rPr lang="pl-PL" sz="2000" dirty="0" smtClean="0"/>
              <a:t>Nauczyciele </a:t>
            </a:r>
            <a:r>
              <a:rPr lang="pl-PL" sz="2000" dirty="0"/>
              <a:t>teoretycznych przedmiotów zawodowych i </a:t>
            </a:r>
            <a:r>
              <a:rPr lang="pl-PL" sz="2000" dirty="0" smtClean="0"/>
              <a:t>nauczyciele praktycznej </a:t>
            </a:r>
            <a:r>
              <a:rPr lang="pl-PL" sz="2000" dirty="0"/>
              <a:t>nauki zawodu, zatrudnieni w szkołach prowadzących </a:t>
            </a:r>
            <a:r>
              <a:rPr lang="pl-PL" sz="2000" dirty="0" smtClean="0"/>
              <a:t>kształcenie zawodowe oraz w placówkach kształcenia ustawicznego i centrach kształcenia zawodowego odbywają </a:t>
            </a:r>
            <a:r>
              <a:rPr lang="pl-PL" sz="2000" b="1" dirty="0" smtClean="0"/>
              <a:t>szkolenia branżowe</a:t>
            </a:r>
            <a:r>
              <a:rPr lang="pl-PL" sz="2000" dirty="0" smtClean="0"/>
              <a:t>.</a:t>
            </a:r>
          </a:p>
          <a:p>
            <a:pPr algn="just"/>
            <a:r>
              <a:rPr lang="pl-PL" sz="2000" dirty="0" smtClean="0">
                <a:solidFill>
                  <a:srgbClr val="FF0000"/>
                </a:solidFill>
              </a:rPr>
              <a:t>Art. 42.7.d  </a:t>
            </a:r>
            <a:r>
              <a:rPr lang="pl-PL" sz="2000" b="1" dirty="0"/>
              <a:t>Organ prowadzący szkołę lub placówkę </a:t>
            </a:r>
            <a:r>
              <a:rPr lang="pl-PL" sz="2000" b="1" dirty="0" smtClean="0"/>
              <a:t>określa tygodniowy </a:t>
            </a:r>
            <a:r>
              <a:rPr lang="pl-PL" sz="2000" b="1" dirty="0"/>
              <a:t>obowiązkowy wymiar godzin </a:t>
            </a:r>
            <a:r>
              <a:rPr lang="pl-PL" sz="2000" b="1" dirty="0" smtClean="0"/>
              <a:t>zajęć</a:t>
            </a:r>
            <a:r>
              <a:rPr lang="pl-PL" sz="2000" b="1" dirty="0"/>
              <a:t> nauczycieli praktycznej nauki zawodu</a:t>
            </a:r>
            <a:r>
              <a:rPr lang="pl-PL" sz="2000" dirty="0"/>
              <a:t> we wszystkich typach szkół i </a:t>
            </a:r>
            <a:r>
              <a:rPr lang="pl-PL" sz="2000" dirty="0" smtClean="0"/>
              <a:t>na kwalifikacyjnych </a:t>
            </a:r>
            <a:r>
              <a:rPr lang="pl-PL" sz="2000" dirty="0"/>
              <a:t>kursach zawodowych, z tym że wymiar ten nie </a:t>
            </a:r>
            <a:r>
              <a:rPr lang="pl-PL" sz="2000" dirty="0" smtClean="0"/>
              <a:t>może przekraczać </a:t>
            </a:r>
            <a:r>
              <a:rPr lang="pl-PL" sz="2000" dirty="0"/>
              <a:t>20 </a:t>
            </a:r>
            <a:r>
              <a:rPr lang="pl-PL" sz="2000" dirty="0" smtClean="0"/>
              <a:t>godzin.</a:t>
            </a:r>
          </a:p>
          <a:p>
            <a:pPr algn="just"/>
            <a:r>
              <a:rPr lang="pl-PL" sz="2000" dirty="0">
                <a:solidFill>
                  <a:srgbClr val="FF0000"/>
                </a:solidFill>
              </a:rPr>
              <a:t>Art. 42c. 1. </a:t>
            </a:r>
            <a:r>
              <a:rPr lang="pl-PL" sz="2000" dirty="0"/>
              <a:t>Nauczyciela zatrudnionego w </a:t>
            </a:r>
            <a:r>
              <a:rPr lang="pl-PL" sz="2000" dirty="0" smtClean="0"/>
              <a:t>pełnym wymiarze zajęć obowiązuje</a:t>
            </a:r>
            <a:r>
              <a:rPr lang="pl-PL" sz="2000" dirty="0"/>
              <a:t> </a:t>
            </a:r>
            <a:r>
              <a:rPr lang="pl-PL" sz="2000" dirty="0" smtClean="0"/>
              <a:t>pięciodniowy tydzień </a:t>
            </a:r>
            <a:r>
              <a:rPr lang="pl-PL" sz="2000" dirty="0"/>
              <a:t>pracy. Nauczycielom dokształcającym się, </a:t>
            </a:r>
            <a:r>
              <a:rPr lang="pl-PL" sz="2000" b="1" dirty="0" smtClean="0"/>
              <a:t>odbywającym</a:t>
            </a:r>
            <a:r>
              <a:rPr lang="pl-PL" sz="2000" b="1" dirty="0"/>
              <a:t> </a:t>
            </a:r>
            <a:r>
              <a:rPr lang="pl-PL" sz="2000" b="1" dirty="0" smtClean="0"/>
              <a:t>szkolenie </a:t>
            </a:r>
            <a:r>
              <a:rPr lang="pl-PL" sz="2000" b="1" dirty="0"/>
              <a:t>branżowe</a:t>
            </a:r>
            <a:r>
              <a:rPr lang="pl-PL" sz="2000" b="1" dirty="0" smtClean="0"/>
              <a:t>,</a:t>
            </a:r>
            <a:r>
              <a:rPr lang="pl-PL" sz="2000" dirty="0" smtClean="0"/>
              <a:t> </a:t>
            </a:r>
            <a:r>
              <a:rPr lang="pl-PL" sz="2000" dirty="0"/>
              <a:t>wykonującym inne ważne społecznie zadania lub – jeżeli </a:t>
            </a:r>
            <a:r>
              <a:rPr lang="pl-PL" sz="2000" dirty="0" smtClean="0"/>
              <a:t>to wynika </a:t>
            </a:r>
            <a:r>
              <a:rPr lang="pl-PL" sz="2000" dirty="0"/>
              <a:t>z organizacji pracy w szkole – dyrektor szkoły może ustalić </a:t>
            </a:r>
            <a:r>
              <a:rPr lang="pl-PL" sz="2000" dirty="0" smtClean="0"/>
              <a:t>czterodniowy tydzień </a:t>
            </a:r>
            <a:r>
              <a:rPr lang="pl-PL" sz="2000" dirty="0"/>
              <a:t>pracy.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756459925"/>
      </p:ext>
    </p:extLst>
  </p:cSld>
  <p:clrMapOvr>
    <a:masterClrMapping/>
  </p:clrMapOvr>
  <p:transition>
    <p:dissolve/>
  </p:transition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424608" y="142852"/>
            <a:ext cx="8326644" cy="928694"/>
          </a:xfrm>
        </p:spPr>
        <p:txBody>
          <a:bodyPr/>
          <a:lstStyle/>
          <a:p>
            <a:pPr algn="ctr"/>
            <a:r>
              <a:rPr lang="pl-PL" dirty="0" smtClean="0">
                <a:solidFill>
                  <a:schemeClr val="bg2">
                    <a:lumMod val="25000"/>
                  </a:schemeClr>
                </a:solidFill>
              </a:rPr>
              <a:t>Zmiany w ustawie z dnia 26 stycznia 1982 r. Karta Nauczyciela – nauczyciele przedmiotów zawodowych</a:t>
            </a:r>
            <a:endParaRPr lang="pl-PL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0" y="1428736"/>
            <a:ext cx="9596505" cy="5168615"/>
          </a:xfrm>
        </p:spPr>
        <p:txBody>
          <a:bodyPr>
            <a:normAutofit/>
          </a:bodyPr>
          <a:lstStyle/>
          <a:p>
            <a:r>
              <a:rPr lang="pl-PL" b="1" dirty="0" smtClean="0"/>
              <a:t>Szkolenia branżowe 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pl-PL" sz="2000" dirty="0" smtClean="0"/>
              <a:t>Wymiar: 40 godzin cyklicznie w okresach trzyletnich.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pl-PL" sz="2000" dirty="0" smtClean="0"/>
              <a:t>Miejsce: w przedsiębiorstwach związanych z nauczanym zawodem.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pl-PL" sz="2000" dirty="0" smtClean="0"/>
              <a:t>Cel szkoleń branżowych: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pl-PL" sz="2000" dirty="0"/>
              <a:t>z</a:t>
            </a:r>
            <a:r>
              <a:rPr lang="pl-PL" sz="2000" dirty="0" smtClean="0"/>
              <a:t>apoznanie się z technologiami stosowanymi w przedsiębiorstwie,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pl-PL" sz="2000" dirty="0"/>
              <a:t>z</a:t>
            </a:r>
            <a:r>
              <a:rPr lang="pl-PL" sz="2000" dirty="0" smtClean="0"/>
              <a:t>apoznanie się z urządzeniami, narzędziami i innym sprzętem technicznym stosowanym w procesach produkcyjnych lub usługach,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pl-PL" sz="2000" dirty="0"/>
              <a:t>p</a:t>
            </a:r>
            <a:r>
              <a:rPr lang="pl-PL" sz="2000" dirty="0" smtClean="0"/>
              <a:t>oznanie specyfiki pracy w rzeczywistych warunkach w branży związanej </a:t>
            </a:r>
            <a:br>
              <a:rPr lang="pl-PL" sz="2000" dirty="0" smtClean="0"/>
            </a:br>
            <a:r>
              <a:rPr lang="pl-PL" sz="2000" dirty="0" smtClean="0"/>
              <a:t>z nauczanym zawodem,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pl-PL" sz="2000" dirty="0"/>
              <a:t>d</a:t>
            </a:r>
            <a:r>
              <a:rPr lang="pl-PL" sz="2000" dirty="0" smtClean="0"/>
              <a:t>oskonalenie praktycznych umiejętności zastosowania wiedzy teoretycznej,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pl-PL" sz="2000" dirty="0" smtClean="0"/>
              <a:t>zdobycie nowych doświadczeń zawodowych związanych z wybranym zawodem,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pl-PL" sz="2000" dirty="0"/>
              <a:t>nawiązanie kontaktów zawodowych umożliwiających ich wykorzystanie </a:t>
            </a:r>
            <a:r>
              <a:rPr lang="pl-PL" sz="2000" dirty="0" smtClean="0"/>
              <a:t>                   w </a:t>
            </a:r>
            <a:r>
              <a:rPr lang="pl-PL" sz="2000" dirty="0"/>
              <a:t>procesie kształcenia zawodowego,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endParaRPr lang="pl-PL" sz="2000" dirty="0" smtClean="0"/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777039579"/>
      </p:ext>
    </p:extLst>
  </p:cSld>
  <p:clrMapOvr>
    <a:masterClrMapping/>
  </p:clrMapOvr>
  <p:transition>
    <p:dissolve/>
  </p:transition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424608" y="142852"/>
            <a:ext cx="8326644" cy="928694"/>
          </a:xfrm>
        </p:spPr>
        <p:txBody>
          <a:bodyPr/>
          <a:lstStyle/>
          <a:p>
            <a:pPr algn="ctr"/>
            <a:r>
              <a:rPr lang="pl-PL" dirty="0" smtClean="0">
                <a:solidFill>
                  <a:schemeClr val="bg2">
                    <a:lumMod val="25000"/>
                  </a:schemeClr>
                </a:solidFill>
              </a:rPr>
              <a:t>Zmiany w ustawie z dnia 26 stycznia 1982 r. Karta Nauczyciela – </a:t>
            </a:r>
            <a:r>
              <a:rPr lang="pl-PL" dirty="0" smtClean="0">
                <a:solidFill>
                  <a:srgbClr val="FF0000"/>
                </a:solidFill>
              </a:rPr>
              <a:t>nauczyciele przedmiotów zawodowych</a:t>
            </a:r>
            <a:endParaRPr lang="pl-PL" dirty="0">
              <a:solidFill>
                <a:srgbClr val="FF0000"/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0" y="1428736"/>
            <a:ext cx="9596505" cy="5168615"/>
          </a:xfrm>
        </p:spPr>
        <p:txBody>
          <a:bodyPr>
            <a:normAutofit/>
          </a:bodyPr>
          <a:lstStyle/>
          <a:p>
            <a:r>
              <a:rPr lang="pl-PL" sz="2000" b="1" dirty="0" smtClean="0"/>
              <a:t>Szkolenia branżowe </a:t>
            </a:r>
          </a:p>
          <a:p>
            <a:r>
              <a:rPr lang="pl-PL" sz="2000" dirty="0" smtClean="0"/>
              <a:t>Dyrektor: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pl-PL" sz="2000" dirty="0" smtClean="0"/>
              <a:t> ustala harmonogram szkoleń na dany rok szkolny,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pl-PL" sz="2000" dirty="0"/>
              <a:t>k</a:t>
            </a:r>
            <a:r>
              <a:rPr lang="pl-PL" sz="2000" dirty="0" smtClean="0"/>
              <a:t>ieruje nauczyciela na szkolenie branżowe u przedsiębiorcy z własnej inicjatywy lub na wniosek nauczyciela.</a:t>
            </a:r>
          </a:p>
          <a:p>
            <a:pPr algn="just"/>
            <a:r>
              <a:rPr lang="pl-PL" sz="2000" dirty="0" smtClean="0"/>
              <a:t>Nauczyciel: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pl-PL" sz="2000" dirty="0" smtClean="0"/>
              <a:t>przedkłada dyrektorowi informację potwierdzoną przez przedsiębiorcę o odbyciu szkolenia branżowego, zawierającą w szczególności wymiar </a:t>
            </a:r>
            <a:r>
              <a:rPr lang="pl-PL" sz="2000" smtClean="0"/>
              <a:t>tego szkolenia.</a:t>
            </a:r>
            <a:endParaRPr lang="pl-PL" sz="2000" dirty="0" smtClean="0"/>
          </a:p>
          <a:p>
            <a:pPr marL="342900" indent="-342900" algn="just">
              <a:buFont typeface="Wingdings" panose="05000000000000000000" pitchFamily="2" charset="2"/>
              <a:buChar char="§"/>
            </a:pPr>
            <a:endParaRPr lang="pl-PL" sz="2000" dirty="0" smtClean="0"/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348203343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>
                <a:solidFill>
                  <a:schemeClr val="bg2">
                    <a:lumMod val="25000"/>
                  </a:schemeClr>
                </a:solidFill>
              </a:rPr>
              <a:t>Zmiany w ustawie z dnia 26 stycznia 1982 r. </a:t>
            </a:r>
            <a:br>
              <a:rPr lang="pl-PL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pl-PL" dirty="0" smtClean="0">
                <a:solidFill>
                  <a:schemeClr val="bg2">
                    <a:lumMod val="25000"/>
                  </a:schemeClr>
                </a:solidFill>
              </a:rPr>
              <a:t>Karta Nauczyciela</a:t>
            </a:r>
            <a:endParaRPr lang="pl-PL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0" y="1428736"/>
            <a:ext cx="9596505" cy="5312632"/>
          </a:xfrm>
        </p:spPr>
        <p:txBody>
          <a:bodyPr>
            <a:normAutofit fontScale="40000" lnSpcReduction="20000"/>
          </a:bodyPr>
          <a:lstStyle/>
          <a:p>
            <a:r>
              <a:rPr lang="pl-PL" sz="5000" b="1" dirty="0" smtClean="0"/>
              <a:t>Awans zawodowy</a:t>
            </a:r>
            <a:endParaRPr lang="pl-PL" sz="5000" dirty="0" smtClean="0"/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pl-PL" sz="5000" dirty="0" smtClean="0"/>
              <a:t>Skrócenie stażu na stopień nauczyciela kontraktowego do 9 m-</a:t>
            </a:r>
            <a:r>
              <a:rPr lang="pl-PL" sz="5000" dirty="0" err="1" smtClean="0"/>
              <a:t>cy</a:t>
            </a:r>
            <a:r>
              <a:rPr lang="pl-PL" sz="5000" dirty="0"/>
              <a:t> </a:t>
            </a:r>
            <a:r>
              <a:rPr lang="pl-PL" sz="5000" dirty="0" smtClean="0">
                <a:solidFill>
                  <a:srgbClr val="FF0000"/>
                </a:solidFill>
              </a:rPr>
              <a:t>(art. 9c.1.1)</a:t>
            </a:r>
            <a:r>
              <a:rPr lang="pl-PL" sz="5000" dirty="0" smtClean="0"/>
              <a:t>.</a:t>
            </a:r>
            <a:endParaRPr lang="pl-PL" sz="5000" dirty="0" smtClean="0">
              <a:solidFill>
                <a:srgbClr val="FF0000"/>
              </a:solidFill>
            </a:endParaRPr>
          </a:p>
          <a:p>
            <a:pPr lvl="0">
              <a:spcBef>
                <a:spcPts val="0"/>
              </a:spcBef>
            </a:pPr>
            <a:r>
              <a:rPr lang="pl-PL" sz="5000" dirty="0" smtClean="0">
                <a:solidFill>
                  <a:srgbClr val="FF0000"/>
                </a:solidFill>
              </a:rPr>
              <a:t>Uwaga</a:t>
            </a:r>
            <a:r>
              <a:rPr lang="pl-PL" sz="5000" dirty="0">
                <a:solidFill>
                  <a:srgbClr val="FF0000"/>
                </a:solidFill>
              </a:rPr>
              <a:t>!</a:t>
            </a:r>
          </a:p>
          <a:p>
            <a:pPr lvl="0">
              <a:spcBef>
                <a:spcPts val="0"/>
              </a:spcBef>
            </a:pPr>
            <a:r>
              <a:rPr lang="pl-PL" sz="50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1. W </a:t>
            </a:r>
            <a:r>
              <a:rPr lang="pl-PL" sz="5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przypadku ubiegania się o awans na stopień nauczyciela kontraktowego staż rozpoczęty w roku szkolnym 2018/2019 trwa </a:t>
            </a:r>
            <a:r>
              <a:rPr lang="pl-PL" sz="5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12 miesięcy</a:t>
            </a:r>
            <a:r>
              <a:rPr lang="pl-PL" sz="50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pl-PL" sz="5000" dirty="0">
              <a:solidFill>
                <a:srgbClr val="00B050"/>
              </a:solidFill>
            </a:endParaRPr>
          </a:p>
          <a:p>
            <a:pPr lvl="0">
              <a:spcBef>
                <a:spcPts val="0"/>
              </a:spcBef>
            </a:pPr>
            <a:r>
              <a:rPr lang="pl-PL" sz="5000" dirty="0">
                <a:solidFill>
                  <a:prstClr val="black"/>
                </a:solidFill>
              </a:rPr>
              <a:t>2. Po zakończeniu </a:t>
            </a:r>
            <a:r>
              <a:rPr lang="pl-PL" sz="5000" dirty="0" smtClean="0">
                <a:solidFill>
                  <a:prstClr val="black"/>
                </a:solidFill>
              </a:rPr>
              <a:t>stażu dokonywana </a:t>
            </a:r>
            <a:r>
              <a:rPr lang="pl-PL" sz="5000" dirty="0">
                <a:solidFill>
                  <a:prstClr val="black"/>
                </a:solidFill>
              </a:rPr>
              <a:t>jest </a:t>
            </a:r>
            <a:r>
              <a:rPr lang="pl-PL" sz="5000" b="1" dirty="0">
                <a:solidFill>
                  <a:prstClr val="black"/>
                </a:solidFill>
              </a:rPr>
              <a:t>ocena dorobku zawodowego</a:t>
            </a:r>
            <a:r>
              <a:rPr lang="pl-PL" sz="5000" dirty="0">
                <a:solidFill>
                  <a:prstClr val="black"/>
                </a:solidFill>
              </a:rPr>
              <a:t> nauczyciela za okres stażu oraz przeprowadzane jest postępowanie </a:t>
            </a:r>
            <a:r>
              <a:rPr lang="pl-PL" sz="5000" dirty="0" smtClean="0">
                <a:solidFill>
                  <a:prstClr val="black"/>
                </a:solidFill>
              </a:rPr>
              <a:t>kwalifikacyjne</a:t>
            </a:r>
            <a:r>
              <a:rPr lang="pl-PL" sz="5000" dirty="0">
                <a:solidFill>
                  <a:prstClr val="black"/>
                </a:solidFill>
              </a:rPr>
              <a:t> </a:t>
            </a:r>
            <a:r>
              <a:rPr lang="pl-PL" sz="5000" dirty="0" smtClean="0">
                <a:solidFill>
                  <a:srgbClr val="FF0000"/>
                </a:solidFill>
              </a:rPr>
              <a:t>(art. 9.1 i 9.2)</a:t>
            </a:r>
            <a:r>
              <a:rPr lang="pl-PL" sz="5000" dirty="0" smtClean="0"/>
              <a:t>.</a:t>
            </a:r>
            <a:endParaRPr lang="pl-PL" sz="5000" dirty="0" smtClean="0">
              <a:solidFill>
                <a:srgbClr val="FF0000"/>
              </a:solidFill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pl-PL" sz="5000" dirty="0" smtClean="0"/>
              <a:t> Zmiana w składzie komisji kwalifikacyjnej na stopień nauczyciela </a:t>
            </a:r>
            <a:r>
              <a:rPr lang="pl-PL" sz="5000" dirty="0"/>
              <a:t>kontraktowego </a:t>
            </a:r>
            <a:r>
              <a:rPr lang="pl-PL" sz="5000" dirty="0">
                <a:solidFill>
                  <a:srgbClr val="FF0000"/>
                </a:solidFill>
              </a:rPr>
              <a:t>(art. 9g.1</a:t>
            </a:r>
            <a:r>
              <a:rPr lang="pl-PL" sz="5000" dirty="0" smtClean="0">
                <a:solidFill>
                  <a:srgbClr val="FF0000"/>
                </a:solidFill>
              </a:rPr>
              <a:t>)</a:t>
            </a:r>
            <a:r>
              <a:rPr lang="pl-PL" sz="5000" dirty="0" smtClean="0"/>
              <a:t>.</a:t>
            </a:r>
            <a:endParaRPr lang="pl-PL" sz="5000" dirty="0"/>
          </a:p>
          <a:p>
            <a:pPr algn="just"/>
            <a:r>
              <a:rPr lang="pl-PL" sz="5000" dirty="0" smtClean="0"/>
              <a:t>Skład </a:t>
            </a:r>
            <a:r>
              <a:rPr lang="pl-PL" sz="5000" dirty="0"/>
              <a:t>komisji kwalifikacyjnej dla nauczycieli ubiegających się o awans na stopień nauczyciela kontraktowego:</a:t>
            </a:r>
          </a:p>
          <a:p>
            <a:pPr marL="457200" indent="-457200" algn="just">
              <a:buAutoNum type="arabicParenR"/>
            </a:pPr>
            <a:r>
              <a:rPr lang="pl-PL" sz="5000" dirty="0" smtClean="0"/>
              <a:t>dyrektor </a:t>
            </a:r>
            <a:r>
              <a:rPr lang="pl-PL" sz="5000" dirty="0"/>
              <a:t>lub wicedyrektor szkoły, jako przewodniczący </a:t>
            </a:r>
            <a:r>
              <a:rPr lang="pl-PL" sz="5000" dirty="0" smtClean="0"/>
              <a:t>komisji;</a:t>
            </a:r>
          </a:p>
          <a:p>
            <a:pPr marL="457200" indent="-457200" algn="just">
              <a:buAutoNum type="arabicParenR"/>
            </a:pPr>
            <a:r>
              <a:rPr lang="pl-PL" sz="5000" dirty="0" smtClean="0"/>
              <a:t>przewodniczący </a:t>
            </a:r>
            <a:r>
              <a:rPr lang="pl-PL" sz="5000" dirty="0"/>
              <a:t>zespołu nauczycieli, o którym mowa w przepisach wydanych na podstawie art. 111 </a:t>
            </a:r>
            <a:r>
              <a:rPr lang="pl-PL" sz="5000" dirty="0" smtClean="0"/>
              <a:t> </a:t>
            </a:r>
            <a:r>
              <a:rPr lang="pl-PL" sz="5000" dirty="0"/>
              <a:t>ustawy – Prawo oświatowe, a jeżeli zespół taki nie został w tej szkole powołany – nauczyciel </a:t>
            </a:r>
            <a:r>
              <a:rPr lang="pl-PL" sz="5000" dirty="0" smtClean="0"/>
              <a:t>mianowany </a:t>
            </a:r>
            <a:r>
              <a:rPr lang="pl-PL" sz="5000" dirty="0"/>
              <a:t>lub dyplomowany zatrudniony w szkole, a w przypadku przedszkola, szkoły lub placówki, o </a:t>
            </a:r>
            <a:r>
              <a:rPr lang="pl-PL" sz="5000" dirty="0" smtClean="0"/>
              <a:t>których mowa </a:t>
            </a:r>
            <a:r>
              <a:rPr lang="pl-PL" sz="5000" dirty="0"/>
              <a:t>w art. 1 ust. 2 pkt 2, w których nie są zatrudnieni nauczyciele mianowani lub dyplomowani – </a:t>
            </a:r>
            <a:r>
              <a:rPr lang="pl-PL" sz="5000" dirty="0" smtClean="0"/>
              <a:t> </a:t>
            </a:r>
            <a:r>
              <a:rPr lang="pl-PL" sz="5000" dirty="0"/>
              <a:t>nauczyciel kontraktowy; </a:t>
            </a:r>
            <a:endParaRPr lang="pl-PL" sz="5000" dirty="0" smtClean="0"/>
          </a:p>
          <a:p>
            <a:pPr marL="457200" indent="-457200" algn="just">
              <a:buAutoNum type="arabicParenR"/>
            </a:pPr>
            <a:r>
              <a:rPr lang="pl-PL" sz="5000" dirty="0" smtClean="0"/>
              <a:t>opiekun </a:t>
            </a:r>
            <a:r>
              <a:rPr lang="pl-PL" sz="5000" dirty="0"/>
              <a:t>stażu</a:t>
            </a:r>
            <a:r>
              <a:rPr lang="pl-PL" sz="5000" dirty="0" smtClean="0"/>
              <a:t>.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pl-PL" sz="4500" dirty="0" smtClean="0"/>
          </a:p>
          <a:p>
            <a:pPr algn="just"/>
            <a:endParaRPr lang="pl-PL" sz="3800" dirty="0" smtClean="0"/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pl-PL" dirty="0" smtClean="0"/>
          </a:p>
          <a:p>
            <a:pPr algn="just"/>
            <a:endParaRPr lang="pl-PL" dirty="0" smtClean="0"/>
          </a:p>
          <a:p>
            <a:pPr algn="just"/>
            <a:endParaRPr lang="pl-PL" b="1" dirty="0" smtClean="0"/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pl-PL" dirty="0" smtClean="0"/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787068809"/>
      </p:ext>
    </p:extLst>
  </p:cSld>
  <p:clrMapOvr>
    <a:masterClrMapping/>
  </p:clrMapOvr>
  <p:transition>
    <p:dissolv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12640" y="116632"/>
            <a:ext cx="7816508" cy="928694"/>
          </a:xfrm>
        </p:spPr>
        <p:txBody>
          <a:bodyPr>
            <a:normAutofit/>
          </a:bodyPr>
          <a:lstStyle/>
          <a:p>
            <a:pPr algn="ctr"/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  <a:t>Wnioski </a:t>
            </a:r>
            <a:b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  <a:t>wynikające z przeprowadzonych ewaluacji zewnętrznych </a:t>
            </a:r>
            <a:b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  <a:t>w szkołach </a:t>
            </a:r>
            <a:r>
              <a:rPr lang="pl-PL" sz="18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  <a:t>podstawowych</a:t>
            </a:r>
            <a:endParaRPr lang="pl-PL" sz="18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1" y="1428736"/>
            <a:ext cx="9622787" cy="5312632"/>
          </a:xfrm>
        </p:spPr>
        <p:txBody>
          <a:bodyPr>
            <a:noAutofit/>
          </a:bodyPr>
          <a:lstStyle/>
          <a:p>
            <a:pPr lvl="0" algn="just"/>
            <a:r>
              <a:rPr lang="pl-PL" sz="2000" b="1" dirty="0" smtClean="0">
                <a:solidFill>
                  <a:srgbClr val="008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Mocne strony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:</a:t>
            </a:r>
          </a:p>
          <a:p>
            <a:pPr lvl="0" algn="just"/>
            <a:endParaRPr lang="pl-PL" sz="2000" b="1" dirty="0" smtClean="0">
              <a:solidFill>
                <a:srgbClr val="0080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Nauczyciele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prowadzą diagnozy wiedzy i umiejętności uczniów, na tej podstawie planują i realizują procesy edukacyjne w sposób, który w znacznym zakresie odpowiada potrzebom uczniów. </a:t>
            </a:r>
            <a:endParaRPr lang="pl-PL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/>
            </a:pPr>
            <a:endParaRPr lang="pl-PL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Procesy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edukacyjne realizowane są z wykorzystaniem warunków i sposobów realizacji podstawy programowej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/>
            </a:pPr>
            <a:endParaRPr lang="pl-PL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Nauczyciele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monitorują i analizują osiągnięcia uczniów z wykorzystaniem zróżnicowanych form analizy postępów uczniów, a wnioski wykorzystują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w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bieżącej pracy z uczniami, a także do podejmowania działań ukierunkowanych na podnoszenie efektywności realizowanych zadań dydaktyczno-wychowawczych.</a:t>
            </a: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/>
            </a:pPr>
            <a:endParaRPr lang="pl-PL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3423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>
                <a:solidFill>
                  <a:schemeClr val="bg2">
                    <a:lumMod val="25000"/>
                  </a:schemeClr>
                </a:solidFill>
              </a:rPr>
              <a:t>Zmiany w ustawie z dnia 26 stycznia 1982 r. </a:t>
            </a:r>
            <a:br>
              <a:rPr lang="pl-PL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pl-PL" dirty="0" smtClean="0">
                <a:solidFill>
                  <a:schemeClr val="bg2">
                    <a:lumMod val="25000"/>
                  </a:schemeClr>
                </a:solidFill>
              </a:rPr>
              <a:t>Karta Nauczyciela</a:t>
            </a:r>
            <a:endParaRPr lang="pl-PL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0" y="1428736"/>
            <a:ext cx="9596505" cy="5096607"/>
          </a:xfrm>
        </p:spPr>
        <p:txBody>
          <a:bodyPr>
            <a:normAutofit/>
          </a:bodyPr>
          <a:lstStyle/>
          <a:p>
            <a:pPr marL="342900" lvl="0" indent="-342900" algn="just">
              <a:buFont typeface="Wingdings" panose="05000000000000000000" pitchFamily="2" charset="2"/>
              <a:buChar char="Ø"/>
            </a:pPr>
            <a:r>
              <a:rPr lang="pl-PL" sz="1800" dirty="0">
                <a:solidFill>
                  <a:prstClr val="black"/>
                </a:solidFill>
              </a:rPr>
              <a:t>W przypadku nauczyciela stażysty – uzyskanie akceptacji komisji kwalifikacyjnej po przeprowadzonej rozmowie </a:t>
            </a:r>
            <a:r>
              <a:rPr lang="pl-PL" sz="1800" dirty="0">
                <a:solidFill>
                  <a:srgbClr val="FF0000"/>
                </a:solidFill>
              </a:rPr>
              <a:t>(art. 9b.1.1</a:t>
            </a:r>
            <a:r>
              <a:rPr lang="pl-PL" sz="1800" dirty="0" smtClean="0">
                <a:solidFill>
                  <a:srgbClr val="FF0000"/>
                </a:solidFill>
              </a:rPr>
              <a:t>)</a:t>
            </a:r>
            <a:r>
              <a:rPr lang="pl-PL" sz="1800" dirty="0" smtClean="0">
                <a:solidFill>
                  <a:prstClr val="black"/>
                </a:solidFill>
              </a:rPr>
              <a:t>.</a:t>
            </a:r>
            <a:endParaRPr lang="pl-PL" sz="2000" dirty="0"/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pl-PL" sz="2000" dirty="0" smtClean="0"/>
              <a:t>Ocena dorobku zawodowego po zakończeniu stażu </a:t>
            </a:r>
            <a:r>
              <a:rPr lang="pl-PL" sz="2000" dirty="0" smtClean="0">
                <a:solidFill>
                  <a:srgbClr val="FF0000"/>
                </a:solidFill>
              </a:rPr>
              <a:t>(art. 9c. 5a)</a:t>
            </a:r>
            <a:r>
              <a:rPr lang="pl-PL" sz="2000" dirty="0" smtClean="0"/>
              <a:t>.</a:t>
            </a:r>
            <a:endParaRPr lang="pl-PL" sz="2000" dirty="0" smtClean="0">
              <a:solidFill>
                <a:srgbClr val="FF0000"/>
              </a:solidFill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pl-PL" sz="2000" dirty="0"/>
              <a:t>O nadanie stopnia awansu zawodowego może się ubiegać ten nauczyciel, m. in. którego staż zakończył się pozytywną oceną dorobku </a:t>
            </a:r>
            <a:r>
              <a:rPr lang="pl-PL" sz="2000" dirty="0" smtClean="0"/>
              <a:t>zawodowego </a:t>
            </a:r>
            <a:r>
              <a:rPr lang="pl-PL" sz="2000" dirty="0" smtClean="0">
                <a:solidFill>
                  <a:srgbClr val="FF0000"/>
                </a:solidFill>
              </a:rPr>
              <a:t>(art. 9b.1)</a:t>
            </a:r>
            <a:r>
              <a:rPr lang="pl-PL" sz="2000" dirty="0" smtClean="0"/>
              <a:t>.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pl-PL" sz="2000" dirty="0" smtClean="0"/>
              <a:t>Opiekun stażu opracowuje projekt </a:t>
            </a:r>
            <a:r>
              <a:rPr lang="pl-PL" sz="2000" dirty="0"/>
              <a:t>oceny dorobku zawodowego nauczyciela za okres </a:t>
            </a:r>
            <a:r>
              <a:rPr lang="pl-PL" sz="2000" dirty="0" smtClean="0"/>
              <a:t>stażu </a:t>
            </a:r>
            <a:r>
              <a:rPr lang="pl-PL" sz="2000" dirty="0" smtClean="0">
                <a:solidFill>
                  <a:srgbClr val="FF0000"/>
                </a:solidFill>
              </a:rPr>
              <a:t>(art. 9c.5)</a:t>
            </a:r>
            <a:r>
              <a:rPr lang="pl-PL" sz="2000" dirty="0" smtClean="0"/>
              <a:t>.</a:t>
            </a:r>
            <a:endParaRPr lang="pl-PL" sz="2000" dirty="0"/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pl-PL" sz="2000" dirty="0" smtClean="0"/>
              <a:t>Skrócenie okresu przerwy między uzyskaniem stopnia awansu zawodowego </a:t>
            </a:r>
            <a:br>
              <a:rPr lang="pl-PL" sz="2000" dirty="0" smtClean="0"/>
            </a:br>
            <a:r>
              <a:rPr lang="pl-PL" sz="2000" dirty="0" smtClean="0"/>
              <a:t>a rozpoczęciem stażu na kolejny stopień </a:t>
            </a:r>
            <a:r>
              <a:rPr lang="pl-PL" sz="2000" dirty="0" smtClean="0">
                <a:solidFill>
                  <a:srgbClr val="FF0000"/>
                </a:solidFill>
              </a:rPr>
              <a:t>(art. 9d. 4)</a:t>
            </a:r>
            <a:r>
              <a:rPr lang="pl-PL" sz="2000" dirty="0" smtClean="0"/>
              <a:t>.</a:t>
            </a:r>
            <a:endParaRPr lang="pl-PL" sz="2000" dirty="0" smtClean="0">
              <a:solidFill>
                <a:srgbClr val="FF0000"/>
              </a:solidFill>
            </a:endParaRPr>
          </a:p>
          <a:p>
            <a:pPr algn="just"/>
            <a:r>
              <a:rPr lang="pl-PL" sz="2000" dirty="0"/>
              <a:t>Nauczyciel kontraktowy może rozpocząć staż </a:t>
            </a:r>
            <a:r>
              <a:rPr lang="pl-PL" sz="2000" b="1" dirty="0"/>
              <a:t>na stopień nauczyciela mianowanego </a:t>
            </a:r>
            <a:r>
              <a:rPr lang="pl-PL" sz="2000" dirty="0"/>
              <a:t>po przepracowaniu w szkole co najmniej 2 lat, a nauczyciel mianowany może rozpocząć staż </a:t>
            </a:r>
            <a:r>
              <a:rPr lang="pl-PL" sz="2000" b="1" dirty="0"/>
              <a:t>na stopień nauczyciela dyplomowanego </a:t>
            </a:r>
            <a:r>
              <a:rPr lang="pl-PL" sz="2000" dirty="0"/>
              <a:t>po przepracowaniu w szkole </a:t>
            </a:r>
            <a:r>
              <a:rPr lang="pl-PL" sz="2000" b="1" dirty="0"/>
              <a:t>co najmniej roku </a:t>
            </a:r>
            <a:r>
              <a:rPr lang="pl-PL" sz="2000" dirty="0"/>
              <a:t>od dnia nadania poprzedniego stopnia awansu zawodowego.                                      </a:t>
            </a:r>
            <a:endParaRPr lang="pl-PL" sz="2000" dirty="0" smtClean="0"/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pl-PL" sz="2000" dirty="0" smtClean="0"/>
              <a:t>Skrócenie dyrektorskiej ścieżki awansu zawodowego o rok </a:t>
            </a:r>
            <a:r>
              <a:rPr lang="pl-PL" sz="2000" dirty="0" smtClean="0">
                <a:solidFill>
                  <a:srgbClr val="FF0000"/>
                </a:solidFill>
              </a:rPr>
              <a:t>(art. 9e.1)</a:t>
            </a:r>
            <a:r>
              <a:rPr lang="pl-PL" sz="2000" dirty="0"/>
              <a:t>.</a:t>
            </a:r>
            <a:endParaRPr lang="pl-PL" sz="2000" dirty="0" smtClean="0"/>
          </a:p>
          <a:p>
            <a:pPr algn="just"/>
            <a:endParaRPr lang="pl-PL" sz="2000" b="1" dirty="0" smtClean="0"/>
          </a:p>
          <a:p>
            <a:pPr algn="just"/>
            <a:endParaRPr lang="pl-PL" dirty="0" smtClean="0"/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pl-PL" dirty="0" smtClean="0"/>
          </a:p>
          <a:p>
            <a:pPr algn="just"/>
            <a:endParaRPr lang="pl-PL" dirty="0" smtClean="0"/>
          </a:p>
          <a:p>
            <a:pPr algn="just"/>
            <a:endParaRPr lang="pl-PL" b="1" dirty="0" smtClean="0"/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pl-PL" dirty="0" smtClean="0"/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522357185"/>
      </p:ext>
    </p:extLst>
  </p:cSld>
  <p:clrMapOvr>
    <a:masterClrMapping/>
  </p:clrMapOvr>
  <p:transition>
    <p:dissolve/>
  </p:transition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>
                <a:solidFill>
                  <a:schemeClr val="bg2">
                    <a:lumMod val="25000"/>
                  </a:schemeClr>
                </a:solidFill>
              </a:rPr>
              <a:t>Zmiany w ustawie z dnia 26 stycznia 1982 r. </a:t>
            </a:r>
            <a:br>
              <a:rPr lang="pl-PL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pl-PL" dirty="0" smtClean="0">
                <a:solidFill>
                  <a:schemeClr val="bg2">
                    <a:lumMod val="25000"/>
                  </a:schemeClr>
                </a:solidFill>
              </a:rPr>
              <a:t>Karta Nauczyciela</a:t>
            </a:r>
            <a:endParaRPr lang="pl-PL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0" y="1428736"/>
            <a:ext cx="9596505" cy="5096607"/>
          </a:xfrm>
        </p:spPr>
        <p:txBody>
          <a:bodyPr>
            <a:normAutofit/>
          </a:bodyPr>
          <a:lstStyle/>
          <a:p>
            <a:pPr algn="just"/>
            <a:endParaRPr lang="pl-PL" sz="2000" dirty="0"/>
          </a:p>
          <a:p>
            <a:pPr algn="just"/>
            <a:endParaRPr lang="pl-PL" sz="2000" b="1" dirty="0" smtClean="0"/>
          </a:p>
          <a:p>
            <a:pPr algn="just"/>
            <a:r>
              <a:rPr lang="pl-PL" sz="2000" b="1" dirty="0" smtClean="0"/>
              <a:t>Ocena pracy (art. 6a)</a:t>
            </a:r>
          </a:p>
          <a:p>
            <a:pPr algn="just"/>
            <a:r>
              <a:rPr lang="pl-PL" sz="2000" dirty="0" smtClean="0"/>
              <a:t>Rezygnacja z: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pl-PL" sz="2000" dirty="0"/>
              <a:t>k</a:t>
            </a:r>
            <a:r>
              <a:rPr lang="pl-PL" sz="2000" dirty="0" smtClean="0"/>
              <a:t>ryteriów oceny pracy ustalonych w rozporządzeniu </a:t>
            </a:r>
            <a:r>
              <a:rPr lang="pl-PL" sz="2000" dirty="0" smtClean="0">
                <a:solidFill>
                  <a:srgbClr val="FF0000"/>
                </a:solidFill>
              </a:rPr>
              <a:t>(art. 6a.1e, 1f)</a:t>
            </a:r>
            <a:r>
              <a:rPr lang="pl-PL" sz="2000" dirty="0"/>
              <a:t>;</a:t>
            </a:r>
            <a:endParaRPr lang="pl-PL" sz="2000" dirty="0" smtClean="0">
              <a:solidFill>
                <a:srgbClr val="FF0000"/>
              </a:solidFill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pl-PL" sz="2000" dirty="0"/>
              <a:t>o</a:t>
            </a:r>
            <a:r>
              <a:rPr lang="pl-PL" sz="2000" dirty="0" smtClean="0"/>
              <a:t>kresowej oceny pracy </a:t>
            </a:r>
            <a:r>
              <a:rPr lang="en-US" sz="2000" dirty="0"/>
              <a:t> </a:t>
            </a:r>
            <a:r>
              <a:rPr lang="en-US" sz="2000" dirty="0">
                <a:solidFill>
                  <a:srgbClr val="FF0000"/>
                </a:solidFill>
              </a:rPr>
              <a:t>(art. </a:t>
            </a:r>
            <a:r>
              <a:rPr lang="en-US" sz="2000" dirty="0" smtClean="0">
                <a:solidFill>
                  <a:srgbClr val="FF0000"/>
                </a:solidFill>
              </a:rPr>
              <a:t>6a</a:t>
            </a:r>
            <a:r>
              <a:rPr lang="pl-PL" sz="2000" dirty="0" smtClean="0">
                <a:solidFill>
                  <a:srgbClr val="FF0000"/>
                </a:solidFill>
              </a:rPr>
              <a:t>.1)</a:t>
            </a:r>
            <a:r>
              <a:rPr lang="pl-PL" sz="2000" dirty="0"/>
              <a:t>;</a:t>
            </a:r>
            <a:endParaRPr lang="pl-PL" sz="2000" dirty="0" smtClean="0">
              <a:solidFill>
                <a:srgbClr val="FF0000"/>
              </a:solidFill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pl-PL" sz="2000" dirty="0"/>
              <a:t>o</a:t>
            </a:r>
            <a:r>
              <a:rPr lang="pl-PL" sz="2000" dirty="0" smtClean="0"/>
              <a:t>ceny pracy po zakończeniu </a:t>
            </a:r>
            <a:r>
              <a:rPr lang="pl-PL" sz="2000" dirty="0"/>
              <a:t>stażu </a:t>
            </a:r>
            <a:r>
              <a:rPr lang="pl-PL" sz="2000" dirty="0">
                <a:solidFill>
                  <a:srgbClr val="FF0000"/>
                </a:solidFill>
              </a:rPr>
              <a:t>(art. 9c. 5a</a:t>
            </a:r>
            <a:r>
              <a:rPr lang="pl-PL" sz="2000" dirty="0" smtClean="0">
                <a:solidFill>
                  <a:srgbClr val="FF0000"/>
                </a:solidFill>
              </a:rPr>
              <a:t>)</a:t>
            </a:r>
            <a:r>
              <a:rPr lang="pl-PL" sz="2000" dirty="0" smtClean="0"/>
              <a:t>.</a:t>
            </a:r>
            <a:endParaRPr lang="pl-PL" sz="2000" dirty="0" smtClean="0">
              <a:solidFill>
                <a:srgbClr val="FF0000"/>
              </a:solidFill>
            </a:endParaRPr>
          </a:p>
          <a:p>
            <a:pPr algn="just"/>
            <a:endParaRPr lang="pl-PL" dirty="0" smtClean="0"/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pl-PL" dirty="0" smtClean="0"/>
          </a:p>
          <a:p>
            <a:pPr algn="just"/>
            <a:endParaRPr lang="pl-PL" dirty="0" smtClean="0"/>
          </a:p>
          <a:p>
            <a:pPr algn="just"/>
            <a:endParaRPr lang="pl-PL" b="1" dirty="0" smtClean="0"/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pl-PL" dirty="0" smtClean="0"/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73186121"/>
      </p:ext>
    </p:extLst>
  </p:cSld>
  <p:clrMapOvr>
    <a:masterClrMapping/>
  </p:clrMapOvr>
  <p:transition>
    <p:dissolve/>
  </p:transition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280592" y="142852"/>
            <a:ext cx="8470660" cy="928694"/>
          </a:xfrm>
        </p:spPr>
        <p:txBody>
          <a:bodyPr/>
          <a:lstStyle/>
          <a:p>
            <a:pPr algn="ctr"/>
            <a:r>
              <a:rPr lang="pl-PL" dirty="0" smtClean="0">
                <a:solidFill>
                  <a:schemeClr val="bg2">
                    <a:lumMod val="25000"/>
                  </a:schemeClr>
                </a:solidFill>
              </a:rPr>
              <a:t>Zmiany w ustawie z dnia 26 stycznia 1982 r. </a:t>
            </a:r>
            <a:br>
              <a:rPr lang="pl-PL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pl-PL" dirty="0" smtClean="0">
                <a:solidFill>
                  <a:schemeClr val="bg2">
                    <a:lumMod val="25000"/>
                  </a:schemeClr>
                </a:solidFill>
              </a:rPr>
              <a:t>Karta Nauczyciela</a:t>
            </a:r>
            <a:endParaRPr lang="pl-PL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0" y="1428736"/>
            <a:ext cx="9596505" cy="5096607"/>
          </a:xfrm>
        </p:spPr>
        <p:txBody>
          <a:bodyPr>
            <a:normAutofit/>
          </a:bodyPr>
          <a:lstStyle/>
          <a:p>
            <a:r>
              <a:rPr lang="pl-PL" sz="2000" b="1" dirty="0" smtClean="0"/>
              <a:t>Zatrudnianie nauczycieli</a:t>
            </a:r>
            <a:endParaRPr lang="pl-PL" sz="2000" dirty="0" smtClean="0"/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pl-PL" sz="2000" dirty="0" smtClean="0"/>
              <a:t>Umowa dla nauczyciela stażysty na 1 rok szkolny </a:t>
            </a:r>
            <a:r>
              <a:rPr lang="pl-PL" sz="2000" dirty="0" smtClean="0">
                <a:solidFill>
                  <a:srgbClr val="FF0000"/>
                </a:solidFill>
              </a:rPr>
              <a:t>(art. 10.2)</a:t>
            </a:r>
            <a:r>
              <a:rPr lang="pl-PL" sz="2000" dirty="0" smtClean="0"/>
              <a:t>.</a:t>
            </a:r>
            <a:endParaRPr lang="pl-PL" sz="2000" dirty="0" smtClean="0">
              <a:solidFill>
                <a:srgbClr val="FF0000"/>
              </a:solidFill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pl-PL" sz="2000" dirty="0" smtClean="0"/>
              <a:t>Limit czasu trwania umów o pracę na czas określony – 36 miesięcy                          </a:t>
            </a:r>
            <a:r>
              <a:rPr lang="pl-PL" sz="2000" dirty="0" smtClean="0">
                <a:solidFill>
                  <a:srgbClr val="FF0000"/>
                </a:solidFill>
              </a:rPr>
              <a:t>(art. 10.12)</a:t>
            </a:r>
            <a:r>
              <a:rPr lang="pl-PL" sz="2000" dirty="0" smtClean="0"/>
              <a:t>.</a:t>
            </a:r>
            <a:endParaRPr lang="pl-PL" sz="2000" dirty="0" smtClean="0">
              <a:solidFill>
                <a:srgbClr val="FF0000"/>
              </a:solidFill>
            </a:endParaRPr>
          </a:p>
          <a:p>
            <a:pPr algn="just"/>
            <a:r>
              <a:rPr lang="pl-PL" sz="2000" b="1" dirty="0" smtClean="0"/>
              <a:t>Kary dla nauczycieli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pl-PL" sz="2000" dirty="0" smtClean="0"/>
              <a:t>Wykluczenie możliwości ukarania nauczyciela karą porządkową za popełnienie czynu naruszającego prawa i dobro dziecka </a:t>
            </a:r>
            <a:r>
              <a:rPr lang="pl-PL" sz="2000" dirty="0" smtClean="0">
                <a:solidFill>
                  <a:srgbClr val="FF0000"/>
                </a:solidFill>
              </a:rPr>
              <a:t>(art. 75. 2a)</a:t>
            </a:r>
            <a:r>
              <a:rPr lang="pl-PL" sz="2000" dirty="0" smtClean="0"/>
              <a:t>.</a:t>
            </a:r>
            <a:endParaRPr lang="pl-PL" sz="2000" dirty="0" smtClean="0">
              <a:solidFill>
                <a:srgbClr val="FF0000"/>
              </a:solidFill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pl-PL" sz="2000" dirty="0" smtClean="0"/>
              <a:t>Wprowadzenie obowiązku zawiadomienia rzecznika dyscyplinarne o popełnieniu przez nauczyciela czynu naruszającego prawa i dobro </a:t>
            </a:r>
            <a:r>
              <a:rPr lang="pl-PL" sz="2000" dirty="0"/>
              <a:t>dziecka </a:t>
            </a:r>
            <a:r>
              <a:rPr lang="pl-PL" sz="2000" dirty="0">
                <a:solidFill>
                  <a:srgbClr val="FF0000"/>
                </a:solidFill>
              </a:rPr>
              <a:t>(art. 75. 2a</a:t>
            </a:r>
            <a:r>
              <a:rPr lang="pl-PL" sz="2000" dirty="0" smtClean="0">
                <a:solidFill>
                  <a:srgbClr val="FF0000"/>
                </a:solidFill>
              </a:rPr>
              <a:t>)</a:t>
            </a:r>
            <a:r>
              <a:rPr lang="pl-PL" sz="2000" dirty="0" smtClean="0"/>
              <a:t>.</a:t>
            </a:r>
            <a:endParaRPr lang="pl-PL" sz="2000" dirty="0" smtClean="0">
              <a:solidFill>
                <a:srgbClr val="FF0000"/>
              </a:solidFill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pl-PL" sz="2000" dirty="0"/>
              <a:t>Odpowiedzialność dyscyplinarna </a:t>
            </a:r>
            <a:r>
              <a:rPr lang="pl-PL" sz="2000" dirty="0" smtClean="0"/>
              <a:t>nauczyciela </a:t>
            </a:r>
            <a:r>
              <a:rPr lang="pl-PL" sz="2000" dirty="0"/>
              <a:t>za czyn naruszającego prawa </a:t>
            </a:r>
            <a:r>
              <a:rPr lang="pl-PL" sz="2000" dirty="0" smtClean="0"/>
              <a:t>i </a:t>
            </a:r>
            <a:r>
              <a:rPr lang="pl-PL" sz="2000" dirty="0"/>
              <a:t>dobro </a:t>
            </a:r>
            <a:r>
              <a:rPr lang="pl-PL" sz="2000" dirty="0" smtClean="0"/>
              <a:t>dziecka, pomimo ukarania karą porządkową </a:t>
            </a:r>
            <a:r>
              <a:rPr lang="pl-PL" sz="2000" dirty="0" smtClean="0">
                <a:solidFill>
                  <a:srgbClr val="FF0000"/>
                </a:solidFill>
              </a:rPr>
              <a:t>(art. 85. 4. 2)</a:t>
            </a:r>
            <a:r>
              <a:rPr lang="pl-PL" sz="2000" dirty="0" smtClean="0"/>
              <a:t>.</a:t>
            </a:r>
            <a:endParaRPr lang="pl-PL" sz="2000" dirty="0" smtClean="0">
              <a:solidFill>
                <a:srgbClr val="FF0000"/>
              </a:solidFill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pl-PL" sz="2000" dirty="0" smtClean="0"/>
              <a:t>Wydłużenie okresu ścigania czynu naruszającego prawa i dobro dziecka                                 </a:t>
            </a:r>
            <a:r>
              <a:rPr lang="pl-PL" sz="2000" dirty="0" smtClean="0">
                <a:solidFill>
                  <a:srgbClr val="FF0000"/>
                </a:solidFill>
              </a:rPr>
              <a:t>(art. 85. o.7)</a:t>
            </a:r>
            <a:r>
              <a:rPr lang="pl-PL" sz="2000" dirty="0" smtClean="0"/>
              <a:t>.</a:t>
            </a:r>
            <a:endParaRPr lang="pl-PL" sz="2000" dirty="0" smtClean="0">
              <a:solidFill>
                <a:srgbClr val="FF0000"/>
              </a:solidFill>
            </a:endParaRPr>
          </a:p>
          <a:p>
            <a:pPr algn="just"/>
            <a:endParaRPr lang="pl-PL" dirty="0" smtClean="0"/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pl-PL" dirty="0" smtClean="0"/>
          </a:p>
          <a:p>
            <a:pPr algn="just"/>
            <a:endParaRPr lang="pl-PL" dirty="0" smtClean="0"/>
          </a:p>
          <a:p>
            <a:pPr algn="just"/>
            <a:endParaRPr lang="pl-PL" b="1" dirty="0" smtClean="0"/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pl-PL" dirty="0" smtClean="0"/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01083151"/>
      </p:ext>
    </p:extLst>
  </p:cSld>
  <p:clrMapOvr>
    <a:masterClrMapping/>
  </p:clrMapOvr>
  <p:transition>
    <p:dissolve/>
  </p:transition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175418" y="1844824"/>
            <a:ext cx="9555163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lvl="0" eaLnBrk="1" hangingPunct="1">
              <a:defRPr/>
            </a:pP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Informacja o rekrutacji </a:t>
            </a:r>
            <a:b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do szkół ponadpodstawowych </a:t>
            </a:r>
            <a:b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na rok szkolny 2019/2020</a:t>
            </a:r>
            <a:endParaRPr lang="pl-PL" sz="6700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9218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280592" y="142852"/>
            <a:ext cx="8470660" cy="928694"/>
          </a:xfrm>
        </p:spPr>
        <p:txBody>
          <a:bodyPr/>
          <a:lstStyle/>
          <a:p>
            <a:pPr algn="ctr"/>
            <a:r>
              <a:rPr lang="pl-PL" dirty="0" smtClean="0">
                <a:solidFill>
                  <a:schemeClr val="bg2">
                    <a:lumMod val="25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Informacja o rekrutacji</a:t>
            </a:r>
            <a:endParaRPr lang="pl-PL" dirty="0">
              <a:solidFill>
                <a:schemeClr val="bg2">
                  <a:lumMod val="25000"/>
                </a:schemeClr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0" y="1428736"/>
            <a:ext cx="9596505" cy="5096607"/>
          </a:xfrm>
        </p:spPr>
        <p:txBody>
          <a:bodyPr>
            <a:normAutofit/>
          </a:bodyPr>
          <a:lstStyle/>
          <a:p>
            <a:r>
              <a:rPr lang="pl-PL" sz="2000" b="1" dirty="0">
                <a:latin typeface="Times" panose="02020603050405020304" pitchFamily="18" charset="0"/>
                <a:cs typeface="Times" panose="02020603050405020304" pitchFamily="18" charset="0"/>
              </a:rPr>
              <a:t>Zrealizowane zadania:</a:t>
            </a:r>
          </a:p>
          <a:p>
            <a:pPr marL="457200" lvl="0" indent="-457200">
              <a:buClr>
                <a:srgbClr val="0033CC"/>
              </a:buClr>
              <a:buFont typeface="+mj-lt"/>
              <a:buAutoNum type="arabicParenR"/>
            </a:pP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Współpraca z organami prowadzącymi szkoły:</a:t>
            </a:r>
          </a:p>
          <a:p>
            <a:pPr marL="457200" lvl="0" indent="-457200" algn="just">
              <a:buClr>
                <a:srgbClr val="0033CC"/>
              </a:buClr>
              <a:buFont typeface="+mj-lt"/>
              <a:buAutoNum type="arabicParenR"/>
            </a:pP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Systematyczne zbieranie i opracowywanie danych ze szkół, dotyczących rekrutacji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do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szkół ponadpodstawowych i ponadgimnazjalnych, na polecenie MEN:</a:t>
            </a:r>
          </a:p>
          <a:p>
            <a:pPr marL="457200" lvl="0" indent="-457200" algn="just">
              <a:buClr>
                <a:srgbClr val="0033CC"/>
              </a:buClr>
              <a:buFont typeface="+mj-lt"/>
              <a:buAutoNum type="arabicParenR"/>
            </a:pP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Działania związane z rekrutacją do szkół ponadpodstawowych i ponadgimnazjalnych w Zielonej Górze:</a:t>
            </a:r>
          </a:p>
          <a:p>
            <a:pPr marL="457200" lvl="0" indent="-457200" algn="just">
              <a:buClr>
                <a:srgbClr val="0033CC"/>
              </a:buClr>
              <a:buFont typeface="+mj-lt"/>
              <a:buAutoNum type="arabicParenR"/>
            </a:pP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Zbieranie danych ze szkół i informowanie o wolnych miejscach w szkołach.</a:t>
            </a:r>
          </a:p>
          <a:p>
            <a:pPr lvl="0" algn="just"/>
            <a:endParaRPr lang="pl-PL" sz="20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0" algn="just"/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Absolwenci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gimnazjów i szkół podstawowych - miejsca w szkołach ponadgimnazjalnych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i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ponadpodstawowych</a:t>
            </a:r>
          </a:p>
          <a:p>
            <a:pPr marL="342900" lvl="0" indent="-34290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przewidywana liczba absolwentów gimnazjów:   </a:t>
            </a:r>
            <a:r>
              <a:rPr lang="pl-PL" sz="2000" b="1" dirty="0" smtClean="0">
                <a:latin typeface="Times" panose="02020603050405020304" pitchFamily="18" charset="0"/>
                <a:cs typeface="Times" panose="02020603050405020304" pitchFamily="18" charset="0"/>
              </a:rPr>
              <a:t>8.806</a:t>
            </a:r>
            <a:endParaRPr lang="pl-PL" sz="20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342900" lvl="0" indent="-34290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przewidywana liczba miejsc dla absolwentów gimnazjów:   </a:t>
            </a:r>
            <a:r>
              <a:rPr lang="pl-PL" sz="2000" b="1" dirty="0" smtClean="0">
                <a:latin typeface="Times" panose="02020603050405020304" pitchFamily="18" charset="0"/>
                <a:cs typeface="Times" panose="02020603050405020304" pitchFamily="18" charset="0"/>
              </a:rPr>
              <a:t>9.211</a:t>
            </a:r>
            <a:endParaRPr lang="pl-PL" sz="20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342900" lvl="0" indent="-34290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przewidywana liczba absolwentów szkół podstawowych:   </a:t>
            </a:r>
            <a:r>
              <a:rPr lang="pl-PL" sz="2000" b="1" dirty="0" smtClean="0">
                <a:latin typeface="Times" panose="02020603050405020304" pitchFamily="18" charset="0"/>
                <a:cs typeface="Times" panose="02020603050405020304" pitchFamily="18" charset="0"/>
              </a:rPr>
              <a:t>10.097</a:t>
            </a:r>
            <a:endParaRPr lang="pl-PL" sz="20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342900" lvl="0" indent="-34290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przewidywana liczba miejsc dla absolwentów szkół podstawowych:   </a:t>
            </a:r>
            <a:r>
              <a:rPr lang="pl-PL" sz="2000" b="1" dirty="0" smtClean="0">
                <a:latin typeface="Times" panose="02020603050405020304" pitchFamily="18" charset="0"/>
                <a:cs typeface="Times" panose="02020603050405020304" pitchFamily="18" charset="0"/>
              </a:rPr>
              <a:t>10.204</a:t>
            </a:r>
            <a:endParaRPr lang="pl-PL" sz="20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endParaRPr lang="pl-PL" dirty="0" smtClean="0"/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pl-PL" dirty="0" smtClean="0"/>
          </a:p>
          <a:p>
            <a:pPr algn="just"/>
            <a:endParaRPr lang="pl-PL" dirty="0" smtClean="0"/>
          </a:p>
          <a:p>
            <a:pPr algn="just"/>
            <a:endParaRPr lang="pl-PL" b="1" dirty="0" smtClean="0"/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pl-PL" dirty="0" smtClean="0"/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576468878"/>
      </p:ext>
    </p:extLst>
  </p:cSld>
  <p:clrMapOvr>
    <a:masterClrMapping/>
  </p:clrMapOvr>
  <p:transition>
    <p:dissolve/>
  </p:transition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280592" y="142852"/>
            <a:ext cx="8470660" cy="928694"/>
          </a:xfrm>
        </p:spPr>
        <p:txBody>
          <a:bodyPr/>
          <a:lstStyle/>
          <a:p>
            <a:pPr algn="ctr"/>
            <a:r>
              <a:rPr lang="pl-PL" dirty="0" smtClean="0">
                <a:solidFill>
                  <a:schemeClr val="bg2">
                    <a:lumMod val="25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Informacja o rekrutacji</a:t>
            </a:r>
            <a:endParaRPr lang="pl-PL" dirty="0">
              <a:solidFill>
                <a:schemeClr val="bg2">
                  <a:lumMod val="25000"/>
                </a:schemeClr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0" y="1428736"/>
            <a:ext cx="9596505" cy="5096607"/>
          </a:xfrm>
        </p:spPr>
        <p:txBody>
          <a:bodyPr>
            <a:normAutofit/>
          </a:bodyPr>
          <a:lstStyle/>
          <a:p>
            <a:pPr lvl="0" algn="ctr"/>
            <a:r>
              <a:rPr lang="pl-PL" sz="2000" b="1" dirty="0">
                <a:latin typeface="Times" panose="02020603050405020304" pitchFamily="18" charset="0"/>
                <a:cs typeface="Times" panose="02020603050405020304" pitchFamily="18" charset="0"/>
              </a:rPr>
              <a:t>Pierwszy etap rekrutacji (zakończony 12 lipca 2019 r.)</a:t>
            </a:r>
          </a:p>
          <a:p>
            <a:pPr algn="ctr"/>
            <a:r>
              <a:rPr lang="pl-PL" sz="2000" b="1" dirty="0">
                <a:solidFill>
                  <a:srgbClr val="0033CC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Województwo lubuskie</a:t>
            </a:r>
          </a:p>
          <a:p>
            <a:pPr algn="just"/>
            <a:endParaRPr lang="pl-PL" dirty="0" smtClean="0"/>
          </a:p>
          <a:p>
            <a:pPr algn="just"/>
            <a:endParaRPr lang="pl-PL" dirty="0" smtClean="0"/>
          </a:p>
          <a:p>
            <a:pPr algn="just"/>
            <a:endParaRPr lang="pl-PL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endParaRPr lang="pl-PL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r>
              <a:rPr lang="pl-PL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Miasto </a:t>
            </a:r>
            <a:r>
              <a:rPr lang="pl-PL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wojewódzkie: Gorzów Wielkopolski </a:t>
            </a:r>
          </a:p>
          <a:p>
            <a:pPr algn="just"/>
            <a:endParaRPr lang="pl-PL" b="1" dirty="0" smtClean="0"/>
          </a:p>
          <a:p>
            <a:pPr algn="just"/>
            <a:endParaRPr lang="pl-PL" dirty="0" smtClean="0"/>
          </a:p>
          <a:p>
            <a:endParaRPr lang="pl-PL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pl-PL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Miasto </a:t>
            </a:r>
            <a:r>
              <a:rPr lang="pl-PL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wojewódzkie: </a:t>
            </a:r>
            <a:r>
              <a:rPr lang="pl-PL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Zielona Góra </a:t>
            </a:r>
            <a:endParaRPr lang="pl-PL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pl-PL" dirty="0"/>
          </a:p>
        </p:txBody>
      </p:sp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515457"/>
              </p:ext>
            </p:extLst>
          </p:nvPr>
        </p:nvGraphicFramePr>
        <p:xfrm>
          <a:off x="2059" y="2348880"/>
          <a:ext cx="9777536" cy="911352"/>
        </p:xfrm>
        <a:graphic>
          <a:graphicData uri="http://schemas.openxmlformats.org/drawingml/2006/table">
            <a:tbl>
              <a:tblPr firstRow="1" firstCol="1" bandRow="1">
                <a:tableStyleId>{69012ECD-51FC-41F1-AA8D-1B2483CD663E}</a:tableStyleId>
              </a:tblPr>
              <a:tblGrid>
                <a:gridCol w="17314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64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202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094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00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Liczba uczniów aplikujących</a:t>
                      </a:r>
                      <a:endParaRPr lang="pl-PL" sz="1400" dirty="0">
                        <a:effectLst/>
                        <a:latin typeface="Times" panose="02020603050405020304" pitchFamily="18" charset="0"/>
                        <a:ea typeface="Calibri"/>
                        <a:cs typeface="Times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Liczba uczniów, którzy zostali przyjęci w postępowaniu rekrutacyjnym</a:t>
                      </a:r>
                      <a:endParaRPr lang="pl-PL" sz="1400" dirty="0">
                        <a:effectLst/>
                        <a:latin typeface="Times" panose="02020603050405020304" pitchFamily="18" charset="0"/>
                        <a:ea typeface="Calibri"/>
                        <a:cs typeface="Times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Liczba uczniów nieprzyjętych do wybranych szkół</a:t>
                      </a:r>
                      <a:endParaRPr lang="pl-PL" sz="1400" dirty="0">
                        <a:effectLst/>
                        <a:latin typeface="Times" panose="02020603050405020304" pitchFamily="18" charset="0"/>
                        <a:ea typeface="Calibri"/>
                        <a:cs typeface="Times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Liczba wolnych miejsc w szkołach </a:t>
                      </a:r>
                      <a:endParaRPr lang="pl-PL" sz="1400" dirty="0">
                        <a:effectLst/>
                        <a:latin typeface="Times" panose="02020603050405020304" pitchFamily="18" charset="0"/>
                        <a:ea typeface="Calibri"/>
                        <a:cs typeface="Times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33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4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19968</a:t>
                      </a:r>
                      <a:endParaRPr lang="pl-PL" sz="2400" dirty="0">
                        <a:effectLst/>
                        <a:latin typeface="Times" panose="02020603050405020304" pitchFamily="18" charset="0"/>
                        <a:ea typeface="Calibri"/>
                        <a:cs typeface="Times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4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16087</a:t>
                      </a:r>
                      <a:endParaRPr lang="pl-PL" sz="2400" dirty="0">
                        <a:effectLst/>
                        <a:latin typeface="Times" panose="02020603050405020304" pitchFamily="18" charset="0"/>
                        <a:ea typeface="Calibri"/>
                        <a:cs typeface="Times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4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2070</a:t>
                      </a:r>
                      <a:endParaRPr lang="pl-PL" sz="2400" dirty="0">
                        <a:effectLst/>
                        <a:latin typeface="Times" panose="02020603050405020304" pitchFamily="18" charset="0"/>
                        <a:ea typeface="Calibri"/>
                        <a:cs typeface="Times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4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2490</a:t>
                      </a:r>
                      <a:endParaRPr lang="pl-PL" sz="2400" dirty="0">
                        <a:effectLst/>
                        <a:latin typeface="Times" panose="02020603050405020304" pitchFamily="18" charset="0"/>
                        <a:ea typeface="Calibri"/>
                        <a:cs typeface="Times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" name="Tabe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3851616"/>
              </p:ext>
            </p:extLst>
          </p:nvPr>
        </p:nvGraphicFramePr>
        <p:xfrm>
          <a:off x="0" y="3933056"/>
          <a:ext cx="9777536" cy="841248"/>
        </p:xfrm>
        <a:graphic>
          <a:graphicData uri="http://schemas.openxmlformats.org/drawingml/2006/table">
            <a:tbl>
              <a:tblPr firstRow="1" firstCol="1" bandRow="1">
                <a:tableStyleId>{69012ECD-51FC-41F1-AA8D-1B2483CD663E}</a:tableStyleId>
              </a:tblPr>
              <a:tblGrid>
                <a:gridCol w="17314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64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202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094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00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Liczba uczniów aplikujących</a:t>
                      </a:r>
                      <a:endParaRPr lang="pl-PL" sz="1400" dirty="0">
                        <a:effectLst/>
                        <a:latin typeface="Times" panose="02020603050405020304" pitchFamily="18" charset="0"/>
                        <a:ea typeface="Calibri"/>
                        <a:cs typeface="Times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Liczba uczniów, którzy zostali przyjęci w postępowaniu rekrutacyjnym</a:t>
                      </a:r>
                      <a:endParaRPr lang="pl-PL" sz="1400" dirty="0">
                        <a:effectLst/>
                        <a:latin typeface="Times" panose="02020603050405020304" pitchFamily="18" charset="0"/>
                        <a:ea typeface="Calibri"/>
                        <a:cs typeface="Times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Liczba uczniów nieprzyjętych do wybranych szkół</a:t>
                      </a:r>
                      <a:endParaRPr lang="pl-PL" sz="1400" dirty="0">
                        <a:effectLst/>
                        <a:latin typeface="Times" panose="02020603050405020304" pitchFamily="18" charset="0"/>
                        <a:ea typeface="Calibri"/>
                        <a:cs typeface="Times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Liczba wolnych miejsc w szkołach </a:t>
                      </a:r>
                      <a:endParaRPr lang="pl-PL" sz="1400" dirty="0">
                        <a:effectLst/>
                        <a:latin typeface="Times" panose="02020603050405020304" pitchFamily="18" charset="0"/>
                        <a:ea typeface="Calibri"/>
                        <a:cs typeface="Times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33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2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3877</a:t>
                      </a:r>
                      <a:endParaRPr lang="pl-PL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2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3539</a:t>
                      </a:r>
                      <a:endParaRPr lang="pl-PL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2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338</a:t>
                      </a:r>
                      <a:endParaRPr lang="pl-PL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2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288</a:t>
                      </a:r>
                      <a:endParaRPr lang="pl-PL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" name="Tabe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8008700"/>
              </p:ext>
            </p:extLst>
          </p:nvPr>
        </p:nvGraphicFramePr>
        <p:xfrm>
          <a:off x="0" y="5445224"/>
          <a:ext cx="9777536" cy="841248"/>
        </p:xfrm>
        <a:graphic>
          <a:graphicData uri="http://schemas.openxmlformats.org/drawingml/2006/table">
            <a:tbl>
              <a:tblPr firstRow="1" firstCol="1" bandRow="1">
                <a:tableStyleId>{69012ECD-51FC-41F1-AA8D-1B2483CD663E}</a:tableStyleId>
              </a:tblPr>
              <a:tblGrid>
                <a:gridCol w="17314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64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202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094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00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Liczba uczniów aplikujących</a:t>
                      </a:r>
                      <a:endParaRPr lang="pl-PL" sz="1400" dirty="0">
                        <a:effectLst/>
                        <a:latin typeface="Times" panose="02020603050405020304" pitchFamily="18" charset="0"/>
                        <a:ea typeface="Calibri"/>
                        <a:cs typeface="Times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Liczba uczniów, którzy zostali przyjęci w postępowaniu rekrutacyjnym</a:t>
                      </a:r>
                      <a:endParaRPr lang="pl-PL" sz="1400" dirty="0">
                        <a:effectLst/>
                        <a:latin typeface="Times" panose="02020603050405020304" pitchFamily="18" charset="0"/>
                        <a:ea typeface="Calibri"/>
                        <a:cs typeface="Times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Liczba uczniów nieprzyjętych do wybranych szkół</a:t>
                      </a:r>
                      <a:endParaRPr lang="pl-PL" sz="1400" dirty="0">
                        <a:effectLst/>
                        <a:latin typeface="Times" panose="02020603050405020304" pitchFamily="18" charset="0"/>
                        <a:ea typeface="Calibri"/>
                        <a:cs typeface="Times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Liczba wolnych miejsc w szkołach </a:t>
                      </a:r>
                      <a:endParaRPr lang="pl-PL" sz="1400" dirty="0">
                        <a:effectLst/>
                        <a:latin typeface="Times" panose="02020603050405020304" pitchFamily="18" charset="0"/>
                        <a:ea typeface="Calibri"/>
                        <a:cs typeface="Times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33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2000" dirty="0">
                          <a:effectLst/>
                          <a:latin typeface="Times" panose="02020603050405020304" pitchFamily="18" charset="0"/>
                          <a:ea typeface="Times New Roman"/>
                          <a:cs typeface="Times" panose="02020603050405020304" pitchFamily="18" charset="0"/>
                        </a:rPr>
                        <a:t>4245</a:t>
                      </a:r>
                      <a:endParaRPr lang="pl-PL" sz="2000" dirty="0">
                        <a:effectLst/>
                        <a:latin typeface="Times" panose="02020603050405020304" pitchFamily="18" charset="0"/>
                        <a:ea typeface="Calibri"/>
                        <a:cs typeface="Times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2000" dirty="0">
                          <a:effectLst/>
                          <a:latin typeface="Times" panose="02020603050405020304" pitchFamily="18" charset="0"/>
                          <a:ea typeface="Times New Roman"/>
                          <a:cs typeface="Times" panose="02020603050405020304" pitchFamily="18" charset="0"/>
                        </a:rPr>
                        <a:t>3693</a:t>
                      </a:r>
                      <a:endParaRPr lang="pl-PL" sz="2000" dirty="0">
                        <a:effectLst/>
                        <a:latin typeface="Times" panose="02020603050405020304" pitchFamily="18" charset="0"/>
                        <a:ea typeface="Calibri"/>
                        <a:cs typeface="Times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2000" dirty="0">
                          <a:effectLst/>
                          <a:latin typeface="Times" panose="02020603050405020304" pitchFamily="18" charset="0"/>
                          <a:ea typeface="Times New Roman"/>
                          <a:cs typeface="Times" panose="02020603050405020304" pitchFamily="18" charset="0"/>
                        </a:rPr>
                        <a:t>552</a:t>
                      </a:r>
                      <a:endParaRPr lang="pl-PL" sz="2000" dirty="0">
                        <a:effectLst/>
                        <a:latin typeface="Times" panose="02020603050405020304" pitchFamily="18" charset="0"/>
                        <a:ea typeface="Calibri"/>
                        <a:cs typeface="Times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2000" dirty="0">
                          <a:effectLst/>
                          <a:latin typeface="Times" panose="02020603050405020304" pitchFamily="18" charset="0"/>
                          <a:ea typeface="Times New Roman"/>
                          <a:cs typeface="Times" panose="02020603050405020304" pitchFamily="18" charset="0"/>
                        </a:rPr>
                        <a:t>533</a:t>
                      </a:r>
                      <a:endParaRPr lang="pl-PL" sz="2000" dirty="0">
                        <a:effectLst/>
                        <a:latin typeface="Times" panose="02020603050405020304" pitchFamily="18" charset="0"/>
                        <a:ea typeface="Calibri"/>
                        <a:cs typeface="Times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96764606"/>
      </p:ext>
    </p:extLst>
  </p:cSld>
  <p:clrMapOvr>
    <a:masterClrMapping/>
  </p:clrMapOvr>
  <p:transition>
    <p:dissolve/>
  </p:transition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280592" y="142852"/>
            <a:ext cx="8470660" cy="928694"/>
          </a:xfrm>
        </p:spPr>
        <p:txBody>
          <a:bodyPr/>
          <a:lstStyle/>
          <a:p>
            <a:pPr algn="ctr"/>
            <a:r>
              <a:rPr lang="pl-PL" dirty="0" smtClean="0">
                <a:solidFill>
                  <a:schemeClr val="bg2">
                    <a:lumMod val="25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Informacja o rekrutacji</a:t>
            </a:r>
            <a:endParaRPr lang="pl-PL" dirty="0">
              <a:solidFill>
                <a:schemeClr val="bg2">
                  <a:lumMod val="25000"/>
                </a:schemeClr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0" y="1428736"/>
            <a:ext cx="9596505" cy="5096607"/>
          </a:xfrm>
        </p:spPr>
        <p:txBody>
          <a:bodyPr>
            <a:normAutofit/>
          </a:bodyPr>
          <a:lstStyle/>
          <a:p>
            <a:pPr lvl="0" algn="ctr"/>
            <a:r>
              <a:rPr lang="pl-PL" sz="2000" b="1" dirty="0" smtClean="0">
                <a:latin typeface="Times" panose="02020603050405020304" pitchFamily="18" charset="0"/>
                <a:cs typeface="Times" panose="02020603050405020304" pitchFamily="18" charset="0"/>
              </a:rPr>
              <a:t>Drugi </a:t>
            </a:r>
            <a:r>
              <a:rPr lang="pl-PL" sz="2000" b="1" dirty="0">
                <a:latin typeface="Times" panose="02020603050405020304" pitchFamily="18" charset="0"/>
                <a:cs typeface="Times" panose="02020603050405020304" pitchFamily="18" charset="0"/>
              </a:rPr>
              <a:t>etap rekrutacji </a:t>
            </a:r>
            <a:r>
              <a:rPr lang="pl-PL" sz="2000" b="1" dirty="0" smtClean="0">
                <a:latin typeface="Times" panose="02020603050405020304" pitchFamily="18" charset="0"/>
                <a:cs typeface="Times" panose="02020603050405020304" pitchFamily="18" charset="0"/>
              </a:rPr>
              <a:t>(</a:t>
            </a:r>
            <a:r>
              <a:rPr lang="pl-PL" sz="2000" b="1" dirty="0">
                <a:latin typeface="Times" panose="02020603050405020304" pitchFamily="18" charset="0"/>
                <a:cs typeface="Times" panose="02020603050405020304" pitchFamily="18" charset="0"/>
              </a:rPr>
              <a:t>stan na 5 sierpnia 2019 </a:t>
            </a:r>
            <a:r>
              <a:rPr lang="pl-PL" sz="2000" b="1" dirty="0" smtClean="0">
                <a:latin typeface="Times" panose="02020603050405020304" pitchFamily="18" charset="0"/>
                <a:cs typeface="Times" panose="02020603050405020304" pitchFamily="18" charset="0"/>
              </a:rPr>
              <a:t>r</a:t>
            </a:r>
            <a:r>
              <a:rPr lang="pl-PL" sz="2000" b="1" dirty="0">
                <a:latin typeface="Times" panose="02020603050405020304" pitchFamily="18" charset="0"/>
                <a:cs typeface="Times" panose="02020603050405020304" pitchFamily="18" charset="0"/>
              </a:rPr>
              <a:t>.)</a:t>
            </a:r>
          </a:p>
          <a:p>
            <a:pPr algn="ctr"/>
            <a:r>
              <a:rPr lang="pl-PL" sz="2000" b="1" dirty="0">
                <a:solidFill>
                  <a:srgbClr val="0033CC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Województwo lubuskie</a:t>
            </a:r>
          </a:p>
          <a:p>
            <a:pPr algn="just"/>
            <a:endParaRPr lang="pl-PL" dirty="0" smtClean="0"/>
          </a:p>
          <a:p>
            <a:pPr algn="just"/>
            <a:endParaRPr lang="pl-PL" dirty="0" smtClean="0"/>
          </a:p>
          <a:p>
            <a:pPr algn="just"/>
            <a:endParaRPr lang="pl-PL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endParaRPr lang="pl-PL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r>
              <a:rPr lang="pl-PL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Miasto </a:t>
            </a:r>
            <a:r>
              <a:rPr lang="pl-PL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wojewódzkie: Gorzów Wielkopolski </a:t>
            </a:r>
          </a:p>
          <a:p>
            <a:pPr algn="just"/>
            <a:endParaRPr lang="pl-PL" b="1" dirty="0" smtClean="0"/>
          </a:p>
          <a:p>
            <a:pPr algn="just"/>
            <a:endParaRPr lang="pl-PL" dirty="0" smtClean="0"/>
          </a:p>
          <a:p>
            <a:endParaRPr lang="pl-PL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pl-PL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Miasto </a:t>
            </a:r>
            <a:r>
              <a:rPr lang="pl-PL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wojewódzkie: </a:t>
            </a:r>
            <a:r>
              <a:rPr lang="pl-PL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Zielona Góra </a:t>
            </a:r>
            <a:endParaRPr lang="pl-PL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pl-PL" dirty="0"/>
          </a:p>
        </p:txBody>
      </p:sp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8735271"/>
              </p:ext>
            </p:extLst>
          </p:nvPr>
        </p:nvGraphicFramePr>
        <p:xfrm>
          <a:off x="2059" y="2348880"/>
          <a:ext cx="9777536" cy="911352"/>
        </p:xfrm>
        <a:graphic>
          <a:graphicData uri="http://schemas.openxmlformats.org/drawingml/2006/table">
            <a:tbl>
              <a:tblPr firstRow="1" firstCol="1" bandRow="1">
                <a:tableStyleId>{69012ECD-51FC-41F1-AA8D-1B2483CD663E}</a:tableStyleId>
              </a:tblPr>
              <a:tblGrid>
                <a:gridCol w="17314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64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202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094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00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Liczba uczniów aplikujących</a:t>
                      </a:r>
                      <a:endParaRPr lang="pl-PL" sz="1400" dirty="0">
                        <a:effectLst/>
                        <a:latin typeface="Times" panose="02020603050405020304" pitchFamily="18" charset="0"/>
                        <a:ea typeface="Calibri"/>
                        <a:cs typeface="Times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9893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Liczba uczniów, którzy zostali przyjęci w postępowaniu rekrutacyjnym</a:t>
                      </a:r>
                      <a:endParaRPr lang="pl-PL" sz="1400" dirty="0">
                        <a:effectLst/>
                        <a:latin typeface="Times" panose="02020603050405020304" pitchFamily="18" charset="0"/>
                        <a:ea typeface="Calibri"/>
                        <a:cs typeface="Times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9893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Liczba uczniów nieprzyjętych do wybranych szkół</a:t>
                      </a:r>
                      <a:endParaRPr lang="pl-PL" sz="1400" dirty="0">
                        <a:effectLst/>
                        <a:latin typeface="Times" panose="02020603050405020304" pitchFamily="18" charset="0"/>
                        <a:ea typeface="Calibri"/>
                        <a:cs typeface="Times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9893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Liczba wolnych miejsc w szkołach </a:t>
                      </a:r>
                      <a:endParaRPr lang="pl-PL" sz="1400" dirty="0">
                        <a:effectLst/>
                        <a:latin typeface="Times" panose="02020603050405020304" pitchFamily="18" charset="0"/>
                        <a:ea typeface="Calibri"/>
                        <a:cs typeface="Times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9893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33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19968</a:t>
                      </a:r>
                      <a:endParaRPr lang="pl-PL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17145</a:t>
                      </a:r>
                      <a:endParaRPr lang="pl-PL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pl-PL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1385</a:t>
                      </a:r>
                      <a:endParaRPr lang="pl-PL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" name="Tabe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1640507"/>
              </p:ext>
            </p:extLst>
          </p:nvPr>
        </p:nvGraphicFramePr>
        <p:xfrm>
          <a:off x="0" y="3933056"/>
          <a:ext cx="9777536" cy="841248"/>
        </p:xfrm>
        <a:graphic>
          <a:graphicData uri="http://schemas.openxmlformats.org/drawingml/2006/table">
            <a:tbl>
              <a:tblPr firstRow="1" firstCol="1" bandRow="1">
                <a:tableStyleId>{69012ECD-51FC-41F1-AA8D-1B2483CD663E}</a:tableStyleId>
              </a:tblPr>
              <a:tblGrid>
                <a:gridCol w="17314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64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202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094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00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Liczba uczniów aplikujących</a:t>
                      </a:r>
                      <a:endParaRPr lang="pl-PL" sz="1400" dirty="0">
                        <a:effectLst/>
                        <a:latin typeface="Times" panose="02020603050405020304" pitchFamily="18" charset="0"/>
                        <a:ea typeface="Calibri"/>
                        <a:cs typeface="Times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9893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Liczba uczniów, którzy zostali przyjęci w postępowaniu rekrutacyjnym</a:t>
                      </a:r>
                      <a:endParaRPr lang="pl-PL" sz="1400" dirty="0">
                        <a:effectLst/>
                        <a:latin typeface="Times" panose="02020603050405020304" pitchFamily="18" charset="0"/>
                        <a:ea typeface="Calibri"/>
                        <a:cs typeface="Times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9893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Liczba uczniów nieprzyjętych do wybranych szkół</a:t>
                      </a:r>
                      <a:endParaRPr lang="pl-PL" sz="1400" dirty="0">
                        <a:effectLst/>
                        <a:latin typeface="Times" panose="02020603050405020304" pitchFamily="18" charset="0"/>
                        <a:ea typeface="Calibri"/>
                        <a:cs typeface="Times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9893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Liczba wolnych miejsc w szkołach </a:t>
                      </a:r>
                      <a:endParaRPr lang="pl-PL" sz="1400" dirty="0">
                        <a:effectLst/>
                        <a:latin typeface="Times" panose="02020603050405020304" pitchFamily="18" charset="0"/>
                        <a:ea typeface="Calibri"/>
                        <a:cs typeface="Times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9893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33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2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3877</a:t>
                      </a:r>
                      <a:endParaRPr lang="pl-PL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2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3605</a:t>
                      </a:r>
                      <a:endParaRPr lang="pl-PL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2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pl-PL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2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115</a:t>
                      </a:r>
                      <a:endParaRPr lang="pl-PL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" name="Tabe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4294739"/>
              </p:ext>
            </p:extLst>
          </p:nvPr>
        </p:nvGraphicFramePr>
        <p:xfrm>
          <a:off x="0" y="5445224"/>
          <a:ext cx="9777536" cy="841248"/>
        </p:xfrm>
        <a:graphic>
          <a:graphicData uri="http://schemas.openxmlformats.org/drawingml/2006/table">
            <a:tbl>
              <a:tblPr firstRow="1" firstCol="1" bandRow="1">
                <a:tableStyleId>{69012ECD-51FC-41F1-AA8D-1B2483CD663E}</a:tableStyleId>
              </a:tblPr>
              <a:tblGrid>
                <a:gridCol w="17314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64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202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094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00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Liczba uczniów aplikujących</a:t>
                      </a:r>
                      <a:endParaRPr lang="pl-PL" sz="1400" dirty="0">
                        <a:effectLst/>
                        <a:latin typeface="Times" panose="02020603050405020304" pitchFamily="18" charset="0"/>
                        <a:ea typeface="Calibri"/>
                        <a:cs typeface="Times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9893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Liczba uczniów, którzy zostali przyjęci w postępowaniu rekrutacyjnym</a:t>
                      </a:r>
                      <a:endParaRPr lang="pl-PL" sz="1400" dirty="0">
                        <a:effectLst/>
                        <a:latin typeface="Times" panose="02020603050405020304" pitchFamily="18" charset="0"/>
                        <a:ea typeface="Calibri"/>
                        <a:cs typeface="Times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9893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Liczba uczniów nieprzyjętych do wybranych szkół</a:t>
                      </a:r>
                      <a:endParaRPr lang="pl-PL" sz="1400" dirty="0">
                        <a:effectLst/>
                        <a:latin typeface="Times" panose="02020603050405020304" pitchFamily="18" charset="0"/>
                        <a:ea typeface="Calibri"/>
                        <a:cs typeface="Times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9893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Liczba wolnych miejsc w szkołach </a:t>
                      </a:r>
                      <a:endParaRPr lang="pl-PL" sz="1400" dirty="0">
                        <a:effectLst/>
                        <a:latin typeface="Times" panose="02020603050405020304" pitchFamily="18" charset="0"/>
                        <a:ea typeface="Calibri"/>
                        <a:cs typeface="Times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9893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33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2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4245</a:t>
                      </a:r>
                      <a:endParaRPr lang="pl-PL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2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4184</a:t>
                      </a:r>
                      <a:endParaRPr lang="pl-PL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2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pl-PL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2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58</a:t>
                      </a:r>
                      <a:endParaRPr lang="pl-PL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32606018"/>
      </p:ext>
    </p:extLst>
  </p:cSld>
  <p:clrMapOvr>
    <a:masterClrMapping/>
  </p:clrMapOvr>
  <p:transition>
    <p:dissolve/>
  </p:transition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194471" y="2420893"/>
            <a:ext cx="9555163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lvl="0" eaLnBrk="1" hangingPunct="1">
              <a:defRPr/>
            </a:pP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Oferty </a:t>
            </a:r>
            <a:r>
              <a:rPr lang="pl-PL" sz="40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lubuskich placówek doskonalenia nauczycieli </a:t>
            </a: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na </a:t>
            </a:r>
            <a:r>
              <a:rPr lang="pl-PL" sz="40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rok szkolny </a:t>
            </a: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2019/2020 </a:t>
            </a:r>
            <a:b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40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zakresie </a:t>
            </a: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doskonalenia </a:t>
            </a:r>
            <a:r>
              <a:rPr lang="pl-PL" sz="40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nauczycieli </a:t>
            </a: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oraz wspomagania szkół </a:t>
            </a:r>
            <a:r>
              <a:rPr lang="pl-PL" sz="40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placówek</a:t>
            </a:r>
            <a:r>
              <a:rPr lang="pl-PL" sz="44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44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pl-PL" sz="6700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281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194471" y="2420893"/>
            <a:ext cx="9555163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lvl="0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>
                <a:solidFill>
                  <a:srgbClr val="1E339A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>
                <a:solidFill>
                  <a:srgbClr val="1E339A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Oferta </a:t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Wojewódzkiego Ośrodka Metodycznego</a:t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Gorzowie Wielkopolskim</a:t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6700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9545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194471" y="2420893"/>
            <a:ext cx="9555163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lvl="0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>
                <a:solidFill>
                  <a:srgbClr val="1E339A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>
                <a:solidFill>
                  <a:srgbClr val="1E339A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Oferta </a:t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Ośrodka Doskonalenia Nauczycieli</a:t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 Zielonej Górze </a:t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pl-PL" sz="6700" i="0" dirty="0" smtClean="0">
              <a:solidFill>
                <a:srgbClr val="00259A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6205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12640" y="116632"/>
            <a:ext cx="7816508" cy="928694"/>
          </a:xfrm>
        </p:spPr>
        <p:txBody>
          <a:bodyPr>
            <a:normAutofit/>
          </a:bodyPr>
          <a:lstStyle/>
          <a:p>
            <a:pPr algn="ctr"/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  <a:t>Wnioski </a:t>
            </a:r>
            <a:b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  <a:t>wynikające z przeprowadzonych ewaluacji zewnętrznych </a:t>
            </a:r>
            <a:b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  <a:t>w szkołach </a:t>
            </a:r>
            <a:r>
              <a:rPr lang="pl-PL" sz="18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  <a:t>podstawowych</a:t>
            </a:r>
            <a:endParaRPr lang="pl-PL" sz="18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1" y="1428736"/>
            <a:ext cx="9622787" cy="5312632"/>
          </a:xfrm>
        </p:spPr>
        <p:txBody>
          <a:bodyPr>
            <a:noAutofit/>
          </a:bodyPr>
          <a:lstStyle/>
          <a:p>
            <a:pPr lvl="0" algn="just"/>
            <a:r>
              <a:rPr lang="pl-PL" sz="2000" b="1" dirty="0" smtClean="0">
                <a:solidFill>
                  <a:srgbClr val="008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Mocne strony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:</a:t>
            </a:r>
          </a:p>
          <a:p>
            <a:pPr lvl="0" algn="just"/>
            <a:endParaRPr lang="pl-PL" sz="2000" b="1" dirty="0" smtClean="0">
              <a:solidFill>
                <a:srgbClr val="0080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 startAt="4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W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ośrodkach </a:t>
            </a:r>
            <a:r>
              <a:rPr lang="pl-PL" b="1" dirty="0">
                <a:latin typeface="Times" panose="02020603050405020304" pitchFamily="18" charset="0"/>
                <a:cs typeface="Times" panose="02020603050405020304" pitchFamily="18" charset="0"/>
              </a:rPr>
              <a:t>widoczna jest różnorodność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stosowanych metod pracy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z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wychowankami mających na celu pobudzenie ich do aktywności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i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uwzględniających ich zróżnicowane potrzeby.</a:t>
            </a: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 startAt="4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Zajęcia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prowadzone w ośrodkach są użyteczne i prowadzą do jak najlepszego przygotowania wychowanków do samodzielnego funkcjonowania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w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społeczeństwie.</a:t>
            </a: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 startAt="4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W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szkołach </a:t>
            </a:r>
            <a:r>
              <a:rPr lang="pl-PL" b="1" dirty="0">
                <a:latin typeface="Times" panose="02020603050405020304" pitchFamily="18" charset="0"/>
                <a:cs typeface="Times" panose="02020603050405020304" pitchFamily="18" charset="0"/>
              </a:rPr>
              <a:t>widoczna jest powszechność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zaangażowania uczniów w realizację ważnych dla nich działań, inicjatyw na rzecz własnego rozwoju i rozwoju szkoły. Podejmowane przez nich działania i inicjatywy mają charakter użyteczny również dla środowiska lokalnego.</a:t>
            </a:r>
          </a:p>
          <a:p>
            <a:pPr algn="just"/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490351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175418" y="1556792"/>
            <a:ext cx="9555163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Przedszkola i Szkoły </a:t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Promujące Zdrowie</a:t>
            </a:r>
            <a:endParaRPr lang="pl-PL" sz="6700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3320" y="4725145"/>
            <a:ext cx="1544290" cy="1551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464" y="4640070"/>
            <a:ext cx="2254863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 descr="C:\Users\Marcin\Desktop\25 lat Promujacych\nowe_logo_spz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0912" y="4280030"/>
            <a:ext cx="1909239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593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2000" dirty="0" smtClean="0">
                <a:solidFill>
                  <a:srgbClr val="0000A4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Szkoły Promujące Zdrowie</a:t>
            </a:r>
            <a:endParaRPr lang="pl-PL" sz="2000" dirty="0" smtClean="0">
              <a:solidFill>
                <a:srgbClr val="0000A4"/>
              </a:solidFill>
              <a:effectLst/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81" y="1428750"/>
            <a:ext cx="9596438" cy="5312618"/>
          </a:xfrm>
        </p:spPr>
        <p:txBody>
          <a:bodyPr>
            <a:normAutofit/>
          </a:bodyPr>
          <a:lstStyle/>
          <a:p>
            <a:pPr algn="ctr"/>
            <a:r>
              <a:rPr lang="pl-PL" sz="2800" b="1" i="1" dirty="0" smtClean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Certyfikaty krajowe</a:t>
            </a:r>
          </a:p>
          <a:p>
            <a:pPr algn="just"/>
            <a:endParaRPr lang="pl-PL" sz="1800" b="1" i="1" u="sng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r>
              <a:rPr lang="pl-PL" sz="1900" b="1" i="1" dirty="0" smtClean="0">
                <a:latin typeface="Times" panose="02020603050405020304" pitchFamily="18" charset="0"/>
                <a:cs typeface="Times" panose="02020603050405020304" pitchFamily="18" charset="0"/>
              </a:rPr>
              <a:t>Przedszkola</a:t>
            </a:r>
            <a:r>
              <a:rPr lang="pl-PL" sz="1900" b="1" i="1" dirty="0">
                <a:latin typeface="Times" panose="02020603050405020304" pitchFamily="18" charset="0"/>
                <a:cs typeface="Times" panose="02020603050405020304" pitchFamily="18" charset="0"/>
              </a:rPr>
              <a:t>, które w roku szkolnym 2018/2019 otrzymały </a:t>
            </a:r>
            <a:r>
              <a:rPr lang="pl-PL" sz="1900" b="1" i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certyfikat krajowy</a:t>
            </a:r>
            <a:r>
              <a:rPr lang="pl-PL" sz="1900" b="1" i="1" dirty="0">
                <a:latin typeface="Times" panose="02020603050405020304" pitchFamily="18" charset="0"/>
                <a:cs typeface="Times" panose="02020603050405020304" pitchFamily="18" charset="0"/>
              </a:rPr>
              <a:t>  </a:t>
            </a:r>
            <a:r>
              <a:rPr lang="pl-PL" sz="1900" b="1" i="1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1900" b="1" i="1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1900" b="1" i="1" dirty="0" smtClean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</a:t>
            </a:r>
            <a:r>
              <a:rPr lang="pl-PL" sz="1900" b="1" i="1" dirty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wręczenie certyfikatów nastąpi w Ośrodku Rozwoju Edukacji w Warszawie) </a:t>
            </a:r>
            <a:endParaRPr lang="pl-PL" sz="1900" dirty="0">
              <a:solidFill>
                <a:srgbClr val="0000A3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285750" lvl="0" indent="-28575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100" dirty="0">
                <a:latin typeface="Times" panose="02020603050405020304" pitchFamily="18" charset="0"/>
                <a:cs typeface="Times" panose="02020603050405020304" pitchFamily="18" charset="0"/>
              </a:rPr>
              <a:t>Miejskie Przedszkole nr 34 Rozśpiewane Przedszkole w Zielonej Górze </a:t>
            </a:r>
          </a:p>
          <a:p>
            <a:pPr marL="285750" lvl="0" indent="-28575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100" dirty="0">
                <a:latin typeface="Times" panose="02020603050405020304" pitchFamily="18" charset="0"/>
                <a:cs typeface="Times" panose="02020603050405020304" pitchFamily="18" charset="0"/>
              </a:rPr>
              <a:t>Przedszkole Miejskie nr 23 im. Małego Tygrysa Pietrka w Gorzowie Wielkopolskim</a:t>
            </a:r>
          </a:p>
          <a:p>
            <a:pPr algn="just"/>
            <a:r>
              <a:rPr lang="pl-PL" sz="2100" dirty="0">
                <a:latin typeface="Times" panose="02020603050405020304" pitchFamily="18" charset="0"/>
                <a:cs typeface="Times" panose="02020603050405020304" pitchFamily="18" charset="0"/>
              </a:rPr>
              <a:t> </a:t>
            </a:r>
            <a:endParaRPr lang="pl-PL" sz="2100" u="sng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r>
              <a:rPr lang="pl-PL" sz="1900" b="1" i="1" dirty="0">
                <a:latin typeface="Times" panose="02020603050405020304" pitchFamily="18" charset="0"/>
                <a:cs typeface="Times" panose="02020603050405020304" pitchFamily="18" charset="0"/>
              </a:rPr>
              <a:t>Szkoła rekomendowana do nadania certyfikatu krajowego w sesji letniej </a:t>
            </a:r>
            <a:r>
              <a:rPr lang="pl-PL" sz="1900" b="1" i="1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1900" b="1" i="1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1900" b="1" dirty="0" smtClean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</a:t>
            </a:r>
            <a:r>
              <a:rPr lang="pl-PL" sz="1900" b="1" dirty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posiedzenie kapituły wrzesień 2019 r.)</a:t>
            </a:r>
            <a:endParaRPr lang="pl-PL" sz="1900" dirty="0">
              <a:solidFill>
                <a:srgbClr val="0000A3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285750" lvl="0" indent="-28575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100" dirty="0">
                <a:latin typeface="Times" panose="02020603050405020304" pitchFamily="18" charset="0"/>
                <a:cs typeface="Times" panose="02020603050405020304" pitchFamily="18" charset="0"/>
              </a:rPr>
              <a:t>Szkoła Podstawowa w Trzebiczu</a:t>
            </a:r>
          </a:p>
          <a:p>
            <a:endParaRPr lang="pl-PL" sz="2000" b="1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0">
              <a:buClr>
                <a:srgbClr val="FF0000"/>
              </a:buClr>
            </a:pP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        </a:t>
            </a:r>
            <a:endParaRPr lang="pl-PL" sz="20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342900" lvl="0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pl-PL" sz="20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9546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2000" dirty="0" smtClean="0">
                <a:solidFill>
                  <a:srgbClr val="0000A4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Szkoły Promujące Zdrowie</a:t>
            </a:r>
            <a:endParaRPr lang="pl-PL" sz="2000" dirty="0" smtClean="0">
              <a:solidFill>
                <a:srgbClr val="0000A4"/>
              </a:solidFill>
              <a:effectLst/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81" y="1428750"/>
            <a:ext cx="9596438" cy="5312618"/>
          </a:xfrm>
        </p:spPr>
        <p:txBody>
          <a:bodyPr>
            <a:normAutofit/>
          </a:bodyPr>
          <a:lstStyle/>
          <a:p>
            <a:endParaRPr lang="pl-PL" sz="2000" b="1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ctr"/>
            <a:r>
              <a:rPr lang="pl-PL" sz="2400" b="1" i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Lubuska sieć Szkół Promujących Zdrowie </a:t>
            </a:r>
            <a:endParaRPr lang="pl-PL" sz="2400" b="1" dirty="0" smtClean="0">
              <a:solidFill>
                <a:srgbClr val="FF00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endParaRPr lang="pl-PL" sz="2000" b="1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pl-PL" sz="2000" b="1" dirty="0" smtClean="0">
                <a:latin typeface="Times" panose="02020603050405020304" pitchFamily="18" charset="0"/>
                <a:cs typeface="Times" panose="02020603050405020304" pitchFamily="18" charset="0"/>
              </a:rPr>
              <a:t> </a:t>
            </a:r>
            <a:r>
              <a:rPr lang="pl-PL" sz="2000" b="1" i="1" u="sng" dirty="0">
                <a:latin typeface="Times" panose="02020603050405020304" pitchFamily="18" charset="0"/>
                <a:cs typeface="Times" panose="02020603050405020304" pitchFamily="18" charset="0"/>
              </a:rPr>
              <a:t>Szkoła </a:t>
            </a:r>
            <a:r>
              <a:rPr lang="pl-PL" sz="2000" b="1" i="1" u="sng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włączona do sieci</a:t>
            </a:r>
            <a:r>
              <a:rPr lang="pl-PL" sz="2000" b="1" i="1" u="sng" dirty="0">
                <a:latin typeface="Times" panose="02020603050405020304" pitchFamily="18" charset="0"/>
                <a:cs typeface="Times" panose="02020603050405020304" pitchFamily="18" charset="0"/>
              </a:rPr>
              <a:t>:</a:t>
            </a:r>
            <a:endParaRPr lang="pl-PL" sz="20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342900" lvl="0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Zespół Szkół i Placówek Kształcenia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Zawodowego w Zielonej Górze</a:t>
            </a:r>
          </a:p>
          <a:p>
            <a:pPr lvl="0">
              <a:buClr>
                <a:srgbClr val="FF0000"/>
              </a:buClr>
            </a:pPr>
            <a:endParaRPr lang="pl-PL" sz="20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0">
              <a:buClr>
                <a:srgbClr val="FF0000"/>
              </a:buClr>
            </a:pP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        </a:t>
            </a:r>
            <a:endParaRPr lang="pl-PL" sz="20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342900" lvl="0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pl-PL" sz="20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4965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2000" dirty="0" smtClean="0">
                <a:solidFill>
                  <a:srgbClr val="0000A4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Szkoły Promujące Zdrowie</a:t>
            </a:r>
            <a:endParaRPr lang="pl-PL" sz="2000" dirty="0" smtClean="0">
              <a:solidFill>
                <a:srgbClr val="0000A4"/>
              </a:solidFill>
              <a:effectLst/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81" y="1428750"/>
            <a:ext cx="9596438" cy="5312618"/>
          </a:xfrm>
        </p:spPr>
        <p:txBody>
          <a:bodyPr>
            <a:normAutofit/>
          </a:bodyPr>
          <a:lstStyle/>
          <a:p>
            <a:pPr algn="ctr"/>
            <a:r>
              <a:rPr lang="pl-PL" sz="2000" b="1" dirty="0">
                <a:latin typeface="Times" panose="02020603050405020304" pitchFamily="18" charset="0"/>
                <a:cs typeface="Times" panose="02020603050405020304" pitchFamily="18" charset="0"/>
              </a:rPr>
              <a:t>Certyfikaty wojewódzkie Szkoły Promującej Zdrowie </a:t>
            </a:r>
            <a:r>
              <a:rPr lang="pl-PL" sz="2000" b="1" dirty="0" smtClean="0">
                <a:latin typeface="Times" panose="02020603050405020304" pitchFamily="18" charset="0"/>
                <a:cs typeface="Times" panose="02020603050405020304" pitchFamily="18" charset="0"/>
              </a:rPr>
              <a:t>2018/2019</a:t>
            </a:r>
          </a:p>
          <a:p>
            <a:r>
              <a:rPr lang="pl-PL" sz="2000" b="1" i="1" dirty="0" smtClean="0">
                <a:latin typeface="Times" panose="02020603050405020304" pitchFamily="18" charset="0"/>
                <a:cs typeface="Times" panose="02020603050405020304" pitchFamily="18" charset="0"/>
              </a:rPr>
              <a:t>Szkoły </a:t>
            </a:r>
            <a:r>
              <a:rPr lang="pl-PL" sz="2000" b="1" i="1" dirty="0">
                <a:latin typeface="Times" panose="02020603050405020304" pitchFamily="18" charset="0"/>
                <a:cs typeface="Times" panose="02020603050405020304" pitchFamily="18" charset="0"/>
              </a:rPr>
              <a:t>i przedszkola, które otrzymały </a:t>
            </a:r>
            <a:r>
              <a:rPr lang="pl-PL" sz="2000" b="1" i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certyfikaty wojewódzkie</a:t>
            </a:r>
            <a:endParaRPr lang="pl-PL" sz="2000" dirty="0">
              <a:solidFill>
                <a:srgbClr val="FF00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342900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Przedszkole Miejskie nr 11 im. Marii Kownackiej w Gorzowie Wielkopolskim</a:t>
            </a:r>
          </a:p>
          <a:p>
            <a:pPr marL="342900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Przedszkole Miejskie nr 19 im. Jana Brzechwy w Gorzowie Wielkopolskim</a:t>
            </a:r>
          </a:p>
          <a:p>
            <a:pPr marL="342900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Przedszkole </a:t>
            </a:r>
            <a:r>
              <a:rPr lang="pl-PL" sz="2000" i="1" dirty="0">
                <a:latin typeface="Times" panose="02020603050405020304" pitchFamily="18" charset="0"/>
                <a:cs typeface="Times" panose="02020603050405020304" pitchFamily="18" charset="0"/>
              </a:rPr>
              <a:t>Kasztanowa Kraina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 w Przytocznej</a:t>
            </a:r>
          </a:p>
          <a:p>
            <a:pPr marL="342900" lvl="0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Miejskie Przedszkole nr 17 im. Chatka Puchatka w Zielonej Górze</a:t>
            </a:r>
          </a:p>
          <a:p>
            <a:pPr marL="342900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Miejskie Przedszkole nr 40 w Zielonej Górze </a:t>
            </a:r>
          </a:p>
          <a:p>
            <a:pPr marL="342900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Szkoła Podstawowa im. Komisji Edukacji Narodowej w Nowym Miasteczku</a:t>
            </a:r>
          </a:p>
          <a:p>
            <a:pPr marL="342900" lvl="0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Szkoła Podstawowa w Stawie</a:t>
            </a:r>
          </a:p>
          <a:p>
            <a:pPr marL="342900" lvl="0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Szkoła Podstawowa z Oddziałami Integracyjnymi nr 1 w Rzepinie</a:t>
            </a:r>
          </a:p>
          <a:p>
            <a:pPr marL="342900" lvl="0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Szkoła Podstawowa im. Emilii </a:t>
            </a:r>
            <a:r>
              <a:rPr lang="pl-PL" sz="2000" dirty="0" err="1">
                <a:latin typeface="Times" panose="02020603050405020304" pitchFamily="18" charset="0"/>
                <a:cs typeface="Times" panose="02020603050405020304" pitchFamily="18" charset="0"/>
              </a:rPr>
              <a:t>Sczanieckiej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 w Szczańcu</a:t>
            </a:r>
          </a:p>
          <a:p>
            <a:pPr marL="342900" lvl="0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Szkoła Podstawowa im. Kawalerów Orderu Uśmiechu w Osiecznicy</a:t>
            </a:r>
          </a:p>
          <a:p>
            <a:pPr marL="342900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Szkoła Podstawowa nr 3 im. Juliana Tuwima w Nowej Soli</a:t>
            </a:r>
          </a:p>
          <a:p>
            <a:pPr marL="342900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Liceum Ogólnokształcące w Nowym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Miasteczku</a:t>
            </a:r>
            <a:endParaRPr lang="pl-PL" sz="2000" b="1" i="1" u="sng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0">
              <a:buClr>
                <a:srgbClr val="FF0000"/>
              </a:buClr>
            </a:pPr>
            <a:endParaRPr lang="pl-PL" sz="20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0">
              <a:buClr>
                <a:srgbClr val="FF0000"/>
              </a:buClr>
            </a:pPr>
            <a:endParaRPr lang="pl-PL" sz="20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8842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194471" y="1988842"/>
            <a:ext cx="9555163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72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Komunikaty</a:t>
            </a:r>
            <a:endParaRPr lang="pl-PL" sz="6700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3017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algn="ctr"/>
            <a:r>
              <a:rPr lang="pl-PL" sz="1800" dirty="0">
                <a:solidFill>
                  <a:srgbClr val="000099"/>
                </a:solidFill>
              </a:rPr>
              <a:t>Monitoring wizyjny </a:t>
            </a:r>
          </a:p>
        </p:txBody>
      </p:sp>
      <p:sp>
        <p:nvSpPr>
          <p:cNvPr id="4" name="Prostokąt 3"/>
          <p:cNvSpPr/>
          <p:nvPr/>
        </p:nvSpPr>
        <p:spPr>
          <a:xfrm>
            <a:off x="0" y="1345945"/>
            <a:ext cx="9906000" cy="550766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  <a:spcAft>
                <a:spcPts val="0"/>
              </a:spcAft>
              <a:buSzPts val="1200"/>
            </a:pPr>
            <a:r>
              <a:rPr lang="pl-PL" b="1" dirty="0">
                <a:latin typeface="Times" panose="02020603050405020304" pitchFamily="18" charset="0"/>
                <a:cs typeface="Times" panose="02020603050405020304" pitchFamily="18" charset="0"/>
              </a:rPr>
              <a:t>Nowelizacja z 25 maja 2018 r. ustawy Prawo oświatowe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 wprowadziła przepisem </a:t>
            </a:r>
            <a:r>
              <a:rPr lang="pl-PL" b="1" dirty="0">
                <a:latin typeface="Times" panose="02020603050405020304" pitchFamily="18" charset="0"/>
                <a:cs typeface="Times" panose="02020603050405020304" pitchFamily="18" charset="0"/>
              </a:rPr>
              <a:t>art. 108a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 uregulowanie zasad stosowania przez publiczne szkoły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i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placówki systemu oświaty monitoringu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wizyjnego. </a:t>
            </a:r>
          </a:p>
          <a:p>
            <a:pPr algn="just">
              <a:lnSpc>
                <a:spcPct val="115000"/>
              </a:lnSpc>
              <a:buSzPts val="1200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Monitoring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nie powinien stanowić środka nadzoru nad jakością wykonywania pracy przez pracowników szkoły lub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placówki. Ponadto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m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onitoring </a:t>
            </a:r>
            <a:r>
              <a:rPr lang="pl-PL" b="1" dirty="0">
                <a:latin typeface="Times" panose="02020603050405020304" pitchFamily="18" charset="0"/>
                <a:cs typeface="Times" panose="02020603050405020304" pitchFamily="18" charset="0"/>
              </a:rPr>
              <a:t>nie obejmuje </a:t>
            </a:r>
            <a:r>
              <a:rPr lang="pl-PL" b="1" dirty="0" smtClean="0">
                <a:latin typeface="Times" panose="02020603050405020304" pitchFamily="18" charset="0"/>
                <a:cs typeface="Times" panose="02020603050405020304" pitchFamily="18" charset="0"/>
              </a:rPr>
              <a:t>pomieszczeń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:</a:t>
            </a:r>
          </a:p>
          <a:p>
            <a:pPr marL="285750" indent="-285750" algn="just">
              <a:lnSpc>
                <a:spcPct val="115000"/>
              </a:lnSpc>
              <a:buClr>
                <a:srgbClr val="FF0000"/>
              </a:buClr>
              <a:buSzPts val="1200"/>
              <a:buFont typeface="Arial" panose="020B0604020202020204" pitchFamily="34" charset="0"/>
              <a:buChar char="•"/>
            </a:pP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w których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odbywają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się zajęcia dydaktyczne, wychowawcze i opiekuńcze, </a:t>
            </a:r>
            <a:endParaRPr lang="pl-PL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285750" indent="-285750" algn="just">
              <a:lnSpc>
                <a:spcPct val="115000"/>
              </a:lnSpc>
              <a:buClr>
                <a:srgbClr val="FF0000"/>
              </a:buClr>
              <a:buSzPts val="1200"/>
              <a:buFont typeface="Arial" panose="020B0604020202020204" pitchFamily="34" charset="0"/>
              <a:buChar char="•"/>
            </a:pP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w których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udzielana jest uczniom pomoc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psychologiczno-pedagogiczna, </a:t>
            </a:r>
            <a:endParaRPr lang="pl-PL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285750" indent="-285750" algn="just">
              <a:lnSpc>
                <a:spcPct val="115000"/>
              </a:lnSpc>
              <a:buClr>
                <a:srgbClr val="FF0000"/>
              </a:buClr>
              <a:buSzPts val="1200"/>
              <a:buFont typeface="Arial" panose="020B0604020202020204" pitchFamily="34" charset="0"/>
              <a:buChar char="•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przeznaczonych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do odpoczynku i rekreacji pracowników, </a:t>
            </a:r>
            <a:endParaRPr lang="pl-PL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285750" indent="-285750" algn="just">
              <a:lnSpc>
                <a:spcPct val="115000"/>
              </a:lnSpc>
              <a:buClr>
                <a:srgbClr val="FF0000"/>
              </a:buClr>
              <a:buSzPts val="1200"/>
              <a:buFont typeface="Arial" panose="020B0604020202020204" pitchFamily="34" charset="0"/>
              <a:buChar char="•"/>
            </a:pP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s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anitarno-higienicznych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, </a:t>
            </a:r>
            <a:endParaRPr lang="pl-PL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285750" indent="-285750" algn="just">
              <a:lnSpc>
                <a:spcPct val="115000"/>
              </a:lnSpc>
              <a:buClr>
                <a:srgbClr val="FF0000"/>
              </a:buClr>
              <a:buSzPts val="1200"/>
              <a:buFont typeface="Arial" panose="020B0604020202020204" pitchFamily="34" charset="0"/>
              <a:buChar char="•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gabinetu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profilaktyki zdrowotnej, </a:t>
            </a:r>
            <a:endParaRPr lang="pl-PL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285750" indent="-285750" algn="just">
              <a:lnSpc>
                <a:spcPct val="115000"/>
              </a:lnSpc>
              <a:buClr>
                <a:srgbClr val="FF0000"/>
              </a:buClr>
              <a:buSzPts val="1200"/>
              <a:buFont typeface="Arial" panose="020B0604020202020204" pitchFamily="34" charset="0"/>
              <a:buChar char="•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szatni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i przebieralni, </a:t>
            </a:r>
            <a:r>
              <a:rPr lang="pl-PL" b="1" dirty="0" smtClean="0">
                <a:latin typeface="Times" panose="02020603050405020304" pitchFamily="18" charset="0"/>
                <a:cs typeface="Times" panose="02020603050405020304" pitchFamily="18" charset="0"/>
              </a:rPr>
              <a:t>chyba </a:t>
            </a:r>
            <a:r>
              <a:rPr lang="pl-PL" b="1" dirty="0">
                <a:latin typeface="Times" panose="02020603050405020304" pitchFamily="18" charset="0"/>
                <a:cs typeface="Times" panose="02020603050405020304" pitchFamily="18" charset="0"/>
              </a:rPr>
              <a:t>że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 stosowanie monitoringu w tych pomieszczeniach jest </a:t>
            </a:r>
            <a:r>
              <a:rPr lang="pl-PL" b="1" dirty="0">
                <a:latin typeface="Times" panose="02020603050405020304" pitchFamily="18" charset="0"/>
                <a:cs typeface="Times" panose="02020603050405020304" pitchFamily="18" charset="0"/>
              </a:rPr>
              <a:t>niezbędne ze względu na istniejące zagrożenie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 dla realizacji bezpieczeństwa i nie naruszy to godności oraz innych dóbr osobistych uczniów, pracowników i innych osób, w szczególności zostaną zastosowane techniki uniemożliwiające rozpoznanie przebywających w tych pomieszczeniach osób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</a:p>
          <a:p>
            <a:pPr algn="just">
              <a:lnSpc>
                <a:spcPct val="115000"/>
              </a:lnSpc>
              <a:buSzPts val="1200"/>
            </a:pP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Dyrektor szkoły ma obowiązek poinformować uczniów i pracowników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o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wprowadzeniu monitoringu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nie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później niż </a:t>
            </a:r>
            <a:r>
              <a:rPr lang="pl-PL" b="1" dirty="0">
                <a:latin typeface="Times" panose="02020603050405020304" pitchFamily="18" charset="0"/>
                <a:cs typeface="Times" panose="02020603050405020304" pitchFamily="18" charset="0"/>
              </a:rPr>
              <a:t>14 dni przed jego uruchomieniem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, a monitorowane pomieszczenia muszą być oznakowane nie później niż dzień przed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włączeniem kamer.</a:t>
            </a:r>
            <a:endParaRPr lang="pl-PL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7441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algn="ctr"/>
            <a:r>
              <a:rPr lang="pl-PL" sz="1800" dirty="0">
                <a:solidFill>
                  <a:srgbClr val="000099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Bezpieczeństwo</a:t>
            </a:r>
          </a:p>
        </p:txBody>
      </p:sp>
      <p:sp>
        <p:nvSpPr>
          <p:cNvPr id="4" name="Prostokąt 3"/>
          <p:cNvSpPr/>
          <p:nvPr/>
        </p:nvSpPr>
        <p:spPr>
          <a:xfrm>
            <a:off x="0" y="1198526"/>
            <a:ext cx="9906000" cy="563231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Od listopada 2018 r. obowiązują nowe przepisy wprowadzone nowelizacją rozporządzenia Ministra Edukacji Narodowej i Sportu z dnia 31 grudnia 2002 r.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(Dz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. U. z 2003 r. Nr 6, poz. 69, z </a:t>
            </a:r>
            <a:r>
              <a:rPr lang="pl-PL" dirty="0" err="1">
                <a:latin typeface="Times" panose="02020603050405020304" pitchFamily="18" charset="0"/>
                <a:cs typeface="Times" panose="02020603050405020304" pitchFamily="18" charset="0"/>
              </a:rPr>
              <a:t>późn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. zm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.)</a:t>
            </a:r>
            <a:b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w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sprawie bezpieczeństwa i higieny w publicznych i niepublicznych szkołach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i placówkach</a:t>
            </a:r>
            <a:r>
              <a:rPr lang="pl-PL" baseline="30000" dirty="0"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 Wprowadzono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m.in.:</a:t>
            </a: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obowiązek </a:t>
            </a:r>
            <a:r>
              <a:rPr lang="pl-PL" b="1" i="1" dirty="0">
                <a:latin typeface="Times" panose="02020603050405020304" pitchFamily="18" charset="0"/>
                <a:cs typeface="Times" panose="02020603050405020304" pitchFamily="18" charset="0"/>
              </a:rPr>
              <a:t>rejestrowania wyjść grupowych uczniów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, które nie są wycieczkami,</a:t>
            </a: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uzupełniono </a:t>
            </a:r>
            <a:r>
              <a:rPr lang="pl-PL" b="1" i="1" dirty="0">
                <a:latin typeface="Times" panose="02020603050405020304" pitchFamily="18" charset="0"/>
                <a:cs typeface="Times" panose="02020603050405020304" pitchFamily="18" charset="0"/>
              </a:rPr>
              <a:t>katalog miejsc, w których powinna znajdować się apteczka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,</a:t>
            </a: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obowiązek </a:t>
            </a:r>
            <a:r>
              <a:rPr lang="pl-PL" b="1" dirty="0">
                <a:latin typeface="Times" panose="02020603050405020304" pitchFamily="18" charset="0"/>
                <a:cs typeface="Times" panose="02020603050405020304" pitchFamily="18" charset="0"/>
              </a:rPr>
              <a:t>przeszkolenia pracowników szkoły lub placówki </a:t>
            </a:r>
            <a:r>
              <a:rPr lang="pl-PL" b="1" dirty="0" smtClean="0">
                <a:latin typeface="Times" panose="02020603050405020304" pitchFamily="18" charset="0"/>
                <a:cs typeface="Times" panose="02020603050405020304" pitchFamily="18" charset="0"/>
              </a:rPr>
              <a:t>w </a:t>
            </a:r>
            <a:r>
              <a:rPr lang="pl-PL" b="1" dirty="0">
                <a:latin typeface="Times" panose="02020603050405020304" pitchFamily="18" charset="0"/>
                <a:cs typeface="Times" panose="02020603050405020304" pitchFamily="18" charset="0"/>
              </a:rPr>
              <a:t>zakresie udzielania pierwszej pomocy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,</a:t>
            </a: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wskazano </a:t>
            </a:r>
            <a:r>
              <a:rPr lang="pl-PL" b="1" dirty="0">
                <a:latin typeface="Times" panose="02020603050405020304" pitchFamily="18" charset="0"/>
                <a:cs typeface="Times" panose="02020603050405020304" pitchFamily="18" charset="0"/>
              </a:rPr>
              <a:t>warunki, które muszą spełniać strzelnice organizowane </a:t>
            </a:r>
            <a:r>
              <a:rPr lang="pl-PL" b="1" dirty="0" smtClean="0">
                <a:latin typeface="Times" panose="02020603050405020304" pitchFamily="18" charset="0"/>
                <a:cs typeface="Times" panose="02020603050405020304" pitchFamily="18" charset="0"/>
              </a:rPr>
              <a:t>w </a:t>
            </a:r>
            <a:r>
              <a:rPr lang="pl-PL" b="1" dirty="0">
                <a:latin typeface="Times" panose="02020603050405020304" pitchFamily="18" charset="0"/>
                <a:cs typeface="Times" panose="02020603050405020304" pitchFamily="18" charset="0"/>
              </a:rPr>
              <a:t>szkołach </a:t>
            </a:r>
            <a:r>
              <a:rPr lang="pl-PL" b="1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b="1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b="1" dirty="0" smtClean="0">
                <a:latin typeface="Times" panose="02020603050405020304" pitchFamily="18" charset="0"/>
                <a:cs typeface="Times" panose="02020603050405020304" pitchFamily="18" charset="0"/>
              </a:rPr>
              <a:t>i </a:t>
            </a:r>
            <a:r>
              <a:rPr lang="pl-PL" b="1" dirty="0">
                <a:latin typeface="Times" panose="02020603050405020304" pitchFamily="18" charset="0"/>
                <a:cs typeface="Times" panose="02020603050405020304" pitchFamily="18" charset="0"/>
              </a:rPr>
              <a:t>placówkach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,</a:t>
            </a: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określono </a:t>
            </a:r>
            <a:r>
              <a:rPr lang="pl-PL" b="1" dirty="0">
                <a:latin typeface="Times" panose="02020603050405020304" pitchFamily="18" charset="0"/>
                <a:cs typeface="Times" panose="02020603050405020304" pitchFamily="18" charset="0"/>
              </a:rPr>
              <a:t>termin na sporządzenie i doręczenie protokołu powypadkowego</a:t>
            </a:r>
            <a:r>
              <a:rPr lang="pl-PL" b="1" dirty="0" smtClean="0"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</a:p>
          <a:p>
            <a:pPr algn="just"/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Zgodnie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z przepisami dyrektor szkoły zobowiązany jest do uwzględnienia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w </a:t>
            </a:r>
            <a:r>
              <a:rPr lang="pl-PL" b="1" dirty="0">
                <a:latin typeface="Times" panose="02020603050405020304" pitchFamily="18" charset="0"/>
                <a:cs typeface="Times" panose="02020603050405020304" pitchFamily="18" charset="0"/>
              </a:rPr>
              <a:t>planie zajęć dydaktyczno-wychowawczych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:</a:t>
            </a:r>
          </a:p>
          <a:p>
            <a:pPr marL="285750" indent="-285750" algn="just">
              <a:buClr>
                <a:srgbClr val="0033CC"/>
              </a:buClr>
              <a:buFont typeface="Wingdings" panose="05000000000000000000" pitchFamily="2" charset="2"/>
              <a:buChar char="Ø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równomiernego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obciążenia uczniów w poszczególnych dniach tygodnia, </a:t>
            </a:r>
          </a:p>
          <a:p>
            <a:pPr marL="285750" indent="-285750" algn="just">
              <a:buClr>
                <a:srgbClr val="0033CC"/>
              </a:buClr>
              <a:buFont typeface="Wingdings" panose="05000000000000000000" pitchFamily="2" charset="2"/>
              <a:buChar char="Ø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zróżnicowania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zajęć </a:t>
            </a:r>
          </a:p>
          <a:p>
            <a:pPr marL="285750" indent="-285750" algn="just">
              <a:buClr>
                <a:srgbClr val="0033CC"/>
              </a:buClr>
              <a:buFont typeface="Wingdings" panose="05000000000000000000" pitchFamily="2" charset="2"/>
              <a:buChar char="Ø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możliwości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psychofizycznych uczniów podejmowania intensywnego wysiłku umysłowego.</a:t>
            </a:r>
          </a:p>
          <a:p>
            <a:pPr lvl="0" algn="just">
              <a:buClr>
                <a:srgbClr val="FF0000"/>
              </a:buClr>
            </a:pP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W § 4a ww. rozporządzenia to do obowiązków dyrektora szkoły należy zapewnienie uczniom </a:t>
            </a:r>
            <a:b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w szkole lub placówce </a:t>
            </a:r>
            <a:r>
              <a:rPr lang="pl-PL" b="1" dirty="0">
                <a:latin typeface="Times" panose="02020603050405020304" pitchFamily="18" charset="0"/>
                <a:cs typeface="Times" panose="02020603050405020304" pitchFamily="18" charset="0"/>
              </a:rPr>
              <a:t>miejsca na pozostawianie podręczników i przyborów </a:t>
            </a:r>
            <a:r>
              <a:rPr lang="pl-PL" b="1" dirty="0" smtClean="0">
                <a:latin typeface="Times" panose="02020603050405020304" pitchFamily="18" charset="0"/>
                <a:cs typeface="Times" panose="02020603050405020304" pitchFamily="18" charset="0"/>
              </a:rPr>
              <a:t>szkolnych, </a:t>
            </a:r>
            <a:br>
              <a:rPr lang="pl-PL" b="1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a</a:t>
            </a:r>
            <a:r>
              <a:rPr lang="pl-PL" b="1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w §14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wprowadzono obowiązek zasięgnięcia opinii rady rodziców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i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samorządu uczniowskiego przez dyrektora szkoły lub placówki w sprawie </a:t>
            </a:r>
            <a:r>
              <a:rPr lang="pl-PL" b="1" dirty="0">
                <a:latin typeface="Times" panose="02020603050405020304" pitchFamily="18" charset="0"/>
                <a:cs typeface="Times" panose="02020603050405020304" pitchFamily="18" charset="0"/>
              </a:rPr>
              <a:t>długości przerw międzylekcyjnych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73263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algn="ctr"/>
            <a:r>
              <a:rPr lang="pl-PL" sz="1800" dirty="0">
                <a:solidFill>
                  <a:srgbClr val="000099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Profilaktyka zdrowotna w szkołach</a:t>
            </a:r>
          </a:p>
        </p:txBody>
      </p:sp>
      <p:sp>
        <p:nvSpPr>
          <p:cNvPr id="4" name="Prostokąt 3"/>
          <p:cNvSpPr/>
          <p:nvPr/>
        </p:nvSpPr>
        <p:spPr>
          <a:xfrm>
            <a:off x="0" y="1260433"/>
            <a:ext cx="9906000" cy="286232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1 września 2019 r. w życie wchodzi nowe brzmienie przepisu art. 10 ust. 7 ustawy </a:t>
            </a:r>
            <a:r>
              <a:rPr lang="pl-PL" i="1" dirty="0">
                <a:latin typeface="Times" panose="02020603050405020304" pitchFamily="18" charset="0"/>
                <a:cs typeface="Times" panose="02020603050405020304" pitchFamily="18" charset="0"/>
              </a:rPr>
              <a:t>Prawo oświatowe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</a:p>
          <a:p>
            <a:pPr algn="just"/>
            <a:endParaRPr lang="pl-PL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„Organ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prowadzący szkołę lub placówkę zobligowany jest do przekazania do szkół dla dzieci i młodzieży oraz placówek, z wyjątkiem szkół artystycznych realizujących wyłącznie kształcenie artystyczne, </a:t>
            </a:r>
            <a:r>
              <a:rPr lang="pl-PL" b="1" dirty="0">
                <a:latin typeface="Times" panose="02020603050405020304" pitchFamily="18" charset="0"/>
                <a:cs typeface="Times" panose="02020603050405020304" pitchFamily="18" charset="0"/>
              </a:rPr>
              <a:t>informacji o podmiotach wykonujących działalność leczniczą udzielających świadczeń zdrowotnych w zakresie leczenia stomatologicznego dla dzieci i młodzieży, finansowanych ze środków </a:t>
            </a:r>
            <a:r>
              <a:rPr lang="pl-PL" b="1" dirty="0" smtClean="0">
                <a:latin typeface="Times" panose="02020603050405020304" pitchFamily="18" charset="0"/>
                <a:cs typeface="Times" panose="02020603050405020304" pitchFamily="18" charset="0"/>
              </a:rPr>
              <a:t>publicznych”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. </a:t>
            </a:r>
            <a:endParaRPr lang="pl-PL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endParaRPr lang="pl-PL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O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informacje te powinien się zwrócić do </a:t>
            </a:r>
            <a:r>
              <a:rPr lang="pl-PL" u="sng" dirty="0">
                <a:latin typeface="Times" panose="02020603050405020304" pitchFamily="18" charset="0"/>
                <a:cs typeface="Times" panose="02020603050405020304" pitchFamily="18" charset="0"/>
              </a:rPr>
              <a:t>wojewódzkiego oddziału NFZ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, który zawiera kontrakty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na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stomatologię dziecięcą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  <a:endParaRPr lang="pl-PL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6263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84648" y="142852"/>
            <a:ext cx="7966604" cy="928694"/>
          </a:xfrm>
        </p:spPr>
        <p:txBody>
          <a:bodyPr>
            <a:normAutofit/>
          </a:bodyPr>
          <a:lstStyle/>
          <a:p>
            <a:pPr lvl="0" algn="ctr"/>
            <a:r>
              <a:rPr lang="pl-PL" sz="1800" dirty="0">
                <a:solidFill>
                  <a:srgbClr val="000099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</a:t>
            </a:r>
            <a:r>
              <a:rPr lang="pl-PL" sz="1800" dirty="0" smtClean="0">
                <a:solidFill>
                  <a:srgbClr val="000099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nformacje Ministerstwa </a:t>
            </a:r>
            <a:r>
              <a:rPr lang="pl-PL" sz="1800" dirty="0">
                <a:solidFill>
                  <a:srgbClr val="000099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Zdrowia dotyczące Ustawy z dnia 12 kwietnia 2019 r. o opiece zdrowotnej nad uczniami </a:t>
            </a:r>
          </a:p>
        </p:txBody>
      </p:sp>
      <p:sp>
        <p:nvSpPr>
          <p:cNvPr id="4" name="Prostokąt 3"/>
          <p:cNvSpPr/>
          <p:nvPr/>
        </p:nvSpPr>
        <p:spPr>
          <a:xfrm>
            <a:off x="0" y="1260433"/>
            <a:ext cx="9906000" cy="547842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Zgodnie z ustawą, opieka zdrowotna nad uczniami realizowana w szkole obejmuje:</a:t>
            </a: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u="sng" dirty="0">
                <a:latin typeface="Times" panose="02020603050405020304" pitchFamily="18" charset="0"/>
                <a:cs typeface="Times" panose="02020603050405020304" pitchFamily="18" charset="0"/>
              </a:rPr>
              <a:t>profilaktyczną opiekę zdrowotną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, sprawowaną przez pielęgniarkę środowiska nauczania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i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wychowania, zwaną dalej „pielęgniarką szkolną” albo higienistkę szkolną,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oraz</a:t>
            </a: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u="sng" dirty="0" smtClean="0">
                <a:latin typeface="Times" panose="02020603050405020304" pitchFamily="18" charset="0"/>
                <a:cs typeface="Times" panose="02020603050405020304" pitchFamily="18" charset="0"/>
              </a:rPr>
              <a:t>opiekę </a:t>
            </a:r>
            <a:r>
              <a:rPr lang="pl-PL" sz="2000" u="sng" dirty="0">
                <a:latin typeface="Times" panose="02020603050405020304" pitchFamily="18" charset="0"/>
                <a:cs typeface="Times" panose="02020603050405020304" pitchFamily="18" charset="0"/>
              </a:rPr>
              <a:t>stomatologiczną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 realizowaną przez lekarza dentystę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pl-PL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pl-PL" b="1" u="sng" dirty="0">
                <a:solidFill>
                  <a:srgbClr val="0033CC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Gabinety profilaktyki zdrowotnej (pielęgniarskie)</a:t>
            </a:r>
            <a:endParaRPr lang="pl-PL" b="1" dirty="0">
              <a:solidFill>
                <a:srgbClr val="0033CC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Organ prowadzący szkołę zapewnia uczniom możliwość korzystania z gabinetu profilaktyki zdrowotnej w szkole. Jeśli w szkole nie ma gabinetu profilaktyki zdrowotnej, pielęgniarka szkolna udziela świadczeń w miejscu wynikającym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z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umowy z NFZ, tzn. w poradni POZ – sytuacja taka dotyczy zazwyczaj małych szkół w miejscowościach gdzie poradnia POZ jest w niewielkiej odległości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od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szkoły. Pielęgniarka szkolna realizuje wówczas na terenie szkoły niektóre czynności, np. edukację zdrowotną, fluoryzację, natomiast badania przesiewowe – w gabinecie POZ. </a:t>
            </a:r>
            <a:endParaRPr lang="pl-PL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endParaRPr lang="pl-PL" b="1" u="sng" dirty="0" smtClean="0">
              <a:solidFill>
                <a:srgbClr val="0033CC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r>
              <a:rPr lang="pl-PL" b="1" u="sng" dirty="0" smtClean="0">
                <a:solidFill>
                  <a:srgbClr val="0033CC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Gabinety </a:t>
            </a:r>
            <a:r>
              <a:rPr lang="pl-PL" b="1" u="sng" dirty="0">
                <a:solidFill>
                  <a:srgbClr val="0033CC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dentystyczne</a:t>
            </a:r>
            <a:endParaRPr lang="pl-PL" b="1" dirty="0">
              <a:solidFill>
                <a:srgbClr val="0033CC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Organ prowadzący szkołę zapewnia uczniom również możliwość korzystania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z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gabinetu dentystycznego. Jeśli w szkole nie ma gabinetu dentystycznego, organ prowadzący szkołę zawiera porozumienie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z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podmiotem udzielającym świadczeń stomatologicznych dla dzieci, finansowanych ze środków publicznych, tzw. podmiotem współpracującym. Uzupełniającym sposobem zapewnienia dostępności świadczeń stomatologicznych jest </a:t>
            </a:r>
            <a:r>
              <a:rPr lang="pl-PL" dirty="0" err="1">
                <a:latin typeface="Times" panose="02020603050405020304" pitchFamily="18" charset="0"/>
                <a:cs typeface="Times" panose="02020603050405020304" pitchFamily="18" charset="0"/>
              </a:rPr>
              <a:t>dentobus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105364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1800" dirty="0">
                <a:solidFill>
                  <a:srgbClr val="000099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Akcja „Przerwany marsz…” </a:t>
            </a:r>
          </a:p>
        </p:txBody>
      </p:sp>
      <p:sp>
        <p:nvSpPr>
          <p:cNvPr id="4" name="Prostokąt 3"/>
          <p:cNvSpPr/>
          <p:nvPr/>
        </p:nvSpPr>
        <p:spPr>
          <a:xfrm>
            <a:off x="0" y="1484789"/>
            <a:ext cx="9906000" cy="440120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Parlamentarny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Zespół ds. Wspierania Środowisk  Dzieci Wojny, Związek Harcerstwa Rzeczypospolitej, Stowarzyszenie „Dumni z Polski” oraz Stowarzyszenie „Dzieci Wojny w Polsce” organizują  akcję pn. „Przerwany marsz” …”, który ma polegać na symbolicznym dokończeniu </a:t>
            </a:r>
            <a:r>
              <a:rPr lang="pl-PL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września 2019 roku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przerwanego, przez fakt wybuchu II wojny światowej, marszu do szkoły ówczesnej młodzieży. </a:t>
            </a:r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Zachęcamy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aby 2 września 2019 r. wspólnie z babciami, dziadkami, a także osobami samotnymi, które mieszkają w danym regionie i wywodzą się z pokolenia Dzieci Wojny uczestniczyć w inauguracji roku szkolnego 2019/2020. W ten sposób w całej Polsce stworzymy możliwość międzypokoleniowego dialogu, który będzie cennym doświadczeniem dla uczniów. Będzie to również wyraz szacunku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wdzięczności dla żywego pomnika historii.</a:t>
            </a:r>
          </a:p>
          <a:p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Dodatkowe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informacje, w tym dotyczące sposobu rejestracji, dostępne są na stronie internetowej Kuratorium Oświaty oraz pod adresem: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www.przerwanymarsz.pl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pl-PL" sz="2000" dirty="0">
              <a:effectLst/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Marcin\Desktop\przerwany-marsz-logo-180x6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3120" y="260648"/>
            <a:ext cx="1714500" cy="590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9430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12640" y="116632"/>
            <a:ext cx="7816508" cy="928694"/>
          </a:xfrm>
        </p:spPr>
        <p:txBody>
          <a:bodyPr>
            <a:normAutofit/>
          </a:bodyPr>
          <a:lstStyle/>
          <a:p>
            <a:pPr algn="ctr"/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  <a:t>Wnioski </a:t>
            </a:r>
            <a:b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  <a:t>wynikające z przeprowadzonych ewaluacji zewnętrznych </a:t>
            </a:r>
            <a:b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  <a:t>w szkołach </a:t>
            </a:r>
            <a:r>
              <a:rPr lang="pl-PL" sz="18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  <a:t>podstawowych</a:t>
            </a:r>
            <a:endParaRPr lang="pl-PL" sz="18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1" y="1428736"/>
            <a:ext cx="9622787" cy="5312632"/>
          </a:xfrm>
        </p:spPr>
        <p:txBody>
          <a:bodyPr>
            <a:noAutofit/>
          </a:bodyPr>
          <a:lstStyle/>
          <a:p>
            <a:pPr lvl="0" algn="just"/>
            <a:r>
              <a:rPr lang="pl-PL" sz="2000" b="1" dirty="0" smtClean="0">
                <a:solidFill>
                  <a:srgbClr val="008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Mocne strony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:</a:t>
            </a:r>
          </a:p>
          <a:p>
            <a:pPr lvl="0" algn="just"/>
            <a:endParaRPr lang="pl-PL" sz="2000" b="1" dirty="0" smtClean="0">
              <a:solidFill>
                <a:srgbClr val="0080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 startAt="7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W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przedszkolach możliwości psychofizyczne i potrzeby rozwojowe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oraz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sytuacja społeczna każdego dziecka jest rozpoznawana w sposób systemowy i prowadzona jest przez wszystkich nauczycieli, co przynosi pozytywne efekty w pracy z każdym dzieckiem.</a:t>
            </a: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 startAt="7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Opinie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i sugestie rodziców na temat działań są wykorzystywane do planowania pracy dydaktyczno-wychowawczej i wprowadzania zmian organizacyjnych polepszających funkcjonowanie szkoły. </a:t>
            </a: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 startAt="7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Szkoły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realizują we współpracy z rodzicami działania ukierunkowane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na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rozwój uczniów.</a:t>
            </a: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 startAt="7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Szkoły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i placówki współpracują z instytucjami ze środowiska lokalnego. Podejmowane działania są celowe i zamierzone, dzięki czemu wzajemna współpraca przynosi obopólne korzyści. </a:t>
            </a:r>
          </a:p>
          <a:p>
            <a:pPr algn="just"/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161957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84648" y="116632"/>
            <a:ext cx="7816508" cy="928694"/>
          </a:xfrm>
        </p:spPr>
        <p:txBody>
          <a:bodyPr>
            <a:normAutofit/>
          </a:bodyPr>
          <a:lstStyle/>
          <a:p>
            <a:pPr algn="ctr"/>
            <a:r>
              <a:rPr lang="pl-PL" sz="1800" dirty="0">
                <a:solidFill>
                  <a:srgbClr val="0033CC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Diecezjalne Konkursy Wiedzy Biblijnej Biblista Junior i Młody Biblista </a:t>
            </a:r>
            <a:br>
              <a:rPr lang="pl-PL" sz="1800" dirty="0">
                <a:solidFill>
                  <a:srgbClr val="0033CC"/>
                </a:solidFill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1800" dirty="0">
                <a:solidFill>
                  <a:srgbClr val="0033CC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– 4. Edycja 2019/2020</a:t>
            </a:r>
          </a:p>
        </p:txBody>
      </p:sp>
      <p:sp>
        <p:nvSpPr>
          <p:cNvPr id="4" name="Prostokąt 3"/>
          <p:cNvSpPr/>
          <p:nvPr/>
        </p:nvSpPr>
        <p:spPr>
          <a:xfrm>
            <a:off x="0" y="1315874"/>
            <a:ext cx="9906000" cy="532453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Katolickie Stowarzyszenie uBIBLIJNIEni.pl organizuje w roku szkolnym 4. Edycję Diecezjalnych Konkursów Wiedzy Biblijnej dla uczniów Szkół Podstawowych </a:t>
            </a:r>
            <a:r>
              <a:rPr lang="pl-PL" sz="2000">
                <a:latin typeface="Times" panose="02020603050405020304" pitchFamily="18" charset="0"/>
                <a:cs typeface="Times" panose="02020603050405020304" pitchFamily="18" charset="0"/>
              </a:rPr>
              <a:t>Diecezji </a:t>
            </a:r>
            <a:r>
              <a:rPr lang="pl-PL" sz="2000" smtClean="0">
                <a:latin typeface="Times" panose="02020603050405020304" pitchFamily="18" charset="0"/>
                <a:cs typeface="Times" panose="02020603050405020304" pitchFamily="18" charset="0"/>
              </a:rPr>
              <a:t>Zielonogórsko-Gorzowskiej </a:t>
            </a:r>
            <a:r>
              <a:rPr lang="pl-PL" sz="2000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Biblista Junior </a:t>
            </a:r>
            <a:r>
              <a:rPr lang="pl-PL" sz="2000" b="1" dirty="0">
                <a:latin typeface="Times" panose="02020603050405020304" pitchFamily="18" charset="0"/>
                <a:cs typeface="Times" panose="02020603050405020304" pitchFamily="18" charset="0"/>
              </a:rPr>
              <a:t>(klasy 4-6 SP)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oraz </a:t>
            </a:r>
            <a:r>
              <a:rPr lang="pl-PL" sz="2000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Młody Biblista </a:t>
            </a:r>
            <a:r>
              <a:rPr lang="pl-PL" sz="2000" b="1" dirty="0">
                <a:latin typeface="Times" panose="02020603050405020304" pitchFamily="18" charset="0"/>
                <a:cs typeface="Times" panose="02020603050405020304" pitchFamily="18" charset="0"/>
              </a:rPr>
              <a:t>(klasy 7-8 SP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).  </a:t>
            </a:r>
            <a:endParaRPr lang="pl-PL" sz="20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W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tej edycji przedmiotem zmagań będzie Ewangelia według św. Łukasza dla uczestniczących w konkursie Biblista Junior oraz 1 i 2 List do Koryntian dla uczestniczących w konkursie Młody Biblista. </a:t>
            </a:r>
          </a:p>
          <a:p>
            <a:endParaRPr lang="pl-PL" sz="2000" b="1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pl-PL" sz="2000" b="1" dirty="0" smtClean="0">
                <a:latin typeface="Times" panose="02020603050405020304" pitchFamily="18" charset="0"/>
                <a:cs typeface="Times" panose="02020603050405020304" pitchFamily="18" charset="0"/>
              </a:rPr>
              <a:t>Harmonogram</a:t>
            </a:r>
            <a:r>
              <a:rPr lang="pl-PL" sz="2000" b="1" dirty="0">
                <a:latin typeface="Times" panose="02020603050405020304" pitchFamily="18" charset="0"/>
                <a:cs typeface="Times" panose="02020603050405020304" pitchFamily="18" charset="0"/>
              </a:rPr>
              <a:t>:</a:t>
            </a:r>
            <a:endParaRPr lang="pl-PL" sz="20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- zgłoszenia szkół poprzez formularz elektroniczny do 16.10.2019</a:t>
            </a:r>
          </a:p>
          <a:p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- etap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szkolny: BJ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–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16.01.2020 ; MB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– 17.01.2020</a:t>
            </a:r>
          </a:p>
          <a:p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- etap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rejonowy: BJ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–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5.03.2020; MB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–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  6.03.2020</a:t>
            </a:r>
            <a:endParaRPr lang="pl-PL" sz="20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-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Finał: BJ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–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2.04.2020; MB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– 3.04.2020 </a:t>
            </a:r>
          </a:p>
          <a:p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 </a:t>
            </a:r>
          </a:p>
          <a:p>
            <a:pPr algn="just"/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Szczegółowe informacje na stronie </a:t>
            </a:r>
            <a:r>
              <a:rPr lang="pl-PL" sz="2000" u="sng" dirty="0">
                <a:latin typeface="Times" panose="02020603050405020304" pitchFamily="18" charset="0"/>
                <a:cs typeface="Times" panose="02020603050405020304" pitchFamily="18" charset="0"/>
                <a:hlinkClick r:id="rId3"/>
              </a:rPr>
              <a:t>www.ubiblijnieni.pl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 w zakładce /nasze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inicjatywy/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diecezjalne konkursy wiedzy biblijnej – tam też formularze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zgłoszeniowe </a:t>
            </a:r>
            <a:b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oraz FB/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Diecezjalne Konkursy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Biblijne/</a:t>
            </a:r>
            <a:endParaRPr lang="pl-PL" sz="20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5344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>
                <a:solidFill>
                  <a:srgbClr val="000099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Konferencja Uczeń-zawodnik</a:t>
            </a:r>
          </a:p>
        </p:txBody>
      </p:sp>
      <p:sp>
        <p:nvSpPr>
          <p:cNvPr id="4" name="Prostokąt 3"/>
          <p:cNvSpPr/>
          <p:nvPr/>
        </p:nvSpPr>
        <p:spPr>
          <a:xfrm>
            <a:off x="0" y="1484789"/>
            <a:ext cx="9906000" cy="378565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pl-PL" sz="2000" smtClean="0">
                <a:latin typeface="Times" panose="02020603050405020304" pitchFamily="18" charset="0"/>
                <a:cs typeface="Times" panose="02020603050405020304" pitchFamily="18" charset="0"/>
              </a:rPr>
              <a:t>Zapraszamy na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II Ogólnopolską Konferencję Naukową </a:t>
            </a:r>
            <a:r>
              <a:rPr lang="pl-PL" sz="2000" b="1" i="1" dirty="0">
                <a:solidFill>
                  <a:srgbClr val="5805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Uczeń – zawodnik </a:t>
            </a:r>
            <a:r>
              <a:rPr lang="pl-PL" sz="2000" b="1" i="1" dirty="0" smtClean="0">
                <a:solidFill>
                  <a:srgbClr val="5805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2000" b="1" i="1" dirty="0" smtClean="0">
                <a:solidFill>
                  <a:srgbClr val="5805FF"/>
                </a:solidFill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2000" b="1" i="1" dirty="0" smtClean="0">
                <a:solidFill>
                  <a:srgbClr val="5805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„</a:t>
            </a:r>
            <a:r>
              <a:rPr lang="pl-PL" sz="2000" b="1" i="1" dirty="0">
                <a:solidFill>
                  <a:srgbClr val="5805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Szanse i wyzwania sportu w szkołach sportowych/szkołach mistrzostwa sportowego”.</a:t>
            </a:r>
            <a:endParaRPr lang="pl-PL" sz="2000" dirty="0">
              <a:solidFill>
                <a:srgbClr val="5805FF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endParaRPr lang="pl-PL" sz="20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Konferencja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odbędzie się w Auli</a:t>
            </a:r>
            <a:r>
              <a:rPr lang="pl-PL" sz="2000" b="1" i="1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Akademickiego Liceum Mistrzostwa Sportowego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w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Gorzowie Wielkopolskim </a:t>
            </a:r>
            <a:r>
              <a:rPr lang="pl-PL" sz="2000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27 września 2019 r.</a:t>
            </a:r>
            <a:r>
              <a:rPr lang="pl-PL" sz="2000" b="1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przy ul. Chopina 52 budynek 8, </a:t>
            </a:r>
            <a:b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rozpoczęcie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o godzinie </a:t>
            </a:r>
            <a:r>
              <a:rPr lang="pl-PL" sz="2000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9</a:t>
            </a:r>
            <a:r>
              <a:rPr lang="pl-PL" sz="2000" b="1" baseline="30000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00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</a:p>
          <a:p>
            <a:pPr algn="just"/>
            <a:endParaRPr lang="pl-PL" sz="20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Organizatorami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konferencji są: </a:t>
            </a:r>
            <a:endParaRPr lang="pl-PL" sz="20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342900" indent="-34290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Wydział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Humanistyczny, Zakład Edukacji, Katedra Edukacji Dziecka Akademii im. Jakuba z Paradyża w Gorzowie Wielkopolskim, </a:t>
            </a:r>
            <a:endParaRPr lang="pl-PL" sz="20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342900" indent="-34290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Kuratorium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Oświaty w Gorzowie Wielkopolskim </a:t>
            </a:r>
            <a:endParaRPr lang="pl-PL" sz="20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342900" indent="-34290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Akademickie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Liceum Mistrzostwa Sportowego w Gorzowie Wielkopolskim.</a:t>
            </a:r>
          </a:p>
        </p:txBody>
      </p:sp>
    </p:spTree>
    <p:extLst>
      <p:ext uri="{BB962C8B-B14F-4D97-AF65-F5344CB8AC3E}">
        <p14:creationId xmlns:p14="http://schemas.microsoft.com/office/powerpoint/2010/main" val="259880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84648" y="116632"/>
            <a:ext cx="7816508" cy="928694"/>
          </a:xfrm>
        </p:spPr>
        <p:txBody>
          <a:bodyPr>
            <a:normAutofit/>
          </a:bodyPr>
          <a:lstStyle/>
          <a:p>
            <a:pPr algn="ctr"/>
            <a:r>
              <a:rPr lang="pl-PL" sz="1800" dirty="0" smtClean="0">
                <a:solidFill>
                  <a:srgbClr val="0033CC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Komunikaty</a:t>
            </a:r>
            <a:endParaRPr lang="pl-PL" sz="1800" dirty="0">
              <a:solidFill>
                <a:srgbClr val="0033CC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0" y="1315874"/>
            <a:ext cx="9906000" cy="532453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pl-PL" sz="2000" b="1" dirty="0" smtClean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Narodowe Czytanie 2019</a:t>
            </a:r>
            <a:endParaRPr lang="pl-PL" sz="2000" b="1" dirty="0">
              <a:solidFill>
                <a:srgbClr val="FF00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endParaRPr lang="pl-PL" sz="2000" b="1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Podczas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tegorocznej odsłony akcji Narodowe Czytanie Para Prezydencka zaproponowała do czytania</a:t>
            </a:r>
            <a:r>
              <a:rPr lang="pl-PL" sz="2000">
                <a:latin typeface="Times" panose="02020603050405020304" pitchFamily="18" charset="0"/>
                <a:cs typeface="Times" panose="02020603050405020304" pitchFamily="18" charset="0"/>
              </a:rPr>
              <a:t> </a:t>
            </a:r>
            <a:r>
              <a:rPr lang="pl-PL" sz="2000" i="1" smtClean="0">
                <a:latin typeface="Times" panose="02020603050405020304" pitchFamily="18" charset="0"/>
                <a:cs typeface="Times" panose="02020603050405020304" pitchFamily="18" charset="0"/>
              </a:rPr>
              <a:t>Nowele </a:t>
            </a:r>
            <a:r>
              <a:rPr lang="pl-PL" sz="2000" i="1" dirty="0">
                <a:latin typeface="Times" panose="02020603050405020304" pitchFamily="18" charset="0"/>
                <a:cs typeface="Times" panose="02020603050405020304" pitchFamily="18" charset="0"/>
              </a:rPr>
              <a:t>polskie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. Prezydent Andrzej Duda z Małżonką dokonali wyboru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z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ponad stu propozycji tytułów przesłanych do Kancelarii Prezydenta. </a:t>
            </a:r>
          </a:p>
          <a:p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 </a:t>
            </a:r>
          </a:p>
          <a:p>
            <a:r>
              <a:rPr lang="pl-PL" sz="2000" b="1" dirty="0">
                <a:latin typeface="Times" panose="02020603050405020304" pitchFamily="18" charset="0"/>
                <a:cs typeface="Times" panose="02020603050405020304" pitchFamily="18" charset="0"/>
              </a:rPr>
              <a:t>Osiem lektur na ósme Narodowe </a:t>
            </a:r>
            <a:r>
              <a:rPr lang="pl-PL" sz="2000" b="1" dirty="0" smtClean="0">
                <a:latin typeface="Times" panose="02020603050405020304" pitchFamily="18" charset="0"/>
                <a:cs typeface="Times" panose="02020603050405020304" pitchFamily="18" charset="0"/>
              </a:rPr>
              <a:t>Czytanie:</a:t>
            </a:r>
          </a:p>
          <a:p>
            <a:pPr marL="342900" indent="-3429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i="1" dirty="0" smtClean="0">
                <a:latin typeface="Times" panose="02020603050405020304" pitchFamily="18" charset="0"/>
                <a:cs typeface="Times" panose="02020603050405020304" pitchFamily="18" charset="0"/>
              </a:rPr>
              <a:t>Dobra </a:t>
            </a:r>
            <a:r>
              <a:rPr lang="pl-PL" sz="2000" i="1" dirty="0">
                <a:latin typeface="Times" panose="02020603050405020304" pitchFamily="18" charset="0"/>
                <a:cs typeface="Times" panose="02020603050405020304" pitchFamily="18" charset="0"/>
              </a:rPr>
              <a:t>pani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– Eliza Orzeszkowa;</a:t>
            </a:r>
          </a:p>
          <a:p>
            <a:pPr marL="342900" indent="-3429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i="1" dirty="0">
                <a:latin typeface="Times" panose="02020603050405020304" pitchFamily="18" charset="0"/>
                <a:cs typeface="Times" panose="02020603050405020304" pitchFamily="18" charset="0"/>
              </a:rPr>
              <a:t>Dym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– Maria Konopnicka</a:t>
            </a:r>
          </a:p>
          <a:p>
            <a:pPr marL="342900" indent="-3429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i="1" dirty="0">
                <a:latin typeface="Times" panose="02020603050405020304" pitchFamily="18" charset="0"/>
                <a:cs typeface="Times" panose="02020603050405020304" pitchFamily="18" charset="0"/>
              </a:rPr>
              <a:t>Katarynka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– Bolesław Prus</a:t>
            </a:r>
          </a:p>
          <a:p>
            <a:pPr marL="342900" indent="-3429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i="1" dirty="0">
                <a:latin typeface="Times" panose="02020603050405020304" pitchFamily="18" charset="0"/>
                <a:cs typeface="Times" panose="02020603050405020304" pitchFamily="18" charset="0"/>
              </a:rPr>
              <a:t>Mój ojciec wstępuje do strażaków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 (ze zbioru: </a:t>
            </a:r>
            <a:r>
              <a:rPr lang="pl-PL" sz="2000" i="1" dirty="0">
                <a:latin typeface="Times" panose="02020603050405020304" pitchFamily="18" charset="0"/>
                <a:cs typeface="Times" panose="02020603050405020304" pitchFamily="18" charset="0"/>
              </a:rPr>
              <a:t>Sanatorium pod Klepsydrą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) – Bruno Schulz</a:t>
            </a:r>
          </a:p>
          <a:p>
            <a:pPr marL="342900" indent="-3429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i="1" dirty="0">
                <a:latin typeface="Times" panose="02020603050405020304" pitchFamily="18" charset="0"/>
                <a:cs typeface="Times" panose="02020603050405020304" pitchFamily="18" charset="0"/>
              </a:rPr>
              <a:t>Orka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 – Władysław Stanisław Reymont</a:t>
            </a:r>
          </a:p>
          <a:p>
            <a:pPr marL="342900" indent="-3429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i="1" dirty="0">
                <a:latin typeface="Times" panose="02020603050405020304" pitchFamily="18" charset="0"/>
                <a:cs typeface="Times" panose="02020603050405020304" pitchFamily="18" charset="0"/>
              </a:rPr>
              <a:t>Rozdzióbią nas kruki, wrony…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– Stefan Żeromski</a:t>
            </a:r>
          </a:p>
          <a:p>
            <a:pPr marL="342900" indent="-3429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i="1" dirty="0">
                <a:latin typeface="Times" panose="02020603050405020304" pitchFamily="18" charset="0"/>
                <a:cs typeface="Times" panose="02020603050405020304" pitchFamily="18" charset="0"/>
              </a:rPr>
              <a:t>Sachem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 – Henryk Sienkiewicz</a:t>
            </a:r>
          </a:p>
          <a:p>
            <a:pPr marL="342900" indent="-3429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i="1" dirty="0">
                <a:latin typeface="Times" panose="02020603050405020304" pitchFamily="18" charset="0"/>
                <a:cs typeface="Times" panose="02020603050405020304" pitchFamily="18" charset="0"/>
              </a:rPr>
              <a:t>Sawa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 (z cyklu: </a:t>
            </a:r>
            <a:r>
              <a:rPr lang="pl-PL" sz="2000" i="1" dirty="0">
                <a:latin typeface="Times" panose="02020603050405020304" pitchFamily="18" charset="0"/>
                <a:cs typeface="Times" panose="02020603050405020304" pitchFamily="18" charset="0"/>
              </a:rPr>
              <a:t>Pamiątki Soplicy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) – Henryk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Rzewuski</a:t>
            </a:r>
          </a:p>
          <a:p>
            <a:endParaRPr lang="pl-PL" sz="20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Więcej informacji na stronie </a:t>
            </a:r>
            <a:r>
              <a:rPr lang="pl-PL" sz="2000" dirty="0" smtClean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MEN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 oraz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  <a:hlinkClick r:id="rId3"/>
              </a:rPr>
              <a:t>www.prezydent.pl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   </a:t>
            </a:r>
            <a:endParaRPr lang="pl-PL" sz="20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7933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>
                <a:solidFill>
                  <a:srgbClr val="000099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Rekrutacja członków Komisji Dyscyplinarnej dla Nauczycieli </a:t>
            </a:r>
            <a:r>
              <a:rPr lang="pl-PL" sz="1800" dirty="0" smtClean="0">
                <a:solidFill>
                  <a:srgbClr val="000099"/>
                </a:solidFill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1800" dirty="0" smtClean="0">
                <a:solidFill>
                  <a:srgbClr val="000099"/>
                </a:solidFill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1800" dirty="0" smtClean="0">
                <a:solidFill>
                  <a:srgbClr val="000099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przy </a:t>
            </a:r>
            <a:r>
              <a:rPr lang="pl-PL" sz="1800" dirty="0">
                <a:solidFill>
                  <a:srgbClr val="000099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Wojewodzie Lubuskim – dodatkowy nabór</a:t>
            </a:r>
          </a:p>
        </p:txBody>
      </p:sp>
      <p:sp>
        <p:nvSpPr>
          <p:cNvPr id="4" name="Prostokąt 3"/>
          <p:cNvSpPr/>
          <p:nvPr/>
        </p:nvSpPr>
        <p:spPr>
          <a:xfrm>
            <a:off x="0" y="1484789"/>
            <a:ext cx="9789537" cy="316702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Lubuski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Kurator Oświaty informuje, że prowadzony będzie </a:t>
            </a:r>
            <a:r>
              <a:rPr lang="pl-PL" sz="2000" b="1" dirty="0">
                <a:latin typeface="Times" panose="02020603050405020304" pitchFamily="18" charset="0"/>
                <a:cs typeface="Times" panose="02020603050405020304" pitchFamily="18" charset="0"/>
              </a:rPr>
              <a:t>dodatkowy nabór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pl-PL" sz="2000" b="1" dirty="0">
                <a:latin typeface="Times" panose="02020603050405020304" pitchFamily="18" charset="0"/>
                <a:cs typeface="Times" panose="02020603050405020304" pitchFamily="18" charset="0"/>
              </a:rPr>
              <a:t>kandydatów na członków Komisji Dyscyplinarnej dla Nauczycieli przy Wojewodzie Lubuskim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</a:p>
          <a:p>
            <a:pPr algn="just"/>
            <a:endParaRPr lang="pl-PL" sz="20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Kandydatury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prosimy zgłaszać w formie pisemnej w terminie do dnia </a:t>
            </a:r>
            <a:r>
              <a:rPr lang="pl-PL" sz="2000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30 września 2019 r.</a:t>
            </a:r>
            <a:r>
              <a:rPr lang="pl-PL" sz="2000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pl-PL" sz="2000" dirty="0" smtClean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2000" dirty="0" smtClean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na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adres Kuratorium Oświaty w Gorzowie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Wielkopolskim.</a:t>
            </a:r>
          </a:p>
          <a:p>
            <a:pPr algn="just"/>
            <a:endParaRPr lang="pl-PL" sz="2000" dirty="0">
              <a:latin typeface="Times" panose="02020603050405020304" pitchFamily="18" charset="0"/>
              <a:ea typeface="Times New Roman"/>
              <a:cs typeface="Times" panose="02020603050405020304" pitchFamily="18" charset="0"/>
            </a:endParaRPr>
          </a:p>
          <a:p>
            <a:pPr algn="just"/>
            <a:r>
              <a:rPr lang="pl-PL" sz="2000" dirty="0" smtClean="0">
                <a:latin typeface="Times" panose="02020603050405020304" pitchFamily="18" charset="0"/>
                <a:ea typeface="Times New Roman"/>
                <a:cs typeface="Times" panose="02020603050405020304" pitchFamily="18" charset="0"/>
              </a:rPr>
              <a:t>Więcej informacji na stronie internetowej Kuratorium Oświaty.</a:t>
            </a:r>
            <a:endParaRPr lang="pl-PL" sz="1600" dirty="0" smtClean="0">
              <a:latin typeface="Times" panose="02020603050405020304" pitchFamily="18" charset="0"/>
              <a:ea typeface="Times New Roman"/>
              <a:cs typeface="Times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ts val="1200"/>
              <a:buAutoNum type="arabicPeriod"/>
            </a:pPr>
            <a:endParaRPr lang="pl-PL" sz="1600" dirty="0" smtClean="0">
              <a:latin typeface="Times" panose="02020603050405020304" pitchFamily="18" charset="0"/>
              <a:ea typeface="Times New Roman"/>
              <a:cs typeface="Times" panose="02020603050405020304" pitchFamily="18" charset="0"/>
            </a:endParaRPr>
          </a:p>
          <a:p>
            <a:pPr lvl="0" algn="just">
              <a:lnSpc>
                <a:spcPct val="115000"/>
              </a:lnSpc>
              <a:spcAft>
                <a:spcPts val="0"/>
              </a:spcAft>
              <a:buSzPts val="1200"/>
            </a:pPr>
            <a:r>
              <a:rPr lang="pl-PL" sz="1600" dirty="0">
                <a:latin typeface="Times" panose="02020603050405020304" pitchFamily="18" charset="0"/>
                <a:ea typeface="Times New Roman"/>
                <a:cs typeface="Times" panose="02020603050405020304" pitchFamily="18" charset="0"/>
              </a:rPr>
              <a:t> </a:t>
            </a: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Symbol"/>
              <a:buChar char=""/>
            </a:pPr>
            <a:endParaRPr lang="pl-PL" sz="2000" dirty="0">
              <a:effectLst/>
              <a:latin typeface="Times" panose="02020603050405020304" pitchFamily="18" charset="0"/>
              <a:ea typeface="Times New Roman"/>
              <a:cs typeface="Times" panose="02020603050405020304" pitchFamily="18" charset="0"/>
            </a:endParaRPr>
          </a:p>
        </p:txBody>
      </p:sp>
      <p:sp>
        <p:nvSpPr>
          <p:cNvPr id="5" name="Tytuł 1"/>
          <p:cNvSpPr txBox="1">
            <a:spLocks/>
          </p:cNvSpPr>
          <p:nvPr/>
        </p:nvSpPr>
        <p:spPr bwMode="auto">
          <a:xfrm>
            <a:off x="0" y="5517232"/>
            <a:ext cx="9906000" cy="1340768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55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6617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>
                <a:solidFill>
                  <a:srgbClr val="000099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Wolne miejsca w szkołach ponadpodstawowych i ponadgimnazjalnych</a:t>
            </a:r>
          </a:p>
        </p:txBody>
      </p:sp>
      <p:sp>
        <p:nvSpPr>
          <p:cNvPr id="4" name="Prostokąt 3"/>
          <p:cNvSpPr/>
          <p:nvPr/>
        </p:nvSpPr>
        <p:spPr>
          <a:xfrm>
            <a:off x="0" y="1484789"/>
            <a:ext cx="9789537" cy="448430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Kuratorium Oświaty w Gorzowie Wlkp. uruchomiło na swoim serwerze </a:t>
            </a:r>
            <a:r>
              <a:rPr lang="pl-PL" sz="2000" b="1" dirty="0">
                <a:latin typeface="Times" panose="02020603050405020304" pitchFamily="18" charset="0"/>
                <a:cs typeface="Times" panose="02020603050405020304" pitchFamily="18" charset="0"/>
              </a:rPr>
              <a:t>platformę do wyszukiwania wolnych miejsc w szkołach ponadpodstawowych i ponadgimnazjalnych po przeprowadzonej rekrutacji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. </a:t>
            </a:r>
            <a:endParaRPr lang="pl-PL" sz="20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endParaRPr lang="pl-PL" sz="20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Zainteresowane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osoby mogą zapoznać się z ofertą edukacyjną szkół, w których pozostały wolne miejsca.</a:t>
            </a:r>
          </a:p>
          <a:p>
            <a:pPr algn="just"/>
            <a:endParaRPr lang="pl-PL" sz="2000" b="1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r>
              <a:rPr lang="pl-PL" sz="2000" b="1" dirty="0" smtClean="0">
                <a:latin typeface="Times" panose="02020603050405020304" pitchFamily="18" charset="0"/>
                <a:cs typeface="Times" panose="02020603050405020304" pitchFamily="18" charset="0"/>
              </a:rPr>
              <a:t>Serwis </a:t>
            </a:r>
            <a:r>
              <a:rPr lang="pl-PL" sz="2000" b="1" dirty="0">
                <a:latin typeface="Times" panose="02020603050405020304" pitchFamily="18" charset="0"/>
                <a:cs typeface="Times" panose="02020603050405020304" pitchFamily="18" charset="0"/>
              </a:rPr>
              <a:t>został uruchomiony 16.07.2019 r., trwa zbieranie danych.</a:t>
            </a:r>
            <a:endParaRPr lang="pl-PL" sz="20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endParaRPr lang="pl-PL" sz="2000" b="1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r>
              <a:rPr lang="pl-PL" sz="2000" b="1" dirty="0" smtClean="0">
                <a:latin typeface="Times" panose="02020603050405020304" pitchFamily="18" charset="0"/>
                <a:cs typeface="Times" panose="02020603050405020304" pitchFamily="18" charset="0"/>
              </a:rPr>
              <a:t>Prosimy </a:t>
            </a:r>
            <a:r>
              <a:rPr lang="pl-PL" sz="2000" b="1" dirty="0">
                <a:latin typeface="Times" panose="02020603050405020304" pitchFamily="18" charset="0"/>
                <a:cs typeface="Times" panose="02020603050405020304" pitchFamily="18" charset="0"/>
              </a:rPr>
              <a:t>szkoły o uzupełnienie </a:t>
            </a:r>
            <a:r>
              <a:rPr lang="pl-PL" sz="2000" b="1" dirty="0" smtClean="0">
                <a:latin typeface="Times" panose="02020603050405020304" pitchFamily="18" charset="0"/>
                <a:cs typeface="Times" panose="02020603050405020304" pitchFamily="18" charset="0"/>
              </a:rPr>
              <a:t>danych poprzez stronę:</a:t>
            </a:r>
            <a:endParaRPr lang="pl-PL" sz="20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ctr"/>
            <a:endParaRPr lang="pl-PL" sz="2000" b="1" dirty="0" smtClean="0">
              <a:latin typeface="Times" panose="02020603050405020304" pitchFamily="18" charset="0"/>
              <a:cs typeface="Times" panose="02020603050405020304" pitchFamily="18" charset="0"/>
              <a:hlinkClick r:id="rId3"/>
            </a:endParaRPr>
          </a:p>
          <a:p>
            <a:pPr algn="ctr"/>
            <a:r>
              <a:rPr lang="pl-PL" sz="2400" b="1" dirty="0" smtClean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  <a:hlinkClick r:id="rId3"/>
              </a:rPr>
              <a:t>http</a:t>
            </a:r>
            <a:r>
              <a:rPr lang="pl-PL" sz="2400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  <a:hlinkClick r:id="rId3"/>
              </a:rPr>
              <a:t>://ko-gorzow.edu.pl/miejsca</a:t>
            </a:r>
            <a:endParaRPr lang="pl-PL" sz="2400" b="1" dirty="0">
              <a:solidFill>
                <a:srgbClr val="FF00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0" algn="just">
              <a:lnSpc>
                <a:spcPct val="115000"/>
              </a:lnSpc>
              <a:spcAft>
                <a:spcPts val="0"/>
              </a:spcAft>
              <a:buSzPts val="1200"/>
            </a:pPr>
            <a:r>
              <a:rPr lang="pl-PL" sz="1600" dirty="0" smtClean="0">
                <a:latin typeface="Times" panose="02020603050405020304" pitchFamily="18" charset="0"/>
                <a:ea typeface="Times New Roman"/>
                <a:cs typeface="Times" panose="02020603050405020304" pitchFamily="18" charset="0"/>
              </a:rPr>
              <a:t> </a:t>
            </a:r>
            <a:endParaRPr lang="pl-PL" sz="1600" dirty="0">
              <a:latin typeface="Times" panose="02020603050405020304" pitchFamily="18" charset="0"/>
              <a:ea typeface="Times New Roman"/>
              <a:cs typeface="Times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Symbol"/>
              <a:buChar char=""/>
            </a:pPr>
            <a:endParaRPr lang="pl-PL" sz="2000" dirty="0">
              <a:effectLst/>
              <a:latin typeface="Times" panose="02020603050405020304" pitchFamily="18" charset="0"/>
              <a:ea typeface="Times New Roman"/>
              <a:cs typeface="Times" panose="02020603050405020304" pitchFamily="18" charset="0"/>
            </a:endParaRPr>
          </a:p>
        </p:txBody>
      </p:sp>
      <p:sp>
        <p:nvSpPr>
          <p:cNvPr id="5" name="Tytuł 1"/>
          <p:cNvSpPr txBox="1">
            <a:spLocks/>
          </p:cNvSpPr>
          <p:nvPr/>
        </p:nvSpPr>
        <p:spPr bwMode="auto">
          <a:xfrm>
            <a:off x="0" y="5517232"/>
            <a:ext cx="9906000" cy="1340768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55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6332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 smtClean="0">
                <a:solidFill>
                  <a:srgbClr val="000099"/>
                </a:solidFill>
              </a:rPr>
              <a:t>Zatrudnienie </a:t>
            </a:r>
            <a:r>
              <a:rPr lang="pl-PL" sz="1800" dirty="0">
                <a:solidFill>
                  <a:srgbClr val="000099"/>
                </a:solidFill>
              </a:rPr>
              <a:t>w szkołach osób niebędących </a:t>
            </a:r>
            <a:r>
              <a:rPr lang="pl-PL" sz="1800" dirty="0" smtClean="0">
                <a:solidFill>
                  <a:srgbClr val="000099"/>
                </a:solidFill>
              </a:rPr>
              <a:t>nauczycielami</a:t>
            </a:r>
            <a:br>
              <a:rPr lang="pl-PL" sz="1800" dirty="0" smtClean="0">
                <a:solidFill>
                  <a:srgbClr val="000099"/>
                </a:solidFill>
              </a:rPr>
            </a:br>
            <a:r>
              <a:rPr lang="pl-PL" sz="1800" dirty="0" smtClean="0">
                <a:solidFill>
                  <a:srgbClr val="000099"/>
                </a:solidFill>
              </a:rPr>
              <a:t> </a:t>
            </a:r>
            <a:r>
              <a:rPr lang="pl-PL" sz="1800" dirty="0">
                <a:solidFill>
                  <a:srgbClr val="000099"/>
                </a:solidFill>
              </a:rPr>
              <a:t>oraz nauczycieli nieposiadających wymaganych kwalifikacji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0" y="1428736"/>
            <a:ext cx="9596505" cy="5096607"/>
          </a:xfrm>
        </p:spPr>
        <p:txBody>
          <a:bodyPr>
            <a:normAutofit fontScale="92500"/>
          </a:bodyPr>
          <a:lstStyle/>
          <a:p>
            <a:pPr algn="just"/>
            <a:r>
              <a:rPr lang="pl-PL" b="1" dirty="0"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Procedura wyrażania zgody na zatrudnienie w szkołach osób niebędących nauczycielami </a:t>
            </a:r>
            <a:r>
              <a:rPr lang="pl-PL" b="1" dirty="0" smtClean="0"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oraz </a:t>
            </a:r>
            <a:r>
              <a:rPr lang="pl-PL" b="1" dirty="0"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nauczycieli nieposiadających wymaganych kwalifikacji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just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Wniosek o wyrażenie zgody na zatrudnienie nauczyciela nieposiadającego wymaganych kwalifikacji lub o wyrażenie zgody na zatrudnienie osoby niebędącej nauczycielem powinien być wydrukiem wypełnionego formularza on-line umieszczonego pod adresem </a:t>
            </a:r>
            <a:r>
              <a:rPr lang="pl-PL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http://zatrudnienie.ko-gorzow.edu.pl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opatrzonym stosownymi pieczęciami oraz podpisem dyrektora szkoły. Wniosek powinien zostać przesłany do Kuratorium Oświaty w Gorzowie Wielkopolskim. </a:t>
            </a:r>
          </a:p>
          <a:p>
            <a:pPr algn="just"/>
            <a:endParaRPr lang="pl-PL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 </a:t>
            </a:r>
            <a:r>
              <a:rPr lang="pl-PL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wniosku należy załączyć wskazane w procedurze dokumenty.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just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Procedura jest udostępniona na stronie Kuratorium Oświaty w Gorzowie Wlkp. w zakładce: </a:t>
            </a:r>
          </a:p>
          <a:p>
            <a:pPr algn="just"/>
            <a:r>
              <a:rPr lang="pl-PL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Szkoły i organy prowadzące » Dyrektorzy i nauczyciele » </a:t>
            </a:r>
            <a:r>
              <a:rPr lang="pl-PL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Zgody na zatrudnienie </a:t>
            </a:r>
            <a:endParaRPr lang="pl-PL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3816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37B000-5B5A-44FA-ABF3-4452C42B02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1611" y="243840"/>
            <a:ext cx="6645275" cy="4470399"/>
          </a:xfrm>
        </p:spPr>
        <p:txBody>
          <a:bodyPr rtlCol="0"/>
          <a:lstStyle/>
          <a:p>
            <a:pPr algn="ctr">
              <a:lnSpc>
                <a:spcPct val="150000"/>
              </a:lnSpc>
              <a:defRPr/>
            </a:pPr>
            <a:r>
              <a:rPr lang="pl-PL" sz="1600" dirty="0"/>
              <a:t>Celem działalności sieci Regionalnego Ośrodka Debaty Międzynarodowej jest przybliżenie obywatelom priorytetów polskiej polityki zagranicznej oraz wzmocnienie kanałów współpracy pomiędzy MSZ, jednostkami samorządu terytorialnego, organizacjami pozarządowymi, placówkami edukacyjnymi i naukowymi oraz innymi podmiotami, których działalność obejmuje szeroko rozumianą współpracę międzynarodową.</a:t>
            </a:r>
            <a:br>
              <a:rPr lang="pl-PL" sz="1600" dirty="0"/>
            </a:br>
            <a:r>
              <a:rPr lang="pl-PL" sz="1600" dirty="0"/>
              <a:t>Proponujemy m.in. zajęcia dla dzieci, młodzieży i dorosłych z zagadnień dotyczących stereotypów, uprzedzeń wobec innych, zagadnień dotyczących pojawienia się imigrantów jak również wybrane tematy z zagadnień historycznych. </a:t>
            </a:r>
            <a:br>
              <a:rPr lang="pl-PL" sz="1600" dirty="0"/>
            </a:br>
            <a:r>
              <a:rPr lang="pl-PL" sz="1600" dirty="0"/>
              <a:t/>
            </a:r>
            <a:br>
              <a:rPr lang="pl-PL" sz="1600" dirty="0"/>
            </a:br>
            <a:r>
              <a:rPr lang="pl-PL" sz="2000" dirty="0"/>
              <a:t>Zapraszamy do współpracy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4795172-8B84-4EDD-BB7B-FCC39112BC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03922" y="4457383"/>
            <a:ext cx="4443511" cy="792162"/>
          </a:xfrm>
        </p:spPr>
        <p:txBody>
          <a:bodyPr rtlCol="0"/>
          <a:lstStyle/>
          <a:p>
            <a:pPr>
              <a:defRPr/>
            </a:pPr>
            <a:endParaRPr lang="pl-PL" dirty="0"/>
          </a:p>
          <a:p>
            <a:pPr>
              <a:defRPr/>
            </a:pPr>
            <a:r>
              <a:rPr lang="pl-PL" sz="1800" dirty="0"/>
              <a:t>Prof. </a:t>
            </a:r>
            <a:r>
              <a:rPr lang="pl-PL" sz="1800" dirty="0" err="1"/>
              <a:t>nadzw</a:t>
            </a:r>
            <a:r>
              <a:rPr lang="pl-PL" sz="1800" dirty="0"/>
              <a:t>. dr hab. Beata A. Orłowska</a:t>
            </a:r>
          </a:p>
          <a:p>
            <a:pPr>
              <a:defRPr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985429238"/>
      </p:ext>
    </p:extLst>
  </p:cSld>
  <p:clrMapOvr>
    <a:masterClrMapping/>
  </p:clrMapOvr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0000A4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„Bezpieczna młodość”</a:t>
            </a:r>
            <a:endParaRPr lang="pl-PL" sz="1800" dirty="0" smtClean="0">
              <a:solidFill>
                <a:srgbClr val="0000A4"/>
              </a:solidFill>
              <a:effectLst/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165717" y="1926112"/>
            <a:ext cx="5337859" cy="4158225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Program zakłada prowadzenie systematycznych działań na rzecz poprawy bezpieczeństwa młodzieży woj. lubuskiego poprzez dostarczanie uczniom szkół ponadpodstawowych informacji na temat skutków zachowań ryzykownych:</a:t>
            </a: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zażywanie narkotyków,</a:t>
            </a: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spożywanie alkoholu,</a:t>
            </a: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cyberprzemoc, </a:t>
            </a: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mowa nienawiści,</a:t>
            </a:r>
          </a:p>
          <a:p>
            <a:pPr algn="just">
              <a:buClr>
                <a:srgbClr val="FF0000"/>
              </a:buClr>
            </a:pP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a także edukowanie w obszarze możliwości zapobiegania zjawiskom patologicznym i ochrona przed staniem się ofiarą przestępstw.</a:t>
            </a:r>
          </a:p>
          <a:p>
            <a:pPr algn="just">
              <a:buClr>
                <a:srgbClr val="FF0000"/>
              </a:buClr>
            </a:pPr>
            <a:endParaRPr lang="pl-PL" sz="18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>
              <a:buClr>
                <a:srgbClr val="FF0000"/>
              </a:buClr>
            </a:pP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Koordynatorem Programu jest </a:t>
            </a:r>
            <a:r>
              <a:rPr lang="pl-PL" sz="1800" b="1" dirty="0" smtClean="0">
                <a:latin typeface="Times" panose="02020603050405020304" pitchFamily="18" charset="0"/>
                <a:cs typeface="Times" panose="02020603050405020304" pitchFamily="18" charset="0"/>
              </a:rPr>
              <a:t>nadkom.</a:t>
            </a: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pl-PL" sz="1800" b="1" dirty="0" smtClean="0">
                <a:latin typeface="Times" panose="02020603050405020304" pitchFamily="18" charset="0"/>
                <a:cs typeface="Times" panose="02020603050405020304" pitchFamily="18" charset="0"/>
              </a:rPr>
              <a:t>Adam Chorąży – </a:t>
            </a: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specjalista w Wydziale Prewencji Komendy Wojewódzkiej Policji w Gorzowie Wlkp.</a:t>
            </a:r>
            <a:endParaRPr lang="pl-PL" sz="18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1028" name="Picture 4" descr="C:\Users\Marcin\Desktop\28-33838_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4512" y="5510627"/>
            <a:ext cx="1289034" cy="1233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2609" y="1475022"/>
            <a:ext cx="3492840" cy="3970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03829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0000A4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Wskazówki </a:t>
            </a:r>
            <a:r>
              <a:rPr lang="pl-PL" sz="1800" dirty="0">
                <a:solidFill>
                  <a:srgbClr val="0000A4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do </a:t>
            </a:r>
            <a:r>
              <a:rPr lang="pl-PL" sz="1800" dirty="0" smtClean="0">
                <a:solidFill>
                  <a:srgbClr val="0000A4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realizacji</a:t>
            </a:r>
            <a:endParaRPr lang="pl-PL" sz="1800" dirty="0" smtClean="0">
              <a:solidFill>
                <a:srgbClr val="0000A4"/>
              </a:solidFill>
              <a:effectLst/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81" y="1428750"/>
            <a:ext cx="9596438" cy="5312618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pl-PL" b="1" dirty="0" smtClean="0">
                <a:latin typeface="Times" panose="02020603050405020304" pitchFamily="18" charset="0"/>
                <a:cs typeface="Times" panose="02020603050405020304" pitchFamily="18" charset="0"/>
              </a:rPr>
              <a:t> Zaleca się:</a:t>
            </a:r>
            <a:endParaRPr lang="pl-PL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342900" lvl="0" indent="-342900" algn="just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prawidłowo wypełniać wnioski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o nagrody i odznaczenia dla nauczycieli (zachowanie rozsądku w ilości składanych wniosków i przedstawienie rzetelnego, oczywistego uzasadnienia),</a:t>
            </a:r>
          </a:p>
          <a:p>
            <a:pPr marL="342900" lvl="0" indent="-342900" algn="just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prawidłowo wypełniać wnioski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o stypendia Prezesa Rady Ministrów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i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Ministra Edukacji Narodowej (uwzględnianie nowych formularzy),</a:t>
            </a:r>
          </a:p>
          <a:p>
            <a:pPr marL="342900" lvl="0" indent="-342900" algn="just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bardzo dokładne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wypisywać dane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uczestników konkursów przedmiotowych, ponieważ na tej podstawie wystawiane są zaświadczenia,</a:t>
            </a:r>
          </a:p>
          <a:p>
            <a:pPr marL="342900" lvl="0" indent="-342900" algn="just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systematyczne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monitorować stronę internetową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i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komunikator </a:t>
            </a:r>
            <a:b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w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elektronicznym systemie ankiet Kuratorium Oświaty,</a:t>
            </a:r>
          </a:p>
          <a:p>
            <a:pPr marL="342900" lvl="0" indent="-342900" algn="just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pobierać aktualne wnioski i inne dokumenty niezbędne </a:t>
            </a:r>
            <a:b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do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załatwienia sprawy oraz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prawidłowo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ich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wypełniać,</a:t>
            </a:r>
            <a:endParaRPr lang="pl-PL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342900" lvl="0" indent="-342900" algn="just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zgłaszać wycieczki zagraniczne z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kilkudniowym wyprzedzeniem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(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a nie dzień przed wyjazdem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).</a:t>
            </a:r>
            <a:endParaRPr lang="pl-PL" dirty="0">
              <a:effectLst/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6597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Komunikaty</a:t>
            </a:r>
            <a:endParaRPr lang="pl-PL" sz="1800" dirty="0">
              <a:solidFill>
                <a:srgbClr val="00009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0" y="1484789"/>
            <a:ext cx="9789537" cy="415806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228600" algn="ctr">
              <a:lnSpc>
                <a:spcPct val="115000"/>
              </a:lnSpc>
              <a:spcAft>
                <a:spcPts val="1000"/>
              </a:spcAft>
            </a:pPr>
            <a:r>
              <a:rPr lang="pl-PL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Ważne terminy:</a:t>
            </a:r>
            <a:endParaRPr lang="pl-PL" sz="2000" b="1" dirty="0">
              <a:solidFill>
                <a:srgbClr val="FF000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685800" indent="-45720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pl-PL" sz="2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Plan Nadzoru </a:t>
            </a:r>
            <a:r>
              <a:rPr lang="pl-PL" sz="20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P</a:t>
            </a:r>
            <a:r>
              <a:rPr lang="pl-PL" sz="2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edagogicznego Lubuskiego Kuratora Oświaty na rok </a:t>
            </a:r>
            <a:r>
              <a:rPr lang="pl-PL" sz="200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szkolny 2019/2020 </a:t>
            </a:r>
            <a:r>
              <a:rPr lang="pl-PL" sz="2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opublikowany zostanie </a:t>
            </a:r>
            <a:r>
              <a:rPr lang="pl-PL" sz="2000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do dnia 31 sierpnia 2019 r. </a:t>
            </a:r>
            <a:r>
              <a:rPr lang="pl-PL" sz="2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na stronie internetowej Kuratorium Oświaty.</a:t>
            </a:r>
          </a:p>
          <a:p>
            <a:pPr marL="685800" indent="-45720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pl-PL" sz="2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Dyrektor szkoły lub placówki opracowuje na każdy rok szkolny Plan Nadzoru Pedagogicznego, który przedstawia na zebraniu </a:t>
            </a:r>
            <a:r>
              <a:rPr lang="pl-PL" sz="20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r</a:t>
            </a:r>
            <a:r>
              <a:rPr lang="pl-PL" sz="2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ady pedagogicznej w terminie </a:t>
            </a:r>
            <a:br>
              <a:rPr lang="pl-PL" sz="2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pl-PL" sz="2000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do dnia 15 września </a:t>
            </a:r>
            <a:r>
              <a:rPr lang="pl-PL" sz="2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roku szkolnego, którego dotyczy plan.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ct val="100000"/>
              <a:buAutoNum type="arabicPeriod"/>
            </a:pPr>
            <a:endParaRPr lang="pl-PL" sz="1600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ts val="1200"/>
              <a:buAutoNum type="arabicPeriod"/>
            </a:pPr>
            <a:endParaRPr lang="pl-PL" sz="1600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  <a:buSzPts val="1200"/>
            </a:pPr>
            <a:r>
              <a:rPr lang="pl-PL" sz="16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/>
              <a:buChar char=""/>
            </a:pPr>
            <a:endParaRPr lang="pl-PL" sz="2000" dirty="0">
              <a:effectLst/>
              <a:latin typeface="Calibri"/>
              <a:ea typeface="Times New Roman"/>
              <a:cs typeface="Times New Roman"/>
            </a:endParaRPr>
          </a:p>
        </p:txBody>
      </p:sp>
      <p:sp>
        <p:nvSpPr>
          <p:cNvPr id="5" name="Tytuł 1"/>
          <p:cNvSpPr txBox="1">
            <a:spLocks/>
          </p:cNvSpPr>
          <p:nvPr/>
        </p:nvSpPr>
        <p:spPr bwMode="auto">
          <a:xfrm>
            <a:off x="0" y="5517232"/>
            <a:ext cx="9906000" cy="1340768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55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8945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12640" y="116632"/>
            <a:ext cx="7816508" cy="928694"/>
          </a:xfrm>
        </p:spPr>
        <p:txBody>
          <a:bodyPr>
            <a:normAutofit/>
          </a:bodyPr>
          <a:lstStyle/>
          <a:p>
            <a:pPr algn="ctr"/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  <a:t>Wnioski </a:t>
            </a:r>
            <a:b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  <a:t>wynikające z przeprowadzonych ewaluacji zewnętrznych </a:t>
            </a:r>
            <a:b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  <a:t>w szkołach </a:t>
            </a:r>
            <a:r>
              <a:rPr lang="pl-PL" sz="18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  <a:t>podstawowych</a:t>
            </a:r>
            <a:endParaRPr lang="pl-PL" sz="18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1" y="1428736"/>
            <a:ext cx="9622787" cy="5312632"/>
          </a:xfrm>
        </p:spPr>
        <p:txBody>
          <a:bodyPr>
            <a:noAutofit/>
          </a:bodyPr>
          <a:lstStyle/>
          <a:p>
            <a:pPr lvl="0" algn="just"/>
            <a:r>
              <a:rPr lang="pl-PL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Słabe strony:</a:t>
            </a:r>
            <a:endParaRPr lang="pl-PL" sz="2000" b="1" dirty="0" smtClean="0">
              <a:solidFill>
                <a:srgbClr val="008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 algn="just">
              <a:buFont typeface="+mj-lt"/>
              <a:buAutoNum type="arabicPeriod"/>
            </a:pPr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Nie wszyscy nauczyciele stwarzają uczniom możliwość wpływania na przebieg procesu uczenia się, co powoduje, że uczniowie na zajęciach są mało aktywni, nie proponują własnych rozwiązań. </a:t>
            </a:r>
          </a:p>
          <a:p>
            <a:pPr marL="457200" lvl="0" indent="-457200" algn="just">
              <a:buFont typeface="+mj-lt"/>
              <a:buAutoNum type="arabicPeriod"/>
            </a:pPr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Nauczyciele są mało skuteczni w angażowaniu uczniów w proces uczenia się.</a:t>
            </a:r>
          </a:p>
          <a:p>
            <a:pPr algn="just"/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5332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194471" y="1988842"/>
            <a:ext cx="9555163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Podsumowanie, </a:t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zakończenie narady</a:t>
            </a:r>
            <a:endParaRPr lang="pl-PL" sz="6700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0766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116462" y="2276877"/>
            <a:ext cx="9555163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7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DZIĘKUJĘ</a:t>
            </a:r>
            <a:r>
              <a:rPr lang="pl-PL" sz="67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67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6700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2538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271730" y="2130430"/>
            <a:ext cx="9283435" cy="1470025"/>
          </a:xfrm>
        </p:spPr>
        <p:txBody>
          <a:bodyPr wrap="non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Kontrole </a:t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przewidziane w Planie </a:t>
            </a:r>
            <a:r>
              <a:rPr lang="pl-PL" i="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N</a:t>
            </a: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adzoru </a:t>
            </a:r>
            <a:r>
              <a:rPr lang="pl-PL" i="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</a:t>
            </a: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edagogicznego</a:t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Lubuskiego Kuratora Oświaty</a:t>
            </a:r>
          </a:p>
        </p:txBody>
      </p:sp>
      <p:sp>
        <p:nvSpPr>
          <p:cNvPr id="3" name="Symbol zastępczy zawartości 2"/>
          <p:cNvSpPr txBox="1">
            <a:spLocks/>
          </p:cNvSpPr>
          <p:nvPr/>
        </p:nvSpPr>
        <p:spPr bwMode="auto">
          <a:xfrm>
            <a:off x="0" y="5362178"/>
            <a:ext cx="9906000" cy="151216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 startAt="5"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8391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/>
            <a:r>
              <a:rPr lang="pl-PL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Realizacja kontroli </a:t>
            </a: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przewidzianych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</a:t>
            </a: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planie nadzoru pedagogicznego Lubuskiego Kuratora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Oświaty </a:t>
            </a:r>
            <a:b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roku szkolnym 2018/2019</a:t>
            </a:r>
          </a:p>
        </p:txBody>
      </p:sp>
      <p:sp>
        <p:nvSpPr>
          <p:cNvPr id="94211" name="Symbol zastępczy zawartości 2"/>
          <p:cNvSpPr>
            <a:spLocks noGrp="1"/>
          </p:cNvSpPr>
          <p:nvPr>
            <p:ph idx="1"/>
          </p:nvPr>
        </p:nvSpPr>
        <p:spPr>
          <a:xfrm>
            <a:off x="0" y="1340768"/>
            <a:ext cx="9596438" cy="4286250"/>
          </a:xfrm>
        </p:spPr>
        <p:txBody>
          <a:bodyPr/>
          <a:lstStyle/>
          <a:p>
            <a:pPr marL="0" indent="0" algn="just"/>
            <a:endParaRPr lang="pl-PL" sz="16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8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8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119888"/>
              </p:ext>
            </p:extLst>
          </p:nvPr>
        </p:nvGraphicFramePr>
        <p:xfrm>
          <a:off x="97922" y="1556792"/>
          <a:ext cx="9777535" cy="4227919"/>
        </p:xfrm>
        <a:graphic>
          <a:graphicData uri="http://schemas.openxmlformats.org/drawingml/2006/table">
            <a:tbl>
              <a:tblPr firstRow="1" firstCol="1" bandRow="1">
                <a:tableStyleId>{17292A2E-F333-43FB-9621-5CBBE7FDCDCB}</a:tableStyleId>
              </a:tblPr>
              <a:tblGrid>
                <a:gridCol w="5647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745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7804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2413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59497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pl-PL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Lp</a:t>
                      </a:r>
                      <a:r>
                        <a:rPr lang="pl-PL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pl-PL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Kierunki realizacji zadań z zakresu nadzoru pedagogicznego – kontrole przewidziane </a:t>
                      </a:r>
                      <a:r>
                        <a:rPr lang="pl-PL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 </a:t>
                      </a:r>
                      <a:r>
                        <a:rPr lang="pl-PL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planie nadzoru pedagogicznego Lubuskiego Kuratora Oświaty</a:t>
                      </a:r>
                      <a:endParaRPr lang="pl-PL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Liczba kontroli</a:t>
                      </a:r>
                      <a:endParaRPr lang="pl-PL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Liczba wydanych zaleceń</a:t>
                      </a:r>
                      <a:endParaRPr lang="pl-PL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31119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solidFill>
                            <a:srgbClr val="FFFF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plan</a:t>
                      </a:r>
                      <a:endParaRPr lang="pl-PL" sz="1800" b="1" dirty="0"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solidFill>
                            <a:srgbClr val="FFFF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realizacja</a:t>
                      </a:r>
                      <a:endParaRPr lang="pl-PL" sz="1800" b="1" dirty="0"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l-PL" sz="18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880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endParaRPr lang="pl-PL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45820" algn="l"/>
                        </a:tabLst>
                      </a:pPr>
                      <a:r>
                        <a:rPr lang="pl-PL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Ocena prawidłowości zapewnienia dzieciom </a:t>
                      </a:r>
                      <a:r>
                        <a:rPr lang="pl-PL" sz="2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/>
                      </a:r>
                      <a:br>
                        <a:rPr lang="pl-PL" sz="2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</a:br>
                      <a:r>
                        <a:rPr lang="pl-PL" sz="2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i </a:t>
                      </a:r>
                      <a:r>
                        <a:rPr lang="pl-PL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młodzieży pomocy psychologiczno-pedagogicznej.</a:t>
                      </a:r>
                      <a:endParaRPr lang="pl-PL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52</a:t>
                      </a:r>
                      <a:endParaRPr lang="pl-PL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52</a:t>
                      </a:r>
                      <a:endParaRPr lang="pl-PL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pl-PL" sz="20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5461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</a:t>
                      </a:r>
                      <a:endParaRPr lang="pl-PL" sz="1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45820" algn="l"/>
                        </a:tabLst>
                      </a:pPr>
                      <a:r>
                        <a:rPr lang="pl-PL" sz="2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Zgodność przepisami prawa funkcjonowania oddziałów międzynarodowych i dwujęzycznych.</a:t>
                      </a:r>
                      <a:endParaRPr lang="pl-PL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pl-PL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pl-PL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pl-PL" sz="20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880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</a:t>
                      </a:r>
                      <a:endParaRPr lang="pl-PL" sz="1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45820" algn="l"/>
                        </a:tabLst>
                      </a:pPr>
                      <a:r>
                        <a:rPr lang="pl-PL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Ocena prawidłowości tworzenia, organizowania oraz funkcjonowania oddziałów sportowych.</a:t>
                      </a:r>
                      <a:endParaRPr lang="pl-PL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pl-PL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pl-PL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pl-PL" sz="2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3063">
                <a:tc gridSpan="2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RAZEM:</a:t>
                      </a:r>
                      <a:endParaRPr lang="pl-PL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59</a:t>
                      </a:r>
                      <a:endParaRPr lang="pl-PL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59</a:t>
                      </a:r>
                      <a:endParaRPr lang="pl-PL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</a:t>
                      </a:r>
                      <a:endParaRPr lang="pl-PL" sz="20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55232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1" name="Symbol zastępczy zawartości 2"/>
          <p:cNvSpPr>
            <a:spLocks noGrp="1"/>
          </p:cNvSpPr>
          <p:nvPr>
            <p:ph idx="1"/>
          </p:nvPr>
        </p:nvSpPr>
        <p:spPr>
          <a:xfrm>
            <a:off x="0" y="1340768"/>
            <a:ext cx="9596438" cy="4286250"/>
          </a:xfrm>
        </p:spPr>
        <p:txBody>
          <a:bodyPr/>
          <a:lstStyle/>
          <a:p>
            <a:pPr marL="0" indent="0" algn="just"/>
            <a:endParaRPr lang="pl-PL" sz="16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8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8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ytuł 1"/>
          <p:cNvSpPr txBox="1">
            <a:spLocks noGrp="1"/>
          </p:cNvSpPr>
          <p:nvPr>
            <p:ph type="title"/>
          </p:nvPr>
        </p:nvSpPr>
        <p:spPr bwMode="auto"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9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l-PL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2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Realizacja kontroli przewidzianych </a:t>
            </a:r>
            <a:br>
              <a:rPr lang="pl-PL" sz="2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2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 planie nadzoru pedagogicznego Lubuskiego Kuratora Oświaty </a:t>
            </a:r>
            <a:br>
              <a:rPr lang="pl-PL" sz="2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2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 roku szkolnym </a:t>
            </a:r>
            <a:r>
              <a:rPr lang="pl-PL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2018/2019</a:t>
            </a:r>
          </a:p>
        </p:txBody>
      </p:sp>
      <p:graphicFrame>
        <p:nvGraphicFramePr>
          <p:cNvPr id="6" name="Wykres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85831639"/>
              </p:ext>
            </p:extLst>
          </p:nvPr>
        </p:nvGraphicFramePr>
        <p:xfrm>
          <a:off x="1208584" y="1412776"/>
          <a:ext cx="7776864" cy="54122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471598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ytuł 1"/>
          <p:cNvSpPr>
            <a:spLocks noGrp="1"/>
          </p:cNvSpPr>
          <p:nvPr>
            <p:ph type="title"/>
          </p:nvPr>
        </p:nvSpPr>
        <p:spPr bwMode="auto">
          <a:xfrm>
            <a:off x="1934767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 eaLnBrk="1" hangingPunct="1">
              <a:defRPr/>
            </a:pPr>
            <a:r>
              <a:rPr lang="pl-PL" dirty="0">
                <a:solidFill>
                  <a:srgbClr val="00008A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Wnioski wynikające ze sprawowanego nadzoru pedagogicznego ustalone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</a:t>
            </a: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wyniku  przeprowadzonych kontroli  przewidzianych </a:t>
            </a:r>
            <a:b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planie nadzoru pedagogicznego Lubuskiego Kuratora Oświaty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</a:t>
            </a: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roku szkolnym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2018/2019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116463" y="1412777"/>
            <a:ext cx="9595066" cy="3744887"/>
          </a:xfrm>
        </p:spPr>
        <p:txBody>
          <a:bodyPr/>
          <a:lstStyle/>
          <a:p>
            <a:pPr algn="just"/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  <a:p>
            <a:pPr marL="273050" indent="-273050" algn="just" eaLnBrk="1" hangingPunct="1">
              <a:buClr>
                <a:srgbClr val="FF0000"/>
              </a:buClr>
              <a:defRPr/>
            </a:pPr>
            <a:endParaRPr lang="pl-PL" sz="1600" b="1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D0490D-1C4C-466A-B826-50160A0804C5}" type="slidenum">
              <a:rPr lang="pl-PL" smtClean="0"/>
              <a:pPr>
                <a:defRPr/>
              </a:pPr>
              <a:t>18</a:t>
            </a:fld>
            <a:endParaRPr lang="pl-PL"/>
          </a:p>
        </p:txBody>
      </p:sp>
      <p:sp>
        <p:nvSpPr>
          <p:cNvPr id="6" name="Symbol zastępczy zawartości 2"/>
          <p:cNvSpPr txBox="1">
            <a:spLocks/>
          </p:cNvSpPr>
          <p:nvPr/>
        </p:nvSpPr>
        <p:spPr bwMode="auto">
          <a:xfrm>
            <a:off x="0" y="5362178"/>
            <a:ext cx="9906000" cy="151216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 startAt="5"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ymbol zastępczy zawartości 2"/>
          <p:cNvSpPr txBox="1">
            <a:spLocks/>
          </p:cNvSpPr>
          <p:nvPr/>
        </p:nvSpPr>
        <p:spPr bwMode="auto">
          <a:xfrm>
            <a:off x="194471" y="1412776"/>
            <a:ext cx="9595066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l-PL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Przedszkola:</a:t>
            </a: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81088" lvl="0" indent="-1081088" algn="just"/>
            <a:r>
              <a:rPr lang="pl-PL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Temat 1: </a:t>
            </a:r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Ocena prawidłowości zapewnienia dzieciom i młodzieży pomocy </a:t>
            </a:r>
            <a:r>
              <a:rPr lang="pl-PL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psychologiczno- pedagogicznej</a:t>
            </a:r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550" indent="-82550" algn="just"/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r>
              <a:rPr lang="pl-PL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Wyniki </a:t>
            </a:r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przeprowadzonych kontroli stanowiły podstawę do wydania dyrektorom </a:t>
            </a:r>
            <a:r>
              <a:rPr lang="pl-PL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kontrolowanych przedszkoli </a:t>
            </a:r>
            <a:r>
              <a:rPr lang="pl-PL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r>
              <a:rPr lang="pl-PL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zaleceń.</a:t>
            </a:r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Wydane </a:t>
            </a:r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zalecenia dotyczyły zobowiązania dyrektora do przestrzegania:</a:t>
            </a:r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buClr>
                <a:srgbClr val="FF0000"/>
              </a:buClr>
              <a:buFont typeface="Courier New" panose="02070309020205020404" pitchFamily="49" charset="0"/>
              <a:buChar char="o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§ 17 ust.1a pkt 5 rozporządzenia Ministra Edukacji Narodowej z dnia 17 marca 2017 r. </a:t>
            </a:r>
            <a:r>
              <a:rPr lang="pl-PL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 sprawie szczegółowej organizacji publicznych szkół i publicznych przedszkoli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(Dz. U. poz. 649,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póżn.zm.);</a:t>
            </a:r>
          </a:p>
          <a:p>
            <a:pPr lvl="0" algn="just">
              <a:buClr>
                <a:srgbClr val="FF0000"/>
              </a:buClr>
              <a:buFont typeface="Courier New" panose="02070309020205020404" pitchFamily="49" charset="0"/>
              <a:buChar char="o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§ 2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ust.1, §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 ust.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4, § 8, § 11, §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 ust. 9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rozporządzenia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Ministra Edukacji Narodowej z dnia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sierpnia 2017 r. </a:t>
            </a:r>
            <a:r>
              <a:rPr lang="pl-PL" sz="1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sprawie zasad organizacji i udzielania pomocy psychologiczno-pedagogicznej </a:t>
            </a:r>
            <a:r>
              <a:rPr lang="pl-PL" sz="1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publicznych przedszkolach, szkołach i placówkach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(Dz. U. poz. 1591);</a:t>
            </a:r>
          </a:p>
          <a:p>
            <a:pPr lvl="0" algn="just">
              <a:buClr>
                <a:srgbClr val="FF0000"/>
              </a:buClr>
              <a:buFont typeface="Courier New" panose="02070309020205020404" pitchFamily="49" charset="0"/>
              <a:buChar char="o"/>
            </a:pPr>
            <a:endParaRPr lang="pl-PL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+mj-lt"/>
              <a:buAutoNum type="arabicPeriod"/>
            </a:pPr>
            <a:endParaRPr lang="pl-PL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55600" lvl="0" indent="0" algn="just"/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0791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ytuł 1"/>
          <p:cNvSpPr>
            <a:spLocks noGrp="1"/>
          </p:cNvSpPr>
          <p:nvPr>
            <p:ph type="title"/>
          </p:nvPr>
        </p:nvSpPr>
        <p:spPr bwMode="auto">
          <a:xfrm>
            <a:off x="1934767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 eaLnBrk="1" hangingPunct="1">
              <a:defRPr/>
            </a:pPr>
            <a:r>
              <a:rPr lang="pl-PL" dirty="0">
                <a:solidFill>
                  <a:srgbClr val="00008A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Wnioski wynikające ze sprawowanego nadzoru pedagogicznego ustalone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</a:t>
            </a: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wyniku  przeprowadzonych kontroli  przewidzianych </a:t>
            </a:r>
            <a:b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planie nadzoru pedagogicznego Lubuskiego Kuratora Oświaty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</a:t>
            </a: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roku szkolnym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2018/2019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116463" y="1412777"/>
            <a:ext cx="9595066" cy="3744887"/>
          </a:xfrm>
        </p:spPr>
        <p:txBody>
          <a:bodyPr/>
          <a:lstStyle/>
          <a:p>
            <a:pPr algn="just"/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  <a:p>
            <a:pPr marL="273050" indent="-273050" algn="just" eaLnBrk="1" hangingPunct="1">
              <a:buClr>
                <a:srgbClr val="FF0000"/>
              </a:buClr>
              <a:defRPr/>
            </a:pPr>
            <a:endParaRPr lang="pl-PL" sz="1600" b="1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D0490D-1C4C-466A-B826-50160A0804C5}" type="slidenum">
              <a:rPr lang="pl-PL" smtClean="0"/>
              <a:pPr>
                <a:defRPr/>
              </a:pPr>
              <a:t>19</a:t>
            </a:fld>
            <a:endParaRPr lang="pl-PL"/>
          </a:p>
        </p:txBody>
      </p:sp>
      <p:sp>
        <p:nvSpPr>
          <p:cNvPr id="6" name="Symbol zastępczy zawartości 2"/>
          <p:cNvSpPr txBox="1">
            <a:spLocks/>
          </p:cNvSpPr>
          <p:nvPr/>
        </p:nvSpPr>
        <p:spPr bwMode="auto">
          <a:xfrm>
            <a:off x="0" y="5362178"/>
            <a:ext cx="9906000" cy="151216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 startAt="5"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ymbol zastępczy zawartości 2"/>
          <p:cNvSpPr txBox="1">
            <a:spLocks/>
          </p:cNvSpPr>
          <p:nvPr/>
        </p:nvSpPr>
        <p:spPr bwMode="auto">
          <a:xfrm>
            <a:off x="194471" y="1412776"/>
            <a:ext cx="9595066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Należy zwrócić uwagę, żeby</a:t>
            </a:r>
            <a:r>
              <a:rPr lang="pl-PL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/>
            <a:endParaRPr lang="pl-PL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buClr>
                <a:srgbClr val="FF0000"/>
              </a:buClr>
              <a:buFont typeface="+mj-lt"/>
              <a:buAutoNum type="alphaLcParenR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określać</a:t>
            </a:r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pl-PL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arkuszu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organizacji przedszkola ogólną liczbę godzin pracy finansowanych ze środków przydzielonych przez organ prowadzący przedszkole/szkołę, w tym liczbę godzin zajęć z zakresu pomocy psychologiczno-pedagogicznej, realizowanych w szczególności przez pedagoga, psychologa, logopedę i innych nauczycieli,</a:t>
            </a:r>
          </a:p>
          <a:p>
            <a:pPr lvl="0" algn="just">
              <a:buClr>
                <a:srgbClr val="FF0000"/>
              </a:buClr>
              <a:buFont typeface="+mj-lt"/>
              <a:buAutoNum type="alphaLcParenR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obejmować dzieci pomocą psychologiczno-pedagogiczną na podstawie rozpoznania indywidualnych możliwości psychofizycznych dziecka i czynników środowiskowych wpływających na jego funkcjonowanie w przedszkolu,</a:t>
            </a:r>
          </a:p>
          <a:p>
            <a:pPr lvl="0" algn="just">
              <a:buClr>
                <a:srgbClr val="FF0000"/>
              </a:buClr>
              <a:buFont typeface="+mj-lt"/>
              <a:buAutoNum type="alphaLcParenR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dokumentować realizację zajęć z zakresu pomocy psychologiczno-pedagogicznej w dziennikach zajęć,</a:t>
            </a:r>
          </a:p>
          <a:p>
            <a:pPr lvl="0" algn="just">
              <a:buClr>
                <a:srgbClr val="FF0000"/>
              </a:buClr>
              <a:buFont typeface="+mj-lt"/>
              <a:buAutoNum type="alphaLcParenR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nie przekraczać dozwolonej prawem liczebności dzieci na zajęciach korekcyjno-kompensacyjnych,</a:t>
            </a:r>
          </a:p>
          <a:p>
            <a:pPr lvl="0" algn="just">
              <a:buClr>
                <a:srgbClr val="FF0000"/>
              </a:buClr>
              <a:buFont typeface="+mj-lt"/>
              <a:buAutoNum type="alphaLcParenR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oceniać efektywność udzielonej pomocy i formułować wnioski dotyczące dalszych działań mających na celu poprawę funkcjonowania dziecka,</a:t>
            </a:r>
          </a:p>
          <a:p>
            <a:pPr lvl="0" algn="just">
              <a:buClr>
                <a:srgbClr val="FF0000"/>
              </a:buClr>
              <a:buFont typeface="+mj-lt"/>
              <a:buAutoNum type="alphaLcParenR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uzgadniać warunki współpracy organizowania i udzielania pomocy psychologiczno-pedagogicznej w przedszkolu z podmiotami, z którymi tę pomoc się organizuje i udziela.</a:t>
            </a:r>
          </a:p>
          <a:p>
            <a:pPr algn="just">
              <a:buFont typeface="+mj-lt"/>
              <a:buAutoNum type="alphaLcParenR"/>
            </a:pPr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538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6" name="Tytuł 1"/>
          <p:cNvSpPr>
            <a:spLocks noGrp="1"/>
          </p:cNvSpPr>
          <p:nvPr>
            <p:ph type="title"/>
          </p:nvPr>
        </p:nvSpPr>
        <p:spPr bwMode="auto">
          <a:xfrm>
            <a:off x="2222697" y="188640"/>
            <a:ext cx="6826444" cy="928688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pl-PL" sz="24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Program narady</a:t>
            </a:r>
            <a:endParaRPr lang="pl-PL" sz="2400" dirty="0" smtClean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0" y="1268760"/>
            <a:ext cx="9906000" cy="6389885"/>
          </a:xfrm>
        </p:spPr>
        <p:txBody>
          <a:bodyPr>
            <a:normAutofit/>
          </a:bodyPr>
          <a:lstStyle/>
          <a:p>
            <a:pPr marL="228600" lvl="0" indent="-228600" algn="just">
              <a:buFont typeface="+mj-lt"/>
              <a:buAutoNum type="arabicPeriod"/>
            </a:pP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Powitanie uczestników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narady.</a:t>
            </a:r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" lvl="0" indent="-228600" algn="just">
              <a:buFont typeface="+mj-lt"/>
              <a:buAutoNum type="arabicPeriod"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Wystąpienie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Lubuskiego Kuratora Oświaty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28600" lvl="0" indent="-228600" algn="just">
              <a:buFont typeface="+mj-lt"/>
              <a:buAutoNum type="arabicPeriod"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Wyniki, wnioski i rekomendacje ze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sprawowanego nadzoru pedagogicznego nad szkołami i placówkami przez Lubuskiego Kuratora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Oświaty w roku szkolnym 2018/2019:</a:t>
            </a:r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47700" lvl="0" indent="-28575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kontrole przewidziane w planie nadzoru pedagogicznego Lubuskiego Kuratora Oświaty, </a:t>
            </a:r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47700" lvl="0" indent="-28575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kontrole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trybie działań doraźnych, skargi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647700" indent="-28575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ewaluacje zewnętrzne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problemowe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647700" indent="-28575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monitorowanie pracy szkół i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placówek,</a:t>
            </a:r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47700" lvl="0" indent="-28575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spomaganie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" indent="-228600" algn="just">
              <a:buFont typeface="+mj-lt"/>
              <a:buAutoNum type="arabicPeriod" startAt="4"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Pozostałe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zadania LKO (oceny pracy, konkursy, dotacje, awans zawodowy,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wypoczynek).</a:t>
            </a:r>
          </a:p>
          <a:p>
            <a:pPr marL="228600" indent="-228600" algn="just">
              <a:buFont typeface="+mj-lt"/>
              <a:buAutoNum type="arabicPeriod" startAt="4"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Organizacja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nadzoru pedagogicznego w roku szkolnym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2019/2020:</a:t>
            </a:r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92138" lvl="0" indent="-22860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kierunki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polityki oświatowej państwa,</a:t>
            </a:r>
          </a:p>
          <a:p>
            <a:pPr marL="592138" lvl="0" indent="-22860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planowe działania w zakresie nadzoru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pedagogicznego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(kontrole, ewaluacje,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monitorowanie, wspomaganie),</a:t>
            </a:r>
          </a:p>
          <a:p>
            <a:pPr marL="592138" lvl="0" indent="-22860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ozostałe zadania LKO.</a:t>
            </a:r>
          </a:p>
          <a:p>
            <a:pPr marL="342900" indent="-342900" algn="just">
              <a:buAutoNum type="arabicPeriod" startAt="6"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Organizacja roku szkolnego 2019/2020 (zmiany w kształceniu zawodowym oraz wybrane zmiany prawne).</a:t>
            </a:r>
          </a:p>
          <a:p>
            <a:pPr marL="342900" indent="-342900" algn="just">
              <a:buAutoNum type="arabicPeriod" startAt="6"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Informacje o rekrutacji do szkół ponadpodstawowych na rok szkolny 2019/2020.</a:t>
            </a:r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 startAt="8"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Oferty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lubuskich placówek doskonalenia nauczycieli na rok szkolny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2019/2020 dotyczące doskonalenia nauczycieli oraz wspomagania szkół i placówek.</a:t>
            </a:r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73050" lvl="0" indent="-273050" algn="just">
              <a:buFont typeface="+mj-lt"/>
              <a:buAutoNum type="arabicPeriod" startAt="8"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Komunikaty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podsumowanie i zakończenie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narady. </a:t>
            </a:r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3968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ytuł 1"/>
          <p:cNvSpPr>
            <a:spLocks noGrp="1"/>
          </p:cNvSpPr>
          <p:nvPr>
            <p:ph type="title"/>
          </p:nvPr>
        </p:nvSpPr>
        <p:spPr bwMode="auto">
          <a:xfrm>
            <a:off x="1934767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 eaLnBrk="1" hangingPunct="1">
              <a:defRPr/>
            </a:pPr>
            <a:r>
              <a:rPr lang="pl-PL" dirty="0">
                <a:solidFill>
                  <a:srgbClr val="00008A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Wnioski wynikające ze sprawowanego nadzoru pedagogicznego ustalone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</a:t>
            </a: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wyniku  przeprowadzonych kontroli  przewidzianych </a:t>
            </a:r>
            <a:b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planie nadzoru pedagogicznego Lubuskiego Kuratora Oświaty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</a:t>
            </a: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roku szkolnym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2018/2019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116463" y="1412777"/>
            <a:ext cx="9595066" cy="3744887"/>
          </a:xfrm>
        </p:spPr>
        <p:txBody>
          <a:bodyPr/>
          <a:lstStyle/>
          <a:p>
            <a:pPr algn="just"/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  <a:p>
            <a:pPr marL="273050" indent="-273050" algn="just" eaLnBrk="1" hangingPunct="1">
              <a:buClr>
                <a:srgbClr val="FF0000"/>
              </a:buClr>
              <a:defRPr/>
            </a:pPr>
            <a:endParaRPr lang="pl-PL" sz="1600" b="1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D0490D-1C4C-466A-B826-50160A0804C5}" type="slidenum">
              <a:rPr lang="pl-PL" smtClean="0"/>
              <a:pPr>
                <a:defRPr/>
              </a:pPr>
              <a:t>20</a:t>
            </a:fld>
            <a:endParaRPr lang="pl-PL"/>
          </a:p>
        </p:txBody>
      </p:sp>
      <p:sp>
        <p:nvSpPr>
          <p:cNvPr id="6" name="Symbol zastępczy zawartości 2"/>
          <p:cNvSpPr txBox="1">
            <a:spLocks/>
          </p:cNvSpPr>
          <p:nvPr/>
        </p:nvSpPr>
        <p:spPr bwMode="auto">
          <a:xfrm>
            <a:off x="0" y="5362178"/>
            <a:ext cx="9906000" cy="151216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 startAt="5"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ymbol zastępczy zawartości 2"/>
          <p:cNvSpPr txBox="1">
            <a:spLocks/>
          </p:cNvSpPr>
          <p:nvPr/>
        </p:nvSpPr>
        <p:spPr bwMode="auto">
          <a:xfrm>
            <a:off x="194471" y="1412776"/>
            <a:ext cx="9595066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l-PL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pl-PL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zkoły podstawowe </a:t>
            </a:r>
            <a:r>
              <a:rPr lang="pl-PL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/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81088" lvl="0" indent="-1081088" algn="just"/>
            <a:r>
              <a:rPr lang="pl-PL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Temat 1: </a:t>
            </a:r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Ocena prawidłowości zapewnienia dzieciom i młodzieży pomocy psychologiczno- pedagogicznej.</a:t>
            </a:r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r>
              <a:rPr lang="pl-PL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Wyniki </a:t>
            </a:r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przeprowadzonych kontroli stanowiły podstawę do wydania dyrektorom </a:t>
            </a:r>
            <a:r>
              <a:rPr lang="pl-PL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kontrolowanych szkół podstawowych </a:t>
            </a:r>
            <a:r>
              <a:rPr lang="pl-PL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r>
              <a:rPr lang="pl-PL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zaleceń.</a:t>
            </a:r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Wydane </a:t>
            </a:r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zalecenia dotyczyły zobowiązania dyrektora do przestrzegania:</a:t>
            </a:r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 ust. 2a pkt 4 rozporządzenia Ministra Edukacji Narodowej z dnia 17 marca 2017 r. </a:t>
            </a:r>
            <a:r>
              <a:rPr lang="pl-PL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 sprawie szczegółowej organizacji publicznych szkół i publicznych przedszkoli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(Dz. U. poz. 649, z </a:t>
            </a:r>
            <a:r>
              <a:rPr lang="pl-PL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póżn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zm.);</a:t>
            </a:r>
          </a:p>
          <a:p>
            <a:pPr lvl="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§ 2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ust.1,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§ 4 ust.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4, § 7,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§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8, § 9,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§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15,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§ 20 ust. 9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rozporządzenia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Ministra Edukacji Narodowej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dnia 9 sierpnia 2017 r. </a:t>
            </a:r>
            <a:r>
              <a:rPr lang="pl-PL" sz="1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sprawie zasad organizacji i udzielania pomocy psychologiczno-pedagogicznej </a:t>
            </a:r>
            <a:r>
              <a:rPr lang="pl-PL" sz="1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publicznych przedszkolach, szkołach i placówkach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(Dz. U. poz. 1591);</a:t>
            </a:r>
          </a:p>
          <a:p>
            <a:pPr marL="0" indent="0" algn="just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/>
            <a:endParaRPr lang="pl-PL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+mj-lt"/>
              <a:buAutoNum type="arabicPeriod"/>
            </a:pPr>
            <a:endParaRPr lang="pl-PL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55600" lvl="0" indent="0" algn="just"/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6322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ytuł 1"/>
          <p:cNvSpPr>
            <a:spLocks noGrp="1"/>
          </p:cNvSpPr>
          <p:nvPr>
            <p:ph type="title"/>
          </p:nvPr>
        </p:nvSpPr>
        <p:spPr bwMode="auto">
          <a:xfrm>
            <a:off x="1934767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 eaLnBrk="1" hangingPunct="1">
              <a:defRPr/>
            </a:pPr>
            <a:r>
              <a:rPr lang="pl-PL" dirty="0">
                <a:solidFill>
                  <a:srgbClr val="00008A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Wnioski wynikające ze sprawowanego nadzoru pedagogicznego ustalone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</a:t>
            </a: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wyniku  przeprowadzonych kontroli  przewidzianych </a:t>
            </a:r>
            <a:b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planie nadzoru pedagogicznego Lubuskiego Kuratora Oświaty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</a:t>
            </a: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roku szkolnym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2018/2019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116463" y="1412777"/>
            <a:ext cx="9595066" cy="3744887"/>
          </a:xfrm>
        </p:spPr>
        <p:txBody>
          <a:bodyPr/>
          <a:lstStyle/>
          <a:p>
            <a:pPr algn="just"/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  <a:p>
            <a:pPr marL="273050" indent="-273050" algn="just" eaLnBrk="1" hangingPunct="1">
              <a:buClr>
                <a:srgbClr val="FF0000"/>
              </a:buClr>
              <a:defRPr/>
            </a:pPr>
            <a:endParaRPr lang="pl-PL" sz="1600" b="1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D0490D-1C4C-466A-B826-50160A0804C5}" type="slidenum">
              <a:rPr lang="pl-PL" smtClean="0"/>
              <a:pPr>
                <a:defRPr/>
              </a:pPr>
              <a:t>21</a:t>
            </a:fld>
            <a:endParaRPr lang="pl-PL"/>
          </a:p>
        </p:txBody>
      </p:sp>
      <p:sp>
        <p:nvSpPr>
          <p:cNvPr id="6" name="Symbol zastępczy zawartości 2"/>
          <p:cNvSpPr txBox="1">
            <a:spLocks/>
          </p:cNvSpPr>
          <p:nvPr/>
        </p:nvSpPr>
        <p:spPr bwMode="auto">
          <a:xfrm>
            <a:off x="0" y="5362178"/>
            <a:ext cx="9906000" cy="151216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 startAt="5"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ymbol zastępczy zawartości 2"/>
          <p:cNvSpPr txBox="1">
            <a:spLocks/>
          </p:cNvSpPr>
          <p:nvPr/>
        </p:nvSpPr>
        <p:spPr bwMode="auto">
          <a:xfrm>
            <a:off x="194471" y="1412776"/>
            <a:ext cx="9595066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Należy zwrócić uwagę, żeby</a:t>
            </a:r>
            <a:r>
              <a:rPr lang="pl-PL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/>
            <a:endParaRPr lang="pl-PL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buClr>
                <a:srgbClr val="FF0000"/>
              </a:buClr>
              <a:buFont typeface="+mj-lt"/>
              <a:buAutoNum type="alphaLcParenR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określać w arkuszu organizacji szkoły ogólną liczbę godzin pracy finansowanych ze środków przydzielonych przez organ prowadzący szkołę, w tym liczbę godzin zajęć z zakresu pomocy psychologiczno-pedagogicznej, realizowanych w szczególności przez pedagoga, psychologa, logopedę i innych nauczycieli,</a:t>
            </a:r>
          </a:p>
          <a:p>
            <a:pPr lvl="0" algn="just">
              <a:buClr>
                <a:srgbClr val="FF0000"/>
              </a:buClr>
              <a:buFont typeface="+mj-lt"/>
              <a:buAutoNum type="alphaLcParenR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obejmować uczniów pomocą psychologiczno-pedagogiczną na podstawie rozpoznania indywidualnych możliwości psychofizycznych ucznia i czynników środowiskowych wpływających na jego funkcjonowanie w szkole,</a:t>
            </a:r>
          </a:p>
          <a:p>
            <a:pPr lvl="0" algn="just">
              <a:buClr>
                <a:srgbClr val="FF0000"/>
              </a:buClr>
              <a:buFont typeface="+mj-lt"/>
              <a:buAutoNum type="alphaLcParenR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dokumentować realizację zajęć z zakresu pomocy psychologiczno-pedagogicznej w dziennikach zajęć,</a:t>
            </a:r>
          </a:p>
          <a:p>
            <a:pPr lvl="0" algn="just">
              <a:buClr>
                <a:srgbClr val="FF0000"/>
              </a:buClr>
              <a:buFont typeface="+mj-lt"/>
              <a:buAutoNum type="alphaLcParenR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nie przekraczać dozwolonej prawem liczebności uczniów na zajęciach rozwijających uzdolnienia, zajęciach korekcyjno-kompensacyjnych, logopedycznych i dydaktyczno-wyrównawczych,</a:t>
            </a:r>
          </a:p>
          <a:p>
            <a:pPr lvl="0" algn="just">
              <a:buClr>
                <a:srgbClr val="FF0000"/>
              </a:buClr>
              <a:buFont typeface="+mj-lt"/>
              <a:buAutoNum type="alphaLcParenR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oceniać efektywność udzielonej pomocy i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formułować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wnioski dotyczące dalszych działań mających na celu poprawę funkcjonowania ucznia,</a:t>
            </a:r>
          </a:p>
          <a:p>
            <a:pPr lvl="0" algn="just">
              <a:buClr>
                <a:srgbClr val="FF0000"/>
              </a:buClr>
              <a:buFont typeface="+mj-lt"/>
              <a:buAutoNum type="alphaLcParenR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uzgadniać warunki współpracy organizowania i udzielania pomocy psychologiczno-pedagogicznej w szkole z podmiotami, z którymi tę pomoc uczniowi się organizuje i udziela.</a:t>
            </a:r>
          </a:p>
          <a:p>
            <a:pPr algn="just">
              <a:buFont typeface="+mj-lt"/>
              <a:buAutoNum type="alphaLcParenR"/>
            </a:pPr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520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ytuł 1"/>
          <p:cNvSpPr>
            <a:spLocks noGrp="1"/>
          </p:cNvSpPr>
          <p:nvPr>
            <p:ph type="title"/>
          </p:nvPr>
        </p:nvSpPr>
        <p:spPr bwMode="auto">
          <a:xfrm>
            <a:off x="1934767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 eaLnBrk="1" hangingPunct="1">
              <a:defRPr/>
            </a:pPr>
            <a:r>
              <a:rPr lang="pl-PL" dirty="0">
                <a:solidFill>
                  <a:srgbClr val="00008A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Wnioski wynikające ze sprawowanego nadzoru pedagogicznego ustalone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</a:t>
            </a: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wyniku  przeprowadzonych kontroli  przewidzianych </a:t>
            </a:r>
            <a:b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planie nadzoru pedagogicznego Lubuskiego Kuratora Oświaty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</a:t>
            </a: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roku szkolnym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2018/2019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116463" y="1412777"/>
            <a:ext cx="9595066" cy="3744887"/>
          </a:xfrm>
        </p:spPr>
        <p:txBody>
          <a:bodyPr/>
          <a:lstStyle/>
          <a:p>
            <a:pPr algn="just"/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  <a:p>
            <a:pPr marL="273050" indent="-273050" algn="just" eaLnBrk="1" hangingPunct="1">
              <a:buClr>
                <a:srgbClr val="FF0000"/>
              </a:buClr>
              <a:defRPr/>
            </a:pPr>
            <a:endParaRPr lang="pl-PL" sz="1600" b="1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D0490D-1C4C-466A-B826-50160A0804C5}" type="slidenum">
              <a:rPr lang="pl-PL" smtClean="0"/>
              <a:pPr>
                <a:defRPr/>
              </a:pPr>
              <a:t>22</a:t>
            </a:fld>
            <a:endParaRPr lang="pl-PL"/>
          </a:p>
        </p:txBody>
      </p:sp>
      <p:sp>
        <p:nvSpPr>
          <p:cNvPr id="6" name="Symbol zastępczy zawartości 2"/>
          <p:cNvSpPr txBox="1">
            <a:spLocks/>
          </p:cNvSpPr>
          <p:nvPr/>
        </p:nvSpPr>
        <p:spPr bwMode="auto">
          <a:xfrm>
            <a:off x="0" y="5362178"/>
            <a:ext cx="9906000" cy="151216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 startAt="5"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ymbol zastępczy zawartości 2"/>
          <p:cNvSpPr txBox="1">
            <a:spLocks/>
          </p:cNvSpPr>
          <p:nvPr/>
        </p:nvSpPr>
        <p:spPr bwMode="auto">
          <a:xfrm>
            <a:off x="194471" y="1412776"/>
            <a:ext cx="9595066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l-PL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pl-PL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zkoły podstawowe </a:t>
            </a:r>
            <a:r>
              <a:rPr lang="pl-PL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/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81088" indent="-1081088" algn="just"/>
            <a:r>
              <a:rPr lang="pl-PL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Temat </a:t>
            </a:r>
            <a:r>
              <a:rPr lang="pl-PL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2: </a:t>
            </a:r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Ocena prawidłowości tworzenia, organizowania oraz funkcjonowania oddziałów sportowych</a:t>
            </a:r>
            <a:r>
              <a:rPr lang="pl-PL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r>
              <a:rPr lang="pl-PL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Wyniki </a:t>
            </a:r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przeprowadzonych kontroli stanowiły podstawę do wydania dyrektorom </a:t>
            </a:r>
            <a:r>
              <a:rPr lang="pl-PL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kontrolowanych szkół podstawowych </a:t>
            </a:r>
            <a:r>
              <a:rPr lang="pl-PL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pl-PL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zaleceń.</a:t>
            </a:r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Wydane </a:t>
            </a:r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zalecenia dotyczyły zobowiązania dyrektora do przestrzegania:</a:t>
            </a:r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buClr>
                <a:srgbClr val="FF0000"/>
              </a:buClr>
              <a:buFont typeface="+mj-lt"/>
              <a:buAutoNum type="alphaLcParenR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§ 98 ust. 1 pkt 6 ustawy z dnia 14 grudnia 2016 r. – </a:t>
            </a:r>
            <a:r>
              <a:rPr lang="pl-PL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Prawo oświatowe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Dz.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U. z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2018 r. poz.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996);</a:t>
            </a:r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buClr>
                <a:srgbClr val="FF0000"/>
              </a:buClr>
              <a:buFont typeface="+mj-lt"/>
              <a:buAutoNum type="alphaLcParenR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§ 2 ust. 2 rozporządzenia Ministra Edukacji Narodowej z dnia 27 marca 2017 r. </a:t>
            </a:r>
            <a:r>
              <a:rPr lang="pl-PL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 sprawie oddziałów i szkół sportowych oraz oddziałów i szkół mistrzostwa sportowego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(Dz. U. poz. 671), § 1 ust. 2 rozporządzenia Ministra Edukacji Narodowej z dnia 15 października 2012 r. </a:t>
            </a:r>
            <a:r>
              <a:rPr lang="pl-PL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sprawie warunków tworzenia, organizacji oraz działania oddziałów sportowych, szkół sportowych </a:t>
            </a:r>
            <a:r>
              <a:rPr lang="pl-PL" sz="1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oraz </a:t>
            </a:r>
            <a:r>
              <a:rPr lang="pl-PL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szkół mistrzostwa sportowego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(Dz. U. z 2012 r., poz. 1129).</a:t>
            </a:r>
          </a:p>
          <a:p>
            <a:pPr marL="0" indent="0" algn="just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/>
            <a:endParaRPr lang="pl-PL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+mj-lt"/>
              <a:buAutoNum type="arabicPeriod"/>
            </a:pPr>
            <a:endParaRPr lang="pl-PL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55600" lvl="0" indent="0" algn="just"/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20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ytuł 1"/>
          <p:cNvSpPr>
            <a:spLocks noGrp="1"/>
          </p:cNvSpPr>
          <p:nvPr>
            <p:ph type="title"/>
          </p:nvPr>
        </p:nvSpPr>
        <p:spPr bwMode="auto">
          <a:xfrm>
            <a:off x="1934767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 eaLnBrk="1" hangingPunct="1">
              <a:defRPr/>
            </a:pPr>
            <a:r>
              <a:rPr lang="pl-PL" dirty="0">
                <a:solidFill>
                  <a:srgbClr val="00008A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Wnioski wynikające ze sprawowanego nadzoru pedagogicznego ustalone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</a:t>
            </a: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wyniku  przeprowadzonych kontroli  przewidzianych </a:t>
            </a:r>
            <a:b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planie nadzoru pedagogicznego Lubuskiego Kuratora Oświaty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</a:t>
            </a: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roku szkolnym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2018/2019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116463" y="1412777"/>
            <a:ext cx="9595066" cy="3744887"/>
          </a:xfrm>
        </p:spPr>
        <p:txBody>
          <a:bodyPr/>
          <a:lstStyle/>
          <a:p>
            <a:pPr algn="just"/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  <a:p>
            <a:pPr marL="273050" indent="-273050" algn="just" eaLnBrk="1" hangingPunct="1">
              <a:buClr>
                <a:srgbClr val="FF0000"/>
              </a:buClr>
              <a:defRPr/>
            </a:pPr>
            <a:endParaRPr lang="pl-PL" sz="1600" b="1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D0490D-1C4C-466A-B826-50160A0804C5}" type="slidenum">
              <a:rPr lang="pl-PL" smtClean="0"/>
              <a:pPr>
                <a:defRPr/>
              </a:pPr>
              <a:t>23</a:t>
            </a:fld>
            <a:endParaRPr lang="pl-PL"/>
          </a:p>
        </p:txBody>
      </p:sp>
      <p:sp>
        <p:nvSpPr>
          <p:cNvPr id="6" name="Symbol zastępczy zawartości 2"/>
          <p:cNvSpPr txBox="1">
            <a:spLocks/>
          </p:cNvSpPr>
          <p:nvPr/>
        </p:nvSpPr>
        <p:spPr bwMode="auto">
          <a:xfrm>
            <a:off x="0" y="5362178"/>
            <a:ext cx="9906000" cy="151216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 startAt="5"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ymbol zastępczy zawartości 2"/>
          <p:cNvSpPr txBox="1">
            <a:spLocks/>
          </p:cNvSpPr>
          <p:nvPr/>
        </p:nvSpPr>
        <p:spPr bwMode="auto">
          <a:xfrm>
            <a:off x="155467" y="1389615"/>
            <a:ext cx="9595066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Należy zwrócić uwagę, żeby</a:t>
            </a:r>
            <a:r>
              <a:rPr lang="pl-PL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/>
            <a:endParaRPr lang="pl-PL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buClr>
                <a:srgbClr val="FF0000"/>
              </a:buClr>
              <a:buFont typeface="+mj-lt"/>
              <a:buAutoNum type="alphaLcParenR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uwzględnić w statucie szkoły organizację oddziałów sportowych,</a:t>
            </a:r>
          </a:p>
          <a:p>
            <a:pPr lvl="0" algn="just">
              <a:buClr>
                <a:srgbClr val="FF0000"/>
              </a:buClr>
              <a:buFont typeface="+mj-lt"/>
              <a:buAutoNum type="alphaLcParenR"/>
            </a:pP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liczba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uczniów realizujących szkolenie sportowe w oddziale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sportowym w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szkole podstawowej wynosiła co najmniej 20 uczniów w pierwszym roku szkolenia.</a:t>
            </a:r>
          </a:p>
          <a:p>
            <a:pPr algn="just">
              <a:buFont typeface="+mj-lt"/>
              <a:buAutoNum type="alphaLcParenR"/>
            </a:pPr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5082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271730" y="2130430"/>
            <a:ext cx="9283435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Działania </a:t>
            </a:r>
            <a:r>
              <a:rPr lang="pl-PL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doraźne prowadzone, </a:t>
            </a:r>
            <a:r>
              <a:rPr lang="pl-PL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gdy </a:t>
            </a:r>
            <a:r>
              <a:rPr lang="pl-PL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zaistnieje potrzeba podjęcia działań nieprzewidzianych </a:t>
            </a:r>
            <a:r>
              <a:rPr lang="pl-PL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 Planie </a:t>
            </a:r>
            <a:r>
              <a:rPr lang="pl-PL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pl-PL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adzoru </a:t>
            </a:r>
            <a:r>
              <a:rPr lang="pl-PL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pl-PL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edagogicznego </a:t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Lubuskiego Kuratora Oświaty</a:t>
            </a:r>
          </a:p>
        </p:txBody>
      </p:sp>
      <p:sp>
        <p:nvSpPr>
          <p:cNvPr id="3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1585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424608" y="116632"/>
            <a:ext cx="7816508" cy="928694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Wnioski wynikające ze sprawowanego nadzoru pedagogicznego </a:t>
            </a:r>
            <a:b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ustalone w wyniku przeprowadzonych kontroli w trybie działań doraźnych </a:t>
            </a:r>
            <a:b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i innych kontroli wynikających z odrębnych przepisów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395" name="Symbol zastępczy zawartości 2"/>
          <p:cNvSpPr>
            <a:spLocks noGrp="1"/>
          </p:cNvSpPr>
          <p:nvPr>
            <p:ph idx="1"/>
          </p:nvPr>
        </p:nvSpPr>
        <p:spPr>
          <a:xfrm>
            <a:off x="116465" y="1628800"/>
            <a:ext cx="9596439" cy="4896544"/>
          </a:xfrm>
        </p:spPr>
        <p:txBody>
          <a:bodyPr>
            <a:normAutofit fontScale="92500" lnSpcReduction="10000"/>
          </a:bodyPr>
          <a:lstStyle/>
          <a:p>
            <a:pPr marL="0" indent="0" algn="just"/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Kontrole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trybie działań doraźnych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są przeprowadzane przez organ sprawujący nadzór pedagogiczny w sytuacji, gdy zaistnieje potrzeba przeprowadzenia w szkole lub placówce działań nieujętych w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Planie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adzoru Pedagogicznego Lubuskiego Kuratora Oświaty.</a:t>
            </a:r>
          </a:p>
          <a:p>
            <a:pPr marL="0" indent="0" algn="just"/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roku szkolnym 2018/2019 przeprowadzono </a:t>
            </a:r>
            <a:r>
              <a:rPr lang="pl-PL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120</a:t>
            </a:r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kontroli</a:t>
            </a:r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 trybie działań doraźnych </a:t>
            </a:r>
            <a:r>
              <a:rPr lang="pl-P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terminie od 1 września 2018 r. do 15 lipca 2019 r</a:t>
            </a:r>
            <a:r>
              <a:rPr lang="pl-P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115 szkołach </a:t>
            </a:r>
            <a:r>
              <a:rPr lang="pl-P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placówkach  nadzorowanych przez 115 dyrektorów oraz rozpatrzono </a:t>
            </a:r>
            <a:r>
              <a:rPr lang="pl-PL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</a:t>
            </a:r>
            <a:r>
              <a:rPr lang="pl-PL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skarg. </a:t>
            </a:r>
          </a:p>
          <a:p>
            <a:pPr algn="just"/>
            <a:endParaRPr lang="pl-PL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Ponadto </a:t>
            </a:r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przeprowadzono:  </a:t>
            </a:r>
            <a:endParaRPr lang="pl-PL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pl-P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kontrole wynikające z art. 14 ust. 3 ustawy Prawo oświatowe, </a:t>
            </a:r>
            <a:endParaRPr lang="pl-PL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65</a:t>
            </a:r>
            <a:r>
              <a:rPr lang="pl-P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kontroli w zakresie „Działania dotyczące wzmocnienia bezpieczeństwa” </a:t>
            </a:r>
            <a:r>
              <a:rPr lang="pl-P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 </a:t>
            </a:r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wniosek </a:t>
            </a:r>
            <a:r>
              <a:rPr lang="pl-P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Ministra Edukacji </a:t>
            </a:r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Narodowej.</a:t>
            </a:r>
          </a:p>
          <a:p>
            <a:pPr algn="just"/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3E979DC-21E7-4990-B574-BD3412273BA3}" type="datetime1">
              <a:rPr lang="pl-PL" smtClean="0"/>
              <a:pPr>
                <a:defRPr/>
              </a:pPr>
              <a:t>2019-09-13</a:t>
            </a:fld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5A40C9-92DC-4218-B468-ABBA4F26ECC0}" type="slidenum">
              <a:rPr lang="pl-PL" smtClean="0"/>
              <a:pPr>
                <a:defRPr/>
              </a:pPr>
              <a:t>25</a:t>
            </a:fld>
            <a:endParaRPr lang="pl-PL"/>
          </a:p>
        </p:txBody>
      </p:sp>
      <p:sp>
        <p:nvSpPr>
          <p:cNvPr id="6" name="Symbol zastępczy zawartości 2"/>
          <p:cNvSpPr txBox="1">
            <a:spLocks/>
          </p:cNvSpPr>
          <p:nvPr/>
        </p:nvSpPr>
        <p:spPr bwMode="auto">
          <a:xfrm>
            <a:off x="0" y="5661248"/>
            <a:ext cx="9906000" cy="151216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 startAt="5"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5108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defRPr/>
            </a:pP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Wnioski wynikające ze sprawowanego nadzoru pedagogicznego </a:t>
            </a:r>
            <a:b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ustalone w wyniku przeprowadzonych </a:t>
            </a: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kontroli w trybie działań doraźnych</a:t>
            </a:r>
            <a:b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i innych kontroli </a:t>
            </a: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wynikających </a:t>
            </a: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z odrębnych przepisów</a:t>
            </a:r>
            <a:endParaRPr lang="pl-PL" sz="1800" dirty="0">
              <a:solidFill>
                <a:srgbClr val="000099"/>
              </a:solidFill>
            </a:endParaRPr>
          </a:p>
        </p:txBody>
      </p:sp>
      <p:sp>
        <p:nvSpPr>
          <p:cNvPr id="58371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pl-PL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pl-PL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022AB95-6382-4921-B9DB-BF1A29D013DA}" type="datetime1">
              <a:rPr lang="pl-PL" smtClean="0"/>
              <a:pPr>
                <a:defRPr/>
              </a:pPr>
              <a:t>2019-09-13</a:t>
            </a:fld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E020F9-DEAD-4E7E-9577-F4996FF70F93}" type="slidenum">
              <a:rPr lang="pl-PL" smtClean="0"/>
              <a:pPr>
                <a:defRPr/>
              </a:pPr>
              <a:t>26</a:t>
            </a:fld>
            <a:endParaRPr lang="pl-PL"/>
          </a:p>
        </p:txBody>
      </p:sp>
      <p:sp>
        <p:nvSpPr>
          <p:cNvPr id="10" name="pole tekstowe 9"/>
          <p:cNvSpPr txBox="1"/>
          <p:nvPr/>
        </p:nvSpPr>
        <p:spPr>
          <a:xfrm>
            <a:off x="1280592" y="1052736"/>
            <a:ext cx="7254806" cy="400110"/>
          </a:xfrm>
          <a:prstGeom prst="rect">
            <a:avLst/>
          </a:prstGeom>
          <a:solidFill>
            <a:srgbClr val="5805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Kontrole w trybie działań doraźnych przeprowadzono:</a:t>
            </a:r>
            <a:endParaRPr lang="pl-PL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Tabe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2666424"/>
              </p:ext>
            </p:extLst>
          </p:nvPr>
        </p:nvGraphicFramePr>
        <p:xfrm>
          <a:off x="47994" y="1484784"/>
          <a:ext cx="9657534" cy="537075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6218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47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384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615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1534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615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9225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6150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6150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6150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6150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96583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242416">
                <a:tc>
                  <a:txBody>
                    <a:bodyPr/>
                    <a:lstStyle/>
                    <a:p>
                      <a:pPr marL="0" indent="0" algn="l" fontAlgn="ctr"/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5000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Przedszkole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Szkoła  </a:t>
                      </a:r>
                      <a:b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podstawowa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Gimnazjum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Liceum </a:t>
                      </a:r>
                      <a:b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Ogólnokształcące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Technikum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Branżowa szkoła</a:t>
                      </a:r>
                      <a:b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I stopnia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Szkoła </a:t>
                      </a:r>
                      <a:r>
                        <a:rPr lang="pl-PL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policealna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PPP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SOSW/MOW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Szkoły dla </a:t>
                      </a:r>
                      <a:br>
                        <a:rPr lang="pl-PL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dorosłych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RAZEM:</a:t>
                      </a:r>
                      <a:endParaRPr lang="pl-PL" sz="1400" b="1" i="0" u="none" strike="noStrike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24437">
                <a:tc>
                  <a:txBody>
                    <a:bodyPr/>
                    <a:lstStyle/>
                    <a:p>
                      <a:pPr marL="85725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a)    </a:t>
                      </a:r>
                      <a:r>
                        <a:rPr lang="pl-PL" sz="14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na wniosek, prośbę, w związku </a:t>
                      </a:r>
                      <a:br>
                        <a:rPr lang="pl-PL" sz="14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4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z informacją pozyskaną od:</a:t>
                      </a:r>
                      <a:endParaRPr lang="pl-PL" sz="1400" b="1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 fontAlgn="ctr"/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8678">
                <a:tc>
                  <a:txBody>
                    <a:bodyPr/>
                    <a:lstStyle/>
                    <a:p>
                      <a:pPr marL="85725" indent="95250" algn="l" fontAlgn="ctr">
                        <a:buClr>
                          <a:srgbClr val="FF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pl-PL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MEN</a:t>
                      </a:r>
                      <a:endParaRPr lang="pl-PL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pl-PL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pl-PL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pl-PL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4968">
                <a:tc>
                  <a:txBody>
                    <a:bodyPr/>
                    <a:lstStyle/>
                    <a:p>
                      <a:pPr marL="171450" indent="-85725" algn="l" fontAlgn="ctr">
                        <a:buClr>
                          <a:srgbClr val="FF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pl-PL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Organu </a:t>
                      </a:r>
                      <a:r>
                        <a:rPr lang="pl-PL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prowadzącego </a:t>
                      </a:r>
                      <a:r>
                        <a:rPr lang="pl-PL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szkołę lub </a:t>
                      </a:r>
                      <a:r>
                        <a:rPr lang="pl-PL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placówkę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pl-PL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1104">
                <a:tc>
                  <a:txBody>
                    <a:bodyPr/>
                    <a:lstStyle/>
                    <a:p>
                      <a:pPr marL="171450" indent="-85725" algn="l" fontAlgn="ctr">
                        <a:buClr>
                          <a:srgbClr val="FF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pl-PL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Prokuratury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pl-PL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2356">
                <a:tc>
                  <a:txBody>
                    <a:bodyPr/>
                    <a:lstStyle/>
                    <a:p>
                      <a:pPr marL="171450" indent="-85725" algn="l" fontAlgn="ctr">
                        <a:buClr>
                          <a:srgbClr val="FF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pl-PL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Rzecznika </a:t>
                      </a:r>
                      <a:r>
                        <a:rPr lang="pl-PL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Praw Obywatelskich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pl-PL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1104">
                <a:tc>
                  <a:txBody>
                    <a:bodyPr/>
                    <a:lstStyle/>
                    <a:p>
                      <a:pPr marL="171450" indent="-85725" algn="l" fontAlgn="ctr">
                        <a:buClr>
                          <a:srgbClr val="FF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pl-PL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Rodziców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59</a:t>
                      </a:r>
                      <a:endParaRPr lang="pl-PL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83</a:t>
                      </a:r>
                      <a:endParaRPr lang="pl-PL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1104">
                <a:tc>
                  <a:txBody>
                    <a:bodyPr/>
                    <a:lstStyle/>
                    <a:p>
                      <a:pPr marL="171450" indent="-85725" algn="l" fontAlgn="ctr">
                        <a:buClr>
                          <a:srgbClr val="FF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pl-PL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Uczniów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pl-PL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1104">
                <a:tc>
                  <a:txBody>
                    <a:bodyPr/>
                    <a:lstStyle/>
                    <a:p>
                      <a:pPr marL="171450" indent="-85725" algn="l" fontAlgn="ctr">
                        <a:buClr>
                          <a:srgbClr val="FF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pl-PL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Nauczycieli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pl-PL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1104">
                <a:tc>
                  <a:txBody>
                    <a:bodyPr/>
                    <a:lstStyle/>
                    <a:p>
                      <a:pPr marL="171450" indent="-85725" algn="l" fontAlgn="ctr">
                        <a:buClr>
                          <a:srgbClr val="FF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pl-PL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Rzecznika </a:t>
                      </a:r>
                      <a:r>
                        <a:rPr lang="pl-PL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Praw Dziecka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pl-PL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pl-PL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81104">
                <a:tc>
                  <a:txBody>
                    <a:bodyPr/>
                    <a:lstStyle/>
                    <a:p>
                      <a:pPr marL="171450" indent="-85725" algn="l" fontAlgn="ctr">
                        <a:buClr>
                          <a:srgbClr val="FF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pl-PL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Innych podmiotów, np. policja,</a:t>
                      </a:r>
                      <a:r>
                        <a:rPr lang="pl-PL" sz="1400" u="none" strike="noStrike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sądy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pl-PL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540993">
                <a:tc>
                  <a:txBody>
                    <a:bodyPr/>
                    <a:lstStyle/>
                    <a:p>
                      <a:pPr marL="85725" indent="0" algn="l" fontAlgn="ctr"/>
                      <a:r>
                        <a:rPr lang="pl-PL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b)</a:t>
                      </a:r>
                      <a:r>
                        <a:rPr lang="pl-PL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  na skutek stwierdzenia przez Kuratora Oświaty potrzeby przeprowadzenia kontroli </a:t>
                      </a:r>
                      <a:r>
                        <a:rPr lang="pl-PL" sz="14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 trybie działań doraźnych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  <a:endParaRPr lang="pl-PL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86009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RAZEM:</a:t>
                      </a:r>
                      <a:endParaRPr lang="pl-PL" sz="1400" b="1" i="0" u="none" strike="noStrike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8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18</a:t>
                      </a:r>
                      <a:endParaRPr lang="pl-PL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8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79</a:t>
                      </a:r>
                      <a:endParaRPr lang="pl-PL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8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pl-PL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8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pl-PL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8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pl-PL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b="1" dirty="0" smtClean="0">
                          <a:solidFill>
                            <a:schemeClr val="bg1"/>
                          </a:solidFill>
                        </a:rPr>
                        <a:t>-</a:t>
                      </a:r>
                      <a:endParaRPr lang="pl-PL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b="1" dirty="0" smtClean="0">
                          <a:solidFill>
                            <a:schemeClr val="bg1"/>
                          </a:solidFill>
                        </a:rPr>
                        <a:t>-</a:t>
                      </a:r>
                      <a:endParaRPr lang="pl-PL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8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pl-PL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8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pl-PL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8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pl-PL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120</a:t>
                      </a:r>
                      <a:endParaRPr lang="pl-PL" sz="20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4983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496616" y="116632"/>
            <a:ext cx="7816508" cy="928694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Wnioski wynikające ze sprawowanego nadzoru pedagogicznego </a:t>
            </a:r>
            <a:b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ustalone w wyniku przeprowadzonych kontroli w trybie działań doraźnych </a:t>
            </a:r>
            <a:b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i innych kontroli wynikających z odrębnych przepisów</a:t>
            </a:r>
            <a:endParaRPr lang="pl-PL" sz="1800" dirty="0">
              <a:solidFill>
                <a:srgbClr val="000099"/>
              </a:solidFill>
            </a:endParaRPr>
          </a:p>
        </p:txBody>
      </p:sp>
      <p:sp>
        <p:nvSpPr>
          <p:cNvPr id="58371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pl-PL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pl-PL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E020F9-DEAD-4E7E-9577-F4996FF70F93}" type="slidenum">
              <a:rPr lang="pl-PL" smtClean="0"/>
              <a:pPr>
                <a:defRPr/>
              </a:pPr>
              <a:t>27</a:t>
            </a:fld>
            <a:endParaRPr lang="pl-PL"/>
          </a:p>
        </p:txBody>
      </p:sp>
      <p:graphicFrame>
        <p:nvGraphicFramePr>
          <p:cNvPr id="7" name="Wykres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08638614"/>
              </p:ext>
            </p:extLst>
          </p:nvPr>
        </p:nvGraphicFramePr>
        <p:xfrm>
          <a:off x="0" y="0"/>
          <a:ext cx="9906000" cy="72081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86340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928664" y="129894"/>
            <a:ext cx="7816508" cy="928694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pl-PL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Wnioski wynikające ze sprawowanego nadzoru pedagogicznego </a:t>
            </a:r>
            <a:br>
              <a:rPr lang="pl-PL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ustalone w wyniku przeprowadzonych </a:t>
            </a:r>
            <a:r>
              <a:rPr 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kontroli w trybie działań doraźnych </a:t>
            </a:r>
            <a:br>
              <a:rPr 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endParaRPr lang="pl-PL" sz="1800" b="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8371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pl-PL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pl-PL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E020F9-DEAD-4E7E-9577-F4996FF70F93}" type="slidenum">
              <a:rPr lang="pl-PL" smtClean="0"/>
              <a:pPr>
                <a:defRPr/>
              </a:pPr>
              <a:t>28</a:t>
            </a:fld>
            <a:endParaRPr lang="pl-PL"/>
          </a:p>
        </p:txBody>
      </p:sp>
      <p:graphicFrame>
        <p:nvGraphicFramePr>
          <p:cNvPr id="8" name="Tabe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7936024"/>
              </p:ext>
            </p:extLst>
          </p:nvPr>
        </p:nvGraphicFramePr>
        <p:xfrm>
          <a:off x="4105" y="1412776"/>
          <a:ext cx="9906001" cy="487112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0084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711394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9261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</a:tblGrid>
              <a:tr h="1800652">
                <a:tc>
                  <a:txBody>
                    <a:bodyPr/>
                    <a:lstStyle/>
                    <a:p>
                      <a:pPr marL="8255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b="1" kern="12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Zgłaszane nieprawidłowości </a:t>
                      </a:r>
                      <a:br>
                        <a:rPr lang="pl-PL" sz="1800" b="1" kern="12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</a:br>
                      <a:r>
                        <a:rPr lang="pl-PL" sz="1800" b="1" kern="12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w obszarach funkcjonowania </a:t>
                      </a:r>
                      <a:br>
                        <a:rPr lang="pl-PL" sz="1800" b="1" kern="12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</a:br>
                      <a:r>
                        <a:rPr lang="pl-PL" sz="1800" b="1" kern="12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szkół i placówek:</a:t>
                      </a:r>
                      <a:endParaRPr lang="pl-PL" sz="1800" dirty="0" smtClean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marL="8255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9608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Przedszkole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Szkoła podstawowa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Gimnazjum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Liceum Ogólnokształcące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Technikum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Branżowa szkoła</a:t>
                      </a:r>
                      <a:b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I stopnia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Szkoła policealna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Liceum dla dorosłych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Szkoła policealna dla dorosłych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PPP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SOSW i inne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RAZEM:</a:t>
                      </a:r>
                      <a:endParaRPr lang="pl-PL" sz="14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8255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589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5805FF"/>
                        </a:buClr>
                        <a:buFont typeface="Wingdings"/>
                        <a:buChar char=""/>
                        <a:tabLst>
                          <a:tab pos="457200" algn="l"/>
                        </a:tabLst>
                      </a:pPr>
                      <a:r>
                        <a:rPr lang="pl-PL" sz="1400" kern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zapewnienie </a:t>
                      </a:r>
                      <a:r>
                        <a:rPr lang="pl-PL" sz="1400" kern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uczniom bezpiecznych  </a:t>
                      </a:r>
                      <a:r>
                        <a:rPr lang="pl-PL" sz="1400" kern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pl-PL" sz="1400" kern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pl-PL" sz="1400" kern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i </a:t>
                      </a:r>
                      <a:r>
                        <a:rPr lang="pl-PL" sz="1400" kern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higienicznych warunków nauki, wychowania  </a:t>
                      </a:r>
                      <a:r>
                        <a:rPr lang="pl-PL" sz="1400" kern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pl-PL" sz="1400" kern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pl-PL" sz="1400" kern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i </a:t>
                      </a:r>
                      <a:r>
                        <a:rPr lang="pl-PL" sz="1400" kern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opieki</a:t>
                      </a:r>
                      <a:endParaRPr lang="pl-PL" sz="14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kern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11</a:t>
                      </a:r>
                      <a:endParaRPr lang="pl-P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kern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38</a:t>
                      </a:r>
                      <a:endParaRPr lang="pl-P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pl-P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kern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pl-P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kern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pl-P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8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8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8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8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8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pl-P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28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58</a:t>
                      </a:r>
                      <a:endParaRPr lang="pl-PL" sz="28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49204">
                <a:tc gridSpan="12">
                  <a:txBody>
                    <a:bodyPr/>
                    <a:lstStyle/>
                    <a:p>
                      <a:pPr marL="26543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966200" algn="l"/>
                        </a:tabLst>
                      </a:pPr>
                      <a:r>
                        <a:rPr lang="pl-PL" sz="1600" b="1" kern="12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Zgłaszane nieprawidłowości: 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FF0000"/>
                        </a:buClr>
                        <a:buFont typeface="Symbol"/>
                        <a:buChar char=""/>
                        <a:tabLst>
                          <a:tab pos="8966200" algn="l"/>
                        </a:tabLs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niezapewnienie bezpieczeństwa dzieciom/uczniom podczas pobytu w przedszkolu/szkole;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FF0000"/>
                        </a:buClr>
                        <a:buFont typeface="Symbol"/>
                        <a:buChar char=""/>
                        <a:tabLst>
                          <a:tab pos="8966200" algn="l"/>
                        </a:tabLst>
                      </a:pPr>
                      <a:r>
                        <a:rPr lang="pl-PL" sz="1600" kern="12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niezapewnienie bezpieczeństwa, zajęć lekcyjnych, pozalekcyjnych i wycieczek szkolnych;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FF0000"/>
                        </a:buClr>
                        <a:buFont typeface="Symbol"/>
                        <a:buChar char=""/>
                        <a:tabLst>
                          <a:tab pos="8966200" algn="l"/>
                        </a:tabLst>
                      </a:pPr>
                      <a:r>
                        <a:rPr lang="pl-PL" sz="1600" kern="12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niezapewnienie opieki uczniom podczas lekcji, podczas przerw;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FF0000"/>
                        </a:buClr>
                        <a:buFont typeface="Symbol"/>
                        <a:buChar char=""/>
                        <a:tabLst>
                          <a:tab pos="8966200" algn="l"/>
                        </a:tabLst>
                      </a:pPr>
                      <a:r>
                        <a:rPr lang="pl-PL" sz="1600" kern="12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brak działań zapewniających eliminowanie niepożądanych zachowań uczniów i nadzoru nauczycieli </a:t>
                      </a:r>
                      <a:r>
                        <a:rPr lang="pl-PL" sz="1600" kern="12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pl-PL" sz="1600" kern="12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</a:br>
                      <a:r>
                        <a:rPr lang="pl-PL" sz="1600" kern="12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nad </a:t>
                      </a:r>
                      <a:r>
                        <a:rPr lang="pl-PL" sz="1600" kern="12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uczniami podczas przerw;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FF0000"/>
                        </a:buClr>
                        <a:buFont typeface="Symbol"/>
                        <a:buChar char=""/>
                        <a:tabLst>
                          <a:tab pos="8966200" algn="l"/>
                        </a:tabLs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brak zakresu zadań nauczycieli i innych pracowników szkoły w związku z wypadkami uczniów.</a:t>
                      </a: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1B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45038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928664" y="129894"/>
            <a:ext cx="7816508" cy="928694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pl-PL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Wnioski wynikające ze sprawowanego nadzoru pedagogicznego </a:t>
            </a:r>
            <a:br>
              <a:rPr lang="pl-PL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ustalone w wyniku przeprowadzonych </a:t>
            </a:r>
            <a:r>
              <a:rPr 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kontroli w trybie działań doraźnych </a:t>
            </a:r>
            <a:br>
              <a:rPr 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endParaRPr lang="pl-PL" sz="1800" b="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8371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pl-PL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pl-PL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E020F9-DEAD-4E7E-9577-F4996FF70F93}" type="slidenum">
              <a:rPr lang="pl-PL" smtClean="0"/>
              <a:pPr>
                <a:defRPr/>
              </a:pPr>
              <a:t>29</a:t>
            </a:fld>
            <a:endParaRPr lang="pl-PL"/>
          </a:p>
        </p:txBody>
      </p:sp>
      <p:graphicFrame>
        <p:nvGraphicFramePr>
          <p:cNvPr id="8" name="Tabe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5709010"/>
              </p:ext>
            </p:extLst>
          </p:nvPr>
        </p:nvGraphicFramePr>
        <p:xfrm>
          <a:off x="4105" y="1412776"/>
          <a:ext cx="9906001" cy="459071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0084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711394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9261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</a:tblGrid>
              <a:tr h="1800652">
                <a:tc>
                  <a:txBody>
                    <a:bodyPr/>
                    <a:lstStyle/>
                    <a:p>
                      <a:pPr marL="8255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b="1" kern="12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Zgłaszane nieprawidłowości </a:t>
                      </a:r>
                      <a:br>
                        <a:rPr lang="pl-PL" sz="1800" b="1" kern="12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</a:br>
                      <a:r>
                        <a:rPr lang="pl-PL" sz="1800" b="1" kern="12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w obszarach funkcjonowania </a:t>
                      </a:r>
                      <a:br>
                        <a:rPr lang="pl-PL" sz="1800" b="1" kern="12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</a:br>
                      <a:r>
                        <a:rPr lang="pl-PL" sz="1800" b="1" kern="12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szkół i placówek:</a:t>
                      </a:r>
                      <a:endParaRPr lang="pl-PL" sz="1800" dirty="0" smtClean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marL="8255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9608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Przedszkole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Szkoła podstawowa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Gimnazjum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Liceum Ogólnokształcące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Technikum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Branżowa szkoła</a:t>
                      </a:r>
                      <a:b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I stopnia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Szkoła policealna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Liceum dla dorosłych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Szkoła policealna dla dorosłych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PPP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SOSW i inne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RAZEM:</a:t>
                      </a:r>
                      <a:endParaRPr lang="pl-PL" sz="14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8255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7949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chemeClr val="accent5">
                            <a:lumMod val="50000"/>
                          </a:schemeClr>
                        </a:buClr>
                        <a:buFont typeface="Wingdings"/>
                        <a:buChar char=""/>
                        <a:tabLst>
                          <a:tab pos="457200" algn="l"/>
                        </a:tabLst>
                      </a:pPr>
                      <a:r>
                        <a:rPr lang="pl-PL" sz="1400" kern="12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nieprawidłowego </a:t>
                      </a:r>
                      <a:r>
                        <a:rPr lang="pl-PL" sz="1400" kern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sprawowania nadzoru pedagogicznego przez dyrektora szkoły </a:t>
                      </a:r>
                      <a:r>
                        <a:rPr lang="pl-PL" sz="1400" kern="12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pl-PL" sz="1400" kern="12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</a:br>
                      <a:r>
                        <a:rPr lang="pl-PL" sz="1400" kern="12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i </a:t>
                      </a:r>
                      <a:r>
                        <a:rPr lang="pl-PL" sz="1400" kern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niewłaściwej współpracy </a:t>
                      </a:r>
                      <a:r>
                        <a:rPr lang="pl-PL" sz="1400" kern="12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z </a:t>
                      </a:r>
                      <a:r>
                        <a:rPr lang="pl-PL" sz="1400" kern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rodzicami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6</a:t>
                      </a:r>
                      <a:endParaRPr lang="pl-PL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28</a:t>
                      </a:r>
                      <a:endParaRPr lang="pl-P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pl-P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pl-P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pl-P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pl-P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28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43</a:t>
                      </a:r>
                      <a:endParaRPr lang="pl-PL" sz="28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68896">
                <a:tc gridSpan="12">
                  <a:txBody>
                    <a:bodyPr/>
                    <a:lstStyle/>
                    <a:p>
                      <a:pPr marL="534988" indent="-179388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b="1" kern="12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Zgłaszane nieprawidłowości: 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marL="534988" lvl="0" indent="-179388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FF0000"/>
                        </a:buClr>
                        <a:buFont typeface="Symbol"/>
                        <a:buChar char=""/>
                      </a:pPr>
                      <a:r>
                        <a:rPr lang="pl-PL" sz="1600" kern="12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brak nadzoru dyrektora nad pracą nauczycieli; 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marL="534988" lvl="0" indent="-179388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FF0000"/>
                        </a:buClr>
                        <a:buFont typeface="Symbol"/>
                        <a:buChar char=""/>
                      </a:pPr>
                      <a:r>
                        <a:rPr lang="pl-PL" sz="1600" kern="12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brak nadzoru dyrektora nad organizacją, monitorowaniem i dokumentowaniem udzielanej pomocy psychologiczno-pedagogicznej, a także prowadzonej dokumentacji przebiegu nauczania, rekrutacji; 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marL="534988" lvl="0" indent="-179388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FF0000"/>
                        </a:buClr>
                        <a:buFont typeface="Symbol"/>
                        <a:buChar char=""/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niewłaściwa współpraca dyrektora z</a:t>
                      </a:r>
                      <a:r>
                        <a:rPr lang="pl-PL" sz="1600" kern="12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nauczycielami,</a:t>
                      </a: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rodzicami;</a:t>
                      </a:r>
                    </a:p>
                    <a:p>
                      <a:pPr marL="534988" lvl="0" indent="-179388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FF0000"/>
                        </a:buClr>
                        <a:buFont typeface="Symbol"/>
                        <a:buChar char=""/>
                      </a:pPr>
                      <a:r>
                        <a:rPr lang="pl-PL" sz="1600" kern="12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brak indywidualizacji nauczania.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1B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6819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ymbol zastępczy zawartości 2"/>
          <p:cNvSpPr>
            <a:spLocks noGrp="1"/>
          </p:cNvSpPr>
          <p:nvPr>
            <p:ph idx="1"/>
          </p:nvPr>
        </p:nvSpPr>
        <p:spPr>
          <a:xfrm>
            <a:off x="0" y="2683239"/>
            <a:ext cx="9906000" cy="4174761"/>
          </a:xfrm>
          <a:solidFill>
            <a:schemeClr val="bg1"/>
          </a:solidFill>
        </p:spPr>
        <p:txBody>
          <a:bodyPr/>
          <a:lstStyle/>
          <a:p>
            <a:pPr algn="just" eaLnBrk="1" hangingPunct="1"/>
            <a:r>
              <a:rPr lang="pl-PL" altLang="pl-PL" sz="1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1266" name="Tytuł 1"/>
          <p:cNvSpPr>
            <a:spLocks noGrp="1"/>
          </p:cNvSpPr>
          <p:nvPr>
            <p:ph type="title"/>
          </p:nvPr>
        </p:nvSpPr>
        <p:spPr bwMode="auto">
          <a:xfrm>
            <a:off x="1934769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pl-PL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Liczba nadzorowanych szkół i placówek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>
          <a:xfrm>
            <a:off x="7371269" y="6838482"/>
            <a:ext cx="2311400" cy="365125"/>
          </a:xfrm>
        </p:spPr>
        <p:txBody>
          <a:bodyPr/>
          <a:lstStyle/>
          <a:p>
            <a:pPr>
              <a:defRPr/>
            </a:pPr>
            <a:fld id="{4506A613-5607-4FF4-8AA1-865E3F603A2E}" type="slidenum">
              <a:rPr lang="pl-PL" smtClean="0"/>
              <a:pPr>
                <a:defRPr/>
              </a:pPr>
              <a:t>3</a:t>
            </a:fld>
            <a:endParaRPr lang="pl-PL" dirty="0"/>
          </a:p>
        </p:txBody>
      </p:sp>
      <p:graphicFrame>
        <p:nvGraphicFramePr>
          <p:cNvPr id="22" name="Diagram 21"/>
          <p:cNvGraphicFramePr/>
          <p:nvPr>
            <p:extLst>
              <p:ext uri="{D42A27DB-BD31-4B8C-83A1-F6EECF244321}">
                <p14:modId xmlns:p14="http://schemas.microsoft.com/office/powerpoint/2010/main" val="4001731013"/>
              </p:ext>
            </p:extLst>
          </p:nvPr>
        </p:nvGraphicFramePr>
        <p:xfrm>
          <a:off x="2961523" y="5445224"/>
          <a:ext cx="4212467" cy="6480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Strzałka w dół 2"/>
          <p:cNvSpPr/>
          <p:nvPr/>
        </p:nvSpPr>
        <p:spPr>
          <a:xfrm>
            <a:off x="4621254" y="2420718"/>
            <a:ext cx="273446" cy="312738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>
              <a:ln>
                <a:solidFill>
                  <a:srgbClr val="FF0000"/>
                </a:solidFill>
              </a:ln>
            </a:endParaRPr>
          </a:p>
        </p:txBody>
      </p:sp>
      <p:cxnSp>
        <p:nvCxnSpPr>
          <p:cNvPr id="10" name="Łącznik prosty ze strzałką 9"/>
          <p:cNvCxnSpPr/>
          <p:nvPr/>
        </p:nvCxnSpPr>
        <p:spPr>
          <a:xfrm flipH="1">
            <a:off x="2461117" y="3595395"/>
            <a:ext cx="675105" cy="33682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Łącznik prosty ze strzałką 11"/>
          <p:cNvCxnSpPr/>
          <p:nvPr/>
        </p:nvCxnSpPr>
        <p:spPr>
          <a:xfrm>
            <a:off x="6360929" y="3595400"/>
            <a:ext cx="567111" cy="28813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Łącznik prosty ze strzałką 13"/>
          <p:cNvCxnSpPr/>
          <p:nvPr/>
        </p:nvCxnSpPr>
        <p:spPr>
          <a:xfrm>
            <a:off x="2515089" y="4890322"/>
            <a:ext cx="1579816" cy="47761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Łącznik prosty ze strzałką 15"/>
          <p:cNvCxnSpPr/>
          <p:nvPr/>
        </p:nvCxnSpPr>
        <p:spPr>
          <a:xfrm flipH="1">
            <a:off x="5478422" y="4918891"/>
            <a:ext cx="1540010" cy="48170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Prostokąt zaokrąglony 10"/>
          <p:cNvSpPr/>
          <p:nvPr/>
        </p:nvSpPr>
        <p:spPr>
          <a:xfrm>
            <a:off x="1988671" y="1521188"/>
            <a:ext cx="5538614" cy="77284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Lubuski Kurator Oświaty </a:t>
            </a:r>
            <a:endParaRPr lang="pl-PL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Prostokąt zaokrąglony 16"/>
          <p:cNvSpPr/>
          <p:nvPr/>
        </p:nvSpPr>
        <p:spPr>
          <a:xfrm>
            <a:off x="3275718" y="2798208"/>
            <a:ext cx="2964518" cy="77284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1150</a:t>
            </a:r>
          </a:p>
          <a:p>
            <a:pPr algn="ctr"/>
            <a:r>
              <a:rPr lang="pl-PL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pl-PL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zkół i placówek</a:t>
            </a:r>
            <a:endParaRPr lang="pl-PL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Prostokąt zaokrąglony 18"/>
          <p:cNvSpPr/>
          <p:nvPr/>
        </p:nvSpPr>
        <p:spPr>
          <a:xfrm>
            <a:off x="584517" y="4029469"/>
            <a:ext cx="3861147" cy="709985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pl-PL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765 samodzielnych</a:t>
            </a:r>
            <a:endParaRPr lang="pl-PL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Prostokąt zaokrąglony 22"/>
          <p:cNvSpPr/>
          <p:nvPr/>
        </p:nvSpPr>
        <p:spPr>
          <a:xfrm>
            <a:off x="5366547" y="4021991"/>
            <a:ext cx="3646476" cy="724940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889000">
              <a:lnSpc>
                <a:spcPct val="90000"/>
              </a:lnSpc>
              <a:spcAft>
                <a:spcPct val="35000"/>
              </a:spcAft>
            </a:pPr>
            <a:r>
              <a:rPr lang="pl-PL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385 w </a:t>
            </a:r>
            <a:r>
              <a:rPr lang="pl-PL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zespołach</a:t>
            </a:r>
            <a:endParaRPr lang="pl-PL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pole tekstowe 1"/>
          <p:cNvSpPr txBox="1"/>
          <p:nvPr/>
        </p:nvSpPr>
        <p:spPr>
          <a:xfrm>
            <a:off x="6360928" y="6381328"/>
            <a:ext cx="32005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sz="1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 podstawie danych SIO z 30.09.2018r.</a:t>
            </a:r>
            <a:endParaRPr lang="pl-PL" sz="1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6975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928664" y="129894"/>
            <a:ext cx="7816508" cy="928694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pl-PL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Wnioski wynikające ze sprawowanego nadzoru pedagogicznego </a:t>
            </a:r>
            <a:br>
              <a:rPr lang="pl-PL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ustalone w wyniku przeprowadzonych </a:t>
            </a:r>
            <a:r>
              <a:rPr 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kontroli w trybie działań doraźnych </a:t>
            </a:r>
            <a:br>
              <a:rPr 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endParaRPr lang="pl-PL" sz="1800" b="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8371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pl-PL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pl-PL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E020F9-DEAD-4E7E-9577-F4996FF70F93}" type="slidenum">
              <a:rPr lang="pl-PL" smtClean="0"/>
              <a:pPr>
                <a:defRPr/>
              </a:pPr>
              <a:t>30</a:t>
            </a:fld>
            <a:endParaRPr lang="pl-PL"/>
          </a:p>
        </p:txBody>
      </p:sp>
      <p:graphicFrame>
        <p:nvGraphicFramePr>
          <p:cNvPr id="8" name="Tabe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9776867"/>
              </p:ext>
            </p:extLst>
          </p:nvPr>
        </p:nvGraphicFramePr>
        <p:xfrm>
          <a:off x="4105" y="1412776"/>
          <a:ext cx="9906001" cy="484894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0084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711394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9261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</a:tblGrid>
              <a:tr h="1800652">
                <a:tc>
                  <a:txBody>
                    <a:bodyPr/>
                    <a:lstStyle/>
                    <a:p>
                      <a:pPr marL="8255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b="1" kern="12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Zgłaszane nieprawidłowości </a:t>
                      </a:r>
                      <a:br>
                        <a:rPr lang="pl-PL" sz="1800" b="1" kern="12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</a:br>
                      <a:r>
                        <a:rPr lang="pl-PL" sz="1800" b="1" kern="12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w obszarach funkcjonowania </a:t>
                      </a:r>
                      <a:br>
                        <a:rPr lang="pl-PL" sz="1800" b="1" kern="12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</a:br>
                      <a:r>
                        <a:rPr lang="pl-PL" sz="1800" b="1" kern="12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szkół i placówek:</a:t>
                      </a:r>
                      <a:endParaRPr lang="pl-PL" sz="1800" dirty="0" smtClean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marL="8255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9608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Przedszkole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Szkoła podstawowa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Gimnazjum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Liceum Ogólnokształcące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Technikum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Branżowa szkoła</a:t>
                      </a:r>
                      <a:b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I stopnia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Szkoła policealna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Liceum dla dorosłych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Szkoła policealna dla dorosłych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PPP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SOSW i inne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RAZEM:</a:t>
                      </a:r>
                      <a:endParaRPr lang="pl-PL" sz="14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8255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19628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chemeClr val="accent3">
                            <a:lumMod val="50000"/>
                          </a:schemeClr>
                        </a:buClr>
                        <a:buFont typeface="Wingdings"/>
                        <a:buChar char=""/>
                        <a:tabLst>
                          <a:tab pos="457200" algn="l"/>
                        </a:tabLst>
                      </a:pPr>
                      <a:r>
                        <a:rPr lang="pl-PL" sz="1400" kern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przestrzegania </a:t>
                      </a:r>
                      <a:r>
                        <a:rPr lang="pl-PL" sz="1400" kern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praw dziecka i praw ucznia</a:t>
                      </a:r>
                      <a:endParaRPr lang="pl-PL" sz="14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pl-P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17</a:t>
                      </a:r>
                      <a:endParaRPr lang="pl-P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pl-P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28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22</a:t>
                      </a:r>
                      <a:endParaRPr lang="pl-PL" sz="28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162007">
                <a:tc gridSpan="12">
                  <a:txBody>
                    <a:bodyPr/>
                    <a:lstStyle/>
                    <a:p>
                      <a:pPr marL="534988" indent="-179388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b="1" kern="12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Zgłaszane nieprawidłowości: 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marL="534988" lvl="0" indent="-179388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FF0000"/>
                        </a:buClr>
                        <a:buFont typeface="Symbol"/>
                        <a:buChar char=""/>
                      </a:pPr>
                      <a:r>
                        <a:rPr lang="pl-PL" sz="1600" kern="12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brak kompleksowej organizacji pomocy psychologiczno-pedagogicznej i realizacji zaleceń  poradni; 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marL="534988" lvl="0" indent="-179388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FF0000"/>
                        </a:buClr>
                        <a:buFont typeface="Symbol"/>
                        <a:buChar char=""/>
                      </a:pPr>
                      <a:r>
                        <a:rPr lang="pl-PL" sz="1600" kern="12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niewłaściwa organizacja pomocy adekwatniej do rozpoznanych potrzeb ucznia we współpracy z rodzicami </a:t>
                      </a:r>
                      <a:r>
                        <a:rPr lang="pl-PL" sz="1600" kern="12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pl-PL" sz="1600" kern="12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</a:br>
                      <a:r>
                        <a:rPr lang="pl-PL" sz="1600" kern="12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i </a:t>
                      </a:r>
                      <a:r>
                        <a:rPr lang="pl-PL" sz="1600" kern="12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poradnią psychologiczno-pedagogiczną; 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marL="534988" lvl="0" indent="-179388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FF0000"/>
                        </a:buClr>
                        <a:buFont typeface="Symbol"/>
                        <a:buChar char=""/>
                      </a:pPr>
                      <a:r>
                        <a:rPr lang="pl-PL" sz="1600" kern="12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brak zajęć rewalidacyjnych i specjalistycznych, działań wspierających rodziców;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marL="534988" lvl="0" indent="-179388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FF0000"/>
                        </a:buClr>
                        <a:buFont typeface="Symbol"/>
                        <a:buChar char=""/>
                      </a:pPr>
                      <a:r>
                        <a:rPr lang="pl-PL" sz="1600" kern="12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nieposzanowanie przez nauczycieli godności ucznia;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marL="534988" lvl="0" indent="-179388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FF0000"/>
                        </a:buClr>
                        <a:buFont typeface="Symbol"/>
                        <a:buChar char=""/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nierzetelne realizowanie zadań przez wychowawcę klasy.</a:t>
                      </a: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1B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37294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defRPr/>
            </a:pPr>
            <a:r>
              <a:rPr lang="pl-PL" sz="1600" dirty="0">
                <a:effectLst/>
                <a:latin typeface="Times New Roman" pitchFamily="18" charset="0"/>
                <a:cs typeface="Times New Roman" pitchFamily="18" charset="0"/>
              </a:rPr>
              <a:t>Wnioski wynikające ze sprawowanego nadzoru pedagogicznego </a:t>
            </a:r>
            <a:br>
              <a:rPr lang="pl-PL" sz="1600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600" dirty="0">
                <a:effectLst/>
                <a:latin typeface="Times New Roman" pitchFamily="18" charset="0"/>
                <a:cs typeface="Times New Roman" pitchFamily="18" charset="0"/>
              </a:rPr>
              <a:t>ustalone w wyniku przeprowadzonych </a:t>
            </a:r>
            <a:r>
              <a:rPr lang="pl-PL" sz="1600" dirty="0" smtClean="0">
                <a:effectLst/>
                <a:latin typeface="Times New Roman" pitchFamily="18" charset="0"/>
                <a:cs typeface="Times New Roman" pitchFamily="18" charset="0"/>
              </a:rPr>
              <a:t>kontroli w trybie działań doraźnych </a:t>
            </a:r>
            <a:r>
              <a:rPr lang="pl-PL" sz="1600" dirty="0">
                <a:effectLst/>
                <a:latin typeface="Times New Roman" pitchFamily="18" charset="0"/>
                <a:cs typeface="Times New Roman" pitchFamily="18" charset="0"/>
              </a:rPr>
              <a:t>i innych kontroli </a:t>
            </a:r>
            <a:br>
              <a:rPr lang="pl-PL" sz="1600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600" dirty="0">
                <a:effectLst/>
                <a:latin typeface="Times New Roman" pitchFamily="18" charset="0"/>
                <a:cs typeface="Times New Roman" pitchFamily="18" charset="0"/>
              </a:rPr>
              <a:t>wynikających z odrębnych przepisów</a:t>
            </a:r>
            <a:endParaRPr lang="pl-PL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8371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pl-PL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pl-PL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022AB95-6382-4921-B9DB-BF1A29D013DA}" type="datetime1">
              <a:rPr lang="pl-PL" smtClean="0"/>
              <a:pPr>
                <a:defRPr/>
              </a:pPr>
              <a:t>2019-09-13</a:t>
            </a:fld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E020F9-DEAD-4E7E-9577-F4996FF70F93}" type="slidenum">
              <a:rPr lang="pl-PL" smtClean="0"/>
              <a:pPr>
                <a:defRPr/>
              </a:pPr>
              <a:t>31</a:t>
            </a:fld>
            <a:endParaRPr lang="pl-PL"/>
          </a:p>
        </p:txBody>
      </p:sp>
      <p:graphicFrame>
        <p:nvGraphicFramePr>
          <p:cNvPr id="8" name="Tabe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3342647"/>
              </p:ext>
            </p:extLst>
          </p:nvPr>
        </p:nvGraphicFramePr>
        <p:xfrm>
          <a:off x="3" y="1318507"/>
          <a:ext cx="9905997" cy="556134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5935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16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270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2703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2703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4162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6934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4162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41628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62278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733214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116295">
                <a:tc>
                  <a:txBody>
                    <a:bodyPr/>
                    <a:lstStyle/>
                    <a:p>
                      <a:pPr marL="0" indent="0" algn="l" fontAlgn="ctr"/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5000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Przedszkole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Szkoła podstawowa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Gimnazjum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Liceum Ogólnokształcące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Technikum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Branżowa szkoła</a:t>
                      </a:r>
                      <a:b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I stopnia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Szkoła policealna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PPP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SOSW i inne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l-PL" sz="11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RAZEM</a:t>
                      </a:r>
                      <a:endParaRPr lang="pl-PL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90161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pl-PL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Obszary funkcjonowania </a:t>
                      </a:r>
                      <a:br>
                        <a:rPr lang="pl-PL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szkół i placówek </a:t>
                      </a:r>
                      <a:br>
                        <a:rPr lang="pl-PL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będące przedmiotem kontroli:</a:t>
                      </a:r>
                      <a:endParaRPr lang="pl-PL" sz="1800" b="1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algn="l" fontAlgn="ctr"/>
                      <a:endParaRPr lang="pl-PL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4832">
                <a:tc>
                  <a:txBody>
                    <a:bodyPr/>
                    <a:lstStyle/>
                    <a:p>
                      <a:pPr marL="171450" indent="-17145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Clr>
                          <a:srgbClr val="FF0000"/>
                        </a:buClr>
                        <a:buFont typeface="Wingdings" panose="05000000000000000000" pitchFamily="2" charset="2"/>
                        <a:buChar char="Ø"/>
                      </a:pPr>
                      <a:r>
                        <a:rPr lang="pl-PL" sz="12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zapewnienie </a:t>
                      </a:r>
                      <a:r>
                        <a:rPr lang="pl-PL" sz="12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uczniom bezpiecznych </a:t>
                      </a:r>
                      <a:r>
                        <a:rPr lang="pl-PL" sz="12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i </a:t>
                      </a:r>
                      <a:r>
                        <a:rPr lang="pl-PL" sz="12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higienicznych warunków nauki, wychowania </a:t>
                      </a:r>
                      <a:r>
                        <a:rPr lang="pl-PL" sz="12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i opieki</a:t>
                      </a:r>
                      <a:endParaRPr lang="pl-PL" sz="12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pl-P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27</a:t>
                      </a:r>
                      <a:endParaRPr lang="pl-P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pl-P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pl-P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pl-P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pl-P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pl-P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pl-P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pl-P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43</a:t>
                      </a:r>
                      <a:endParaRPr lang="pl-PL" sz="16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01851">
                <a:tc>
                  <a:txBody>
                    <a:bodyPr/>
                    <a:lstStyle/>
                    <a:p>
                      <a:pPr marL="171450" indent="-17145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Clr>
                          <a:srgbClr val="FF0000"/>
                        </a:buClr>
                        <a:buFont typeface="Wingdings" panose="05000000000000000000" pitchFamily="2" charset="2"/>
                        <a:buChar char="Ø"/>
                      </a:pPr>
                      <a:r>
                        <a:rPr lang="pl-PL" sz="12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przestrzeganie </a:t>
                      </a:r>
                      <a:r>
                        <a:rPr lang="pl-PL" sz="12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zasad oceniania, klasyfikowania i promowania uczniów oraz prowadzenia egzaminów, a także przestrzeganie przepisów dotyczących obowiązku szkolnego i obowiązku </a:t>
                      </a:r>
                      <a:r>
                        <a:rPr lang="pl-PL" sz="12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nauki, w szczególności niestosowanie</a:t>
                      </a:r>
                      <a:r>
                        <a:rPr lang="pl-PL" sz="1200" b="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przez nauczycieli </a:t>
                      </a:r>
                      <a:br>
                        <a:rPr lang="pl-PL" sz="1200" b="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</a:br>
                      <a:r>
                        <a:rPr lang="pl-PL" sz="1200" b="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w ocenianiu bieżącym zapisów wewnątrzszkolnego oceniania</a:t>
                      </a:r>
                      <a:endParaRPr lang="pl-PL" sz="12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endParaRPr lang="pl-PL" sz="16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1581">
                <a:tc>
                  <a:txBody>
                    <a:bodyPr/>
                    <a:lstStyle/>
                    <a:p>
                      <a:pPr marL="171450" indent="-17145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Clr>
                          <a:srgbClr val="FF0000"/>
                        </a:buClr>
                        <a:buFont typeface="Wingdings" panose="05000000000000000000" pitchFamily="2" charset="2"/>
                        <a:buChar char="Ø"/>
                      </a:pPr>
                      <a:r>
                        <a:rPr lang="pl-PL" sz="12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realizacja </a:t>
                      </a:r>
                      <a:r>
                        <a:rPr lang="pl-PL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podstaw programowych i ramowych planów nauczania</a:t>
                      </a: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pl-PL" sz="16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2538">
                <a:tc>
                  <a:txBody>
                    <a:bodyPr/>
                    <a:lstStyle/>
                    <a:p>
                      <a:pPr marL="171450" lvl="0" indent="-171450" algn="l">
                        <a:lnSpc>
                          <a:spcPct val="115000"/>
                        </a:lnSpc>
                        <a:buClr>
                          <a:srgbClr val="FF0000"/>
                        </a:buClr>
                        <a:buFont typeface="Wingdings" panose="05000000000000000000" pitchFamily="2" charset="2"/>
                        <a:buChar char="Ø"/>
                      </a:pPr>
                      <a:r>
                        <a:rPr lang="pl-PL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przestrzeganie przez szkołę niepubliczną przepisów art. </a:t>
                      </a:r>
                      <a:r>
                        <a:rPr lang="pl-PL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r>
                        <a:rPr lang="pl-PL" sz="12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pl-PL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ust</a:t>
                      </a:r>
                      <a:r>
                        <a:rPr lang="pl-PL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3 ustawy </a:t>
                      </a:r>
                      <a:r>
                        <a:rPr lang="pl-PL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Prawo oświatowe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pl-PL" sz="16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1581">
                <a:tc>
                  <a:txBody>
                    <a:bodyPr/>
                    <a:lstStyle/>
                    <a:p>
                      <a:pPr marL="171450" indent="-17145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Clr>
                          <a:srgbClr val="FF0000"/>
                        </a:buClr>
                        <a:buFont typeface="Wingdings" panose="05000000000000000000" pitchFamily="2" charset="2"/>
                        <a:buChar char="Ø"/>
                      </a:pPr>
                      <a:r>
                        <a:rPr lang="pl-PL" sz="12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przestrzeganie </a:t>
                      </a:r>
                      <a:r>
                        <a:rPr lang="pl-PL" sz="12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praw dziecka i praw ucznia</a:t>
                      </a: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19</a:t>
                      </a:r>
                      <a:endParaRPr lang="pl-PL" sz="16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1581">
                <a:tc>
                  <a:txBody>
                    <a:bodyPr/>
                    <a:lstStyle/>
                    <a:p>
                      <a:pPr marL="171450" indent="-17145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Clr>
                          <a:srgbClr val="FF0000"/>
                        </a:buClr>
                        <a:buFont typeface="Wingdings" panose="05000000000000000000" pitchFamily="2" charset="2"/>
                        <a:buChar char="Ø"/>
                      </a:pPr>
                      <a:r>
                        <a:rPr lang="pl-PL" sz="12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przestrzeganie </a:t>
                      </a:r>
                      <a:r>
                        <a:rPr lang="pl-PL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statutu szkoły lub placówki</a:t>
                      </a: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pl-PL" sz="16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61581">
                <a:tc>
                  <a:txBody>
                    <a:bodyPr/>
                    <a:lstStyle/>
                    <a:p>
                      <a:pPr marL="171450" indent="-17145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Clr>
                          <a:srgbClr val="FF0000"/>
                        </a:buClr>
                        <a:buFont typeface="Wingdings" panose="05000000000000000000" pitchFamily="2" charset="2"/>
                        <a:buChar char="Ø"/>
                      </a:pPr>
                      <a:r>
                        <a:rPr lang="pl-PL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zgodność zatrudniania nauczycieli </a:t>
                      </a:r>
                      <a:r>
                        <a:rPr lang="pl-PL" sz="12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z </a:t>
                      </a:r>
                      <a:r>
                        <a:rPr lang="pl-PL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wymaganymi kwalifikacjami</a:t>
                      </a: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pl-PL" sz="16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63195">
                <a:tc>
                  <a:txBody>
                    <a:bodyPr/>
                    <a:lstStyle/>
                    <a:p>
                      <a:pPr marL="171450" indent="-17145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Clr>
                          <a:srgbClr val="FF0000"/>
                        </a:buClr>
                        <a:buFont typeface="Wingdings" panose="05000000000000000000" pitchFamily="2" charset="2"/>
                        <a:buChar char="Ø"/>
                      </a:pPr>
                      <a:r>
                        <a:rPr lang="pl-PL" sz="12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inne, </a:t>
                      </a:r>
                      <a:r>
                        <a:rPr lang="pl-PL" sz="12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w szczególności  dotyczące </a:t>
                      </a:r>
                      <a:r>
                        <a:rPr lang="pl-PL" sz="12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nieprawidłowego sprawowania nadzoru pedagogicznego przez dyrektora szkoły, niewłaściwej współpracy</a:t>
                      </a:r>
                      <a:r>
                        <a:rPr lang="pl-PL" sz="1200" b="1" baseline="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z rodzicami, organizacji pomocy psychologiczno-pedagogicznej</a:t>
                      </a:r>
                      <a:endParaRPr lang="pl-PL" sz="12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14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86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115</a:t>
                      </a:r>
                      <a:endParaRPr lang="pl-PL" sz="16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6292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600" b="1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Liczba wydanych zaleceń: </a:t>
                      </a:r>
                      <a:endParaRPr lang="pl-PL" sz="16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32</a:t>
                      </a:r>
                      <a:endParaRPr lang="pl-PL" sz="16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144</a:t>
                      </a:r>
                      <a:endParaRPr lang="pl-PL" sz="16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pl-PL" sz="16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15</a:t>
                      </a:r>
                      <a:endParaRPr lang="pl-PL" sz="16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pl-PL" sz="16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pl-PL" sz="1600" b="1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pl-PL" sz="16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pl-PL" sz="16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pl-PL" sz="1600" b="1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pl-PL" sz="16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pl-PL" sz="16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210</a:t>
                      </a:r>
                      <a:endParaRPr lang="pl-PL" sz="16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3" name="pole tekstowe 2"/>
          <p:cNvSpPr txBox="1"/>
          <p:nvPr/>
        </p:nvSpPr>
        <p:spPr>
          <a:xfrm>
            <a:off x="1465538" y="116096"/>
            <a:ext cx="8311997" cy="892552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pl-PL" sz="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przypadku  82  kontroli w trybie działań doraźnych wydano 210 zaleceń.</a:t>
            </a:r>
            <a:b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przypadku  38  kontroli w trybie działań doraźnych nie wydano zaleceń.</a:t>
            </a:r>
          </a:p>
          <a:p>
            <a:pPr algn="ctr"/>
            <a:endParaRPr lang="pl-PL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7256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496616" y="116632"/>
            <a:ext cx="7816508" cy="928694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Wnioski wynikające ze sprawowanego nadzoru pedagogicznego </a:t>
            </a:r>
            <a:b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ustalone w wyniku przeprowadzonych kontroli w trybie działań doraźnych </a:t>
            </a:r>
            <a:b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i innych kontroli wynikających z odrębnych przepisów</a:t>
            </a:r>
            <a:endParaRPr lang="pl-PL" sz="1800" dirty="0">
              <a:solidFill>
                <a:srgbClr val="000099"/>
              </a:solidFill>
            </a:endParaRPr>
          </a:p>
        </p:txBody>
      </p:sp>
      <p:sp>
        <p:nvSpPr>
          <p:cNvPr id="58371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pl-PL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pl-PL" b="1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0467846"/>
              </p:ext>
            </p:extLst>
          </p:nvPr>
        </p:nvGraphicFramePr>
        <p:xfrm>
          <a:off x="128464" y="1556792"/>
          <a:ext cx="9073007" cy="2770500"/>
        </p:xfrm>
        <a:graphic>
          <a:graphicData uri="http://schemas.openxmlformats.org/drawingml/2006/table">
            <a:tbl>
              <a:tblPr>
                <a:tableStyleId>{85BE263C-DBD7-4A20-BB59-AAB30ACAA65A}</a:tableStyleId>
              </a:tblPr>
              <a:tblGrid>
                <a:gridCol w="30963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1756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553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4753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22864">
                <a:tc>
                  <a:txBody>
                    <a:bodyPr/>
                    <a:lstStyle/>
                    <a:p>
                      <a:pPr algn="ctr" fontAlgn="b"/>
                      <a:endParaRPr lang="pl-PL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2018/2019</a:t>
                      </a:r>
                      <a:endParaRPr lang="pl-PL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2017/2018</a:t>
                      </a:r>
                      <a:endParaRPr lang="pl-PL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2016/2017</a:t>
                      </a:r>
                      <a:endParaRPr lang="pl-PL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2015/2016</a:t>
                      </a:r>
                      <a:endParaRPr lang="pl-PL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22864">
                <a:tc>
                  <a:txBody>
                    <a:bodyPr/>
                    <a:lstStyle/>
                    <a:p>
                      <a:pPr algn="l" fontAlgn="b"/>
                      <a:r>
                        <a:rPr lang="pl-PL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Liczba kontroli</a:t>
                      </a:r>
                      <a:endParaRPr lang="pl-PL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2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120</a:t>
                      </a:r>
                      <a:endParaRPr lang="pl-PL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2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</a:t>
                      </a:r>
                      <a:endParaRPr lang="pl-PL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124</a:t>
                      </a:r>
                      <a:endParaRPr lang="pl-PL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239</a:t>
                      </a:r>
                      <a:endParaRPr lang="pl-PL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22864">
                <a:tc>
                  <a:txBody>
                    <a:bodyPr/>
                    <a:lstStyle/>
                    <a:p>
                      <a:pPr algn="l" fontAlgn="b"/>
                      <a:r>
                        <a:rPr lang="pl-PL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Liczba wydanych zaleceń</a:t>
                      </a:r>
                      <a:endParaRPr lang="pl-PL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2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210</a:t>
                      </a:r>
                      <a:endParaRPr lang="pl-PL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2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156</a:t>
                      </a:r>
                      <a:endParaRPr lang="pl-PL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2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151</a:t>
                      </a:r>
                      <a:endParaRPr lang="pl-PL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326</a:t>
                      </a:r>
                      <a:endParaRPr lang="pl-PL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01908">
                <a:tc>
                  <a:txBody>
                    <a:bodyPr/>
                    <a:lstStyle/>
                    <a:p>
                      <a:pPr algn="l" fontAlgn="b"/>
                      <a:r>
                        <a:rPr lang="pl-PL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Współczynnik  ilości zaleceń  do ilości kontroli</a:t>
                      </a:r>
                      <a:endParaRPr lang="pl-PL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2000" b="1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1,75</a:t>
                      </a:r>
                      <a:endParaRPr lang="pl-PL" sz="20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2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1,04</a:t>
                      </a:r>
                      <a:endParaRPr lang="pl-PL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2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1,22</a:t>
                      </a:r>
                      <a:endParaRPr lang="pl-PL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1,36</a:t>
                      </a:r>
                      <a:endParaRPr lang="pl-PL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7688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Rekomendacje do dalszej pracy wynikające </a:t>
            </a:r>
            <a:r>
              <a:rPr lang="pl-PL" sz="180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z analizy wyników kontroli </a:t>
            </a:r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 trybie działań doraźnych </a:t>
            </a:r>
            <a:endParaRPr lang="pl-PL" sz="1800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0" y="1417986"/>
            <a:ext cx="9751250" cy="5429263"/>
          </a:xfrm>
        </p:spPr>
        <p:txBody>
          <a:bodyPr>
            <a:normAutofit fontScale="92500" lnSpcReduction="20000"/>
          </a:bodyPr>
          <a:lstStyle/>
          <a:p>
            <a:r>
              <a:rPr lang="pl-PL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Dyrektorzy szkół i placówek powinni</a:t>
            </a:r>
            <a:r>
              <a:rPr lang="pl-PL" sz="1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endParaRPr lang="pl-PL" sz="19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szczególny nacisk położyć na zapewnienie uczniom bezpiecznych i higienicznych warunków nauki </a:t>
            </a: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pobytu w szkole i placówce;</a:t>
            </a: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egzekwować od nauczycieli prawidłowej realizacji zadań związanych z zapewnieniem bezpieczeństwa uczniom </a:t>
            </a: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czasie zajęć organizowanych przez szkołę; </a:t>
            </a: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wzmocnić nadzór nad przestrzeganiem przez nauczycieli zaleceń zawartych w opiniach </a:t>
            </a: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orzeczeniach poradni psychologiczno-pedagogicznych </a:t>
            </a: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respektować przepisy prawa </a:t>
            </a: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dotyczące </a:t>
            </a: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działalności dydaktycznej, wychowawczej, opiekuńczej </a:t>
            </a: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oraz </a:t>
            </a: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innej działalności statutowej szkoły;</a:t>
            </a: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organizować pomoc </a:t>
            </a: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psychologiczno-pedagogiczną </a:t>
            </a: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stosownie do potrzeb i deficytów uczniów, </a:t>
            </a: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bądź </a:t>
            </a: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wychowanków;</a:t>
            </a: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przestrzegać zasad opracowywania indywidualnych programów </a:t>
            </a: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edukacyjno-terapeutycznych </a:t>
            </a: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określonych przepisami prawa</a:t>
            </a: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pl-PL" sz="1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przestrzegać </a:t>
            </a: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przepisów prawa, w tym szczególnie zasad oceniania, klasyfikowania i promowania </a:t>
            </a: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uczniów;</a:t>
            </a:r>
            <a:endParaRPr lang="pl-PL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zaplanować </a:t>
            </a: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nadzór w zakresie współpracy z rodzicami dzieci wymagających objęcia opieką </a:t>
            </a: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psychologiczno-pedagogiczną;</a:t>
            </a:r>
            <a:endParaRPr lang="pl-PL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zaplanować </a:t>
            </a: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formy doskonalenia zawodowego dla dyrektorów/nauczycieli w zakresie udzielania </a:t>
            </a: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dokumentowania pomocy </a:t>
            </a: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psychologiczno-pedagogicznej</a:t>
            </a: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 także skutecznej współpracy dyrektorów/ nauczycieli i komunikowania się z </a:t>
            </a: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rodzicami.</a:t>
            </a:r>
            <a:endParaRPr lang="pl-PL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33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13798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496616" y="116632"/>
            <a:ext cx="7816508" cy="928694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Uwagi dotyczące zaleceń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395" name="Symbol zastępczy zawartości 2"/>
          <p:cNvSpPr>
            <a:spLocks noGrp="1"/>
          </p:cNvSpPr>
          <p:nvPr>
            <p:ph idx="1"/>
          </p:nvPr>
        </p:nvSpPr>
        <p:spPr>
          <a:xfrm>
            <a:off x="154780" y="1412776"/>
            <a:ext cx="9596439" cy="4478673"/>
          </a:xfrm>
        </p:spPr>
        <p:txBody>
          <a:bodyPr/>
          <a:lstStyle/>
          <a:p>
            <a:pPr marL="0" indent="0" algn="just"/>
            <a:endParaRPr lang="pl-PL" sz="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>
              <a:buClr>
                <a:srgbClr val="FF0000"/>
              </a:buClr>
            </a:pPr>
            <a:endParaRPr lang="pl-PL" sz="1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3538" lvl="0" indent="-363538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yrektor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szkoły lub placówki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zobowiązany jest egzekwować udzielanie kary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nauczycielowi,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gdy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rozpatrzona skarga lub zbadana sprawa w piśmie potwierdza zasadność wskazanych zarzutów. </a:t>
            </a:r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>
              <a:buClr>
                <a:srgbClr val="FF0000"/>
              </a:buClr>
            </a:pPr>
            <a:endParaRPr lang="pl-PL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3538" lvl="0" indent="-363538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Dyrektor szkoły lub placówki,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terminie 30 dni od dnia otrzymania zaleceń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przypadku wniesienia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zastrzeżeń – w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terminie 30 dni od dnia otrzymania pisemnego zawiadomienia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nieuwzględnieniu zastrzeżeń, jest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zobligowany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powiadomić:</a:t>
            </a:r>
          </a:p>
          <a:p>
            <a:pPr marL="804863" lvl="0" indent="-352425" algn="just">
              <a:buClr>
                <a:srgbClr val="FF0000"/>
              </a:buClr>
              <a:buFont typeface="+mj-lt"/>
              <a:buAutoNum type="alphaLcParenR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organ sprawujący nadzór pedagogiczny o sposobie realizacji zaleceń,</a:t>
            </a:r>
          </a:p>
          <a:p>
            <a:pPr marL="804863" lvl="0" indent="-352425" algn="just">
              <a:buClr>
                <a:srgbClr val="FF0000"/>
              </a:buClr>
              <a:buFont typeface="+mj-lt"/>
              <a:buAutoNum type="alphaLcParenR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organ prowadzący szkołę lub placówkę o otrzymanych zaleceniach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oraz o sposobie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ich realizacji.</a:t>
            </a:r>
          </a:p>
          <a:p>
            <a:pPr marL="0" indent="0" algn="just">
              <a:buClr>
                <a:srgbClr val="FF0000"/>
              </a:buClr>
            </a:pPr>
            <a:endParaRPr lang="pl-PL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5A40C9-92DC-4218-B468-ABBA4F26ECC0}" type="slidenum">
              <a:rPr lang="pl-PL" smtClean="0"/>
              <a:pPr>
                <a:defRPr/>
              </a:pPr>
              <a:t>34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52621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271728" y="2130426"/>
            <a:ext cx="9283435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Kontrole w trybie działań doraźnych </a:t>
            </a:r>
            <a:r>
              <a:rPr lang="pl-PL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na prośbę Ministra Edukacji Narodowej </a:t>
            </a:r>
            <a:br>
              <a:rPr lang="pl-PL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endParaRPr lang="pl-PL" i="0" dirty="0" smtClean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ymbol zastępczy zawartości 2"/>
          <p:cNvSpPr txBox="1">
            <a:spLocks/>
          </p:cNvSpPr>
          <p:nvPr/>
        </p:nvSpPr>
        <p:spPr bwMode="auto">
          <a:xfrm>
            <a:off x="0" y="5362178"/>
            <a:ext cx="9906000" cy="151216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 startAt="5"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0608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496616" y="116632"/>
            <a:ext cx="7816508" cy="928694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Kontrole w trybie działań doraźnych na prośbę MEN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395" name="Symbol zastępczy zawartości 2"/>
          <p:cNvSpPr>
            <a:spLocks noGrp="1"/>
          </p:cNvSpPr>
          <p:nvPr>
            <p:ph idx="1"/>
          </p:nvPr>
        </p:nvSpPr>
        <p:spPr>
          <a:xfrm>
            <a:off x="154780" y="1412776"/>
            <a:ext cx="9596439" cy="4478673"/>
          </a:xfrm>
        </p:spPr>
        <p:txBody>
          <a:bodyPr>
            <a:noAutofit/>
          </a:bodyPr>
          <a:lstStyle/>
          <a:p>
            <a:pPr marL="0" indent="0" algn="just"/>
            <a:endParaRPr lang="pl-PL" sz="18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W 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dniu 11 maja 2019 r. Minister Edukacji Narodowej zwrócił się do kuratorów oświaty z prośbą </a:t>
            </a:r>
            <a:b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o zobowiązanie dyrektorów szkół w ramach sprawowanego nadzoru pedagogicznego </a:t>
            </a: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do:</a:t>
            </a:r>
          </a:p>
          <a:p>
            <a:endParaRPr lang="pl-PL" sz="18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przeprowadzenia rad pedagogicznych na temat obowiązków w zakresie zapewnienia bezpieczeństwa uczniom, wynikających z przepisów prawa oświatowego, procedur zachowania </a:t>
            </a:r>
            <a:b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w sytuacjach kryzysowych i nadzwyczajnych;</a:t>
            </a: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zorganizowania spotkań z rodzicami uczniów, podczas których zostaną przedstawione procedury bezpieczeństwa obowiązujące na terenie danej placówki oraz osoby i instytucje, do których można zgłosić się o wsparcie w sytuacjach wymagających pomocy psychologiczno-pedagogicznej </a:t>
            </a:r>
            <a:b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i wychowawczej;</a:t>
            </a: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przeprowadzenia godzin wychowawczych z uczniami na temat czynników warunkujących bezpieczeństwo w szkole, procedur zachowania w sytuacji nadzwyczajnej oraz obowiązków wynikających z poszanowania drugiego człowieka;</a:t>
            </a: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wzmocnienia współpracy pomiędzy szkołą a rodzicami, w tym przez utworzenie formuły </a:t>
            </a: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tzw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. anonimowej skrzynki na </a:t>
            </a: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sygnały.</a:t>
            </a:r>
            <a:endParaRPr lang="pl-PL" sz="18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0" indent="0" algn="just">
              <a:buClr>
                <a:srgbClr val="FF0000"/>
              </a:buClr>
            </a:pPr>
            <a:endParaRPr lang="pl-PL" sz="1800" b="1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5A40C9-92DC-4218-B468-ABBA4F26ECC0}" type="slidenum">
              <a:rPr lang="pl-PL" smtClean="0"/>
              <a:pPr>
                <a:defRPr/>
              </a:pPr>
              <a:t>36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8189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496616" y="116632"/>
            <a:ext cx="7816508" cy="928694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Kontrole w trybie działań doraźnych na prośbę MEN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395" name="Symbol zastępczy zawartości 2"/>
          <p:cNvSpPr>
            <a:spLocks noGrp="1"/>
          </p:cNvSpPr>
          <p:nvPr>
            <p:ph idx="1"/>
          </p:nvPr>
        </p:nvSpPr>
        <p:spPr>
          <a:xfrm>
            <a:off x="154780" y="1340768"/>
            <a:ext cx="9596439" cy="4478673"/>
          </a:xfrm>
        </p:spPr>
        <p:txBody>
          <a:bodyPr>
            <a:noAutofit/>
          </a:bodyPr>
          <a:lstStyle/>
          <a:p>
            <a:pPr algn="just"/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Jednocześnie 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zobowiązano kuratorów oświaty do przeprowadzenia kontroli w trybie działań doraźnych w </a:t>
            </a:r>
            <a:r>
              <a:rPr lang="pl-PL" sz="1800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10 %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 szkół określonego typu, w celu weryfikacji wykonania działań.</a:t>
            </a:r>
          </a:p>
          <a:p>
            <a:pPr algn="just"/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Lubuski Kurator Oświaty zobowiązał dyrektorów szkół z terenu województwa lubuskiego do przeprowadzenia wymienionych czynności do końca maja 2019 r.</a:t>
            </a:r>
          </a:p>
          <a:p>
            <a:pPr algn="just"/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W czerwcu 2019 r. przeprowadzono łącznie </a:t>
            </a:r>
            <a:r>
              <a:rPr lang="pl-PL" sz="1800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65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 kontroli, obejmując </a:t>
            </a:r>
            <a:r>
              <a:rPr lang="pl-PL" sz="1800" b="1" dirty="0">
                <a:latin typeface="Times" panose="02020603050405020304" pitchFamily="18" charset="0"/>
                <a:cs typeface="Times" panose="02020603050405020304" pitchFamily="18" charset="0"/>
              </a:rPr>
              <a:t>11,1%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 szkół określonego typu </a:t>
            </a: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tj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. </a:t>
            </a: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szkoły podstawowe </a:t>
            </a:r>
            <a:r>
              <a:rPr lang="pl-PL" sz="1800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(41)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, </a:t>
            </a: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gimnazja </a:t>
            </a:r>
            <a:r>
              <a:rPr lang="pl-PL" sz="1800" b="1" dirty="0" smtClean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</a:t>
            </a:r>
            <a:r>
              <a:rPr lang="pl-PL" sz="1800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3)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, </a:t>
            </a: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licea ogólnokształcące </a:t>
            </a:r>
            <a:r>
              <a:rPr lang="pl-PL" sz="1800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(8)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, </a:t>
            </a: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technika </a:t>
            </a:r>
            <a:r>
              <a:rPr lang="pl-PL" sz="1800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(7)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oraz branżowe szkoły 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I stopnia </a:t>
            </a:r>
            <a:r>
              <a:rPr lang="pl-PL" sz="1800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(6)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. </a:t>
            </a:r>
            <a:endParaRPr lang="pl-PL" sz="18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W </a:t>
            </a:r>
            <a:r>
              <a:rPr lang="pl-PL" sz="1800" b="1" dirty="0">
                <a:latin typeface="Times" panose="02020603050405020304" pitchFamily="18" charset="0"/>
                <a:cs typeface="Times" panose="02020603050405020304" pitchFamily="18" charset="0"/>
              </a:rPr>
              <a:t>pięciu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 jednostkach, tj. w </a:t>
            </a:r>
            <a:r>
              <a:rPr lang="pl-PL" sz="1800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7,7 %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 skontrolowanych szkół wydano zalecenia pokontrolne. Dotyczyły one niewykonania działań w zakresie:</a:t>
            </a: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zorganizowania spotkania z rodzicami uczniów w tym przekazania informacji o osobach oraz instytucjach, do których można zgłosić się o wsparcie w sytuacjach wymagających pomocy  psychologiczno-pedagogicznej i </a:t>
            </a: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wychowawczej;</a:t>
            </a: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przeprowadzenia 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godziny wychowawczej z uczniami na temat:</a:t>
            </a:r>
          </a:p>
          <a:p>
            <a:pPr marL="273050" algn="just"/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-  procedur zachowania w sytuacji nadzwyczajnej;</a:t>
            </a:r>
          </a:p>
          <a:p>
            <a:pPr marL="273050" algn="just"/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-  obowiązków wynikających z poszanowania drugiego człowieka;</a:t>
            </a: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wzmocnienia współpracy z rodzicami, w tym utworzenia formuły tzw. anonimowej skrzynki na sygnały.</a:t>
            </a:r>
          </a:p>
          <a:p>
            <a:pPr algn="just"/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Dyrektorzy szkół, w których stwierdzono </a:t>
            </a: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nieprawidłowości, 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poinformowali o wykonaniu zaleceń.</a:t>
            </a:r>
          </a:p>
          <a:p>
            <a:pPr marL="0" indent="0" algn="just">
              <a:buClr>
                <a:srgbClr val="FF0000"/>
              </a:buClr>
            </a:pPr>
            <a:endParaRPr lang="pl-PL" sz="1800" b="1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5A40C9-92DC-4218-B468-ABBA4F26ECC0}" type="slidenum">
              <a:rPr lang="pl-PL" smtClean="0"/>
              <a:pPr>
                <a:defRPr/>
              </a:pPr>
              <a:t>37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4659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271728" y="2130426"/>
            <a:ext cx="9283435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Monitorowanie </a:t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pracy szkół i placówek</a:t>
            </a:r>
            <a:r>
              <a:rPr lang="pl-PL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i="0" dirty="0" smtClean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ymbol zastępczy zawartości 2"/>
          <p:cNvSpPr txBox="1">
            <a:spLocks/>
          </p:cNvSpPr>
          <p:nvPr/>
        </p:nvSpPr>
        <p:spPr bwMode="auto">
          <a:xfrm>
            <a:off x="0" y="5362178"/>
            <a:ext cx="9906000" cy="151216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 startAt="5"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4268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1"/>
          <p:cNvSpPr txBox="1">
            <a:spLocks/>
          </p:cNvSpPr>
          <p:nvPr/>
        </p:nvSpPr>
        <p:spPr bwMode="auto">
          <a:xfrm>
            <a:off x="0" y="5240314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6" name="Tytuł 1"/>
          <p:cNvSpPr>
            <a:spLocks noGrp="1"/>
          </p:cNvSpPr>
          <p:nvPr>
            <p:ph type="title"/>
          </p:nvPr>
        </p:nvSpPr>
        <p:spPr bwMode="auto">
          <a:xfrm>
            <a:off x="1934767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Monitorowanie pracy szkół i placówek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1" y="1484784"/>
            <a:ext cx="9711664" cy="4953000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roku szkolnym </a:t>
            </a: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2018/2019</a:t>
            </a:r>
            <a:b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zgodnie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 ustalonymi przez Ministra Edukacji Narodowej </a:t>
            </a: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podstawowymi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kierunkami realizacji polityki oświatowej państwa, </a:t>
            </a: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monitorowanie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prowadzone było na platformie SEO w </a:t>
            </a:r>
            <a:r>
              <a:rPr lang="pl-PL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czterech</a:t>
            </a: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obszarach:</a:t>
            </a:r>
          </a:p>
          <a:p>
            <a:pPr algn="ctr"/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dostosowanie bazy lokalowej do wymagań określonych przepisami prawa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młodzieżowe ośrodki wychowawcze, młodzieżowe ośrodki socjoterapii, specjalne ośrodki szkolno-wychowawcze i specjalne ośrodki wychowawcze – </a:t>
            </a:r>
            <a:r>
              <a:rPr lang="pl-PL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</a:t>
            </a:r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prowadzenie działalności innowacyjnej i wykorzystanie technologii informacyjno-komunikacyjnych w procesie nauczania </a:t>
            </a:r>
          </a:p>
          <a:p>
            <a:pPr marL="355600" lvl="0" algn="just">
              <a:buClr>
                <a:srgbClr val="FF0000"/>
              </a:buClr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publiczne szkoły podstawowe, ogólnodostępne i specjalne, z wyłączeniem szkół podstawowych dla dorosłych – </a:t>
            </a:r>
            <a:r>
              <a:rPr lang="pl-PL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</a:t>
            </a:r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organizacja kształcenia uczniów według indywidualnego programu i toku nauki</a:t>
            </a:r>
            <a:r>
              <a:rPr lang="pl-PL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(publiczne szkoły podstawowe – </a:t>
            </a:r>
            <a:r>
              <a:rPr lang="pl-PL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100%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szkół, w których uczniowie realizują indywidualny program lub tok nauki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kształcenie u uczniów kompetencji kluczowych </a:t>
            </a:r>
            <a:endParaRPr lang="pl-PL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5600" lvl="0" algn="just">
              <a:buClr>
                <a:srgbClr val="FF0000"/>
              </a:buClr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wszystkie typy szkół – szkoły wskazane przez Kuratora Oświaty).</a:t>
            </a:r>
          </a:p>
          <a:p>
            <a:pPr algn="just">
              <a:buClr>
                <a:srgbClr val="FF0000"/>
              </a:buClr>
            </a:pP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endParaRPr lang="pl-PL" sz="1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151B7E-CBA2-4E06-A839-FD105B9D5D5C}" type="slidenum">
              <a:rPr lang="pl-PL" smtClean="0"/>
              <a:pPr>
                <a:defRPr/>
              </a:pPr>
              <a:t>39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67348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271730" y="2130430"/>
            <a:ext cx="9283435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Realizacja podstawowych kierunków </a:t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polityki oświatowej państwa </a:t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roku szkolnym 2018/2019</a:t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ymbol zastępczy zawartości 2"/>
          <p:cNvSpPr txBox="1">
            <a:spLocks/>
          </p:cNvSpPr>
          <p:nvPr/>
        </p:nvSpPr>
        <p:spPr bwMode="auto">
          <a:xfrm>
            <a:off x="0" y="5362178"/>
            <a:ext cx="9906000" cy="151216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 startAt="5"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2382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Monitorowanie pracy szkół i placówek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9877" y="2276872"/>
            <a:ext cx="9751250" cy="3816424"/>
          </a:xfrm>
        </p:spPr>
        <p:txBody>
          <a:bodyPr>
            <a:normAutofit/>
          </a:bodyPr>
          <a:lstStyle/>
          <a:p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Monitorowaniem objęto </a:t>
            </a:r>
            <a:r>
              <a:rPr lang="pl-PL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placówek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w tym:</a:t>
            </a:r>
          </a:p>
          <a:p>
            <a:pPr marL="342900" lvl="0" indent="-342900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młodzieżowy ośrodek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wychowawczy,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</a:p>
          <a:p>
            <a:pPr marL="342900" lvl="0" indent="-342900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młodzieżowe ośrodki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socjoterapii,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</a:t>
            </a:r>
          </a:p>
          <a:p>
            <a:pPr marL="342900" lvl="0" indent="-342900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specjalnych ośrodków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szkolno-wychowawczych.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</a:p>
          <a:p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Bazę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lokalową do przepisów prawa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dostosowało 8 ośrodków.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dyrektorów ośrodków wskazało na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braki w wyposażeniu.</a:t>
            </a: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Prostokąt zaokrąglony 3"/>
          <p:cNvSpPr/>
          <p:nvPr/>
        </p:nvSpPr>
        <p:spPr>
          <a:xfrm>
            <a:off x="272480" y="1412776"/>
            <a:ext cx="9505056" cy="576064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pl-PL" sz="2000" b="1" dirty="0" smtClean="0"/>
              <a:t>T1: Dostosowanie </a:t>
            </a:r>
            <a:r>
              <a:rPr lang="pl-PL" sz="2000" b="1" dirty="0"/>
              <a:t>bazy lokalowej do wymagań określonych przepisami prawa </a:t>
            </a:r>
            <a:endParaRPr lang="pl-PL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5516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Monitorowanie pracy szkół i placówek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44490" y="1556792"/>
            <a:ext cx="9751250" cy="4392488"/>
          </a:xfrm>
        </p:spPr>
        <p:txBody>
          <a:bodyPr>
            <a:normAutofit/>
          </a:bodyPr>
          <a:lstStyle/>
          <a:p>
            <a:r>
              <a:rPr lang="pl-PL" sz="2000" b="1" dirty="0" smtClean="0">
                <a:solidFill>
                  <a:srgbClr val="5805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Wnioski:</a:t>
            </a:r>
            <a:endParaRPr lang="pl-PL" sz="2000" b="1" dirty="0">
              <a:solidFill>
                <a:srgbClr val="5805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Organy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prowadzące młodzieżowe ośrodki wychowawcze, młodzieżowe ośrodki socjoterapii, specjalne ośrodki szkolno-wychowawcze i specjalne ośrodki wychowawcze, które w dniu wejścia w życie rozporządzenia nie spełniają wymagań, o których mowa odpowiednio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§ 26 i § 43,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dostosują ośrodki do tych wymagań do dnia 31 sierpnia 2020 r. </a:t>
            </a:r>
            <a:endParaRPr lang="pl-PL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(§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80 rozporządzenia Ministra Edukacji Narodowej z dnia 11 sierpnia 2017 r. w sprawie publicznych placówek oświatowo-wychowawczych, młodzieżowych ośrodków wychowawczych, młodzieżowych ośrodków socjoterapii, specjalnych ośrodków szkolno-wychowawczych, specjalnych ośrodków wychowawczych, ośrodków rewalidacyjno-wychowawczych oraz placówek zapewniających opiekę i wychowanie uczniom w okresie pobierania nauki poza miejscem stałego zamieszkania (Dz.U. poz. 1606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)).</a:t>
            </a: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3873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Monitorowanie pracy szkół i placówek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0" y="2348880"/>
            <a:ext cx="9900633" cy="5429263"/>
          </a:xfrm>
        </p:spPr>
        <p:txBody>
          <a:bodyPr>
            <a:normAutofit/>
          </a:bodyPr>
          <a:lstStyle/>
          <a:p>
            <a:pPr lvl="0" algn="just"/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Monitorowaniem objęto </a:t>
            </a:r>
            <a:r>
              <a:rPr lang="pl-PL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302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publiczne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szkoły </a:t>
            </a: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podstawowe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ogólnodostępne </a:t>
            </a:r>
            <a:b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specjalne,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wyłączeniem szkół podstawowych dla dorosłych. </a:t>
            </a:r>
          </a:p>
          <a:p>
            <a:pPr lvl="0"/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Działalność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innowacyjną w roku szkolnym 2018/2019 prowadziło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148 szkół podstawowych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/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Realizowane projekty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(232 projekty)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są innowacjami: </a:t>
            </a:r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programowymi – 87 projektów, co stanowi 27,8 %,</a:t>
            </a: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rganizacyjnymi – 48 projektów, co stanowi 15,34 %, </a:t>
            </a: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etodycznymi – 97 projektów, co stanowi 30,99 % wszystkich realizowanych projektów.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</p:txBody>
      </p:sp>
      <p:sp>
        <p:nvSpPr>
          <p:cNvPr id="4" name="Prostokąt zaokrąglony 3"/>
          <p:cNvSpPr/>
          <p:nvPr/>
        </p:nvSpPr>
        <p:spPr>
          <a:xfrm>
            <a:off x="560512" y="1412776"/>
            <a:ext cx="8928992" cy="720080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T2: Prowadzenie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działalności innowacyjnej i wykorzystanie technologii informacyjno-komunikacyjnych w procesie nauczania </a:t>
            </a:r>
          </a:p>
        </p:txBody>
      </p:sp>
    </p:spTree>
    <p:extLst>
      <p:ext uri="{BB962C8B-B14F-4D97-AF65-F5344CB8AC3E}">
        <p14:creationId xmlns:p14="http://schemas.microsoft.com/office/powerpoint/2010/main" val="3625843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Monitorowanie pracy szkół i placówek</a:t>
            </a:r>
          </a:p>
        </p:txBody>
      </p:sp>
      <p:graphicFrame>
        <p:nvGraphicFramePr>
          <p:cNvPr id="5" name="Wykres 4"/>
          <p:cNvGraphicFramePr/>
          <p:nvPr>
            <p:extLst>
              <p:ext uri="{D42A27DB-BD31-4B8C-83A1-F6EECF244321}">
                <p14:modId xmlns:p14="http://schemas.microsoft.com/office/powerpoint/2010/main" val="909273435"/>
              </p:ext>
            </p:extLst>
          </p:nvPr>
        </p:nvGraphicFramePr>
        <p:xfrm>
          <a:off x="344488" y="1700808"/>
          <a:ext cx="9433048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8120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Monitorowanie pracy szkół i placówek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0" y="2348880"/>
            <a:ext cx="9900633" cy="5429263"/>
          </a:xfrm>
        </p:spPr>
        <p:txBody>
          <a:bodyPr>
            <a:normAutofit/>
          </a:bodyPr>
          <a:lstStyle/>
          <a:p>
            <a:pPr lvl="0"/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Monitorowaniem objęto </a:t>
            </a:r>
            <a:r>
              <a:rPr lang="pl-PL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publiczne szkoły podstawowe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/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kilku przypadkach dyrektorzy szkół/placówek utożsamiali indywidualny program i tok nauki z nauczaniem indywidualnym lub zindywidualizowaną ścieżką kształcenia.</a:t>
            </a:r>
          </a:p>
        </p:txBody>
      </p:sp>
      <p:sp>
        <p:nvSpPr>
          <p:cNvPr id="4" name="Prostokąt zaokrąglony 3"/>
          <p:cNvSpPr/>
          <p:nvPr/>
        </p:nvSpPr>
        <p:spPr>
          <a:xfrm>
            <a:off x="560512" y="1412776"/>
            <a:ext cx="8928992" cy="720080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T3: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Organizacja kształcenia uczniów według indywidualnego programu </a:t>
            </a: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toku nauki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pl-PL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7599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Monitorowanie pracy szkół i placówek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0" y="2348880"/>
            <a:ext cx="9900633" cy="5429263"/>
          </a:xfrm>
        </p:spPr>
        <p:txBody>
          <a:bodyPr>
            <a:normAutofit/>
          </a:bodyPr>
          <a:lstStyle/>
          <a:p>
            <a:pPr lvl="0"/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Monitorowaniem objęto </a:t>
            </a:r>
            <a:r>
              <a:rPr lang="pl-PL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szkół wskazanych przez Lubuskiego Kuratora Oświaty,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tym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0"/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szkół podstawowych,</a:t>
            </a:r>
          </a:p>
          <a:p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liceów ogólnokształcących,</a:t>
            </a:r>
          </a:p>
          <a:p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technika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Badanie przeprowadzone było w szkołach, za pomocą wywiadu i ankiet przeprowadzonych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dyrektorem i nauczycielami. </a:t>
            </a:r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Każdy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wizytator przeprowadził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obserwacje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 lekcji w danej szkole.</a:t>
            </a:r>
          </a:p>
        </p:txBody>
      </p:sp>
      <p:sp>
        <p:nvSpPr>
          <p:cNvPr id="4" name="Prostokąt zaokrąglony 3"/>
          <p:cNvSpPr/>
          <p:nvPr/>
        </p:nvSpPr>
        <p:spPr>
          <a:xfrm>
            <a:off x="560512" y="1412776"/>
            <a:ext cx="8928992" cy="720080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T4: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Kształcenie u uczniów kompetencji kluczowych</a:t>
            </a:r>
          </a:p>
        </p:txBody>
      </p:sp>
    </p:spTree>
    <p:extLst>
      <p:ext uri="{BB962C8B-B14F-4D97-AF65-F5344CB8AC3E}">
        <p14:creationId xmlns:p14="http://schemas.microsoft.com/office/powerpoint/2010/main" val="1753951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Monitorowanie pracy szkół i placówek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44490" y="1556792"/>
            <a:ext cx="9751250" cy="4392488"/>
          </a:xfrm>
        </p:spPr>
        <p:txBody>
          <a:bodyPr>
            <a:normAutofit/>
          </a:bodyPr>
          <a:lstStyle/>
          <a:p>
            <a:r>
              <a:rPr lang="pl-PL" sz="2000" b="1" dirty="0" smtClean="0">
                <a:solidFill>
                  <a:srgbClr val="5805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Wnioski:</a:t>
            </a:r>
            <a:endParaRPr lang="pl-PL" sz="2000" b="1" dirty="0">
              <a:solidFill>
                <a:srgbClr val="5805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457200" lvl="0" indent="-457200" algn="just">
              <a:buFont typeface="+mj-lt"/>
              <a:buAutoNum type="arabicParenR"/>
            </a:pP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Proces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kształtowania kompetencji kluczowych na zajęciach </a:t>
            </a:r>
            <a:r>
              <a:rPr lang="pl-PL" sz="2000" b="1" dirty="0">
                <a:latin typeface="Times" panose="02020603050405020304" pitchFamily="18" charset="0"/>
                <a:cs typeface="Times" panose="02020603050405020304" pitchFamily="18" charset="0"/>
              </a:rPr>
              <a:t>nie ma charakteru powszechnego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</a:p>
          <a:p>
            <a:pPr marL="457200" lvl="0" indent="-457200">
              <a:buFont typeface="+mj-lt"/>
              <a:buAutoNum type="arabicParenR"/>
            </a:pPr>
            <a:endParaRPr lang="pl-PL" sz="2000" b="1" u="sng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457200" lvl="0" indent="-457200">
              <a:buFont typeface="+mj-lt"/>
              <a:buAutoNum type="arabicParenR"/>
            </a:pPr>
            <a:r>
              <a:rPr lang="pl-PL" sz="2000" b="1" u="sng" dirty="0" smtClean="0">
                <a:latin typeface="Times" panose="02020603050405020304" pitchFamily="18" charset="0"/>
                <a:cs typeface="Times" panose="02020603050405020304" pitchFamily="18" charset="0"/>
              </a:rPr>
              <a:t>Nie </a:t>
            </a:r>
            <a:r>
              <a:rPr lang="pl-PL" sz="2000" b="1" u="sng" dirty="0">
                <a:latin typeface="Times" panose="02020603050405020304" pitchFamily="18" charset="0"/>
                <a:cs typeface="Times" panose="02020603050405020304" pitchFamily="18" charset="0"/>
              </a:rPr>
              <a:t>wszyscy nauczyciele:</a:t>
            </a:r>
            <a:endParaRPr lang="pl-PL" sz="20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628650" indent="-27305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b="1" dirty="0" smtClean="0">
                <a:latin typeface="Times" panose="02020603050405020304" pitchFamily="18" charset="0"/>
                <a:cs typeface="Times" panose="02020603050405020304" pitchFamily="18" charset="0"/>
              </a:rPr>
              <a:t>świadomie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kształcą na lekcji kompetencje kluczowe uczniów,</a:t>
            </a:r>
          </a:p>
          <a:p>
            <a:pPr marL="628650" indent="-27305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potrafią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wskazać, jakie kompetencje kluczowe były kształtowane na zajęciach,</a:t>
            </a:r>
          </a:p>
          <a:p>
            <a:pPr marL="628650" indent="-27305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mają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świadomość, że obowiązek kształtowania kompetencji kluczowych na lekcji wynika z realizacji podstawy programowej,</a:t>
            </a:r>
          </a:p>
          <a:p>
            <a:pPr marL="628650" indent="-27305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nawiązują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na zajęciach do wiedzy i doświadczeń otaczającego nas świata.</a:t>
            </a:r>
          </a:p>
          <a:p>
            <a:endParaRPr lang="pl-PL" sz="8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endParaRPr lang="pl-PL" b="1" dirty="0">
              <a:solidFill>
                <a:srgbClr val="FF00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7269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Uwagi i rekomendacje do dalszej pracy wynikające </a:t>
            </a:r>
            <a:r>
              <a:rPr lang="pl-PL" sz="180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z analizy wyników </a:t>
            </a:r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monitorowania pracy szkół i placówek</a:t>
            </a:r>
            <a:endParaRPr lang="pl-PL" sz="1800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0" y="1340768"/>
            <a:ext cx="9751250" cy="5672672"/>
          </a:xfrm>
        </p:spPr>
        <p:txBody>
          <a:bodyPr>
            <a:normAutofit fontScale="92500" lnSpcReduction="10000"/>
          </a:bodyPr>
          <a:lstStyle/>
          <a:p>
            <a:pPr lvl="0" algn="just"/>
            <a:r>
              <a:rPr lang="pl-PL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Uwagi i rekomendacje:</a:t>
            </a:r>
          </a:p>
          <a:p>
            <a:pPr marL="457200" lvl="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Zapoznawać </a:t>
            </a: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się z kierunkami realizacji polityki oświatowej państwa na dany rok szkolny </a:t>
            </a: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strona MEN: Strona główna » Jakość edukacji » Nadzór pedagogiczny ).</a:t>
            </a:r>
          </a:p>
          <a:p>
            <a:pPr marL="457200" lvl="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Obserwować komunikaty zamieszczane na stronie </a:t>
            </a: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Kuratorium Oświaty: </a:t>
            </a:r>
            <a:b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(Menu główne - Nadzór pedagogiczny </a:t>
            </a: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Monitorowanie).</a:t>
            </a:r>
            <a:endParaRPr lang="pl-PL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Sprawdzać aktualny dostęp do platformy SEO (</a:t>
            </a:r>
            <a:r>
              <a:rPr lang="pl-PL" sz="19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http://www.seo2.npseo.pl</a:t>
            </a: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marL="457200" lvl="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przypadku problemu z dostępem kontaktować się natychmiast z pracownikiem wskazanym przez Lubuskiego Kuratora Oświaty do przeprowadzania monitorowania </a:t>
            </a: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Sylwia Czapla 95-725-50-30).</a:t>
            </a:r>
          </a:p>
          <a:p>
            <a:pPr marL="457200" lvl="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sz="19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Wypełniać </a:t>
            </a:r>
            <a:r>
              <a:rPr lang="pl-PL" sz="19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należy tyko </a:t>
            </a:r>
            <a:r>
              <a:rPr lang="pl-PL" sz="19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 arkusze, które dotyczą danej placówki/danego typu szkoły. </a:t>
            </a:r>
            <a:r>
              <a:rPr lang="pl-PL" sz="19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9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9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Jeśli </a:t>
            </a:r>
            <a:r>
              <a:rPr lang="pl-PL" sz="19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badany obszar nie dotyczy szkoły nie kończyć i nie zapisywać ankiety.</a:t>
            </a:r>
            <a:endParaRPr lang="pl-PL" sz="19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Ankiety należy wypełniać w wyznaczonym terminie. Ze względu na przekazywanie danych do MEN, ankiety wypełnione po wyznaczonym terminie nie są liczone do </a:t>
            </a: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sprawozdania, a </a:t>
            </a: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zadanie traktuje się jako niewypełnione przez dyrektora danej szkoły/placówki.</a:t>
            </a:r>
          </a:p>
          <a:p>
            <a:pPr marL="457200" lvl="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Przed wypełnieniem arkusza przypomnieć akty prawa, aby </a:t>
            </a: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udzielone odpowiedzi były zgodne </a:t>
            </a:r>
            <a:b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 aktualnymi przepisami </a:t>
            </a: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prawa oświatowego.</a:t>
            </a:r>
          </a:p>
          <a:p>
            <a:pPr marL="457200" lvl="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Dochować staranności w </a:t>
            </a: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terminowym i </a:t>
            </a: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jakościowym przekazywaniu informacji.</a:t>
            </a:r>
          </a:p>
          <a:p>
            <a:pPr marL="457200" lvl="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Monitorowanie jest jedną z form nadzoru pedagogicznego, ankiety monitorowania powinien wypełniać dyrektor szkoły.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33997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48</a:t>
            </a:fld>
            <a:endParaRPr lang="pl-PL"/>
          </a:p>
        </p:txBody>
      </p:sp>
      <p:sp>
        <p:nvSpPr>
          <p:cNvPr id="7" name="Tytuł 1"/>
          <p:cNvSpPr txBox="1">
            <a:spLocks/>
          </p:cNvSpPr>
          <p:nvPr/>
        </p:nvSpPr>
        <p:spPr bwMode="auto">
          <a:xfrm>
            <a:off x="2222697" y="2420893"/>
            <a:ext cx="6084676" cy="1470025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45000" lnSpcReduction="20000"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algn="ctr"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7200" i="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76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Wspomaganie </a:t>
            </a:r>
            <a:br>
              <a:rPr lang="pl-PL" sz="76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76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szkół i placówek</a:t>
            </a:r>
          </a:p>
        </p:txBody>
      </p:sp>
    </p:spTree>
    <p:extLst>
      <p:ext uri="{BB962C8B-B14F-4D97-AF65-F5344CB8AC3E}">
        <p14:creationId xmlns:p14="http://schemas.microsoft.com/office/powerpoint/2010/main" val="1600728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49</a:t>
            </a:fld>
            <a:endParaRPr lang="pl-PL"/>
          </a:p>
        </p:txBody>
      </p:sp>
      <p:sp>
        <p:nvSpPr>
          <p:cNvPr id="6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>
              <a:defRPr/>
            </a:pP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Wspomaganie szkół i placówek</a:t>
            </a:r>
            <a:endParaRPr lang="pl-PL" sz="20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14023" y="1297506"/>
            <a:ext cx="9906000" cy="461664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>
              <a:spcBef>
                <a:spcPts val="410"/>
              </a:spcBef>
              <a:spcAft>
                <a:spcPts val="0"/>
              </a:spcAft>
            </a:pPr>
            <a:r>
              <a:rPr lang="pl-PL" sz="1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pl-PL" sz="1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Clr>
                <a:schemeClr val="tx1"/>
              </a:buClr>
              <a:buFont typeface="+mj-lt"/>
              <a:buAutoNum type="arabicPeriod"/>
              <a:tabLst>
                <a:tab pos="457200" algn="l"/>
              </a:tabLst>
            </a:pPr>
            <a:endParaRPr lang="pl-PL" b="1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+mj-lt"/>
              <a:buAutoNum type="arabicParenR"/>
            </a:pPr>
            <a:endParaRPr lang="pl-PL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+mj-lt"/>
              <a:buAutoNum type="arabicParenR"/>
            </a:pP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przygotowywanie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podawanie do publicznej wiadomości na stronie internetowej organu analiz wyników </a:t>
            </a: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sprawowanego nadzoru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pedagogicznego, w tym wniosków </a:t>
            </a: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ewaluacji zewnętrznych i </a:t>
            </a: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kontroli;</a:t>
            </a:r>
          </a:p>
          <a:p>
            <a:pPr marL="534988" lvl="0" indent="-179388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opracowywanie analiz okresowych i całościowych w kontekście tematyki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kontroli </a:t>
            </a:r>
            <a:r>
              <a:rPr lang="pl-PL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przewidzianych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 planie nadzoru pedagogicznego Lubuskiego Kuratora Oświaty, kontroli w trybie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działań </a:t>
            </a:r>
            <a:r>
              <a:rPr lang="pl-PL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doraźnych </a:t>
            </a:r>
            <a:r>
              <a:rPr lang="pl-PL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oraz zakresu ewaluacji.</a:t>
            </a:r>
          </a:p>
          <a:p>
            <a:pPr algn="just"/>
            <a:endParaRPr lang="pl-PL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+mj-lt"/>
              <a:buAutoNum type="arabicParenR" startAt="2"/>
            </a:pP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przekazywanie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informacji o istotnych zagadnieniach dotyczących systemu oświaty </a:t>
            </a: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zmianach w przepisach </a:t>
            </a: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prawa dotyczących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funkcjonowania szkół i </a:t>
            </a: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placówek;</a:t>
            </a:r>
          </a:p>
          <a:p>
            <a:pPr algn="just"/>
            <a:endParaRPr lang="pl-PL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3)  organizowanie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konferencji i narad dla dyrektorów szkół i </a:t>
            </a: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placówek.</a:t>
            </a:r>
            <a:endParaRPr lang="pl-PL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+mj-lt"/>
              <a:buAutoNum type="arabicParenR" startAt="2"/>
            </a:pPr>
            <a:endParaRPr lang="pl-PL" sz="20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Prostokąt z rogami zaokrąglonymi po przekątnej 1"/>
          <p:cNvSpPr/>
          <p:nvPr/>
        </p:nvSpPr>
        <p:spPr>
          <a:xfrm>
            <a:off x="-4423" y="1274124"/>
            <a:ext cx="9891977" cy="720080"/>
          </a:xfrm>
          <a:prstGeom prst="round2DiagRect">
            <a:avLst/>
          </a:prstGeom>
          <a:solidFill>
            <a:schemeClr val="accent3">
              <a:lumMod val="50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410"/>
              </a:spcBef>
              <a:spcAft>
                <a:spcPts val="0"/>
              </a:spcAft>
            </a:pPr>
            <a:r>
              <a:rPr lang="pl-PL" sz="20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Organ sprawujący nadzór pedagogiczny wspomaga szkoły i placówki </a:t>
            </a:r>
            <a:r>
              <a:rPr lang="pl-PL" sz="20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20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0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20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szczególności </a:t>
            </a:r>
            <a:r>
              <a:rPr lang="pl-PL" sz="20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poprzez</a:t>
            </a:r>
            <a:r>
              <a:rPr lang="pl-PL" sz="20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pl-PL" sz="20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9200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ytuł 1"/>
          <p:cNvSpPr>
            <a:spLocks noGrp="1"/>
          </p:cNvSpPr>
          <p:nvPr>
            <p:ph type="title"/>
          </p:nvPr>
        </p:nvSpPr>
        <p:spPr bwMode="auto">
          <a:xfrm>
            <a:off x="1934769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Podstawowe kierunki polityki oświatowej państwa ustalone przez </a:t>
            </a: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MEN</a:t>
            </a:r>
            <a:b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na rok szkolny 2018/2019 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0" y="1412780"/>
            <a:ext cx="9906000" cy="5445223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0" indent="0" algn="just"/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Minister Edukacji Narodowej na rok szkolny 2018/2019 ustalił następujące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podstawowe kierunki realizacji polityki oświatowej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państwa:</a:t>
            </a:r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rocznica odzyskania niepodległości – wychowanie do wartości i kształtowanie patriotycznych postaw uczniów.</a:t>
            </a: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Wdrażanie nowej podstawy programowej kształcenia ogólnego. Kształcenie rozwijające samodzielność, kreatywność i innowacyjność uczniów.</a:t>
            </a: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Kształcenie zawodowe oparte na ścisłej współpracy z pracodawcami. Rozwój doradztwa zawodowego.</a:t>
            </a: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Rozwijanie kompetencji cyfrowych uczniów i nauczycieli. Bezpieczne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odpowiedzialne korzystanie z zasobów dostępnych w sieci.</a:t>
            </a:r>
          </a:p>
          <a:p>
            <a:pPr lvl="0" algn="just">
              <a:buFont typeface="+mj-lt"/>
              <a:buAutoNum type="arabicPeriod"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>
              <a:buClr>
                <a:srgbClr val="FF0000"/>
              </a:buClr>
            </a:pPr>
            <a:endParaRPr lang="pl-PL" sz="18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/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eaLnBrk="1" hangingPunct="1">
              <a:defRPr/>
            </a:pPr>
            <a:endParaRPr lang="pl-PL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defRPr/>
            </a:pPr>
            <a:r>
              <a:rPr lang="pl-PL" sz="1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151B7E-CBA2-4E06-A839-FD105B9D5D5C}" type="slidenum">
              <a:rPr lang="pl-PL" smtClean="0"/>
              <a:pPr>
                <a:defRPr/>
              </a:pPr>
              <a:t>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18539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50</a:t>
            </a:fld>
            <a:endParaRPr lang="pl-PL"/>
          </a:p>
        </p:txBody>
      </p:sp>
      <p:sp>
        <p:nvSpPr>
          <p:cNvPr id="6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>
              <a:defRPr/>
            </a:pP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Wspomaganie szkół i placówek</a:t>
            </a:r>
            <a:endParaRPr lang="pl-PL" sz="20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14023" y="1297506"/>
            <a:ext cx="9906000" cy="529375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spcBef>
                <a:spcPts val="410"/>
              </a:spcBef>
              <a:spcAft>
                <a:spcPts val="0"/>
              </a:spcAft>
            </a:pPr>
            <a:r>
              <a:rPr lang="pl-PL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Wnioski:</a:t>
            </a:r>
            <a:r>
              <a:rPr lang="pl-PL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pl-PL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pl-PL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Przekazywane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informacje o istotnych zagadnieniach dotyczących systemu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oświaty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i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zmianach w przepisach prawa dotyczących funkcjonowania szkół  i placówek przez Lubuskiego Kuratora Oświaty z wykorzystaniem form konferencji i narad dla dyrektorów oraz informacji na stronie internetowej LKO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przyczyniły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się do podniesienia  kompetencji w obszarze planowania i realizacji zadań w zakresie sprawowanego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nadzoru.</a:t>
            </a: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/>
            </a:pPr>
            <a:endParaRPr lang="pl-PL" sz="20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W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związku z niezadowalającymi wynikami uzyskiwanymi przez szkoły na egzaminach zewnętrznych Lubuski Kurator Oświaty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określił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zadanie opracowania</a:t>
            </a:r>
            <a:b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 i realizowania programu „Wspomaganie dyrektorów szkół podstawowych w zakresie sprawowania nadzoru pedagogicznego nad procesem kształcenia” w celu podwyższenia skuteczności kształcenia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/>
            </a:pPr>
            <a:endParaRPr lang="pl-PL" sz="20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Prowadzony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nadzór pedagogiczny na terenie gmin i powiatów przez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wizytatorów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przyczynił się do wsparcia merytorycznego dyrektorów szkół/placówek, pomocy </a:t>
            </a:r>
            <a:b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w rozwiązywaniu konkretnych problemów oraz współpracy z organami prowadzącymi.</a:t>
            </a:r>
            <a:endParaRPr lang="pl-PL" sz="2000" b="1" dirty="0" smtClean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277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ytuł 1"/>
          <p:cNvSpPr>
            <a:spLocks noGrp="1"/>
          </p:cNvSpPr>
          <p:nvPr>
            <p:ph type="ctrTitle"/>
          </p:nvPr>
        </p:nvSpPr>
        <p:spPr bwMode="auto">
          <a:xfrm>
            <a:off x="742950" y="2060852"/>
            <a:ext cx="8420100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Pozostałe zadania </a:t>
            </a:r>
            <a:b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Lubuskiego Kuratora Oświaty</a:t>
            </a:r>
            <a:endParaRPr lang="pl-PL" sz="3100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0680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 smtClean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Oceny pracy dyrektorów</a:t>
            </a:r>
            <a:endParaRPr lang="pl-PL" sz="1800" dirty="0">
              <a:solidFill>
                <a:srgbClr val="0000A3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just"/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Od roku szkolnego 2017/2018 oceną pracy dyrektorów szkół i placówek zajmuje się Wydział Nadzoru Pedagogicznego.</a:t>
            </a:r>
          </a:p>
          <a:p>
            <a:pPr lvl="0" algn="just"/>
            <a:endParaRPr lang="pl-PL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0" algn="just"/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W roku szkolnym 2018/2019 w Kuratorium Oświaty dokonano ocen pracy </a:t>
            </a:r>
            <a:b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6</a:t>
            </a:r>
            <a:r>
              <a:rPr lang="pl-P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4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dyrektorów szkół i placówek, w tym:</a:t>
            </a:r>
          </a:p>
          <a:p>
            <a:pPr lvl="0" algn="just"/>
            <a:endParaRPr lang="pl-PL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342900" lvl="0" indent="-342900" algn="just">
              <a:buClr>
                <a:srgbClr val="C00000"/>
              </a:buClr>
              <a:buFont typeface="Wingdings" panose="05000000000000000000" pitchFamily="2" charset="2"/>
              <a:buChar char="q"/>
            </a:pPr>
            <a:r>
              <a:rPr lang="pl-PL" b="1" dirty="0" smtClean="0">
                <a:latin typeface="Times" panose="02020603050405020304" pitchFamily="18" charset="0"/>
                <a:cs typeface="Times" panose="02020603050405020304" pitchFamily="18" charset="0"/>
              </a:rPr>
              <a:t>19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 ocen pracy w okresie IX-XII 2018,</a:t>
            </a:r>
          </a:p>
          <a:p>
            <a:pPr marL="342900" lvl="0" indent="-342900" algn="just">
              <a:buClr>
                <a:srgbClr val="C00000"/>
              </a:buClr>
              <a:buFont typeface="Wingdings" panose="05000000000000000000" pitchFamily="2" charset="2"/>
              <a:buChar char="q"/>
            </a:pPr>
            <a:r>
              <a:rPr lang="pl-PL" b="1" dirty="0" smtClean="0">
                <a:latin typeface="Times" panose="02020603050405020304" pitchFamily="18" charset="0"/>
                <a:cs typeface="Times" panose="02020603050405020304" pitchFamily="18" charset="0"/>
              </a:rPr>
              <a:t>45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 ocen pracy w okresie I-VIII 2019.</a:t>
            </a:r>
          </a:p>
          <a:p>
            <a:pPr lvl="0" algn="just"/>
            <a:endParaRPr lang="pl-PL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endParaRPr lang="pl-PL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2997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algn="ctr"/>
            <a:r>
              <a:rPr lang="pl-PL" sz="1800" dirty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Organizacja konkursów przedmiotowych </a:t>
            </a:r>
            <a:r>
              <a:rPr lang="pl-PL" sz="1800" dirty="0" smtClean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1800" dirty="0" smtClean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1800" dirty="0" smtClean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Lubuskiego </a:t>
            </a:r>
            <a:r>
              <a:rPr lang="pl-PL" sz="1800" dirty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Kuratora Oświaty 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0" y="1428736"/>
            <a:ext cx="9596505" cy="5429263"/>
          </a:xfrm>
        </p:spPr>
        <p:txBody>
          <a:bodyPr>
            <a:noAutofit/>
          </a:bodyPr>
          <a:lstStyle/>
          <a:p>
            <a:pPr algn="just"/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roku szkolnym 2019/2020 organizowane będą konkursy przedmiotowe Lubuskiego Kuratora Oświaty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dla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uczniów szkół podstawowych z 10 przedmiotów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biologia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chemia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fizyka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geografia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historia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język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angielski, </a:t>
            </a:r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język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francuski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język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niemiecki, </a:t>
            </a:r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język polski</a:t>
            </a: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matematyka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Konkursy podobnie jak w latach ubiegłych obsługiwane będą na serwerze kuratorium. Zasady zgłaszania uczniów na platformie ESKP pozostają bez zmian. Szkoły dokonują wpisów na platformie za pomocą posiadanych loginów i haseł. W przypadku potrzeby wprowadzenia zmian istnieje możliwość dodania nowych placówek. </a:t>
            </a:r>
          </a:p>
          <a:p>
            <a:pPr algn="just"/>
            <a:r>
              <a:rPr lang="pl-PL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Prosimy o dokładne wypełnianie zgłoszeń uczniów, gdyż na tej podstawie wystawiane są zaświadczenia dla laureatów i finalistów konkursów. Zgłaszamy wszystkich uczniów do etapu szkolnego biorących udział </a:t>
            </a:r>
            <a:r>
              <a:rPr lang="pl-PL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poszczególnych konkursach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pl-PL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Platforma </a:t>
            </a:r>
            <a:r>
              <a:rPr lang="pl-PL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zostanie uruchomiona od 1 listopada 2019 r. </a:t>
            </a:r>
          </a:p>
        </p:txBody>
      </p:sp>
    </p:spTree>
    <p:extLst>
      <p:ext uri="{BB962C8B-B14F-4D97-AF65-F5344CB8AC3E}">
        <p14:creationId xmlns:p14="http://schemas.microsoft.com/office/powerpoint/2010/main" val="2967256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 smtClean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Awans zawodowy </a:t>
            </a:r>
            <a:endParaRPr lang="pl-PL" sz="1800" dirty="0">
              <a:solidFill>
                <a:srgbClr val="0000A3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 algn="just"/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W sesji zimowej do Lubuskiego Kuratora Oświaty wpłynęło </a:t>
            </a:r>
            <a:r>
              <a:rPr lang="pl-P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117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wniosków </a:t>
            </a:r>
            <a:b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o podjęcie postępowania kwalifikacyjnego na stopień nauczyciela dyplomowanego:</a:t>
            </a:r>
          </a:p>
          <a:p>
            <a:pPr lvl="0" algn="just"/>
            <a:r>
              <a:rPr lang="pl-PL" b="1" dirty="0" smtClean="0">
                <a:latin typeface="Times" panose="02020603050405020304" pitchFamily="18" charset="0"/>
                <a:cs typeface="Times" panose="02020603050405020304" pitchFamily="18" charset="0"/>
              </a:rPr>
              <a:t>116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 postepowań zakończyło się pozytywnie, </a:t>
            </a:r>
            <a:r>
              <a:rPr lang="pl-PL" b="1" dirty="0" smtClean="0">
                <a:latin typeface="Times" panose="02020603050405020304" pitchFamily="18" charset="0"/>
                <a:cs typeface="Times" panose="02020603050405020304" pitchFamily="18" charset="0"/>
              </a:rPr>
              <a:t>1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 postępowanie – negatywnie.</a:t>
            </a:r>
          </a:p>
          <a:p>
            <a:pPr lvl="0" algn="just"/>
            <a:endParaRPr lang="pl-PL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W sesji </a:t>
            </a:r>
            <a:r>
              <a:rPr lang="pl-PL" smtClean="0">
                <a:latin typeface="Times" panose="02020603050405020304" pitchFamily="18" charset="0"/>
                <a:cs typeface="Times" panose="02020603050405020304" pitchFamily="18" charset="0"/>
              </a:rPr>
              <a:t>letniej 2019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wpłynęło </a:t>
            </a:r>
            <a:r>
              <a:rPr lang="pl-P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271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 wniosków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o podjęcie postępowania kwalifikacyjnego na stopień nauczyciela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dyplomowanego, z czego:</a:t>
            </a:r>
          </a:p>
          <a:p>
            <a:pPr marL="342900" indent="-34290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267 postepowań zakończyło się pozytywnie, </a:t>
            </a:r>
          </a:p>
          <a:p>
            <a:pPr marL="342900" indent="-34290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1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postępowanie –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negatywnie,</a:t>
            </a:r>
          </a:p>
          <a:p>
            <a:pPr marL="342900" indent="-34290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1 postępowanie zawieszono,</a:t>
            </a:r>
          </a:p>
          <a:p>
            <a:pPr marL="342900" indent="-34290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2 wnioski wycofano.</a:t>
            </a:r>
          </a:p>
          <a:p>
            <a:pPr marL="342900" indent="-34290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pl-PL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>
              <a:buClr>
                <a:srgbClr val="FF0000"/>
              </a:buClr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Razem w roku szkolnym 2018/2019 rozpatrzono </a:t>
            </a:r>
            <a:r>
              <a:rPr lang="pl-P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388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 wniosków nauczycieli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o podjęcie postępowania kwalifikacyjnego na stopień nauczyciela dyplomowanego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</a:p>
          <a:p>
            <a:pPr lvl="0" algn="just"/>
            <a:endParaRPr lang="pl-PL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0" algn="just"/>
            <a:endParaRPr lang="pl-PL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endParaRPr lang="pl-PL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6345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ytuł 1"/>
          <p:cNvSpPr>
            <a:spLocks noGrp="1"/>
          </p:cNvSpPr>
          <p:nvPr>
            <p:ph type="title"/>
          </p:nvPr>
        </p:nvSpPr>
        <p:spPr bwMode="auto">
          <a:xfrm>
            <a:off x="1934769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Dotacje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0" y="1412780"/>
            <a:ext cx="9906000" cy="5445223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0" lvl="0" indent="0" algn="just"/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eaLnBrk="1" hangingPunct="1">
              <a:defRPr/>
            </a:pPr>
            <a:endParaRPr lang="pl-PL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defRPr/>
            </a:pPr>
            <a:r>
              <a:rPr lang="pl-PL" sz="1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151B7E-CBA2-4E06-A839-FD105B9D5D5C}" type="slidenum">
              <a:rPr lang="pl-PL" smtClean="0"/>
              <a:pPr>
                <a:defRPr/>
              </a:pPr>
              <a:t>55</a:t>
            </a:fld>
            <a:endParaRPr lang="pl-PL"/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0170994"/>
              </p:ext>
            </p:extLst>
          </p:nvPr>
        </p:nvGraphicFramePr>
        <p:xfrm>
          <a:off x="200472" y="1340769"/>
          <a:ext cx="9505056" cy="5508864"/>
        </p:xfrm>
        <a:graphic>
          <a:graphicData uri="http://schemas.openxmlformats.org/drawingml/2006/table">
            <a:tbl>
              <a:tblPr firstRow="1" firstCol="1" bandRow="1">
                <a:tableStyleId>{85BE263C-DBD7-4A20-BB59-AAB30ACAA65A}</a:tableStyleId>
              </a:tblPr>
              <a:tblGrid>
                <a:gridCol w="66432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618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68537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Rodzaj działania – 2019 r.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517" marR="6551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Kwota w zł.</a:t>
                      </a:r>
                      <a:endParaRPr lang="pl-PL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517" marR="6551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27525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Wypoczynek letni dla dzieci z rodzin z terenu województwa lubuskiego finansowany w całości z budżetu państwa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517" marR="655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4572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1 226 305,00</a:t>
                      </a:r>
                      <a:endParaRPr lang="pl-PL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517" marR="655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8537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Dofinansowanie wypoczynku letniego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517" marR="655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4572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526 038,00</a:t>
                      </a:r>
                      <a:endParaRPr lang="pl-PL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517" marR="655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8537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Wyprawka szkolna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517" marR="655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4572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247 455,00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517" marR="655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8537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Realizacja zadań w zakresie wychowania przedszkolnego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517" marR="655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4572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35 647 424,00</a:t>
                      </a:r>
                      <a:endParaRPr lang="pl-PL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517" marR="655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18606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Dotacja celowa na wyposażenie szkół w podręczniki, materiały edukacyjne lub materiały ćwiczeniowe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517" marR="655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87313" indent="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5 170 </a:t>
                      </a:r>
                      <a:r>
                        <a:rPr lang="pl-PL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000,00</a:t>
                      </a:r>
                      <a:br>
                        <a:rPr lang="pl-PL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(będzie </a:t>
                      </a: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zwiększona o  2 000 000,00)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517" marR="655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4126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Zasiłek losowy na cele edukacyjne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517" marR="655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4572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brak zdarzeń losowych</a:t>
                      </a:r>
                      <a:endParaRPr lang="pl-PL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517" marR="655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144358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Rządowy program rozwoju szkolnej infrastruktury oraz kompetencji uczniów i nauczycieli w zakresie technologii informacyjno-komunikacyjnych na lata 2017-2019 – „Aktywna tablica”. 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517" marR="655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4572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830 200,00</a:t>
                      </a:r>
                    </a:p>
                    <a:p>
                      <a:pPr marL="4763" indent="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(limit na województwo lubuskie w br. 2 121 875,00 zł)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517" marR="655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852418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Program „Posiłek w szkole i w domu”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517" marR="655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4763" indent="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1 007 938,18 zł (limit na województwo lubuskie w br. 1 016 003,00 zł) 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517" marR="655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627525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Dofinansowanie świadczeń pomocy materialnej o charakterze socjalnym - stypendia i zasiłki szkolne za okres I – VI 2019 r.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517" marR="655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4572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5 679 236,00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517" marR="655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05208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ytuł 1"/>
          <p:cNvSpPr>
            <a:spLocks noGrp="1"/>
          </p:cNvSpPr>
          <p:nvPr>
            <p:ph type="title"/>
          </p:nvPr>
        </p:nvSpPr>
        <p:spPr bwMode="auto">
          <a:xfrm>
            <a:off x="1928664" y="116632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Dotacje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0" y="1412780"/>
            <a:ext cx="9906000" cy="5445223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0" lvl="0" indent="0" algn="just"/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eaLnBrk="1" hangingPunct="1">
              <a:defRPr/>
            </a:pPr>
            <a:endParaRPr lang="pl-PL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defRPr/>
            </a:pPr>
            <a:r>
              <a:rPr lang="pl-PL" sz="1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151B7E-CBA2-4E06-A839-FD105B9D5D5C}" type="slidenum">
              <a:rPr lang="pl-PL" smtClean="0"/>
              <a:pPr>
                <a:defRPr/>
              </a:pPr>
              <a:t>56</a:t>
            </a:fld>
            <a:endParaRPr lang="pl-PL"/>
          </a:p>
        </p:txBody>
      </p:sp>
      <p:graphicFrame>
        <p:nvGraphicFramePr>
          <p:cNvPr id="8" name="Wykres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99697757"/>
              </p:ext>
            </p:extLst>
          </p:nvPr>
        </p:nvGraphicFramePr>
        <p:xfrm>
          <a:off x="128464" y="1340768"/>
          <a:ext cx="10498460" cy="5410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217772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57</a:t>
            </a:fld>
            <a:endParaRPr lang="pl-PL"/>
          </a:p>
        </p:txBody>
      </p:sp>
      <p:sp>
        <p:nvSpPr>
          <p:cNvPr id="6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39159" y="1297506"/>
            <a:ext cx="9906000" cy="400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742950" lvl="1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93906" y="6381328"/>
            <a:ext cx="9596505" cy="4286280"/>
          </a:xfrm>
        </p:spPr>
        <p:txBody>
          <a:bodyPr/>
          <a:lstStyle/>
          <a:p>
            <a:r>
              <a:rPr lang="pl-PL" dirty="0" smtClean="0"/>
              <a:t> </a:t>
            </a:r>
            <a:endParaRPr lang="pl-PL" dirty="0"/>
          </a:p>
        </p:txBody>
      </p:sp>
      <p:sp>
        <p:nvSpPr>
          <p:cNvPr id="8" name="Prostokąt 7"/>
          <p:cNvSpPr/>
          <p:nvPr/>
        </p:nvSpPr>
        <p:spPr>
          <a:xfrm>
            <a:off x="795880" y="2662759"/>
            <a:ext cx="849694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0000A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Informacje dotyczące opiniowania arkuszy organizacji pracy szkół i placówek</a:t>
            </a:r>
            <a:endParaRPr lang="pl-PL" sz="3200" dirty="0">
              <a:solidFill>
                <a:srgbClr val="0000A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3133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pl-PL" sz="1800" dirty="0">
              <a:solidFill>
                <a:srgbClr val="00009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Prostokąt 4"/>
          <p:cNvSpPr/>
          <p:nvPr/>
        </p:nvSpPr>
        <p:spPr>
          <a:xfrm>
            <a:off x="13460" y="1256467"/>
            <a:ext cx="9906000" cy="512448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pl-PL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Przy opracowywaniu aneksów do arkusza organizacji </a:t>
            </a:r>
            <a:r>
              <a:rPr lang="pl-PL" sz="2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szkoły/placówki </a:t>
            </a:r>
            <a:r>
              <a:rPr lang="pl-PL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szczególną uwagę należy zwrócić na:</a:t>
            </a:r>
          </a:p>
          <a:p>
            <a:pPr algn="just"/>
            <a:endParaRPr lang="pl-PL" sz="17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pełną nazwę szkoły, zgodną z podjętą uchwałą przez radę </a:t>
            </a:r>
            <a:r>
              <a:rPr lang="pl-PL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gminy/powiatu,</a:t>
            </a:r>
            <a:endParaRPr lang="pl-PL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czytelne zapisy ujęte w arkuszu i </a:t>
            </a:r>
            <a:r>
              <a:rPr lang="pl-PL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załączniku,  </a:t>
            </a:r>
            <a:endParaRPr lang="pl-PL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przydzielanie liczby godzin poszczególnym nauczycielom zgodnie z obowiązującym </a:t>
            </a:r>
            <a:r>
              <a:rPr lang="pl-PL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prawem,</a:t>
            </a:r>
            <a:endParaRPr lang="pl-PL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planowanie zajęć z zakresu pomocy </a:t>
            </a:r>
            <a:r>
              <a:rPr lang="pl-PL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psychologiczno-pedagogicznej,</a:t>
            </a:r>
            <a:endParaRPr lang="pl-PL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zgodność </a:t>
            </a:r>
            <a:r>
              <a:rPr lang="pl-PL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tygodniowego wymiaru  godzin obowiązkowych zajęć edukacyjnych </a:t>
            </a:r>
            <a:r>
              <a:rPr lang="pl-PL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ustalonych </a:t>
            </a:r>
            <a:br>
              <a:rPr lang="pl-PL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szkolnym planie nauczania dla klas na I </a:t>
            </a:r>
            <a:r>
              <a:rPr lang="pl-PL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pl-PL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II etapie edukacyjnym z liczbą tygodniowego wymiaru godzin obowiązkowych zajęć edukacyjnych wskazanym w przedmiotowych </a:t>
            </a:r>
            <a:r>
              <a:rPr lang="pl-PL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rozporządzeniach,</a:t>
            </a:r>
            <a:endParaRPr lang="pl-PL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organizację </a:t>
            </a:r>
            <a:r>
              <a:rPr lang="pl-PL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zajęć, które wynikają ze szczególnych przepisów między innymi: religii/etyki, wychowania do życia w rodzinie, zajęć doradztwa </a:t>
            </a:r>
            <a:r>
              <a:rPr lang="pl-PL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zawodowego,</a:t>
            </a:r>
            <a:endParaRPr lang="pl-PL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zaplanowanie godzin  pracy biblioteki </a:t>
            </a:r>
            <a:r>
              <a:rPr lang="pl-PL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szkolnej,</a:t>
            </a:r>
            <a:endParaRPr lang="pl-PL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przestrzeganie zasad obowiązkowego podziału na grupy – zgodnie z odpowiednimi przepisami w tym zakresie (język obcy, wychowanie fizyczne, zajęcia komputerowe/informatyka</a:t>
            </a:r>
            <a:r>
              <a:rPr lang="pl-PL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</a:t>
            </a:r>
            <a:endParaRPr lang="pl-PL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pełne brzmienie nazw obowiązkowych i dodatkowych zajęć edukacyjnych, zgodnych  </a:t>
            </a:r>
            <a:r>
              <a:rPr lang="pl-PL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 </a:t>
            </a:r>
            <a:r>
              <a:rPr lang="pl-PL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ramowym </a:t>
            </a:r>
            <a:r>
              <a:rPr lang="pl-PL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pl-PL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szkolnym planem nauczania/tygodniowym rozkładem zajęć</a:t>
            </a:r>
            <a:r>
              <a:rPr lang="pl-PL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pl-PL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przedstawienie legendy w przypadku zastosowania skrótów lub innych oznaczeń w </a:t>
            </a:r>
            <a:r>
              <a:rPr lang="pl-PL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arkuszu.</a:t>
            </a:r>
            <a:endParaRPr lang="pl-PL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AutoShape 2" descr="WSS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>
              <a:solidFill>
                <a:prstClr val="black"/>
              </a:solidFill>
            </a:endParaRPr>
          </a:p>
        </p:txBody>
      </p:sp>
      <p:sp>
        <p:nvSpPr>
          <p:cNvPr id="6" name="Tytuł 1"/>
          <p:cNvSpPr txBox="1">
            <a:spLocks/>
          </p:cNvSpPr>
          <p:nvPr/>
        </p:nvSpPr>
        <p:spPr>
          <a:xfrm>
            <a:off x="1832653" y="160338"/>
            <a:ext cx="7816508" cy="9286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l-PL" sz="2000" dirty="0" smtClean="0">
                <a:solidFill>
                  <a:srgbClr val="0000A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Uwagi do arkusza organizacji szkoły/placówki</a:t>
            </a:r>
            <a:endParaRPr lang="pl-PL" sz="2000" dirty="0">
              <a:solidFill>
                <a:srgbClr val="0000A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857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2000" dirty="0" smtClean="0">
                <a:solidFill>
                  <a:srgbClr val="0000A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Uwagi do arkusza organizacji szkoły</a:t>
            </a:r>
            <a:endParaRPr lang="pl-PL" sz="2000" dirty="0">
              <a:solidFill>
                <a:srgbClr val="0000A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pl-P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Zmiany wprowadzone do 30 września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dyrektor szkoły opracowuje, </a:t>
            </a:r>
            <a:b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 zasięgnięciu opinii zakładowych organizacji związkowych </a:t>
            </a:r>
            <a:b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(art. 110 ust. 5 Ustawy Prawo Oświatowe).</a:t>
            </a:r>
          </a:p>
          <a:p>
            <a:pPr algn="just"/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Organ prowadzący szkołę zatwierdza wprowadzone przez dyrektora szkoły zmiany, po zasięgnięciu opinii organu sprawującego nadzór pedagogiczny </a:t>
            </a:r>
            <a:b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(art. 110 ust. 5 </a:t>
            </a:r>
            <a:r>
              <a:rPr lang="pl-PL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upo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Przepis opracowania arkusza organizacji szkoły </a:t>
            </a:r>
            <a:r>
              <a:rPr lang="pl-PL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nie dotyczy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dyrektorów szkół niepublicznych. Jeśli organ prowadzący szkołę zdecyduje, że dyrektor ma opracować projekt arkusza, to tryb sporządzenia, warunki zatwierdzenia dobrze jest uregulować w statucie szkoły.</a:t>
            </a:r>
          </a:p>
          <a:p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9616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6" name="Tytuł 1"/>
          <p:cNvSpPr>
            <a:spLocks noGrp="1"/>
          </p:cNvSpPr>
          <p:nvPr>
            <p:ph type="title"/>
          </p:nvPr>
        </p:nvSpPr>
        <p:spPr bwMode="auto">
          <a:xfrm>
            <a:off x="1934769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Podstawowe kierunki polityki oświatowej państwa ustalone przez MEN 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0" y="1412776"/>
            <a:ext cx="9906000" cy="5157664"/>
          </a:xfrm>
        </p:spPr>
        <p:txBody>
          <a:bodyPr>
            <a:normAutofit lnSpcReduction="10000"/>
          </a:bodyPr>
          <a:lstStyle/>
          <a:p>
            <a:pPr algn="just"/>
            <a:endParaRPr lang="pl-PL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związku z realizacją podstawowych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kierunków polityki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oświatowej państwa </a:t>
            </a:r>
            <a:b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Lubuski Kurator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Oświaty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roku szkolnym 2018/2019:</a:t>
            </a:r>
          </a:p>
          <a:p>
            <a:pPr algn="just"/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3538" indent="-363538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przeprowadził </a:t>
            </a:r>
            <a:r>
              <a:rPr lang="pl-PL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59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kontroli przewidzianych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Planie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adzoru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edagogicznego </a:t>
            </a:r>
            <a:b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Lubuskiego Kuratora Oświaty z wykorzystaniem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arkuszy kontroli zatwierdzonych przez ministra właściwego do spraw oświaty i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wychowania,</a:t>
            </a:r>
          </a:p>
          <a:p>
            <a:pPr marL="363538" indent="-363538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przeprowadził </a:t>
            </a:r>
            <a:r>
              <a:rPr lang="pl-PL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120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kontroli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 trybie działań doraźnych na sygnalizowane nieprawidłowości </a:t>
            </a:r>
            <a:b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szkołach i placówkach związane z problematyką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kierunków w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115 szkołach i placówkach  nadzorowanych przez 115 dyrektorów oraz rozpatrzono </a:t>
            </a:r>
            <a:r>
              <a:rPr lang="pl-PL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skarg.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Ponadto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przeprowadzono:  </a:t>
            </a:r>
            <a:r>
              <a:rPr lang="pl-PL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kontrole wynikające z art. 14 ust. 3 ustawy Prawo oświatowe,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65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kontroli w zakresie „Działania dotyczące wzmocnienia bezpieczeństwa” na wniosek Ministerstwa Edukacji Narodowej.</a:t>
            </a:r>
          </a:p>
          <a:p>
            <a:pPr marL="363538" indent="-363538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przeprowadził </a:t>
            </a:r>
            <a:r>
              <a:rPr lang="pl-PL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35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ewaluacji zewnętrznych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zakresie wymagań uwzględniających problematykę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kierunków polityki oświatowej państwa,</a:t>
            </a:r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3538" lvl="0" indent="-363538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rzeprowadził </a:t>
            </a:r>
            <a:r>
              <a:rPr lang="pl-PL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pl-PL" sz="1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monitorowania,</a:t>
            </a:r>
            <a:endParaRPr lang="pl-PL" sz="1800" dirty="0">
              <a:latin typeface="Times New Roman" pitchFamily="18" charset="0"/>
              <a:cs typeface="Times New Roman" pitchFamily="18" charset="0"/>
            </a:endParaRPr>
          </a:p>
          <a:p>
            <a:pPr marL="363538" lvl="0" indent="-363538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800" dirty="0">
                <a:latin typeface="Times New Roman" pitchFamily="18" charset="0"/>
                <a:cs typeface="Times New Roman" pitchFamily="18" charset="0"/>
              </a:rPr>
              <a:t>podejmował wiele działań na polecenie MEN, ORE wynikających z kierunków polityki oświatowej państwa. 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151B7E-CBA2-4E06-A839-FD105B9D5D5C}" type="slidenum">
              <a:rPr lang="pl-PL" smtClean="0"/>
              <a:pPr>
                <a:defRPr/>
              </a:pPr>
              <a:t>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21141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2360712" y="450852"/>
            <a:ext cx="6408190" cy="523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pl-PL" sz="2800" b="1" i="1" dirty="0">
                <a:solidFill>
                  <a:srgbClr val="0000A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                                Aneksy</a:t>
            </a:r>
            <a:r>
              <a:rPr lang="pl-PL" b="1" i="1" dirty="0">
                <a:solidFill>
                  <a:srgbClr val="0000A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</a:p>
        </p:txBody>
      </p:sp>
      <p:sp>
        <p:nvSpPr>
          <p:cNvPr id="3" name="pole tekstowe 2"/>
          <p:cNvSpPr txBox="1"/>
          <p:nvPr/>
        </p:nvSpPr>
        <p:spPr>
          <a:xfrm>
            <a:off x="200026" y="1557340"/>
            <a:ext cx="9432925" cy="397031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88900" indent="-4763" algn="just" fontAlgn="base">
              <a:spcBef>
                <a:spcPct val="0"/>
              </a:spcBef>
              <a:spcAft>
                <a:spcPct val="0"/>
              </a:spcAft>
              <a:tabLst>
                <a:tab pos="0" algn="l"/>
              </a:tabLst>
              <a:defRPr/>
            </a:pPr>
            <a:r>
              <a:rPr lang="pl-PL" sz="2800" dirty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Do wszystkich zmian wprowadzonych w arkuszu organizacyjnym do 30 września należy sporządzić aneks </a:t>
            </a:r>
            <a:br>
              <a:rPr lang="pl-PL" sz="2800" dirty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2800" dirty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 przedstawić go do zaopiniowania organowi nadzoru pedagogicznego.</a:t>
            </a:r>
          </a:p>
          <a:p>
            <a:pPr marL="88900" indent="-4763" algn="just" fontAlgn="base">
              <a:spcBef>
                <a:spcPct val="0"/>
              </a:spcBef>
              <a:spcAft>
                <a:spcPct val="0"/>
              </a:spcAft>
              <a:tabLst>
                <a:tab pos="0" algn="l"/>
              </a:tabLst>
              <a:defRPr/>
            </a:pPr>
            <a:endParaRPr lang="pl-PL" sz="2800" dirty="0">
              <a:solidFill>
                <a:prstClr val="black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88900" indent="-4763" algn="just" fontAlgn="base">
              <a:spcBef>
                <a:spcPct val="0"/>
              </a:spcBef>
              <a:spcAft>
                <a:spcPct val="0"/>
              </a:spcAft>
              <a:tabLst>
                <a:tab pos="0" algn="l"/>
              </a:tabLst>
              <a:defRPr/>
            </a:pPr>
            <a:r>
              <a:rPr lang="pl-PL" sz="2800" u="sng" dirty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Zgodnie z zarządzeniem Lubuskiego Kuratora Oświaty</a:t>
            </a:r>
            <a:r>
              <a:rPr lang="pl-PL" sz="2800" u="sng" dirty="0" smtClean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:</a:t>
            </a:r>
          </a:p>
          <a:p>
            <a:pPr marL="88900" indent="-4763" algn="just" fontAlgn="base">
              <a:spcBef>
                <a:spcPct val="0"/>
              </a:spcBef>
              <a:spcAft>
                <a:spcPct val="0"/>
              </a:spcAft>
              <a:tabLst>
                <a:tab pos="0" algn="l"/>
              </a:tabLst>
              <a:defRPr/>
            </a:pPr>
            <a:r>
              <a:rPr lang="pl-PL" sz="2800" b="1" dirty="0" smtClean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„</a:t>
            </a:r>
            <a:r>
              <a:rPr lang="pl-PL" sz="2800" b="1" dirty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Zmieniony arkusz należy przesłać wraz z pismem przewodnim wskazującym zmiany wprowadzone </a:t>
            </a:r>
            <a:r>
              <a:rPr lang="pl-PL" sz="2800" b="1" dirty="0" smtClean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2800" b="1" dirty="0" smtClean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2800" b="1" dirty="0" smtClean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do </a:t>
            </a:r>
            <a:r>
              <a:rPr lang="pl-PL" sz="2800" b="1" dirty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zatwierdzonego arkusza</a:t>
            </a:r>
            <a:r>
              <a:rPr lang="pl-PL" sz="2000" b="1" dirty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.”</a:t>
            </a:r>
          </a:p>
        </p:txBody>
      </p:sp>
    </p:spTree>
    <p:extLst>
      <p:ext uri="{BB962C8B-B14F-4D97-AF65-F5344CB8AC3E}">
        <p14:creationId xmlns:p14="http://schemas.microsoft.com/office/powerpoint/2010/main" val="217783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ytuł 1"/>
          <p:cNvSpPr>
            <a:spLocks noGrp="1"/>
          </p:cNvSpPr>
          <p:nvPr>
            <p:ph type="ctrTitle"/>
          </p:nvPr>
        </p:nvSpPr>
        <p:spPr bwMode="auto">
          <a:xfrm>
            <a:off x="742950" y="2060852"/>
            <a:ext cx="8420100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Organizacja </a:t>
            </a:r>
            <a:b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nadzoru pedagogicznego </a:t>
            </a:r>
            <a:b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 roku szkolnym 2019/2020</a:t>
            </a:r>
            <a:endParaRPr lang="pl-PL" sz="3100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5308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6" name="Tytuł 1"/>
          <p:cNvSpPr>
            <a:spLocks noGrp="1"/>
          </p:cNvSpPr>
          <p:nvPr>
            <p:ph type="title"/>
          </p:nvPr>
        </p:nvSpPr>
        <p:spPr bwMode="auto">
          <a:xfrm>
            <a:off x="1934769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Kierunki polityki oświatowej państwa ustalone przez MEN 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0" y="1340769"/>
            <a:ext cx="9906000" cy="5373687"/>
          </a:xfrm>
        </p:spPr>
        <p:txBody>
          <a:bodyPr>
            <a:normAutofit/>
          </a:bodyPr>
          <a:lstStyle/>
          <a:p>
            <a:pPr marL="0" indent="0" algn="ctr"/>
            <a:r>
              <a:rPr lang="pl-PL" b="1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 </a:t>
            </a:r>
            <a:r>
              <a:rPr lang="pl-PL" b="1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rok szkolny </a:t>
            </a:r>
            <a:r>
              <a:rPr lang="pl-PL" b="1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2019/2020 Minister </a:t>
            </a:r>
            <a:r>
              <a:rPr lang="pl-PL" b="1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Edukacji Narodowej </a:t>
            </a:r>
            <a:r>
              <a:rPr lang="pl-PL" b="1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ustalił następujące </a:t>
            </a:r>
            <a:r>
              <a:rPr lang="pl-PL" b="1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kierunki polityki oświatowej </a:t>
            </a:r>
            <a:r>
              <a:rPr lang="pl-PL" b="1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państwa:</a:t>
            </a:r>
          </a:p>
          <a:p>
            <a:pPr marL="0" indent="0" algn="just"/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Profilaktyka uzależnień w szkołach i placówkach oświatowych.</a:t>
            </a:r>
          </a:p>
          <a:p>
            <a:pPr marL="457200" lvl="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Wychowanie do wartości przez kształtowanie postaw obywatelskich i patriotycznych.</a:t>
            </a:r>
          </a:p>
          <a:p>
            <a:pPr marL="457200" lvl="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Wdrażanie nowej podstawy programowej kształcenia ogólnego w szkołach podstawowych i ponadpodstawowych.</a:t>
            </a:r>
          </a:p>
          <a:p>
            <a:pPr marL="457200" lvl="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Rozwijanie kompetencji matematycznych uczniów.</a:t>
            </a:r>
          </a:p>
          <a:p>
            <a:pPr marL="457200" lvl="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Rozwijanie kreatywności, przedsiębiorczości i kompetencji cyfrowych uczniów,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tym bezpieczne i celowe wykorzystywanie technologii informacyjno-komunikacyjnych w realizacji podstawy programowej kształcenia ogólnego.</a:t>
            </a:r>
          </a:p>
          <a:p>
            <a:pPr marL="457200" lvl="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Tworzenie oferty programowej w kształceniu zawodowym. Wdrażanie nowych podstaw programowych kształcenia w zawodach szkolnictwa branżowego.</a:t>
            </a:r>
          </a:p>
          <a:p>
            <a:pPr lvl="0" algn="just">
              <a:buClr>
                <a:srgbClr val="FF0000"/>
              </a:buClr>
            </a:pPr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/>
            <a:endParaRPr lang="pl-PL" sz="18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151B7E-CBA2-4E06-A839-FD105B9D5D5C}" type="slidenum">
              <a:rPr lang="pl-PL" smtClean="0"/>
              <a:pPr>
                <a:defRPr/>
              </a:pPr>
              <a:t>62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91409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ytuł 1"/>
          <p:cNvSpPr>
            <a:spLocks noGrp="1"/>
          </p:cNvSpPr>
          <p:nvPr>
            <p:ph type="ctrTitle"/>
          </p:nvPr>
        </p:nvSpPr>
        <p:spPr bwMode="auto">
          <a:xfrm>
            <a:off x="742950" y="2060852"/>
            <a:ext cx="8420100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Planowe działania w zakresie</a:t>
            </a:r>
            <a:b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nadzoru pedagogicznego </a:t>
            </a:r>
            <a:endParaRPr lang="pl-PL" sz="3100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7642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272483" y="2348885"/>
            <a:ext cx="9283435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Ewaluacje zewnętrzne</a:t>
            </a:r>
            <a:endParaRPr lang="pl-PL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8868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4" name="Tytuł 1"/>
          <p:cNvSpPr>
            <a:spLocks noGrp="1"/>
          </p:cNvSpPr>
          <p:nvPr>
            <p:ph type="title"/>
          </p:nvPr>
        </p:nvSpPr>
        <p:spPr bwMode="auto">
          <a:xfrm>
            <a:off x="1934769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>
              <a:defRPr/>
            </a:pPr>
            <a:r>
              <a:rPr lang="pl-PL" sz="1800" dirty="0" smtClean="0"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Ewaluacje zewnętrzne</a:t>
            </a:r>
          </a:p>
        </p:txBody>
      </p:sp>
      <p:graphicFrame>
        <p:nvGraphicFramePr>
          <p:cNvPr id="2" name="Symbol zastępczy zawartości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62618959"/>
              </p:ext>
            </p:extLst>
          </p:nvPr>
        </p:nvGraphicFramePr>
        <p:xfrm>
          <a:off x="19544" y="2492894"/>
          <a:ext cx="9757992" cy="424847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409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0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202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8823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091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Lp.</a:t>
                      </a:r>
                      <a:endParaRPr lang="pl-PL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Rodzaj ewaluacji</a:t>
                      </a:r>
                      <a:endParaRPr lang="pl-PL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Wskaźnik</a:t>
                      </a:r>
                      <a:endParaRPr lang="pl-PL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Ilość </a:t>
                      </a:r>
                      <a:endParaRPr lang="pl-PL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353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pl-PL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pl-PL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Ewaluacje problemowe w zakresie wymagań </a:t>
                      </a:r>
                      <a:r>
                        <a:rPr lang="pl-PL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ustalonych </a:t>
                      </a:r>
                      <a:r>
                        <a:rPr lang="pl-PL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przez Ministra Edukacji </a:t>
                      </a:r>
                      <a:r>
                        <a:rPr lang="pl-PL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Narodowej</a:t>
                      </a:r>
                      <a:endParaRPr lang="pl-PL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</a:t>
                      </a:r>
                      <a:r>
                        <a:rPr lang="pl-PL" sz="18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wszystkich </a:t>
                      </a:r>
                      <a:r>
                        <a:rPr lang="pl-PL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ewaluacji </a:t>
                      </a:r>
                      <a:r>
                        <a:rPr lang="pl-PL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pl-PL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 </a:t>
                      </a:r>
                      <a:r>
                        <a:rPr lang="pl-PL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roku szkolnym</a:t>
                      </a:r>
                      <a:endParaRPr lang="pl-PL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ewaluacji</a:t>
                      </a:r>
                      <a:endParaRPr lang="pl-PL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729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pl-PL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pl-PL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Ewaluacja problemowe w zakresie wymagań </a:t>
                      </a:r>
                      <a:r>
                        <a:rPr lang="pl-PL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ustalonych </a:t>
                      </a:r>
                      <a:r>
                        <a:rPr lang="pl-PL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przez Lubuskiego Kuratora </a:t>
                      </a:r>
                      <a:r>
                        <a:rPr lang="pl-PL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Oświaty na podstawie wniosków z nadzoru pedagogicznego</a:t>
                      </a:r>
                      <a:endParaRPr lang="pl-PL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pl-PL" sz="18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0%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wszystkich </a:t>
                      </a:r>
                      <a:r>
                        <a:rPr lang="pl-PL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ewaluacji </a:t>
                      </a:r>
                      <a:r>
                        <a:rPr lang="pl-PL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pl-PL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 </a:t>
                      </a:r>
                      <a:r>
                        <a:rPr lang="pl-PL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roku szkolnym</a:t>
                      </a:r>
                      <a:endParaRPr lang="pl-PL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13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ewaluacji</a:t>
                      </a:r>
                      <a:endParaRPr lang="pl-PL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31008">
                <a:tc gridSpan="2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            </a:t>
                      </a:r>
                      <a:r>
                        <a:rPr lang="pl-PL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Razem</a:t>
                      </a:r>
                      <a:endParaRPr lang="pl-PL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  <a:endParaRPr lang="pl-PL" sz="18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33</a:t>
                      </a:r>
                      <a:endParaRPr lang="pl-PL" sz="18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D0490D-1C4C-466A-B826-50160A0804C5}" type="slidenum">
              <a:rPr lang="pl-PL" smtClean="0"/>
              <a:pPr>
                <a:defRPr/>
              </a:pPr>
              <a:t>65</a:t>
            </a:fld>
            <a:endParaRPr lang="pl-PL"/>
          </a:p>
        </p:txBody>
      </p:sp>
      <p:sp>
        <p:nvSpPr>
          <p:cNvPr id="6" name="Prostokąt 5"/>
          <p:cNvSpPr/>
          <p:nvPr/>
        </p:nvSpPr>
        <p:spPr>
          <a:xfrm>
            <a:off x="-21374" y="1268765"/>
            <a:ext cx="9923882" cy="14850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endParaRPr lang="pl-PL" altLang="pl-PL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pl-PL" altLang="pl-PL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Liczbę </a:t>
            </a:r>
            <a:r>
              <a:rPr lang="pl-PL" altLang="pl-PL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ewaluacji  zewnętrznych w rozbiciu na poszczeg</a:t>
            </a:r>
            <a:r>
              <a:rPr lang="pl-PL" altLang="pl-PL" dirty="0">
                <a:latin typeface="Calibri"/>
                <a:ea typeface="Times New Roman" pitchFamily="18" charset="0"/>
                <a:cs typeface="Times New Roman" pitchFamily="18" charset="0"/>
              </a:rPr>
              <a:t>ó</a:t>
            </a:r>
            <a:r>
              <a:rPr lang="pl-PL" altLang="pl-PL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lne typy szk</a:t>
            </a:r>
            <a:r>
              <a:rPr lang="pl-PL" altLang="pl-PL" dirty="0">
                <a:latin typeface="Calibri"/>
                <a:ea typeface="Times New Roman" pitchFamily="18" charset="0"/>
                <a:cs typeface="Times New Roman" pitchFamily="18" charset="0"/>
              </a:rPr>
              <a:t>ó</a:t>
            </a:r>
            <a:r>
              <a:rPr lang="pl-PL" altLang="pl-PL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ł i plac</a:t>
            </a:r>
            <a:r>
              <a:rPr lang="pl-PL" altLang="pl-PL" dirty="0">
                <a:latin typeface="Calibri"/>
                <a:ea typeface="Times New Roman" pitchFamily="18" charset="0"/>
                <a:cs typeface="Times New Roman" pitchFamily="18" charset="0"/>
              </a:rPr>
              <a:t>ó</a:t>
            </a:r>
            <a:r>
              <a:rPr lang="pl-PL" altLang="pl-PL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wek oraz </a:t>
            </a:r>
            <a:r>
              <a:rPr lang="pl-PL" altLang="pl-PL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zakresy </a:t>
            </a:r>
            <a:r>
              <a:rPr lang="pl-PL" altLang="pl-PL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ewaluacji problemowych na rok szkolny </a:t>
            </a:r>
            <a:r>
              <a:rPr lang="pl-PL" altLang="pl-PL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2019/2020 </a:t>
            </a:r>
            <a:r>
              <a:rPr lang="pl-PL" altLang="pl-PL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ustalił Minister Edukacji </a:t>
            </a:r>
            <a:r>
              <a:rPr lang="pl-PL" altLang="pl-PL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Narodowej </a:t>
            </a:r>
            <a:br>
              <a:rPr lang="pl-PL" altLang="pl-PL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pl-PL" altLang="pl-PL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 lipca 2019r.:</a:t>
            </a:r>
            <a:endParaRPr lang="pl-PL" altLang="pl-PL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ctr" eaLnBrk="0" hangingPunct="0"/>
            <a:endParaRPr lang="pl-PL" altLang="pl-PL" sz="8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hangingPunct="0"/>
            <a:endParaRPr lang="pl-PL" altLang="pl-PL" sz="1050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8579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ytuł 1"/>
          <p:cNvSpPr>
            <a:spLocks noGrp="1"/>
          </p:cNvSpPr>
          <p:nvPr>
            <p:ph type="title"/>
          </p:nvPr>
        </p:nvSpPr>
        <p:spPr bwMode="auto">
          <a:xfrm>
            <a:off x="1934769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>
              <a:defRPr/>
            </a:pPr>
            <a:r>
              <a:rPr lang="pl-PL" dirty="0" smtClean="0"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pl-PL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Ewaluacje zewnętrzne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0" y="1340773"/>
            <a:ext cx="9789537" cy="4969023"/>
          </a:xfrm>
        </p:spPr>
        <p:txBody>
          <a:bodyPr>
            <a:normAutofit fontScale="77500" lnSpcReduction="20000"/>
          </a:bodyPr>
          <a:lstStyle/>
          <a:p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W:</a:t>
            </a: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przedszkolach</a:t>
            </a:r>
            <a:endParaRPr lang="pl-PL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innych </a:t>
            </a:r>
            <a:r>
              <a:rPr lang="pl-PL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formach wychowania </a:t>
            </a:r>
            <a:r>
              <a:rPr lang="pl-PL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przedszkolnego</a:t>
            </a: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oddziałach </a:t>
            </a:r>
            <a:r>
              <a:rPr lang="pl-PL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przedszkolnych w szkołach podstawowych – w zakresie </a:t>
            </a:r>
            <a:r>
              <a:rPr lang="pl-PL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wymagań:</a:t>
            </a:r>
            <a:endParaRPr lang="pl-PL" sz="2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D0490D-1C4C-466A-B826-50160A0804C5}" type="slidenum">
              <a:rPr lang="pl-PL" smtClean="0"/>
              <a:pPr>
                <a:defRPr/>
              </a:pPr>
              <a:t>66</a:t>
            </a:fld>
            <a:endParaRPr lang="pl-PL"/>
          </a:p>
        </p:txBody>
      </p:sp>
      <p:sp>
        <p:nvSpPr>
          <p:cNvPr id="2" name="Prostokąt zaokrąglony 1"/>
          <p:cNvSpPr/>
          <p:nvPr/>
        </p:nvSpPr>
        <p:spPr>
          <a:xfrm>
            <a:off x="701527" y="1484784"/>
            <a:ext cx="8502945" cy="864096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Ewaluacje problemowe </a:t>
            </a:r>
            <a:r>
              <a:rPr lang="pl-PL" sz="2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 zakresie wymagań ustalonych przez </a:t>
            </a:r>
            <a:endParaRPr lang="pl-PL" sz="22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pl-PL" sz="2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Ministra </a:t>
            </a:r>
            <a:r>
              <a:rPr lang="pl-PL" sz="2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Edukacji Narodowej</a:t>
            </a:r>
          </a:p>
        </p:txBody>
      </p:sp>
      <p:sp>
        <p:nvSpPr>
          <p:cNvPr id="6" name="Tytuł 1"/>
          <p:cNvSpPr txBox="1">
            <a:spLocks/>
          </p:cNvSpPr>
          <p:nvPr/>
        </p:nvSpPr>
        <p:spPr bwMode="auto">
          <a:xfrm>
            <a:off x="0" y="5372620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rostokąt z rogami ściętymi po przekątnej 6"/>
          <p:cNvSpPr/>
          <p:nvPr/>
        </p:nvSpPr>
        <p:spPr>
          <a:xfrm>
            <a:off x="344487" y="3899099"/>
            <a:ext cx="9217024" cy="792088"/>
          </a:xfrm>
          <a:prstGeom prst="snip2Diag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Procesy </a:t>
            </a:r>
            <a:r>
              <a:rPr lang="pl-PL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wspomagania rozwoju i edukacji dzieci są zorganizowane w sposób sprzyjający uczeniu </a:t>
            </a:r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się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Prostokąt z rogami ściętymi po przekątnej 9"/>
          <p:cNvSpPr/>
          <p:nvPr/>
        </p:nvSpPr>
        <p:spPr>
          <a:xfrm>
            <a:off x="344488" y="4918014"/>
            <a:ext cx="9217024" cy="792088"/>
          </a:xfrm>
          <a:prstGeom prst="snip2Diag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Przedszkole </a:t>
            </a:r>
            <a:r>
              <a:rPr lang="pl-PL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wspomaga rozwój dzieci, z uwzględnieniem ich indywidualnej </a:t>
            </a:r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sytuacji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Prostokąt z rogami ściętymi po przekątnej 8"/>
          <p:cNvSpPr/>
          <p:nvPr/>
        </p:nvSpPr>
        <p:spPr>
          <a:xfrm>
            <a:off x="337695" y="5949280"/>
            <a:ext cx="9217024" cy="792088"/>
          </a:xfrm>
          <a:prstGeom prst="snip2Diag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Rodzice </a:t>
            </a:r>
            <a:r>
              <a:rPr lang="pl-PL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są partnerami </a:t>
            </a:r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przedszkola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1551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ytuł 1"/>
          <p:cNvSpPr>
            <a:spLocks noGrp="1"/>
          </p:cNvSpPr>
          <p:nvPr>
            <p:ph type="title"/>
          </p:nvPr>
        </p:nvSpPr>
        <p:spPr bwMode="auto">
          <a:xfrm>
            <a:off x="1934769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>
              <a:defRPr/>
            </a:pPr>
            <a:r>
              <a:rPr lang="pl-PL" dirty="0" smtClean="0"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pl-PL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Ewaluacje zewnętrzne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0" y="1340773"/>
            <a:ext cx="9789537" cy="4969023"/>
          </a:xfrm>
        </p:spPr>
        <p:txBody>
          <a:bodyPr>
            <a:normAutofit fontScale="77500" lnSpcReduction="20000"/>
          </a:bodyPr>
          <a:lstStyle/>
          <a:p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szkołach:</a:t>
            </a: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podstawowych </a:t>
            </a:r>
            <a:r>
              <a:rPr lang="pl-PL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dla dzieci i młodzieży </a:t>
            </a:r>
            <a:endParaRPr lang="pl-PL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ponadpodstawowych dla </a:t>
            </a:r>
            <a:r>
              <a:rPr lang="pl-PL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dzieci i </a:t>
            </a:r>
            <a:r>
              <a:rPr lang="pl-PL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młodzieży </a:t>
            </a:r>
            <a:r>
              <a:rPr lang="pl-PL" sz="2000" dirty="0"/>
              <a:t>– </a:t>
            </a:r>
            <a:r>
              <a:rPr lang="pl-PL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pl-PL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zakresie </a:t>
            </a:r>
            <a:r>
              <a:rPr lang="pl-PL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wymagań:</a:t>
            </a:r>
            <a:endParaRPr lang="pl-PL" sz="2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D0490D-1C4C-466A-B826-50160A0804C5}" type="slidenum">
              <a:rPr lang="pl-PL" smtClean="0"/>
              <a:pPr>
                <a:defRPr/>
              </a:pPr>
              <a:t>67</a:t>
            </a:fld>
            <a:endParaRPr lang="pl-PL"/>
          </a:p>
        </p:txBody>
      </p:sp>
      <p:sp>
        <p:nvSpPr>
          <p:cNvPr id="2" name="Prostokąt zaokrąglony 1"/>
          <p:cNvSpPr/>
          <p:nvPr/>
        </p:nvSpPr>
        <p:spPr>
          <a:xfrm>
            <a:off x="701527" y="1484784"/>
            <a:ext cx="8502945" cy="864096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Ewaluacje problemowe </a:t>
            </a:r>
            <a:r>
              <a:rPr lang="pl-PL" sz="2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 zakresie wymagań ustalonych przez </a:t>
            </a:r>
            <a:endParaRPr lang="pl-PL" sz="22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pl-PL" sz="2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Ministra </a:t>
            </a:r>
            <a:r>
              <a:rPr lang="pl-PL" sz="2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Edukacji Narodowej</a:t>
            </a:r>
          </a:p>
        </p:txBody>
      </p:sp>
      <p:sp>
        <p:nvSpPr>
          <p:cNvPr id="6" name="Tytuł 1"/>
          <p:cNvSpPr txBox="1">
            <a:spLocks/>
          </p:cNvSpPr>
          <p:nvPr/>
        </p:nvSpPr>
        <p:spPr bwMode="auto">
          <a:xfrm>
            <a:off x="0" y="5372620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rostokąt z rogami ściętymi po przekątnej 6"/>
          <p:cNvSpPr/>
          <p:nvPr/>
        </p:nvSpPr>
        <p:spPr>
          <a:xfrm>
            <a:off x="344487" y="3899099"/>
            <a:ext cx="9217024" cy="792088"/>
          </a:xfrm>
          <a:prstGeom prst="snip2Diag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pl-PL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Kształtowane są postawy i respektowane normy </a:t>
            </a:r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społeczne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Prostokąt z rogami ściętymi po przekątnej 9"/>
          <p:cNvSpPr/>
          <p:nvPr/>
        </p:nvSpPr>
        <p:spPr>
          <a:xfrm>
            <a:off x="344488" y="4918014"/>
            <a:ext cx="9217024" cy="792088"/>
          </a:xfrm>
          <a:prstGeom prst="snip2Diag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Szkoła </a:t>
            </a:r>
            <a:r>
              <a:rPr lang="pl-PL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lub placówka wspomaga rozwój uczniów, z uwzględnieniem ich indywidualnej </a:t>
            </a:r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sytuacji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Prostokąt z rogami ściętymi po przekątnej 8"/>
          <p:cNvSpPr/>
          <p:nvPr/>
        </p:nvSpPr>
        <p:spPr>
          <a:xfrm>
            <a:off x="337695" y="5949280"/>
            <a:ext cx="9217024" cy="792088"/>
          </a:xfrm>
          <a:prstGeom prst="snip2Diag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Rodzice </a:t>
            </a:r>
            <a:r>
              <a:rPr lang="pl-PL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są partnerami </a:t>
            </a:r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szkoły lub placówki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251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ytuł 1"/>
          <p:cNvSpPr>
            <a:spLocks noGrp="1"/>
          </p:cNvSpPr>
          <p:nvPr>
            <p:ph type="title"/>
          </p:nvPr>
        </p:nvSpPr>
        <p:spPr bwMode="auto">
          <a:xfrm>
            <a:off x="1934769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>
              <a:defRPr/>
            </a:pPr>
            <a:r>
              <a:rPr lang="pl-PL" dirty="0" smtClean="0"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pl-PL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Ewaluacje zewnętrzne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0" y="1340773"/>
            <a:ext cx="9789537" cy="4969023"/>
          </a:xfrm>
        </p:spPr>
        <p:txBody>
          <a:bodyPr>
            <a:normAutofit fontScale="85000" lnSpcReduction="20000"/>
          </a:bodyPr>
          <a:lstStyle/>
          <a:p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szkołach:</a:t>
            </a: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pl-P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 dorosłych – w</a:t>
            </a:r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zakresie </a:t>
            </a:r>
            <a:r>
              <a:rPr lang="pl-P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wymagań:</a:t>
            </a:r>
            <a:endParaRPr lang="pl-PL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D0490D-1C4C-466A-B826-50160A0804C5}" type="slidenum">
              <a:rPr lang="pl-PL" smtClean="0"/>
              <a:pPr>
                <a:defRPr/>
              </a:pPr>
              <a:t>68</a:t>
            </a:fld>
            <a:endParaRPr lang="pl-PL"/>
          </a:p>
        </p:txBody>
      </p:sp>
      <p:sp>
        <p:nvSpPr>
          <p:cNvPr id="2" name="Prostokąt zaokrąglony 1"/>
          <p:cNvSpPr/>
          <p:nvPr/>
        </p:nvSpPr>
        <p:spPr>
          <a:xfrm>
            <a:off x="701527" y="1484784"/>
            <a:ext cx="8502945" cy="864096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Ewaluacje problemowe </a:t>
            </a:r>
            <a:r>
              <a:rPr lang="pl-PL" sz="2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 zakresie wymagań ustalonych przez </a:t>
            </a:r>
            <a:endParaRPr lang="pl-PL" sz="22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pl-PL" sz="2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Ministra </a:t>
            </a:r>
            <a:r>
              <a:rPr lang="pl-PL" sz="2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Edukacji Narodowej</a:t>
            </a:r>
          </a:p>
        </p:txBody>
      </p:sp>
      <p:sp>
        <p:nvSpPr>
          <p:cNvPr id="6" name="Tytuł 1"/>
          <p:cNvSpPr txBox="1">
            <a:spLocks/>
          </p:cNvSpPr>
          <p:nvPr/>
        </p:nvSpPr>
        <p:spPr bwMode="auto">
          <a:xfrm>
            <a:off x="0" y="5372620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rostokąt z rogami ściętymi po przekątnej 6"/>
          <p:cNvSpPr/>
          <p:nvPr/>
        </p:nvSpPr>
        <p:spPr>
          <a:xfrm>
            <a:off x="344487" y="3899099"/>
            <a:ext cx="9217024" cy="792088"/>
          </a:xfrm>
          <a:prstGeom prst="snip2Diag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pl-PL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Procesy edukacyjne są zorganizowane w sposób sprzyjający uczeniu się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Prostokąt z rogami ściętymi po przekątnej 9"/>
          <p:cNvSpPr/>
          <p:nvPr/>
        </p:nvSpPr>
        <p:spPr>
          <a:xfrm>
            <a:off x="344488" y="4918014"/>
            <a:ext cx="9217024" cy="792088"/>
          </a:xfrm>
          <a:prstGeom prst="snip2Diag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pl-PL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Uczniowie nabywają wiadomości i umiejętności określone w podstawie programowej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8223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ytuł 1"/>
          <p:cNvSpPr>
            <a:spLocks noGrp="1"/>
          </p:cNvSpPr>
          <p:nvPr>
            <p:ph type="title"/>
          </p:nvPr>
        </p:nvSpPr>
        <p:spPr bwMode="auto">
          <a:xfrm>
            <a:off x="1934769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>
              <a:defRPr/>
            </a:pPr>
            <a:r>
              <a:rPr lang="pl-PL" dirty="0" smtClean="0"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pl-PL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Ewaluacje zewnętrzne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0" y="1340773"/>
            <a:ext cx="9789537" cy="4969023"/>
          </a:xfrm>
        </p:spPr>
        <p:txBody>
          <a:bodyPr>
            <a:normAutofit fontScale="85000" lnSpcReduction="20000"/>
          </a:bodyPr>
          <a:lstStyle/>
          <a:p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:</a:t>
            </a: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bibliotekach pedagogicznych – w zakresie wymagań:</a:t>
            </a:r>
            <a:endParaRPr lang="pl-PL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D0490D-1C4C-466A-B826-50160A0804C5}" type="slidenum">
              <a:rPr lang="pl-PL" smtClean="0"/>
              <a:pPr>
                <a:defRPr/>
              </a:pPr>
              <a:t>69</a:t>
            </a:fld>
            <a:endParaRPr lang="pl-PL"/>
          </a:p>
        </p:txBody>
      </p:sp>
      <p:sp>
        <p:nvSpPr>
          <p:cNvPr id="2" name="Prostokąt zaokrąglony 1"/>
          <p:cNvSpPr/>
          <p:nvPr/>
        </p:nvSpPr>
        <p:spPr>
          <a:xfrm>
            <a:off x="701527" y="1484784"/>
            <a:ext cx="8502945" cy="864096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Ewaluacje problemowe </a:t>
            </a:r>
            <a:r>
              <a:rPr lang="pl-PL" sz="2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 zakresie wymagań ustalonych przez </a:t>
            </a:r>
            <a:endParaRPr lang="pl-PL" sz="22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pl-PL" sz="2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Ministra </a:t>
            </a:r>
            <a:r>
              <a:rPr lang="pl-PL" sz="2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Edukacji Narodowej</a:t>
            </a:r>
          </a:p>
        </p:txBody>
      </p:sp>
      <p:sp>
        <p:nvSpPr>
          <p:cNvPr id="6" name="Tytuł 1"/>
          <p:cNvSpPr txBox="1">
            <a:spLocks/>
          </p:cNvSpPr>
          <p:nvPr/>
        </p:nvSpPr>
        <p:spPr bwMode="auto">
          <a:xfrm>
            <a:off x="0" y="5372620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rostokąt z rogami ściętymi po przekątnej 6"/>
          <p:cNvSpPr/>
          <p:nvPr/>
        </p:nvSpPr>
        <p:spPr>
          <a:xfrm>
            <a:off x="344487" y="3899099"/>
            <a:ext cx="9217024" cy="792088"/>
          </a:xfrm>
          <a:prstGeom prst="snip2Diag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pl-PL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Placówka zaspokaja potrzeby osób, instytucji i organizacji korzystających z oferty placówki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Prostokąt z rogami ściętymi po przekątnej 9"/>
          <p:cNvSpPr/>
          <p:nvPr/>
        </p:nvSpPr>
        <p:spPr>
          <a:xfrm>
            <a:off x="344488" y="4918014"/>
            <a:ext cx="9217024" cy="792088"/>
          </a:xfrm>
          <a:prstGeom prst="snip2Diag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pl-PL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Placówka współpracuje ze środowiskiem lokalnym na rzecz wzajemnego rozwoju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Prostokąt z rogami ściętymi po przekątnej 8"/>
          <p:cNvSpPr/>
          <p:nvPr/>
        </p:nvSpPr>
        <p:spPr>
          <a:xfrm>
            <a:off x="337695" y="5949280"/>
            <a:ext cx="9217024" cy="792088"/>
          </a:xfrm>
          <a:prstGeom prst="snip2Diag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pl-PL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Zarządzanie placówką służy jej rozwojowi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2728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116466" y="2348885"/>
            <a:ext cx="9283435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Wyniki i wnioski </a:t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wynikające ze sprawowanego nadzoru pedagogicznego nad szkołami i placówkami </a:t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przez Lubuskiego Kuratora Oświaty</a:t>
            </a:r>
          </a:p>
        </p:txBody>
      </p:sp>
      <p:sp>
        <p:nvSpPr>
          <p:cNvPr id="3" name="Symbol zastępczy zawartości 2"/>
          <p:cNvSpPr txBox="1">
            <a:spLocks/>
          </p:cNvSpPr>
          <p:nvPr/>
        </p:nvSpPr>
        <p:spPr bwMode="auto">
          <a:xfrm>
            <a:off x="0" y="5362178"/>
            <a:ext cx="9906000" cy="151216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 startAt="5"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7420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ytuł 1"/>
          <p:cNvSpPr>
            <a:spLocks noGrp="1"/>
          </p:cNvSpPr>
          <p:nvPr>
            <p:ph type="title"/>
          </p:nvPr>
        </p:nvSpPr>
        <p:spPr bwMode="auto">
          <a:xfrm>
            <a:off x="1934769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>
              <a:defRPr/>
            </a:pPr>
            <a:r>
              <a:rPr lang="pl-PL" dirty="0" smtClean="0"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pl-PL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Ewaluacje zewnętrzne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0" y="1484784"/>
            <a:ext cx="9906000" cy="4969023"/>
          </a:xfrm>
        </p:spPr>
        <p:txBody>
          <a:bodyPr/>
          <a:lstStyle/>
          <a:p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W: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przedszkolach - w zakresie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wymagań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800" dirty="0" smtClean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D0490D-1C4C-466A-B826-50160A0804C5}" type="slidenum">
              <a:rPr lang="pl-PL" smtClean="0"/>
              <a:pPr>
                <a:defRPr/>
              </a:pPr>
              <a:t>70</a:t>
            </a:fld>
            <a:endParaRPr lang="pl-PL"/>
          </a:p>
        </p:txBody>
      </p:sp>
      <p:sp>
        <p:nvSpPr>
          <p:cNvPr id="6" name="Prostokąt zaokrąglony 5"/>
          <p:cNvSpPr/>
          <p:nvPr/>
        </p:nvSpPr>
        <p:spPr>
          <a:xfrm>
            <a:off x="581285" y="1484784"/>
            <a:ext cx="8740202" cy="936104"/>
          </a:xfrm>
          <a:prstGeom prst="roundRect">
            <a:avLst/>
          </a:prstGeom>
          <a:solidFill>
            <a:srgbClr val="008000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Ewaluacje problemowe w zakresie wymagań ustalonych </a:t>
            </a:r>
            <a:r>
              <a:rPr lang="pl-PL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przez Lubuskiego Kuratora Oświaty </a:t>
            </a:r>
            <a:br>
              <a:rPr lang="pl-PL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 podstawie wniosków z nadzoru pedagogicznego </a:t>
            </a:r>
            <a:endParaRPr lang="pl-PL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ytuł 1"/>
          <p:cNvSpPr txBox="1">
            <a:spLocks/>
          </p:cNvSpPr>
          <p:nvPr/>
        </p:nvSpPr>
        <p:spPr bwMode="auto">
          <a:xfrm>
            <a:off x="5494" y="5661248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Prostokąt 1"/>
          <p:cNvSpPr/>
          <p:nvPr/>
        </p:nvSpPr>
        <p:spPr>
          <a:xfrm>
            <a:off x="272480" y="3963612"/>
            <a:ext cx="9217024" cy="86409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pl-PL" sz="2000" b="1" dirty="0">
                <a:latin typeface="Times" panose="02020603050405020304" pitchFamily="18" charset="0"/>
                <a:cs typeface="Times" panose="02020603050405020304" pitchFamily="18" charset="0"/>
              </a:rPr>
              <a:t>Procesy wspomagania rozwoju i edukacji dzieci są zorganizowane w sposób sprzyjający uczeniu </a:t>
            </a:r>
            <a:r>
              <a:rPr lang="pl-PL" sz="2000" b="1" dirty="0" smtClean="0">
                <a:latin typeface="Times" panose="02020603050405020304" pitchFamily="18" charset="0"/>
                <a:cs typeface="Times" panose="02020603050405020304" pitchFamily="18" charset="0"/>
              </a:rPr>
              <a:t>się</a:t>
            </a:r>
            <a:endParaRPr lang="pl-PL" sz="2000" b="1" i="1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8" name="Prostokąt 7"/>
          <p:cNvSpPr/>
          <p:nvPr/>
        </p:nvSpPr>
        <p:spPr>
          <a:xfrm>
            <a:off x="235300" y="5265204"/>
            <a:ext cx="9217024" cy="79208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2000" b="1" dirty="0">
                <a:latin typeface="Times" panose="02020603050405020304" pitchFamily="18" charset="0"/>
                <a:cs typeface="Times" panose="02020603050405020304" pitchFamily="18" charset="0"/>
              </a:rPr>
              <a:t>Przedszkole wspomaga rozwój dzieci, z uwzględnieniem ich indywidualnej </a:t>
            </a:r>
            <a:r>
              <a:rPr lang="pl-PL" sz="2000" b="1" dirty="0" smtClean="0">
                <a:latin typeface="Times" panose="02020603050405020304" pitchFamily="18" charset="0"/>
                <a:cs typeface="Times" panose="02020603050405020304" pitchFamily="18" charset="0"/>
              </a:rPr>
              <a:t>sytuacji</a:t>
            </a:r>
            <a:endParaRPr lang="pl-PL" sz="2000" b="1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7911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ytuł 1"/>
          <p:cNvSpPr>
            <a:spLocks noGrp="1"/>
          </p:cNvSpPr>
          <p:nvPr>
            <p:ph type="title"/>
          </p:nvPr>
        </p:nvSpPr>
        <p:spPr bwMode="auto">
          <a:xfrm>
            <a:off x="1934769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>
              <a:defRPr/>
            </a:pPr>
            <a:r>
              <a:rPr lang="pl-PL" dirty="0" smtClean="0"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pl-PL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Ewaluacje zewnętrzne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0" y="1484784"/>
            <a:ext cx="9906000" cy="4969023"/>
          </a:xfrm>
        </p:spPr>
        <p:txBody>
          <a:bodyPr/>
          <a:lstStyle/>
          <a:p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szkołach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pl-PL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odstawowych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ponadpodstawowych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w zakresie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wymagań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800" dirty="0" smtClean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D0490D-1C4C-466A-B826-50160A0804C5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71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rostokąt zaokrąglony 5"/>
          <p:cNvSpPr/>
          <p:nvPr/>
        </p:nvSpPr>
        <p:spPr>
          <a:xfrm>
            <a:off x="581285" y="1484784"/>
            <a:ext cx="8740202" cy="936104"/>
          </a:xfrm>
          <a:prstGeom prst="roundRect">
            <a:avLst/>
          </a:prstGeom>
          <a:solidFill>
            <a:srgbClr val="008000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Ewaluacje problemowe w zakresie wymagań ustalonych </a:t>
            </a:r>
            <a:r>
              <a:rPr lang="pl-PL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przez Lubuskiego Kuratora Oświaty </a:t>
            </a:r>
            <a:br>
              <a:rPr lang="pl-PL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 podstawie wniosków z nadzoru pedagogicznego </a:t>
            </a:r>
            <a:endParaRPr lang="pl-PL" b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ytuł 1"/>
          <p:cNvSpPr txBox="1">
            <a:spLocks/>
          </p:cNvSpPr>
          <p:nvPr/>
        </p:nvSpPr>
        <p:spPr bwMode="auto">
          <a:xfrm>
            <a:off x="5494" y="5661248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Prostokąt 1"/>
          <p:cNvSpPr/>
          <p:nvPr/>
        </p:nvSpPr>
        <p:spPr>
          <a:xfrm>
            <a:off x="272480" y="4356615"/>
            <a:ext cx="9217024" cy="86409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20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Procesy edukacyjne są zorganizowane w sposób sprzyjający uczeniu się</a:t>
            </a:r>
            <a:endParaRPr lang="pl-PL" sz="2000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4220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311285" y="2636917"/>
            <a:ext cx="9283435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33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Kontrole podejmowane </a:t>
            </a:r>
            <a:r>
              <a:rPr lang="pl-PL" sz="33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przez </a:t>
            </a:r>
            <a:r>
              <a:rPr lang="pl-PL" sz="33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Kuratora </a:t>
            </a:r>
            <a:r>
              <a:rPr lang="pl-PL" sz="33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pl-PL" sz="33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światy</a:t>
            </a:r>
            <a:r>
              <a:rPr lang="pl-PL" sz="33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pl-PL" sz="33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przewidziane </a:t>
            </a:r>
            <a:r>
              <a:rPr lang="pl-PL" sz="33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33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Planie </a:t>
            </a:r>
            <a:r>
              <a:rPr lang="pl-PL" sz="33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pl-PL" sz="33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adzoru </a:t>
            </a:r>
            <a:r>
              <a:rPr lang="pl-PL" sz="33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pl-PL" sz="33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edagogicznego</a:t>
            </a:r>
            <a:r>
              <a:rPr lang="pl-PL" sz="33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pl-PL" sz="33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przeprowadzane z </a:t>
            </a:r>
            <a:r>
              <a:rPr lang="pl-PL" sz="33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wykorzystaniem arkuszy kontroli zatwierdzonych przez </a:t>
            </a:r>
            <a:r>
              <a:rPr lang="pl-PL" sz="33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MEN</a:t>
            </a:r>
            <a:br>
              <a:rPr lang="pl-PL" sz="33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2246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5170" name="Tytuł 1"/>
          <p:cNvSpPr>
            <a:spLocks noGrp="1"/>
          </p:cNvSpPr>
          <p:nvPr>
            <p:ph type="title"/>
          </p:nvPr>
        </p:nvSpPr>
        <p:spPr bwMode="auto">
          <a:xfrm>
            <a:off x="1715090" y="30907"/>
            <a:ext cx="8190910" cy="928688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Kontrole podejmowane przez Kuratora Oświaty, </a:t>
            </a:r>
            <a:b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przewidziane w planie nadzoru pedagogicznego, przeprowadzane </a:t>
            </a:r>
            <a:b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 wykorzystaniem arkuszy kontroli zatwierdzonych przez MEN</a:t>
            </a:r>
            <a:endParaRPr lang="pl-PL" sz="1800" dirty="0" smtClean="0">
              <a:solidFill>
                <a:srgbClr val="00009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4211" name="Symbol zastępczy zawartości 2"/>
          <p:cNvSpPr>
            <a:spLocks noGrp="1"/>
          </p:cNvSpPr>
          <p:nvPr>
            <p:ph idx="1"/>
          </p:nvPr>
        </p:nvSpPr>
        <p:spPr>
          <a:xfrm>
            <a:off x="0" y="1340768"/>
            <a:ext cx="9789537" cy="4286250"/>
          </a:xfrm>
        </p:spPr>
        <p:txBody>
          <a:bodyPr/>
          <a:lstStyle/>
          <a:p>
            <a:pPr marL="0" lvl="0" indent="0" algn="just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Tematy kontroli </a:t>
            </a:r>
            <a:r>
              <a:rPr lang="pl-PL" altLang="pl-PL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na rok szkolny 2019/2020 ustalone przez Ministra Edukacji Narodowej: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endParaRPr lang="pl-PL" sz="18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endParaRPr lang="pl-PL" sz="16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8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8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9DB073-DDEF-4281-887B-67B316609F0A}" type="slidenum">
              <a:rPr lang="pl-PL" smtClean="0"/>
              <a:pPr>
                <a:defRPr/>
              </a:pPr>
              <a:t>73</a:t>
            </a:fld>
            <a:endParaRPr lang="pl-PL"/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6222550"/>
              </p:ext>
            </p:extLst>
          </p:nvPr>
        </p:nvGraphicFramePr>
        <p:xfrm>
          <a:off x="194471" y="1786529"/>
          <a:ext cx="9517057" cy="1554480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23102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06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57710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Temat 1:</a:t>
                      </a:r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Zgodność z przepisami prawa funkcjonowania monitoringu wizyjnego w szkołach</a:t>
                      </a:r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96729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Typ szkoły/placówki:</a:t>
                      </a:r>
                      <a:endParaRPr lang="pl-PL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Publiczne:</a:t>
                      </a:r>
                    </a:p>
                    <a:p>
                      <a:pPr marL="285750" indent="-285750">
                        <a:buClr>
                          <a:srgbClr val="FF0000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pl-PL" sz="180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szkoły podstawowe </a:t>
                      </a:r>
                      <a:r>
                        <a:rPr lang="pl-PL" sz="1800" kern="1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(5% - 16)</a:t>
                      </a:r>
                    </a:p>
                    <a:p>
                      <a:pPr marL="285750" indent="-285750">
                        <a:buClr>
                          <a:srgbClr val="FF0000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pl-PL" sz="180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szkoły ponadpodstawowe </a:t>
                      </a:r>
                      <a:r>
                        <a:rPr lang="pl-PL" sz="1800" kern="1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(5% - 9)</a:t>
                      </a:r>
                      <a:r>
                        <a:rPr lang="pl-PL" sz="180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pl-PL" sz="1800" b="1" kern="12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" name="Tabe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8837698"/>
              </p:ext>
            </p:extLst>
          </p:nvPr>
        </p:nvGraphicFramePr>
        <p:xfrm>
          <a:off x="194471" y="3573017"/>
          <a:ext cx="9517057" cy="2064549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23102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06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64331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Temat 2:</a:t>
                      </a:r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Zgodność z przepisami prawa organizowania zajęć w grupie do pięciu uczniów lub w formie indywidualnej oraz udzielania </a:t>
                      </a:r>
                      <a:br>
                        <a:rPr lang="pl-PL" sz="18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</a:br>
                      <a:r>
                        <a:rPr lang="pl-PL" sz="18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uczniom pomocy psychologiczno-pedagogicznej w formie zindywidualizowanej ścieżki kształcenia</a:t>
                      </a:r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75829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Typ szkoły/placówki:</a:t>
                      </a:r>
                      <a:endParaRPr lang="pl-PL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pl-PL" sz="180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szkoły ogólnodostępne </a:t>
                      </a:r>
                      <a:r>
                        <a:rPr lang="pl-PL" sz="1800" kern="1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(5% - 26)</a:t>
                      </a:r>
                      <a:endParaRPr lang="pl-PL" sz="1800" kern="12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85750" indent="-285750">
                        <a:buClr>
                          <a:srgbClr val="FF0000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pl-PL" sz="180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szkoły integracyjne --------</a:t>
                      </a:r>
                      <a:endParaRPr lang="pl-PL" sz="1800" b="1" kern="1200" dirty="0" smtClean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pole tekstowe 2"/>
          <p:cNvSpPr txBox="1"/>
          <p:nvPr/>
        </p:nvSpPr>
        <p:spPr>
          <a:xfrm>
            <a:off x="6726488" y="2523440"/>
            <a:ext cx="24122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latin typeface="Times" panose="02020603050405020304" pitchFamily="18" charset="0"/>
                <a:cs typeface="Times" panose="02020603050405020304" pitchFamily="18" charset="0"/>
              </a:rPr>
              <a:t>Termin: II-VI 2020</a:t>
            </a:r>
            <a:endParaRPr lang="pl-PL" b="1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9" name="Strzałka w prawo 8"/>
          <p:cNvSpPr/>
          <p:nvPr/>
        </p:nvSpPr>
        <p:spPr>
          <a:xfrm>
            <a:off x="6280452" y="2600094"/>
            <a:ext cx="417072" cy="216024"/>
          </a:xfrm>
          <a:prstGeom prst="rightArrow">
            <a:avLst/>
          </a:prstGeom>
          <a:solidFill>
            <a:srgbClr val="00FF00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Strzałka w prawo 11"/>
          <p:cNvSpPr/>
          <p:nvPr/>
        </p:nvSpPr>
        <p:spPr>
          <a:xfrm>
            <a:off x="6309417" y="4945814"/>
            <a:ext cx="417071" cy="216024"/>
          </a:xfrm>
          <a:prstGeom prst="rightArrow">
            <a:avLst/>
          </a:prstGeom>
          <a:solidFill>
            <a:srgbClr val="00FF00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3" name="pole tekstowe 12"/>
          <p:cNvSpPr txBox="1"/>
          <p:nvPr/>
        </p:nvSpPr>
        <p:spPr>
          <a:xfrm>
            <a:off x="6726488" y="4857562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latin typeface="Times" panose="02020603050405020304" pitchFamily="18" charset="0"/>
                <a:cs typeface="Times" panose="02020603050405020304" pitchFamily="18" charset="0"/>
              </a:rPr>
              <a:t>Termin: I-III 2020</a:t>
            </a:r>
            <a:endParaRPr lang="pl-PL" b="1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5047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5170" name="Tytuł 1"/>
          <p:cNvSpPr>
            <a:spLocks noGrp="1"/>
          </p:cNvSpPr>
          <p:nvPr>
            <p:ph type="title"/>
          </p:nvPr>
        </p:nvSpPr>
        <p:spPr bwMode="auto">
          <a:xfrm>
            <a:off x="1715090" y="30907"/>
            <a:ext cx="8190910" cy="928688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Kontrole podejmowane przez Kuratora Oświaty, </a:t>
            </a:r>
            <a:b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przewidziane w planie nadzoru pedagogicznego, przeprowadzane </a:t>
            </a:r>
            <a:b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 wykorzystaniem arkuszy kontroli zatwierdzonych przez MEN</a:t>
            </a:r>
            <a:endParaRPr lang="pl-PL" sz="1800" dirty="0" smtClean="0">
              <a:solidFill>
                <a:srgbClr val="00009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4211" name="Symbol zastępczy zawartości 2"/>
          <p:cNvSpPr>
            <a:spLocks noGrp="1"/>
          </p:cNvSpPr>
          <p:nvPr>
            <p:ph idx="1"/>
          </p:nvPr>
        </p:nvSpPr>
        <p:spPr>
          <a:xfrm>
            <a:off x="0" y="1340768"/>
            <a:ext cx="9789537" cy="4286250"/>
          </a:xfrm>
        </p:spPr>
        <p:txBody>
          <a:bodyPr/>
          <a:lstStyle/>
          <a:p>
            <a:pPr marL="0" indent="0" algn="just"/>
            <a:endParaRPr lang="pl-PL" sz="16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8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8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9DB073-DDEF-4281-887B-67B316609F0A}" type="slidenum">
              <a:rPr lang="pl-PL" smtClean="0"/>
              <a:pPr>
                <a:defRPr/>
              </a:pPr>
              <a:t>74</a:t>
            </a:fld>
            <a:endParaRPr lang="pl-PL"/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0013909"/>
              </p:ext>
            </p:extLst>
          </p:nvPr>
        </p:nvGraphicFramePr>
        <p:xfrm>
          <a:off x="61946" y="1340768"/>
          <a:ext cx="9844054" cy="2434559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23896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544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576204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Temat 3:</a:t>
                      </a:r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Zgodność z przepisami prawa wydawania orzeczeń o potrzebie kształcenia specjalnego w zakresie dotyczącym organizacji zajęć w grupie do pięciu uczniów lub w formie indywidualnej oraz opinii w sprawie objęcia ucznia pomocą psychologiczno-pedagogiczną w formie zindywidualizowanej ścieżki kształcenia</a:t>
                      </a:r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58355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Typ szkoły/placówki:</a:t>
                      </a:r>
                      <a:endParaRPr lang="pl-PL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Publiczne:</a:t>
                      </a:r>
                    </a:p>
                    <a:p>
                      <a:pPr marL="285750" indent="-285750">
                        <a:buClr>
                          <a:srgbClr val="FF0000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pl-PL" sz="180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poradnie psychologiczno-pedagogiczne </a:t>
                      </a:r>
                      <a:r>
                        <a:rPr lang="pl-PL" sz="1800" kern="1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(50% - 10)</a:t>
                      </a:r>
                    </a:p>
                  </a:txBody>
                  <a:tcPr marL="99060" marR="9906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" name="Tabe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5089384"/>
              </p:ext>
            </p:extLst>
          </p:nvPr>
        </p:nvGraphicFramePr>
        <p:xfrm>
          <a:off x="93036" y="3908791"/>
          <a:ext cx="9756508" cy="2680285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21236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8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42925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Temat 4:</a:t>
                      </a:r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Zgodność oferty kształcenia zawodowego z nową klasyfikacją zawodów szkolnictwa branżowego</a:t>
                      </a:r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47037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Typ szkoły/placówki:</a:t>
                      </a:r>
                      <a:endParaRPr lang="pl-PL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marL="0" indent="0">
                        <a:buClr>
                          <a:srgbClr val="FF0000"/>
                        </a:buClr>
                        <a:buFont typeface="Wingdings" panose="05000000000000000000" pitchFamily="2" charset="2"/>
                        <a:buNone/>
                      </a:pP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Publiczne i niepubliczne szkoły</a:t>
                      </a:r>
                      <a:br>
                        <a:rPr lang="pl-PL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</a:b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prowadzące kształcenie zawodowe:</a:t>
                      </a:r>
                    </a:p>
                    <a:p>
                      <a:pPr marL="285750" indent="-285750">
                        <a:buClr>
                          <a:srgbClr val="FF0000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publiczne branżowe szkoły I stopnia </a:t>
                      </a: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(15% - 9), </a:t>
                      </a: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niepubliczne</a:t>
                      </a: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(50% -3)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publiczne technika </a:t>
                      </a: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(15% - 7), </a:t>
                      </a: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niepubliczne</a:t>
                      </a: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(50% - 3)</a:t>
                      </a:r>
                      <a:endParaRPr lang="pl-PL" sz="1800" kern="1200" dirty="0" smtClean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publiczne szkoły policealne </a:t>
                      </a: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(15% -1), </a:t>
                      </a: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niepubliczne</a:t>
                      </a: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(50% -3)</a:t>
                      </a:r>
                      <a:endParaRPr lang="pl-PL" sz="1800" kern="1200" dirty="0" smtClean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pl-PL" sz="18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publiczne szkoły przysposabiające do pracy </a:t>
                      </a: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(15% -3) </a:t>
                      </a: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niepubliczne</a:t>
                      </a: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(50% - 0)</a:t>
                      </a:r>
                    </a:p>
                  </a:txBody>
                  <a:tcPr marL="99060" marR="9906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pole tekstowe 2"/>
          <p:cNvSpPr txBox="1"/>
          <p:nvPr/>
        </p:nvSpPr>
        <p:spPr>
          <a:xfrm>
            <a:off x="7010897" y="2921425"/>
            <a:ext cx="24122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latin typeface="Times" panose="02020603050405020304" pitchFamily="18" charset="0"/>
                <a:cs typeface="Times" panose="02020603050405020304" pitchFamily="18" charset="0"/>
              </a:rPr>
              <a:t>Termin: I-III 2020</a:t>
            </a:r>
            <a:endParaRPr lang="pl-PL" b="1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9" name="Strzałka w prawo 8"/>
          <p:cNvSpPr/>
          <p:nvPr/>
        </p:nvSpPr>
        <p:spPr>
          <a:xfrm>
            <a:off x="6486153" y="2998079"/>
            <a:ext cx="417072" cy="216024"/>
          </a:xfrm>
          <a:prstGeom prst="rightArrow">
            <a:avLst/>
          </a:prstGeom>
          <a:solidFill>
            <a:srgbClr val="00FF00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Strzałka w prawo 11"/>
          <p:cNvSpPr/>
          <p:nvPr/>
        </p:nvSpPr>
        <p:spPr>
          <a:xfrm>
            <a:off x="6510319" y="5064268"/>
            <a:ext cx="417071" cy="216024"/>
          </a:xfrm>
          <a:prstGeom prst="rightArrow">
            <a:avLst/>
          </a:prstGeom>
          <a:solidFill>
            <a:srgbClr val="00FF00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3" name="pole tekstowe 12"/>
          <p:cNvSpPr txBox="1"/>
          <p:nvPr/>
        </p:nvSpPr>
        <p:spPr>
          <a:xfrm>
            <a:off x="7010897" y="4987614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latin typeface="Times" panose="02020603050405020304" pitchFamily="18" charset="0"/>
                <a:cs typeface="Times" panose="02020603050405020304" pitchFamily="18" charset="0"/>
              </a:rPr>
              <a:t>Termin: X-XII 2019</a:t>
            </a:r>
            <a:endParaRPr lang="pl-PL" b="1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4356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271730" y="2130430"/>
            <a:ext cx="9283435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Monitorowanie </a:t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pracy szkół i placówek</a:t>
            </a:r>
            <a:r>
              <a:rPr lang="pl-PL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i="0" dirty="0" smtClean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400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0" y="5517232"/>
            <a:ext cx="9906000" cy="1340768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55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Monitorowanie pracy szkół i placówek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395" name="Symbol zastępczy zawartości 2"/>
          <p:cNvSpPr>
            <a:spLocks noGrp="1"/>
          </p:cNvSpPr>
          <p:nvPr>
            <p:ph idx="1"/>
          </p:nvPr>
        </p:nvSpPr>
        <p:spPr>
          <a:xfrm>
            <a:off x="116465" y="1628800"/>
            <a:ext cx="9596439" cy="4286250"/>
          </a:xfrm>
        </p:spPr>
        <p:txBody>
          <a:bodyPr/>
          <a:lstStyle/>
          <a:p>
            <a:pPr marL="0" indent="0" algn="just"/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Minister Edukacji Narodowej ustalił, że w roku szkolnym 2019/2020 monitorowanie będzie obejmowało:</a:t>
            </a:r>
          </a:p>
          <a:p>
            <a:pPr algn="just"/>
            <a:endParaRPr lang="pl-PL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publicznych szkołach:</a:t>
            </a: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odstawowych</a:t>
            </a: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ponadpodstawowych</a:t>
            </a:r>
            <a:endParaRPr lang="pl-PL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pl-PL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5A40C9-92DC-4218-B468-ABBA4F26ECC0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76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Prostokąt z rogami zaokrąglonymi z jednej strony 6"/>
          <p:cNvSpPr/>
          <p:nvPr/>
        </p:nvSpPr>
        <p:spPr>
          <a:xfrm>
            <a:off x="240959" y="4077072"/>
            <a:ext cx="9289032" cy="900100"/>
          </a:xfrm>
          <a:prstGeom prst="round2SameRect">
            <a:avLst/>
          </a:prstGeom>
          <a:solidFill>
            <a:srgbClr val="008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Realizacja obowiązkowych zajęć wychowania fizycznego w szkole</a:t>
            </a:r>
          </a:p>
        </p:txBody>
      </p:sp>
      <p:sp>
        <p:nvSpPr>
          <p:cNvPr id="3" name="pole tekstowe 2"/>
          <p:cNvSpPr txBox="1"/>
          <p:nvPr/>
        </p:nvSpPr>
        <p:spPr>
          <a:xfrm>
            <a:off x="240959" y="5864383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Wskaźnik: 100%</a:t>
            </a:r>
          </a:p>
          <a:p>
            <a:r>
              <a:rPr lang="pl-P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Termin: I-III 2020</a:t>
            </a:r>
            <a:endParaRPr lang="pl-PL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22531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0" y="5517232"/>
            <a:ext cx="9906000" cy="1340768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55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Monitorowanie pracy szkół i placówek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395" name="Symbol zastępczy zawartości 2"/>
          <p:cNvSpPr>
            <a:spLocks noGrp="1"/>
          </p:cNvSpPr>
          <p:nvPr>
            <p:ph idx="1"/>
          </p:nvPr>
        </p:nvSpPr>
        <p:spPr>
          <a:xfrm>
            <a:off x="116465" y="1628800"/>
            <a:ext cx="9596439" cy="4286250"/>
          </a:xfrm>
        </p:spPr>
        <p:txBody>
          <a:bodyPr/>
          <a:lstStyle/>
          <a:p>
            <a:pPr marL="0" indent="0" algn="just"/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Minister Edukacji Narodowej ustalił, że w roku szkolnym 2019/2020 monitorowanie będzie obejmowało:</a:t>
            </a:r>
          </a:p>
          <a:p>
            <a:pPr algn="just"/>
            <a:endParaRPr lang="pl-PL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szkołach:</a:t>
            </a: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odstawowych ogólnodostępnych i integracyjnych</a:t>
            </a:r>
          </a:p>
          <a:p>
            <a:pPr marL="0" indent="0" algn="just"/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pl-PL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5A40C9-92DC-4218-B468-ABBA4F26ECC0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77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Prostokąt z rogami zaokrąglonymi z jednej strony 6"/>
          <p:cNvSpPr/>
          <p:nvPr/>
        </p:nvSpPr>
        <p:spPr>
          <a:xfrm>
            <a:off x="240959" y="4077072"/>
            <a:ext cx="9289032" cy="900100"/>
          </a:xfrm>
          <a:prstGeom prst="round2SameRect">
            <a:avLst/>
          </a:prstGeom>
          <a:solidFill>
            <a:srgbClr val="008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Realizacja obowiązkowych zajęć wychowania fizycznego w szkole</a:t>
            </a:r>
          </a:p>
        </p:txBody>
      </p:sp>
      <p:sp>
        <p:nvSpPr>
          <p:cNvPr id="3" name="pole tekstowe 2"/>
          <p:cNvSpPr txBox="1"/>
          <p:nvPr/>
        </p:nvSpPr>
        <p:spPr>
          <a:xfrm>
            <a:off x="240959" y="5864383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Wskaźnik: 30%</a:t>
            </a:r>
          </a:p>
          <a:p>
            <a:r>
              <a:rPr lang="pl-P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Termin: III-V 2020</a:t>
            </a:r>
            <a:endParaRPr lang="pl-PL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82162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0" y="5517232"/>
            <a:ext cx="9906000" cy="1340768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55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Monitorowanie pracy szkół i placówek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395" name="Symbol zastępczy zawartości 2"/>
          <p:cNvSpPr>
            <a:spLocks noGrp="1"/>
          </p:cNvSpPr>
          <p:nvPr>
            <p:ph idx="1"/>
          </p:nvPr>
        </p:nvSpPr>
        <p:spPr>
          <a:xfrm>
            <a:off x="116465" y="1628800"/>
            <a:ext cx="9596439" cy="4286250"/>
          </a:xfrm>
        </p:spPr>
        <p:txBody>
          <a:bodyPr/>
          <a:lstStyle/>
          <a:p>
            <a:pPr marL="0" indent="0" algn="just"/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Minister Edukacji Narodowej ustalił, że w roku szkolnym 2019/2020 monitorowanie będzie obejmowało:</a:t>
            </a:r>
          </a:p>
          <a:p>
            <a:pPr algn="just"/>
            <a:endParaRPr lang="pl-PL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:</a:t>
            </a: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p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rzedszkolach</a:t>
            </a:r>
            <a:endParaRPr lang="pl-PL" sz="20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szkołach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i placówkach, o których mowa w art. 2 pkt 7 ustawy – Prawo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oświatowe</a:t>
            </a: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s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zkołach ponadpodstawowych</a:t>
            </a:r>
            <a:endParaRPr lang="pl-PL" sz="2000" b="1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0" indent="0" algn="just"/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pl-PL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5A40C9-92DC-4218-B468-ABBA4F26ECC0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78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Prostokąt z rogami zaokrąglonymi z jednej strony 6"/>
          <p:cNvSpPr/>
          <p:nvPr/>
        </p:nvSpPr>
        <p:spPr>
          <a:xfrm>
            <a:off x="226828" y="4437112"/>
            <a:ext cx="9289032" cy="1080120"/>
          </a:xfrm>
          <a:prstGeom prst="round2SameRect">
            <a:avLst/>
          </a:prstGeom>
          <a:solidFill>
            <a:srgbClr val="008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>
                <a:solidFill>
                  <a:prstClr val="white"/>
                </a:solidFill>
              </a:rPr>
              <a:t>Wspieranie potencjału rozwojowego uczniów i stwarzanie warunków do ich aktywnego i pełnego uczestnictwa w życiu przedszkola, szkoły i placówki oraz w środowisku społecznym</a:t>
            </a:r>
            <a:endParaRPr lang="pl-PL" sz="2000" b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pole tekstowe 2"/>
          <p:cNvSpPr txBox="1"/>
          <p:nvPr/>
        </p:nvSpPr>
        <p:spPr>
          <a:xfrm>
            <a:off x="240959" y="5864383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Wskaźnik: 30%</a:t>
            </a:r>
          </a:p>
          <a:p>
            <a:r>
              <a:rPr lang="pl-P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Termin: I-III 2020</a:t>
            </a:r>
            <a:endParaRPr lang="pl-PL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39618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0" y="5517232"/>
            <a:ext cx="9906000" cy="1340768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55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Monitorowanie pracy szkół i placówek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395" name="Symbol zastępczy zawartości 2"/>
          <p:cNvSpPr>
            <a:spLocks noGrp="1"/>
          </p:cNvSpPr>
          <p:nvPr>
            <p:ph idx="1"/>
          </p:nvPr>
        </p:nvSpPr>
        <p:spPr>
          <a:xfrm>
            <a:off x="116465" y="1628800"/>
            <a:ext cx="9596439" cy="4286250"/>
          </a:xfrm>
        </p:spPr>
        <p:txBody>
          <a:bodyPr/>
          <a:lstStyle/>
          <a:p>
            <a:pPr marL="0" indent="0" algn="just"/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Minister Edukacji Narodowej ustalił, że w roku szkolnym 2019/2020 monitorowanie będzie obejmowało:</a:t>
            </a:r>
          </a:p>
          <a:p>
            <a:pPr algn="just"/>
            <a:endParaRPr lang="pl-PL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publicznych:</a:t>
            </a: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szkołach podstawowych</a:t>
            </a:r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pl-PL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5A40C9-92DC-4218-B468-ABBA4F26ECC0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79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Prostokąt z rogami zaokrąglonymi z jednej strony 6"/>
          <p:cNvSpPr/>
          <p:nvPr/>
        </p:nvSpPr>
        <p:spPr>
          <a:xfrm>
            <a:off x="240959" y="4077072"/>
            <a:ext cx="9289032" cy="900100"/>
          </a:xfrm>
          <a:prstGeom prst="round2SameRect">
            <a:avLst/>
          </a:prstGeom>
          <a:solidFill>
            <a:srgbClr val="008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Prowadzenie działalności innowacyjnej</a:t>
            </a:r>
          </a:p>
        </p:txBody>
      </p:sp>
      <p:sp>
        <p:nvSpPr>
          <p:cNvPr id="3" name="pole tekstowe 2"/>
          <p:cNvSpPr txBox="1"/>
          <p:nvPr/>
        </p:nvSpPr>
        <p:spPr>
          <a:xfrm>
            <a:off x="240959" y="5864383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Wskaźnik: 100%</a:t>
            </a:r>
          </a:p>
          <a:p>
            <a:r>
              <a:rPr lang="pl-P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Termin: X-XI 2019</a:t>
            </a:r>
            <a:endParaRPr lang="pl-PL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42744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311282" y="2420888"/>
            <a:ext cx="9283435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Ewaluacje zewnętrzne </a:t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i="0" dirty="0" smtClean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ymbol zastępczy zawartości 2"/>
          <p:cNvSpPr txBox="1">
            <a:spLocks/>
          </p:cNvSpPr>
          <p:nvPr/>
        </p:nvSpPr>
        <p:spPr bwMode="auto">
          <a:xfrm>
            <a:off x="0" y="5362178"/>
            <a:ext cx="9906000" cy="151216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 startAt="5"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0400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0" y="5517232"/>
            <a:ext cx="9906000" cy="1340768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55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Monitorowanie pracy szkół i placówek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395" name="Symbol zastępczy zawartości 2"/>
          <p:cNvSpPr>
            <a:spLocks noGrp="1"/>
          </p:cNvSpPr>
          <p:nvPr>
            <p:ph idx="1"/>
          </p:nvPr>
        </p:nvSpPr>
        <p:spPr>
          <a:xfrm>
            <a:off x="116465" y="1628800"/>
            <a:ext cx="9596439" cy="4286250"/>
          </a:xfrm>
        </p:spPr>
        <p:txBody>
          <a:bodyPr/>
          <a:lstStyle/>
          <a:p>
            <a:pPr marL="0" indent="0" algn="just"/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Minister Edukacji Narodowej ustalił, że w roku szkolnym 2019/2020 monitorowanie będzie obejmowało:</a:t>
            </a:r>
          </a:p>
          <a:p>
            <a:pPr algn="just"/>
            <a:endParaRPr lang="pl-PL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publicznych i niepublicznych:</a:t>
            </a: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szkołach policealnych</a:t>
            </a:r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pl-PL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5A40C9-92DC-4218-B468-ABBA4F26ECC0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80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Prostokąt z rogami zaokrąglonymi z jednej strony 6"/>
          <p:cNvSpPr/>
          <p:nvPr/>
        </p:nvSpPr>
        <p:spPr>
          <a:xfrm>
            <a:off x="240959" y="4077072"/>
            <a:ext cx="9289032" cy="900100"/>
          </a:xfrm>
          <a:prstGeom prst="round2SameRect">
            <a:avLst/>
          </a:prstGeom>
          <a:solidFill>
            <a:srgbClr val="008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Wdrażanie podstaw programowych kształcenia w zawodach szkolnictwa branżowego w zakresie warunków realizacji kształcenia w zawodzie</a:t>
            </a:r>
          </a:p>
        </p:txBody>
      </p:sp>
      <p:sp>
        <p:nvSpPr>
          <p:cNvPr id="3" name="pole tekstowe 2"/>
          <p:cNvSpPr txBox="1"/>
          <p:nvPr/>
        </p:nvSpPr>
        <p:spPr>
          <a:xfrm>
            <a:off x="240959" y="5864383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Wskaźnik: 30%</a:t>
            </a:r>
          </a:p>
          <a:p>
            <a:r>
              <a:rPr lang="pl-P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Termin: II-VI 2020</a:t>
            </a:r>
            <a:endParaRPr lang="pl-PL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47156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0" y="5517232"/>
            <a:ext cx="9906000" cy="1340768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55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Monitorowanie pracy szkół i placówek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395" name="Symbol zastępczy zawartości 2"/>
          <p:cNvSpPr>
            <a:spLocks noGrp="1"/>
          </p:cNvSpPr>
          <p:nvPr>
            <p:ph idx="1"/>
          </p:nvPr>
        </p:nvSpPr>
        <p:spPr>
          <a:xfrm>
            <a:off x="116465" y="1628800"/>
            <a:ext cx="9596439" cy="4286250"/>
          </a:xfrm>
        </p:spPr>
        <p:txBody>
          <a:bodyPr/>
          <a:lstStyle/>
          <a:p>
            <a:pPr marL="0" indent="0" algn="just"/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Minister Edukacji Narodowej ustalił, że w roku szkolnym 2019/2020 monitorowanie będzie obejmowało:</a:t>
            </a:r>
          </a:p>
          <a:p>
            <a:pPr algn="just"/>
            <a:endParaRPr lang="pl-PL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We:</a:t>
            </a: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szystkich typach szkół</a:t>
            </a:r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pl-PL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5A40C9-92DC-4218-B468-ABBA4F26ECC0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81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Prostokąt z rogami zaokrąglonymi z jednej strony 6"/>
          <p:cNvSpPr/>
          <p:nvPr/>
        </p:nvSpPr>
        <p:spPr>
          <a:xfrm>
            <a:off x="240959" y="4077072"/>
            <a:ext cx="9289032" cy="900100"/>
          </a:xfrm>
          <a:prstGeom prst="round2SameRect">
            <a:avLst/>
          </a:prstGeom>
          <a:solidFill>
            <a:srgbClr val="008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Kształcenie u uczniów kompetencji kluczowych</a:t>
            </a:r>
          </a:p>
        </p:txBody>
      </p:sp>
      <p:sp>
        <p:nvSpPr>
          <p:cNvPr id="3" name="pole tekstowe 2"/>
          <p:cNvSpPr txBox="1"/>
          <p:nvPr/>
        </p:nvSpPr>
        <p:spPr>
          <a:xfrm>
            <a:off x="240958" y="5864383"/>
            <a:ext cx="70162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Wskaźnik: szkoły wybrane przez Lubuskiego Kuratora Oświaty </a:t>
            </a:r>
          </a:p>
          <a:p>
            <a:r>
              <a:rPr lang="pl-P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Termin: III-VI 2020</a:t>
            </a:r>
            <a:endParaRPr lang="pl-PL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96108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ytuł 1"/>
          <p:cNvSpPr>
            <a:spLocks noGrp="1"/>
          </p:cNvSpPr>
          <p:nvPr>
            <p:ph type="ctrTitle"/>
          </p:nvPr>
        </p:nvSpPr>
        <p:spPr bwMode="auto">
          <a:xfrm>
            <a:off x="776536" y="2420888"/>
            <a:ext cx="8420100" cy="252028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dirty="0">
                <a:latin typeface="Times New Roman" pitchFamily="18" charset="0"/>
                <a:cs typeface="Times New Roman" pitchFamily="18" charset="0"/>
              </a:rPr>
            </a:br>
            <a:r>
              <a:rPr lang="pl-PL" sz="44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pl-PL" sz="4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pl-PL" sz="4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4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4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4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Organizacja  </a:t>
            </a:r>
            <a:br>
              <a:rPr lang="pl-PL" sz="4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4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roku szkolnego 2019/2020 </a:t>
            </a:r>
            <a:br>
              <a:rPr lang="pl-PL" sz="4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4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440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2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1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1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16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16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lang="pl-PL" sz="22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1312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424608" y="188640"/>
            <a:ext cx="8481392" cy="928694"/>
          </a:xfrm>
        </p:spPr>
        <p:txBody>
          <a:bodyPr>
            <a:normAutofit/>
          </a:bodyPr>
          <a:lstStyle/>
          <a:p>
            <a:endParaRPr lang="pl-PL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0" y="1428736"/>
            <a:ext cx="9596505" cy="5024599"/>
          </a:xfrm>
        </p:spPr>
        <p:txBody>
          <a:bodyPr>
            <a:normAutofit/>
          </a:bodyPr>
          <a:lstStyle/>
          <a:p>
            <a:r>
              <a:rPr lang="pl-PL" sz="2400" b="1" dirty="0" smtClean="0">
                <a:solidFill>
                  <a:schemeClr val="bg2">
                    <a:lumMod val="25000"/>
                  </a:schemeClr>
                </a:solidFill>
              </a:rPr>
              <a:t>Zagadnienia:</a:t>
            </a:r>
          </a:p>
          <a:p>
            <a:pPr marL="457200" indent="-457200">
              <a:buAutoNum type="arabicPeriod"/>
            </a:pPr>
            <a:r>
              <a:rPr lang="pl-PL" sz="2400" dirty="0" smtClean="0"/>
              <a:t>Szkoły funkcjonujące w systemie oświaty.</a:t>
            </a:r>
          </a:p>
          <a:p>
            <a:pPr marL="457200" indent="-457200">
              <a:buFont typeface="Arial" pitchFamily="34" charset="0"/>
              <a:buAutoNum type="arabicPeriod"/>
            </a:pPr>
            <a:r>
              <a:rPr lang="pl-PL" sz="2400" dirty="0" smtClean="0"/>
              <a:t>Nowa organizacja </a:t>
            </a:r>
            <a:r>
              <a:rPr lang="pl-PL" sz="2400" dirty="0" err="1" smtClean="0"/>
              <a:t>szkół</a:t>
            </a:r>
            <a:r>
              <a:rPr lang="pl-PL" sz="2400" dirty="0" smtClean="0"/>
              <a:t>  i placówek oświatowych.</a:t>
            </a:r>
          </a:p>
          <a:p>
            <a:pPr marL="457200" indent="-457200">
              <a:buFont typeface="Arial" pitchFamily="34" charset="0"/>
              <a:buAutoNum type="arabicPeriod"/>
            </a:pPr>
            <a:r>
              <a:rPr lang="pl-PL" sz="2400" dirty="0" smtClean="0"/>
              <a:t>Wzbogacona oferta edukacyjna od września 2019 </a:t>
            </a:r>
            <a:r>
              <a:rPr lang="pl-PL" sz="2400" dirty="0" err="1" smtClean="0"/>
              <a:t>r</a:t>
            </a:r>
            <a:r>
              <a:rPr lang="pl-PL" sz="2400" dirty="0" smtClean="0"/>
              <a:t>.</a:t>
            </a:r>
          </a:p>
          <a:p>
            <a:pPr marL="457200" indent="-457200">
              <a:buFont typeface="Arial" pitchFamily="34" charset="0"/>
              <a:buAutoNum type="arabicPeriod"/>
            </a:pPr>
            <a:r>
              <a:rPr lang="pl-PL" sz="2400" dirty="0" smtClean="0"/>
              <a:t>Podstawy programowe obowiązujące w  roku szkolnym 2019/2020   w klasach pierwszych.</a:t>
            </a:r>
          </a:p>
          <a:p>
            <a:pPr marL="457200" indent="-457200">
              <a:buFont typeface="Arial" pitchFamily="34" charset="0"/>
              <a:buAutoNum type="arabicPeriod"/>
            </a:pPr>
            <a:r>
              <a:rPr lang="pl-PL" sz="2400" dirty="0" smtClean="0"/>
              <a:t> Rekrutacja do </a:t>
            </a:r>
            <a:r>
              <a:rPr lang="pl-PL" sz="2400" dirty="0" err="1" smtClean="0"/>
              <a:t>szkół</a:t>
            </a:r>
            <a:r>
              <a:rPr lang="pl-PL" sz="2400" dirty="0" smtClean="0"/>
              <a:t> ponadpodstawowych kształcących w zawodach.</a:t>
            </a:r>
          </a:p>
          <a:p>
            <a:pPr marL="457200" indent="-457200">
              <a:buFont typeface="Arial" pitchFamily="34" charset="0"/>
              <a:buAutoNum type="arabicPeriod"/>
            </a:pPr>
            <a:r>
              <a:rPr lang="pl-PL" sz="2400" dirty="0" smtClean="0"/>
              <a:t>Kształcenie teoretyczne zawodowe pracowników młodocianych.</a:t>
            </a:r>
          </a:p>
          <a:p>
            <a:pPr marL="457200" indent="-457200">
              <a:buFont typeface="Arial" pitchFamily="34" charset="0"/>
              <a:buAutoNum type="arabicPeriod"/>
            </a:pPr>
            <a:r>
              <a:rPr lang="pl-PL" sz="2400" dirty="0" smtClean="0"/>
              <a:t>Inne zmiany.</a:t>
            </a:r>
          </a:p>
          <a:p>
            <a:pPr marL="457200" indent="-457200">
              <a:buFont typeface="Arial" pitchFamily="34" charset="0"/>
              <a:buAutoNum type="arabicPeriod"/>
            </a:pPr>
            <a:endParaRPr lang="pl-PL" sz="2400" dirty="0" smtClean="0"/>
          </a:p>
          <a:p>
            <a:pPr marL="457200" indent="-457200"/>
            <a:endParaRPr lang="pl-PL" sz="2400" dirty="0" smtClean="0"/>
          </a:p>
          <a:p>
            <a:pPr marL="457200" indent="-457200">
              <a:buFont typeface="Arial" pitchFamily="34" charset="0"/>
              <a:buAutoNum type="arabicPeriod"/>
            </a:pPr>
            <a:endParaRPr lang="pl-PL" sz="3600" dirty="0" smtClean="0"/>
          </a:p>
          <a:p>
            <a:pPr marL="457200" indent="-457200">
              <a:buAutoNum type="arabicPeriod"/>
            </a:pPr>
            <a:endParaRPr lang="pl-PL" sz="3600" dirty="0" smtClean="0"/>
          </a:p>
          <a:p>
            <a:pPr marL="457200" indent="-457200"/>
            <a:endParaRPr lang="pl-PL" dirty="0" smtClean="0"/>
          </a:p>
          <a:p>
            <a:pPr marL="457200" indent="-457200">
              <a:buAutoNum type="arabicPeriod"/>
            </a:pPr>
            <a:endParaRPr lang="pl-PL" dirty="0" smtClean="0"/>
          </a:p>
        </p:txBody>
      </p:sp>
    </p:spTree>
    <p:extLst>
      <p:ext uri="{BB962C8B-B14F-4D97-AF65-F5344CB8AC3E}">
        <p14:creationId xmlns:p14="http://schemas.microsoft.com/office/powerpoint/2010/main" val="341534053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457200" lvl="0" indent="-457200" algn="ctr"/>
            <a:r>
              <a:rPr lang="pl-PL" dirty="0" smtClean="0">
                <a:solidFill>
                  <a:schemeClr val="bg2">
                    <a:lumMod val="25000"/>
                  </a:schemeClr>
                </a:solidFill>
                <a:cs typeface="Times New Roman" panose="02020603050405020304" pitchFamily="18" charset="0"/>
              </a:rPr>
              <a:t>Typy szkół w latach  2019/2020 – 2023/24</a:t>
            </a:r>
            <a:endParaRPr lang="pl-PL" dirty="0">
              <a:solidFill>
                <a:schemeClr val="bg2">
                  <a:lumMod val="25000"/>
                </a:schemeClr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0" y="1484785"/>
            <a:ext cx="9789537" cy="157889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buSzPct val="100000"/>
            </a:pPr>
            <a:endParaRPr lang="pl-PL" sz="1600" dirty="0" smtClean="0">
              <a:solidFill>
                <a:prstClr val="black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15000"/>
              </a:lnSpc>
              <a:buSzPct val="100000"/>
              <a:buFontTx/>
              <a:buAutoNum type="arabicPeriod" startAt="3"/>
            </a:pPr>
            <a:endParaRPr lang="pl-PL" sz="1600" dirty="0" smtClean="0">
              <a:solidFill>
                <a:prstClr val="black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15000"/>
              </a:lnSpc>
              <a:buSzPts val="1200"/>
              <a:buFontTx/>
              <a:buAutoNum type="arabicPeriod" startAt="3"/>
            </a:pPr>
            <a:endParaRPr lang="pl-PL" sz="1600" dirty="0" smtClean="0">
              <a:solidFill>
                <a:prstClr val="black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buSzPts val="1200"/>
            </a:pPr>
            <a:r>
              <a:rPr lang="pl-PL" sz="1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Symbol"/>
              <a:buChar char=""/>
            </a:pPr>
            <a:endParaRPr lang="pl-PL" sz="2000" dirty="0">
              <a:solidFill>
                <a:prstClr val="black"/>
              </a:solidFill>
              <a:latin typeface="Calibri"/>
              <a:ea typeface="Times New Roman"/>
              <a:cs typeface="Times New Roman"/>
            </a:endParaRPr>
          </a:p>
        </p:txBody>
      </p:sp>
      <p:sp>
        <p:nvSpPr>
          <p:cNvPr id="5" name="Tytuł 1"/>
          <p:cNvSpPr txBox="1">
            <a:spLocks/>
          </p:cNvSpPr>
          <p:nvPr/>
        </p:nvSpPr>
        <p:spPr bwMode="auto">
          <a:xfrm>
            <a:off x="30480" y="6381328"/>
            <a:ext cx="9906000" cy="1340768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55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Tabe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7251105"/>
              </p:ext>
            </p:extLst>
          </p:nvPr>
        </p:nvGraphicFramePr>
        <p:xfrm>
          <a:off x="30482" y="1340768"/>
          <a:ext cx="9819062" cy="5510536"/>
        </p:xfrm>
        <a:graphic>
          <a:graphicData uri="http://schemas.openxmlformats.org/drawingml/2006/table">
            <a:tbl>
              <a:tblPr firstRow="1" firstCol="1" bandRow="1"/>
              <a:tblGrid>
                <a:gridCol w="24123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26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926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9263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9263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3618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6172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Rok</a:t>
                      </a:r>
                      <a:r>
                        <a:rPr lang="pl-PL" sz="1200" b="1" baseline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szkolny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50" marR="58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l-PL" sz="1200" b="1" dirty="0" smtClean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2019/2020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50" marR="58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99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2020/2021</a:t>
                      </a:r>
                      <a:endParaRPr lang="pl-PL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50" marR="58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99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2021/2022</a:t>
                      </a:r>
                      <a:endParaRPr lang="pl-PL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50" marR="58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99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2022/2023</a:t>
                      </a:r>
                      <a:endParaRPr lang="pl-PL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50" marR="58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99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2023/2024</a:t>
                      </a:r>
                      <a:endParaRPr lang="pl-PL" sz="1200" dirty="0" smtClean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50" marR="58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99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857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PRZEDSZKOLE              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i inne formy wychowania przedszkolnego</a:t>
                      </a:r>
                      <a:endParaRPr lang="pl-PL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50" marR="58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endParaRPr lang="pl-PL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endParaRPr lang="pl-PL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endParaRPr lang="pl-PL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endParaRPr lang="pl-PL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endParaRPr lang="pl-PL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69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SZKOŁA PODSTAWOWA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50" marR="58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Klasy  I - VIII</a:t>
                      </a:r>
                      <a:endParaRPr lang="pl-PL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Klasy  I - VIII</a:t>
                      </a:r>
                      <a:endParaRPr lang="pl-PL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Klasy  I - VIII</a:t>
                      </a:r>
                      <a:endParaRPr lang="pl-PL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Klasy  I - VIII</a:t>
                      </a:r>
                      <a:endParaRPr lang="pl-PL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Klasy  I - VIII</a:t>
                      </a:r>
                      <a:endParaRPr lang="pl-PL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6705">
                <a:tc rowSpan="2">
                  <a:txBody>
                    <a:bodyPr/>
                    <a:lstStyle/>
                    <a:p>
                      <a:pPr algn="ctr"/>
                      <a:r>
                        <a:rPr lang="pl-PL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Czteroletnie LICEUM OGÓLNOKSZTAŁCĄCE  </a:t>
                      </a:r>
                      <a:br>
                        <a:rPr lang="pl-PL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pl-PL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z klasami</a:t>
                      </a:r>
                      <a:r>
                        <a:rPr lang="pl-PL" sz="12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3-letniego LO</a:t>
                      </a:r>
                      <a:endParaRPr lang="pl-PL" sz="12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850" marR="58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b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LO 4 L</a:t>
                      </a:r>
                    </a:p>
                    <a:p>
                      <a:pPr algn="ctr"/>
                      <a:r>
                        <a:rPr lang="pl-PL" sz="1200" b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kl.</a:t>
                      </a:r>
                      <a:r>
                        <a:rPr lang="pl-PL" sz="1200" b="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I</a:t>
                      </a:r>
                      <a:endParaRPr lang="pl-PL" sz="1200" b="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b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LO 4 L</a:t>
                      </a:r>
                    </a:p>
                    <a:p>
                      <a:pPr algn="ctr"/>
                      <a:r>
                        <a:rPr lang="pl-PL" sz="1200" b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Kl. I – II</a:t>
                      </a:r>
                    </a:p>
                    <a:p>
                      <a:pPr algn="ctr"/>
                      <a:endParaRPr lang="pl-PL" sz="1200" b="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b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LO </a:t>
                      </a:r>
                      <a:r>
                        <a:rPr lang="pl-PL" sz="1200" b="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4</a:t>
                      </a:r>
                      <a:r>
                        <a:rPr lang="pl-PL" sz="1200" b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L</a:t>
                      </a:r>
                    </a:p>
                    <a:p>
                      <a:pPr algn="ctr"/>
                      <a:r>
                        <a:rPr lang="pl-PL" sz="1200" b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Kl. I</a:t>
                      </a:r>
                      <a:r>
                        <a:rPr lang="pl-PL" sz="1200" b="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- III</a:t>
                      </a:r>
                      <a:endParaRPr lang="pl-PL" sz="1200" b="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pl-PL" sz="12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LO  4 L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Klasy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 -IV</a:t>
                      </a:r>
                    </a:p>
                    <a:p>
                      <a:pPr algn="ctr"/>
                      <a:endParaRPr lang="pl-PL" sz="1200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LO  4</a:t>
                      </a:r>
                      <a:r>
                        <a:rPr lang="pl-PL" sz="1200" b="1" baseline="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L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Klasy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 –IV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20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15606">
                <a:tc vMerge="1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50" marR="58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LO 3 L</a:t>
                      </a:r>
                    </a:p>
                    <a:p>
                      <a:pPr algn="ctr"/>
                      <a:r>
                        <a:rPr lang="pl-PL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Kl. I -  III</a:t>
                      </a:r>
                      <a:endParaRPr lang="pl-PL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LO 3 L</a:t>
                      </a:r>
                    </a:p>
                    <a:p>
                      <a:pPr algn="ctr"/>
                      <a:r>
                        <a:rPr lang="pl-PL" sz="1200" dirty="0" smtClean="0"/>
                        <a:t>Kl. I</a:t>
                      </a:r>
                      <a:r>
                        <a:rPr lang="pl-PL" sz="1200" baseline="0" dirty="0" smtClean="0"/>
                        <a:t>I- III</a:t>
                      </a:r>
                      <a:endParaRPr lang="pl-PL" sz="1200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2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LO 3 L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Kl.  III</a:t>
                      </a:r>
                    </a:p>
                    <a:p>
                      <a:pPr algn="ctr"/>
                      <a:endParaRPr lang="pl-PL" sz="1200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l-PL" sz="1200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17211"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Pięcioletnie TECHNIKUM                   z klasami czteroletniego technikum</a:t>
                      </a:r>
                    </a:p>
                    <a:p>
                      <a:pPr algn="ctr"/>
                      <a:endParaRPr lang="pl-PL" sz="12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850" marR="58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pl-PL" sz="1200" b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T  5</a:t>
                      </a:r>
                      <a:r>
                        <a:rPr lang="pl-PL" sz="1200" b="1" baseline="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pl-PL" sz="1200" b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L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kl. I </a:t>
                      </a:r>
                      <a:endParaRPr lang="pl-PL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50" marR="58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T  5</a:t>
                      </a:r>
                      <a:r>
                        <a:rPr lang="pl-PL" sz="1200" b="1" baseline="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pl-PL" sz="1200" b="1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L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kl. I - II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l-PL" sz="1200" dirty="0" smtClean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T  5</a:t>
                      </a:r>
                      <a:r>
                        <a:rPr lang="pl-PL" sz="1200" b="1" baseline="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pl-PL" sz="1200" b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L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kl. I - III </a:t>
                      </a:r>
                      <a:endParaRPr lang="pl-PL" sz="12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pl-PL" sz="1200" b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T  5</a:t>
                      </a:r>
                      <a:r>
                        <a:rPr lang="pl-PL" sz="1200" b="1" baseline="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pl-PL" sz="1200" b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L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kl.  I - IV</a:t>
                      </a:r>
                      <a:endParaRPr lang="pl-PL" sz="12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  5L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kl.</a:t>
                      </a:r>
                      <a:r>
                        <a:rPr lang="pl-PL" sz="1200" baseline="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I - V</a:t>
                      </a:r>
                      <a:endParaRPr lang="pl-PL" sz="1200" dirty="0" smtClean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/>
                      <a:endParaRPr lang="pl-PL" sz="120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20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17211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  4</a:t>
                      </a:r>
                      <a:r>
                        <a:rPr lang="pl-PL" sz="1200" b="1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pl-PL" sz="12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L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kl.</a:t>
                      </a:r>
                      <a:r>
                        <a:rPr lang="pl-PL" sz="1200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I</a:t>
                      </a:r>
                    </a:p>
                  </a:txBody>
                  <a:tcPr marL="58850" marR="58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  4</a:t>
                      </a:r>
                      <a:r>
                        <a:rPr lang="pl-PL" sz="1200" b="1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pl-PL" sz="12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L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l-PL" sz="1200" b="1" dirty="0" smtClean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kl.</a:t>
                      </a:r>
                      <a:r>
                        <a:rPr lang="pl-PL" sz="1200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I -II</a:t>
                      </a:r>
                      <a:endParaRPr lang="pl-PL" sz="1200" dirty="0" smtClean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  4</a:t>
                      </a:r>
                      <a:r>
                        <a:rPr lang="pl-PL" sz="1200" b="1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pl-PL" sz="12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L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kl.</a:t>
                      </a:r>
                      <a:r>
                        <a:rPr lang="pl-PL" sz="1200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I - III</a:t>
                      </a:r>
                      <a:endParaRPr lang="pl-PL" sz="1200" dirty="0" smtClean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  4</a:t>
                      </a:r>
                      <a:r>
                        <a:rPr lang="pl-PL" sz="1200" b="1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pl-PL" sz="12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L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kl.</a:t>
                      </a:r>
                      <a:r>
                        <a:rPr lang="pl-PL" sz="1200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I - IV</a:t>
                      </a:r>
                      <a:endParaRPr lang="pl-PL" sz="1200" dirty="0" smtClean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20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172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BRANŻOWA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SZKOŁA  I STOPNIA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50" marR="58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Klasy 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pl-PL" sz="1200" baseline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– III</a:t>
                      </a:r>
                      <a:endParaRPr lang="pl-PL" sz="1200" baseline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l-PL" sz="1200" dirty="0" smtClean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Klasy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pl-PL" sz="1200" baseline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- III</a:t>
                      </a:r>
                      <a:endParaRPr lang="pl-PL" sz="1200" dirty="0" smtClean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Klasy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pl-PL" sz="1200" baseline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- III</a:t>
                      </a:r>
                      <a:endParaRPr lang="pl-PL" sz="1200" dirty="0" smtClean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Klasy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pl-PL" sz="1200" baseline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- III</a:t>
                      </a:r>
                      <a:endParaRPr lang="pl-PL" sz="1200" dirty="0" smtClean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Klasy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I –III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367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BRANŻOWA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SZKOŁA  II STOPNIA</a:t>
                      </a:r>
                    </a:p>
                  </a:txBody>
                  <a:tcPr marL="58850" marR="58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Klasy</a:t>
                      </a:r>
                    </a:p>
                    <a:p>
                      <a:pPr algn="ctr"/>
                      <a:r>
                        <a:rPr lang="pl-PL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I </a:t>
                      </a:r>
                    </a:p>
                    <a:p>
                      <a:pPr algn="ctr"/>
                      <a:endParaRPr lang="pl-PL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Klasy</a:t>
                      </a:r>
                    </a:p>
                    <a:p>
                      <a:pPr algn="ctr"/>
                      <a:r>
                        <a:rPr lang="pl-PL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I - II</a:t>
                      </a:r>
                    </a:p>
                    <a:p>
                      <a:pPr algn="ctr"/>
                      <a:endParaRPr lang="pl-PL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Klasy</a:t>
                      </a:r>
                    </a:p>
                    <a:p>
                      <a:pPr algn="ctr"/>
                      <a:r>
                        <a:rPr lang="pl-PL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I - II</a:t>
                      </a:r>
                    </a:p>
                    <a:p>
                      <a:pPr algn="ctr"/>
                      <a:endParaRPr lang="pl-PL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Klasy</a:t>
                      </a:r>
                    </a:p>
                    <a:p>
                      <a:pPr algn="ctr"/>
                      <a:r>
                        <a:rPr lang="pl-PL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r>
                        <a:rPr lang="pl-PL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– II</a:t>
                      </a:r>
                    </a:p>
                    <a:p>
                      <a:pPr algn="ctr"/>
                      <a:endParaRPr lang="pl-PL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51753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Elipsa 24"/>
          <p:cNvSpPr/>
          <p:nvPr/>
        </p:nvSpPr>
        <p:spPr>
          <a:xfrm>
            <a:off x="4571281" y="4228869"/>
            <a:ext cx="4134459" cy="2299379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prstClr val="white"/>
              </a:solidFill>
            </a:endParaRPr>
          </a:p>
        </p:txBody>
      </p:sp>
      <p:sp>
        <p:nvSpPr>
          <p:cNvPr id="11" name="Elipsa 10"/>
          <p:cNvSpPr/>
          <p:nvPr/>
        </p:nvSpPr>
        <p:spPr>
          <a:xfrm>
            <a:off x="438319" y="1798218"/>
            <a:ext cx="2886321" cy="1540169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prstClr val="white"/>
              </a:solidFill>
            </a:endParaRPr>
          </a:p>
        </p:txBody>
      </p:sp>
      <p:sp>
        <p:nvSpPr>
          <p:cNvPr id="12" name="pole tekstowe 11"/>
          <p:cNvSpPr txBox="1"/>
          <p:nvPr/>
        </p:nvSpPr>
        <p:spPr>
          <a:xfrm>
            <a:off x="672345" y="2070210"/>
            <a:ext cx="241826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000" b="1" dirty="0" smtClean="0">
                <a:solidFill>
                  <a:prstClr val="black"/>
                </a:solidFill>
              </a:rPr>
              <a:t>SZKOŁA POLICEALNA DLA MŁODZIEŻY</a:t>
            </a:r>
            <a:endParaRPr lang="pl-PL" sz="2000" b="1" dirty="0">
              <a:solidFill>
                <a:prstClr val="black"/>
              </a:solidFill>
            </a:endParaRPr>
          </a:p>
        </p:txBody>
      </p:sp>
      <p:sp>
        <p:nvSpPr>
          <p:cNvPr id="13" name="Elipsa 12"/>
          <p:cNvSpPr/>
          <p:nvPr/>
        </p:nvSpPr>
        <p:spPr>
          <a:xfrm>
            <a:off x="496661" y="3542874"/>
            <a:ext cx="2886321" cy="150829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2000" b="1" dirty="0">
              <a:solidFill>
                <a:prstClr val="white"/>
              </a:solidFill>
            </a:endParaRPr>
          </a:p>
        </p:txBody>
      </p:sp>
      <p:sp>
        <p:nvSpPr>
          <p:cNvPr id="14" name="Elipsa 13"/>
          <p:cNvSpPr/>
          <p:nvPr/>
        </p:nvSpPr>
        <p:spPr>
          <a:xfrm>
            <a:off x="496661" y="5215952"/>
            <a:ext cx="2886321" cy="147706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prstClr val="white"/>
              </a:solidFill>
            </a:endParaRPr>
          </a:p>
        </p:txBody>
      </p:sp>
      <p:sp>
        <p:nvSpPr>
          <p:cNvPr id="16" name="pole tekstowe 15"/>
          <p:cNvSpPr txBox="1"/>
          <p:nvPr/>
        </p:nvSpPr>
        <p:spPr>
          <a:xfrm>
            <a:off x="647756" y="3943077"/>
            <a:ext cx="258413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000" b="1" dirty="0" smtClean="0">
                <a:solidFill>
                  <a:prstClr val="black"/>
                </a:solidFill>
              </a:rPr>
              <a:t>SZKOŁA POLICEALNA DLA DOROSŁYCH</a:t>
            </a:r>
            <a:endParaRPr lang="pl-PL" sz="2000" b="1" dirty="0">
              <a:solidFill>
                <a:prstClr val="black"/>
              </a:solidFill>
            </a:endParaRPr>
          </a:p>
        </p:txBody>
      </p:sp>
      <p:sp>
        <p:nvSpPr>
          <p:cNvPr id="17" name="pole tekstowe 16"/>
          <p:cNvSpPr txBox="1"/>
          <p:nvPr/>
        </p:nvSpPr>
        <p:spPr>
          <a:xfrm>
            <a:off x="704528" y="5445224"/>
            <a:ext cx="241826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000" b="1" dirty="0" smtClean="0">
                <a:solidFill>
                  <a:prstClr val="black"/>
                </a:solidFill>
              </a:rPr>
              <a:t>BRANŻOWA SZKOŁA II STOPNIA</a:t>
            </a:r>
            <a:endParaRPr lang="pl-PL" sz="2000" b="1" dirty="0">
              <a:solidFill>
                <a:prstClr val="black"/>
              </a:solidFill>
            </a:endParaRPr>
          </a:p>
        </p:txBody>
      </p:sp>
      <p:sp>
        <p:nvSpPr>
          <p:cNvPr id="18" name="Elipsa 17"/>
          <p:cNvSpPr/>
          <p:nvPr/>
        </p:nvSpPr>
        <p:spPr>
          <a:xfrm>
            <a:off x="4469425" y="1713692"/>
            <a:ext cx="4134459" cy="2299379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prstClr val="white"/>
              </a:solidFill>
            </a:endParaRPr>
          </a:p>
        </p:txBody>
      </p:sp>
      <p:sp>
        <p:nvSpPr>
          <p:cNvPr id="20" name="pole tekstowe 19"/>
          <p:cNvSpPr txBox="1"/>
          <p:nvPr/>
        </p:nvSpPr>
        <p:spPr>
          <a:xfrm>
            <a:off x="4649561" y="2047642"/>
            <a:ext cx="387127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000" b="1" dirty="0" smtClean="0">
                <a:solidFill>
                  <a:prstClr val="black"/>
                </a:solidFill>
              </a:rPr>
              <a:t>SZKOŁA POLICEALNA </a:t>
            </a:r>
          </a:p>
          <a:p>
            <a:pPr algn="ctr"/>
            <a:r>
              <a:rPr lang="pl-PL" sz="2000" dirty="0" smtClean="0">
                <a:solidFill>
                  <a:srgbClr val="B4DCFA">
                    <a:lumMod val="75000"/>
                  </a:srgbClr>
                </a:solidFill>
              </a:rPr>
              <a:t>(4-5 semestrów):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b="1" dirty="0" smtClean="0">
                <a:solidFill>
                  <a:prstClr val="black"/>
                </a:solidFill>
              </a:rPr>
              <a:t>TRYB </a:t>
            </a:r>
            <a:r>
              <a:rPr lang="pl-PL" b="1" dirty="0">
                <a:solidFill>
                  <a:prstClr val="black"/>
                </a:solidFill>
              </a:rPr>
              <a:t>DZIENNY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b="1" dirty="0" smtClean="0">
                <a:solidFill>
                  <a:prstClr val="black"/>
                </a:solidFill>
              </a:rPr>
              <a:t>TRYB </a:t>
            </a:r>
            <a:r>
              <a:rPr lang="pl-PL" b="1" dirty="0">
                <a:solidFill>
                  <a:prstClr val="black"/>
                </a:solidFill>
              </a:rPr>
              <a:t>STACJONARNY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b="1" dirty="0" smtClean="0">
                <a:solidFill>
                  <a:prstClr val="black"/>
                </a:solidFill>
              </a:rPr>
              <a:t>TRYB ZAOCZNY</a:t>
            </a:r>
            <a:endParaRPr lang="pl-PL" b="1" dirty="0">
              <a:solidFill>
                <a:prstClr val="black"/>
              </a:solidFill>
            </a:endParaRPr>
          </a:p>
          <a:p>
            <a:pPr marL="273050" indent="-273050" algn="ctr">
              <a:buFont typeface="Wingdings" panose="05000000000000000000" pitchFamily="2" charset="2"/>
              <a:buChar char="ü"/>
            </a:pPr>
            <a:r>
              <a:rPr lang="pl-PL" b="1" dirty="0" smtClean="0">
                <a:solidFill>
                  <a:prstClr val="black"/>
                </a:solidFill>
              </a:rPr>
              <a:t>ZAWODY NA V POZIOMIE PRK</a:t>
            </a:r>
            <a:endParaRPr lang="pl-PL" b="1" dirty="0">
              <a:solidFill>
                <a:prstClr val="black"/>
              </a:solidFill>
            </a:endParaRPr>
          </a:p>
        </p:txBody>
      </p:sp>
      <p:sp>
        <p:nvSpPr>
          <p:cNvPr id="21" name="pole tekstowe 20"/>
          <p:cNvSpPr txBox="1"/>
          <p:nvPr/>
        </p:nvSpPr>
        <p:spPr>
          <a:xfrm>
            <a:off x="5109018" y="4496567"/>
            <a:ext cx="3198355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000" b="1" dirty="0" smtClean="0">
                <a:solidFill>
                  <a:prstClr val="black"/>
                </a:solidFill>
              </a:rPr>
              <a:t>BRANŻOWA SZKOŁA II STOPNIA </a:t>
            </a:r>
            <a:r>
              <a:rPr lang="pl-PL" sz="2000" dirty="0" smtClean="0">
                <a:solidFill>
                  <a:srgbClr val="B4DCFA">
                    <a:lumMod val="75000"/>
                  </a:srgbClr>
                </a:solidFill>
              </a:rPr>
              <a:t>(4 semestry):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b="1" dirty="0" smtClean="0">
                <a:solidFill>
                  <a:prstClr val="black"/>
                </a:solidFill>
              </a:rPr>
              <a:t>TRYB </a:t>
            </a:r>
            <a:r>
              <a:rPr lang="pl-PL" b="1" dirty="0">
                <a:solidFill>
                  <a:prstClr val="black"/>
                </a:solidFill>
              </a:rPr>
              <a:t>DZIENNY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b="1" dirty="0" smtClean="0">
                <a:solidFill>
                  <a:prstClr val="black"/>
                </a:solidFill>
              </a:rPr>
              <a:t>TRYB </a:t>
            </a:r>
            <a:r>
              <a:rPr lang="pl-PL" b="1" dirty="0">
                <a:solidFill>
                  <a:prstClr val="black"/>
                </a:solidFill>
              </a:rPr>
              <a:t>STACJONARNY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b="1" dirty="0" smtClean="0">
                <a:solidFill>
                  <a:prstClr val="black"/>
                </a:solidFill>
              </a:rPr>
              <a:t>TRYB ZAOCZNY</a:t>
            </a:r>
          </a:p>
          <a:p>
            <a:r>
              <a:rPr lang="pl-PL" b="1" dirty="0">
                <a:solidFill>
                  <a:prstClr val="black"/>
                </a:solidFill>
              </a:rPr>
              <a:t> </a:t>
            </a:r>
            <a:r>
              <a:rPr lang="pl-PL" b="1" dirty="0" smtClean="0">
                <a:solidFill>
                  <a:prstClr val="black"/>
                </a:solidFill>
              </a:rPr>
              <a:t>              + KKZ </a:t>
            </a:r>
            <a:r>
              <a:rPr lang="pl-PL" sz="1000" b="1" dirty="0" smtClean="0">
                <a:solidFill>
                  <a:prstClr val="black"/>
                </a:solidFill>
              </a:rPr>
              <a:t>(</a:t>
            </a:r>
            <a:r>
              <a:rPr lang="pl-PL" sz="1000" b="1" dirty="0">
                <a:solidFill>
                  <a:prstClr val="black"/>
                </a:solidFill>
              </a:rPr>
              <a:t>obowiązkowe zajęcia edukacyjne z zakresu kształcenia w </a:t>
            </a:r>
            <a:r>
              <a:rPr lang="pl-PL" sz="1000" b="1" dirty="0" smtClean="0">
                <a:solidFill>
                  <a:prstClr val="black"/>
                </a:solidFill>
              </a:rPr>
              <a:t>zawodzie) </a:t>
            </a:r>
            <a:endParaRPr lang="pl-PL" sz="1000" b="1" dirty="0">
              <a:solidFill>
                <a:prstClr val="black"/>
              </a:solidFill>
            </a:endParaRPr>
          </a:p>
        </p:txBody>
      </p:sp>
      <p:sp>
        <p:nvSpPr>
          <p:cNvPr id="22" name="Strzałka w prawo 21"/>
          <p:cNvSpPr/>
          <p:nvPr/>
        </p:nvSpPr>
        <p:spPr>
          <a:xfrm rot="773482">
            <a:off x="3445237" y="2518853"/>
            <a:ext cx="906945" cy="377522"/>
          </a:xfrm>
          <a:prstGeom prst="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>
              <a:solidFill>
                <a:prstClr val="black"/>
              </a:solidFill>
            </a:endParaRPr>
          </a:p>
        </p:txBody>
      </p:sp>
      <p:sp>
        <p:nvSpPr>
          <p:cNvPr id="23" name="Strzałka w prawo 22"/>
          <p:cNvSpPr/>
          <p:nvPr/>
        </p:nvSpPr>
        <p:spPr>
          <a:xfrm rot="20029151">
            <a:off x="3440604" y="3673155"/>
            <a:ext cx="963596" cy="377522"/>
          </a:xfrm>
          <a:prstGeom prst="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>
              <a:solidFill>
                <a:prstClr val="black"/>
              </a:solidFill>
            </a:endParaRPr>
          </a:p>
        </p:txBody>
      </p:sp>
      <p:sp>
        <p:nvSpPr>
          <p:cNvPr id="24" name="Strzałka w prawo 23"/>
          <p:cNvSpPr/>
          <p:nvPr/>
        </p:nvSpPr>
        <p:spPr>
          <a:xfrm rot="21008123">
            <a:off x="3514651" y="5447481"/>
            <a:ext cx="906945" cy="377522"/>
          </a:xfrm>
          <a:prstGeom prst="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>
              <a:solidFill>
                <a:prstClr val="black"/>
              </a:solidFill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1496616" y="1484784"/>
            <a:ext cx="588222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800" b="1" dirty="0">
                <a:solidFill>
                  <a:prstClr val="white"/>
                </a:solidFill>
              </a:rPr>
              <a:t>NOWA ORGANIZACJA SZKÓŁ</a:t>
            </a:r>
            <a:endParaRPr lang="pl-PL" dirty="0">
              <a:solidFill>
                <a:prstClr val="white"/>
              </a:solidFill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FD19-1BA5-4B07-B626-314C42C315C0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85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9" name="Tytuł 18"/>
          <p:cNvSpPr>
            <a:spLocks noGrp="1"/>
          </p:cNvSpPr>
          <p:nvPr>
            <p:ph type="title"/>
          </p:nvPr>
        </p:nvSpPr>
        <p:spPr>
          <a:xfrm>
            <a:off x="1496616" y="188640"/>
            <a:ext cx="7816508" cy="928694"/>
          </a:xfrm>
        </p:spPr>
        <p:txBody>
          <a:bodyPr/>
          <a:lstStyle/>
          <a:p>
            <a:pPr algn="ctr"/>
            <a:r>
              <a:rPr lang="pl-PL" dirty="0">
                <a:solidFill>
                  <a:schemeClr val="bg2">
                    <a:lumMod val="25000"/>
                  </a:schemeClr>
                </a:solidFill>
              </a:rPr>
              <a:t>O</a:t>
            </a:r>
            <a:r>
              <a:rPr lang="pl-PL" dirty="0" smtClean="0">
                <a:solidFill>
                  <a:schemeClr val="bg2">
                    <a:lumMod val="25000"/>
                  </a:schemeClr>
                </a:solidFill>
              </a:rPr>
              <a:t>rganizacja szkoły policealnej </a:t>
            </a:r>
            <a:br>
              <a:rPr lang="pl-PL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pl-PL" dirty="0" smtClean="0">
                <a:solidFill>
                  <a:schemeClr val="bg2">
                    <a:lumMod val="25000"/>
                  </a:schemeClr>
                </a:solidFill>
              </a:rPr>
              <a:t>i branżowej szkoły II stopnia</a:t>
            </a:r>
            <a:endParaRPr lang="pl-PL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3545333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Elipsa 24"/>
          <p:cNvSpPr/>
          <p:nvPr/>
        </p:nvSpPr>
        <p:spPr>
          <a:xfrm>
            <a:off x="4571281" y="4228869"/>
            <a:ext cx="4134459" cy="2299379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prstClr val="white"/>
              </a:solidFill>
            </a:endParaRPr>
          </a:p>
        </p:txBody>
      </p:sp>
      <p:sp>
        <p:nvSpPr>
          <p:cNvPr id="11" name="Elipsa 10"/>
          <p:cNvSpPr/>
          <p:nvPr/>
        </p:nvSpPr>
        <p:spPr>
          <a:xfrm>
            <a:off x="438319" y="1798218"/>
            <a:ext cx="2886321" cy="154016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prstClr val="white"/>
              </a:solidFill>
            </a:endParaRPr>
          </a:p>
        </p:txBody>
      </p:sp>
      <p:sp>
        <p:nvSpPr>
          <p:cNvPr id="12" name="pole tekstowe 11"/>
          <p:cNvSpPr txBox="1"/>
          <p:nvPr/>
        </p:nvSpPr>
        <p:spPr>
          <a:xfrm>
            <a:off x="672345" y="2070210"/>
            <a:ext cx="241826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000" b="1" dirty="0" smtClean="0">
                <a:solidFill>
                  <a:prstClr val="black"/>
                </a:solidFill>
              </a:rPr>
              <a:t>CENTRUM KSZTAŁCENIA PRAKTYCZNEGO</a:t>
            </a:r>
            <a:endParaRPr lang="pl-PL" sz="2000" b="1" dirty="0">
              <a:solidFill>
                <a:prstClr val="black"/>
              </a:solidFill>
            </a:endParaRPr>
          </a:p>
        </p:txBody>
      </p:sp>
      <p:sp>
        <p:nvSpPr>
          <p:cNvPr id="13" name="Elipsa 12"/>
          <p:cNvSpPr/>
          <p:nvPr/>
        </p:nvSpPr>
        <p:spPr>
          <a:xfrm>
            <a:off x="496661" y="3542874"/>
            <a:ext cx="2886321" cy="1508292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2000" b="1" dirty="0">
              <a:solidFill>
                <a:prstClr val="white"/>
              </a:solidFill>
            </a:endParaRPr>
          </a:p>
        </p:txBody>
      </p:sp>
      <p:sp>
        <p:nvSpPr>
          <p:cNvPr id="14" name="Elipsa 13"/>
          <p:cNvSpPr/>
          <p:nvPr/>
        </p:nvSpPr>
        <p:spPr>
          <a:xfrm>
            <a:off x="496661" y="5215952"/>
            <a:ext cx="2886321" cy="1477062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prstClr val="white"/>
              </a:solidFill>
            </a:endParaRPr>
          </a:p>
        </p:txBody>
      </p:sp>
      <p:sp>
        <p:nvSpPr>
          <p:cNvPr id="16" name="pole tekstowe 15"/>
          <p:cNvSpPr txBox="1"/>
          <p:nvPr/>
        </p:nvSpPr>
        <p:spPr>
          <a:xfrm>
            <a:off x="704528" y="3645024"/>
            <a:ext cx="258413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000" b="1" dirty="0" smtClean="0">
                <a:solidFill>
                  <a:prstClr val="black"/>
                </a:solidFill>
              </a:rPr>
              <a:t>OŚRODEK DOKSZTAŁCANIA I DOSKONALENIA ZAWODOWEGO</a:t>
            </a:r>
            <a:endParaRPr lang="pl-PL" sz="2000" b="1" dirty="0">
              <a:solidFill>
                <a:prstClr val="black"/>
              </a:solidFill>
            </a:endParaRPr>
          </a:p>
        </p:txBody>
      </p:sp>
      <p:sp>
        <p:nvSpPr>
          <p:cNvPr id="17" name="pole tekstowe 16"/>
          <p:cNvSpPr txBox="1"/>
          <p:nvPr/>
        </p:nvSpPr>
        <p:spPr>
          <a:xfrm>
            <a:off x="730687" y="5528126"/>
            <a:ext cx="241826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000" b="1" dirty="0" smtClean="0">
                <a:solidFill>
                  <a:prstClr val="black"/>
                </a:solidFill>
              </a:rPr>
              <a:t>CENTRUM KSZTAŁCENIA  USTAWICZNEGO</a:t>
            </a:r>
            <a:endParaRPr lang="pl-PL" sz="2000" b="1" dirty="0">
              <a:solidFill>
                <a:prstClr val="black"/>
              </a:solidFill>
            </a:endParaRPr>
          </a:p>
        </p:txBody>
      </p:sp>
      <p:sp>
        <p:nvSpPr>
          <p:cNvPr id="18" name="Elipsa 17"/>
          <p:cNvSpPr/>
          <p:nvPr/>
        </p:nvSpPr>
        <p:spPr>
          <a:xfrm>
            <a:off x="4304928" y="1700808"/>
            <a:ext cx="4134459" cy="2299379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prstClr val="white"/>
              </a:solidFill>
            </a:endParaRPr>
          </a:p>
        </p:txBody>
      </p:sp>
      <p:sp>
        <p:nvSpPr>
          <p:cNvPr id="20" name="pole tekstowe 19"/>
          <p:cNvSpPr txBox="1"/>
          <p:nvPr/>
        </p:nvSpPr>
        <p:spPr>
          <a:xfrm>
            <a:off x="4649561" y="2047642"/>
            <a:ext cx="387127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8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CENTRUM </a:t>
            </a:r>
          </a:p>
          <a:p>
            <a:pPr algn="ctr"/>
            <a:r>
              <a:rPr lang="pl-PL" sz="28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KSZTAŁCENIA ZAWODOWEGO</a:t>
            </a:r>
          </a:p>
        </p:txBody>
      </p:sp>
      <p:sp>
        <p:nvSpPr>
          <p:cNvPr id="22" name="Strzałka w prawo 21"/>
          <p:cNvSpPr/>
          <p:nvPr/>
        </p:nvSpPr>
        <p:spPr>
          <a:xfrm rot="773482">
            <a:off x="3445237" y="2518853"/>
            <a:ext cx="906945" cy="377522"/>
          </a:xfrm>
          <a:prstGeom prst="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>
              <a:solidFill>
                <a:prstClr val="black"/>
              </a:solidFill>
            </a:endParaRPr>
          </a:p>
        </p:txBody>
      </p:sp>
      <p:sp>
        <p:nvSpPr>
          <p:cNvPr id="23" name="Strzałka w prawo 22"/>
          <p:cNvSpPr/>
          <p:nvPr/>
        </p:nvSpPr>
        <p:spPr>
          <a:xfrm rot="20029151">
            <a:off x="3440604" y="3673155"/>
            <a:ext cx="963596" cy="377522"/>
          </a:xfrm>
          <a:prstGeom prst="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>
              <a:solidFill>
                <a:prstClr val="black"/>
              </a:solidFill>
            </a:endParaRPr>
          </a:p>
        </p:txBody>
      </p:sp>
      <p:sp>
        <p:nvSpPr>
          <p:cNvPr id="24" name="Strzałka w prawo 23"/>
          <p:cNvSpPr/>
          <p:nvPr/>
        </p:nvSpPr>
        <p:spPr>
          <a:xfrm rot="21008123">
            <a:off x="3514651" y="5447481"/>
            <a:ext cx="906945" cy="377522"/>
          </a:xfrm>
          <a:prstGeom prst="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>
              <a:solidFill>
                <a:prstClr val="black"/>
              </a:solidFill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FD19-1BA5-4B07-B626-314C42C315C0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86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9" name="Tytuł 1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dirty="0" smtClean="0">
                <a:solidFill>
                  <a:schemeClr val="bg2">
                    <a:lumMod val="25000"/>
                  </a:schemeClr>
                </a:solidFill>
              </a:rPr>
              <a:t>Nowa organizacja placówek, </a:t>
            </a:r>
            <a:br>
              <a:rPr lang="pl-PL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pl-PL" b="0" dirty="0" smtClean="0">
                <a:solidFill>
                  <a:schemeClr val="bg2">
                    <a:lumMod val="25000"/>
                  </a:schemeClr>
                </a:solidFill>
              </a:rPr>
              <a:t>o których mowa w art.2 ust 4 ustawy Prawo światowe</a:t>
            </a:r>
            <a:r>
              <a:rPr lang="pl-PL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endParaRPr lang="pl-PL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6" name="Elipsa 25"/>
          <p:cNvSpPr/>
          <p:nvPr/>
        </p:nvSpPr>
        <p:spPr>
          <a:xfrm>
            <a:off x="4592960" y="4221088"/>
            <a:ext cx="4134459" cy="2299379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800" b="1" dirty="0" err="1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PlACÓWKA</a:t>
            </a:r>
            <a:r>
              <a:rPr lang="pl-PL" sz="28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pl-PL" sz="28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KSZTAŁCENIA  USTAWICZNEGO</a:t>
            </a:r>
          </a:p>
        </p:txBody>
      </p:sp>
    </p:spTree>
    <p:extLst>
      <p:ext uri="{BB962C8B-B14F-4D97-AF65-F5344CB8AC3E}">
        <p14:creationId xmlns:p14="http://schemas.microsoft.com/office/powerpoint/2010/main" val="64827286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523976" y="142852"/>
            <a:ext cx="8227276" cy="928694"/>
          </a:xfrm>
        </p:spPr>
        <p:txBody>
          <a:bodyPr>
            <a:normAutofit/>
          </a:bodyPr>
          <a:lstStyle/>
          <a:p>
            <a:pPr algn="ctr"/>
            <a:r>
              <a:rPr lang="pl-PL" dirty="0" smtClean="0">
                <a:solidFill>
                  <a:schemeClr val="bg2">
                    <a:lumMod val="25000"/>
                  </a:schemeClr>
                </a:solidFill>
              </a:rPr>
              <a:t>Nowa organizacja </a:t>
            </a:r>
            <a:r>
              <a:rPr lang="pl-PL" dirty="0" err="1" smtClean="0">
                <a:solidFill>
                  <a:schemeClr val="bg2">
                    <a:lumMod val="25000"/>
                  </a:schemeClr>
                </a:solidFill>
              </a:rPr>
              <a:t>szkół</a:t>
            </a:r>
            <a:r>
              <a:rPr lang="pl-PL" dirty="0" smtClean="0">
                <a:solidFill>
                  <a:schemeClr val="bg2">
                    <a:lumMod val="25000"/>
                  </a:schemeClr>
                </a:solidFill>
              </a:rPr>
              <a:t> i placówek </a:t>
            </a:r>
            <a:br>
              <a:rPr lang="pl-PL" dirty="0" smtClean="0">
                <a:solidFill>
                  <a:schemeClr val="bg2">
                    <a:lumMod val="25000"/>
                  </a:schemeClr>
                </a:solidFill>
              </a:rPr>
            </a:br>
            <a:endParaRPr lang="pl-PL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pl-PL" sz="4000" dirty="0" smtClean="0"/>
          </a:p>
          <a:p>
            <a:endParaRPr lang="pl-PL" sz="4000" dirty="0"/>
          </a:p>
          <a:p>
            <a:r>
              <a:rPr lang="pl-PL" sz="4000" dirty="0" smtClean="0"/>
              <a:t>                                                                             </a:t>
            </a:r>
            <a:br>
              <a:rPr lang="pl-PL" sz="4000" dirty="0" smtClean="0"/>
            </a:br>
            <a:endParaRPr lang="pl-PL" sz="4000" b="1" dirty="0" smtClean="0"/>
          </a:p>
          <a:p>
            <a:endParaRPr lang="pl-PL" sz="4000" b="1" dirty="0" smtClean="0"/>
          </a:p>
          <a:p>
            <a:endParaRPr lang="pl-PL" sz="4000" b="1" dirty="0"/>
          </a:p>
        </p:txBody>
      </p:sp>
      <p:graphicFrame>
        <p:nvGraphicFramePr>
          <p:cNvPr id="4" name="Tabela 3"/>
          <p:cNvGraphicFramePr>
            <a:graphicFrameLocks noGrp="1"/>
          </p:cNvGraphicFramePr>
          <p:nvPr/>
        </p:nvGraphicFramePr>
        <p:xfrm>
          <a:off x="-1" y="1340770"/>
          <a:ext cx="9906000" cy="5491497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43769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403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8870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62297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Zmiana 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Podstawa prawna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Termin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94285">
                <a:tc>
                  <a:txBody>
                    <a:bodyPr/>
                    <a:lstStyle/>
                    <a:p>
                      <a:pPr algn="l">
                        <a:buFont typeface="Wingdings" pitchFamily="2" charset="2"/>
                        <a:buChar char="Ø"/>
                      </a:pPr>
                      <a:r>
                        <a:rPr lang="pl-PL" dirty="0" smtClean="0"/>
                        <a:t>  </a:t>
                      </a:r>
                      <a:r>
                        <a:rPr lang="pl-PL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Utworzenie czteroletniego liceum ogólnokształcącego</a:t>
                      </a:r>
                    </a:p>
                    <a:p>
                      <a:pPr algn="l">
                        <a:buFont typeface="Wingdings" pitchFamily="2" charset="2"/>
                        <a:buNone/>
                      </a:pPr>
                      <a:endParaRPr lang="pl-PL" sz="1800" b="1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>
                        <a:buFont typeface="Wingdings" pitchFamily="2" charset="2"/>
                        <a:buChar char="§"/>
                      </a:pPr>
                      <a:r>
                        <a:rPr lang="pl-PL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pl-PL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trzyletnie licea stają się czteroletnimi    liceami ogólnokształcącymi;</a:t>
                      </a:r>
                    </a:p>
                    <a:p>
                      <a:pPr algn="just">
                        <a:buFont typeface="Wingdings" pitchFamily="2" charset="2"/>
                        <a:buNone/>
                      </a:pPr>
                      <a:endParaRPr lang="pl-PL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>
                        <a:buFont typeface="Wingdings" pitchFamily="2" charset="2"/>
                        <a:buChar char="§"/>
                      </a:pPr>
                      <a:r>
                        <a:rPr lang="pl-PL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JST  prowadzące dotychczasowe           </a:t>
                      </a:r>
                      <a:br>
                        <a:rPr lang="pl-PL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pl-PL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trzyletnie liceum w drodze uchwały  stwierdza jego przekształcenie </a:t>
                      </a:r>
                      <a:br>
                        <a:rPr lang="pl-PL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pl-PL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 czteroletnie liceum ogólnokształcące;</a:t>
                      </a:r>
                    </a:p>
                    <a:p>
                      <a:pPr algn="just">
                        <a:buFont typeface="Wingdings" pitchFamily="2" charset="2"/>
                        <a:buChar char="§"/>
                      </a:pPr>
                      <a:endParaRPr lang="pl-PL" dirty="0" smtClean="0"/>
                    </a:p>
                    <a:p>
                      <a:pPr algn="just">
                        <a:buFont typeface="Wingdings" pitchFamily="2" charset="2"/>
                        <a:buChar char="§"/>
                      </a:pPr>
                      <a:r>
                        <a:rPr lang="pl-PL" baseline="0" dirty="0" smtClean="0"/>
                        <a:t> </a:t>
                      </a:r>
                      <a:r>
                        <a:rPr lang="pl-PL" dirty="0" smtClean="0"/>
                        <a:t>uchwała JST</a:t>
                      </a:r>
                      <a:r>
                        <a:rPr lang="pl-PL" baseline="0" dirty="0" smtClean="0"/>
                        <a:t> stanowi akt założycielski                     4-letniego LO;</a:t>
                      </a:r>
                    </a:p>
                    <a:p>
                      <a:pPr algn="just">
                        <a:buFont typeface="Wingdings" pitchFamily="2" charset="2"/>
                        <a:buChar char="§"/>
                      </a:pPr>
                      <a:endParaRPr lang="pl-PL" baseline="0" dirty="0" smtClean="0"/>
                    </a:p>
                    <a:p>
                      <a:pPr algn="just">
                        <a:buFont typeface="Wingdings" pitchFamily="2" charset="2"/>
                        <a:buChar char="§"/>
                      </a:pPr>
                      <a:r>
                        <a:rPr lang="pl-PL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w czteroletnich liceach prowadzi się klasy 3-letniego LO dla absolwentów dotychczasowego gimnazjum.</a:t>
                      </a:r>
                      <a:endParaRPr lang="pl-PL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dirty="0" smtClean="0"/>
                        <a:t>Art. 145  i 146 </a:t>
                      </a:r>
                      <a:r>
                        <a:rPr lang="pl-PL" sz="1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ustawy  z dnia 14 grudnia 2016 </a:t>
                      </a:r>
                      <a:r>
                        <a:rPr lang="pl-PL" sz="1800" b="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</a:t>
                      </a:r>
                      <a:r>
                        <a:rPr lang="pl-PL" sz="1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Przepisy wprowadzające ustawę – Prawo oświatowe1 (Dz. U. 2017, poz. 60 z późni. </a:t>
                      </a:r>
                      <a:r>
                        <a:rPr lang="pl-PL" sz="1800" b="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zm</a:t>
                      </a:r>
                      <a:r>
                        <a:rPr lang="pl-PL" sz="1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);</a:t>
                      </a:r>
                      <a:endParaRPr lang="pl-PL" b="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dirty="0" smtClean="0"/>
                        <a:t>Art. 148 ww. ustawy</a:t>
                      </a:r>
                      <a:endParaRPr lang="pl-PL" b="0" dirty="0" smtClean="0"/>
                    </a:p>
                    <a:p>
                      <a:endParaRPr lang="pl-PL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 smtClean="0"/>
                    </a:p>
                    <a:p>
                      <a:endParaRPr lang="pl-PL" dirty="0" smtClean="0"/>
                    </a:p>
                    <a:p>
                      <a:endParaRPr lang="pl-PL" dirty="0" smtClean="0"/>
                    </a:p>
                    <a:p>
                      <a:r>
                        <a:rPr lang="pl-PL" dirty="0" smtClean="0"/>
                        <a:t>Z dniem </a:t>
                      </a:r>
                    </a:p>
                    <a:p>
                      <a:r>
                        <a:rPr lang="pl-PL" dirty="0" smtClean="0"/>
                        <a:t>1 września 2019 </a:t>
                      </a:r>
                      <a:r>
                        <a:rPr lang="pl-PL" dirty="0" err="1" smtClean="0"/>
                        <a:t>r</a:t>
                      </a:r>
                      <a:r>
                        <a:rPr lang="pl-PL" dirty="0" smtClean="0"/>
                        <a:t>.</a:t>
                      </a:r>
                    </a:p>
                    <a:p>
                      <a:endParaRPr lang="pl-PL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pl-PL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pl-PL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pl-PL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pl-PL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pl-PL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pl-PL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Do dnia </a:t>
                      </a:r>
                    </a:p>
                    <a:p>
                      <a:r>
                        <a:rPr lang="pl-PL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30 listopada 2019 </a:t>
                      </a:r>
                      <a:r>
                        <a:rPr lang="pl-PL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</a:t>
                      </a:r>
                      <a:r>
                        <a:rPr lang="pl-PL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endParaRPr lang="pl-PL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 latach szkolnych 2019/2020–2021/2022</a:t>
                      </a:r>
                      <a:endParaRPr lang="pl-PL" dirty="0" smtClean="0"/>
                    </a:p>
                    <a:p>
                      <a:endParaRPr lang="pl-PL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4496758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523976" y="142852"/>
            <a:ext cx="8227276" cy="928694"/>
          </a:xfrm>
        </p:spPr>
        <p:txBody>
          <a:bodyPr>
            <a:normAutofit/>
          </a:bodyPr>
          <a:lstStyle/>
          <a:p>
            <a:pPr algn="ctr"/>
            <a:r>
              <a:rPr lang="pl-PL" dirty="0" smtClean="0">
                <a:solidFill>
                  <a:schemeClr val="bg2">
                    <a:lumMod val="25000"/>
                  </a:schemeClr>
                </a:solidFill>
              </a:rPr>
              <a:t>Nowa organizacja </a:t>
            </a:r>
            <a:r>
              <a:rPr lang="pl-PL" dirty="0" err="1" smtClean="0">
                <a:solidFill>
                  <a:schemeClr val="bg2">
                    <a:lumMod val="25000"/>
                  </a:schemeClr>
                </a:solidFill>
              </a:rPr>
              <a:t>szkół</a:t>
            </a:r>
            <a:r>
              <a:rPr lang="pl-PL" dirty="0" smtClean="0">
                <a:solidFill>
                  <a:schemeClr val="bg2">
                    <a:lumMod val="25000"/>
                  </a:schemeClr>
                </a:solidFill>
              </a:rPr>
              <a:t> i placówek </a:t>
            </a:r>
            <a:br>
              <a:rPr lang="pl-PL" dirty="0" smtClean="0">
                <a:solidFill>
                  <a:schemeClr val="bg2">
                    <a:lumMod val="25000"/>
                  </a:schemeClr>
                </a:solidFill>
              </a:rPr>
            </a:br>
            <a:endParaRPr lang="pl-PL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pl-PL" sz="4000" dirty="0" smtClean="0"/>
          </a:p>
          <a:p>
            <a:endParaRPr lang="pl-PL" sz="4000" dirty="0"/>
          </a:p>
          <a:p>
            <a:r>
              <a:rPr lang="pl-PL" sz="4000" dirty="0" smtClean="0"/>
              <a:t>                                                                             </a:t>
            </a:r>
            <a:br>
              <a:rPr lang="pl-PL" sz="4000" dirty="0" smtClean="0"/>
            </a:br>
            <a:endParaRPr lang="pl-PL" sz="4000" b="1" dirty="0" smtClean="0"/>
          </a:p>
          <a:p>
            <a:endParaRPr lang="pl-PL" sz="4000" b="1" dirty="0" smtClean="0"/>
          </a:p>
          <a:p>
            <a:endParaRPr lang="pl-PL" sz="4000" b="1" dirty="0"/>
          </a:p>
        </p:txBody>
      </p:sp>
      <p:graphicFrame>
        <p:nvGraphicFramePr>
          <p:cNvPr id="4" name="Tabela 3"/>
          <p:cNvGraphicFramePr>
            <a:graphicFrameLocks noGrp="1"/>
          </p:cNvGraphicFramePr>
          <p:nvPr/>
        </p:nvGraphicFramePr>
        <p:xfrm>
          <a:off x="0" y="1268760"/>
          <a:ext cx="9906000" cy="5186926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43049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403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6071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32046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Zmiana 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Podstawa prawna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Termin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44323"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Ø"/>
                      </a:pPr>
                      <a:r>
                        <a:rPr lang="pl-PL" dirty="0" smtClean="0"/>
                        <a:t> </a:t>
                      </a:r>
                      <a:r>
                        <a:rPr lang="pl-PL" b="1" dirty="0" smtClean="0"/>
                        <a:t>Utworzenie pięcioletniego technikum</a:t>
                      </a:r>
                    </a:p>
                    <a:p>
                      <a:pPr>
                        <a:buFont typeface="Wingdings" pitchFamily="2" charset="2"/>
                        <a:buChar char="Ø"/>
                      </a:pPr>
                      <a:endParaRPr lang="pl-PL" b="1" dirty="0" smtClean="0"/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pl-PL" b="0" baseline="0" dirty="0" smtClean="0"/>
                        <a:t> c</a:t>
                      </a:r>
                      <a:r>
                        <a:rPr lang="pl-PL" b="0" dirty="0" smtClean="0"/>
                        <a:t>zteroletnie</a:t>
                      </a:r>
                      <a:r>
                        <a:rPr lang="pl-PL" b="0" baseline="0" dirty="0" smtClean="0"/>
                        <a:t> technika stają się pięcioletnimi technikami;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endParaRPr lang="pl-PL" dirty="0" smtClean="0"/>
                    </a:p>
                    <a:p>
                      <a:pPr algn="just">
                        <a:buFont typeface="Wingdings" pitchFamily="2" charset="2"/>
                        <a:buChar char="§"/>
                      </a:pPr>
                      <a:r>
                        <a:rPr lang="pl-PL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JST  prowadzące dotychczasowe czteroletnie technikum w drodze uchwały  stwierdza jego przekształcenie </a:t>
                      </a:r>
                      <a:br>
                        <a:rPr lang="pl-PL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pl-PL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 pięcioletnie technikum ;</a:t>
                      </a:r>
                    </a:p>
                    <a:p>
                      <a:pPr algn="just">
                        <a:buFont typeface="Wingdings" pitchFamily="2" charset="2"/>
                        <a:buChar char="§"/>
                      </a:pPr>
                      <a:endParaRPr lang="pl-PL" dirty="0" smtClean="0"/>
                    </a:p>
                    <a:p>
                      <a:pPr algn="just">
                        <a:buFont typeface="Arial" pitchFamily="34" charset="0"/>
                        <a:buChar char="•"/>
                      </a:pPr>
                      <a:r>
                        <a:rPr lang="pl-PL" dirty="0" smtClean="0"/>
                        <a:t> Uchwała JST</a:t>
                      </a:r>
                      <a:r>
                        <a:rPr lang="pl-PL" baseline="0" dirty="0" smtClean="0"/>
                        <a:t> stanowi akt założycielski  pięcioletniego technikum;</a:t>
                      </a:r>
                    </a:p>
                    <a:p>
                      <a:pPr algn="just">
                        <a:buFont typeface="Arial" pitchFamily="34" charset="0"/>
                        <a:buNone/>
                      </a:pPr>
                      <a:endParaRPr lang="pl-PL" baseline="0" dirty="0" smtClean="0"/>
                    </a:p>
                    <a:p>
                      <a:pPr algn="just">
                        <a:buFont typeface="Arial" pitchFamily="34" charset="0"/>
                        <a:buChar char="•"/>
                      </a:pPr>
                      <a:r>
                        <a:rPr lang="pl-PL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w pięcioletnim technikum prowadzi się klasy dotychczasowego czteroletniego technikum dla absolwentów dotychczasowego gimnazjum.</a:t>
                      </a:r>
                      <a:endParaRPr lang="pl-PL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 smtClean="0"/>
                    </a:p>
                    <a:p>
                      <a:endParaRPr lang="pl-PL" dirty="0" smtClean="0"/>
                    </a:p>
                    <a:p>
                      <a:endParaRPr lang="pl-PL" dirty="0" smtClean="0"/>
                    </a:p>
                    <a:p>
                      <a:r>
                        <a:rPr lang="pl-PL" dirty="0" smtClean="0"/>
                        <a:t>Art. 151 i 152  ust 1</a:t>
                      </a:r>
                      <a:r>
                        <a:rPr lang="pl-PL" sz="1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ustawy  z dnia 14 grudnia 2016 </a:t>
                      </a:r>
                      <a:r>
                        <a:rPr lang="pl-PL" sz="1800" b="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</a:t>
                      </a:r>
                      <a:r>
                        <a:rPr lang="pl-PL" sz="1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Przepisy wprowadzające ustawę – Prawo oświatowe1 (Dz. U. 2017, poz. 60 z późni. </a:t>
                      </a:r>
                      <a:r>
                        <a:rPr lang="pl-PL" sz="1800" b="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zm</a:t>
                      </a:r>
                      <a:r>
                        <a:rPr lang="pl-PL" sz="1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);</a:t>
                      </a:r>
                    </a:p>
                    <a:p>
                      <a:endParaRPr lang="pl-PL" sz="1800" b="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pl-PL" dirty="0" smtClean="0"/>
                    </a:p>
                    <a:p>
                      <a:r>
                        <a:rPr lang="pl-PL" dirty="0" smtClean="0"/>
                        <a:t>Art. 152 ust. 2, 3   ww. ustawy</a:t>
                      </a:r>
                    </a:p>
                    <a:p>
                      <a:endParaRPr lang="pl-PL" b="0" dirty="0" smtClean="0"/>
                    </a:p>
                    <a:p>
                      <a:endParaRPr lang="pl-PL" b="0" dirty="0" smtClean="0"/>
                    </a:p>
                    <a:p>
                      <a:r>
                        <a:rPr lang="pl-PL" dirty="0" smtClean="0"/>
                        <a:t>Art. 154 ww. ustawy</a:t>
                      </a:r>
                      <a:endParaRPr lang="pl-PL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 smtClean="0"/>
                    </a:p>
                    <a:p>
                      <a:endParaRPr lang="pl-PL" dirty="0" smtClean="0"/>
                    </a:p>
                    <a:p>
                      <a:endParaRPr lang="pl-PL" dirty="0" smtClean="0"/>
                    </a:p>
                    <a:p>
                      <a:r>
                        <a:rPr lang="pl-PL" dirty="0" smtClean="0"/>
                        <a:t>Z dniem </a:t>
                      </a:r>
                    </a:p>
                    <a:p>
                      <a:r>
                        <a:rPr lang="pl-PL" dirty="0" smtClean="0"/>
                        <a:t>1 września 2019 </a:t>
                      </a:r>
                      <a:r>
                        <a:rPr lang="pl-PL" dirty="0" err="1" smtClean="0"/>
                        <a:t>r</a:t>
                      </a:r>
                      <a:r>
                        <a:rPr lang="pl-PL" dirty="0" smtClean="0"/>
                        <a:t>.</a:t>
                      </a:r>
                    </a:p>
                    <a:p>
                      <a:endParaRPr lang="pl-PL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pl-PL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pl-PL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pl-PL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pl-PL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pl-PL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pl-PL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Do dnia </a:t>
                      </a:r>
                    </a:p>
                    <a:p>
                      <a:r>
                        <a:rPr lang="pl-PL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30 listopada 2019 </a:t>
                      </a:r>
                      <a:r>
                        <a:rPr lang="pl-PL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</a:t>
                      </a:r>
                      <a:r>
                        <a:rPr lang="pl-PL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endParaRPr lang="pl-PL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pl-PL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 latach szkolnych 2019/2020–2022/2023 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18555113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523976" y="142852"/>
            <a:ext cx="8227276" cy="928694"/>
          </a:xfrm>
        </p:spPr>
        <p:txBody>
          <a:bodyPr>
            <a:normAutofit/>
          </a:bodyPr>
          <a:lstStyle/>
          <a:p>
            <a:pPr algn="ctr"/>
            <a:r>
              <a:rPr lang="pl-PL" dirty="0" smtClean="0">
                <a:solidFill>
                  <a:schemeClr val="bg2">
                    <a:lumMod val="25000"/>
                  </a:schemeClr>
                </a:solidFill>
              </a:rPr>
              <a:t>Nowa organizacja </a:t>
            </a:r>
            <a:r>
              <a:rPr lang="pl-PL" dirty="0" err="1" smtClean="0">
                <a:solidFill>
                  <a:schemeClr val="bg2">
                    <a:lumMod val="25000"/>
                  </a:schemeClr>
                </a:solidFill>
              </a:rPr>
              <a:t>szkół</a:t>
            </a:r>
            <a:r>
              <a:rPr lang="pl-PL" dirty="0" smtClean="0">
                <a:solidFill>
                  <a:schemeClr val="bg2">
                    <a:lumMod val="25000"/>
                  </a:schemeClr>
                </a:solidFill>
              </a:rPr>
              <a:t> i placówek 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b="0" dirty="0" smtClean="0"/>
              <a:t>(o których mowa w art.2 ust 4 ustawy Prawo oświatowe</a:t>
            </a:r>
            <a:r>
              <a:rPr lang="pl-PL" dirty="0" smtClean="0"/>
              <a:t>)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pl-PL" sz="4000" dirty="0" smtClean="0"/>
          </a:p>
          <a:p>
            <a:endParaRPr lang="pl-PL" sz="4000" dirty="0"/>
          </a:p>
          <a:p>
            <a:r>
              <a:rPr lang="pl-PL" sz="4000" dirty="0" smtClean="0"/>
              <a:t>                                                                             </a:t>
            </a:r>
            <a:br>
              <a:rPr lang="pl-PL" sz="4000" dirty="0" smtClean="0"/>
            </a:br>
            <a:endParaRPr lang="pl-PL" sz="4000" b="1" dirty="0" smtClean="0"/>
          </a:p>
          <a:p>
            <a:endParaRPr lang="pl-PL" sz="4000" b="1" dirty="0" smtClean="0"/>
          </a:p>
          <a:p>
            <a:endParaRPr lang="pl-PL" sz="4000" b="1" dirty="0"/>
          </a:p>
        </p:txBody>
      </p:sp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9908980"/>
              </p:ext>
            </p:extLst>
          </p:nvPr>
        </p:nvGraphicFramePr>
        <p:xfrm>
          <a:off x="-1" y="1340770"/>
          <a:ext cx="9906000" cy="5552686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44489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403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1669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32046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Zmiana 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Podstawa prawna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Termin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44323"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Ø"/>
                      </a:pPr>
                      <a:r>
                        <a:rPr lang="pl-PL" dirty="0" smtClean="0"/>
                        <a:t> CKP</a:t>
                      </a:r>
                      <a:r>
                        <a:rPr lang="pl-PL" baseline="0" dirty="0" smtClean="0"/>
                        <a:t> oraz </a:t>
                      </a:r>
                      <a:r>
                        <a:rPr lang="pl-PL" baseline="0" dirty="0" err="1" smtClean="0"/>
                        <a:t>O</a:t>
                      </a:r>
                      <a:r>
                        <a:rPr lang="pl-PL" dirty="0" err="1" smtClean="0"/>
                        <a:t>DiDZ</a:t>
                      </a:r>
                      <a:r>
                        <a:rPr lang="pl-PL" dirty="0" smtClean="0"/>
                        <a:t>  przechodzą w Centra Kształcenia Zawodowego (CKZ)</a:t>
                      </a:r>
                    </a:p>
                    <a:p>
                      <a:endParaRPr lang="pl-PL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pl-PL" dirty="0" smtClean="0"/>
                        <a:t>Art. 50 ustawy z dnia 22 listopada 2018 </a:t>
                      </a:r>
                      <a:r>
                        <a:rPr lang="pl-PL" dirty="0" err="1" smtClean="0"/>
                        <a:t>r</a:t>
                      </a:r>
                      <a:r>
                        <a:rPr lang="pl-PL" dirty="0" smtClean="0"/>
                        <a:t>. o zmianie ustawy – Prawo oświatowe, ustawy o systemie </a:t>
                      </a:r>
                      <a:r>
                        <a:rPr lang="pl-PL" dirty="0" err="1" smtClean="0"/>
                        <a:t>oświaty</a:t>
                      </a:r>
                      <a:r>
                        <a:rPr lang="pl-PL" dirty="0" smtClean="0"/>
                        <a:t> oraz niektórych innych ustaw (Dz.</a:t>
                      </a:r>
                      <a:r>
                        <a:rPr lang="pl-PL" baseline="0" dirty="0" smtClean="0"/>
                        <a:t> </a:t>
                      </a:r>
                      <a:r>
                        <a:rPr lang="pl-PL" dirty="0" smtClean="0"/>
                        <a:t>U. 2018,</a:t>
                      </a:r>
                      <a:r>
                        <a:rPr lang="pl-PL" baseline="0" dirty="0" smtClean="0"/>
                        <a:t> poz. 2245);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Z dniem </a:t>
                      </a:r>
                    </a:p>
                    <a:p>
                      <a:r>
                        <a:rPr lang="pl-PL" dirty="0" smtClean="0"/>
                        <a:t>1 września 2019 </a:t>
                      </a:r>
                      <a:r>
                        <a:rPr lang="pl-PL" dirty="0" err="1" smtClean="0"/>
                        <a:t>r</a:t>
                      </a:r>
                      <a:r>
                        <a:rPr lang="pl-PL" dirty="0" smtClean="0"/>
                        <a:t>.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44323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lang="pl-PL" baseline="0" dirty="0" smtClean="0"/>
                        <a:t> </a:t>
                      </a:r>
                      <a:r>
                        <a:rPr lang="pl-PL" dirty="0" smtClean="0"/>
                        <a:t>Zespół</a:t>
                      </a:r>
                      <a:r>
                        <a:rPr lang="pl-PL" baseline="0" dirty="0" smtClean="0"/>
                        <a:t> placówek złożony z CKP i </a:t>
                      </a:r>
                      <a:r>
                        <a:rPr lang="pl-PL" baseline="0" dirty="0" err="1" smtClean="0"/>
                        <a:t>ODiDZ</a:t>
                      </a:r>
                      <a:r>
                        <a:rPr lang="pl-PL" baseline="0" dirty="0" smtClean="0"/>
                        <a:t>  - przekształca się w publiczne  CKZ</a:t>
                      </a:r>
                      <a:endParaRPr lang="pl-PL" dirty="0" smtClean="0"/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dirty="0" smtClean="0"/>
                    </a:p>
                    <a:p>
                      <a:pPr marL="342900" marR="0" indent="-3429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pl-PL" baseline="0" dirty="0" smtClean="0"/>
                        <a:t>Uchwała JST w sprawie przekształcenia placówki  lub placówek w CKZ </a:t>
                      </a:r>
                      <a:r>
                        <a:rPr lang="pl-PL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(stanowi akt założycielski)</a:t>
                      </a:r>
                    </a:p>
                    <a:p>
                      <a:pPr marL="342900" marR="0" indent="-3429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pl-PL" dirty="0" smtClean="0"/>
                        <a:t> Nowy</a:t>
                      </a:r>
                      <a:r>
                        <a:rPr lang="pl-PL" baseline="0" dirty="0" smtClean="0"/>
                        <a:t> </a:t>
                      </a:r>
                      <a:r>
                        <a:rPr lang="pl-PL" dirty="0" smtClean="0"/>
                        <a:t>statut</a:t>
                      </a:r>
                      <a:r>
                        <a:rPr lang="pl-PL" baseline="0" dirty="0" smtClean="0"/>
                        <a:t> CKZ  </a:t>
                      </a:r>
                    </a:p>
                    <a:p>
                      <a:pPr marL="342900" marR="0" indent="-3429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pl-PL" dirty="0" smtClean="0"/>
                        <a:t>Dyrektor </a:t>
                      </a:r>
                      <a:r>
                        <a:rPr lang="pl-PL" baseline="0" dirty="0" smtClean="0"/>
                        <a:t> informuje pisemnie pracowników </a:t>
                      </a:r>
                      <a:r>
                        <a:rPr lang="pl-PL" dirty="0" smtClean="0"/>
                        <a:t>zatrudnionych w dotychczasowych placówkach</a:t>
                      </a:r>
                      <a:r>
                        <a:rPr lang="pl-PL" baseline="0" dirty="0" smtClean="0"/>
                        <a:t> o tym, że od 1.09.2019 </a:t>
                      </a:r>
                      <a:r>
                        <a:rPr lang="pl-PL" baseline="0" dirty="0" err="1" smtClean="0"/>
                        <a:t>r</a:t>
                      </a:r>
                      <a:r>
                        <a:rPr lang="pl-PL" baseline="0" dirty="0" smtClean="0"/>
                        <a:t>.  będą pracownikami CKZ </a:t>
                      </a:r>
                      <a:endParaRPr lang="pl-PL" dirty="0" smtClean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baseline="0" dirty="0" smtClean="0"/>
                        <a:t>Art. 54 </a:t>
                      </a:r>
                      <a:r>
                        <a:rPr lang="pl-PL" baseline="0" dirty="0" err="1" smtClean="0"/>
                        <a:t>ww</a:t>
                      </a:r>
                      <a:r>
                        <a:rPr lang="pl-PL" baseline="0" dirty="0" smtClean="0"/>
                        <a:t> ustawy</a:t>
                      </a:r>
                      <a:endParaRPr lang="pl-PL" dirty="0" smtClean="0"/>
                    </a:p>
                    <a:p>
                      <a:endParaRPr lang="pl-PL" dirty="0" smtClean="0"/>
                    </a:p>
                    <a:p>
                      <a:endParaRPr lang="pl-PL" dirty="0" smtClean="0"/>
                    </a:p>
                    <a:p>
                      <a:r>
                        <a:rPr lang="pl-PL" dirty="0" smtClean="0"/>
                        <a:t>Art.  51 i</a:t>
                      </a:r>
                      <a:r>
                        <a:rPr lang="pl-PL" baseline="0" dirty="0" smtClean="0"/>
                        <a:t> </a:t>
                      </a:r>
                      <a:r>
                        <a:rPr lang="pl-PL" dirty="0" smtClean="0"/>
                        <a:t> art.55  ww. ustawy </a:t>
                      </a:r>
                    </a:p>
                    <a:p>
                      <a:endParaRPr lang="pl-PL" dirty="0" smtClean="0"/>
                    </a:p>
                    <a:p>
                      <a:endParaRPr lang="pl-PL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dirty="0" smtClean="0"/>
                        <a:t>Art.</a:t>
                      </a:r>
                      <a:r>
                        <a:rPr lang="pl-PL" baseline="0" dirty="0" smtClean="0"/>
                        <a:t>  66 ww. ustawy</a:t>
                      </a:r>
                      <a:endParaRPr lang="pl-PL" dirty="0" smtClean="0"/>
                    </a:p>
                    <a:p>
                      <a:endParaRPr lang="pl-PL" dirty="0" smtClean="0"/>
                    </a:p>
                    <a:p>
                      <a:r>
                        <a:rPr lang="pl-PL" dirty="0" smtClean="0"/>
                        <a:t>Art.  68 ww. ustawy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 smtClean="0"/>
                    </a:p>
                    <a:p>
                      <a:endParaRPr lang="pl-PL" dirty="0" smtClean="0"/>
                    </a:p>
                    <a:p>
                      <a:endParaRPr lang="pl-PL" dirty="0" smtClean="0"/>
                    </a:p>
                    <a:p>
                      <a:r>
                        <a:rPr lang="pl-PL" dirty="0" smtClean="0"/>
                        <a:t>Od </a:t>
                      </a:r>
                    </a:p>
                    <a:p>
                      <a:r>
                        <a:rPr lang="pl-PL" dirty="0" smtClean="0"/>
                        <a:t>1</a:t>
                      </a:r>
                      <a:r>
                        <a:rPr lang="pl-PL" baseline="0" dirty="0" smtClean="0"/>
                        <a:t> września </a:t>
                      </a:r>
                      <a:r>
                        <a:rPr lang="pl-PL" dirty="0" smtClean="0"/>
                        <a:t>2019 </a:t>
                      </a:r>
                      <a:r>
                        <a:rPr lang="pl-PL" dirty="0" err="1" smtClean="0"/>
                        <a:t>r</a:t>
                      </a:r>
                      <a:r>
                        <a:rPr lang="pl-PL" dirty="0" smtClean="0"/>
                        <a:t>.</a:t>
                      </a:r>
                      <a:r>
                        <a:rPr lang="pl-PL" baseline="0" dirty="0" smtClean="0"/>
                        <a:t> </a:t>
                      </a:r>
                      <a:br>
                        <a:rPr lang="pl-PL" baseline="0" dirty="0" smtClean="0"/>
                      </a:br>
                      <a:r>
                        <a:rPr lang="pl-PL" baseline="0" dirty="0" smtClean="0"/>
                        <a:t>do </a:t>
                      </a:r>
                    </a:p>
                    <a:p>
                      <a:r>
                        <a:rPr lang="pl-PL" baseline="0" dirty="0" smtClean="0"/>
                        <a:t>31 listopada 2019 </a:t>
                      </a:r>
                      <a:r>
                        <a:rPr lang="pl-PL" baseline="0" dirty="0" err="1" smtClean="0"/>
                        <a:t>r</a:t>
                      </a:r>
                      <a:r>
                        <a:rPr lang="pl-PL" baseline="0" dirty="0" smtClean="0"/>
                        <a:t>.</a:t>
                      </a:r>
                    </a:p>
                    <a:p>
                      <a:endParaRPr lang="pl-PL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dirty="0" smtClean="0"/>
                        <a:t>Do 15 maja</a:t>
                      </a:r>
                      <a:r>
                        <a:rPr lang="pl-PL" baseline="0" dirty="0" smtClean="0"/>
                        <a:t> 2019 </a:t>
                      </a:r>
                      <a:r>
                        <a:rPr lang="pl-PL" baseline="0" dirty="0" err="1" smtClean="0"/>
                        <a:t>r</a:t>
                      </a:r>
                      <a:r>
                        <a:rPr lang="pl-PL" baseline="0" dirty="0" smtClean="0"/>
                        <a:t>. </a:t>
                      </a:r>
                      <a:endParaRPr lang="pl-PL" dirty="0" smtClean="0"/>
                    </a:p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26698197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1496616" y="116632"/>
            <a:ext cx="7816508" cy="928694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Ewaluacje zewnętrzne</a:t>
            </a:r>
          </a:p>
        </p:txBody>
      </p:sp>
      <p:sp>
        <p:nvSpPr>
          <p:cNvPr id="6" name="Symbol zastępczy zawartości 2"/>
          <p:cNvSpPr>
            <a:spLocks noGrp="1"/>
          </p:cNvSpPr>
          <p:nvPr>
            <p:ph idx="1"/>
          </p:nvPr>
        </p:nvSpPr>
        <p:spPr>
          <a:xfrm>
            <a:off x="194471" y="908720"/>
            <a:ext cx="9596438" cy="5949280"/>
          </a:xfrm>
          <a:noFill/>
        </p:spPr>
        <p:txBody>
          <a:bodyPr/>
          <a:lstStyle/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Prostokąt 1"/>
          <p:cNvSpPr/>
          <p:nvPr/>
        </p:nvSpPr>
        <p:spPr>
          <a:xfrm>
            <a:off x="200472" y="1412776"/>
            <a:ext cx="936104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W roku szkolnym 2018/2019 przeprowadzono </a:t>
            </a:r>
            <a:r>
              <a:rPr lang="pl-PL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35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 ewaluacji zewnętrznych problemowych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(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o 1 więcej niż planowano), w tym:</a:t>
            </a:r>
          </a:p>
          <a:p>
            <a:pPr algn="just"/>
            <a:r>
              <a:rPr lang="pl-PL" b="1" dirty="0" smtClean="0">
                <a:latin typeface="Times" panose="02020603050405020304" pitchFamily="18" charset="0"/>
                <a:cs typeface="Times" panose="02020603050405020304" pitchFamily="18" charset="0"/>
              </a:rPr>
              <a:t>20 </a:t>
            </a:r>
            <a:r>
              <a:rPr lang="pl-PL" b="1" dirty="0">
                <a:latin typeface="Times" panose="02020603050405020304" pitchFamily="18" charset="0"/>
                <a:cs typeface="Times" panose="02020603050405020304" pitchFamily="18" charset="0"/>
              </a:rPr>
              <a:t>ewaluacji problemowych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 - w zakresie wymagań ustalonych przez Ministra Edukacji Narodowej;</a:t>
            </a:r>
          </a:p>
          <a:p>
            <a:pPr lvl="0" algn="just"/>
            <a:r>
              <a:rPr lang="pl-PL" b="1" dirty="0">
                <a:latin typeface="Times" panose="02020603050405020304" pitchFamily="18" charset="0"/>
                <a:cs typeface="Times" panose="02020603050405020304" pitchFamily="18" charset="0"/>
              </a:rPr>
              <a:t>15 ewaluacji problemowych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- w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zakresie ustalonym przez Lubuskiego Kuratora Oświaty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</a:p>
          <a:p>
            <a:pPr lvl="0" algn="just"/>
            <a:endParaRPr lang="pl-PL" b="1" i="1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0" algn="just"/>
            <a:endParaRPr lang="pl-PL" b="1" i="1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9929875"/>
              </p:ext>
            </p:extLst>
          </p:nvPr>
        </p:nvGraphicFramePr>
        <p:xfrm>
          <a:off x="200472" y="2996952"/>
          <a:ext cx="9505056" cy="3771045"/>
        </p:xfrm>
        <a:graphic>
          <a:graphicData uri="http://schemas.openxmlformats.org/drawingml/2006/table">
            <a:tbl>
              <a:tblPr>
                <a:tableStyleId>{85BE263C-DBD7-4A20-BB59-AAB30ACAA65A}</a:tableStyleId>
              </a:tblPr>
              <a:tblGrid>
                <a:gridCol w="75718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332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80910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Typ szkoły/placówki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Liczba ewaluacji: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0910">
                <a:tc>
                  <a:txBody>
                    <a:bodyPr/>
                    <a:lstStyle/>
                    <a:p>
                      <a:pPr algn="l" fontAlgn="ctr"/>
                      <a:r>
                        <a:rPr lang="pl-PL" sz="1600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Szkoły podstawowe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b="1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10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0910">
                <a:tc>
                  <a:txBody>
                    <a:bodyPr/>
                    <a:lstStyle/>
                    <a:p>
                      <a:pPr algn="l" fontAlgn="ctr"/>
                      <a:r>
                        <a:rPr lang="pl-PL" sz="1600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Technika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b="1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5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2238">
                <a:tc>
                  <a:txBody>
                    <a:bodyPr/>
                    <a:lstStyle/>
                    <a:p>
                      <a:pPr algn="l" fontAlgn="ctr"/>
                      <a:r>
                        <a:rPr lang="pl-PL" sz="1600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Szkoły branżowe I stopnia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b="1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5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0910">
                <a:tc>
                  <a:txBody>
                    <a:bodyPr/>
                    <a:lstStyle/>
                    <a:p>
                      <a:pPr algn="l" fontAlgn="ctr"/>
                      <a:r>
                        <a:rPr lang="pl-PL" sz="1600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Przedszkola i inne formy wychowania przedszkolnego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b="1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3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0910">
                <a:tc>
                  <a:txBody>
                    <a:bodyPr/>
                    <a:lstStyle/>
                    <a:p>
                      <a:pPr algn="l" fontAlgn="ctr"/>
                      <a:r>
                        <a:rPr lang="pl-PL" sz="1600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Licea ogólnokształcące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b="1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3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0910">
                <a:tc>
                  <a:txBody>
                    <a:bodyPr/>
                    <a:lstStyle/>
                    <a:p>
                      <a:pPr algn="l" fontAlgn="ctr"/>
                      <a:r>
                        <a:rPr lang="pl-PL" sz="1600" u="none" strike="noStrike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MOW-y, MOS-y i inne ośrodki, o których mowa w art. 2 pkt 7 ustawy</a:t>
                      </a:r>
                      <a:endParaRPr lang="pl-PL" sz="1600" b="0" i="0" u="none" strike="noStrike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b="1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3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0910">
                <a:tc>
                  <a:txBody>
                    <a:bodyPr/>
                    <a:lstStyle/>
                    <a:p>
                      <a:pPr algn="l" fontAlgn="ctr"/>
                      <a:r>
                        <a:rPr lang="pl-PL" sz="1600" u="none" strike="noStrike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Poradnie psychologiczno-pedagogiczne</a:t>
                      </a:r>
                      <a:endParaRPr lang="pl-PL" sz="1600" b="0" i="0" u="none" strike="noStrike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b="1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2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0910">
                <a:tc>
                  <a:txBody>
                    <a:bodyPr/>
                    <a:lstStyle/>
                    <a:p>
                      <a:pPr algn="l" fontAlgn="ctr"/>
                      <a:r>
                        <a:rPr lang="pl-PL" sz="1600" u="none" strike="noStrike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Szkoły specjalne (przysposabiające do pracy)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          </a:r>
                      <a:endParaRPr lang="pl-PL" sz="1600" b="0" i="0" u="none" strike="noStrike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b="1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0910">
                <a:tc>
                  <a:txBody>
                    <a:bodyPr/>
                    <a:lstStyle/>
                    <a:p>
                      <a:pPr algn="l" fontAlgn="ctr"/>
                      <a:r>
                        <a:rPr lang="pl-PL" sz="1600" u="none" strike="noStrike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Placówki kształcenia ustawicznego i inne, o których mowa w art. 2 pkt. 4 ustawy</a:t>
                      </a:r>
                      <a:endParaRPr lang="pl-PL" sz="1600" b="0" i="0" u="none" strike="noStrike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b="1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52172">
                <a:tc>
                  <a:txBody>
                    <a:bodyPr/>
                    <a:lstStyle/>
                    <a:p>
                      <a:pPr algn="l" fontAlgn="ctr"/>
                      <a:r>
                        <a:rPr lang="pl-PL" sz="1600" u="none" strike="noStrike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Placówki zapewniające opiekę i wychowanie, o których mowa w art. 2 pkt 8</a:t>
                      </a:r>
                      <a:endParaRPr lang="pl-PL" sz="1600" b="0" i="0" u="none" strike="noStrike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b="1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80910">
                <a:tc>
                  <a:txBody>
                    <a:bodyPr/>
                    <a:lstStyle/>
                    <a:p>
                      <a:pPr algn="l" fontAlgn="ctr"/>
                      <a:r>
                        <a:rPr lang="pl-PL" sz="1600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Placówki oświatowo-wychowawcze i artystyczne, o których mowa w art. 2 pkt 3 ustawy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b="1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80910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2000" b="1" u="none" strike="noStrike" dirty="0">
                          <a:solidFill>
                            <a:srgbClr val="FF0000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Razem</a:t>
                      </a:r>
                      <a:endParaRPr lang="pl-PL" sz="2000" b="1" i="0" u="none" strike="noStrike" dirty="0">
                        <a:solidFill>
                          <a:srgbClr val="FF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2000" b="1" u="none" strike="noStrike" dirty="0">
                          <a:solidFill>
                            <a:srgbClr val="FF0000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35</a:t>
                      </a:r>
                      <a:endParaRPr lang="pl-PL" sz="2000" b="1" i="0" u="none" strike="noStrike" dirty="0">
                        <a:solidFill>
                          <a:srgbClr val="FF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72259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523976" y="142852"/>
            <a:ext cx="8227276" cy="928694"/>
          </a:xfrm>
        </p:spPr>
        <p:txBody>
          <a:bodyPr/>
          <a:lstStyle/>
          <a:p>
            <a:pPr algn="ctr"/>
            <a:r>
              <a:rPr lang="pl-PL" dirty="0" smtClean="0">
                <a:solidFill>
                  <a:schemeClr val="bg2">
                    <a:lumMod val="25000"/>
                  </a:schemeClr>
                </a:solidFill>
                <a:cs typeface="Times New Roman" pitchFamily="18" charset="0"/>
              </a:rPr>
              <a:t>Wzbogacona oferta edukacyjna od września 2019 </a:t>
            </a:r>
            <a:r>
              <a:rPr lang="pl-PL" dirty="0" err="1" smtClean="0">
                <a:solidFill>
                  <a:schemeClr val="bg2">
                    <a:lumMod val="25000"/>
                  </a:schemeClr>
                </a:solidFill>
                <a:cs typeface="Times New Roman" pitchFamily="18" charset="0"/>
              </a:rPr>
              <a:t>r</a:t>
            </a:r>
            <a:r>
              <a:rPr lang="pl-PL" dirty="0" smtClean="0">
                <a:solidFill>
                  <a:schemeClr val="bg2">
                    <a:lumMod val="25000"/>
                  </a:schemeClr>
                </a:solidFill>
                <a:cs typeface="Times New Roman" pitchFamily="18" charset="0"/>
              </a:rPr>
              <a:t>. 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marL="342900" indent="-342900" algn="just">
              <a:buFont typeface="Arial" panose="020B0604020202020204" pitchFamily="34" charset="0"/>
              <a:buChar char="•"/>
              <a:defRPr/>
            </a:pPr>
            <a:endParaRPr lang="pl-PL" altLang="pl-PL" sz="4000" dirty="0" smtClean="0"/>
          </a:p>
          <a:p>
            <a:pPr marL="342900" indent="-342900" algn="just">
              <a:buFont typeface="Arial" panose="020B0604020202020204" pitchFamily="34" charset="0"/>
              <a:buChar char="•"/>
              <a:defRPr/>
            </a:pPr>
            <a:endParaRPr lang="pl-PL" altLang="pl-PL" sz="4000" dirty="0" smtClean="0"/>
          </a:p>
          <a:p>
            <a:pPr marL="342900" indent="-342900" algn="just">
              <a:buFont typeface="Arial" panose="020B0604020202020204" pitchFamily="34" charset="0"/>
              <a:buChar char="•"/>
              <a:defRPr/>
            </a:pPr>
            <a:endParaRPr lang="pl-PL" altLang="pl-PL" sz="4000" dirty="0" smtClean="0"/>
          </a:p>
          <a:p>
            <a:pPr marL="342900" indent="-342900" algn="just">
              <a:buFont typeface="Arial" panose="020B0604020202020204" pitchFamily="34" charset="0"/>
              <a:buChar char="•"/>
              <a:defRPr/>
            </a:pPr>
            <a:endParaRPr lang="pl-PL" altLang="pl-PL" sz="4000" dirty="0" smtClean="0"/>
          </a:p>
          <a:p>
            <a:pPr marL="342900" indent="-342900" algn="just">
              <a:buFont typeface="Arial" panose="020B0604020202020204" pitchFamily="34" charset="0"/>
              <a:buChar char="•"/>
              <a:defRPr/>
            </a:pPr>
            <a:endParaRPr lang="pl-PL" altLang="pl-PL" sz="4000" dirty="0" smtClean="0"/>
          </a:p>
          <a:p>
            <a:pPr marL="342900" indent="-342900" algn="just">
              <a:buFont typeface="Arial" panose="020B0604020202020204" pitchFamily="34" charset="0"/>
              <a:buChar char="•"/>
              <a:defRPr/>
            </a:pPr>
            <a:endParaRPr lang="pl-PL" altLang="pl-PL" sz="4000" dirty="0" smtClean="0"/>
          </a:p>
          <a:p>
            <a:pPr marL="342900" indent="-342900" algn="just">
              <a:buFont typeface="Arial" panose="020B0604020202020204" pitchFamily="34" charset="0"/>
              <a:buChar char="•"/>
              <a:defRPr/>
            </a:pPr>
            <a:endParaRPr lang="pl-PL" altLang="pl-PL" sz="4000" dirty="0" smtClean="0"/>
          </a:p>
          <a:p>
            <a:pPr marL="342900" indent="-342900" algn="just">
              <a:buFont typeface="Arial" panose="020B0604020202020204" pitchFamily="34" charset="0"/>
              <a:buChar char="•"/>
              <a:defRPr/>
            </a:pPr>
            <a:endParaRPr lang="pl-PL" altLang="pl-PL" sz="4000" dirty="0" smtClean="0"/>
          </a:p>
          <a:p>
            <a:pPr marL="342900" indent="-342900" algn="just">
              <a:buFont typeface="Arial" panose="020B0604020202020204" pitchFamily="34" charset="0"/>
              <a:buChar char="•"/>
              <a:defRPr/>
            </a:pPr>
            <a:endParaRPr lang="pl-PL" altLang="pl-PL" sz="4000" dirty="0" smtClean="0"/>
          </a:p>
          <a:p>
            <a:pPr marL="342900" indent="-342900" algn="just">
              <a:buFont typeface="Arial" panose="020B0604020202020204" pitchFamily="34" charset="0"/>
              <a:buChar char="•"/>
              <a:defRPr/>
            </a:pPr>
            <a:r>
              <a:rPr lang="pl-PL" altLang="pl-PL" sz="4000" dirty="0" smtClean="0"/>
              <a:t>  (klasy LO 4 L, T 5 L, </a:t>
            </a:r>
            <a:r>
              <a:rPr lang="pl-PL" altLang="pl-PL" sz="4000" dirty="0" err="1" smtClean="0"/>
              <a:t>BSIst</a:t>
            </a:r>
            <a:r>
              <a:rPr lang="pl-PL" altLang="pl-PL" sz="4000" dirty="0" smtClean="0"/>
              <a:t>.)</a:t>
            </a:r>
          </a:p>
          <a:p>
            <a:pPr marL="342900" indent="-342900" algn="just">
              <a:defRPr/>
            </a:pPr>
            <a:r>
              <a:rPr lang="pl-PL" altLang="pl-PL" sz="4000" dirty="0" smtClean="0"/>
              <a:t> </a:t>
            </a:r>
          </a:p>
          <a:p>
            <a:pPr marL="342900" indent="-342900" algn="just">
              <a:defRPr/>
            </a:pPr>
            <a:r>
              <a:rPr lang="pl-PL" altLang="pl-PL" sz="4000" dirty="0" smtClean="0"/>
              <a:t>wewnątrzszkolny system doradztwa zawodowego </a:t>
            </a:r>
          </a:p>
          <a:p>
            <a:pPr marL="342900" indent="-342900" algn="just">
              <a:buFont typeface="Arial" panose="020B0604020202020204" pitchFamily="34" charset="0"/>
              <a:buChar char="•"/>
              <a:defRPr/>
            </a:pPr>
            <a:endParaRPr lang="pl-PL" altLang="pl-PL" sz="4000" dirty="0" smtClean="0"/>
          </a:p>
          <a:p>
            <a:pPr marL="342900" indent="-342900" algn="just">
              <a:buFont typeface="Arial" panose="020B0604020202020204" pitchFamily="34" charset="0"/>
              <a:buChar char="•"/>
              <a:defRPr/>
            </a:pPr>
            <a:r>
              <a:rPr lang="pl-PL" altLang="pl-PL" sz="4000" dirty="0" smtClean="0"/>
              <a:t>nowa podstawa programowa kształcenia w zawodach (od września),</a:t>
            </a:r>
          </a:p>
          <a:p>
            <a:pPr marL="342900" indent="-342900" algn="just">
              <a:buFont typeface="Arial" panose="020B0604020202020204" pitchFamily="34" charset="0"/>
              <a:buChar char="•"/>
              <a:defRPr/>
            </a:pPr>
            <a:r>
              <a:rPr lang="pl-PL" altLang="pl-PL" sz="4000" dirty="0" smtClean="0"/>
              <a:t>wprowadzenie „specjalizacji” w zawodzie na poziomie branżowej szkoły lub technikum, realizowanej pod koniec cyklu kształcenia lub w formie kursowej,</a:t>
            </a:r>
          </a:p>
          <a:p>
            <a:pPr marL="342900" indent="-342900" algn="just">
              <a:buFont typeface="Arial" panose="020B0604020202020204" pitchFamily="34" charset="0"/>
              <a:buChar char="•"/>
              <a:defRPr/>
            </a:pPr>
            <a:r>
              <a:rPr lang="pl-PL" altLang="pl-PL" sz="4000" dirty="0" smtClean="0"/>
              <a:t>umożliwienie prowadzenia w szkołach krótszych form kursowych – tzw. </a:t>
            </a:r>
          </a:p>
          <a:p>
            <a:pPr algn="ctr">
              <a:defRPr/>
            </a:pPr>
            <a:endParaRPr lang="pl-PL" altLang="pl-PL" sz="4000" b="1" dirty="0" smtClean="0"/>
          </a:p>
          <a:p>
            <a:pPr algn="ctr"/>
            <a:r>
              <a:rPr lang="pl-PL" sz="4000" dirty="0" smtClean="0"/>
              <a:t>     </a:t>
            </a:r>
          </a:p>
          <a:p>
            <a:endParaRPr lang="pl-PL" sz="4000" dirty="0"/>
          </a:p>
          <a:p>
            <a:r>
              <a:rPr lang="pl-PL" sz="4000" dirty="0" smtClean="0"/>
              <a:t>                                                                             </a:t>
            </a:r>
            <a:br>
              <a:rPr lang="pl-PL" sz="4000" dirty="0" smtClean="0"/>
            </a:br>
            <a:endParaRPr lang="pl-PL" sz="4000" b="1" dirty="0" smtClean="0"/>
          </a:p>
          <a:p>
            <a:endParaRPr lang="pl-PL" sz="4000" b="1" dirty="0" smtClean="0"/>
          </a:p>
          <a:p>
            <a:endParaRPr lang="pl-PL" sz="4000" b="1" dirty="0"/>
          </a:p>
        </p:txBody>
      </p:sp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3271996"/>
              </p:ext>
            </p:extLst>
          </p:nvPr>
        </p:nvGraphicFramePr>
        <p:xfrm>
          <a:off x="0" y="1285860"/>
          <a:ext cx="9906001" cy="6148600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37604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442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0125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76064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Rodzaj zajęć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Szkoła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Podstawa</a:t>
                      </a:r>
                      <a:r>
                        <a:rPr lang="pl-PL" baseline="0" dirty="0" smtClean="0"/>
                        <a:t> prawna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0539">
                <a:tc>
                  <a:txBody>
                    <a:bodyPr/>
                    <a:lstStyle/>
                    <a:p>
                      <a:r>
                        <a:rPr lang="pl-PL" altLang="pl-PL" sz="1400" b="1" dirty="0" smtClean="0">
                          <a:latin typeface="+mn-lt"/>
                          <a:cs typeface="Times New Roman" pitchFamily="18" charset="0"/>
                        </a:rPr>
                        <a:t>Zajęcia z zakresu doradztwa zawodowego</a:t>
                      </a:r>
                      <a:endParaRPr lang="pl-PL" sz="1400" b="1" dirty="0"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l-PL" sz="1400" dirty="0" smtClean="0">
                          <a:latin typeface="+mn-lt"/>
                          <a:cs typeface="Times New Roman" pitchFamily="18" charset="0"/>
                        </a:rPr>
                        <a:t>LO 4L, T 5 L, BSI st.</a:t>
                      </a:r>
                      <a:endParaRPr lang="pl-PL" sz="1400" dirty="0"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pl-PL" sz="1400" dirty="0" smtClean="0">
                          <a:latin typeface="+mn-lt"/>
                          <a:cs typeface="Times New Roman" pitchFamily="18" charset="0"/>
                        </a:rPr>
                        <a:t>Rozporządzenie MEN w sprawie ramowych placów nauczania</a:t>
                      </a:r>
                    </a:p>
                    <a:p>
                      <a:pPr algn="just"/>
                      <a:r>
                        <a:rPr lang="pl-PL" sz="1400" dirty="0" smtClean="0">
                          <a:latin typeface="+mn-lt"/>
                          <a:cs typeface="Times New Roman" pitchFamily="18" charset="0"/>
                        </a:rPr>
                        <a:t>Rozporządzenie</a:t>
                      </a:r>
                      <a:r>
                        <a:rPr lang="pl-PL" sz="1400" baseline="0" dirty="0" smtClean="0">
                          <a:latin typeface="+mn-lt"/>
                          <a:cs typeface="Times New Roman" pitchFamily="18" charset="0"/>
                        </a:rPr>
                        <a:t>  MEN w sprawie doradztwa zawodowego z dnia 12 lutego 2019 </a:t>
                      </a:r>
                      <a:r>
                        <a:rPr lang="pl-PL" sz="1400" baseline="0" dirty="0" err="1" smtClean="0">
                          <a:latin typeface="+mn-lt"/>
                          <a:cs typeface="Times New Roman" pitchFamily="18" charset="0"/>
                        </a:rPr>
                        <a:t>r</a:t>
                      </a:r>
                      <a:r>
                        <a:rPr lang="pl-PL" sz="1400" baseline="0" dirty="0" smtClean="0">
                          <a:latin typeface="+mn-lt"/>
                          <a:cs typeface="Times New Roman" pitchFamily="18" charset="0"/>
                        </a:rPr>
                        <a:t>.</a:t>
                      </a:r>
                      <a:endParaRPr lang="pl-PL" sz="1400" dirty="0"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00924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b="1" dirty="0" smtClean="0">
                          <a:latin typeface="+mn-lt"/>
                          <a:cs typeface="Times New Roman" pitchFamily="18" charset="0"/>
                        </a:rPr>
                        <a:t>Wewnątrzszkolny</a:t>
                      </a:r>
                      <a:r>
                        <a:rPr lang="pl-PL" sz="1400" b="1" baseline="0" dirty="0" smtClean="0">
                          <a:latin typeface="+mn-lt"/>
                          <a:cs typeface="Times New Roman" pitchFamily="18" charset="0"/>
                        </a:rPr>
                        <a:t> System Doradztwa Zawodowego – program realizacji doradztwa zawodowego </a:t>
                      </a:r>
                      <a:r>
                        <a:rPr lang="pl-PL" sz="1400" b="0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lt"/>
                          <a:cs typeface="Times New Roman" pitchFamily="18" charset="0"/>
                        </a:rPr>
                        <a:t>(</a:t>
                      </a:r>
                      <a:r>
                        <a:rPr lang="pl-PL" sz="1400" b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zatwierdza dyrektor w terminie do 30 września </a:t>
                      </a:r>
                      <a:r>
                        <a:rPr lang="pl-PL" sz="14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każdego roku szkolnego) </a:t>
                      </a:r>
                      <a:endParaRPr lang="pl-PL" sz="1400" b="1" dirty="0" smtClean="0">
                        <a:solidFill>
                          <a:schemeClr val="bg2">
                            <a:lumMod val="50000"/>
                          </a:schemeClr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pl-PL" sz="1400" dirty="0" smtClean="0">
                          <a:latin typeface="+mn-lt"/>
                          <a:cs typeface="Times New Roman" pitchFamily="18" charset="0"/>
                        </a:rPr>
                        <a:t>Wszystkie</a:t>
                      </a:r>
                      <a:r>
                        <a:rPr lang="pl-PL" sz="1400" baseline="0" dirty="0" smtClean="0">
                          <a:latin typeface="+mn-lt"/>
                          <a:cs typeface="Times New Roman" pitchFamily="18" charset="0"/>
                        </a:rPr>
                        <a:t> typy </a:t>
                      </a:r>
                      <a:r>
                        <a:rPr lang="pl-PL" sz="1400" baseline="0" dirty="0" err="1" smtClean="0">
                          <a:latin typeface="+mn-lt"/>
                          <a:cs typeface="Times New Roman" pitchFamily="18" charset="0"/>
                        </a:rPr>
                        <a:t>szkół</a:t>
                      </a:r>
                      <a:r>
                        <a:rPr lang="pl-PL" sz="1400" baseline="0" dirty="0" smtClean="0">
                          <a:latin typeface="+mn-lt"/>
                          <a:cs typeface="Times New Roman" pitchFamily="18" charset="0"/>
                        </a:rPr>
                        <a:t>, w tym szkoły policealne i  szkoły dla dorosłych</a:t>
                      </a:r>
                      <a:endParaRPr lang="pl-PL" sz="1400" dirty="0"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pl-PL" sz="1400" dirty="0" smtClean="0">
                          <a:latin typeface="+mn-lt"/>
                          <a:cs typeface="Times New Roman" pitchFamily="18" charset="0"/>
                        </a:rPr>
                        <a:t>Art. 26a i</a:t>
                      </a:r>
                      <a:r>
                        <a:rPr lang="pl-PL" sz="1400" baseline="0" dirty="0" smtClean="0">
                          <a:latin typeface="+mn-lt"/>
                          <a:cs typeface="Times New Roman" pitchFamily="18" charset="0"/>
                        </a:rPr>
                        <a:t> </a:t>
                      </a:r>
                      <a:r>
                        <a:rPr lang="pl-PL" sz="1400" dirty="0" smtClean="0">
                          <a:latin typeface="+mn-lt"/>
                          <a:cs typeface="Times New Roman" pitchFamily="18" charset="0"/>
                        </a:rPr>
                        <a:t>art. 98  ustawy</a:t>
                      </a:r>
                      <a:r>
                        <a:rPr lang="pl-PL" sz="1400" baseline="0" dirty="0" smtClean="0">
                          <a:latin typeface="+mn-lt"/>
                          <a:cs typeface="Times New Roman" pitchFamily="18" charset="0"/>
                        </a:rPr>
                        <a:t> Prawo oświatowe; </a:t>
                      </a:r>
                    </a:p>
                    <a:p>
                      <a:pPr algn="just"/>
                      <a:r>
                        <a:rPr lang="pl-PL" sz="1400" dirty="0" smtClean="0">
                          <a:latin typeface="+mn-lt"/>
                          <a:ea typeface="Verdana"/>
                          <a:cs typeface="Verdana"/>
                        </a:rPr>
                        <a:t>§ 4 </a:t>
                      </a:r>
                      <a:r>
                        <a:rPr lang="pl-PL" sz="1400" baseline="0" dirty="0" smtClean="0">
                          <a:latin typeface="+mn-lt"/>
                          <a:ea typeface="+mn-ea"/>
                          <a:cs typeface="Times New Roman" pitchFamily="18" charset="0"/>
                        </a:rPr>
                        <a:t>r</a:t>
                      </a:r>
                      <a:r>
                        <a:rPr lang="pl-PL" sz="1400" baseline="0" dirty="0" smtClean="0">
                          <a:latin typeface="+mn-lt"/>
                          <a:cs typeface="Times New Roman" pitchFamily="18" charset="0"/>
                        </a:rPr>
                        <a:t>ozporządzenia MEN w sprawie doradztwa zawodowego z dnia 12 lutego 2019 </a:t>
                      </a:r>
                      <a:r>
                        <a:rPr lang="pl-PL" sz="1400" baseline="0" dirty="0" err="1" smtClean="0">
                          <a:latin typeface="+mn-lt"/>
                          <a:cs typeface="Times New Roman" pitchFamily="18" charset="0"/>
                        </a:rPr>
                        <a:t>r</a:t>
                      </a:r>
                      <a:r>
                        <a:rPr lang="pl-PL" sz="1400" baseline="0" dirty="0" smtClean="0">
                          <a:latin typeface="+mn-lt"/>
                          <a:cs typeface="Times New Roman" pitchFamily="18" charset="0"/>
                        </a:rPr>
                        <a:t>.</a:t>
                      </a:r>
                      <a:endParaRPr lang="pl-PL" sz="1400" dirty="0"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92092">
                <a:tc>
                  <a:txBody>
                    <a:bodyPr/>
                    <a:lstStyle/>
                    <a:p>
                      <a:pPr marL="342900" indent="-342900" algn="l"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pl-PL" altLang="pl-PL" sz="1400" b="0" dirty="0" smtClean="0">
                          <a:latin typeface="+mn-lt"/>
                          <a:cs typeface="Times New Roman" pitchFamily="18" charset="0"/>
                        </a:rPr>
                        <a:t>Możliwość organizowania </a:t>
                      </a:r>
                      <a:r>
                        <a:rPr lang="pl-PL" altLang="pl-PL" sz="1400" b="1" dirty="0" smtClean="0">
                          <a:latin typeface="+mn-lt"/>
                          <a:cs typeface="Times New Roman" pitchFamily="18" charset="0"/>
                        </a:rPr>
                        <a:t>kursów</a:t>
                      </a:r>
                      <a:r>
                        <a:rPr lang="pl-PL" altLang="pl-PL" sz="1400" b="1" baseline="0" dirty="0" smtClean="0">
                          <a:latin typeface="+mn-lt"/>
                          <a:cs typeface="Times New Roman" pitchFamily="18" charset="0"/>
                        </a:rPr>
                        <a:t> </a:t>
                      </a:r>
                    </a:p>
                    <a:p>
                      <a:pPr marL="342900" indent="-342900" algn="l"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pl-PL" altLang="pl-PL" sz="1400" b="1" dirty="0" smtClean="0">
                          <a:latin typeface="+mn-lt"/>
                          <a:cs typeface="Times New Roman" pitchFamily="18" charset="0"/>
                        </a:rPr>
                        <a:t>umiejętności zawodowych 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pl-PL" sz="1400" dirty="0" smtClean="0">
                          <a:latin typeface="+mn-lt"/>
                          <a:cs typeface="Times New Roman" pitchFamily="18" charset="0"/>
                        </a:rPr>
                        <a:t>Szkoły kształcące w zawodach</a:t>
                      </a:r>
                      <a:r>
                        <a:rPr lang="pl-PL" sz="1400" baseline="0" dirty="0" smtClean="0">
                          <a:latin typeface="+mn-lt"/>
                          <a:cs typeface="Times New Roman" pitchFamily="18" charset="0"/>
                        </a:rPr>
                        <a:t>,                    w których kształcą, CKZ,  PKU</a:t>
                      </a:r>
                      <a:endParaRPr lang="pl-PL" sz="1400" dirty="0"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pl-PL" sz="1400" dirty="0" smtClean="0">
                          <a:latin typeface="+mn-lt"/>
                          <a:cs typeface="Times New Roman" pitchFamily="18" charset="0"/>
                        </a:rPr>
                        <a:t>Art.  117 ust. 2a ustawy</a:t>
                      </a:r>
                      <a:r>
                        <a:rPr lang="pl-PL" sz="1400" baseline="0" dirty="0" smtClean="0">
                          <a:latin typeface="+mn-lt"/>
                          <a:cs typeface="Times New Roman" pitchFamily="18" charset="0"/>
                        </a:rPr>
                        <a:t> Prawo oświatowe</a:t>
                      </a:r>
                      <a:endParaRPr lang="pl-PL" sz="1400" dirty="0"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92092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dirty="0" smtClean="0">
                          <a:latin typeface="+mn-lt"/>
                          <a:cs typeface="Times New Roman" pitchFamily="18" charset="0"/>
                        </a:rPr>
                        <a:t> </a:t>
                      </a:r>
                      <a:r>
                        <a:rPr lang="pl-PL" altLang="pl-PL" sz="1400" b="0" dirty="0" smtClean="0">
                          <a:latin typeface="+mn-lt"/>
                          <a:cs typeface="Times New Roman" pitchFamily="18" charset="0"/>
                        </a:rPr>
                        <a:t>Możliwość organizowania </a:t>
                      </a:r>
                      <a:r>
                        <a:rPr lang="pl-PL" altLang="pl-PL" sz="1400" b="1" dirty="0" smtClean="0">
                          <a:latin typeface="+mn-lt"/>
                          <a:cs typeface="Times New Roman" pitchFamily="18" charset="0"/>
                        </a:rPr>
                        <a:t>turnusów</a:t>
                      </a:r>
                      <a:r>
                        <a:rPr lang="pl-PL" altLang="pl-PL" sz="1400" b="1" baseline="0" dirty="0" smtClean="0">
                          <a:latin typeface="+mn-lt"/>
                          <a:cs typeface="Times New Roman" pitchFamily="18" charset="0"/>
                        </a:rPr>
                        <a:t> dokształcania teoretycznego młodocianych  pracowników </a:t>
                      </a:r>
                      <a:endParaRPr lang="pl-PL" altLang="pl-PL" sz="1400" b="1" dirty="0" smtClean="0"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dirty="0" smtClean="0">
                          <a:latin typeface="+mn-lt"/>
                          <a:cs typeface="Times New Roman" pitchFamily="18" charset="0"/>
                        </a:rPr>
                        <a:t>Szkoły kształcące w zawodach</a:t>
                      </a:r>
                      <a:r>
                        <a:rPr lang="pl-PL" sz="1400" baseline="0" dirty="0" smtClean="0">
                          <a:latin typeface="+mn-lt"/>
                          <a:cs typeface="Times New Roman" pitchFamily="18" charset="0"/>
                        </a:rPr>
                        <a:t>,  przy czym turnus w zawodzie,                         w którym szkoła kształci </a:t>
                      </a:r>
                      <a:endParaRPr lang="pl-PL" sz="1400" dirty="0" smtClean="0"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dirty="0" smtClean="0">
                          <a:latin typeface="+mn-lt"/>
                          <a:cs typeface="Times New Roman" pitchFamily="18" charset="0"/>
                        </a:rPr>
                        <a:t>Art.  117 ust. 2c ustawy</a:t>
                      </a:r>
                      <a:r>
                        <a:rPr lang="pl-PL" sz="1400" baseline="0" dirty="0" smtClean="0">
                          <a:latin typeface="+mn-lt"/>
                          <a:cs typeface="Times New Roman" pitchFamily="18" charset="0"/>
                        </a:rPr>
                        <a:t> Prawo oświatowe</a:t>
                      </a:r>
                      <a:endParaRPr lang="pl-PL" sz="1400" dirty="0" smtClean="0">
                        <a:latin typeface="+mn-lt"/>
                        <a:cs typeface="Times New Roman" pitchFamily="18" charset="0"/>
                      </a:endParaRPr>
                    </a:p>
                    <a:p>
                      <a:pPr algn="just"/>
                      <a:endParaRPr lang="pl-PL" sz="1400" dirty="0"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87492">
                <a:tc>
                  <a:txBody>
                    <a:bodyPr/>
                    <a:lstStyle/>
                    <a:p>
                      <a:pPr algn="just"/>
                      <a:r>
                        <a:rPr lang="pl-PL" sz="1400" b="1" dirty="0" smtClean="0">
                          <a:latin typeface="+mn-lt"/>
                          <a:cs typeface="Times New Roman" pitchFamily="18" charset="0"/>
                        </a:rPr>
                        <a:t>Wykorzystanie</a:t>
                      </a:r>
                      <a:r>
                        <a:rPr lang="pl-PL" sz="1400" b="1" baseline="0" dirty="0" smtClean="0">
                          <a:latin typeface="+mn-lt"/>
                          <a:cs typeface="Times New Roman" pitchFamily="18" charset="0"/>
                        </a:rPr>
                        <a:t> </a:t>
                      </a:r>
                      <a:r>
                        <a:rPr lang="pl-PL" sz="1400" b="0" baseline="0" dirty="0" smtClean="0">
                          <a:latin typeface="+mn-lt"/>
                          <a:cs typeface="Times New Roman" pitchFamily="18" charset="0"/>
                        </a:rPr>
                        <a:t>godzin</a:t>
                      </a:r>
                      <a:r>
                        <a:rPr lang="pl-PL" sz="1400" b="0" dirty="0" smtClean="0">
                          <a:latin typeface="+mn-lt"/>
                          <a:cs typeface="Times New Roman" pitchFamily="18" charset="0"/>
                        </a:rPr>
                        <a:t> wynikających</a:t>
                      </a:r>
                      <a:r>
                        <a:rPr lang="pl-PL" sz="1400" b="0" baseline="0" dirty="0" smtClean="0">
                          <a:latin typeface="+mn-lt"/>
                          <a:cs typeface="Times New Roman" pitchFamily="18" charset="0"/>
                        </a:rPr>
                        <a:t> z różnicy  godzin miedzy sumą godzin zajęć edukacyjnych z zakresu kształcenia zawodowego o ujętych w ramowym planie, </a:t>
                      </a:r>
                      <a:br>
                        <a:rPr lang="pl-PL" sz="1400" b="0" baseline="0" dirty="0" smtClean="0">
                          <a:latin typeface="+mn-lt"/>
                          <a:cs typeface="Times New Roman" pitchFamily="18" charset="0"/>
                        </a:rPr>
                      </a:br>
                      <a:r>
                        <a:rPr lang="pl-PL" sz="1400" b="0" baseline="0" dirty="0" smtClean="0">
                          <a:latin typeface="+mn-lt"/>
                          <a:cs typeface="Times New Roman" pitchFamily="18" charset="0"/>
                        </a:rPr>
                        <a:t>a </a:t>
                      </a:r>
                      <a:r>
                        <a:rPr lang="pl-PL" sz="1400" b="0" baseline="0" dirty="0" err="1" smtClean="0">
                          <a:latin typeface="+mn-lt"/>
                          <a:cs typeface="Times New Roman" pitchFamily="18" charset="0"/>
                        </a:rPr>
                        <a:t>minim</a:t>
                      </a:r>
                      <a:r>
                        <a:rPr lang="pl-PL" sz="1400" b="0" baseline="0" dirty="0" smtClean="0">
                          <a:latin typeface="+mn-lt"/>
                          <a:cs typeface="Times New Roman" pitchFamily="18" charset="0"/>
                        </a:rPr>
                        <a:t>. liczbą godzin wynikającą z podstawy </a:t>
                      </a:r>
                      <a:endParaRPr lang="pl-PL" sz="1400" b="0" dirty="0"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pl-PL" sz="1400" dirty="0" smtClean="0">
                          <a:latin typeface="+mn-lt"/>
                          <a:cs typeface="Times New Roman" pitchFamily="18" charset="0"/>
                        </a:rPr>
                        <a:t>Szkoły kształcące w zawodach</a:t>
                      </a:r>
                      <a:endParaRPr lang="pl-PL" sz="1400" dirty="0"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pl-PL" sz="1400" dirty="0" smtClean="0">
                          <a:latin typeface="+mn-lt"/>
                          <a:ea typeface="Verdana"/>
                          <a:cs typeface="Verdana"/>
                        </a:rPr>
                        <a:t>§ 4 ust. 5 </a:t>
                      </a:r>
                      <a:r>
                        <a:rPr lang="pl-PL" sz="1400" dirty="0" smtClean="0">
                          <a:latin typeface="+mn-lt"/>
                          <a:cs typeface="Times New Roman" pitchFamily="18" charset="0"/>
                        </a:rPr>
                        <a:t>rozporządzenia MEN                             w sprawie ramowych placów nauczania dla publicznych </a:t>
                      </a:r>
                      <a:r>
                        <a:rPr lang="pl-PL" sz="1400" dirty="0" err="1" smtClean="0">
                          <a:latin typeface="+mn-lt"/>
                          <a:cs typeface="Times New Roman" pitchFamily="18" charset="0"/>
                        </a:rPr>
                        <a:t>szkół</a:t>
                      </a:r>
                      <a:endParaRPr lang="pl-PL" sz="1400" dirty="0"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67858">
                <a:tc>
                  <a:txBody>
                    <a:bodyPr/>
                    <a:lstStyle/>
                    <a:p>
                      <a:pPr algn="just"/>
                      <a:r>
                        <a:rPr lang="pl-PL" sz="1400" b="1" dirty="0" smtClean="0">
                          <a:latin typeface="+mn-lt"/>
                          <a:cs typeface="Times New Roman" pitchFamily="18" charset="0"/>
                        </a:rPr>
                        <a:t>Zajęcia dla uczniów </a:t>
                      </a:r>
                      <a:r>
                        <a:rPr lang="pl-PL" sz="1400" b="0" dirty="0" smtClean="0">
                          <a:latin typeface="+mn-lt"/>
                          <a:cs typeface="Times New Roman" pitchFamily="18" charset="0"/>
                        </a:rPr>
                        <a:t>organizowane</a:t>
                      </a:r>
                      <a:r>
                        <a:rPr lang="pl-PL" sz="1400" b="0" baseline="0" dirty="0" smtClean="0">
                          <a:latin typeface="+mn-lt"/>
                          <a:cs typeface="Times New Roman" pitchFamily="18" charset="0"/>
                        </a:rPr>
                        <a:t> z </a:t>
                      </a:r>
                      <a:r>
                        <a:rPr lang="pl-PL" sz="1400" b="0" dirty="0" smtClean="0">
                          <a:latin typeface="+mn-lt"/>
                          <a:cs typeface="Times New Roman" pitchFamily="18" charset="0"/>
                        </a:rPr>
                        <a:t>godzin do dyspozycji dyrektora </a:t>
                      </a:r>
                      <a:endParaRPr lang="pl-PL" sz="1400" b="0" dirty="0">
                        <a:latin typeface="+mn-lt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400" dirty="0" smtClean="0">
                          <a:latin typeface="+mn-lt"/>
                          <a:cs typeface="Times New Roman" pitchFamily="18" charset="0"/>
                        </a:rPr>
                        <a:t>LO 4L, T 5 L</a:t>
                      </a:r>
                      <a:endParaRPr lang="pl-PL" sz="1400" dirty="0">
                        <a:latin typeface="+mn-lt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dirty="0" smtClean="0">
                          <a:latin typeface="+mn-lt"/>
                          <a:ea typeface="Verdana"/>
                          <a:cs typeface="Verdana"/>
                        </a:rPr>
                        <a:t>§ 2 ust. 1</a:t>
                      </a:r>
                      <a:r>
                        <a:rPr lang="pl-PL" sz="1400" baseline="0" dirty="0" smtClean="0">
                          <a:latin typeface="+mn-lt"/>
                          <a:ea typeface="Verdana"/>
                          <a:cs typeface="Verdana"/>
                        </a:rPr>
                        <a:t> pkt 4</a:t>
                      </a:r>
                      <a:r>
                        <a:rPr lang="pl-PL" sz="1400" dirty="0" smtClean="0">
                          <a:latin typeface="+mn-lt"/>
                          <a:ea typeface="Verdana"/>
                          <a:cs typeface="Verdana"/>
                        </a:rPr>
                        <a:t> </a:t>
                      </a:r>
                      <a:r>
                        <a:rPr lang="pl-PL" sz="1400" dirty="0" smtClean="0">
                          <a:latin typeface="+mn-lt"/>
                          <a:cs typeface="Times New Roman" pitchFamily="18" charset="0"/>
                        </a:rPr>
                        <a:t>rozporządzenia MEN                w sprawie ramowych placów nauczania dla publicznych szkół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87354341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280592" y="188640"/>
            <a:ext cx="8398652" cy="928694"/>
          </a:xfrm>
        </p:spPr>
        <p:txBody>
          <a:bodyPr>
            <a:noAutofit/>
          </a:bodyPr>
          <a:lstStyle/>
          <a:p>
            <a:pPr algn="ctr"/>
            <a:r>
              <a:rPr lang="pl-PL" dirty="0" smtClean="0">
                <a:solidFill>
                  <a:schemeClr val="bg2">
                    <a:lumMod val="25000"/>
                  </a:schemeClr>
                </a:solidFill>
                <a:cs typeface="Times New Roman" pitchFamily="18" charset="0"/>
              </a:rPr>
              <a:t>Podstawa programowa w klasach I w roku szkolnym 2019/2020</a:t>
            </a:r>
            <a:r>
              <a:rPr lang="pl-PL" sz="2800" dirty="0" smtClean="0"/>
              <a:t/>
            </a:r>
            <a:br>
              <a:rPr lang="pl-PL" sz="2800" dirty="0" smtClean="0"/>
            </a:br>
            <a:endParaRPr lang="pl-PL" sz="2800" dirty="0">
              <a:solidFill>
                <a:schemeClr val="accent5">
                  <a:lumMod val="75000"/>
                </a:schemeClr>
              </a:solidFill>
            </a:endParaRPr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76698121"/>
              </p:ext>
            </p:extLst>
          </p:nvPr>
        </p:nvGraphicFramePr>
        <p:xfrm>
          <a:off x="307975" y="1268760"/>
          <a:ext cx="9598025" cy="53126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03884121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280592" y="188640"/>
            <a:ext cx="8398652" cy="928694"/>
          </a:xfrm>
        </p:spPr>
        <p:txBody>
          <a:bodyPr>
            <a:normAutofit fontScale="90000"/>
          </a:bodyPr>
          <a:lstStyle/>
          <a:p>
            <a:pPr algn="ctr"/>
            <a:r>
              <a:rPr lang="pl-PL" dirty="0" smtClean="0"/>
              <a:t/>
            </a:r>
            <a:br>
              <a:rPr lang="pl-PL" dirty="0" smtClean="0"/>
            </a:br>
            <a:r>
              <a:rPr lang="pl-PL" sz="2700" dirty="0" smtClean="0">
                <a:solidFill>
                  <a:schemeClr val="bg2">
                    <a:lumMod val="25000"/>
                  </a:schemeClr>
                </a:solidFill>
              </a:rPr>
              <a:t>Podstawa programowa w klasach I w roku szkolnym 2019/2020</a:t>
            </a:r>
            <a:br>
              <a:rPr lang="pl-PL" sz="2700" dirty="0" smtClean="0">
                <a:solidFill>
                  <a:schemeClr val="bg2">
                    <a:lumMod val="25000"/>
                  </a:schemeClr>
                </a:solidFill>
              </a:rPr>
            </a:br>
            <a:endParaRPr lang="pl-PL" sz="2700" dirty="0">
              <a:solidFill>
                <a:schemeClr val="bg2">
                  <a:lumMod val="25000"/>
                </a:schemeClr>
              </a:solidFill>
            </a:endParaRPr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43753677"/>
              </p:ext>
            </p:extLst>
          </p:nvPr>
        </p:nvGraphicFramePr>
        <p:xfrm>
          <a:off x="307975" y="1545382"/>
          <a:ext cx="9598025" cy="53126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8114325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280592" y="0"/>
            <a:ext cx="8398652" cy="1117334"/>
          </a:xfrm>
        </p:spPr>
        <p:txBody>
          <a:bodyPr>
            <a:normAutofit fontScale="90000"/>
          </a:bodyPr>
          <a:lstStyle/>
          <a:p>
            <a:pPr algn="ctr"/>
            <a:r>
              <a:rPr lang="pl-PL" sz="2700" dirty="0" smtClean="0">
                <a:solidFill>
                  <a:schemeClr val="bg2">
                    <a:lumMod val="25000"/>
                  </a:schemeClr>
                </a:solidFill>
                <a:cs typeface="Times New Roman" pitchFamily="18" charset="0"/>
              </a:rPr>
              <a:t/>
            </a:r>
            <a:br>
              <a:rPr lang="pl-PL" sz="2700" dirty="0" smtClean="0">
                <a:solidFill>
                  <a:schemeClr val="bg2">
                    <a:lumMod val="25000"/>
                  </a:schemeClr>
                </a:solidFill>
                <a:cs typeface="Times New Roman" pitchFamily="18" charset="0"/>
              </a:rPr>
            </a:br>
            <a:r>
              <a:rPr lang="pl-PL" sz="2700" dirty="0" smtClean="0">
                <a:solidFill>
                  <a:schemeClr val="bg2">
                    <a:lumMod val="25000"/>
                  </a:schemeClr>
                </a:solidFill>
                <a:cs typeface="Times New Roman" pitchFamily="18" charset="0"/>
              </a:rPr>
              <a:t>Podstawa programowa w klasach I w roku szkolnym 2019/2020</a:t>
            </a:r>
            <a:r>
              <a:rPr lang="pl-PL" sz="3100" dirty="0" smtClean="0">
                <a:solidFill>
                  <a:schemeClr val="bg2">
                    <a:lumMod val="25000"/>
                  </a:schemeClr>
                </a:solidFill>
                <a:cs typeface="Times New Roman" pitchFamily="18" charset="0"/>
              </a:rPr>
              <a:t/>
            </a:r>
            <a:br>
              <a:rPr lang="pl-PL" sz="3100" dirty="0" smtClean="0">
                <a:solidFill>
                  <a:schemeClr val="bg2">
                    <a:lumMod val="25000"/>
                  </a:schemeClr>
                </a:solidFill>
                <a:cs typeface="Times New Roman" pitchFamily="18" charset="0"/>
              </a:rPr>
            </a:br>
            <a:r>
              <a:rPr lang="pl-PL" dirty="0" smtClean="0"/>
              <a:t/>
            </a:r>
            <a:br>
              <a:rPr lang="pl-PL" dirty="0" smtClean="0"/>
            </a:br>
            <a:endParaRPr lang="pl-PL" dirty="0">
              <a:solidFill>
                <a:schemeClr val="accent5">
                  <a:lumMod val="75000"/>
                </a:schemeClr>
              </a:solidFill>
            </a:endParaRPr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18715794"/>
              </p:ext>
            </p:extLst>
          </p:nvPr>
        </p:nvGraphicFramePr>
        <p:xfrm>
          <a:off x="0" y="1113334"/>
          <a:ext cx="9633520" cy="57446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426396420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26958487"/>
              </p:ext>
            </p:extLst>
          </p:nvPr>
        </p:nvGraphicFramePr>
        <p:xfrm>
          <a:off x="0" y="1124744"/>
          <a:ext cx="9598025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ytuł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>
                <a:solidFill>
                  <a:schemeClr val="bg2">
                    <a:lumMod val="25000"/>
                  </a:schemeClr>
                </a:solidFill>
              </a:rPr>
              <a:t>Podstawa programowa w szkole policealnej</a:t>
            </a:r>
            <a:endParaRPr lang="pl-PL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4683199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l-PL" dirty="0" smtClean="0"/>
              <a:t>Rekrutacja do </a:t>
            </a:r>
            <a:r>
              <a:rPr lang="pl-PL" dirty="0" err="1" smtClean="0"/>
              <a:t>szkół</a:t>
            </a:r>
            <a:r>
              <a:rPr lang="pl-PL" dirty="0" smtClean="0"/>
              <a:t> ponadpodstawowych kształcących                 w zawodach</a:t>
            </a:r>
            <a:br>
              <a:rPr lang="pl-PL" dirty="0" smtClean="0"/>
            </a:br>
            <a:r>
              <a:rPr lang="pl-PL" sz="2000" dirty="0" smtClean="0">
                <a:solidFill>
                  <a:srgbClr val="FF0000"/>
                </a:solidFill>
              </a:rPr>
              <a:t>Art.. 134 ust 1 ustawy Prawo oświatowe</a:t>
            </a:r>
            <a:br>
              <a:rPr lang="pl-PL" sz="2000" dirty="0" smtClean="0">
                <a:solidFill>
                  <a:srgbClr val="FF0000"/>
                </a:solidFill>
              </a:rPr>
            </a:br>
            <a:endParaRPr lang="pl-PL" sz="2000" b="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just"/>
            <a:r>
              <a:rPr lang="pl-PL" sz="2000" dirty="0" smtClean="0"/>
              <a:t>TECHNIKUM, BRANŻOWA SZKOŁA I STOPNIA, SZKOŁA POLICEALNA  </a:t>
            </a:r>
          </a:p>
          <a:p>
            <a:pPr algn="just"/>
            <a:endParaRPr lang="pl-PL" sz="2000" dirty="0" smtClean="0"/>
          </a:p>
          <a:p>
            <a:pPr algn="just"/>
            <a:r>
              <a:rPr lang="pl-PL" sz="2000" b="1" dirty="0" smtClean="0"/>
              <a:t>Do klasy I przyjmuje się kandydatów </a:t>
            </a:r>
            <a:r>
              <a:rPr lang="pl-PL" sz="2000" dirty="0" smtClean="0"/>
              <a:t>szkoły ponadpodstawowej, którzy: </a:t>
            </a:r>
          </a:p>
          <a:p>
            <a:pPr marL="457200" indent="-457200" algn="just">
              <a:buAutoNum type="arabicParenR"/>
            </a:pPr>
            <a:r>
              <a:rPr lang="pl-PL" sz="2000" dirty="0"/>
              <a:t>p</a:t>
            </a:r>
            <a:r>
              <a:rPr lang="pl-PL" sz="2000" dirty="0" smtClean="0"/>
              <a:t>osiadają świadectwo ukończenia szkoły podstawowej;</a:t>
            </a:r>
          </a:p>
          <a:p>
            <a:pPr marL="457200" indent="-457200" algn="just">
              <a:buAutoNum type="arabicParenR"/>
            </a:pPr>
            <a:r>
              <a:rPr lang="pl-PL" sz="2000" dirty="0" smtClean="0"/>
              <a:t>…</a:t>
            </a:r>
          </a:p>
          <a:p>
            <a:pPr marL="457200" indent="-457200" algn="just">
              <a:buAutoNum type="arabicParenR"/>
            </a:pPr>
            <a:r>
              <a:rPr lang="pl-PL" sz="2000" dirty="0" smtClean="0"/>
              <a:t>…</a:t>
            </a:r>
            <a:r>
              <a:rPr lang="pl-PL" sz="2000" b="1" dirty="0" smtClean="0"/>
              <a:t>posiadają zaświadczenie lekarskie zawierające orzeczenie o braku przeciwwskazań zdrowotnych do podjęcia praktycznej nauki zawodu</a:t>
            </a:r>
            <a:endParaRPr lang="pl-PL" sz="2000" dirty="0" smtClean="0"/>
          </a:p>
          <a:p>
            <a:pPr marL="457200" indent="-457200" algn="just">
              <a:buAutoNum type="arabicParenR"/>
            </a:pPr>
            <a:r>
              <a:rPr lang="pl-PL" sz="2000" dirty="0" smtClean="0"/>
              <a:t> w </a:t>
            </a:r>
            <a:r>
              <a:rPr lang="pl-PL" sz="2000" dirty="0"/>
              <a:t>przypadku kandydatów do szkoły prowadzącej kształcenie w zawodzie, dla którego podstawa programowa kształcenia w zawodzie szkolnictwa branżowego przewiduje przygotowanie </a:t>
            </a:r>
            <a:r>
              <a:rPr lang="pl-PL" sz="2000" dirty="0" smtClean="0"/>
              <a:t/>
            </a:r>
            <a:br>
              <a:rPr lang="pl-PL" sz="2000" dirty="0" smtClean="0"/>
            </a:br>
            <a:r>
              <a:rPr lang="pl-PL" sz="2000" dirty="0" smtClean="0"/>
              <a:t>do </a:t>
            </a:r>
            <a:r>
              <a:rPr lang="pl-PL" sz="2000" dirty="0"/>
              <a:t>uzyskania umiejętności kierowania pojazdem silnikowym – </a:t>
            </a:r>
            <a:r>
              <a:rPr lang="pl-PL" sz="2000" b="1" dirty="0"/>
              <a:t>posiadają orzeczenie lekarskie o braku przeciwwskazań zdrowotnych do kierowania pojazdami</a:t>
            </a:r>
            <a:r>
              <a:rPr lang="pl-PL" sz="2000" dirty="0"/>
              <a:t>, </a:t>
            </a:r>
            <a:r>
              <a:rPr lang="pl-PL" sz="2000" dirty="0" smtClean="0"/>
              <a:t>…</a:t>
            </a:r>
          </a:p>
          <a:p>
            <a:pPr marL="457200" indent="-457200" algn="just">
              <a:buAutoNum type="arabicParenR"/>
            </a:pPr>
            <a:r>
              <a:rPr lang="pl-PL" sz="2000" dirty="0"/>
              <a:t>w przypadku kandydatów do szkoły prowadzącej kształcenie w zawodzie, dla którego podstawa programowa kształcenia w zawodzie szkolnictwa branżowego przewiduje przygotowanie </a:t>
            </a:r>
            <a:r>
              <a:rPr lang="pl-PL" sz="2000" dirty="0" smtClean="0"/>
              <a:t/>
            </a:r>
            <a:br>
              <a:rPr lang="pl-PL" sz="2000" dirty="0" smtClean="0"/>
            </a:br>
            <a:r>
              <a:rPr lang="pl-PL" sz="2000" dirty="0" smtClean="0"/>
              <a:t>do </a:t>
            </a:r>
            <a:r>
              <a:rPr lang="pl-PL" sz="2000" dirty="0"/>
              <a:t>uzyskania umiejętności kierowania pojazdem silnikowym w zakresie prawa jazdy kategorii C lub C+E – </a:t>
            </a:r>
            <a:r>
              <a:rPr lang="pl-PL" sz="2000" b="1" dirty="0"/>
              <a:t>posiadają orzeczenie psychologiczne o braku przeciwwskazań psychologicznych do kierowania </a:t>
            </a:r>
            <a:r>
              <a:rPr lang="pl-PL" sz="2000" b="1" dirty="0" smtClean="0"/>
              <a:t>pojazdem</a:t>
            </a:r>
            <a:r>
              <a:rPr lang="pl-PL" sz="2000" dirty="0"/>
              <a:t> </a:t>
            </a:r>
            <a:r>
              <a:rPr lang="pl-PL" sz="2000" dirty="0" smtClean="0"/>
              <a:t>(kierowca mechanik, technik transportu drogowego),</a:t>
            </a:r>
          </a:p>
          <a:p>
            <a:pPr algn="just"/>
            <a:endParaRPr lang="pl-PL" sz="2000" dirty="0" smtClean="0"/>
          </a:p>
        </p:txBody>
      </p:sp>
    </p:spTree>
    <p:extLst>
      <p:ext uri="{BB962C8B-B14F-4D97-AF65-F5344CB8AC3E}">
        <p14:creationId xmlns:p14="http://schemas.microsoft.com/office/powerpoint/2010/main" val="2974006350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12640" y="116632"/>
            <a:ext cx="7816508" cy="928694"/>
          </a:xfrm>
        </p:spPr>
        <p:txBody>
          <a:bodyPr>
            <a:normAutofit fontScale="90000"/>
          </a:bodyPr>
          <a:lstStyle/>
          <a:p>
            <a:pPr algn="ctr"/>
            <a:r>
              <a:rPr lang="pl-PL" dirty="0" smtClean="0"/>
              <a:t/>
            </a:r>
            <a:br>
              <a:rPr lang="pl-PL" dirty="0" smtClean="0"/>
            </a:br>
            <a:r>
              <a:rPr lang="pl-PL" sz="2800" dirty="0" smtClean="0"/>
              <a:t> </a:t>
            </a:r>
            <a:br>
              <a:rPr lang="pl-PL" sz="2800" dirty="0" smtClean="0"/>
            </a:br>
            <a:r>
              <a:rPr lang="pl-PL" sz="2700" dirty="0" smtClean="0">
                <a:solidFill>
                  <a:schemeClr val="bg2">
                    <a:lumMod val="25000"/>
                  </a:schemeClr>
                </a:solidFill>
              </a:rPr>
              <a:t>Rekrutacja do </a:t>
            </a:r>
            <a:r>
              <a:rPr lang="pl-PL" sz="2700" dirty="0" err="1" smtClean="0">
                <a:solidFill>
                  <a:schemeClr val="bg2">
                    <a:lumMod val="25000"/>
                  </a:schemeClr>
                </a:solidFill>
              </a:rPr>
              <a:t>szkół</a:t>
            </a:r>
            <a:r>
              <a:rPr lang="pl-PL" sz="2700" dirty="0" smtClean="0">
                <a:solidFill>
                  <a:schemeClr val="bg2">
                    <a:lumMod val="25000"/>
                  </a:schemeClr>
                </a:solidFill>
              </a:rPr>
              <a:t> ponadpodstawowych kształcących w zawodach</a:t>
            </a:r>
            <a:r>
              <a:rPr lang="pl-PL" sz="2800" dirty="0" smtClean="0"/>
              <a:t/>
            </a:r>
            <a:br>
              <a:rPr lang="pl-PL" sz="2800" dirty="0" smtClean="0"/>
            </a:br>
            <a:r>
              <a:rPr lang="pl-PL" sz="2700" dirty="0" smtClean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pl-PL" sz="2700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pl-PL" sz="2700" b="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pl-PL" sz="2000" b="0" dirty="0"/>
              <a:t/>
            </a:r>
            <a:br>
              <a:rPr lang="pl-PL" sz="2000" b="0" dirty="0"/>
            </a:br>
            <a:endParaRPr lang="pl-PL" sz="2000" b="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28464" y="1412776"/>
            <a:ext cx="9596505" cy="5096607"/>
          </a:xfrm>
        </p:spPr>
        <p:txBody>
          <a:bodyPr>
            <a:normAutofit fontScale="92500"/>
          </a:bodyPr>
          <a:lstStyle/>
          <a:p>
            <a:pPr marL="457200" indent="-457200" algn="ctr"/>
            <a:r>
              <a:rPr lang="pl-PL" sz="1800" dirty="0" smtClean="0"/>
              <a:t>BRANŻOWA SZKOŁA I STOPNIA -  </a:t>
            </a:r>
            <a:r>
              <a:rPr lang="pl-PL" sz="1800" dirty="0" smtClean="0">
                <a:solidFill>
                  <a:srgbClr val="FF0000"/>
                </a:solidFill>
              </a:rPr>
              <a:t>PRACOWNICY  MŁODOCIANI</a:t>
            </a:r>
          </a:p>
          <a:p>
            <a:pPr marL="457200" indent="-457200" algn="just"/>
            <a:endParaRPr lang="pl-PL" sz="1800" dirty="0" smtClean="0">
              <a:solidFill>
                <a:srgbClr val="FF0000"/>
              </a:solidFill>
            </a:endParaRPr>
          </a:p>
          <a:p>
            <a:pPr marL="457200" indent="-457200" algn="just">
              <a:buAutoNum type="arabicPeriod"/>
            </a:pPr>
            <a:r>
              <a:rPr lang="pl-PL" sz="1800" dirty="0" smtClean="0"/>
              <a:t>Młodocianych pracowników przyjmuje się na podstawie </a:t>
            </a:r>
            <a:r>
              <a:rPr lang="pl-PL" sz="1800" b="1" dirty="0" smtClean="0"/>
              <a:t>umowy o pracę w celu przygotowania zawodowego odbywanego w formie nauki zawodu  (</a:t>
            </a:r>
            <a:r>
              <a:rPr lang="pl-PL" sz="1800" dirty="0" smtClean="0">
                <a:solidFill>
                  <a:srgbClr val="7030A0"/>
                </a:solidFill>
              </a:rPr>
              <a:t>art. 130 ust. 7a </a:t>
            </a:r>
            <a:r>
              <a:rPr lang="pl-PL" sz="1800" dirty="0" err="1" smtClean="0">
                <a:solidFill>
                  <a:srgbClr val="7030A0"/>
                </a:solidFill>
              </a:rPr>
              <a:t>upo</a:t>
            </a:r>
            <a:r>
              <a:rPr lang="pl-PL" sz="1800" dirty="0" smtClean="0">
                <a:solidFill>
                  <a:srgbClr val="7030A0"/>
                </a:solidFill>
              </a:rPr>
              <a:t>). </a:t>
            </a:r>
            <a:endParaRPr lang="pl-PL" sz="1800" b="1" dirty="0" smtClean="0"/>
          </a:p>
          <a:p>
            <a:pPr marL="457200" indent="-457200" algn="just">
              <a:buAutoNum type="arabicPeriod"/>
            </a:pPr>
            <a:r>
              <a:rPr lang="pl-PL" sz="1800" dirty="0" smtClean="0"/>
              <a:t>Umowę o pracę pracodawca zawiera jeżeli kandydat : </a:t>
            </a:r>
            <a:endParaRPr lang="pl-PL" sz="1800" dirty="0"/>
          </a:p>
          <a:p>
            <a:pPr algn="just">
              <a:buFont typeface="Arial" pitchFamily="34" charset="0"/>
              <a:buChar char="•"/>
            </a:pPr>
            <a:r>
              <a:rPr lang="pl-PL" sz="1800" dirty="0" smtClean="0"/>
              <a:t>  ukończył </a:t>
            </a:r>
            <a:r>
              <a:rPr lang="pl-PL" sz="1800" dirty="0"/>
              <a:t>co najmniej ośmioletnią szkołę </a:t>
            </a:r>
            <a:r>
              <a:rPr lang="pl-PL" sz="1800" dirty="0" smtClean="0"/>
              <a:t>podstawową/gimnazjum;</a:t>
            </a:r>
            <a:endParaRPr lang="pl-PL" sz="1800" dirty="0"/>
          </a:p>
          <a:p>
            <a:pPr algn="just">
              <a:buFont typeface="Arial" pitchFamily="34" charset="0"/>
              <a:buChar char="•"/>
            </a:pPr>
            <a:r>
              <a:rPr lang="pl-PL" sz="1800" dirty="0" smtClean="0"/>
              <a:t>  przedstawi </a:t>
            </a:r>
            <a:r>
              <a:rPr lang="pl-PL" sz="1800" dirty="0"/>
              <a:t>świadectwo lekarskie stwierdzające, że praca danego rodzaju </a:t>
            </a:r>
            <a:r>
              <a:rPr lang="pl-PL" sz="1800" dirty="0" smtClean="0"/>
              <a:t>nie zagraża </a:t>
            </a:r>
            <a:r>
              <a:rPr lang="pl-PL" sz="1800" dirty="0"/>
              <a:t>ich </a:t>
            </a:r>
            <a:r>
              <a:rPr lang="pl-PL" sz="1800" dirty="0" smtClean="0"/>
              <a:t>zdrowiu” (</a:t>
            </a:r>
            <a:r>
              <a:rPr lang="pl-PL" sz="1800" dirty="0" smtClean="0">
                <a:solidFill>
                  <a:srgbClr val="7030A0"/>
                </a:solidFill>
              </a:rPr>
              <a:t>art. 191 p.1 Kodeksu Pracy</a:t>
            </a:r>
            <a:r>
              <a:rPr lang="pl-PL" sz="1800" dirty="0" smtClean="0"/>
              <a:t>).</a:t>
            </a:r>
          </a:p>
          <a:p>
            <a:pPr algn="just"/>
            <a:r>
              <a:rPr lang="pl-PL" sz="1800" dirty="0" smtClean="0"/>
              <a:t>3.  </a:t>
            </a:r>
            <a:r>
              <a:rPr lang="pl-PL" sz="1800" b="1" dirty="0" smtClean="0">
                <a:solidFill>
                  <a:srgbClr val="FF0000"/>
                </a:solidFill>
              </a:rPr>
              <a:t>Pracodawca i  dyrektor </a:t>
            </a:r>
            <a:r>
              <a:rPr lang="pl-PL" sz="1800" dirty="0" smtClean="0"/>
              <a:t>branżowej szkoły I stopnia </a:t>
            </a:r>
            <a:r>
              <a:rPr lang="pl-PL" sz="1800" b="1" dirty="0" smtClean="0"/>
              <a:t>, do której pracodawca kieruje </a:t>
            </a:r>
            <a:br>
              <a:rPr lang="pl-PL" sz="1800" b="1" dirty="0" smtClean="0"/>
            </a:br>
            <a:r>
              <a:rPr lang="pl-PL" sz="1800" b="1" dirty="0" smtClean="0"/>
              <a:t>         młodocianego pracownika na dokształcanie teoretyczne</a:t>
            </a:r>
            <a:r>
              <a:rPr lang="pl-PL" sz="1800" dirty="0" smtClean="0"/>
              <a:t> , </a:t>
            </a:r>
            <a:r>
              <a:rPr lang="pl-PL" sz="1800" b="1" dirty="0" smtClean="0">
                <a:solidFill>
                  <a:srgbClr val="FF0000"/>
                </a:solidFill>
              </a:rPr>
              <a:t>wspólnie ustalają </a:t>
            </a:r>
            <a:r>
              <a:rPr lang="pl-PL" sz="1800" dirty="0" smtClean="0"/>
              <a:t>(</a:t>
            </a:r>
            <a:r>
              <a:rPr lang="pl-PL" sz="1800" dirty="0" smtClean="0">
                <a:solidFill>
                  <a:srgbClr val="7030A0"/>
                </a:solidFill>
              </a:rPr>
              <a:t>art.120 a </a:t>
            </a:r>
            <a:r>
              <a:rPr lang="pl-PL" sz="1800" dirty="0" err="1" smtClean="0">
                <a:solidFill>
                  <a:srgbClr val="7030A0"/>
                </a:solidFill>
              </a:rPr>
              <a:t>upo</a:t>
            </a:r>
            <a:r>
              <a:rPr lang="pl-PL" sz="1800" dirty="0" smtClean="0">
                <a:solidFill>
                  <a:srgbClr val="7030A0"/>
                </a:solidFill>
              </a:rPr>
              <a:t>):</a:t>
            </a:r>
            <a:endParaRPr lang="pl-PL" sz="1800" dirty="0"/>
          </a:p>
          <a:p>
            <a:pPr algn="just"/>
            <a:r>
              <a:rPr lang="pl-PL" sz="1800" dirty="0" smtClean="0"/>
              <a:t>1</a:t>
            </a:r>
            <a:r>
              <a:rPr lang="pl-PL" sz="1800" dirty="0"/>
              <a:t>) zakres kształcenia zawodowego zapewnianego przez szkołę i pracodawcę, wynikający z programu nauczania zawodu; </a:t>
            </a:r>
          </a:p>
          <a:p>
            <a:pPr algn="just"/>
            <a:r>
              <a:rPr lang="pl-PL" sz="1800" dirty="0"/>
              <a:t>2) liczbę dni w tygodniu, w których zajęcia praktyczne odbywają się u pracodawcy; </a:t>
            </a:r>
          </a:p>
          <a:p>
            <a:pPr algn="just"/>
            <a:r>
              <a:rPr lang="pl-PL" sz="1800" dirty="0"/>
              <a:t>3) sposób monitorowania przez każdą ze stron realizacji programu nauczania zawodu. </a:t>
            </a:r>
          </a:p>
          <a:p>
            <a:pPr algn="just"/>
            <a:r>
              <a:rPr lang="pl-PL" sz="1800" dirty="0" smtClean="0"/>
              <a:t> </a:t>
            </a:r>
          </a:p>
          <a:p>
            <a:pPr algn="just"/>
            <a:r>
              <a:rPr lang="pl-PL" sz="1800" dirty="0" smtClean="0"/>
              <a:t>Ustalenia te stanowią </a:t>
            </a:r>
            <a:r>
              <a:rPr lang="pl-PL" sz="1800" b="1" dirty="0" smtClean="0">
                <a:solidFill>
                  <a:srgbClr val="FF0000"/>
                </a:solidFill>
              </a:rPr>
              <a:t>załącznik do umowy o pracę</a:t>
            </a:r>
            <a:r>
              <a:rPr lang="pl-PL" sz="1800" dirty="0" smtClean="0">
                <a:solidFill>
                  <a:srgbClr val="FF0000"/>
                </a:solidFill>
              </a:rPr>
              <a:t>.</a:t>
            </a:r>
          </a:p>
          <a:p>
            <a:pPr algn="just"/>
            <a:endParaRPr lang="pl-PL" sz="2000" dirty="0" smtClean="0"/>
          </a:p>
          <a:p>
            <a:pPr algn="just"/>
            <a:endParaRPr lang="pl-PL" sz="2000" dirty="0" smtClean="0"/>
          </a:p>
        </p:txBody>
      </p:sp>
    </p:spTree>
    <p:extLst>
      <p:ext uri="{BB962C8B-B14F-4D97-AF65-F5344CB8AC3E}">
        <p14:creationId xmlns:p14="http://schemas.microsoft.com/office/powerpoint/2010/main" val="866053882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352600" y="142852"/>
            <a:ext cx="8398652" cy="928694"/>
          </a:xfrm>
        </p:spPr>
        <p:txBody>
          <a:bodyPr>
            <a:noAutofit/>
          </a:bodyPr>
          <a:lstStyle/>
          <a:p>
            <a:pPr algn="ctr"/>
            <a:r>
              <a:rPr lang="pl-PL" dirty="0" smtClean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pl-PL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pl-PL" dirty="0" smtClean="0">
                <a:solidFill>
                  <a:schemeClr val="bg2">
                    <a:lumMod val="25000"/>
                  </a:schemeClr>
                </a:solidFill>
              </a:rPr>
              <a:t>Kształcenie teoretyczne zawodowe pracowników młodocianych</a:t>
            </a:r>
            <a:r>
              <a:rPr lang="pl-PL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pl-PL" dirty="0" smtClean="0">
                <a:solidFill>
                  <a:schemeClr val="accent5">
                    <a:lumMod val="75000"/>
                  </a:schemeClr>
                </a:solidFill>
              </a:rPr>
            </a:br>
            <a:endParaRPr lang="pl-PL" dirty="0">
              <a:solidFill>
                <a:schemeClr val="accent5">
                  <a:lumMod val="75000"/>
                </a:schemeClr>
              </a:solidFill>
            </a:endParaRPr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5320630"/>
              </p:ext>
            </p:extLst>
          </p:nvPr>
        </p:nvGraphicFramePr>
        <p:xfrm>
          <a:off x="153988" y="1484784"/>
          <a:ext cx="9598025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65333886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640632" y="142852"/>
            <a:ext cx="8110620" cy="928694"/>
          </a:xfrm>
        </p:spPr>
        <p:txBody>
          <a:bodyPr/>
          <a:lstStyle/>
          <a:p>
            <a:pPr algn="ctr"/>
            <a:r>
              <a:rPr lang="pl-PL" dirty="0" smtClean="0">
                <a:solidFill>
                  <a:schemeClr val="bg2">
                    <a:lumMod val="25000"/>
                  </a:schemeClr>
                </a:solidFill>
              </a:rPr>
              <a:t>Kształcenie  teoretyczne zawodowe pracowników młodocianych</a:t>
            </a:r>
            <a:endParaRPr lang="pl-PL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>
              <a:buFont typeface="Wingdings" pitchFamily="2" charset="2"/>
              <a:buChar char="Ø"/>
            </a:pPr>
            <a:r>
              <a:rPr lang="pl-PL" dirty="0" smtClean="0"/>
              <a:t>  </a:t>
            </a:r>
            <a:r>
              <a:rPr lang="pl-PL" sz="2100" dirty="0" smtClean="0"/>
              <a:t>W przypadku zawodów ujętych w klasyfikacji zawodów szkolnictwa branżowego Kształcenie w zawodzie odbywa się na podstawie </a:t>
            </a:r>
            <a:r>
              <a:rPr lang="pl-PL" sz="2100" b="1" dirty="0" smtClean="0"/>
              <a:t>programu nauczania zawodu, </a:t>
            </a:r>
            <a:r>
              <a:rPr lang="pl-PL" sz="2100" dirty="0" smtClean="0"/>
              <a:t>który powinien uwzględniać </a:t>
            </a:r>
            <a:r>
              <a:rPr lang="pl-PL" sz="2100" b="1" dirty="0" smtClean="0"/>
              <a:t>całość podstawy programowej kształcenia w zawodzie szkolnictwa branżowego  </a:t>
            </a:r>
            <a:r>
              <a:rPr lang="pl-PL" sz="2100" dirty="0" smtClean="0"/>
              <a:t>(kl. II i III – PP kształcenia w zawodach)</a:t>
            </a:r>
          </a:p>
          <a:p>
            <a:pPr algn="just"/>
            <a:endParaRPr lang="pl-PL" sz="2100" dirty="0" smtClean="0"/>
          </a:p>
          <a:p>
            <a:pPr algn="just">
              <a:buFont typeface="Wingdings" pitchFamily="2" charset="2"/>
              <a:buChar char="Ø"/>
            </a:pPr>
            <a:r>
              <a:rPr lang="pl-PL" sz="2100" dirty="0" smtClean="0"/>
              <a:t>  W województwie lubuskim osobą wykonującą zadanie w zakresie </a:t>
            </a:r>
            <a:r>
              <a:rPr lang="pl-PL" sz="2100" dirty="0" smtClean="0">
                <a:solidFill>
                  <a:srgbClr val="FF0000"/>
                </a:solidFill>
              </a:rPr>
              <a:t>koordynowania organizacji turnusów </a:t>
            </a:r>
            <a:r>
              <a:rPr lang="pl-PL" sz="2100" dirty="0" smtClean="0"/>
              <a:t>dokształcania teoretycznego pracowników młodocianych jest dyrektor Delegatury w Zielonej Górze Kuratorium Oświaty w Gorzowie Wielkopolskim – pan </a:t>
            </a:r>
            <a:r>
              <a:rPr lang="pl-PL" sz="2100" b="1" dirty="0" smtClean="0"/>
              <a:t>Krzysztof </a:t>
            </a:r>
            <a:r>
              <a:rPr lang="pl-PL" sz="2100" b="1" dirty="0" err="1" smtClean="0"/>
              <a:t>Słapczyński</a:t>
            </a:r>
            <a:r>
              <a:rPr lang="pl-PL" sz="2100" b="1" dirty="0" smtClean="0"/>
              <a:t>.</a:t>
            </a:r>
          </a:p>
          <a:p>
            <a:pPr algn="just"/>
            <a:r>
              <a:rPr lang="pl-PL" sz="2100" dirty="0" smtClean="0"/>
              <a:t>Lubuskiego Kuratora Oświaty w koordynowaniu  turnusów  wspierać będzie </a:t>
            </a:r>
            <a:br>
              <a:rPr lang="pl-PL" sz="2100" dirty="0" smtClean="0"/>
            </a:br>
            <a:r>
              <a:rPr lang="pl-PL" sz="2100" b="1" dirty="0" smtClean="0"/>
              <a:t>Zespół Szkół i Placówek Kształcenia Zawodowego w Zielonej Górze </a:t>
            </a:r>
            <a:br>
              <a:rPr lang="pl-PL" sz="2100" b="1" dirty="0" smtClean="0"/>
            </a:br>
            <a:r>
              <a:rPr lang="pl-PL" sz="2100" dirty="0" smtClean="0"/>
              <a:t>( ul. Botaniczna 58, 65-392 Zielona Góra), którego dyrektorem jest pani </a:t>
            </a:r>
            <a:r>
              <a:rPr lang="pl-PL" sz="2100" b="1" dirty="0" smtClean="0"/>
              <a:t> Bożena Bogucka.</a:t>
            </a:r>
          </a:p>
          <a:p>
            <a:pPr algn="just"/>
            <a:endParaRPr lang="pl-PL" sz="2100" b="1" dirty="0" smtClean="0"/>
          </a:p>
          <a:p>
            <a:pPr algn="just"/>
            <a:r>
              <a:rPr lang="pl-PL" sz="2100" dirty="0" smtClean="0"/>
              <a:t>Informacje o turnusach będą dostępne na stronie internetowej KO i </a:t>
            </a:r>
            <a:r>
              <a:rPr lang="pl-PL" sz="2100" dirty="0" err="1" smtClean="0"/>
              <a:t>ZSiPKZ</a:t>
            </a:r>
            <a:endParaRPr lang="pl-PL" sz="2100" dirty="0" smtClean="0"/>
          </a:p>
          <a:p>
            <a:pPr algn="just"/>
            <a:endParaRPr lang="pl-PL" sz="2100" dirty="0" smtClean="0"/>
          </a:p>
        </p:txBody>
      </p:sp>
    </p:spTree>
    <p:extLst>
      <p:ext uri="{BB962C8B-B14F-4D97-AF65-F5344CB8AC3E}">
        <p14:creationId xmlns:p14="http://schemas.microsoft.com/office/powerpoint/2010/main" val="1633716545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352600" y="142852"/>
            <a:ext cx="8398652" cy="928694"/>
          </a:xfrm>
        </p:spPr>
        <p:txBody>
          <a:bodyPr/>
          <a:lstStyle/>
          <a:p>
            <a:pPr algn="ctr"/>
            <a:r>
              <a:rPr lang="pl-PL" dirty="0">
                <a:solidFill>
                  <a:schemeClr val="bg2">
                    <a:lumMod val="25000"/>
                  </a:schemeClr>
                </a:solidFill>
              </a:rPr>
              <a:t>Praktyczna nauka zawodu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pl-PL" sz="1800" dirty="0" smtClean="0">
                <a:solidFill>
                  <a:srgbClr val="FF0000"/>
                </a:solidFill>
              </a:rPr>
              <a:t>Art. 120. </a:t>
            </a:r>
            <a:r>
              <a:rPr lang="pl-PL" sz="1800" dirty="0" err="1" smtClean="0">
                <a:solidFill>
                  <a:srgbClr val="FF0000"/>
                </a:solidFill>
              </a:rPr>
              <a:t>upo</a:t>
            </a:r>
            <a:endParaRPr lang="pl-PL" sz="1800" dirty="0" smtClean="0">
              <a:solidFill>
                <a:srgbClr val="FF0000"/>
              </a:solidFill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pl-PL" sz="2000" dirty="0" smtClean="0"/>
              <a:t>Praktyczna </a:t>
            </a:r>
            <a:r>
              <a:rPr lang="pl-PL" sz="2000" dirty="0"/>
              <a:t>nauka </a:t>
            </a:r>
            <a:r>
              <a:rPr lang="pl-PL" sz="2000" dirty="0" smtClean="0"/>
              <a:t>zawodu może </a:t>
            </a:r>
            <a:r>
              <a:rPr lang="pl-PL" sz="2000" dirty="0"/>
              <a:t>odbywać się </a:t>
            </a:r>
            <a:r>
              <a:rPr lang="pl-PL" sz="2000" dirty="0" smtClean="0"/>
              <a:t>w jednostkach zapewniających rzeczywiste warunki pracy, w tym u pracodawców oraz w indywidualnych </a:t>
            </a:r>
            <a:r>
              <a:rPr lang="pl-PL" sz="2000" dirty="0"/>
              <a:t>gospodarstwach rolnych, </a:t>
            </a:r>
            <a:r>
              <a:rPr lang="pl-PL" sz="2000" dirty="0" smtClean="0"/>
              <a:t>a także w </a:t>
            </a:r>
            <a:r>
              <a:rPr lang="pl-PL" sz="2000" b="1" dirty="0"/>
              <a:t>centrach kształcenia zawodowego</a:t>
            </a:r>
            <a:r>
              <a:rPr lang="pl-PL" sz="2000" dirty="0"/>
              <a:t>, </a:t>
            </a:r>
            <a:r>
              <a:rPr lang="pl-PL" sz="2000" dirty="0" smtClean="0"/>
              <a:t>warsztatach </a:t>
            </a:r>
            <a:r>
              <a:rPr lang="pl-PL" sz="2000" dirty="0"/>
              <a:t>szkolnych, pracowniach szkolnych </a:t>
            </a:r>
            <a:r>
              <a:rPr lang="pl-PL" sz="2000" dirty="0" smtClean="0"/>
              <a:t>i </a:t>
            </a:r>
            <a:r>
              <a:rPr lang="pl-PL" sz="2000" dirty="0"/>
              <a:t>placówkach kształcenia </a:t>
            </a:r>
            <a:r>
              <a:rPr lang="pl-PL" sz="2000" dirty="0" smtClean="0"/>
              <a:t>ustawicznego (art. 120.1).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pl-PL" sz="2000" dirty="0"/>
              <a:t>Praktyczna nauka zawodu </a:t>
            </a:r>
            <a:r>
              <a:rPr lang="pl-PL" sz="2000" dirty="0" smtClean="0"/>
              <a:t>może odbywać się </a:t>
            </a:r>
            <a:r>
              <a:rPr lang="pl-PL" sz="2000" b="1" dirty="0" smtClean="0"/>
              <a:t>za granicą </a:t>
            </a:r>
            <a:r>
              <a:rPr lang="pl-PL" sz="2000" dirty="0" smtClean="0"/>
              <a:t>na </a:t>
            </a:r>
            <a:r>
              <a:rPr lang="pl-PL" sz="2000" dirty="0"/>
              <a:t>podstawie umów międzynarodowych lub porozumień o współpracy bezpośredniej zawieranych przez szkoły, jednostki samorządu terytorialnego i organy administracji rządowej lub w ramach programów edukacyjnych Unii </a:t>
            </a:r>
            <a:r>
              <a:rPr lang="pl-PL" sz="2000" dirty="0" smtClean="0"/>
              <a:t>Europejskiej (art. 120.1a). 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pl-PL" sz="2000" b="1" dirty="0" smtClean="0"/>
              <a:t>Przepis uniemożliwiający</a:t>
            </a:r>
            <a:r>
              <a:rPr lang="pl-PL" sz="2000" dirty="0" smtClean="0"/>
              <a:t> powierzenie prowadzenia praktycznej nauki zawodu osobom skazanym za umyślne przestępstwo przeciwko życiu i zdrowiu, przestępstwo przeciwko wolności seksualnej i obyczajowości, przestępstwo przeciwko rodzinie i opiece(art. 120.3a).</a:t>
            </a:r>
            <a:endParaRPr lang="pl-PL" sz="2000" dirty="0"/>
          </a:p>
        </p:txBody>
      </p:sp>
    </p:spTree>
    <p:extLst>
      <p:ext uri="{BB962C8B-B14F-4D97-AF65-F5344CB8AC3E}">
        <p14:creationId xmlns:p14="http://schemas.microsoft.com/office/powerpoint/2010/main" val="1735784575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uratorium2010_ver2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uratrorium 2010">
      <a:majorFont>
        <a:latin typeface="Cambria"/>
        <a:ea typeface=""/>
        <a:cs typeface=""/>
      </a:majorFont>
      <a:minorFont>
        <a:latin typeface="Cambria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kuratorium2010_ver2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uratrorium 2010">
      <a:majorFont>
        <a:latin typeface="Cambria"/>
        <a:ea typeface=""/>
        <a:cs typeface=""/>
      </a:majorFont>
      <a:minorFont>
        <a:latin typeface="Cambria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kuratorium2010_ver2">
  <a:themeElements>
    <a:clrScheme name="Aerodynamiczny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Kuratrorium 2010">
      <a:majorFont>
        <a:latin typeface="Cambria"/>
        <a:ea typeface=""/>
        <a:cs typeface=""/>
      </a:majorFont>
      <a:minorFont>
        <a:latin typeface="Cambria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Pakiet 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Pakiet 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Pakiet 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13923</TotalTime>
  <Words>7324</Words>
  <Application>Microsoft Office PowerPoint</Application>
  <PresentationFormat>Papier A4 (210x297 mm)</PresentationFormat>
  <Paragraphs>2055</Paragraphs>
  <Slides>141</Slides>
  <Notes>77</Notes>
  <HiddenSlides>1</HiddenSlides>
  <MMClips>0</MMClips>
  <ScaleCrop>false</ScaleCrop>
  <HeadingPairs>
    <vt:vector size="6" baseType="variant">
      <vt:variant>
        <vt:lpstr>Używane czcionki</vt:lpstr>
      </vt:variant>
      <vt:variant>
        <vt:i4>10</vt:i4>
      </vt:variant>
      <vt:variant>
        <vt:lpstr>Motyw</vt:lpstr>
      </vt:variant>
      <vt:variant>
        <vt:i4>4</vt:i4>
      </vt:variant>
      <vt:variant>
        <vt:lpstr>Tytuły slajdów</vt:lpstr>
      </vt:variant>
      <vt:variant>
        <vt:i4>141</vt:i4>
      </vt:variant>
    </vt:vector>
  </HeadingPairs>
  <TitlesOfParts>
    <vt:vector size="155" baseType="lpstr">
      <vt:lpstr>Arial</vt:lpstr>
      <vt:lpstr>Calibri</vt:lpstr>
      <vt:lpstr>Calibri Light</vt:lpstr>
      <vt:lpstr>Cambria</vt:lpstr>
      <vt:lpstr>Courier New</vt:lpstr>
      <vt:lpstr>Symbol</vt:lpstr>
      <vt:lpstr>Times</vt:lpstr>
      <vt:lpstr>Times New Roman</vt:lpstr>
      <vt:lpstr>Verdana</vt:lpstr>
      <vt:lpstr>Wingdings</vt:lpstr>
      <vt:lpstr>kuratorium2010_ver2</vt:lpstr>
      <vt:lpstr>2_kuratorium2010_ver2</vt:lpstr>
      <vt:lpstr>1_kuratorium2010_ver2</vt:lpstr>
      <vt:lpstr>Motyw pakietu Office</vt:lpstr>
      <vt:lpstr>   Narada  dotycząca wyników i wniosków ze sprawowanego nadzoru pedagogicznego  przez Lubuskiego Kuratora Oświaty  w roku szkolnym 2018/2019  i organizacji roku szkolnego 2019/2020  (publiczne i niepubliczne szkoły i placówki)</vt:lpstr>
      <vt:lpstr>Program narady</vt:lpstr>
      <vt:lpstr>Liczba nadzorowanych szkół i placówek</vt:lpstr>
      <vt:lpstr>  Realizacja podstawowych kierunków  polityki oświatowej państwa  w roku szkolnym 2018/2019 </vt:lpstr>
      <vt:lpstr>Podstawowe kierunki polityki oświatowej państwa ustalone przez MEN na rok szkolny 2018/2019 </vt:lpstr>
      <vt:lpstr>Podstawowe kierunki polityki oświatowej państwa ustalone przez MEN </vt:lpstr>
      <vt:lpstr>  Wyniki i wnioski  wynikające ze sprawowanego nadzoru pedagogicznego nad szkołami i placówkami  przez Lubuskiego Kuratora Oświaty</vt:lpstr>
      <vt:lpstr>  Ewaluacje zewnętrzne   </vt:lpstr>
      <vt:lpstr>Ewaluacje zewnętrzne</vt:lpstr>
      <vt:lpstr>Ewaluacje zewnętrzne</vt:lpstr>
      <vt:lpstr>Wnioski  wynikające z przeprowadzonych ewaluacji zewnętrznych  w szkołach podstawowych</vt:lpstr>
      <vt:lpstr>Wnioski  wynikające z przeprowadzonych ewaluacji zewnętrznych  w szkołach podstawowych</vt:lpstr>
      <vt:lpstr>Wnioski  wynikające z przeprowadzonych ewaluacji zewnętrznych  w szkołach podstawowych</vt:lpstr>
      <vt:lpstr>Wnioski  wynikające z przeprowadzonych ewaluacji zewnętrznych  w szkołach podstawowych</vt:lpstr>
      <vt:lpstr>  Kontrole  przewidziane w Planie Nadzoru Pedagogicznego Lubuskiego Kuratora Oświaty</vt:lpstr>
      <vt:lpstr> Realizacja kontroli przewidzianych  w planie nadzoru pedagogicznego Lubuskiego Kuratora Oświaty  w roku szkolnym 2018/2019</vt:lpstr>
      <vt:lpstr> Realizacja kontroli przewidzianych  w planie nadzoru pedagogicznego Lubuskiego Kuratora Oświaty  w roku szkolnym 2018/2019</vt:lpstr>
      <vt:lpstr> Wnioski wynikające ze sprawowanego nadzoru pedagogicznego ustalone  w wyniku  przeprowadzonych kontroli  przewidzianych  w planie nadzoru pedagogicznego Lubuskiego Kuratora Oświaty  w roku szkolnym 2018/2019</vt:lpstr>
      <vt:lpstr> Wnioski wynikające ze sprawowanego nadzoru pedagogicznego ustalone  w wyniku  przeprowadzonych kontroli  przewidzianych  w planie nadzoru pedagogicznego Lubuskiego Kuratora Oświaty  w roku szkolnym 2018/2019</vt:lpstr>
      <vt:lpstr> Wnioski wynikające ze sprawowanego nadzoru pedagogicznego ustalone  w wyniku  przeprowadzonych kontroli  przewidzianych  w planie nadzoru pedagogicznego Lubuskiego Kuratora Oświaty  w roku szkolnym 2018/2019</vt:lpstr>
      <vt:lpstr> Wnioski wynikające ze sprawowanego nadzoru pedagogicznego ustalone  w wyniku  przeprowadzonych kontroli  przewidzianych  w planie nadzoru pedagogicznego Lubuskiego Kuratora Oświaty  w roku szkolnym 2018/2019</vt:lpstr>
      <vt:lpstr> Wnioski wynikające ze sprawowanego nadzoru pedagogicznego ustalone  w wyniku  przeprowadzonych kontroli  przewidzianych  w planie nadzoru pedagogicznego Lubuskiego Kuratora Oświaty  w roku szkolnym 2018/2019</vt:lpstr>
      <vt:lpstr> Wnioski wynikające ze sprawowanego nadzoru pedagogicznego ustalone  w wyniku  przeprowadzonych kontroli  przewidzianych  w planie nadzoru pedagogicznego Lubuskiego Kuratora Oświaty  w roku szkolnym 2018/2019</vt:lpstr>
      <vt:lpstr>  Działania doraźne prowadzone,  gdy zaistnieje potrzeba podjęcia działań nieprzewidzianych  w Planie Nadzoru Pedagogicznego  Lubuskiego Kuratora Oświaty</vt:lpstr>
      <vt:lpstr>Wnioski wynikające ze sprawowanego nadzoru pedagogicznego  ustalone w wyniku przeprowadzonych kontroli w trybie działań doraźnych  i innych kontroli wynikających z odrębnych przepisów</vt:lpstr>
      <vt:lpstr>Wnioski wynikające ze sprawowanego nadzoru pedagogicznego  ustalone w wyniku przeprowadzonych kontroli w trybie działań doraźnych  i innych kontroli wynikających z odrębnych przepisów</vt:lpstr>
      <vt:lpstr>Wnioski wynikające ze sprawowanego nadzoru pedagogicznego  ustalone w wyniku przeprowadzonych kontroli w trybie działań doraźnych  i innych kontroli wynikających z odrębnych przepisów</vt:lpstr>
      <vt:lpstr>Wnioski wynikające ze sprawowanego nadzoru pedagogicznego  ustalone w wyniku przeprowadzonych kontroli w trybie działań doraźnych  </vt:lpstr>
      <vt:lpstr>Wnioski wynikające ze sprawowanego nadzoru pedagogicznego  ustalone w wyniku przeprowadzonych kontroli w trybie działań doraźnych  </vt:lpstr>
      <vt:lpstr>Wnioski wynikające ze sprawowanego nadzoru pedagogicznego  ustalone w wyniku przeprowadzonych kontroli w trybie działań doraźnych  </vt:lpstr>
      <vt:lpstr>Wnioski wynikające ze sprawowanego nadzoru pedagogicznego  ustalone w wyniku przeprowadzonych kontroli w trybie działań doraźnych i innych kontroli  wynikających z odrębnych przepisów</vt:lpstr>
      <vt:lpstr>Wnioski wynikające ze sprawowanego nadzoru pedagogicznego  ustalone w wyniku przeprowadzonych kontroli w trybie działań doraźnych  i innych kontroli wynikających z odrębnych przepisów</vt:lpstr>
      <vt:lpstr>Rekomendacje do dalszej pracy wynikające z analizy wyników kontroli  w trybie działań doraźnych </vt:lpstr>
      <vt:lpstr>Uwagi dotyczące zaleceń</vt:lpstr>
      <vt:lpstr>  Kontrole w trybie działań doraźnych na prośbę Ministra Edukacji Narodowej  </vt:lpstr>
      <vt:lpstr>Kontrole w trybie działań doraźnych na prośbę MEN</vt:lpstr>
      <vt:lpstr>Kontrole w trybie działań doraźnych na prośbę MEN</vt:lpstr>
      <vt:lpstr>  Monitorowanie  pracy szkół i placówek </vt:lpstr>
      <vt:lpstr>Monitorowanie pracy szkół i placówek</vt:lpstr>
      <vt:lpstr>Monitorowanie pracy szkół i placówek</vt:lpstr>
      <vt:lpstr>Monitorowanie pracy szkół i placówek</vt:lpstr>
      <vt:lpstr>Monitorowanie pracy szkół i placówek</vt:lpstr>
      <vt:lpstr>Monitorowanie pracy szkół i placówek</vt:lpstr>
      <vt:lpstr>Monitorowanie pracy szkół i placówek</vt:lpstr>
      <vt:lpstr>Monitorowanie pracy szkół i placówek</vt:lpstr>
      <vt:lpstr>Monitorowanie pracy szkół i placówek</vt:lpstr>
      <vt:lpstr>Uwagi i rekomendacje do dalszej pracy wynikające z analizy wyników monitorowania pracy szkół i placówek</vt:lpstr>
      <vt:lpstr>Prezentacja programu PowerPoint</vt:lpstr>
      <vt:lpstr>Wspomaganie szkół i placówek</vt:lpstr>
      <vt:lpstr>Wspomaganie szkół i placówek</vt:lpstr>
      <vt:lpstr>  Pozostałe zadania  Lubuskiego Kuratora Oświaty</vt:lpstr>
      <vt:lpstr>Oceny pracy dyrektorów</vt:lpstr>
      <vt:lpstr>Organizacja konkursów przedmiotowych  Lubuskiego Kuratora Oświaty </vt:lpstr>
      <vt:lpstr>Awans zawodowy </vt:lpstr>
      <vt:lpstr>Dotacje</vt:lpstr>
      <vt:lpstr>Dotacje</vt:lpstr>
      <vt:lpstr>   </vt:lpstr>
      <vt:lpstr> </vt:lpstr>
      <vt:lpstr>Uwagi do arkusza organizacji szkoły</vt:lpstr>
      <vt:lpstr>Prezentacja programu PowerPoint</vt:lpstr>
      <vt:lpstr>  Organizacja  nadzoru pedagogicznego  w roku szkolnym 2019/2020</vt:lpstr>
      <vt:lpstr>Kierunki polityki oświatowej państwa ustalone przez MEN </vt:lpstr>
      <vt:lpstr>   Planowe działania w zakresie nadzoru pedagogicznego </vt:lpstr>
      <vt:lpstr>  Ewaluacje zewnętrzne</vt:lpstr>
      <vt:lpstr>  Ewaluacje zewnętrzne</vt:lpstr>
      <vt:lpstr>  Ewaluacje zewnętrzne</vt:lpstr>
      <vt:lpstr>  Ewaluacje zewnętrzne</vt:lpstr>
      <vt:lpstr>  Ewaluacje zewnętrzne</vt:lpstr>
      <vt:lpstr>  Ewaluacje zewnętrzne</vt:lpstr>
      <vt:lpstr>  Ewaluacje zewnętrzne</vt:lpstr>
      <vt:lpstr>  Ewaluacje zewnętrzne</vt:lpstr>
      <vt:lpstr>  Kontrole podejmowane przez Kuratora Oświaty, przewidziane w Planie Nadzoru Pedagogicznego, przeprowadzane z wykorzystaniem arkuszy kontroli zatwierdzonych przez MEN  </vt:lpstr>
      <vt:lpstr>Kontrole podejmowane przez Kuratora Oświaty,  przewidziane w planie nadzoru pedagogicznego, przeprowadzane  z wykorzystaniem arkuszy kontroli zatwierdzonych przez MEN</vt:lpstr>
      <vt:lpstr>Kontrole podejmowane przez Kuratora Oświaty,  przewidziane w planie nadzoru pedagogicznego, przeprowadzane  z wykorzystaniem arkuszy kontroli zatwierdzonych przez MEN</vt:lpstr>
      <vt:lpstr>  Monitorowanie  pracy szkół i placówek </vt:lpstr>
      <vt:lpstr>Monitorowanie pracy szkół i placówek</vt:lpstr>
      <vt:lpstr>Monitorowanie pracy szkół i placówek</vt:lpstr>
      <vt:lpstr>Monitorowanie pracy szkół i placówek</vt:lpstr>
      <vt:lpstr>Monitorowanie pracy szkół i placówek</vt:lpstr>
      <vt:lpstr>Monitorowanie pracy szkół i placówek</vt:lpstr>
      <vt:lpstr>Monitorowanie pracy szkół i placówek</vt:lpstr>
      <vt:lpstr>           Organizacja   roku szkolnego 2019/2020           </vt:lpstr>
      <vt:lpstr>Prezentacja programu PowerPoint</vt:lpstr>
      <vt:lpstr>Typy szkół w latach  2019/2020 – 2023/24</vt:lpstr>
      <vt:lpstr>Organizacja szkoły policealnej  i branżowej szkoły II stopnia</vt:lpstr>
      <vt:lpstr>Nowa organizacja placówek,  o których mowa w art.2 ust 4 ustawy Prawo światowe </vt:lpstr>
      <vt:lpstr>Nowa organizacja szkół i placówek  </vt:lpstr>
      <vt:lpstr>Nowa organizacja szkół i placówek  </vt:lpstr>
      <vt:lpstr>Nowa organizacja szkół i placówek  (o których mowa w art.2 ust 4 ustawy Prawo oświatowe)</vt:lpstr>
      <vt:lpstr>Wzbogacona oferta edukacyjna od września 2019 r. </vt:lpstr>
      <vt:lpstr>Podstawa programowa w klasach I w roku szkolnym 2019/2020 </vt:lpstr>
      <vt:lpstr> Podstawa programowa w klasach I w roku szkolnym 2019/2020 </vt:lpstr>
      <vt:lpstr> Podstawa programowa w klasach I w roku szkolnym 2019/2020  </vt:lpstr>
      <vt:lpstr>Podstawa programowa w szkole policealnej</vt:lpstr>
      <vt:lpstr>Rekrutacja do szkół ponadpodstawowych kształcących                 w zawodach Art.. 134 ust 1 ustawy Prawo oświatowe </vt:lpstr>
      <vt:lpstr>   Rekrutacja do szkół ponadpodstawowych kształcących w zawodach    </vt:lpstr>
      <vt:lpstr> Kształcenie teoretyczne zawodowe pracowników młodocianych </vt:lpstr>
      <vt:lpstr>Kształcenie  teoretyczne zawodowe pracowników młodocianych</vt:lpstr>
      <vt:lpstr>Praktyczna nauka zawodu</vt:lpstr>
      <vt:lpstr>Staże uczniowskie</vt:lpstr>
      <vt:lpstr>Staże uczniowskie</vt:lpstr>
      <vt:lpstr>Prezentacja programu PowerPoint</vt:lpstr>
      <vt:lpstr>Zmiany w przyznawaniu akredytacji na kształcenie ustawiczne prowadzone w formie pozaszkolnej </vt:lpstr>
      <vt:lpstr> Utworzenie wydzielonego rachunku Ustawa z dnia 27 sierpnia 2009 r. o finansach publicznych                             (Dz. U. 2019 poz. 869). </vt:lpstr>
      <vt:lpstr>Prezentacja programu PowerPoint</vt:lpstr>
      <vt:lpstr>Zmiany w ustawie z dnia 26 stycznia 1982 r. Karta Nauczyciela – nauczyciele przedmiotów zawodowych</vt:lpstr>
      <vt:lpstr>Zmiany w ustawie z dnia 26 stycznia 1982 r. Karta Nauczyciela – nauczyciele przedmiotów zawodowych</vt:lpstr>
      <vt:lpstr>Zmiany w ustawie z dnia 26 stycznia 1982 r. Karta Nauczyciela – nauczyciele przedmiotów zawodowych</vt:lpstr>
      <vt:lpstr>Zmiany w ustawie z dnia 26 stycznia 1982 r.  Karta Nauczyciela</vt:lpstr>
      <vt:lpstr>Zmiany w ustawie z dnia 26 stycznia 1982 r.  Karta Nauczyciela</vt:lpstr>
      <vt:lpstr>Zmiany w ustawie z dnia 26 stycznia 1982 r.  Karta Nauczyciela</vt:lpstr>
      <vt:lpstr>Zmiany w ustawie z dnia 26 stycznia 1982 r.  Karta Nauczyciela</vt:lpstr>
      <vt:lpstr>   Informacja o rekrutacji  do szkół ponadpodstawowych  na rok szkolny 2019/2020</vt:lpstr>
      <vt:lpstr>Informacja o rekrutacji</vt:lpstr>
      <vt:lpstr>Informacja o rekrutacji</vt:lpstr>
      <vt:lpstr>Informacja o rekrutacji</vt:lpstr>
      <vt:lpstr>   Oferty lubuskich placówek doskonalenia nauczycieli na rok szkolny 2019/2020  w zakresie doskonalenia nauczycieli  oraz wspomagania szkół i placówek </vt:lpstr>
      <vt:lpstr>   Oferta  Wojewódzkiego Ośrodka Metodycznego w Gorzowie Wielkopolskim </vt:lpstr>
      <vt:lpstr>   Oferta  Ośrodka Doskonalenia Nauczycieli w Zielonej Górze  </vt:lpstr>
      <vt:lpstr>  Przedszkola i Szkoły  Promujące Zdrowie</vt:lpstr>
      <vt:lpstr>Szkoły Promujące Zdrowie</vt:lpstr>
      <vt:lpstr>Szkoły Promujące Zdrowie</vt:lpstr>
      <vt:lpstr>Szkoły Promujące Zdrowie</vt:lpstr>
      <vt:lpstr>   Komunikaty</vt:lpstr>
      <vt:lpstr>Monitoring wizyjny </vt:lpstr>
      <vt:lpstr>Bezpieczeństwo</vt:lpstr>
      <vt:lpstr>Profilaktyka zdrowotna w szkołach</vt:lpstr>
      <vt:lpstr>Informacje Ministerstwa Zdrowia dotyczące Ustawy z dnia 12 kwietnia 2019 r. o opiece zdrowotnej nad uczniami </vt:lpstr>
      <vt:lpstr>Akcja „Przerwany marsz…” </vt:lpstr>
      <vt:lpstr>Diecezjalne Konkursy Wiedzy Biblijnej Biblista Junior i Młody Biblista  – 4. Edycja 2019/2020</vt:lpstr>
      <vt:lpstr>Konferencja Uczeń-zawodnik</vt:lpstr>
      <vt:lpstr>Komunikaty</vt:lpstr>
      <vt:lpstr>Rekrutacja członków Komisji Dyscyplinarnej dla Nauczycieli  przy Wojewodzie Lubuskim – dodatkowy nabór</vt:lpstr>
      <vt:lpstr>Wolne miejsca w szkołach ponadpodstawowych i ponadgimnazjalnych</vt:lpstr>
      <vt:lpstr>Zatrudnienie w szkołach osób niebędących nauczycielami  oraz nauczycieli nieposiadających wymaganych kwalifikacji</vt:lpstr>
      <vt:lpstr>Celem działalności sieci Regionalnego Ośrodka Debaty Międzynarodowej jest przybliżenie obywatelom priorytetów polskiej polityki zagranicznej oraz wzmocnienie kanałów współpracy pomiędzy MSZ, jednostkami samorządu terytorialnego, organizacjami pozarządowymi, placówkami edukacyjnymi i naukowymi oraz innymi podmiotami, których działalność obejmuje szeroko rozumianą współpracę międzynarodową. Proponujemy m.in. zajęcia dla dzieci, młodzieży i dorosłych z zagadnień dotyczących stereotypów, uprzedzeń wobec innych, zagadnień dotyczących pojawienia się imigrantów jak również wybrane tematy z zagadnień historycznych.   Zapraszamy do współpracy</vt:lpstr>
      <vt:lpstr>„Bezpieczna młodość”</vt:lpstr>
      <vt:lpstr>Wskazówki do realizacji</vt:lpstr>
      <vt:lpstr>Komunikaty</vt:lpstr>
      <vt:lpstr>  Podsumowanie,  zakończenie narady</vt:lpstr>
      <vt:lpstr>   DZIĘKUJĘ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User</dc:creator>
  <cp:lastModifiedBy>Patryk Ciepły</cp:lastModifiedBy>
  <cp:revision>748</cp:revision>
  <cp:lastPrinted>2019-08-19T10:53:46Z</cp:lastPrinted>
  <dcterms:created xsi:type="dcterms:W3CDTF">2010-04-15T09:51:31Z</dcterms:created>
  <dcterms:modified xsi:type="dcterms:W3CDTF">2019-09-13T12:55:07Z</dcterms:modified>
</cp:coreProperties>
</file>