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notesMasterIdLst>
    <p:notesMasterId r:id="rId165"/>
  </p:notesMasterIdLst>
  <p:handoutMasterIdLst>
    <p:handoutMasterId r:id="rId166"/>
  </p:handoutMasterIdLst>
  <p:sldIdLst>
    <p:sldId id="257" r:id="rId6"/>
    <p:sldId id="642" r:id="rId7"/>
    <p:sldId id="865" r:id="rId8"/>
    <p:sldId id="260" r:id="rId9"/>
    <p:sldId id="261" r:id="rId10"/>
    <p:sldId id="262" r:id="rId11"/>
    <p:sldId id="263" r:id="rId12"/>
    <p:sldId id="527" r:id="rId13"/>
    <p:sldId id="856" r:id="rId14"/>
    <p:sldId id="586" r:id="rId15"/>
    <p:sldId id="854" r:id="rId16"/>
    <p:sldId id="824" r:id="rId17"/>
    <p:sldId id="855" r:id="rId18"/>
    <p:sldId id="825" r:id="rId19"/>
    <p:sldId id="264" r:id="rId20"/>
    <p:sldId id="608" r:id="rId21"/>
    <p:sldId id="267" r:id="rId22"/>
    <p:sldId id="426" r:id="rId23"/>
    <p:sldId id="609" r:id="rId24"/>
    <p:sldId id="613" r:id="rId25"/>
    <p:sldId id="830" r:id="rId26"/>
    <p:sldId id="831" r:id="rId27"/>
    <p:sldId id="832" r:id="rId28"/>
    <p:sldId id="668" r:id="rId29"/>
    <p:sldId id="669" r:id="rId30"/>
    <p:sldId id="670" r:id="rId31"/>
    <p:sldId id="835" r:id="rId32"/>
    <p:sldId id="672" r:id="rId33"/>
    <p:sldId id="833" r:id="rId34"/>
    <p:sldId id="834" r:id="rId35"/>
    <p:sldId id="671" r:id="rId36"/>
    <p:sldId id="677" r:id="rId37"/>
    <p:sldId id="674" r:id="rId38"/>
    <p:sldId id="676" r:id="rId39"/>
    <p:sldId id="857" r:id="rId40"/>
    <p:sldId id="858" r:id="rId41"/>
    <p:sldId id="859" r:id="rId42"/>
    <p:sldId id="436" r:id="rId43"/>
    <p:sldId id="437" r:id="rId44"/>
    <p:sldId id="617" r:id="rId45"/>
    <p:sldId id="839" r:id="rId46"/>
    <p:sldId id="618" r:id="rId47"/>
    <p:sldId id="840" r:id="rId48"/>
    <p:sldId id="841" r:id="rId49"/>
    <p:sldId id="842" r:id="rId50"/>
    <p:sldId id="843" r:id="rId51"/>
    <p:sldId id="468" r:id="rId52"/>
    <p:sldId id="836" r:id="rId53"/>
    <p:sldId id="837" r:id="rId54"/>
    <p:sldId id="838" r:id="rId55"/>
    <p:sldId id="630" r:id="rId56"/>
    <p:sldId id="860" r:id="rId57"/>
    <p:sldId id="697" r:id="rId58"/>
    <p:sldId id="683" r:id="rId59"/>
    <p:sldId id="640" r:id="rId60"/>
    <p:sldId id="869" r:id="rId61"/>
    <p:sldId id="635" r:id="rId62"/>
    <p:sldId id="637" r:id="rId63"/>
    <p:sldId id="645" r:id="rId64"/>
    <p:sldId id="828" r:id="rId65"/>
    <p:sldId id="907" r:id="rId66"/>
    <p:sldId id="908" r:id="rId67"/>
    <p:sldId id="909" r:id="rId68"/>
    <p:sldId id="910" r:id="rId69"/>
    <p:sldId id="911" r:id="rId70"/>
    <p:sldId id="912" r:id="rId71"/>
    <p:sldId id="913" r:id="rId72"/>
    <p:sldId id="914" r:id="rId73"/>
    <p:sldId id="915" r:id="rId74"/>
    <p:sldId id="916" r:id="rId75"/>
    <p:sldId id="917" r:id="rId76"/>
    <p:sldId id="918" r:id="rId77"/>
    <p:sldId id="919" r:id="rId78"/>
    <p:sldId id="920" r:id="rId79"/>
    <p:sldId id="921" r:id="rId80"/>
    <p:sldId id="922" r:id="rId81"/>
    <p:sldId id="923" r:id="rId82"/>
    <p:sldId id="924" r:id="rId83"/>
    <p:sldId id="925" r:id="rId84"/>
    <p:sldId id="926" r:id="rId85"/>
    <p:sldId id="927" r:id="rId86"/>
    <p:sldId id="928" r:id="rId87"/>
    <p:sldId id="929" r:id="rId88"/>
    <p:sldId id="930" r:id="rId89"/>
    <p:sldId id="931" r:id="rId90"/>
    <p:sldId id="932" r:id="rId91"/>
    <p:sldId id="933" r:id="rId92"/>
    <p:sldId id="934" r:id="rId93"/>
    <p:sldId id="935" r:id="rId94"/>
    <p:sldId id="871" r:id="rId95"/>
    <p:sldId id="872" r:id="rId96"/>
    <p:sldId id="873" r:id="rId97"/>
    <p:sldId id="874" r:id="rId98"/>
    <p:sldId id="875" r:id="rId99"/>
    <p:sldId id="876" r:id="rId100"/>
    <p:sldId id="877" r:id="rId101"/>
    <p:sldId id="878" r:id="rId102"/>
    <p:sldId id="879" r:id="rId103"/>
    <p:sldId id="880" r:id="rId104"/>
    <p:sldId id="881" r:id="rId105"/>
    <p:sldId id="882" r:id="rId106"/>
    <p:sldId id="883" r:id="rId107"/>
    <p:sldId id="884" r:id="rId108"/>
    <p:sldId id="885" r:id="rId109"/>
    <p:sldId id="886" r:id="rId110"/>
    <p:sldId id="887" r:id="rId111"/>
    <p:sldId id="888" r:id="rId112"/>
    <p:sldId id="889" r:id="rId113"/>
    <p:sldId id="890" r:id="rId114"/>
    <p:sldId id="891" r:id="rId115"/>
    <p:sldId id="892" r:id="rId116"/>
    <p:sldId id="893" r:id="rId117"/>
    <p:sldId id="894" r:id="rId118"/>
    <p:sldId id="895" r:id="rId119"/>
    <p:sldId id="335" r:id="rId120"/>
    <p:sldId id="336" r:id="rId121"/>
    <p:sldId id="337" r:id="rId122"/>
    <p:sldId id="338" r:id="rId123"/>
    <p:sldId id="947" r:id="rId124"/>
    <p:sldId id="948" r:id="rId125"/>
    <p:sldId id="949" r:id="rId126"/>
    <p:sldId id="950" r:id="rId127"/>
    <p:sldId id="951" r:id="rId128"/>
    <p:sldId id="952" r:id="rId129"/>
    <p:sldId id="953" r:id="rId130"/>
    <p:sldId id="712" r:id="rId131"/>
    <p:sldId id="954" r:id="rId132"/>
    <p:sldId id="955" r:id="rId133"/>
    <p:sldId id="714" r:id="rId134"/>
    <p:sldId id="939" r:id="rId135"/>
    <p:sldId id="940" r:id="rId136"/>
    <p:sldId id="941" r:id="rId137"/>
    <p:sldId id="942" r:id="rId138"/>
    <p:sldId id="943" r:id="rId139"/>
    <p:sldId id="944" r:id="rId140"/>
    <p:sldId id="520" r:id="rId141"/>
    <p:sldId id="521" r:id="rId142"/>
    <p:sldId id="522" r:id="rId143"/>
    <p:sldId id="866" r:id="rId144"/>
    <p:sldId id="867" r:id="rId145"/>
    <p:sldId id="945" r:id="rId146"/>
    <p:sldId id="868" r:id="rId147"/>
    <p:sldId id="368" r:id="rId148"/>
    <p:sldId id="900" r:id="rId149"/>
    <p:sldId id="901" r:id="rId150"/>
    <p:sldId id="902" r:id="rId151"/>
    <p:sldId id="903" r:id="rId152"/>
    <p:sldId id="863" r:id="rId153"/>
    <p:sldId id="904" r:id="rId154"/>
    <p:sldId id="905" r:id="rId155"/>
    <p:sldId id="906" r:id="rId156"/>
    <p:sldId id="861" r:id="rId157"/>
    <p:sldId id="862" r:id="rId158"/>
    <p:sldId id="864" r:id="rId159"/>
    <p:sldId id="946" r:id="rId160"/>
    <p:sldId id="898" r:id="rId161"/>
    <p:sldId id="379" r:id="rId162"/>
    <p:sldId id="380" r:id="rId163"/>
    <p:sldId id="381" r:id="rId164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3"/>
    <a:srgbClr val="99FFCC"/>
    <a:srgbClr val="0033CC"/>
    <a:srgbClr val="000099"/>
    <a:srgbClr val="5805FF"/>
    <a:srgbClr val="3366FF"/>
    <a:srgbClr val="00FF00"/>
    <a:srgbClr val="78E89D"/>
    <a:srgbClr val="F7F7F7"/>
    <a:srgbClr val="156D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111" d="100"/>
          <a:sy n="111" d="100"/>
        </p:scale>
        <p:origin x="1218" y="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2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63" Type="http://schemas.openxmlformats.org/officeDocument/2006/relationships/slide" Target="slides/slide58.xml"/><Relationship Id="rId84" Type="http://schemas.openxmlformats.org/officeDocument/2006/relationships/slide" Target="slides/slide79.xml"/><Relationship Id="rId138" Type="http://schemas.openxmlformats.org/officeDocument/2006/relationships/slide" Target="slides/slide133.xml"/><Relationship Id="rId159" Type="http://schemas.openxmlformats.org/officeDocument/2006/relationships/slide" Target="slides/slide154.xml"/><Relationship Id="rId170" Type="http://schemas.openxmlformats.org/officeDocument/2006/relationships/tableStyles" Target="tableStyles.xml"/><Relationship Id="rId107" Type="http://schemas.openxmlformats.org/officeDocument/2006/relationships/slide" Target="slides/slide102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53" Type="http://schemas.openxmlformats.org/officeDocument/2006/relationships/slide" Target="slides/slide48.xml"/><Relationship Id="rId74" Type="http://schemas.openxmlformats.org/officeDocument/2006/relationships/slide" Target="slides/slide69.xml"/><Relationship Id="rId128" Type="http://schemas.openxmlformats.org/officeDocument/2006/relationships/slide" Target="slides/slide123.xml"/><Relationship Id="rId149" Type="http://schemas.openxmlformats.org/officeDocument/2006/relationships/slide" Target="slides/slide144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90.xml"/><Relationship Id="rId160" Type="http://schemas.openxmlformats.org/officeDocument/2006/relationships/slide" Target="slides/slide155.xml"/><Relationship Id="rId22" Type="http://schemas.openxmlformats.org/officeDocument/2006/relationships/slide" Target="slides/slide17.xml"/><Relationship Id="rId43" Type="http://schemas.openxmlformats.org/officeDocument/2006/relationships/slide" Target="slides/slide38.xml"/><Relationship Id="rId64" Type="http://schemas.openxmlformats.org/officeDocument/2006/relationships/slide" Target="slides/slide59.xml"/><Relationship Id="rId118" Type="http://schemas.openxmlformats.org/officeDocument/2006/relationships/slide" Target="slides/slide113.xml"/><Relationship Id="rId139" Type="http://schemas.openxmlformats.org/officeDocument/2006/relationships/slide" Target="slides/slide134.xml"/><Relationship Id="rId85" Type="http://schemas.openxmlformats.org/officeDocument/2006/relationships/slide" Target="slides/slide80.xml"/><Relationship Id="rId150" Type="http://schemas.openxmlformats.org/officeDocument/2006/relationships/slide" Target="slides/slide145.xml"/><Relationship Id="rId12" Type="http://schemas.openxmlformats.org/officeDocument/2006/relationships/slide" Target="slides/slide7.xml"/><Relationship Id="rId33" Type="http://schemas.openxmlformats.org/officeDocument/2006/relationships/slide" Target="slides/slide28.xml"/><Relationship Id="rId108" Type="http://schemas.openxmlformats.org/officeDocument/2006/relationships/slide" Target="slides/slide103.xml"/><Relationship Id="rId129" Type="http://schemas.openxmlformats.org/officeDocument/2006/relationships/slide" Target="slides/slide124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40" Type="http://schemas.openxmlformats.org/officeDocument/2006/relationships/slide" Target="slides/slide135.xml"/><Relationship Id="rId145" Type="http://schemas.openxmlformats.org/officeDocument/2006/relationships/slide" Target="slides/slide140.xml"/><Relationship Id="rId161" Type="http://schemas.openxmlformats.org/officeDocument/2006/relationships/slide" Target="slides/slide156.xml"/><Relationship Id="rId16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49" Type="http://schemas.openxmlformats.org/officeDocument/2006/relationships/slide" Target="slides/slide44.xml"/><Relationship Id="rId114" Type="http://schemas.openxmlformats.org/officeDocument/2006/relationships/slide" Target="slides/slide109.xml"/><Relationship Id="rId119" Type="http://schemas.openxmlformats.org/officeDocument/2006/relationships/slide" Target="slides/slide114.xml"/><Relationship Id="rId44" Type="http://schemas.openxmlformats.org/officeDocument/2006/relationships/slide" Target="slides/slide39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130" Type="http://schemas.openxmlformats.org/officeDocument/2006/relationships/slide" Target="slides/slide125.xml"/><Relationship Id="rId135" Type="http://schemas.openxmlformats.org/officeDocument/2006/relationships/slide" Target="slides/slide130.xml"/><Relationship Id="rId151" Type="http://schemas.openxmlformats.org/officeDocument/2006/relationships/slide" Target="slides/slide146.xml"/><Relationship Id="rId156" Type="http://schemas.openxmlformats.org/officeDocument/2006/relationships/slide" Target="slides/slide151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slide" Target="slides/slide10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120" Type="http://schemas.openxmlformats.org/officeDocument/2006/relationships/slide" Target="slides/slide115.xml"/><Relationship Id="rId125" Type="http://schemas.openxmlformats.org/officeDocument/2006/relationships/slide" Target="slides/slide120.xml"/><Relationship Id="rId141" Type="http://schemas.openxmlformats.org/officeDocument/2006/relationships/slide" Target="slides/slide136.xml"/><Relationship Id="rId146" Type="http://schemas.openxmlformats.org/officeDocument/2006/relationships/slide" Target="slides/slide141.xml"/><Relationship Id="rId167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162" Type="http://schemas.openxmlformats.org/officeDocument/2006/relationships/slide" Target="slides/slide15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slide" Target="slides/slide105.xml"/><Relationship Id="rId115" Type="http://schemas.openxmlformats.org/officeDocument/2006/relationships/slide" Target="slides/slide110.xml"/><Relationship Id="rId131" Type="http://schemas.openxmlformats.org/officeDocument/2006/relationships/slide" Target="slides/slide126.xml"/><Relationship Id="rId136" Type="http://schemas.openxmlformats.org/officeDocument/2006/relationships/slide" Target="slides/slide131.xml"/><Relationship Id="rId157" Type="http://schemas.openxmlformats.org/officeDocument/2006/relationships/slide" Target="slides/slide15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52" Type="http://schemas.openxmlformats.org/officeDocument/2006/relationships/slide" Target="slides/slide14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126" Type="http://schemas.openxmlformats.org/officeDocument/2006/relationships/slide" Target="slides/slide121.xml"/><Relationship Id="rId147" Type="http://schemas.openxmlformats.org/officeDocument/2006/relationships/slide" Target="slides/slide142.xml"/><Relationship Id="rId168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121" Type="http://schemas.openxmlformats.org/officeDocument/2006/relationships/slide" Target="slides/slide116.xml"/><Relationship Id="rId142" Type="http://schemas.openxmlformats.org/officeDocument/2006/relationships/slide" Target="slides/slide137.xml"/><Relationship Id="rId163" Type="http://schemas.openxmlformats.org/officeDocument/2006/relationships/slide" Target="slides/slide15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116" Type="http://schemas.openxmlformats.org/officeDocument/2006/relationships/slide" Target="slides/slide111.xml"/><Relationship Id="rId137" Type="http://schemas.openxmlformats.org/officeDocument/2006/relationships/slide" Target="slides/slide132.xml"/><Relationship Id="rId158" Type="http://schemas.openxmlformats.org/officeDocument/2006/relationships/slide" Target="slides/slide153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111" Type="http://schemas.openxmlformats.org/officeDocument/2006/relationships/slide" Target="slides/slide106.xml"/><Relationship Id="rId132" Type="http://schemas.openxmlformats.org/officeDocument/2006/relationships/slide" Target="slides/slide127.xml"/><Relationship Id="rId153" Type="http://schemas.openxmlformats.org/officeDocument/2006/relationships/slide" Target="slides/slide148.xml"/><Relationship Id="rId15" Type="http://schemas.openxmlformats.org/officeDocument/2006/relationships/slide" Target="slides/slide10.xml"/><Relationship Id="rId36" Type="http://schemas.openxmlformats.org/officeDocument/2006/relationships/slide" Target="slides/slide31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27" Type="http://schemas.openxmlformats.org/officeDocument/2006/relationships/slide" Target="slides/slide12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52" Type="http://schemas.openxmlformats.org/officeDocument/2006/relationships/slide" Target="slides/slide47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122" Type="http://schemas.openxmlformats.org/officeDocument/2006/relationships/slide" Target="slides/slide117.xml"/><Relationship Id="rId143" Type="http://schemas.openxmlformats.org/officeDocument/2006/relationships/slide" Target="slides/slide138.xml"/><Relationship Id="rId148" Type="http://schemas.openxmlformats.org/officeDocument/2006/relationships/slide" Target="slides/slide143.xml"/><Relationship Id="rId164" Type="http://schemas.openxmlformats.org/officeDocument/2006/relationships/slide" Target="slides/slide159.xml"/><Relationship Id="rId16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7" Type="http://schemas.openxmlformats.org/officeDocument/2006/relationships/slide" Target="slides/slide42.xml"/><Relationship Id="rId68" Type="http://schemas.openxmlformats.org/officeDocument/2006/relationships/slide" Target="slides/slide63.xml"/><Relationship Id="rId89" Type="http://schemas.openxmlformats.org/officeDocument/2006/relationships/slide" Target="slides/slide84.xml"/><Relationship Id="rId112" Type="http://schemas.openxmlformats.org/officeDocument/2006/relationships/slide" Target="slides/slide107.xml"/><Relationship Id="rId133" Type="http://schemas.openxmlformats.org/officeDocument/2006/relationships/slide" Target="slides/slide128.xml"/><Relationship Id="rId154" Type="http://schemas.openxmlformats.org/officeDocument/2006/relationships/slide" Target="slides/slide149.xml"/><Relationship Id="rId16" Type="http://schemas.openxmlformats.org/officeDocument/2006/relationships/slide" Target="slides/slide11.xml"/><Relationship Id="rId37" Type="http://schemas.openxmlformats.org/officeDocument/2006/relationships/slide" Target="slides/slide32.xml"/><Relationship Id="rId58" Type="http://schemas.openxmlformats.org/officeDocument/2006/relationships/slide" Target="slides/slide53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123" Type="http://schemas.openxmlformats.org/officeDocument/2006/relationships/slide" Target="slides/slide118.xml"/><Relationship Id="rId144" Type="http://schemas.openxmlformats.org/officeDocument/2006/relationships/slide" Target="slides/slide139.xml"/><Relationship Id="rId90" Type="http://schemas.openxmlformats.org/officeDocument/2006/relationships/slide" Target="slides/slide85.xml"/><Relationship Id="rId165" Type="http://schemas.openxmlformats.org/officeDocument/2006/relationships/notesMaster" Target="notesMasters/notesMaster1.xml"/><Relationship Id="rId27" Type="http://schemas.openxmlformats.org/officeDocument/2006/relationships/slide" Target="slides/slide22.xml"/><Relationship Id="rId48" Type="http://schemas.openxmlformats.org/officeDocument/2006/relationships/slide" Target="slides/slide43.xml"/><Relationship Id="rId69" Type="http://schemas.openxmlformats.org/officeDocument/2006/relationships/slide" Target="slides/slide64.xml"/><Relationship Id="rId113" Type="http://schemas.openxmlformats.org/officeDocument/2006/relationships/slide" Target="slides/slide108.xml"/><Relationship Id="rId134" Type="http://schemas.openxmlformats.org/officeDocument/2006/relationships/slide" Target="slides/slide129.xml"/><Relationship Id="rId80" Type="http://schemas.openxmlformats.org/officeDocument/2006/relationships/slide" Target="slides/slide75.xml"/><Relationship Id="rId155" Type="http://schemas.openxmlformats.org/officeDocument/2006/relationships/slide" Target="slides/slide150.xml"/><Relationship Id="rId17" Type="http://schemas.openxmlformats.org/officeDocument/2006/relationships/slide" Target="slides/slide12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24" Type="http://schemas.openxmlformats.org/officeDocument/2006/relationships/slide" Target="slides/slide11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Marcin\Desktop\Na%20narady%202019\wykresy%20do%20narady%20ewaluacj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Liczba przeprowadzonych ewaluacji zewnętrznych w latach 2009-2019 </a:t>
            </a:r>
          </a:p>
        </c:rich>
      </c:tx>
      <c:layout>
        <c:manualLayout>
          <c:xMode val="edge"/>
          <c:yMode val="edge"/>
          <c:x val="0.17915336531062287"/>
          <c:y val="2.76296563462804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710538907789491E-2"/>
          <c:y val="9.4698413360676775E-2"/>
          <c:w val="0.91143599720263879"/>
          <c:h val="0.63571893092091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'od 2009'!$A$4</c:f>
              <c:strCache>
                <c:ptCount val="1"/>
                <c:pt idx="0">
                  <c:v>Ewaluacje zewnętrzne całościowe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2009'!$B$4:$K$4</c:f>
              <c:numCache>
                <c:formatCode>General</c:formatCode>
                <c:ptCount val="10"/>
                <c:pt idx="0">
                  <c:v>3</c:v>
                </c:pt>
                <c:pt idx="1">
                  <c:v>13</c:v>
                </c:pt>
                <c:pt idx="2">
                  <c:v>23</c:v>
                </c:pt>
                <c:pt idx="3">
                  <c:v>31</c:v>
                </c:pt>
                <c:pt idx="4" formatCode="0">
                  <c:v>12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7A-4A54-B91F-CA613D515B85}"/>
            </c:ext>
          </c:extLst>
        </c:ser>
        <c:ser>
          <c:idx val="1"/>
          <c:order val="1"/>
          <c:tx>
            <c:strRef>
              <c:f>'od 2009'!$A$5</c:f>
              <c:strCache>
                <c:ptCount val="1"/>
                <c:pt idx="0">
                  <c:v>Ewaluacje zewnętrzne problemowe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47A-4A54-B91F-CA613D515B85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47A-4A54-B91F-CA613D515B85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47A-4A54-B91F-CA613D515B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2009'!$B$5:$K$5</c:f>
              <c:numCache>
                <c:formatCode>General</c:formatCode>
                <c:ptCount val="10"/>
                <c:pt idx="0">
                  <c:v>12</c:v>
                </c:pt>
                <c:pt idx="1">
                  <c:v>40</c:v>
                </c:pt>
                <c:pt idx="2">
                  <c:v>86</c:v>
                </c:pt>
                <c:pt idx="3">
                  <c:v>86</c:v>
                </c:pt>
                <c:pt idx="4" formatCode="0">
                  <c:v>113</c:v>
                </c:pt>
                <c:pt idx="5">
                  <c:v>122</c:v>
                </c:pt>
                <c:pt idx="6">
                  <c:v>116</c:v>
                </c:pt>
                <c:pt idx="7">
                  <c:v>42</c:v>
                </c:pt>
                <c:pt idx="8">
                  <c:v>50</c:v>
                </c:pt>
                <c:pt idx="9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7A-4A54-B91F-CA613D515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080128"/>
        <c:axId val="190081664"/>
      </c:barChart>
      <c:catAx>
        <c:axId val="190080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sz="1400" b="1"/>
            </a:pPr>
            <a:endParaRPr lang="pl-PL"/>
          </a:p>
        </c:txPr>
        <c:crossAx val="190081664"/>
        <c:crosses val="autoZero"/>
        <c:auto val="1"/>
        <c:lblAlgn val="ctr"/>
        <c:lblOffset val="100"/>
        <c:noMultiLvlLbl val="0"/>
      </c:catAx>
      <c:valAx>
        <c:axId val="1900816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90080128"/>
        <c:crosses val="autoZero"/>
        <c:crossBetween val="between"/>
      </c:valAx>
    </c:plotArea>
    <c:legend>
      <c:legendPos val="b"/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Arkusz2!$E$4:$E$5</c:f>
              <c:numCache>
                <c:formatCode>General</c:formatCode>
                <c:ptCount val="2"/>
                <c:pt idx="0">
                  <c:v>20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AE-4E4D-BDCF-7E3F516411AF}"/>
            </c:ext>
          </c:extLst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Arkusz2!$F$4:$F$5</c:f>
              <c:numCache>
                <c:formatCode>General</c:formatCode>
                <c:ptCount val="2"/>
                <c:pt idx="0">
                  <c:v>20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AE-4E4D-BDCF-7E3F51641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79787776"/>
        <c:axId val="279797760"/>
        <c:axId val="0"/>
      </c:bar3DChart>
      <c:catAx>
        <c:axId val="279787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800" b="1"/>
            </a:pPr>
            <a:endParaRPr lang="pl-PL"/>
          </a:p>
        </c:txPr>
        <c:crossAx val="279797760"/>
        <c:crosses val="autoZero"/>
        <c:auto val="1"/>
        <c:lblAlgn val="ctr"/>
        <c:lblOffset val="100"/>
        <c:noMultiLvlLbl val="0"/>
      </c:catAx>
      <c:valAx>
        <c:axId val="279797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97877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5.6833949215610224E-3"/>
          <c:w val="0.96165176835869048"/>
          <c:h val="7.0174026411836121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Arkusz2!$B$4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Arkusz2!$B$5:$B$13</c:f>
              <c:numCache>
                <c:formatCode>General</c:formatCode>
                <c:ptCount val="9"/>
                <c:pt idx="0">
                  <c:v>47</c:v>
                </c:pt>
                <c:pt idx="1">
                  <c:v>42</c:v>
                </c:pt>
                <c:pt idx="2">
                  <c:v>19</c:v>
                </c:pt>
                <c:pt idx="3">
                  <c:v>10</c:v>
                </c:pt>
                <c:pt idx="4">
                  <c:v>24</c:v>
                </c:pt>
                <c:pt idx="5">
                  <c:v>30</c:v>
                </c:pt>
                <c:pt idx="6">
                  <c:v>5</c:v>
                </c:pt>
                <c:pt idx="7">
                  <c:v>23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F1-4602-B09D-C46D67156C2E}"/>
            </c:ext>
          </c:extLst>
        </c:ser>
        <c:ser>
          <c:idx val="1"/>
          <c:order val="1"/>
          <c:tx>
            <c:strRef>
              <c:f>Arkusz2!$C$4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Arkusz2!$C$5:$C$13</c:f>
              <c:numCache>
                <c:formatCode>General</c:formatCode>
                <c:ptCount val="9"/>
                <c:pt idx="0">
                  <c:v>38</c:v>
                </c:pt>
                <c:pt idx="1">
                  <c:v>81</c:v>
                </c:pt>
                <c:pt idx="2">
                  <c:v>50</c:v>
                </c:pt>
                <c:pt idx="3">
                  <c:v>33</c:v>
                </c:pt>
                <c:pt idx="4">
                  <c:v>18</c:v>
                </c:pt>
                <c:pt idx="5">
                  <c:v>77</c:v>
                </c:pt>
                <c:pt idx="6">
                  <c:v>6</c:v>
                </c:pt>
                <c:pt idx="7">
                  <c:v>19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F1-4602-B09D-C46D67156C2E}"/>
            </c:ext>
          </c:extLst>
        </c:ser>
        <c:ser>
          <c:idx val="2"/>
          <c:order val="2"/>
          <c:tx>
            <c:strRef>
              <c:f>Arkusz2!$D$4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Arkusz2!$D$5:$D$13</c:f>
              <c:numCache>
                <c:formatCode>General</c:formatCode>
                <c:ptCount val="9"/>
                <c:pt idx="0">
                  <c:v>37</c:v>
                </c:pt>
                <c:pt idx="1">
                  <c:v>35</c:v>
                </c:pt>
                <c:pt idx="2">
                  <c:v>32</c:v>
                </c:pt>
                <c:pt idx="3">
                  <c:v>16</c:v>
                </c:pt>
                <c:pt idx="4">
                  <c:v>13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F1-4602-B09D-C46D67156C2E}"/>
            </c:ext>
          </c:extLst>
        </c:ser>
        <c:ser>
          <c:idx val="3"/>
          <c:order val="3"/>
          <c:tx>
            <c:strRef>
              <c:f>Arkusz2!$E$4</c:f>
              <c:strCache>
                <c:ptCount val="1"/>
                <c:pt idx="0">
                  <c:v>2017/2018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Arkusz2!$E$5:$E$13</c:f>
              <c:numCache>
                <c:formatCode>General</c:formatCode>
                <c:ptCount val="9"/>
                <c:pt idx="0">
                  <c:v>20</c:v>
                </c:pt>
                <c:pt idx="1">
                  <c:v>68</c:v>
                </c:pt>
                <c:pt idx="2">
                  <c:v>27</c:v>
                </c:pt>
                <c:pt idx="3">
                  <c:v>17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F1-4602-B09D-C46D67156C2E}"/>
            </c:ext>
          </c:extLst>
        </c:ser>
        <c:ser>
          <c:idx val="4"/>
          <c:order val="4"/>
          <c:tx>
            <c:strRef>
              <c:f>Arkusz2!$F$4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Arkusz2!$F$5:$F$13</c:f>
              <c:numCache>
                <c:formatCode>General</c:formatCode>
                <c:ptCount val="9"/>
                <c:pt idx="0">
                  <c:v>58</c:v>
                </c:pt>
                <c:pt idx="1">
                  <c:v>43</c:v>
                </c:pt>
                <c:pt idx="2">
                  <c:v>22</c:v>
                </c:pt>
                <c:pt idx="3">
                  <c:v>1</c:v>
                </c:pt>
                <c:pt idx="4">
                  <c:v>15</c:v>
                </c:pt>
                <c:pt idx="5">
                  <c:v>16</c:v>
                </c:pt>
                <c:pt idx="6">
                  <c:v>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F1-4602-B09D-C46D67156C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80895488"/>
        <c:axId val="280897024"/>
        <c:axId val="0"/>
      </c:bar3DChart>
      <c:catAx>
        <c:axId val="2808954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280897024"/>
        <c:crosses val="autoZero"/>
        <c:auto val="1"/>
        <c:lblAlgn val="l"/>
        <c:lblOffset val="100"/>
        <c:noMultiLvlLbl val="0"/>
      </c:catAx>
      <c:valAx>
        <c:axId val="280897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808954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25196850393701"/>
          <c:y val="9.6517589490145064E-2"/>
          <c:w val="0.62083949121744397"/>
          <c:h val="4.6211950778879914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/>
              <a:t>Liczba nauczycieli </a:t>
            </a:r>
            <a:r>
              <a:rPr lang="pl-PL" dirty="0" smtClean="0"/>
              <a:t>wykorzystujących </a:t>
            </a:r>
            <a:r>
              <a:rPr lang="pl-PL" dirty="0"/>
              <a:t>technologie informacyjno-komunikacyjne do celów dydaktycznych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20385148177980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927-4F5F-85D4-6036C5DCC2BF}"/>
                </c:ext>
              </c:extLst>
            </c:dLbl>
            <c:dLbl>
              <c:idx val="1"/>
              <c:layout>
                <c:manualLayout>
                  <c:x val="1.9290391345406065E-2"/>
                  <c:y val="-1.6534621153205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27-4F5F-85D4-6036C5DCC2BF}"/>
                </c:ext>
              </c:extLst>
            </c:dLbl>
            <c:dLbl>
              <c:idx val="2"/>
              <c:layout>
                <c:manualLayout>
                  <c:x val="2.0668276441506501E-2"/>
                  <c:y val="-5.5115403844017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27-4F5F-85D4-6036C5DCC2BF}"/>
                </c:ext>
              </c:extLst>
            </c:dLbl>
            <c:dLbl>
              <c:idx val="3"/>
              <c:layout>
                <c:manualLayout>
                  <c:x val="1.1023080768803466E-2"/>
                  <c:y val="-8.2673105766025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27-4F5F-85D4-6036C5DCC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Arkusz1!$K$8:$N$8</c:f>
              <c:strCache>
                <c:ptCount val="4"/>
                <c:pt idx="0">
                  <c:v>często</c:v>
                </c:pt>
                <c:pt idx="1">
                  <c:v>czasami</c:v>
                </c:pt>
                <c:pt idx="2">
                  <c:v>rzadko</c:v>
                </c:pt>
                <c:pt idx="3">
                  <c:v>nigdy</c:v>
                </c:pt>
              </c:strCache>
            </c:strRef>
          </c:cat>
          <c:val>
            <c:numRef>
              <c:f>Arkusz1!$K$9:$N$9</c:f>
              <c:numCache>
                <c:formatCode>General</c:formatCode>
                <c:ptCount val="4"/>
                <c:pt idx="0">
                  <c:v>1987</c:v>
                </c:pt>
                <c:pt idx="1">
                  <c:v>1871</c:v>
                </c:pt>
                <c:pt idx="2">
                  <c:v>626</c:v>
                </c:pt>
                <c:pt idx="3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27-4F5F-85D4-6036C5DCC2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1206784"/>
        <c:axId val="281209472"/>
        <c:axId val="0"/>
      </c:bar3DChart>
      <c:catAx>
        <c:axId val="28120678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281209472"/>
        <c:crosses val="autoZero"/>
        <c:auto val="1"/>
        <c:lblAlgn val="ctr"/>
        <c:lblOffset val="100"/>
        <c:noMultiLvlLbl val="0"/>
      </c:catAx>
      <c:valAx>
        <c:axId val="281209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1206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9622968181608879"/>
          <c:y val="0"/>
          <c:w val="0.44082508495215528"/>
          <c:h val="0.95774647887323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5B5B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8"/>
              <c:layout>
                <c:manualLayout>
                  <c:x val="-0.1087315927614311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78-4DD0-AC2C-5C09338E49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Arkusz1!$B$36:$B$44</c:f>
              <c:strCache>
                <c:ptCount val="9"/>
                <c:pt idx="0">
                  <c:v>Zasiłek losowy na cele edukacyjne</c:v>
                </c:pt>
                <c:pt idx="1">
                  <c:v>Wyprawka szkolna</c:v>
                </c:pt>
                <c:pt idx="2">
                  <c:v>Dofinansowanie wypoczynku letniego</c:v>
                </c:pt>
                <c:pt idx="3">
                  <c:v>Rządowy program  „Aktywna tablica” </c:v>
                </c:pt>
                <c:pt idx="4">
                  <c:v>Program „Posiłek w szkole i w domu”</c:v>
                </c:pt>
                <c:pt idx="5">
                  <c:v>Wypoczynek letni dla dzieci z rodzin z terenu województwa lubuskiego finansowany w całości z budżetu państwa</c:v>
                </c:pt>
                <c:pt idx="6">
                  <c:v>Dotacja celowa na wyposażenie szkół w podręczniki, materiały edukacyjne lub materiały ćwiczeniowe </c:v>
                </c:pt>
                <c:pt idx="7">
                  <c:v>Dofinansowanie świadczeń pomocy materialnej o charakterze socjalnym - stypendia i zasiłki szkolne za okres I – VI 2019 r.</c:v>
                </c:pt>
                <c:pt idx="8">
                  <c:v>Realizacja zadań w zakresie wychowania przedszkolnego</c:v>
                </c:pt>
              </c:strCache>
            </c:strRef>
          </c:cat>
          <c:val>
            <c:numRef>
              <c:f>Arkusz1!$C$36:$C$44</c:f>
              <c:numCache>
                <c:formatCode>#,##0.00\ "zł"</c:formatCode>
                <c:ptCount val="9"/>
                <c:pt idx="0">
                  <c:v>0</c:v>
                </c:pt>
                <c:pt idx="1">
                  <c:v>247455</c:v>
                </c:pt>
                <c:pt idx="2">
                  <c:v>526038</c:v>
                </c:pt>
                <c:pt idx="3">
                  <c:v>830200</c:v>
                </c:pt>
                <c:pt idx="4">
                  <c:v>1007938.18</c:v>
                </c:pt>
                <c:pt idx="5">
                  <c:v>1226305</c:v>
                </c:pt>
                <c:pt idx="6">
                  <c:v>5170000</c:v>
                </c:pt>
                <c:pt idx="7">
                  <c:v>5679236</c:v>
                </c:pt>
                <c:pt idx="8">
                  <c:v>35647424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78-4DD0-AC2C-5C09338E4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476096"/>
        <c:axId val="215477632"/>
      </c:barChart>
      <c:catAx>
        <c:axId val="2154760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215477632"/>
        <c:crosses val="autoZero"/>
        <c:auto val="1"/>
        <c:lblAlgn val="ctr"/>
        <c:lblOffset val="50"/>
        <c:noMultiLvlLbl val="0"/>
      </c:catAx>
      <c:valAx>
        <c:axId val="215477632"/>
        <c:scaling>
          <c:orientation val="minMax"/>
        </c:scaling>
        <c:delete val="1"/>
        <c:axPos val="b"/>
        <c:majorGridlines/>
        <c:numFmt formatCode="#,##0.00\ &quot;zł&quot;" sourceLinked="1"/>
        <c:majorTickMark val="out"/>
        <c:minorTickMark val="none"/>
        <c:tickLblPos val="nextTo"/>
        <c:crossAx val="215476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" panose="02020603050405020304" pitchFamily="18" charset="0"/>
          <a:cs typeface="Times" panose="02020603050405020304" pitchFamily="18" charset="0"/>
        </a:defRPr>
      </a:pPr>
      <a:endParaRPr lang="pl-PL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100" b="1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algn="ctr"/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algn="l"/>
          <a:r>
            <a:rPr lang="pl-PL" sz="2100" b="1" dirty="0" smtClean="0"/>
            <a:t>                           </a:t>
          </a:r>
          <a:r>
            <a:rPr lang="pl-PL" sz="2100" dirty="0" smtClean="0"/>
            <a:t>	</a:t>
          </a:r>
          <a:endParaRPr lang="pl-PL" sz="21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SZKOŁY PODSTAWOWE </a:t>
          </a:r>
          <a:r>
            <a:rPr lang="pl-PL" sz="1800" b="1" dirty="0" smtClean="0">
              <a:solidFill>
                <a:srgbClr val="0033CC"/>
              </a:solidFill>
            </a:rPr>
            <a:t>(publiczne i niepubliczne)</a:t>
          </a:r>
          <a:endParaRPr lang="pl-PL" sz="2100" b="1" dirty="0" smtClean="0">
            <a:solidFill>
              <a:srgbClr val="FF0000"/>
            </a:solidFill>
          </a:endParaRP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r>
            <a:rPr lang="pl-PL" sz="1800" dirty="0" smtClean="0"/>
            <a:t>Dyrektorzy </a:t>
          </a:r>
          <a:r>
            <a:rPr lang="pl-PL" sz="1800" dirty="0" err="1" smtClean="0"/>
            <a:t>szkół</a:t>
          </a:r>
          <a:r>
            <a:rPr lang="pl-PL" sz="1800" dirty="0" smtClean="0"/>
            <a:t> podstawowych</a:t>
          </a:r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264AE17-2F0D-4F58-B615-9E06F4872716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Placówki doskonalenia zawodowego nauczycieli</a:t>
          </a:r>
        </a:p>
        <a:p>
          <a:r>
            <a:rPr lang="pl-PL" sz="1800" b="1" dirty="0" smtClean="0">
              <a:solidFill>
                <a:srgbClr val="FF0000"/>
              </a:solidFill>
            </a:rPr>
            <a:t>(WOM, ODN, SODiD)</a:t>
          </a: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(zadania dla placówek )</a:t>
          </a:r>
        </a:p>
        <a:p>
          <a:endParaRPr lang="pl-PL" sz="2100" dirty="0"/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/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/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800" dirty="0" smtClean="0"/>
            <a:t>Instytucje współpracujące, dostosowują ofertę do potrzeb  nauczycieli i dyrektorów </a:t>
          </a:r>
          <a:r>
            <a:rPr lang="pl-PL" sz="1800" dirty="0" err="1" smtClean="0"/>
            <a:t>szkół</a:t>
          </a:r>
          <a:r>
            <a:rPr lang="pl-PL" sz="1800" dirty="0" smtClean="0"/>
            <a:t> oraz tematyki wskazanej w programie</a:t>
          </a:r>
          <a:endParaRPr lang="pl-PL" sz="1800" dirty="0"/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/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just"/>
          <a:r>
            <a:rPr lang="pl-PL" sz="1800" dirty="0" smtClean="0"/>
            <a:t>Lubuski Kurator Oświaty </a:t>
          </a:r>
          <a:r>
            <a:rPr lang="pl-PL" sz="1800" b="1" dirty="0" smtClean="0"/>
            <a:t>Ewa Rawa </a:t>
          </a:r>
          <a:r>
            <a:rPr lang="pl-PL" sz="1800" dirty="0" smtClean="0"/>
            <a:t>– inicjatywa</a:t>
          </a:r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2E874433-3D53-4370-A81B-8D15EA3C53D4}">
      <dgm:prSet phldrT="[Tekst]" custT="1"/>
      <dgm:spPr/>
      <dgm:t>
        <a:bodyPr/>
        <a:lstStyle/>
        <a:p>
          <a:pPr algn="just"/>
          <a:r>
            <a:rPr lang="pl-PL" sz="1800" dirty="0" smtClean="0"/>
            <a:t>Koordynator  programu - </a:t>
          </a:r>
          <a:r>
            <a:rPr lang="pl-PL" sz="1800" b="1" dirty="0" smtClean="0"/>
            <a:t>Janina Grzecznowska,</a:t>
          </a:r>
          <a:r>
            <a:rPr lang="pl-PL" sz="1800" dirty="0" smtClean="0"/>
            <a:t> dyrektor WNP</a:t>
          </a:r>
          <a:endParaRPr lang="pl-PL" sz="1800" dirty="0"/>
        </a:p>
      </dgm:t>
    </dgm:pt>
    <dgm:pt modelId="{D97BF4B6-580F-4916-98D2-00E6DE94FDEE}" type="parTrans" cxnId="{3AC6B361-5F1F-467B-9D18-37D8039D34CF}">
      <dgm:prSet/>
      <dgm:spPr/>
      <dgm:t>
        <a:bodyPr/>
        <a:lstStyle/>
        <a:p>
          <a:endParaRPr lang="pl-PL"/>
        </a:p>
      </dgm:t>
    </dgm:pt>
    <dgm:pt modelId="{2D4D6C67-34A5-40DA-8189-8886C46E86F4}" type="sibTrans" cxnId="{3AC6B361-5F1F-467B-9D18-37D8039D34CF}">
      <dgm:prSet/>
      <dgm:spPr/>
      <dgm:t>
        <a:bodyPr/>
        <a:lstStyle/>
        <a:p>
          <a:endParaRPr lang="pl-PL"/>
        </a:p>
      </dgm:t>
    </dgm:pt>
    <dgm:pt modelId="{AC12E6E6-4A84-4405-B51E-D5E3239DE49D}">
      <dgm:prSet phldrT="[Tekst]" custT="1"/>
      <dgm:spPr/>
      <dgm:t>
        <a:bodyPr/>
        <a:lstStyle/>
        <a:p>
          <a:pPr algn="just"/>
          <a:r>
            <a:rPr lang="pl-PL" sz="1800" dirty="0" smtClean="0"/>
            <a:t>Zespół ds. programu, przewodnicząca – st. wizytator </a:t>
          </a:r>
          <a:r>
            <a:rPr lang="pl-PL" sz="1800" b="1" dirty="0" smtClean="0"/>
            <a:t>Grażyna </a:t>
          </a:r>
          <a:r>
            <a:rPr lang="pl-PL" sz="1800" b="1" dirty="0" err="1" smtClean="0"/>
            <a:t>Kołogrecka-Dul</a:t>
          </a:r>
          <a:r>
            <a:rPr lang="pl-PL" sz="1800" b="1" dirty="0" smtClean="0"/>
            <a:t> </a:t>
          </a:r>
          <a:endParaRPr lang="pl-PL" sz="1800" b="1" dirty="0"/>
        </a:p>
      </dgm:t>
    </dgm:pt>
    <dgm:pt modelId="{C35DFC48-B3E0-40AC-A3EB-9029101DD9C9}" type="parTrans" cxnId="{8F321848-757A-48CB-9F9E-14A40DEE92F2}">
      <dgm:prSet/>
      <dgm:spPr/>
      <dgm:t>
        <a:bodyPr/>
        <a:lstStyle/>
        <a:p>
          <a:endParaRPr lang="pl-PL"/>
        </a:p>
      </dgm:t>
    </dgm:pt>
    <dgm:pt modelId="{88EAFBFF-590B-4B0A-A557-BACF5A50B1D9}" type="sibTrans" cxnId="{8F321848-757A-48CB-9F9E-14A40DEE92F2}">
      <dgm:prSet/>
      <dgm:spPr/>
      <dgm:t>
        <a:bodyPr/>
        <a:lstStyle/>
        <a:p>
          <a:endParaRPr lang="pl-PL"/>
        </a:p>
      </dgm:t>
    </dgm:pt>
    <dgm:pt modelId="{4722AEDD-58BB-4864-A95B-D8035A38C29A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174066CB-0B9C-46A3-AED1-C96B47F1999F}" type="parTrans" cxnId="{EDF2925A-F4D2-48CC-B404-44597C224DDE}">
      <dgm:prSet/>
      <dgm:spPr/>
      <dgm:t>
        <a:bodyPr/>
        <a:lstStyle/>
        <a:p>
          <a:endParaRPr lang="pl-PL"/>
        </a:p>
      </dgm:t>
    </dgm:pt>
    <dgm:pt modelId="{54D06834-DEE7-4215-9E7C-8EA8B0494DB2}" type="sibTrans" cxnId="{EDF2925A-F4D2-48CC-B404-44597C224DDE}">
      <dgm:prSet/>
      <dgm:spPr/>
      <dgm:t>
        <a:bodyPr/>
        <a:lstStyle/>
        <a:p>
          <a:endParaRPr lang="pl-PL"/>
        </a:p>
      </dgm:t>
    </dgm:pt>
    <dgm:pt modelId="{E81D6394-8516-4FA9-9C3F-0AE6C5272056}">
      <dgm:prSet phldrT="[Tekst]" custT="1"/>
      <dgm:spPr/>
      <dgm:t>
        <a:bodyPr/>
        <a:lstStyle/>
        <a:p>
          <a:pPr algn="just"/>
          <a:r>
            <a:rPr lang="pl-PL" sz="1800" dirty="0" smtClean="0"/>
            <a:t>Wizytatorzy rejonowi (analizy, wnioski)</a:t>
          </a:r>
          <a:endParaRPr lang="pl-PL" sz="1800" dirty="0"/>
        </a:p>
      </dgm:t>
    </dgm:pt>
    <dgm:pt modelId="{43413CAE-17C0-4CA5-ACDE-8F19CDB40FD5}" type="parTrans" cxnId="{3C1FEF12-FAAA-471F-BCDC-43C5E469BBA1}">
      <dgm:prSet/>
      <dgm:spPr/>
      <dgm:t>
        <a:bodyPr/>
        <a:lstStyle/>
        <a:p>
          <a:endParaRPr lang="pl-PL"/>
        </a:p>
      </dgm:t>
    </dgm:pt>
    <dgm:pt modelId="{49484676-A854-4FF9-8F6A-89D46FC67F44}" type="sibTrans" cxnId="{3C1FEF12-FAAA-471F-BCDC-43C5E469BBA1}">
      <dgm:prSet/>
      <dgm:spPr/>
      <dgm:t>
        <a:bodyPr/>
        <a:lstStyle/>
        <a:p>
          <a:endParaRPr lang="pl-PL"/>
        </a:p>
      </dgm:t>
    </dgm:pt>
    <dgm:pt modelId="{C1B8E43D-870E-4BDB-9465-5E83283ED05E}">
      <dgm:prSet phldrT="[Tekst]" custT="1"/>
      <dgm:spPr/>
      <dgm:t>
        <a:bodyPr/>
        <a:lstStyle/>
        <a:p>
          <a:pPr algn="just"/>
          <a:r>
            <a:rPr lang="pl-PL" sz="1800" dirty="0" smtClean="0"/>
            <a:t>Zespół nauczycieli przedmiotów objętych egzaminem ósmoklasisty (</a:t>
          </a:r>
          <a:r>
            <a:rPr lang="pl-PL" sz="18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dirty="0" smtClean="0"/>
            <a:t>)</a:t>
          </a:r>
          <a:endParaRPr lang="pl-PL" sz="1800" dirty="0"/>
        </a:p>
      </dgm:t>
    </dgm:pt>
    <dgm:pt modelId="{70645176-D38D-4B16-B3D7-830520FBFA66}" type="parTrans" cxnId="{2E815C82-23F0-44A7-AACB-C3F5CF824BF5}">
      <dgm:prSet/>
      <dgm:spPr/>
      <dgm:t>
        <a:bodyPr/>
        <a:lstStyle/>
        <a:p>
          <a:endParaRPr lang="pl-PL"/>
        </a:p>
      </dgm:t>
    </dgm:pt>
    <dgm:pt modelId="{5B2D7E49-AA38-403E-BF55-00D2B94F1303}" type="sibTrans" cxnId="{2E815C82-23F0-44A7-AACB-C3F5CF824BF5}">
      <dgm:prSet/>
      <dgm:spPr/>
      <dgm:t>
        <a:bodyPr/>
        <a:lstStyle/>
        <a:p>
          <a:endParaRPr lang="pl-PL"/>
        </a:p>
      </dgm:t>
    </dgm:pt>
    <dgm:pt modelId="{60B24A21-A382-40FA-93F3-19FD797AC031}">
      <dgm:prSet phldrT="[Tekst]" custT="1"/>
      <dgm:spPr/>
      <dgm:t>
        <a:bodyPr/>
        <a:lstStyle/>
        <a:p>
          <a:pPr algn="just"/>
          <a:r>
            <a:rPr lang="pl-PL" sz="1800" dirty="0" smtClean="0"/>
            <a:t>Inne osoby, np. specjaliści</a:t>
          </a:r>
          <a:endParaRPr lang="pl-PL" sz="1800" dirty="0"/>
        </a:p>
      </dgm:t>
    </dgm:pt>
    <dgm:pt modelId="{278ED3B5-D051-4AED-9F46-FC0A3AFE638A}" type="parTrans" cxnId="{26E16AF0-3D84-4066-9403-559E7E9509AE}">
      <dgm:prSet/>
      <dgm:spPr/>
      <dgm:t>
        <a:bodyPr/>
        <a:lstStyle/>
        <a:p>
          <a:endParaRPr lang="pl-PL"/>
        </a:p>
      </dgm:t>
    </dgm:pt>
    <dgm:pt modelId="{425054FE-7706-4DDB-BA0A-56D526F6E706}" type="sibTrans" cxnId="{26E16AF0-3D84-4066-9403-559E7E9509AE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3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642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  <dgm:t>
        <a:bodyPr/>
        <a:lstStyle/>
        <a:p>
          <a:endParaRPr lang="pl-PL"/>
        </a:p>
      </dgm:t>
    </dgm:pt>
    <dgm:pt modelId="{95054A22-1CB4-477F-8F30-AB1AA6455E91}" type="pres">
      <dgm:prSet presAssocID="{A264AE17-2F0D-4F58-B615-9E06F4872716}" presName="linNode" presStyleCnt="0"/>
      <dgm:spPr/>
      <dgm:t>
        <a:bodyPr/>
        <a:lstStyle/>
        <a:p>
          <a:endParaRPr lang="pl-PL"/>
        </a:p>
      </dgm:t>
    </dgm:pt>
    <dgm:pt modelId="{2637E1B1-815C-423B-BB67-101E79EAC9EF}" type="pres">
      <dgm:prSet presAssocID="{A264AE17-2F0D-4F58-B615-9E06F487271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C5CE4B3-4295-4A45-9687-7AA4333AE77D}" type="presOf" srcId="{A264AE17-2F0D-4F58-B615-9E06F4872716}" destId="{2637E1B1-815C-423B-BB67-101E79EAC9EF}" srcOrd="0" destOrd="0" presId="urn:microsoft.com/office/officeart/2005/8/layout/vList5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E6070490-F035-4F98-9D22-46BB2C4F1DF0}" type="presOf" srcId="{2E874433-3D53-4370-A81B-8D15EA3C53D4}" destId="{38867C46-E92C-4881-A489-53DF89815FF4}" srcOrd="0" destOrd="1" presId="urn:microsoft.com/office/officeart/2005/8/layout/vList5"/>
    <dgm:cxn modelId="{0B950B8F-E73E-491D-BD0C-85EC0214B57A}" type="presOf" srcId="{60B24A21-A382-40FA-93F3-19FD797AC031}" destId="{D8AB2D40-2BF1-4FFA-9214-B24E1AB1BC84}" srcOrd="0" destOrd="2" presId="urn:microsoft.com/office/officeart/2005/8/layout/vList5"/>
    <dgm:cxn modelId="{3AC6B361-5F1F-467B-9D18-37D8039D34CF}" srcId="{52309186-1F29-40F8-A4E9-9EB611047EE5}" destId="{2E874433-3D53-4370-A81B-8D15EA3C53D4}" srcOrd="1" destOrd="0" parTransId="{D97BF4B6-580F-4916-98D2-00E6DE94FDEE}" sibTransId="{2D4D6C67-34A5-40DA-8189-8886C46E86F4}"/>
    <dgm:cxn modelId="{2E815C82-23F0-44A7-AACB-C3F5CF824BF5}" srcId="{9A6F6DAC-4111-46B4-BF4A-65660357E41A}" destId="{C1B8E43D-870E-4BDB-9465-5E83283ED05E}" srcOrd="1" destOrd="0" parTransId="{70645176-D38D-4B16-B3D7-830520FBFA66}" sibTransId="{5B2D7E49-AA38-403E-BF55-00D2B94F1303}"/>
    <dgm:cxn modelId="{22D1A5F3-305C-4303-A9CA-081CA103222A}" type="presOf" srcId="{52309186-1F29-40F8-A4E9-9EB611047EE5}" destId="{ADE85718-E733-4368-AAF7-E211B2AC5C6F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A680F559-23D2-4C52-83A8-7595A58A6876}" type="presOf" srcId="{5C39F41F-4C9A-4AA2-977F-19EBED75E010}" destId="{81842732-D030-49E5-9E42-8825F0F7A47C}" srcOrd="0" destOrd="0" presId="urn:microsoft.com/office/officeart/2005/8/layout/vList5"/>
    <dgm:cxn modelId="{A2793D0A-19FC-4EE4-8540-1A1C89B4E5CA}" type="presOf" srcId="{9A6F6DAC-4111-46B4-BF4A-65660357E41A}" destId="{4295CCF1-925C-41A3-9380-27E0775CCFA9}" srcOrd="0" destOrd="0" presId="urn:microsoft.com/office/officeart/2005/8/layout/vList5"/>
    <dgm:cxn modelId="{2678F5B3-E11B-49E5-8A98-E1A4F40437DA}" type="presOf" srcId="{AC12E6E6-4A84-4405-B51E-D5E3239DE49D}" destId="{38867C46-E92C-4881-A489-53DF89815FF4}" srcOrd="0" destOrd="2" presId="urn:microsoft.com/office/officeart/2005/8/layout/vList5"/>
    <dgm:cxn modelId="{85C174F4-C02E-4A31-99FA-9B1061741097}" type="presOf" srcId="{E81D6394-8516-4FA9-9C3F-0AE6C5272056}" destId="{38867C46-E92C-4881-A489-53DF89815FF4}" srcOrd="0" destOrd="3" presId="urn:microsoft.com/office/officeart/2005/8/layout/vList5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B49DEC50-DF6D-462C-8EF2-A937AA83EEF5}" type="presOf" srcId="{4E1CC4A0-E36C-46F7-AE75-FD858A1ED110}" destId="{D8AB2D40-2BF1-4FFA-9214-B24E1AB1BC84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CCB2ADCF-71A1-4BD2-BD5F-02C48A70FBFA}" type="presOf" srcId="{4722AEDD-58BB-4864-A95B-D8035A38C29A}" destId="{38867C46-E92C-4881-A489-53DF89815FF4}" srcOrd="0" destOrd="4" presId="urn:microsoft.com/office/officeart/2005/8/layout/vList5"/>
    <dgm:cxn modelId="{516C440E-A7EC-4FA1-A7E4-D615BA389530}" type="presOf" srcId="{4D899C75-B323-4708-AC06-433AB5F30F36}" destId="{2332141C-E5C2-4F29-9FBB-C57746DEB02E}" srcOrd="0" destOrd="0" presId="urn:microsoft.com/office/officeart/2005/8/layout/vList5"/>
    <dgm:cxn modelId="{26E16AF0-3D84-4066-9403-559E7E9509AE}" srcId="{9A6F6DAC-4111-46B4-BF4A-65660357E41A}" destId="{60B24A21-A382-40FA-93F3-19FD797AC031}" srcOrd="2" destOrd="0" parTransId="{278ED3B5-D051-4AED-9F46-FC0A3AFE638A}" sibTransId="{425054FE-7706-4DDB-BA0A-56D526F6E706}"/>
    <dgm:cxn modelId="{EA2ABDAB-4E33-47FE-B22E-D5492A07AAF6}" type="presOf" srcId="{A5BF5A4D-34FA-47FA-A95E-1C737F2D868D}" destId="{38867C46-E92C-4881-A489-53DF89815FF4}" srcOrd="0" destOrd="0" presId="urn:microsoft.com/office/officeart/2005/8/layout/vList5"/>
    <dgm:cxn modelId="{8F321848-757A-48CB-9F9E-14A40DEE92F2}" srcId="{52309186-1F29-40F8-A4E9-9EB611047EE5}" destId="{AC12E6E6-4A84-4405-B51E-D5E3239DE49D}" srcOrd="2" destOrd="0" parTransId="{C35DFC48-B3E0-40AC-A3EB-9029101DD9C9}" sibTransId="{88EAFBFF-590B-4B0A-A557-BACF5A50B1D9}"/>
    <dgm:cxn modelId="{3C1FEF12-FAAA-471F-BCDC-43C5E469BBA1}" srcId="{52309186-1F29-40F8-A4E9-9EB611047EE5}" destId="{E81D6394-8516-4FA9-9C3F-0AE6C5272056}" srcOrd="3" destOrd="0" parTransId="{43413CAE-17C0-4CA5-ACDE-8F19CDB40FD5}" sibTransId="{49484676-A854-4FF9-8F6A-89D46FC67F44}"/>
    <dgm:cxn modelId="{45DEE025-3EB3-4851-AEAA-EF05798AFD4E}" type="presOf" srcId="{C1B8E43D-870E-4BDB-9465-5E83283ED05E}" destId="{D8AB2D40-2BF1-4FFA-9214-B24E1AB1BC84}" srcOrd="0" destOrd="1" presId="urn:microsoft.com/office/officeart/2005/8/layout/vList5"/>
    <dgm:cxn modelId="{EDF2925A-F4D2-48CC-B404-44597C224DDE}" srcId="{52309186-1F29-40F8-A4E9-9EB611047EE5}" destId="{4722AEDD-58BB-4864-A95B-D8035A38C29A}" srcOrd="4" destOrd="0" parTransId="{174066CB-0B9C-46A3-AED1-C96B47F1999F}" sibTransId="{54D06834-DEE7-4215-9E7C-8EA8B0494DB2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374DB888-3419-4022-9F50-468EB23114B4}" type="presParOf" srcId="{81842732-D030-49E5-9E42-8825F0F7A47C}" destId="{8B565DE2-4374-42AF-A9B4-B122D14A3D1F}" srcOrd="0" destOrd="0" presId="urn:microsoft.com/office/officeart/2005/8/layout/vList5"/>
    <dgm:cxn modelId="{6D744AA9-5E87-4A11-A247-82FDDB78A6D1}" type="presParOf" srcId="{8B565DE2-4374-42AF-A9B4-B122D14A3D1F}" destId="{ADE85718-E733-4368-AAF7-E211B2AC5C6F}" srcOrd="0" destOrd="0" presId="urn:microsoft.com/office/officeart/2005/8/layout/vList5"/>
    <dgm:cxn modelId="{A5E53E1A-165E-4AE2-BA6A-10B73333C95F}" type="presParOf" srcId="{8B565DE2-4374-42AF-A9B4-B122D14A3D1F}" destId="{38867C46-E92C-4881-A489-53DF89815FF4}" srcOrd="1" destOrd="0" presId="urn:microsoft.com/office/officeart/2005/8/layout/vList5"/>
    <dgm:cxn modelId="{569C7837-1F1E-4445-8B12-D024203E4A75}" type="presParOf" srcId="{81842732-D030-49E5-9E42-8825F0F7A47C}" destId="{BD0A0FA4-57BD-4ABE-9DB3-191C24876BE5}" srcOrd="1" destOrd="0" presId="urn:microsoft.com/office/officeart/2005/8/layout/vList5"/>
    <dgm:cxn modelId="{25C5B126-5E82-455F-AC9A-9CE496EBDFEF}" type="presParOf" srcId="{81842732-D030-49E5-9E42-8825F0F7A47C}" destId="{F99E4752-5174-402C-B82E-5C0B697A94BE}" srcOrd="2" destOrd="0" presId="urn:microsoft.com/office/officeart/2005/8/layout/vList5"/>
    <dgm:cxn modelId="{176868CC-37BB-46C6-9E32-D0DAB8254908}" type="presParOf" srcId="{F99E4752-5174-402C-B82E-5C0B697A94BE}" destId="{4295CCF1-925C-41A3-9380-27E0775CCFA9}" srcOrd="0" destOrd="0" presId="urn:microsoft.com/office/officeart/2005/8/layout/vList5"/>
    <dgm:cxn modelId="{CF01B0CD-0603-4F53-AB86-096E04A44276}" type="presParOf" srcId="{F99E4752-5174-402C-B82E-5C0B697A94BE}" destId="{D8AB2D40-2BF1-4FFA-9214-B24E1AB1BC84}" srcOrd="1" destOrd="0" presId="urn:microsoft.com/office/officeart/2005/8/layout/vList5"/>
    <dgm:cxn modelId="{C4C4CF0E-9349-4DAB-9A6C-0B2634EDE9A6}" type="presParOf" srcId="{81842732-D030-49E5-9E42-8825F0F7A47C}" destId="{99ABFB36-2C76-4A67-9323-B7C9EA6635F2}" srcOrd="3" destOrd="0" presId="urn:microsoft.com/office/officeart/2005/8/layout/vList5"/>
    <dgm:cxn modelId="{638B58B3-1F7C-4F59-82F2-6B6DCD40FBDA}" type="presParOf" srcId="{81842732-D030-49E5-9E42-8825F0F7A47C}" destId="{95054A22-1CB4-477F-8F30-AB1AA6455E91}" srcOrd="4" destOrd="0" presId="urn:microsoft.com/office/officeart/2005/8/layout/vList5"/>
    <dgm:cxn modelId="{66D77BBE-FF0A-4DEB-9468-8ECC949FD369}" type="presParOf" srcId="{95054A22-1CB4-477F-8F30-AB1AA6455E91}" destId="{2637E1B1-815C-423B-BB67-101E79EAC9EF}" srcOrd="0" destOrd="0" presId="urn:microsoft.com/office/officeart/2005/8/layout/vList5"/>
    <dgm:cxn modelId="{0A378C6A-6D5F-4952-8427-56E7FC4FCF8A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6" y="39243"/>
        <a:ext cx="4149975" cy="577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535274" y="-2082846"/>
          <a:ext cx="1970017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Lubuski Kurator Oświaty </a:t>
          </a:r>
          <a:r>
            <a:rPr lang="pl-PL" sz="1800" b="1" kern="1200" dirty="0" smtClean="0"/>
            <a:t>Ewa Rawa </a:t>
          </a:r>
          <a:r>
            <a:rPr lang="pl-PL" sz="1800" kern="1200" dirty="0" smtClean="0"/>
            <a:t>– inicjatywa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Koordynator  programu - </a:t>
          </a:r>
          <a:r>
            <a:rPr lang="pl-PL" sz="1800" b="1" kern="1200" dirty="0" smtClean="0"/>
            <a:t>Janina Grzecznowska,</a:t>
          </a:r>
          <a:r>
            <a:rPr lang="pl-PL" sz="1800" kern="1200" dirty="0" smtClean="0"/>
            <a:t> dyrektor WNP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ds. programu, przewodnicząca – st. wizytator </a:t>
          </a:r>
          <a:r>
            <a:rPr lang="pl-PL" sz="1800" b="1" kern="1200" dirty="0" smtClean="0"/>
            <a:t>Grażyna </a:t>
          </a:r>
          <a:r>
            <a:rPr lang="pl-PL" sz="1800" b="1" kern="1200" dirty="0" err="1" smtClean="0"/>
            <a:t>Kołogrecka-Dul</a:t>
          </a:r>
          <a:r>
            <a:rPr lang="pl-PL" sz="1800" b="1" kern="1200" dirty="0" smtClean="0"/>
            <a:t> </a:t>
          </a:r>
          <a:endParaRPr lang="pl-PL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Wizytatorzy rejonowi (analizy, wnioski)</a:t>
          </a: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-5400000">
        <a:off x="3451914" y="96682"/>
        <a:ext cx="6040569" cy="1777681"/>
      </dsp:txXfrm>
    </dsp:sp>
    <dsp:sp modelId="{ADE85718-E733-4368-AAF7-E211B2AC5C6F}">
      <dsp:nvSpPr>
        <dsp:cNvPr id="0" name=""/>
        <dsp:cNvSpPr/>
      </dsp:nvSpPr>
      <dsp:spPr>
        <a:xfrm>
          <a:off x="0" y="220067"/>
          <a:ext cx="3451914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                           </a:t>
          </a:r>
          <a:r>
            <a:rPr lang="pl-PL" sz="2100" kern="1200" dirty="0" smtClean="0"/>
            <a:t>	</a:t>
          </a:r>
          <a:endParaRPr lang="pl-PL" sz="2100" kern="1200" dirty="0"/>
        </a:p>
      </dsp:txBody>
      <dsp:txXfrm>
        <a:off x="73193" y="293260"/>
        <a:ext cx="3305528" cy="1352975"/>
      </dsp:txXfrm>
    </dsp:sp>
    <dsp:sp modelId="{D8AB2D40-2BF1-4FFA-9214-B24E1AB1BC84}">
      <dsp:nvSpPr>
        <dsp:cNvPr id="0" name=""/>
        <dsp:cNvSpPr/>
      </dsp:nvSpPr>
      <dsp:spPr>
        <a:xfrm rot="5400000">
          <a:off x="5674145" y="-176731"/>
          <a:ext cx="1692275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Dyrektorzy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podstawowych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nauczycieli przedmiotów objętych egzaminem ósmoklasisty (</a:t>
          </a:r>
          <a:r>
            <a:rPr lang="pl-PL" sz="1800" kern="12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kern="1200" dirty="0" smtClean="0"/>
            <a:t>)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Inne osoby, np. specjaliści</a:t>
          </a:r>
          <a:endParaRPr lang="pl-PL" sz="1800" kern="1200" dirty="0"/>
        </a:p>
      </dsp:txBody>
      <dsp:txXfrm rot="-5400000">
        <a:off x="3451914" y="2128110"/>
        <a:ext cx="6054127" cy="1527055"/>
      </dsp:txXfrm>
    </dsp:sp>
    <dsp:sp modelId="{4295CCF1-925C-41A3-9380-27E0775CCFA9}">
      <dsp:nvSpPr>
        <dsp:cNvPr id="0" name=""/>
        <dsp:cNvSpPr/>
      </dsp:nvSpPr>
      <dsp:spPr>
        <a:xfrm>
          <a:off x="0" y="2141955"/>
          <a:ext cx="3451914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SZKOŁY PODSTAWOWE </a:t>
          </a:r>
          <a:r>
            <a:rPr lang="pl-PL" sz="1800" b="1" kern="1200" dirty="0" smtClean="0">
              <a:solidFill>
                <a:srgbClr val="0033CC"/>
              </a:solidFill>
            </a:rPr>
            <a:t>(publiczne i niepubliczne)</a:t>
          </a:r>
          <a:endParaRPr lang="pl-PL" sz="2100" b="1" kern="1200" dirty="0" smtClean="0">
            <a:solidFill>
              <a:srgbClr val="FF0000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kern="1200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sp:txBody>
      <dsp:txXfrm>
        <a:off x="73193" y="2215148"/>
        <a:ext cx="3305528" cy="1352975"/>
      </dsp:txXfrm>
    </dsp:sp>
    <dsp:sp modelId="{2332141C-E5C2-4F29-9FBB-C57746DEB02E}">
      <dsp:nvSpPr>
        <dsp:cNvPr id="0" name=""/>
        <dsp:cNvSpPr/>
      </dsp:nvSpPr>
      <dsp:spPr>
        <a:xfrm rot="5400000">
          <a:off x="5926912" y="1491055"/>
          <a:ext cx="1199489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Instytucje współpracujące, dostosowują ofertę do potrzeb  nauczycieli i dyrektorów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oraz tematyki wskazanej w programie</a:t>
          </a:r>
          <a:endParaRPr lang="pl-PL" sz="1800" kern="1200" dirty="0"/>
        </a:p>
      </dsp:txBody>
      <dsp:txXfrm rot="-5400000">
        <a:off x="3455289" y="4021232"/>
        <a:ext cx="6084182" cy="1082381"/>
      </dsp:txXfrm>
    </dsp:sp>
    <dsp:sp modelId="{2637E1B1-815C-423B-BB67-101E79EAC9EF}">
      <dsp:nvSpPr>
        <dsp:cNvPr id="0" name=""/>
        <dsp:cNvSpPr/>
      </dsp:nvSpPr>
      <dsp:spPr>
        <a:xfrm>
          <a:off x="0" y="3812742"/>
          <a:ext cx="3455289" cy="14993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Placówki doskonalenia zawodowego nauczycieli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rgbClr val="FF0000"/>
              </a:solidFill>
            </a:rPr>
            <a:t>(WOM, ODN, SODiD)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(zadania dla placówek 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 dirty="0"/>
        </a:p>
      </dsp:txBody>
      <dsp:txXfrm>
        <a:off x="73193" y="3885935"/>
        <a:ext cx="3308903" cy="13529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0.67903</cdr:x>
      <cdr:y>0.23957</cdr:y>
    </cdr:from>
    <cdr:to>
      <cdr:x>0.94482</cdr:x>
      <cdr:y>0.2871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128792" y="1296144"/>
          <a:ext cx="2790386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(będzie zwiększona o  2 000 000,00 zł)</a:t>
          </a:r>
        </a:p>
      </cdr:txBody>
    </cdr:sp>
  </cdr:relSizeAnchor>
  <cdr:relSizeAnchor xmlns:cdr="http://schemas.openxmlformats.org/drawingml/2006/chartDrawing">
    <cdr:from>
      <cdr:x>0.6173</cdr:x>
      <cdr:y>0.55901</cdr:y>
    </cdr:from>
    <cdr:to>
      <cdr:x>0.98585</cdr:x>
      <cdr:y>0.60787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6480720" y="3024336"/>
          <a:ext cx="3869147" cy="264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pl-PL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(województwo lubuskie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br. 2 121 875,00 zł)</a:t>
          </a:r>
        </a:p>
      </cdr:txBody>
    </cdr:sp>
  </cdr:relSizeAnchor>
  <cdr:relSizeAnchor xmlns:cdr="http://schemas.openxmlformats.org/drawingml/2006/chartDrawing">
    <cdr:from>
      <cdr:x>0.63922</cdr:x>
      <cdr:y>0.45253</cdr:y>
    </cdr:from>
    <cdr:to>
      <cdr:x>0.93133</cdr:x>
      <cdr:y>0.50006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6710831" y="2448272"/>
          <a:ext cx="3066705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województwo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lubuskie</a:t>
          </a:r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w br. 1 016 003,00 zł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148</a:t>
            </a:fld>
            <a:endParaRPr lang="pl-PL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149</a:t>
            </a:fld>
            <a:endParaRPr lang="pl-PL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150</a:t>
            </a:fld>
            <a:endParaRPr lang="pl-PL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151</a:t>
            </a:fld>
            <a:endParaRPr lang="pl-PL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152</a:t>
            </a:fld>
            <a:endParaRPr lang="pl-PL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153</a:t>
            </a:fld>
            <a:endParaRPr lang="pl-PL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157</a:t>
            </a:fld>
            <a:endParaRPr lang="pl-PL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58</a:t>
            </a:fld>
            <a:endParaRPr lang="pl-P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992664" y="3228897"/>
            <a:ext cx="7941310" cy="3128568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64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65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883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883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69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70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73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74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75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76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80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82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5838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7593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5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20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3008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4303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4676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5954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8322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3464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2371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379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3492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99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6846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5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383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2017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467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429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5944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396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9573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2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144</a:t>
            </a:fld>
            <a:endParaRPr lang="pl-PL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145</a:t>
            </a:fld>
            <a:endParaRPr lang="pl-PL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146</a:t>
            </a:fld>
            <a:endParaRPr lang="pl-PL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147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58C8-B2F6-447B-AB26-62F9F48ACDD9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A243-7023-49F0-B755-10BE2CEFC0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2659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67D-FC75-4ED1-A44A-AC0C78A40B82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9B190-A276-43E7-A003-BA2BAF98FCA1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229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B55-4BA0-4DA4-9A69-827C7C0F9286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088A-554B-4222-BF11-EDA878E8348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9473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4EDA-D408-451B-BC01-919CFDF760EA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ADA5-48B0-4192-B81A-971FEDD9403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43970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97C4-C4CD-4AA5-95D1-60DD9629DD2F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3153-D653-4306-8834-246321DB9EB0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2921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E8DB-5411-4C30-A7E0-803A955B7775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3A26-3F9A-4FFF-94EA-1491D20D3669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8817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8F40-60BB-444B-813B-FACC33E7FF3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858-028F-40F4-86F2-FDD8549A6226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4586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B67-83A6-425F-BA37-6BBC1A3B510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8667-AE52-4B36-8709-A7B880A06D0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5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5FE-E59B-40A4-BEDD-D58F2A195D7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C9E5-8597-4016-A9DB-7D8B1B169E7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91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62C7-FE87-4E58-8CF0-F0379D38E61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7996-77B6-4B6F-B1B6-7A3279C5962F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4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99CD-A60A-4B87-AD23-BF0F81C4CF3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79ED-1C93-492F-85C0-2DFDB725590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34376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01735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07613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6651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9151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23569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9403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809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27126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44774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52702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98879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293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7619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90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316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74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704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08084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33401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8416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1149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07024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02B154-EE2F-4B9C-AB84-6DB00B999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3A3474C-2831-41D9-A71C-B58CBE3F3B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DE9D2-589E-48AA-B935-53A548A9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294AD9-68A1-457D-8EBD-6E6E9A58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7351104-A6F3-4864-9B4A-31766292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2140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4BAC14-7020-4E3F-ACA1-0E0010A00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BFF75B-C971-4563-B7AC-23879C48F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84E701-AB81-49BE-8D9B-46AC8CF2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52D678-1150-4C65-B3CB-519A3EB9A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7AC0A7E-4289-4AD4-BD08-B3D8739E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406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BEACF1-FAF9-4A81-BD76-6824FC47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DA0DBE3-6F97-4009-8413-CA3E022FE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7CFA96-134D-4875-81C9-305A645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AB7EE0-0BE1-4888-9026-D734B690E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9084036-3A5E-438A-9ACB-583C9F03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88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79152E-9231-41F1-BB75-90DBFB8C2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0511FE-D1F3-49F7-A8E0-962D078C6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F362DF8-C1F1-4996-A426-B27B7DC6B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0A41335-3A21-4670-93D3-1BDA8248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9EDB87D-BF49-4AC6-B2A3-D05307B94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6A6E59E-341F-4394-9C97-FEB90B6E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241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73DC55-52E8-43F0-9A30-0D3BAD399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66440-B03B-458D-B1AC-64A3AC098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8E98B3C-A343-4D4D-ADA3-990D5CAF8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B08902C-FF1F-4C55-BEA2-49E7A3D8E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B59F9C3-1B0A-447B-8715-AB9CB8FC6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23DEDE1-B50D-44E6-99D4-8327F802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A3C7C93-D7B9-432B-8AAF-7C4DDAEF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113F3B9-4DB4-48D1-BD45-CE470CDED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F69A7A-24E0-4D16-AA6A-00DF60A0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F71C957-F614-4E4E-91BC-CB46630A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28EAAD5-D050-4505-8003-4D0C55A9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ABF492-E871-4652-B05E-0B1BC34F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985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56855BB-24AA-4EE7-A295-1460F132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5A6D8A5-46D3-4104-BC0D-8307F2D5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44D89A-D318-47D0-82A1-E5FD86E6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364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D61C2-536A-41EA-98CA-5C74EAFA9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C85326-0F92-4FD4-935E-3DC4C5126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3D6F9D3-4F64-47BF-B8F7-D274D6E50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2874D67-0D88-4C05-AAB1-E548B1C01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24BE8AB-3430-4C93-AE2B-5B7479F7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3E17D14-D7C9-49BC-99CA-1806729AA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53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E56A79-68C3-4B29-94E5-0EA922389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B9F24D2-CD00-4F50-87DF-CA4A91263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E57D624-00E5-4AC8-8586-B85D9F97D2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BFBACFC-3918-4E50-ACAB-9B6A9BA6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89F0396-A4D0-4A89-8C03-54EBBB6E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79C29E6-D264-4BD4-881D-B29F5D62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349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677929-6126-4965-821F-68E42FEC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19E4CB3-9A7A-4F33-A557-65EF70591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A82889-3707-4232-B625-BF2BACDFF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61911B5-81E0-4682-B01B-9FA19167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35E30C-6D4F-4957-B9C2-99467867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67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6D50068-41EF-4E10-A139-2C791D783B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4DDCBCF-FA50-4930-AB5F-30648B1BD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164002-71CC-409C-A5AE-8961D963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CAC0F7-E042-4017-A106-F853D5AC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21E5DFB-9D47-44A5-923A-A0D50BC7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01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B727CA12-5CEE-4CA6-9DA8-05F3A7660705}"/>
              </a:ext>
            </a:extLst>
          </p:cNvPr>
          <p:cNvSpPr/>
          <p:nvPr userDrawn="1"/>
        </p:nvSpPr>
        <p:spPr>
          <a:xfrm>
            <a:off x="1" y="0"/>
            <a:ext cx="686368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FB0C2A7-EC22-47BC-ADE2-95AB0F34F241}"/>
              </a:ext>
            </a:extLst>
          </p:cNvPr>
          <p:cNvSpPr/>
          <p:nvPr userDrawn="1"/>
        </p:nvSpPr>
        <p:spPr>
          <a:xfrm>
            <a:off x="3432705" y="5483227"/>
            <a:ext cx="3430985" cy="125413"/>
          </a:xfrm>
          <a:prstGeom prst="rect">
            <a:avLst/>
          </a:prstGeom>
          <a:solidFill>
            <a:srgbClr val="CDA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B4D39C2-3E07-4A92-B453-E9EC27FCDB46}"/>
              </a:ext>
            </a:extLst>
          </p:cNvPr>
          <p:cNvSpPr/>
          <p:nvPr userDrawn="1"/>
        </p:nvSpPr>
        <p:spPr>
          <a:xfrm>
            <a:off x="1716353" y="5483227"/>
            <a:ext cx="1716352" cy="125413"/>
          </a:xfrm>
          <a:prstGeom prst="rect">
            <a:avLst/>
          </a:prstGeom>
          <a:solidFill>
            <a:srgbClr val="30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74FD1D4-70A5-429C-974A-E261494F55E2}"/>
              </a:ext>
            </a:extLst>
          </p:cNvPr>
          <p:cNvSpPr/>
          <p:nvPr userDrawn="1"/>
        </p:nvSpPr>
        <p:spPr>
          <a:xfrm>
            <a:off x="1" y="5483227"/>
            <a:ext cx="1716352" cy="125413"/>
          </a:xfrm>
          <a:prstGeom prst="rect">
            <a:avLst/>
          </a:prstGeom>
          <a:solidFill>
            <a:srgbClr val="BA0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43C32820-8C86-49B4-B9CB-F93B7CAF6A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946" y="4868863"/>
            <a:ext cx="2180696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C79A9D1C-20F1-49C2-AE37-A30713166DD6}"/>
              </a:ext>
            </a:extLst>
          </p:cNvPr>
          <p:cNvSpPr txBox="1"/>
          <p:nvPr userDrawn="1"/>
        </p:nvSpPr>
        <p:spPr>
          <a:xfrm>
            <a:off x="2846256" y="6021388"/>
            <a:ext cx="3589205" cy="615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>
              <a:lnSpc>
                <a:spcPts val="1550"/>
              </a:lnSpc>
              <a:defRPr/>
            </a:pP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en-GB" sz="1550" dirty="0">
                <a:solidFill>
                  <a:prstClr val="white"/>
                </a:solidFill>
              </a:rPr>
              <a:t>www.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en-GB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en-GB" sz="1550" dirty="0">
              <a:solidFill>
                <a:prstClr val="white"/>
              </a:solidFill>
            </a:endParaRPr>
          </a:p>
          <a:p>
            <a:pPr algn="r">
              <a:lnSpc>
                <a:spcPts val="1550"/>
              </a:lnSpc>
              <a:defRPr/>
            </a:pPr>
            <a:r>
              <a:rPr lang="pl-PL" sz="1550" dirty="0" err="1">
                <a:solidFill>
                  <a:prstClr val="white"/>
                </a:solidFill>
              </a:rPr>
              <a:t>rodm</a:t>
            </a:r>
            <a:r>
              <a:rPr lang="en-GB" sz="1550" dirty="0">
                <a:solidFill>
                  <a:prstClr val="white"/>
                </a:solidFill>
              </a:rPr>
              <a:t>@</a:t>
            </a:r>
            <a:r>
              <a:rPr lang="pl-PL" sz="1550" dirty="0" err="1">
                <a:solidFill>
                  <a:prstClr val="white"/>
                </a:solidFill>
              </a:rPr>
              <a:t>rodm-gorzowwielkopolski</a:t>
            </a:r>
            <a:r>
              <a:rPr lang="pl-PL" sz="1550" dirty="0">
                <a:solidFill>
                  <a:prstClr val="white"/>
                </a:solidFill>
              </a:rPr>
              <a:t>.</a:t>
            </a:r>
            <a:r>
              <a:rPr lang="en-GB" sz="1550" dirty="0" err="1">
                <a:solidFill>
                  <a:prstClr val="white"/>
                </a:solidFill>
              </a:rPr>
              <a:t>pl</a:t>
            </a:r>
            <a:endParaRPr lang="pl-PL" sz="155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0" name="Obraz 12">
            <a:extLst>
              <a:ext uri="{FF2B5EF4-FFF2-40B4-BE49-F238E27FC236}">
                <a16:creationId xmlns:a16="http://schemas.microsoft.com/office/drawing/2014/main" id="{B9A292C5-D32A-43B9-A76C-5EA35C023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419" y="587375"/>
            <a:ext cx="187113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76" y="2088042"/>
            <a:ext cx="5302171" cy="2133047"/>
          </a:xfrm>
        </p:spPr>
        <p:txBody>
          <a:bodyPr lIns="0" tIns="0" rIns="0" bIns="0">
            <a:noAutofit/>
          </a:bodyPr>
          <a:lstStyle>
            <a:lvl1pPr algn="r">
              <a:lnSpc>
                <a:spcPts val="5150"/>
              </a:lnSpc>
              <a:defRPr sz="5150" baseline="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543" y="4437112"/>
            <a:ext cx="4403204" cy="792088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2570"/>
              </a:lnSpc>
              <a:spcBef>
                <a:spcPts val="0"/>
              </a:spcBef>
              <a:buNone/>
              <a:defRPr sz="257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427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935163" y="142875"/>
            <a:ext cx="78168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53989" y="1428750"/>
            <a:ext cx="9598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AD48E-E9B9-49D1-8C2F-7FC1BF649D5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7521-045F-4C7D-8B9F-B8F7394EE4B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3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2D8255A-ADFE-4122-8E65-7FB2FA51B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90E741D-2C55-48C5-AD49-B2CD3890E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F7226B-8B52-4EF0-B54C-A127DF446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573B4-2E29-42CC-B631-5B9C2B9622E7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681892A-64C4-4A4D-8F1A-925D5E47E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888C02-9187-4897-B91E-A6AF9F409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BCF00-4E05-42CD-BCC1-3A49960D223C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98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zerwanymarsz.pl/" TargetMode="Externa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iblijnieni.pl/" TargetMode="Externa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zydent.pl/" TargetMode="Externa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miejsca" TargetMode="Externa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o2.npseo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2019/2020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157930"/>
              </p:ext>
            </p:extLst>
          </p:nvPr>
        </p:nvGraphicFramePr>
        <p:xfrm>
          <a:off x="-290513" y="1345405"/>
          <a:ext cx="10487026" cy="5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8317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nadanie stopnia awansu zawodowego może się ubiegać ten nauczyciel, który m.in. otrzymał </a:t>
            </a:r>
            <a:r>
              <a:rPr lang="pl-PL" sz="2800" b="1" dirty="0">
                <a:solidFill>
                  <a:prstClr val="black"/>
                </a:solidFill>
              </a:rPr>
              <a:t>co najmniej dobrą ocenę pracy.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O nadanie stopnia awansu zawodowego może się ubiegać ten nauczyciel, m. in. którego staż zakończył się </a:t>
            </a:r>
            <a:r>
              <a:rPr lang="pl-PL" sz="2800" b="1" dirty="0">
                <a:solidFill>
                  <a:prstClr val="black"/>
                </a:solidFill>
              </a:rPr>
              <a:t>pozytywną oceną dorobku zawodowego.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9b ust. 1 KN</a:t>
            </a:r>
            <a:r>
              <a:rPr lang="pl-PL" sz="2800" dirty="0">
                <a:solidFill>
                  <a:prstClr val="black"/>
                </a:solidFill>
              </a:rPr>
              <a:t>).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16696" y="95273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opinii o dorobku zawodowym nauczyciela za okres stażu</a:t>
            </a:r>
            <a:r>
              <a:rPr lang="pl-PL" sz="2800" dirty="0">
                <a:solidFill>
                  <a:prstClr val="black"/>
                </a:solidFill>
              </a:rPr>
              <a:t>, zamiast projektu oceny dorobku zawodowego nauczyciela za okres stażu.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projektu oceny dorobku zawodowego nauczyciela</a:t>
            </a:r>
            <a:r>
              <a:rPr lang="pl-PL" sz="2800" dirty="0">
                <a:solidFill>
                  <a:prstClr val="black"/>
                </a:solidFill>
              </a:rPr>
              <a:t> za okres stażu zamiast opinii o dorobku zawodowym nauczyciela za okres stażu. 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9c ust. 5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573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699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76" y="135505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60512" y="1995192"/>
            <a:ext cx="8928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l-PL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3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a 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co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najmniej 4 lat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</a:t>
            </a:r>
            <a:endParaRPr lang="pl-PL" strike="sngStrike" dirty="0">
              <a:solidFill>
                <a:prstClr val="black"/>
              </a:solidFill>
            </a:endParaRP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2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po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roku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                                      </a:t>
            </a:r>
            <a:endParaRPr lang="pl-PL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pl-PL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endParaRPr lang="pl-P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7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130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2204864"/>
            <a:ext cx="89289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i="1" dirty="0">
                <a:solidFill>
                  <a:srgbClr val="0000A3"/>
                </a:solidFill>
              </a:rPr>
              <a:t>okresy oczekiwań od dnia nadania poprzedniego stopnia awansu zawodowego</a:t>
            </a:r>
            <a:r>
              <a:rPr lang="pl-PL" sz="1600" i="1" dirty="0">
                <a:solidFill>
                  <a:srgbClr val="0000A3"/>
                </a:solidFill>
              </a:rPr>
              <a:t> </a:t>
            </a: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Skrócono przerwy między stażami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 kontraktowego i nauczyciela mianowanego</a:t>
            </a:r>
            <a:r>
              <a:rPr lang="pl-PL" dirty="0">
                <a:solidFill>
                  <a:prstClr val="black"/>
                </a:solidFill>
              </a:rPr>
              <a:t>, legitymującego się wyróżniającą oceną pracy – do 2 lat od dnia nadania poprzedniego stopnia awansu zawodowego. </a:t>
            </a:r>
          </a:p>
          <a:p>
            <a:pPr algn="just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Przepis ten został uchylony.</a:t>
            </a:r>
            <a:r>
              <a:rPr lang="pl-PL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>
                <a:solidFill>
                  <a:srgbClr val="0033CC"/>
                </a:solidFill>
              </a:rPr>
              <a:t>(art. 1 pkt 4 lit. b ustawy nowelizującej)</a:t>
            </a:r>
          </a:p>
        </p:txBody>
      </p:sp>
    </p:spTree>
    <p:extLst>
      <p:ext uri="{BB962C8B-B14F-4D97-AF65-F5344CB8AC3E}">
        <p14:creationId xmlns:p14="http://schemas.microsoft.com/office/powerpoint/2010/main" val="1894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5029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632520" y="2053262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okresy zatrudnienia wymagane do uzyskania stopnia awansu zawodowego.</a:t>
            </a: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Skrócono wymagane okresy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w </a:t>
            </a:r>
            <a:r>
              <a:rPr lang="pl-PL" sz="2800" dirty="0">
                <a:solidFill>
                  <a:prstClr val="black"/>
                </a:solidFill>
              </a:rPr>
              <a:t>większości przypadków o rok.</a:t>
            </a:r>
          </a:p>
          <a:p>
            <a:pPr algn="just"/>
            <a:r>
              <a:rPr lang="pl-PL" sz="2400" i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Dotyczy dyrektorów szkół (ust. 1), nauczycieli mianowanych zatrudnionych na stanowiskach, na których wymagane są kwalifikacje pedagogiczne (ust. 2) oraz nauczycieli urlopowanych lub zwolnionych z obowiązku świadczenia pracy na podstawie ustawy o związkach zawodowych (ust. 3).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 (</a:t>
            </a:r>
            <a:r>
              <a:rPr lang="pl-PL" sz="2800" dirty="0">
                <a:solidFill>
                  <a:srgbClr val="0070C0"/>
                </a:solidFill>
              </a:rPr>
              <a:t>art. 9e ust. 1-3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740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48544" y="220486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Objęto awansem zawodowym nauczycieli zatrudnionych </a:t>
            </a:r>
            <a:r>
              <a:rPr lang="pl-PL" sz="2800" b="1" dirty="0">
                <a:solidFill>
                  <a:prstClr val="black"/>
                </a:solidFill>
              </a:rPr>
              <a:t>w innych formach wychowania przedszkolnego.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Katalog rozszerzono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nauczycieli zatrudnionych </a:t>
            </a:r>
            <a:r>
              <a:rPr lang="pl-PL" sz="2800" b="1" dirty="0">
                <a:solidFill>
                  <a:prstClr val="black"/>
                </a:solidFill>
              </a:rPr>
              <a:t>w niepublicznych </a:t>
            </a:r>
            <a:r>
              <a:rPr lang="pl-PL" sz="2800" b="1" dirty="0" smtClean="0">
                <a:solidFill>
                  <a:prstClr val="black"/>
                </a:solidFill>
              </a:rPr>
              <a:t>szkołach</a:t>
            </a:r>
            <a:r>
              <a:rPr lang="pl-PL" sz="2800" b="1" dirty="0">
                <a:solidFill>
                  <a:prstClr val="black"/>
                </a:solidFill>
              </a:rPr>
              <a:t> </a:t>
            </a:r>
            <a:r>
              <a:rPr lang="pl-PL" sz="2800" b="1" dirty="0" smtClean="0">
                <a:solidFill>
                  <a:prstClr val="black"/>
                </a:solidFill>
              </a:rPr>
              <a:t>artystycznych </a:t>
            </a:r>
            <a:r>
              <a:rPr lang="pl-PL" sz="2800" b="1" dirty="0">
                <a:solidFill>
                  <a:prstClr val="black"/>
                </a:solidFill>
              </a:rPr>
              <a:t>o uprawnieniach publicznych szkół artystycznych.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 ust. 2 pkt 2 lit. b, c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47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403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76691" y="1452846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44488" y="1632282"/>
            <a:ext cx="92170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4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4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</a:t>
            </a: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nauczycieli</a:t>
            </a:r>
            <a:br>
              <a:rPr lang="pl-PL" sz="1400" b="1" dirty="0" smtClean="0">
                <a:solidFill>
                  <a:srgbClr val="0033CC"/>
                </a:solidFill>
                <a:latin typeface="TimesNewRomanPS-BoldMT"/>
              </a:rPr>
            </a:b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(Dz. U. 2018 r. poz. 1574)</a:t>
            </a:r>
          </a:p>
          <a:p>
            <a:pPr algn="ctr"/>
            <a:r>
              <a:rPr lang="pl-PL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9027" y="2852936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5.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65589" y="2794896"/>
            <a:ext cx="87336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Opiekun stażu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400" b="1" u="sng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terminie 7 dni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dnia zakończenia stażu,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przedstawia dyrektorowi szkoły opinię o dorobku zawodowym nauczyciela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okres stażu, ze szczególnym uwzględnieniem obserwowanych zajęć prowadzonych przez nauczyciela oraz stopnia zaangażowania w realizację wymagań niezbędnych do uzyskania stopnia nauczyciela kontraktowego albo stopnia nauczyciela mianowanego.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 Opiekun stażu, w terminie 7 dni od dnia zakończenia stażu, przedstawia dyrektorowi szkoły projekt oceny dorobku zawodowego nauczyciela za okres stażu, ze szczególnym uwzględnieniem obserwowanych zajęć prowadzonych przez nauczyciela oraz stopnia zaangażowania w realizację wymagań koniecznych do uzyskania odpowiednio stopnia nauczyciela kontraktowego albo nauczyciela mianowanego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;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39027" y="4758061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69420" y="4758061"/>
            <a:ext cx="85260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wniosku o podjęcie postępowania egzaminacyjnego dołącza się:</a:t>
            </a:r>
          </a:p>
          <a:p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Do wniosku o podjęcie postępowania kwalifikacyjnego lub egzaminacyjnego dołącza się: (…)</a:t>
            </a:r>
          </a:p>
          <a:p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kopię karty oceny pracy dokonanej po zakończeniu stażu, poświadczoną przez dyrektora szkoły za zgodność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oryginałem.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kopię oceny dorobku zawodowego dokonanej po zakończeniu stażu, poświadczoną przez dyrektora szkoły za zgodność z oryginałem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575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04214" y="1484313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99435" y="2776174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629826" y="2538012"/>
            <a:ext cx="87277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Do wniosku o podjęcie postępowania kwalifikacyjnego dołącza się dokumenty, o których mowa w ust. 1, oraz:</a:t>
            </a:r>
          </a:p>
          <a:p>
            <a:pPr algn="just"/>
            <a:r>
              <a:rPr lang="pl-PL" sz="1400" dirty="0" smtClean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wniosku o podjęcie postępowania kwalifikacyjnego dla nauczyciela ubiegającego się o awans na stopień nauczyciela dyplomowanego dołącza się również: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89387" y="4293096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12.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99435" y="3451523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10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39420" y="3256803"/>
            <a:ext cx="8200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strike="sngStrike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Organ powołujący komisję egzaminacyjną dla nauczyciela ubiegającego się o awans na stopień nauczyciela kontraktowego zapewnia w jej składzie udział eksperta posiadającego kwalifikacje z zakresu psychologii lub pedagogiki, w tym pedagogiki specjalnej, lub nauczającego tego samego przedmiotu lub prowadzącego ten sam rodzaj zajęć.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682726" y="4191488"/>
            <a:ext cx="8757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 zapoznaje się z oceną pracy nauczyciela i sprawozdaniem z realizacji planu rozwoju zawodowego oraz przeprowadza egzamin, podczas którego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Komisja kwalifikacyjna dla nauczyciela ubiegającego się o awans na stopień nauczyciela kontraktowego i komisja egzaminacyjna zapoznaje się z oceną dorobku zawodowego i sprawozdaniem z realizacji planu rozwoju zawodowego oraz odpowiednio przeprowadza rozmowę albo egzamin, podczas którego nauczyciel: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Komisja kwalifikacyjna zapoznaje się z oceną pracy nauczyciela i sprawozdaniem z realizacji planu rozwoju zawodowego oraz analizuje dorobek zawodowy nauczyciela na podstawie przedłożonej przez niego dokumentacji,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której mowa w § 9, i przeprowadzonej rozmowy, podczas której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Komisja kwalifikacyjna dla nauczyciela ubiegającego się o awans na stopień nauczyciela dyplomowanego zapoznaje się z oceną dorobku zawodowego i sprawozdaniem z realizacji planu rozwoju zawodowego oraz analizuje dorobek zawodowy nauczyciela na podstawie przedłożonej przez niego dokumentacji, o której mowa w § 9, i przeprowadzonej rozmowy, podczas której nauczyciel: 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E397EB20-68A6-4B7E-B897-3147E06D063D}"/>
              </a:ext>
            </a:extLst>
          </p:cNvPr>
          <p:cNvSpPr/>
          <p:nvPr/>
        </p:nvSpPr>
        <p:spPr>
          <a:xfrm>
            <a:off x="248963" y="1673736"/>
            <a:ext cx="93125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3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3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nauczycieli (Dz. U. 2018 r. poz. 1574)</a:t>
            </a:r>
          </a:p>
          <a:p>
            <a:pPr algn="ctr"/>
            <a:r>
              <a:rPr lang="pl-PL" sz="1300" b="1" dirty="0">
                <a:solidFill>
                  <a:srgbClr val="00B050"/>
                </a:solidFill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3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77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340768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6456" y="1700808"/>
            <a:ext cx="97210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Ocena pracy nauczycieli ustalana jest </a:t>
            </a:r>
            <a:r>
              <a:rPr lang="pl-PL" b="1" dirty="0">
                <a:solidFill>
                  <a:prstClr val="black"/>
                </a:solidFill>
              </a:rPr>
              <a:t>okresowo</a:t>
            </a:r>
            <a:r>
              <a:rPr lang="pl-PL" dirty="0">
                <a:solidFill>
                  <a:prstClr val="black"/>
                </a:solidFill>
              </a:rPr>
              <a:t> :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stażu na stopień nauczyciela kontraktowego, nauczyciela mianowanego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nauczyciela dyplomowanego;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dodatkowego stażu, o którym mowa w art. 9g ust. 8 KN;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>
                <a:solidFill>
                  <a:prstClr val="black"/>
                </a:solidFill>
              </a:rPr>
              <a:t>co 5 lat pracy w szkole od dnia uzyskania stopnia nauczyciela kontraktowego, nauczyciela mianowanego i nauczyciela dyplomowanego.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Praca nauczyciela, z wyjątkiem pracy nauczyciela stażysty, podlega ocenie. Ocena pracy nauczyciela </a:t>
            </a:r>
            <a:r>
              <a:rPr lang="pl-PL" b="1" dirty="0">
                <a:solidFill>
                  <a:prstClr val="black"/>
                </a:solidFill>
              </a:rPr>
              <a:t>może być dokonana w każdym czasie</a:t>
            </a:r>
            <a:r>
              <a:rPr lang="pl-PL" dirty="0">
                <a:solidFill>
                  <a:prstClr val="black"/>
                </a:solidFill>
              </a:rPr>
              <a:t>, nie wcześniej jednak niż po upływie roku od dokonania oceny poprzedniej lub oceny dorobku zawodowego,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o </a:t>
            </a:r>
            <a:r>
              <a:rPr lang="pl-PL" dirty="0">
                <a:solidFill>
                  <a:prstClr val="black"/>
                </a:solidFill>
              </a:rPr>
              <a:t>której mowa w art. 9c ust. 5a, </a:t>
            </a:r>
            <a:r>
              <a:rPr lang="pl-PL" b="1" dirty="0">
                <a:solidFill>
                  <a:prstClr val="black"/>
                </a:solidFill>
              </a:rPr>
              <a:t>z inicjatywy dyrektora szkoły lub na wniosek</a:t>
            </a:r>
            <a:r>
              <a:rPr lang="pl-PL" dirty="0">
                <a:solidFill>
                  <a:prstClr val="black"/>
                </a:solidFill>
              </a:rPr>
              <a:t>: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organu </a:t>
            </a:r>
            <a:r>
              <a:rPr lang="pl-PL" dirty="0">
                <a:solidFill>
                  <a:prstClr val="black"/>
                </a:solidFill>
              </a:rPr>
              <a:t>sprawującego nadzór pedagogiczny, a w przypadku nauczycieli placówek doskonalenia nauczycieli – kuratora oświaty;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organu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prowadzącego szkołę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rady szkoły;</a:t>
            </a: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rady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rodziców</a:t>
            </a:r>
            <a:r>
              <a:rPr lang="pl-PL" dirty="0">
                <a:solidFill>
                  <a:prstClr val="black"/>
                </a:solidFill>
              </a:rPr>
              <a:t>. </a:t>
            </a:r>
            <a:r>
              <a:rPr lang="pl-PL" dirty="0" smtClean="0">
                <a:solidFill>
                  <a:prstClr val="black"/>
                </a:solidFill>
              </a:rPr>
              <a:t>                                            (</a:t>
            </a:r>
            <a:r>
              <a:rPr lang="pl-PL" dirty="0" smtClean="0">
                <a:solidFill>
                  <a:srgbClr val="0070C0"/>
                </a:solidFill>
              </a:rPr>
              <a:t>art. 6a ust. 1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lvl="1" algn="ctr"/>
            <a:r>
              <a:rPr lang="pl-PL" b="1" dirty="0" smtClean="0">
                <a:solidFill>
                  <a:srgbClr val="FF0000"/>
                </a:solidFill>
              </a:rPr>
              <a:t>Uwaga! </a:t>
            </a:r>
            <a:r>
              <a:rPr lang="pl-PL" dirty="0" smtClean="0">
                <a:solidFill>
                  <a:srgbClr val="000099"/>
                </a:solidFill>
              </a:rPr>
              <a:t>Przepisy ust. 1a- 1d – uchylone!</a:t>
            </a:r>
            <a:endParaRPr lang="pl-PL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408013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63335" y="2118882"/>
            <a:ext cx="92890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solidFill>
                  <a:srgbClr val="FF0000"/>
                </a:solidFill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</a:t>
            </a: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pl-PL" sz="1600" b="1" dirty="0" smtClean="0">
                <a:solidFill>
                  <a:prstClr val="black"/>
                </a:solidFill>
              </a:rPr>
              <a:t>Kryteria </a:t>
            </a:r>
            <a:r>
              <a:rPr lang="pl-PL" sz="1600" b="1" dirty="0">
                <a:solidFill>
                  <a:prstClr val="black"/>
                </a:solidFill>
              </a:rPr>
              <a:t>oceny pracy </a:t>
            </a:r>
            <a:r>
              <a:rPr lang="pl-PL" sz="1600" dirty="0">
                <a:solidFill>
                  <a:prstClr val="black"/>
                </a:solidFill>
              </a:rPr>
              <a:t>nauczyciela dotyczą stopnia realizacji obowiązków określonych w art. 6 i art. 42 ust. 2 oraz w art. 5 ustawy – Prawo oświatowe i obejmują wszystkie obszary działalności szkoły odpowiednio do posiadanego stopnia awansu zawodowego.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1f)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Kryteria oceny pracy </a:t>
            </a:r>
            <a:r>
              <a:rPr lang="pl-PL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dyrektora szkoły dotyczą stopnia realizacji obowiązków określonych w art. 6 i art. 7 oraz w art. 68 ust. 1, 5 i 6 ustawy – Prawo oświatowe, a w przypadku realizowania przez dyrektora szkoły zajęć dydaktycznych, wychowawczych i opiekuńczych – także obowiązków określonych w art. 42 ust. 2 oraz w art. 5 ustawy – Prawo oświatowe.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2716" y="4151441"/>
            <a:ext cx="93296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prstClr val="black"/>
                </a:solidFill>
              </a:rPr>
              <a:t>Ocena pracy nauczyciela </a:t>
            </a:r>
            <a:r>
              <a:rPr lang="pl-PL" sz="1600" dirty="0">
                <a:solidFill>
                  <a:prstClr val="black"/>
                </a:solidFill>
              </a:rPr>
              <a:t>dotyczy stopnia realizacji obowiązków określonych w art. 6 i art. 42 ust. 2 oraz w art. 5 ustawy – Prawo oświatowe w zakresie wszystkich obszarów działalności szkoły.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(1f) </a:t>
            </a:r>
            <a:r>
              <a:rPr lang="pl-PL" sz="1600" b="1" dirty="0">
                <a:solidFill>
                  <a:prstClr val="black"/>
                </a:solidFill>
              </a:rPr>
              <a:t>Ocena pracy dyrektora </a:t>
            </a:r>
            <a:r>
              <a:rPr lang="pl-PL" sz="1600" dirty="0">
                <a:solidFill>
                  <a:prstClr val="black"/>
                </a:solidFill>
              </a:rPr>
              <a:t>szkoły dotyczy stopnia realizacji obowiązków określonych w art. 6 i art. 7 oraz w art. 68 ust. 1, 5 i 6 ustawy – Prawo oświatowe,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a </a:t>
            </a:r>
            <a:r>
              <a:rPr lang="pl-PL" sz="1600" dirty="0">
                <a:solidFill>
                  <a:prstClr val="black"/>
                </a:solidFill>
              </a:rPr>
              <a:t>w przypadku realizowania przez dyrektora szkoły zajęć dydaktycznych, wychowawczych i opiekuńczych – także obowiązków określonych w art. 42 ust. 2 oraz w art. 5 ustawy – </a:t>
            </a:r>
            <a:r>
              <a:rPr lang="pl-PL" sz="1600" dirty="0" smtClean="0">
                <a:solidFill>
                  <a:prstClr val="black"/>
                </a:solidFill>
              </a:rPr>
              <a:t>Prawo oświatowe.</a:t>
            </a:r>
          </a:p>
          <a:p>
            <a:pPr marL="0" lvl="1" algn="just"/>
            <a:r>
              <a:rPr lang="pl-PL" dirty="0" smtClean="0">
                <a:solidFill>
                  <a:prstClr val="black"/>
                </a:solidFill>
              </a:rPr>
              <a:t>                                     </a:t>
            </a:r>
          </a:p>
          <a:p>
            <a:pPr marL="0" lvl="1"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 smtClean="0">
                <a:solidFill>
                  <a:srgbClr val="0070C0"/>
                </a:solidFill>
              </a:rPr>
              <a:t>art. 6a ust. 1e, 1f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682775" y="1791031"/>
            <a:ext cx="3701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Rezygnacja z kryteriów oceny pracy</a:t>
            </a:r>
          </a:p>
        </p:txBody>
      </p:sp>
    </p:spTree>
    <p:extLst>
      <p:ext uri="{BB962C8B-B14F-4D97-AF65-F5344CB8AC3E}">
        <p14:creationId xmlns:p14="http://schemas.microsoft.com/office/powerpoint/2010/main" val="48178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 diagnozy wiedzy i umiejętności uczniów, na tej podstawie planują i realizują procesy edukacyjne w sposób, który w znacznym zakresie odpowiada potrzebom uczniów.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Procesy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edukacyjne realizowane są z wykorzystaniem warunków i sposobów realizacji podstawy programowej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monitorują i analizują osiągnięcia uczniów z wykorzystaniem zróżnicowanych form analizy postępów uczniów, a wnioski wykorzystują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bieżącej pracy z uczniami, a także do podejmowania działań ukierunkowanych na podnoszenie efektywności realizowanych zadań dydaktyczno-wychowawczych.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741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 – nowe przepisy wykonawcze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1844824"/>
            <a:ext cx="8344612" cy="31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l-PL" sz="14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Projekt z dnia 04 lipca 2019 r.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rozporządzenie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Ministra Edukacji Narodowej</a:t>
            </a:r>
            <a:r>
              <a:rPr lang="pl-PL" sz="1400" b="1" cap="all" baseline="300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400" b="1" cap="all" spc="270" dirty="0">
              <a:solidFill>
                <a:prstClr val="black"/>
              </a:solidFill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4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 dnia ………………….. 2019 r.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</a:pPr>
            <a:r>
              <a:rPr lang="pl-PL" sz="1400" b="1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sprawie trybu dokonywania oceny pracy nauczycieli, szczegółowego zakresu informacji zawartych w karcie oceny pracy, składu i sposobu powoływania zespołu oceniającego oraz trybu postępowania odwoławczego </a:t>
            </a:r>
          </a:p>
        </p:txBody>
      </p:sp>
    </p:spTree>
    <p:extLst>
      <p:ext uri="{BB962C8B-B14F-4D97-AF65-F5344CB8AC3E}">
        <p14:creationId xmlns:p14="http://schemas.microsoft.com/office/powerpoint/2010/main" val="426084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5279" y="33265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Ocena pracy nauczycieli </a:t>
            </a:r>
            <a:r>
              <a:rPr lang="pl-PL" sz="2000" b="1" dirty="0" smtClean="0">
                <a:solidFill>
                  <a:srgbClr val="FF0000"/>
                </a:solidFill>
              </a:rPr>
              <a:t>i awans zawodowy 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– </a:t>
            </a:r>
            <a:r>
              <a:rPr lang="pl-PL" sz="2000" b="1" dirty="0">
                <a:solidFill>
                  <a:srgbClr val="FF0000"/>
                </a:solidFill>
              </a:rPr>
              <a:t>dotychczasowe przepisy przejściowe</a:t>
            </a:r>
            <a:endParaRPr lang="pl-PL" sz="20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632520" y="2101062"/>
            <a:ext cx="84166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140.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1. Do postępowań w sprawie dokonania oceny pracy nauczyciela,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wszczętych po dniu 31 sierpnia 2018 r.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 niezakończonych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przed dniem 1 stycznia 2019 r.,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stosuje się przepisy dotychczasowe.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2. Do postępowań w sprawie dokonania oceny pracy nauczycieli, którzy w okresie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od dnia 1 września 2018 r. do dnia 31 grudnia 2018 r.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zakończyli staż na kolejny stopień awansu zawodowego, stosuje się przepisy dotychczasowe. 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3383156"/>
            <a:ext cx="834461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141.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1. Oceny pracy nauczyciela kontraktowego i nauczyciela mianowanego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31 sierpnia 2023 r.,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 jeżeli nauczyciel w tym okresie rozpocznie staż na kolejny stopień awansu zawodowego – po zakończeniu tego stażu.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2. Oceny pracy nauczyciela dyplomowanego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30 czerwca 2022 r.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3. Przepisów ust. 1 i 2 nie stosuje się do nauczycieli legitymujących się oceną pracy dokonaną na zasadach określonych w art. 6a ustawy zmienianej w art. 6, w brzmieniu obowiązującym od dnia 1 września 2018 r. do dnia 31 grudnia 2018 r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</a:rPr>
              <a:t>(uchylony)</a:t>
            </a: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(ustawa z dn. 22 listopada 2018 r. o zmianie ustawy Prawo oświatowe, ustawy o systemie oświaty oraz niektórych innych ustaw Dz. U. z 2018 r. poz. 2245)</a:t>
            </a:r>
          </a:p>
        </p:txBody>
      </p:sp>
    </p:spTree>
    <p:extLst>
      <p:ext uri="{BB962C8B-B14F-4D97-AF65-F5344CB8AC3E}">
        <p14:creationId xmlns:p14="http://schemas.microsoft.com/office/powerpoint/2010/main" val="41899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155679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Awans zawodowy i ocena pracy nauczyciela od 1 września 2019 r.  Przepisy przejściowe w ustawie nowelizującej</a:t>
            </a:r>
          </a:p>
          <a:p>
            <a:endParaRPr lang="pl-PL" sz="2000" b="1" dirty="0">
              <a:solidFill>
                <a:srgbClr val="FF0000"/>
              </a:solidFill>
            </a:endParaRP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8. </a:t>
            </a:r>
            <a:r>
              <a:rPr lang="pl-PL" sz="1400" dirty="0">
                <a:solidFill>
                  <a:prstClr val="black"/>
                </a:solidFill>
              </a:rPr>
              <a:t>Do postępowań w sprawie dokonania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oceny pracy nauczyciela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i 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9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1. W przypadku ubiegania się o awans na stopień nauczyciela kontraktowego staż rozpoczęty w roku szkolnym 2018/2019 trwa 12 miesięcy.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2. Po zakończeniu stażu, o którym mowa w ust. 1, dokonywana jest ocena dorobku zawodowego nauczyciela za okres stażu oraz przeprowadzane jest postępowanie kwalifikacyjne, zgodnie </a:t>
            </a:r>
            <a:r>
              <a:rPr lang="pl-PL" sz="1400" i="1" dirty="0">
                <a:solidFill>
                  <a:prstClr val="black"/>
                </a:solidFill>
              </a:rPr>
              <a:t>[z nowymi przepisami ustawy Karta Nauczyciela]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10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Do postępowań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nadanie nauczycielom stopnia awansu zawodowego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</a:t>
            </a:r>
            <a:r>
              <a:rPr lang="pl-PL" sz="1400" b="1" dirty="0" smtClean="0">
                <a:solidFill>
                  <a:prstClr val="black"/>
                </a:solidFill>
              </a:rPr>
              <a:t/>
            </a:r>
            <a:br>
              <a:rPr lang="pl-PL" sz="1400" b="1" dirty="0" smtClean="0">
                <a:solidFill>
                  <a:prstClr val="black"/>
                </a:solidFill>
              </a:rPr>
            </a:br>
            <a:r>
              <a:rPr lang="pl-PL" sz="1400" b="1" dirty="0" smtClean="0">
                <a:solidFill>
                  <a:prstClr val="black"/>
                </a:solidFill>
              </a:rPr>
              <a:t>i </a:t>
            </a:r>
            <a:r>
              <a:rPr lang="pl-PL" sz="1400" b="1" dirty="0">
                <a:solidFill>
                  <a:prstClr val="black"/>
                </a:solidFill>
              </a:rPr>
              <a:t>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11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zakończyli staż na kolejny stopień awansu zawodowego w okresie od dnia 1 września 2018 r. do dnia 31 sierpnia 2019 r., lecz do dnia 31 sierpnia 2019 r. nie otrzymali oceny pracy nauczyciela po zakończeniu stażu lub nie złożyli wniosku o podjęcie postępowania kwalifikacyjnego lub egzaminacyjnego</a:t>
            </a:r>
            <a:r>
              <a:rPr lang="pl-PL" sz="1400" dirty="0">
                <a:solidFill>
                  <a:prstClr val="black"/>
                </a:solidFill>
              </a:rPr>
              <a:t>, ocena pracy nauczyciela po zakończeniu stażu jest dokonywana oraz postępowanie kwalifikacyjne lub egzaminacyjne jest prowadzone </a:t>
            </a:r>
            <a:r>
              <a:rPr lang="pl-PL" sz="1400" b="1" dirty="0">
                <a:solidFill>
                  <a:prstClr val="black"/>
                </a:solidFill>
              </a:rPr>
              <a:t>według dotychczasowych przepisów</a:t>
            </a:r>
            <a:r>
              <a:rPr lang="pl-PL" sz="14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12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w okresie od dnia 1 września 2018 r. do dnia 31 sierpnia 2019 r. </a:t>
            </a:r>
            <a:br>
              <a:rPr lang="pl-PL" sz="1400" dirty="0">
                <a:solidFill>
                  <a:prstClr val="black"/>
                </a:solidFill>
              </a:rPr>
            </a:br>
            <a:r>
              <a:rPr lang="pl-PL" sz="1400" dirty="0">
                <a:solidFill>
                  <a:prstClr val="black"/>
                </a:solidFill>
              </a:rPr>
              <a:t>w trakcie odbywania stażu na kolejny stopień awansu zawodowego zmienili miejsce zatrudnienia i za okres dotychczas odbytego stażu otrzymali co najmniej dobrą ocenę pracy, ocena ta jest uwzględniana do oceny dorobku zawodowego nauczyciela dokonywanej po zakończeniu całego stażu.</a:t>
            </a:r>
          </a:p>
        </p:txBody>
      </p:sp>
    </p:spTree>
    <p:extLst>
      <p:ext uri="{BB962C8B-B14F-4D97-AF65-F5344CB8AC3E}">
        <p14:creationId xmlns:p14="http://schemas.microsoft.com/office/powerpoint/2010/main" val="336785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144688" y="1700808"/>
            <a:ext cx="5297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400" b="1" dirty="0">
                <a:solidFill>
                  <a:srgbClr val="FF0000"/>
                </a:solidFill>
              </a:rPr>
              <a:t>Inne istotne zmiany dot. nauczycieli.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88504" y="2420889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i="1" dirty="0">
                <a:solidFill>
                  <a:srgbClr val="7030A0"/>
                </a:solidFill>
              </a:rPr>
              <a:t>Przykład w zakresie odpowiedzialności dyscyplinarnej:</a:t>
            </a: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(2) Za uchybienia przeciwko porządkowi pracy, </a:t>
            </a:r>
            <a:b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w rozumieniu art. 108 Kodeksu pracy, wymierza się nauczycielom kary porządkowe zgodnie z Kodeksem pracy.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(2a) Kar porządkowych, o których mowa w ust. 2, nie wymierza się za </a:t>
            </a:r>
            <a:r>
              <a:rPr lang="pl-PL" b="1" dirty="0">
                <a:solidFill>
                  <a:prstClr val="black"/>
                </a:solidFill>
              </a:rPr>
              <a:t>popełnienie czynu naruszającego prawa i dobro dziecka</a:t>
            </a:r>
            <a:r>
              <a:rPr lang="pl-PL" dirty="0">
                <a:solidFill>
                  <a:prstClr val="black"/>
                </a:solidFill>
              </a:rPr>
              <a:t>.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O popełnieniu przez nauczyciela czynu naruszającego prawa i dobro dziecka </a:t>
            </a:r>
            <a:r>
              <a:rPr lang="pl-PL" b="1" dirty="0">
                <a:solidFill>
                  <a:prstClr val="black"/>
                </a:solidFill>
              </a:rPr>
              <a:t>dyrektor</a:t>
            </a:r>
            <a:r>
              <a:rPr lang="pl-PL" dirty="0">
                <a:solidFill>
                  <a:prstClr val="black"/>
                </a:solidFill>
              </a:rPr>
              <a:t> szkoły, a w przypadku popełnienia takiego czynu przez dyrektora szkoły – organ prowadzący szkołę, </a:t>
            </a:r>
            <a:r>
              <a:rPr lang="pl-PL" b="1" dirty="0">
                <a:solidFill>
                  <a:prstClr val="black"/>
                </a:solidFill>
              </a:rPr>
              <a:t>zawiadamia rzecznika dyscyplinarnego, o którym mowa w art. 83, nie później niż w ciągu 3 dni roboczych </a:t>
            </a:r>
            <a:r>
              <a:rPr lang="pl-PL" dirty="0">
                <a:solidFill>
                  <a:prstClr val="black"/>
                </a:solidFill>
              </a:rPr>
              <a:t>od dnia powzięcia wiadomości o popełnieniu czynu. 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marL="0" lvl="1" algn="ctr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75 ust. 2, 2a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224808" y="3573016"/>
            <a:ext cx="3732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000099"/>
                </a:solidFill>
              </a:rPr>
              <a:t>Dziękuję za </a:t>
            </a:r>
            <a:r>
              <a:rPr lang="pl-PL" sz="3200" b="1" dirty="0" smtClean="0">
                <a:solidFill>
                  <a:srgbClr val="000099"/>
                </a:solidFill>
              </a:rPr>
              <a:t>uwagę</a:t>
            </a:r>
            <a:endParaRPr lang="pl-PL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8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2019/2020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ctr"/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2019/2020 Minister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Profilaktyka uzależnień w szkołach i placówkach oświatowych.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do wartości przez kształtowanie postaw obywatelskich i patriotycznych.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 w szkołach podstawowych i ponadpodstawowych.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matematycznych uczniów.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kreatywności, przedsiębiorczości i kompetencji cyfrowych uczniów,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bezpieczne i celowe wykorzystywanie technologii informacyjno-komunikacyjnych w realizacji podstawy programowej kształcenia ogólnego.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oferty programowej w kształceniu zawodowym. Wdrażanie nowych podstaw programowych kształcenia w zawodach szkolnictwa branżowego.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004018"/>
              </p:ext>
            </p:extLst>
          </p:nvPr>
        </p:nvGraphicFramePr>
        <p:xfrm>
          <a:off x="19544" y="2492894"/>
          <a:ext cx="9757992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Ilość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119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altLang="pl-PL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2019/2020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lipca 2019r.:</a:t>
            </a:r>
            <a:endParaRPr lang="pl-PL" altLang="pl-PL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pl-PL" altLang="pl-PL" sz="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pl-PL" altLang="pl-PL" sz="105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ośrodkach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różnorodność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stosowanych metod pracy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wychowankami mających na celu pobudzenie ich do aktywności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uwzględniających ich zróżnicowane potrzeby.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Zajęcia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prowadzone w ośrodkach są użyteczne i prowadzą do jak najlepszego przygotowania wychowanków do samodzielnego funkcjonowania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społeczeństwie.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powszechność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zaangażowania uczniów w realizację ważnych dla nich działań, inicjatyw na rzecz własnego rozwoju i rozwoju szkoły. Podejmowane przez nich działania i inicjatywy mają charakter użyteczny również dla środowiska lokalnego.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035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przedszkolnego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oddziałach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w szkołach podstawowych – w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wspomagania rozwoju i edukacji dzieci są zorganizowane w sposób sprzyjający uczeniu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 rozwój dzieci,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dzieci i młodzieży 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dla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dzieci i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młodzieży </a:t>
            </a:r>
            <a:r>
              <a:rPr lang="pl-PL" sz="2000" dirty="0"/>
              <a:t>–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społeczne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 placówka wspomaga rozwój uczniów,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dorosłych – w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Uczniowie nabywają wiadomości i umiejętności określone w podstawie programowej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pedagogicznych – w zakresie 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zaspokaja potrzeby osób, instytucji i organizacji korzystających z oferty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współpracuje ze środowiskiem lokalnym na rzecz wzajemnego rozwoju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placówką służy jej rozwojowi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 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3963612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Procesy wspomagania rozwoju i edukacji dzieci są zorganizowane w sposób sprzyjający uczeniu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się</a:t>
            </a:r>
            <a:endParaRPr lang="pl-PL" sz="2000" b="1" i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35300" y="5265204"/>
            <a:ext cx="921702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Przedszkole wspomaga rozwój dzieci, z uwzględnieniem ich indywidualnej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sytuacji</a:t>
            </a:r>
            <a:endParaRPr lang="pl-PL" sz="2000" b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8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4356615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1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2019/2020 ustalone przez Ministra Edukacji Narodowej: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84602"/>
              </p:ext>
            </p:extLst>
          </p:nvPr>
        </p:nvGraphicFramePr>
        <p:xfrm>
          <a:off x="194471" y="1786529"/>
          <a:ext cx="9517057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funkcjonowania monitoringu wizyjnego w szkołach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- 16)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ponadpodstawowe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- 9)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8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5924"/>
              </p:ext>
            </p:extLst>
          </p:nvPr>
        </p:nvGraphicFramePr>
        <p:xfrm>
          <a:off x="194471" y="3573017"/>
          <a:ext cx="9517057" cy="206454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organizowania zajęć w grupie do pięciu uczniów lub w formie indywidualnej oraz udzielania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uczniom pomocy psychologiczno-pedagogicznej w 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- 26)</a:t>
                      </a:r>
                      <a:endParaRPr lang="pl-PL" sz="1800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integracyjne --------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726488" y="2523440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II-VI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280452" y="2600094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309417" y="4945814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726488" y="48575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90354"/>
              </p:ext>
            </p:extLst>
          </p:nvPr>
        </p:nvGraphicFramePr>
        <p:xfrm>
          <a:off x="61946" y="1340768"/>
          <a:ext cx="9844054" cy="243455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9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620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wydawania orzeczeń o potrzebie kształcenia specjalnego w zakresie dotyczącym organizacji zajęć w grupie do pięciu uczniów lub w formie indywidualnej oraz opinii w sprawie objęcia ucznia pomocą psychologiczno-pedagogiczną w 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(50% - 10)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95333"/>
              </p:ext>
            </p:extLst>
          </p:nvPr>
        </p:nvGraphicFramePr>
        <p:xfrm>
          <a:off x="93036" y="3908791"/>
          <a:ext cx="9756508" cy="268028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2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92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oferty kształcenia zawodowego z nową klasyfikacją zawodów szkolnictwa branżowego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037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i niepubliczne szkoły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prowadzące kształcenie zawodowe: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branżowe szkoły I stopnia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- 9),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technika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- 7),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policealne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-1),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przysposabiające do pracy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-3)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010897" y="2921425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486153" y="2998079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510319" y="5064268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7010897" y="49876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X-XII 2019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przedszkolach możliwości psychofizyczne i potrzeby rozwojowe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sytuacja społeczna każdego dziecka jest rozpoznawana w sposób systemowy i prowadzona jest przez wszystkich nauczycieli, co przynosi pozytywne efekty w pracy z każdym dzieckiem.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Opinie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sugestie rodziców na temat działań są wykorzystywane do planowania pracy dydaktyczno-wychowawczej i wprowadzania zmian organizacyjnych polepszających funkcjonowanie szkoły.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realizują we współpracy z rodzicami działania ukierunkowane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rozwój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placówki współpracują z instytucjami ze środowiska lokalnego. Podejmowane działania są celowe i zamierzone, dzięki czemu wzajemna współpraca przynosi obopólne korzyści. 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195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5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 ogólnodostępnych i integracyjnych</a:t>
            </a: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16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/>
              <a:t>p</a:t>
            </a:r>
            <a:r>
              <a:rPr lang="pl-PL" sz="2000" dirty="0" smtClean="0"/>
              <a:t>rzedszkolach</a:t>
            </a:r>
            <a:endParaRPr lang="pl-PL" sz="2000" dirty="0"/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/>
              <a:t>szkołach </a:t>
            </a:r>
            <a:r>
              <a:rPr lang="pl-PL" sz="2000" dirty="0"/>
              <a:t>i placówkach, o których mowa w art. 2 pkt 7 ustawy – Prawo </a:t>
            </a:r>
            <a:r>
              <a:rPr lang="pl-PL" sz="2000" dirty="0" smtClean="0"/>
              <a:t>oświatowe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26828" y="4437112"/>
            <a:ext cx="9289032" cy="108012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</a:rPr>
              <a:t>Wspieranie potencjału rozwojowego uczniów i stwarzanie warunków do ich aktywnego i pełnego uczestnictwa w życiu przedszkola, szkoły i placówki oraz w środowisku społecznym</a:t>
            </a:r>
            <a:endParaRPr lang="pl-PL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6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podstawowych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X-XI 2019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27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i niepublicznych: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policealnych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Wdrażanie podstaw programowych kształcenia w zawodach szkolnictwa branżowego w zakresie warunków realizacji kształcenia w zawodzie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71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szystkich typach szkół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8" y="5864383"/>
            <a:ext cx="70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szkoły wybrane przez Lubuskiego Kuratora Oświaty 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1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2019/2020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Słabe strony:</a:t>
            </a:r>
            <a:endParaRPr lang="pl-PL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wszyscy nauczyciele stwarzają uczniom możliwość wpływania na przebieg procesu uczenia się, co powoduje, że uczniowie na zajęciach są mało aktywni, nie proponują własnych rozwiązań. 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Nauczyciele są mało skuteczni w angażowaniu uczniów w proces uczenia się.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krajowe</a:t>
            </a:r>
          </a:p>
          <a:p>
            <a:pPr algn="just"/>
            <a:endParaRPr lang="pl-PL" sz="1800" b="1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, które w roku szkolnym 2018/2019 otrzymały </a:t>
            </a:r>
            <a:r>
              <a:rPr lang="pl-PL" sz="19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 krajowy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wręczenie certyfikatów nastąpi w Ośrodku Rozwoju Edukacji w Warszawie) 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34 Rozśpiewane Przedszkole w Zielonej Górze 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23 im. Małego Tygrysa Pietrka w Gorzowie Wielkopolskim</a:t>
            </a:r>
          </a:p>
          <a:p>
            <a:pPr algn="just"/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1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Szkoła rekomendowana do nadania certyfikatu krajowego w sesji letniej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posiedzenie kapituły wrzesień 2019 r.)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Trzebiczu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1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4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Lubuska sieć Szkół Promujących Zdrowie 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2000" b="1" i="1" u="sng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włączona do sieci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i Placówek Kształcenia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Zawodowego w Zielonej Górze</a:t>
            </a: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14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Certyfikaty wojewódzkie Szkoły Promującej Zdrowie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2018/2019</a:t>
            </a:r>
          </a:p>
          <a:p>
            <a:r>
              <a:rPr lang="pl-PL" sz="20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i przedszkola, które otrzymały </a:t>
            </a:r>
            <a:r>
              <a:rPr lang="pl-PL" sz="20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</a:t>
            </a:r>
            <a:endParaRPr lang="pl-PL" sz="2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11 im. Marii Kownackiej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19 im. Jana Brzechwy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Kasztanowa Kraina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Przytocznej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17 im. Chatka Puchatka w Zielonej Górze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40 w Zielonej Górze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Komisji Edukacji Narodowej w Nowym Miasteczku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Stawie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z Oddziałami Integracyjnymi nr 1 w Rzepinie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Emilii </a:t>
            </a:r>
            <a:r>
              <a:rPr lang="pl-PL" sz="2000" dirty="0" err="1">
                <a:latin typeface="Times" panose="02020603050405020304" pitchFamily="18" charset="0"/>
                <a:cs typeface="Times" panose="02020603050405020304" pitchFamily="18" charset="0"/>
              </a:rPr>
              <a:t>Sczanieckiej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Szczańcu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Kawalerów Orderu Uśmiechu w Osiecznicy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3 im. Juliana Tuwima w Nowej Soli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Ogólnokształcące w Nowym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Miasteczku</a:t>
            </a:r>
            <a:endParaRPr lang="pl-PL" sz="2000" b="1" i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</a:rPr>
              <a:t>Monitoring wizyjny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45945"/>
            <a:ext cx="9906000" cy="5507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Nowelizacja z 25 maja 2018 r. ustawy 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wprowadziła przepisem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art. 108a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uregulowanie zasad stosowania przez publiczne szkoły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placówki systemu oświaty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wizyjnego. 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Monitoring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powinien stanowić środka nadzoru nad jakością wykonywania pracy przez pracowników szkoły lub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placówki. Ponadto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onitoring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 obejmuje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pomieszczeń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odbywają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zajęcia dydaktyczne, wychowawcze i opiekuńcze,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udzielana jest uczniom pomoc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psychologiczno-pedagogiczna,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przeznaczonych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odpoczynku i rekreacji pracowników,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anitarno-higienicznych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gabinetu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profilaktyki zdrowotnej,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szatni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przebieralni,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chyba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że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stosowanie monitoringu w tych pomieszczeniach jest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niezbędne ze względu na istniejące zagrożenie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dla realizacji bezpieczeństwa i nie naruszy to godności oraz innych dóbr osobistych uczniów, pracowników i innych osób, w szczególności zostaną zastosowane techniki uniemożliwiające rozpoznanie przebywających w tych pomieszczeniach osób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Dyrektor szkoły ma obowiązek poinformować uczniów i pracowników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wprowadzeniu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niż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dni przed jego uruchomieniem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a monitorowane pomieszczenia muszą być oznakowane nie później niż dzień przed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włączeniem kamer.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Bezpieczeństwo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198526"/>
            <a:ext cx="99060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listopada 2018 r. obowiązują nowe przepisy wprowadzone nowelizacją rozporządzenia Ministra Edukacji Narodowej i Sportu z dnia 31 grudnia 2002 r.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(Dz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U. z 2003 r. Nr 6, poz. 69, 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późn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zm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bezpieczeństwa i higieny w publicznych i niepublicznych szkołach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placówkach</a:t>
            </a:r>
            <a:r>
              <a:rPr lang="pl-PL" baseline="30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Wprowadzono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m.in.: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rejestrowania wyjść grupowych uczniów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które nie są wycieczkami,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uzupełniono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katalog miejsc, w których powinna znajdować się apteczka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przeszkolenia pracowników szkoły lub placówki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zakresie udzielania pierwszej pomocy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wskazano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warunki, które muszą spełniać strzelnice organizowane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placówkach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określono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termin na sporządzenie i doręczenie protokołu powypadkowego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 przepisami dyrektor szkoły zobowiązany jest do uwzględnienia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planie zajęć dydaktyczno-wychowawczych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równomiernego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obciążenia uczniów w poszczególnych dniach tygodnia,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zróżnicowania zajęć,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możliwości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psychofizycznych uczniów podejmowania intensywnego wysiłku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umysłowego.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§ 4a ww. rozporządzenia to do obowiązków dyrektora szkoły należy zapewnienie uczniom </a:t>
            </a:r>
            <a:b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szkole lub placówce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miejsca na pozostawianie podręczników i przyborów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szkolnych, </a:t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§14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wprowadzono obowiązek zasięgnięcia opinii rady rodziców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samorządu uczniowskiego przez dyrektora szkoły lub placówki w sprawie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długości przerw międzylekcyjnych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32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Profilaktyka zdrowotna w szkołach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 września 2019 r. w życie wchodzi nowe brzmienie przepisu art. 10 ust. 7 ustawy </a:t>
            </a:r>
            <a:r>
              <a:rPr lang="pl-PL" i="1" dirty="0">
                <a:latin typeface="Times" panose="02020603050405020304" pitchFamily="18" charset="0"/>
                <a:cs typeface="Times" panose="02020603050405020304" pitchFamily="18" charset="0"/>
              </a:rPr>
              <a:t>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„Organ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prowadzący szkołę lub placówkę zobligowany jest do przekazania do szkół dla dzieci i młodzieży oraz placówek, z wyjątkiem szkół artystycznych realizujących wyłącznie kształcenie artystyczne,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informacji o podmiotach wykonujących działalność leczniczą udzielających świadczeń zdrowotnych w zakresie leczenia stomatologicznego dla dzieci i młodzieży, finansowanych ze środków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publicznych”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informacje te powinien się zwrócić do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wojewódzkiego oddziału NFZ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który zawiera kontrakty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stomatologię dziecięcą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42852"/>
            <a:ext cx="7966604" cy="92869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nformacje Ministerstwa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Zdrowia dotyczące Ustawy z dnia 12 kwietnia 2019 r. o opiece zdrowotnej nad uczniami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Zgodnie z ustawą, opieka zdrowotna nad uczniami realizowana w szkole obejmuje: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profilaktyczną opiekę zdrowotną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sprawowaną przez pielęgniarkę środowiska nauczania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wychowania, zwaną dalej „pielęgniarką szkolną” albo higienistkę szkolną,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 smtClean="0">
                <a:latin typeface="Times" panose="02020603050405020304" pitchFamily="18" charset="0"/>
                <a:cs typeface="Times" panose="02020603050405020304" pitchFamily="18" charset="0"/>
              </a:rPr>
              <a:t>opiekę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stomatologiczną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realizowaną przez lekarza dentystę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profilaktyki zdrowotnej (pielęgniarskie)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możliwość korzystania z gabinetu profilaktyki zdrowotnej w szkole. Jeśli w szkole nie ma gabinetu profilaktyki zdrowotnej, pielęgniarka szkolna udziela świadczeń w miejscu wynikającym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umowy z NFZ, tzn. w poradni POZ – sytuacja taka dotyczy zazwyczaj małych szkół w miejscowościach gdzie poradnia POZ jest w niewielkiej odległości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szkoły. Pielęgniarka szkolna realizuje wówczas na terenie szkoły niektóre czynności, np. edukację zdrowotną, fluoryzację, natomiast badania przesiewowe – w gabinecie POZ.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u="sng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u="sng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</a:t>
            </a:r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dentystyczne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również możliwość korzystania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gabinetu dentystycznego. Jeśli w szkole nie ma gabinetu dentystycznego, organ prowadzący szkołę zawiera porozumienie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podmiotem udzielającym świadczeń stomatologicznych dla dzieci, finansowanych ze środków publicznych, tzw. podmiotem współpracującym. Uzupełniającym sposobem zapewnienia dostępności świadczeń stomatologicznych jest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dentobus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53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Akcja „Przerwany marsz…”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Parlamentarny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Wspierania Środowisk  Dzieci Wojny, Związek Harcerstwa Rzeczypospolitej, Stowarzyszenie „Dumni z Polski” oraz Stowarzyszenie „Dzieci Wojny w Polsce” organizują  akcję pn. „Przerwany marsz” …”, który ma polegać na symbolicznym dokończeniu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września 2019 roku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przerwanego, przez fakt wybuchu II wojny światowej, marszu do szkoły ówczesnej młodzieży.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Zachęcamy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aby 2 września 2019 r. wspólnie z babciami, dziadkami, a także osobami samotnymi, które mieszkają w danym regionie i wywodzą się z pokolenia Dzieci Wojny uczestniczyć w inauguracji roku szkolnego 2019/2020. W ten sposób w całej Polsce stworzymy możliwość międzypokoleniowego dialogu, który będzie cennym doświadczeniem dla uczniów. Będzie to również wyraz szacunku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wdzięczności dla żywego pomnika historii.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informacje, w tym dotyczące sposobu rejestracji, dostępne są na stronie internetowej Kuratorium Oświaty oraz pod adresem: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www.przerwanymarsz.pl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rcin\Desktop\przerwany-marsz-logo-180x6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260648"/>
            <a:ext cx="17145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Biblista Junior i Młody Biblista </a:t>
            </a:r>
            <a:b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4. Edycja 2019/2020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Katolickie Stowarzyszenie uBIBLIJNIEni.pl organizuje w roku szkolnym 4. Edycję Diecezjalnych Konkursów Wiedzy Biblijnej dla uczniów Szkół Podstawowych 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Diecezji </a:t>
            </a:r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Zielonogórsko-Gorzowskiej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Biblista Junior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4-6 SP)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Młody Biblista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(klasy 7-8 SP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). 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tej edycji przedmiotem zmagań będzie Ewangelia według św. Łukasza dla uczestniczących w konkursie Biblista Junior oraz 1 i 2 List do Koryntian dla uczestniczących w konkursie Młody Biblista. 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Harmonogram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zgłoszenia szkół poprzez formularz elektroniczny do 16.10.2019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szkolny: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16.01.2020 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17.01.2020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etap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rejonowy: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5.03.2020;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6.03.2020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Finał: BJ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2.04.2020; MB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3.04.2020 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Szczegółowe informacje na stronie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www.ubiblijnieni.pl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zakładce /nasze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inicjatywy/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wiedzy biblijnej – tam też formularze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zgłoszeniowe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 FB/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Diecezjalne Konkursy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Biblijne/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Konferencja Uczeń-zawodnik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smtClean="0">
                <a:latin typeface="Times" panose="02020603050405020304" pitchFamily="18" charset="0"/>
                <a:cs typeface="Times" panose="02020603050405020304" pitchFamily="18" charset="0"/>
              </a:rPr>
              <a:t>Zapraszamy 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II Ogólnopolską Konferencję Naukową 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Uczeń – zawodnik </a:t>
            </a: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b="1" i="1" dirty="0" smtClean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000" b="1" i="1" dirty="0">
                <a:solidFill>
                  <a:srgbClr val="5805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Szanse i wyzwania sportu w szkołach sportowych/szkołach mistrzostwa sportowego”.</a:t>
            </a:r>
            <a:endParaRPr lang="pl-PL" sz="2000" dirty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Konferencja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odbędzie się w Auli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Akademickiego Liceum Mistrzostwa Sportowego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Gorzowie Wielkopolskim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27 września 2019 r.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 ul. Chopina 52 budynek 8,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rozpoczęcie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 godzinie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9</a:t>
            </a:r>
            <a:r>
              <a:rPr lang="pl-PL" sz="2000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00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Organizatorami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konferencji są: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Wydział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Humanistyczny, Zakład Edukacji, Katedra Edukacji Dziecka Akademii im. Jakuba z Paradyża w Gorzowie Wielkopolskim,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Kuratorium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Oświaty w Gorzowie Wielkopolskim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Akademickie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Mistrzostwa Sportowego w Gorzowie Wielkopolskim.</a:t>
            </a:r>
          </a:p>
        </p:txBody>
      </p:sp>
    </p:spTree>
    <p:extLst>
      <p:ext uri="{BB962C8B-B14F-4D97-AF65-F5344CB8AC3E}">
        <p14:creationId xmlns:p14="http://schemas.microsoft.com/office/powerpoint/2010/main" val="2598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endParaRPr lang="pl-PL" sz="1800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Narodowe Czytanie 2019</a:t>
            </a:r>
            <a:endParaRPr lang="pl-PL" sz="20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tegorocznej odsłony akcji Narodowe Czytanie Para Prezydencka zaproponowała do czytania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i="1" smtClean="0">
                <a:latin typeface="Times" panose="02020603050405020304" pitchFamily="18" charset="0"/>
                <a:cs typeface="Times" panose="02020603050405020304" pitchFamily="18" charset="0"/>
              </a:rPr>
              <a:t>Nowele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polskie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Prezydent Andrzej Duda z Małżonką dokonali wyboru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 stu propozycji tytułów przesłanych do Kancelarii Prezydenta. 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Osiem lektur na ósme Narodowe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Czytanie: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Dobra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pani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Eliza Orzeszkowa;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Dym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Maria Konopnicka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Katarynka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Bolesław Prus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Mój ojciec wstępuje do strażaków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(ze zbioru: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Sanatorium pod Klepsydrą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Bruno Schulz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Orka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Władysław Stanisław Reymont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Rozdzióbią nas kruki, wrony…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Stefan Żeromski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Sachem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Henryk Sienkiewicz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Sawa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 cyklu: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Pamiątki Soplicy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Henryk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Rzewuski</a:t>
            </a:r>
          </a:p>
          <a:p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www.prezydent.pl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3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Rekrutacja członków Komisji Dyscyplinarnej dla Nauczycieli 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przy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Wojewodzie Lubuskim – dodatkowy nabór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31670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 Oświaty informuje, że prowadzony będzie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dodatkowy nabór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kandydatów na członków Komisji Dyscyplinarnej dla Nauczycieli przy Wojewodzie Lubuskim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Kandydatury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prosimy zgłaszać w formie pisemnej w terminie do dnia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 września 2019 r.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adres Kuratorium Oświaty w Gorzowie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Wielkopolskim.</a:t>
            </a:r>
          </a:p>
          <a:p>
            <a:pPr algn="just"/>
            <a:endParaRPr lang="pl-PL" sz="20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Więcej informacji na stronie internetowej Kuratorium Oświaty.</a:t>
            </a: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Wolne miejsca w szkołach ponadpodstawowych i ponadgimnazjalnych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4843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Kuratorium Oświaty w Gorzowie Wlkp. uruchomiło na swoim serwerze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platformę do wyszukiwania wolnych miejsc w szkołach ponadpodstawowych i ponadgimnazjalnych po przeprowadzonej rekrutacji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Zainteresowane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osoby mogą zapoznać się z ofertą edukacyjną szkół, w których pozostały wolne miejsca.</a:t>
            </a: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Serwis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został uruchomiony 16.07.2019 r., trwa zbieranie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Prosimy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szkoły o uzupełnienie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danych poprzez stronę: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  <a:hlinkClick r:id="rId3"/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</a:t>
            </a:r>
            <a:r>
              <a:rPr lang="pl-PL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://ko-gorzow.edu.pl/miejsca</a:t>
            </a:r>
            <a:endParaRPr lang="pl-PL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  <a:endParaRPr lang="pl-PL" sz="16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</a:rPr>
              <a:t>Zatrudnienie </a:t>
            </a:r>
            <a:r>
              <a:rPr lang="pl-PL" sz="1800" dirty="0">
                <a:solidFill>
                  <a:srgbClr val="000099"/>
                </a:solidFill>
              </a:rPr>
              <a:t>w szkołach osób niebędących </a:t>
            </a:r>
            <a:r>
              <a:rPr lang="pl-PL" sz="1800" dirty="0" smtClean="0">
                <a:solidFill>
                  <a:srgbClr val="000099"/>
                </a:solidFill>
              </a:rPr>
              <a:t>nauczycielami</a:t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>
                <a:solidFill>
                  <a:srgbClr val="000099"/>
                </a:solidFill>
              </a:rPr>
              <a:t>oraz nauczycieli nieposiadających wymaganych kwalifikacji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wniosku należy załączyć wskazane w procedurze dokumenty.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w zakładce: 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</a:t>
            </a:r>
            <a:endParaRPr lang="pl-PL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B000-5B5A-44FA-ABF3-4452C42B0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611" y="243840"/>
            <a:ext cx="6645275" cy="4470399"/>
          </a:xfrm>
        </p:spPr>
        <p:txBody>
          <a:bodyPr rtlCol="0"/>
          <a:lstStyle/>
          <a:p>
            <a:pPr algn="ctr">
              <a:lnSpc>
                <a:spcPct val="150000"/>
              </a:lnSpc>
              <a:defRPr/>
            </a:pPr>
            <a:r>
              <a:rPr lang="pl-PL" sz="1600" dirty="0"/>
              <a:t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</a:t>
            </a:r>
            <a:br>
              <a:rPr lang="pl-PL" sz="1600" dirty="0"/>
            </a:br>
            <a:r>
              <a:rPr lang="pl-PL" sz="1600" dirty="0"/>
              <a:t>Proponujemy m.in. zajęcia dla dzieci, młodzieży i dorosłych z zagadnień dotyczących stereotypów, uprzedzeń wobec innych, zagadnień dotyczących pojawienia się imigrantów jak również wybrane tematy z zagadnień historycznych. </a:t>
            </a:r>
            <a:br>
              <a:rPr lang="pl-PL" sz="1600" dirty="0"/>
            </a:br>
            <a:r>
              <a:rPr lang="pl-PL" sz="1600" dirty="0"/>
              <a:t/>
            </a:r>
            <a:br>
              <a:rPr lang="pl-PL" sz="1600" dirty="0"/>
            </a:br>
            <a:r>
              <a:rPr lang="pl-PL" sz="2000" dirty="0"/>
              <a:t>Zapraszamy do współpracy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95172-8B84-4EDD-BB7B-FCC39112B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3922" y="4457383"/>
            <a:ext cx="4443511" cy="792162"/>
          </a:xfrm>
        </p:spPr>
        <p:txBody>
          <a:bodyPr rtlCol="0"/>
          <a:lstStyle/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sz="1800" dirty="0"/>
              <a:t>Prof. </a:t>
            </a:r>
            <a:r>
              <a:rPr lang="pl-PL" sz="1800" dirty="0" err="1"/>
              <a:t>nadzw</a:t>
            </a:r>
            <a:r>
              <a:rPr lang="pl-PL" sz="1800" dirty="0"/>
              <a:t>. dr hab. Beata A. Orłowska</a:t>
            </a: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8542923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Wskazówki </a:t>
            </a:r>
            <a:r>
              <a:rPr lang="pl-PL" sz="1800" dirty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realizacji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 Zaleca się: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nagrody i odznaczenia dla nauczycieli (zachowanie rozsądku w ilości składanych wniosków i przedstawienie rzetelnego, oczywistego uzasadnienia),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stypendia Prezesa Rady Ministrów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Ministra Edukacji Narodowej (uwzględnianie nowych formularzy),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bardzo dokładne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wypisywać dane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uczestników konkursów przedmiotowych, ponieważ na tej podstawie wystawiane są zaświadczenia,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systematyczne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stronę internetową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komunikator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elektronicznym systemie ankiet Kuratorium Oświaty,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pobierać aktualne wnioski i inne dokumenty niezbędne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załatwienia sprawy oraz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wypełniać,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zgłaszać wycieczki zagraniczne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kilkudniowym wyprzedzeniem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 nie dzień przed wyjazdem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</a:t>
            </a:r>
            <a:r>
              <a:rPr lang="pl-PL" sz="200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szkolny 2019/2020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2019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888"/>
              </p:ext>
            </p:extLst>
          </p:nvPr>
        </p:nvGraphicFramePr>
        <p:xfrm>
          <a:off x="97922" y="1556792"/>
          <a:ext cx="9777535" cy="42279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6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4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planie nadzoru pedagogicznego Lubuskiego Kuratora Oświaty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11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zapewnienia dzieciom </a:t>
                      </a: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młodzieży pomocy psychologiczno-pedagogicznej.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Zgodność przepisami prawa funkcjonowania oddziałów międzynarodowych i dwujęzycznych.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tworzenia, organizowania oraz funkcjonowania oddziałów sportowych.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06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31639"/>
              </p:ext>
            </p:extLst>
          </p:nvPr>
        </p:nvGraphicFramePr>
        <p:xfrm>
          <a:off x="1208584" y="1412776"/>
          <a:ext cx="7776864" cy="541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Przedszkola:</a:t>
            </a: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 pedagogicznej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-82550"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przedszkoli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17 ust.1a pkt 5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póżn.zm.);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8, § 11,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przedszkola ogólną liczbę godzin pracy finansowanych ze środków przydzielonych przez organ prowadzący przedszkole/szkołę, w tym liczbę godzin zajęć z 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dzieci pomocą psychologiczno-pedagogiczną na podstawie rozpoznania indywidualnych możliwości psychofizycznych dziecka i czynników środowiskowych wpływających na jego funkcjonowanie w przedszkolu,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dzieci na zajęciach korekcyjno-kompensacyjnych,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formułować wnioski dotyczące dalszych działań mających na celu poprawę funkcjonowania dziecka,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przedszkolu z podmiotami, z którymi tę pomoc się organizuje i 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4548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Powitanie uczestników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narady.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Wystąpienie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Wyniki, wnioski i rekomendacje ze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sprawowanego nadzoru pedagogicznego nad szkołami i placówkami przez Lubuskiego Kuratora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 w roku szkolnym 2018/2019: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kontrole przewidziane w planie nadzoru pedagogicznego Lubuskiego Kuratora Oświaty, 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kontrole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 trybie działań doraźnych, skargi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ewaluacje zewnętrzne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problemowe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monitorowanie pracy szkół i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placówek,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spomaganie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55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Pozostałe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zadania LKO (oceny pracy, konkursy, dotacje, awans zawodowy,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wypoczynek).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Raport z realizacji programu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 „Wspomaganie dyrektorów szkół podstawowych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zakresie sprawowania nadzoru pedagogicznego nad procesem kształcenia w roku szkolnym 2018/2019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”.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Zmiany w przepisach prawa oświatowego.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Organizacja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nadzoru pedagogicznego w roku szkolnym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2019/2020: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kierunki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planowe działania w zakresie nadzoru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(kontrole, ewaluacje,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monitorowanie, wspomaganie),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ozostałe zadania LKO.</a:t>
            </a: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Oferty 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lubuskich placówek doskonalenia nauczycieli na rok szkolny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2019/2020 dotyczące doskonalenia nauczycieli oraz wspomagania szkół i placówek.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8"/>
            </a:pP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r>
              <a:rPr lang="pl-PL" sz="1550" dirty="0">
                <a:latin typeface="Times" panose="02020603050405020304" pitchFamily="18" charset="0"/>
                <a:cs typeface="Times" panose="02020603050405020304" pitchFamily="18" charset="0"/>
              </a:rPr>
              <a:t>, podsumowanie i zakończenie </a:t>
            </a:r>
            <a:r>
              <a:rPr lang="pl-PL" sz="1550" dirty="0" smtClean="0">
                <a:latin typeface="Times" panose="02020603050405020304" pitchFamily="18" charset="0"/>
                <a:cs typeface="Times" panose="02020603050405020304" pitchFamily="18" charset="0"/>
              </a:rPr>
              <a:t>narady. </a:t>
            </a:r>
            <a:endParaRPr lang="pl-PL" sz="155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psychologiczno- pedagogicznej.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ust. 2a pkt 4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z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póżn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7,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§ 9,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9 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ogólną liczbę godzin pracy finansowanych ze środków przydzielonych przez organ prowadzący szkołę, w tym liczbę godzin zajęć z 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uczniów pomocą psychologiczno-pedagogiczną na podstawie rozpoznania indywidualnych możliwości psychofizycznych ucznia i czynników środowiskowych wpływających na jego funkcjonowanie w szkole,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uczniów na zajęciach rozwijających uzdolnienia, zajęciach korekcyjno-kompensacyjnych, logopedycznych i dydaktyczno-wyrównawczych,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formułować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wnioski dotyczące dalszych działań mających na celu poprawę funkcjonowania ucznia,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szkole z podmiotami, z którymi tę pomoc uczniowi się organizuje i 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tworzenia, organizowania oraz funkcjonowania oddziałów sportowych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98 ust. 1 pkt 6 ustawy z dnia 14 grudnia 2016 r. –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 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r. poz.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996);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ust. 2 rozporządzenia Ministra Edukacji Narodowej z dnia 27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oddziałów i szkół sportowych oraz oddziałów i szkół mistrzostwa sportowego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671), § 1 ust. 2 rozporządzenia Ministra Edukacji Narodowej z dnia 15 października 2012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tworzenia, organizacji oraz działania oddziałów sportowych, szkół sportowych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mistrzostwa sportowego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 2012 r., poz. 1129).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55467" y="1389615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 w statucie szkoły organizację oddziałów sportowych,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realizujących szkolenie sportowe w oddziale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sportowym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podstawowej wynosiła co najmniej 20 uczniów w pierwszym roku szkolenia.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8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</p:spPr>
        <p:txBody>
          <a:bodyPr>
            <a:normAutofit fontScale="92500" lnSpcReduction="10000"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przeprowadzono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od 1 września 2018 r. do 15 lipca 2019 r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115 szkołach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  nadzorowanych przez 115 dyrektorów oraz rozpatrzono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80592" y="1052736"/>
            <a:ext cx="7254806" cy="400110"/>
          </a:xfrm>
          <a:prstGeom prst="rect">
            <a:avLst/>
          </a:prstGeom>
          <a:solidFill>
            <a:srgbClr val="580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66424"/>
              </p:ext>
            </p:extLst>
          </p:nvPr>
        </p:nvGraphicFramePr>
        <p:xfrm>
          <a:off x="47994" y="1484784"/>
          <a:ext cx="9657534" cy="5370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65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</a:t>
                      </a:r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SOSW/MOW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Szkoły dla </a:t>
                      </a:r>
                      <a:b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dorosłych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437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 lub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pl-PL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38614"/>
              </p:ext>
            </p:extLst>
          </p:nvPr>
        </p:nvGraphicFramePr>
        <p:xfrm>
          <a:off x="0" y="0"/>
          <a:ext cx="9906000" cy="720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6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936024"/>
              </p:ext>
            </p:extLst>
          </p:nvPr>
        </p:nvGraphicFramePr>
        <p:xfrm>
          <a:off x="4105" y="1412776"/>
          <a:ext cx="9906001" cy="4871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5805FF"/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zapewnienie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uczniom bezpiecznych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higienicznych warunków nauki, wychowania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opieki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966200" algn="l"/>
                        </a:tabLs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 dzieciom/uczniom podczas pobytu w przedszkolu/szkole;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bezpieczeństwa, zajęć lekcyjnych, pozalekcyjnych i wycieczek szkolnych;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opieki uczniom podczas lekcji,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działań zapewniających eliminowanie niepożądanych zachowań uczniów i nadzoru nauczycieli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nad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uczniami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zakresu zadań nauczycieli i innych pracowników szkoły w związku z wypadkami uczniów.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9010"/>
              </p:ext>
            </p:extLst>
          </p:nvPr>
        </p:nvGraphicFramePr>
        <p:xfrm>
          <a:off x="4105" y="1412776"/>
          <a:ext cx="9906001" cy="459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sprawowania nadzoru pedagogicznego przez dyrektora szkoły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niewłaściwej współpracy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rodzicami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pracą nauczycieli;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organizacją, monitorowaniem i dokumentowaniem udzielanej pomocy psychologiczno-pedagogicznej, a także prowadzonej dokumentacji przebiegu nauczania, rekrutacji;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współpraca dyrektora z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nauczycielami,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rodzicami;</a:t>
                      </a: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indywidualizacji nauczania.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1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1731013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1150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765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30.09.2018r.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76867"/>
              </p:ext>
            </p:extLst>
          </p:nvPr>
        </p:nvGraphicFramePr>
        <p:xfrm>
          <a:off x="4105" y="1412776"/>
          <a:ext cx="9906001" cy="48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6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3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przestrzegania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praw dziecka i praw ucznia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kompleksowej organizacji pomocy psychologiczno-pedagogicznej i realizacji zaleceń  poradni;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organizacja pomocy adekwatniej do rozpoznanych potrzeb ucznia we współpracy z rodzicami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poradnią psychologiczno-pedagogiczną;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zajęć rewalidacyjnych i specjalistycznych, działań wspierających rodziców;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nieposzanowanie przez nauczycieli godności ucznia;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nierzetelne realizowanie zadań przez wychowawcę klasy.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2647"/>
              </p:ext>
            </p:extLst>
          </p:nvPr>
        </p:nvGraphicFramePr>
        <p:xfrm>
          <a:off x="3" y="1318507"/>
          <a:ext cx="9905997" cy="556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wewnątrzszkolnego oceniania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ustawy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Prawo oświatowe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organizacji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Liczba wydanych zaleceń: </a:t>
                      </a:r>
                      <a:endParaRPr lang="pl-PL" sz="1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65538" y="116096"/>
            <a:ext cx="8311997" cy="8925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82  kontroli w trybie działań doraźnych wydano 210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38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67846"/>
              </p:ext>
            </p:extLst>
          </p:nvPr>
        </p:nvGraphicFramePr>
        <p:xfrm>
          <a:off x="128464" y="1556792"/>
          <a:ext cx="9073007" cy="27705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09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864">
                <a:tc>
                  <a:txBody>
                    <a:bodyPr/>
                    <a:lstStyle/>
                    <a:p>
                      <a:pPr algn="ctr" fontAlgn="b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08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Współczynnik  ilości zaleceń  do ilości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17986"/>
            <a:ext cx="9751250" cy="5429263"/>
          </a:xfrm>
        </p:spPr>
        <p:txBody>
          <a:bodyPr>
            <a:normAutofit fontScale="92500" lnSpcReduction="20000"/>
          </a:bodyPr>
          <a:lstStyle/>
          <a:p>
            <a:r>
              <a:rPr lang="pl-PL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i placówek powinni</a:t>
            </a:r>
            <a:r>
              <a:rPr lang="pl-PL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szczególny nacisk położyć na zapewnienie uczniom bezpiecznych i higienicznych warunków nauki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pobytu w szkole i placówce;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egzekwować od nauczycieli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prawidłową realizację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zadań związanych z zapewnieniem bezpieczeństwa uczniom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czasie zajęć organizowanych przez szkołę;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wzmocnić nadzór nad przestrzeganiem przez nauczycieli zaleceń zawartych w opiniach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orzeczeniach poradni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psychologiczno-pedagogicznych; 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respektować przepisy prawa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dotyczące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dydaktycznej, wychowawczej, opiekuńczej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innej działalności statutowej szkoły;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pomoc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stosownie do potrzeb i deficytów uczniów,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bądź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wychowanków;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zasad opracowywania indywidualnych programów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edukacyjno-terapeutycznych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określonych przepisami prawa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prawa, w tym szczególnie zasad oceniania, klasyfikowania i promowania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nadzór w zakresie współpracy z rodzicami dzieci wymagających objęcia opieką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formy doskonalenia zawodowego dla dyrektorów/nauczycieli w zakresie udzielania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dokumentowania pomocy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także skutecznej współpracy dyrektorów/ nauczycieli i komunikowania się z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rodzicami.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79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6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w trybie działań doraźnych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prośbę Ministra Edukacji Narodowej </a:t>
            </a:r>
            <a:b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0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>
            <a:noAutofit/>
          </a:bodyPr>
          <a:lstStyle/>
          <a:p>
            <a:pPr marL="0" indent="0" algn="just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dniu 11 maja 2019 r. Minister Edukacji Narodowej zwrócił się do kuratorów oświaty z prośbą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 zobowiązanie dyrektorów szkół w ramach sprawowanego nadzoru pedagogicznego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do:</a:t>
            </a: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rad pedagogicznych na temat obowiązków w zakresie zapewnienia bezpieczeństwa uczniom, wynikających z przepisów prawa oświatowego, procedur zachowania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sytuacjach kryzysowych i nadzwyczajnych;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spotkań z rodzicami uczniów, podczas których zostaną przedstawione procedury bezpieczeństwa obowiązujące na terenie danej placówki oraz osoby i instytucje, do których można zgłosić się o wsparcie w sytuacjach wymagających pomocy psychologiczno-pedagogicznej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godzin wychowawczych z uczniami na temat czynników warunkujących bezpieczeństwo w szkole, procedur zachowania w sytuacji nadzwyczajnej oraz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pomiędzy szkołą a rodzicami, w tym przez utworzenie formuły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tzw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anonimowej skrzynki 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sygnały.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1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340768"/>
            <a:ext cx="9596439" cy="4478673"/>
          </a:xfrm>
        </p:spPr>
        <p:txBody>
          <a:bodyPr>
            <a:noAutofit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Jednocześnie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zobowiązano kuratorów oświaty do przeprowadzenia kontroli w trybie działań doraźnych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typu, w celu weryfikacji wykonania działań.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Lubuski Kurator Oświaty zobowiązał dyrektorów szkół z terenu województwa lubuskiego do przeprowadzenia wymienionych czynności do końca maja 2019 r.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czerwcu 2019 r. przeprowadzono łącznie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65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kontroli, obejmując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11,1%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tj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 podstawowe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(41)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gimnazja </a:t>
            </a:r>
            <a:r>
              <a:rPr lang="pl-PL" sz="1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licea ogólnokształcące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(8)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technika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(7)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oraz branżowe szkoły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stopnia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pięciu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jednostkach, tj.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7,7 %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skontrolowanych szkół wydano zalecenia pokontrolne. Dotyczyły one niewykonania działań w zakresie: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spotkania z rodzicami uczniów w tym przekazania informacji o osobach oraz instytucjach, do których można zgłosić się o wsparcie w sytuacjach wymagających pomocy  psychologiczno-pedagogicznej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przeprowadzenia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godziny wychowawczej z uczniami na temat: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procedur zachowania w sytuacji nadzwyczajnej;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z rodzicami, w tym utworzenia formuły tzw. anonimowej skrzynki na sygnały.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Dyrektorzy szkół, w których stwierdzono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nieprawidłowości,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poinformowali o wykonaniu zaleceń.</a:t>
            </a: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ustalonymi przez Ministra Edukacji Narodowej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podstawowymi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kierunkami realizacji polityki oświatowej państwa,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prowadzone było na platformie SEO w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czterech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obszarach: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bazy lokalowej do wymagań określonych przepisami prawa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młodzieżowe ośrodki wychowawcze, młodzieżowe ośrodki socjoterapii, specjalne ośrodki szkolno-wychowawcze i specjalne ośrodki wychowawcze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 i wykorzystanie technologii informacyjno-komunikacyjnych w procesie nauczania </a:t>
            </a: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szkoły podstawowe, ogólnodostępne i specjalne, z wyłączeniem szkół podstawowych dla dorosłych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i toku nauki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(publiczne szkoły podstawowe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szkół, w których uczniowie realizują indywidualny program lub tok nauki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 </a:t>
            </a:r>
            <a:endParaRPr lang="pl-P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typy szkół – szkoły wskazane przez Kuratora Oświaty).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placówek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tym: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młodzieżowy ośrodek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wychowawczy,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młodzieżowe ośrodki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socjoterapii,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specjalnych ośrodków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szkolno-wychowawczych.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lokalową do przepisów prawa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dostosowało 8 ośrodków.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ośrodków wskazało 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braki w wyposażeniu.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72480" y="1412776"/>
            <a:ext cx="9505056" cy="5760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/>
              <a:t>T1: Dostosowanie </a:t>
            </a:r>
            <a:r>
              <a:rPr lang="pl-PL" sz="2000" b="1" dirty="0"/>
              <a:t>bazy lokalowej do wymagań określonych przepisami prawa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młodzieżowe ośrodki wychowawcze, młodzieżowe ośrodki socjoterapii, specjalne ośrodki szkolno-wychowawcze i specjalne ośrodki wychowawcze, które w dniu wejścia w życie rozporządzenia nie spełniają wymagań, o których mowa odpowiednio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26 i § 43,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dostosują ośrodki do tych wymagań do dnia 31 sierpnia 2020 r. 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rozporządzenia Ministra Edukacji Narodowej z dnia 11 sierpnia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 (Dz.U. poz. 1606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ogólnodostępne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specjalne,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wyłączeniem szkół podstawowych dla dorosłych. 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innowacyjną w roku szkolnym 2018/2019 prowadziło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 szkół podstawowych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Realizowane projekty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(232 projekty)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są innowacjami: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programowymi – 87 projektów, co stanowi 27,8 %,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rganizacyjnymi – 48 projektów, co stanowi 15,34 %,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etodycznymi – 97 projektów, co stanowi 30,99 % wszystkich realizowanych projektów.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T2: Prowadzenie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innowacyjnej i wykorzystanie technologii informacyjno-komunikacyjnych w procesie nauczania </a:t>
            </a:r>
          </a:p>
        </p:txBody>
      </p:sp>
    </p:spTree>
    <p:extLst>
      <p:ext uri="{BB962C8B-B14F-4D97-AF65-F5344CB8AC3E}">
        <p14:creationId xmlns:p14="http://schemas.microsoft.com/office/powerpoint/2010/main" val="36258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732810822"/>
              </p:ext>
            </p:extLst>
          </p:nvPr>
        </p:nvGraphicFramePr>
        <p:xfrm>
          <a:off x="344488" y="1700808"/>
          <a:ext cx="94330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1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publiczne szkoły podstawowe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kilku przypadkach dyrektorzy szkół/placówek utożsamiali indywidualny program i tok nauki z nauczaniem indywidualnym lub zindywidualizowaną ścieżką kształcenia.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T3: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toku nauki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wskazanych przez Lubuskiego Kuratora Oświaty,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tym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podstawowych,</a:t>
            </a: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liceów ogólnokształcących,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przeprowadzone było w szkołach, za pomocą wywiadu i ankiet przeprowadzonych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dyrektorem i nauczycielami.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 przeprowadził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obserwacje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lekcji w danej szkole.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</p:spTree>
    <p:extLst>
      <p:ext uri="{BB962C8B-B14F-4D97-AF65-F5344CB8AC3E}">
        <p14:creationId xmlns:p14="http://schemas.microsoft.com/office/powerpoint/2010/main" val="1753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Font typeface="+mj-lt"/>
              <a:buAutoNum type="arabicParenR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Proces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kształtowania kompetencji kluczowych na zajęciach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nie ma charakteru powszechnego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endParaRPr lang="pl-PL" sz="2000" b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pl-PL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wszyscy nauczyciele: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świadomie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kształcą na lekcji kompetencje kluczowe uczniów,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potrafią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wskazać, jakie kompetencje kluczowe były kształtowane na zajęciach,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mają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świadomość, że obowiązek kształtowania kompetencji kluczowych na lekcji wynika z realizacji podstawy programowej,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nawiązują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 zajęciach do wiedzy i doświadczeń otaczającego nas świata.</a:t>
            </a:r>
          </a:p>
          <a:p>
            <a:endParaRPr lang="pl-PL" sz="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 pracy szkół i placówek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340768"/>
            <a:ext cx="9751250" cy="5672672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rekomendacje: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MEN: Strona główna » Jakość edukacji » Nadzór pedagogiczny 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komunikaty zamieszczane na stronie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Oświaty: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(Menu główne - Nadzór pedagogiczny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Monitorowanie).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 aktualny dostęp do platformy SEO (</a:t>
            </a:r>
            <a:r>
              <a:rPr lang="pl-PL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http://www.seo2.npseo.pl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problemu z dostępem kontaktować się natychmiast z pracownikiem wskazanym przez Lubuskiego Kuratora Oświaty do przeprowadzania monitorowania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Sylwia Czapla 95-725-50-30).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Wypełniać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tyko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arkusze, które dotyczą danej placówki/danego typu szkoły.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Jeśli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badany obszar nie dotyczy szkoły nie kończyć i nie zapisywać ankiety.</a:t>
            </a:r>
            <a:endParaRPr lang="pl-PL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Ankiety należy wypełniać w wyznaczonym terminie. Ze względu na przekazywanie danych do MEN, ankiety wypełnione po wyznaczonym terminie nie są liczone do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a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zadanie traktuje się jako niewypełnione przez dyrektora danej szkoły/placówki.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 wypełnieniem arkusza przypomnieć akty prawa, aby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udzielone odpowiedzi były zgodne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aktualnymi przepisami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prawa oświatowego.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terminowym 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jakościowym przekazywaniu informacji.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jest jedną z form nadzoru pedagogicznego, ankiety monitorowania powinien wypełniać dyrektor szkoły.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6007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-4423" y="1274124"/>
            <a:ext cx="9891977" cy="720080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</a:t>
            </a:r>
            <a:r>
              <a:rPr lang="pl-PL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2018/2019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2018/2019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rocznica odzyskania niepodległości – wychowanie do wartości i kształtowanie patriotycznych postaw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 Kształcenie rozwijające samodzielność, kreatywność i innowacyjność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zawodowe oparte na ścisłej współpracy z pracodawcami. Rozwój doradztwa zawodowego.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cyfrowych uczniów i nauczycieli. Bezpieczne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odpowiedzialne korzystanie z zasobów dostępnych w sieci.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Wnioski: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o istotnych zagadnieniach dotyczących systemu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zmianach w przepisach prawa dotyczących funkcjonowania szkół  i placówek przez Lubuskiego Kuratora Oświaty z wykorzystaniem form konferencji i narad dla dyrektorów oraz informacji na stronie internetowej LKO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przyczyniły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się do podniesienia  kompetencji w obszarze planowania i realizacji zadań w zakresie sprawowanego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nadzoru.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niezadowalającymi wynikami uzyskiwanymi przez szkoły na egzaminach zewnętrznych Lubuski Kurator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określił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zadanie opracowania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i realizowania programu „Wspomaganie dyrektorów szkół podstawowych w zakresie sprawowania nadzoru pedagogicznego nad procesem kształcenia” w celu podwyższenia skuteczności kształcenia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Prowadzony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na terenie gmin i powiatów przez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wizytatorów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przyczynił się do wsparcia merytorycznego dyrektorów szkół/placówek, pomocy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rozwiązywaniu konkretnych problemów oraz współpracy z organami prowadzącymi.</a:t>
            </a:r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2018/2019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2018,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45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I-VIII 2019.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konkursów przedmiotowych </a:t>
            </a: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2019/2020 organizowane będą konkursy przedmiotowe Lubuskiego Kuratora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z 10 przedmiotów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geografia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angielski,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francuski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niemiecki,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polski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W przypadku potrzeby wprowadzenia zmian istnieje możliwość dodania nowych placówek. </a:t>
            </a:r>
          </a:p>
          <a:p>
            <a:pPr algn="just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dokładne wypełnianie zgłoszeń uczniów, gdyż na tej podstawie wystawiane są zaświadczenia dla laureatów i finalistów konkursów. Zgłaszamy wszystkich uczniów do etapu szkolnego biorących udział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poszczególnych konkursach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zostanie uruchomiona od 1 listopada 2019 r. </a:t>
            </a:r>
          </a:p>
        </p:txBody>
      </p:sp>
    </p:spTree>
    <p:extLst>
      <p:ext uri="{BB962C8B-B14F-4D97-AF65-F5344CB8AC3E}">
        <p14:creationId xmlns:p14="http://schemas.microsoft.com/office/powerpoint/2010/main" val="296725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Awans zawodowy 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zimowej do Lubuskiego Kuratora Oświaty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117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wniosków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dyplomowanego:</a:t>
            </a:r>
          </a:p>
          <a:p>
            <a:pPr lvl="0"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116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postepowań zakończyło się pozytywnie,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postępowanie – negatywnie.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</a:t>
            </a:r>
            <a:r>
              <a:rPr lang="pl-PL" smtClean="0">
                <a:latin typeface="Times" panose="02020603050405020304" pitchFamily="18" charset="0"/>
                <a:cs typeface="Times" panose="02020603050405020304" pitchFamily="18" charset="0"/>
              </a:rPr>
              <a:t>letniej 2019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271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dyplomowanego, z czego: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267 postepowań zakończyło się pozytywnie,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postępowanie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negatywnie,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postępowanie zawieszono,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 wnioski wycofano.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Razem w roku szkolnym 2018/2019 rozpatrzono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388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nauczycieli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70994"/>
              </p:ext>
            </p:extLst>
          </p:nvPr>
        </p:nvGraphicFramePr>
        <p:xfrm>
          <a:off x="200472" y="1340769"/>
          <a:ext cx="9505056" cy="550886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64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5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działania –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Kwota w zł.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1 226 305,00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wypoczynku letniego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526 038,00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Wyprawka szkolna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247 455,00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 zadań w zakresie wychowania przedszkolnego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35 647 424,00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86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Dotacja celowa na wyposażenie szkół w podręczniki, materiały edukacyjne lub materiały ćwiczeniowe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731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5 170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(będzie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zwiększona o  2 000 000,00)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Zasiłek losowy na cele edukacyjne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zdarzeń losowych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3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Rządowy program rozwoju szkolnej infrastruktury oraz kompetencji uczniów i nauczycieli w zakresie technologii informacyjno-komunikacyjnych na lata 2017-2019 – „Aktywna tablica”.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830 200,00</a:t>
                      </a:r>
                    </a:p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(limit na województwo lubuskie w br. 2 121 875,00 zł)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24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„Posiłek w szkole i w domu”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1 007 938,18 zł (limit na województwo lubuskie w br. 1 016 003,00 zł)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świadczeń pomocy materialnej o charakterze socjalnym - stypendia i zasiłki szkolne za okres I – VI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5 679 236,00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28664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97757"/>
              </p:ext>
            </p:extLst>
          </p:nvPr>
        </p:nvGraphicFramePr>
        <p:xfrm>
          <a:off x="128464" y="1340768"/>
          <a:ext cx="1049846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7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32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opracowuje,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zasięgnięciu opinii zakładowych organizacji związkowych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 szkół niepublicznych. Jeśli organ prowadzący szkołę zdecyduje, że dyrektor ma opracować projekt arkusza, to tryb sporządzenia, warunki zatwierdzenia dobrze jest uregulować w statucie szkoły.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 lnSpcReduction="10000"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związane z problematyką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115 szkołach i placówkach  nadzorowanych przez 115 dyrektorów oraz rozpatrzono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na wniosek Ministerstwa Edukacji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MEN, 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60712" y="450852"/>
            <a:ext cx="640819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800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                               Aneksy</a:t>
            </a:r>
            <a:r>
              <a:rPr lang="pl-PL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wszystkich zmian wprowadzonych w arkuszu organizacyjnym do 30 września należy sporządzić aneks </a:t>
            </a:r>
            <a:b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przedstawić go do zaopiniowania organowi nadzoru pedagogicznego.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sz="28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u="sng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zarządzeniem Lubuskiego Kuratora Oświaty</a:t>
            </a:r>
            <a:r>
              <a:rPr lang="pl-PL" sz="2800" u="sng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z pismem przewodnim wskazującym zmiany wprowadzone </a:t>
            </a: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zatwierdzonego arkusza</a:t>
            </a:r>
            <a:r>
              <a:rPr lang="pl-PL" sz="20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77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1412776"/>
            <a:ext cx="8420100" cy="5256584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pl-PL" sz="3100" dirty="0" smtClean="0">
                <a:solidFill>
                  <a:srgbClr val="FF0000"/>
                </a:solidFill>
                <a:cs typeface="Times New Roman" pitchFamily="18" charset="0"/>
              </a:rPr>
              <a:t>PROGRAM </a:t>
            </a:r>
            <a:r>
              <a:rPr lang="pl-PL" sz="3100" dirty="0" smtClean="0">
                <a:solidFill>
                  <a:srgbClr val="FF0000"/>
                </a:solidFill>
              </a:rPr>
              <a:t>LUBUSKIEGO KURATORA                               </a:t>
            </a:r>
            <a:br>
              <a:rPr lang="pl-PL" sz="3100" dirty="0" smtClean="0">
                <a:solidFill>
                  <a:srgbClr val="FF0000"/>
                </a:solidFill>
              </a:rPr>
            </a:br>
            <a:r>
              <a:rPr lang="pl-PL" sz="3100" dirty="0" smtClean="0">
                <a:solidFill>
                  <a:srgbClr val="FF0000"/>
                </a:solidFill>
              </a:rPr>
              <a:t>OŚWIATY</a:t>
            </a:r>
            <a:r>
              <a:rPr lang="pl-PL" sz="3100" i="1" dirty="0" smtClean="0">
                <a:solidFill>
                  <a:srgbClr val="FF0000"/>
                </a:solidFill>
              </a:rPr>
              <a:t> </a:t>
            </a:r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b="0" i="1" dirty="0" smtClean="0"/>
              <a:t>„Wspomaganie dyrektorów </a:t>
            </a:r>
            <a:r>
              <a:rPr lang="pl-PL" sz="3100" b="0" i="1" dirty="0" err="1" smtClean="0"/>
              <a:t>szkół</a:t>
            </a:r>
            <a:r>
              <a:rPr lang="pl-PL" sz="3100" b="0" i="1" dirty="0" smtClean="0"/>
              <a:t> podstawowych                          w zakresie sprawowania nadzoru pedagogicznego nad procesem kształcenia</a:t>
            </a:r>
            <a:r>
              <a:rPr lang="pl-PL" sz="3100" i="1" dirty="0" smtClean="0"/>
              <a:t>” </a:t>
            </a:r>
            <a:br>
              <a:rPr lang="pl-PL" sz="3100" i="1" dirty="0" smtClean="0"/>
            </a:br>
            <a:r>
              <a:rPr lang="pl-PL" sz="3100" i="1" dirty="0" smtClean="0"/>
              <a:t>w roku szkolnym 2018/2019</a:t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2200" i="1" dirty="0" smtClean="0"/>
              <a:t>Gorzów Wielkopolski, sierpień 2019 </a:t>
            </a:r>
            <a:r>
              <a:rPr lang="pl-PL" sz="2200" i="1" dirty="0" err="1" smtClean="0"/>
              <a:t>r</a:t>
            </a:r>
            <a:r>
              <a:rPr lang="pl-PL" sz="2200" i="1" dirty="0" smtClean="0"/>
              <a:t>.</a:t>
            </a:r>
            <a:r>
              <a:rPr lang="pl-PL" sz="3100" i="1" dirty="0" smtClean="0"/>
              <a:t/>
            </a:r>
            <a:br>
              <a:rPr lang="pl-PL" sz="3100" i="1" dirty="0" smtClean="0"/>
            </a:br>
            <a: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9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88640"/>
            <a:ext cx="8481392" cy="928694"/>
          </a:xfrm>
        </p:spPr>
        <p:txBody>
          <a:bodyPr>
            <a:normAutofit/>
          </a:bodyPr>
          <a:lstStyle/>
          <a:p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2">
                    <a:lumMod val="25000"/>
                  </a:schemeClr>
                </a:solidFill>
              </a:rPr>
              <a:t>Zagadnienia: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Cele i założenia programu.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Realizacja programu w roku szkolnym 2018/2019.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Wyniki egzaminu ósmoklasisty w województwie lubuskim w roku szkolnym 2018/2019.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Wnioski i rekomendacje.</a:t>
            </a:r>
          </a:p>
          <a:p>
            <a:pPr marL="457200" indent="-457200"/>
            <a:endParaRPr lang="pl-PL" sz="24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7206339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88640"/>
            <a:ext cx="832056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FF0000"/>
                </a:solidFill>
              </a:rPr>
              <a:t>Cele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i założenia 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pl-PL" sz="1800" dirty="0" smtClean="0"/>
          </a:p>
          <a:p>
            <a:r>
              <a:rPr lang="pl-PL" sz="2400" b="1" dirty="0" smtClean="0"/>
              <a:t>Cel główny: </a:t>
            </a:r>
            <a:endParaRPr lang="pl-PL" sz="2000" dirty="0" smtClean="0"/>
          </a:p>
          <a:p>
            <a:pPr algn="just"/>
            <a:r>
              <a:rPr lang="pl-PL" sz="2400" dirty="0" smtClean="0"/>
              <a:t>Rozwijanie kompetencji i wspomaganie dyrektorów </a:t>
            </a:r>
            <a:r>
              <a:rPr lang="pl-PL" sz="2400" dirty="0" err="1" smtClean="0"/>
              <a:t>szkół</a:t>
            </a:r>
            <a:r>
              <a:rPr lang="pl-PL" sz="2400" dirty="0" smtClean="0"/>
              <a:t> w zakresie sprawowania nadzoru pedagogicznego nad procesem edukacyjnym planowanym i organizowanym w sposób sprzyjający rozwojowi uczniów, w tym dobrze przygotowujący ich do egzaminu ósmoklasisty.</a:t>
            </a:r>
            <a:endParaRPr lang="pl-PL" sz="2000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56611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8544" y="142852"/>
            <a:ext cx="890270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Cele i </a:t>
            </a:r>
            <a:r>
              <a:rPr lang="pl-PL" dirty="0" smtClean="0">
                <a:solidFill>
                  <a:srgbClr val="FF0000"/>
                </a:solidFill>
              </a:rPr>
              <a:t>założenia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312631"/>
          </a:xfrm>
        </p:spPr>
        <p:txBody>
          <a:bodyPr>
            <a:normAutofit fontScale="92500"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pl-PL" dirty="0" smtClean="0"/>
              <a:t>  </a:t>
            </a:r>
            <a:r>
              <a:rPr lang="pl-PL" sz="2100" dirty="0" smtClean="0">
                <a:cs typeface="Times New Roman" pitchFamily="18" charset="0"/>
              </a:rPr>
              <a:t>Realizacja programu przewidziana jest w okresie od </a:t>
            </a:r>
            <a:r>
              <a:rPr lang="pl-PL" sz="2100" b="1" dirty="0" smtClean="0">
                <a:cs typeface="Times New Roman" pitchFamily="18" charset="0"/>
              </a:rPr>
              <a:t>września 2018 </a:t>
            </a:r>
            <a:r>
              <a:rPr lang="pl-PL" sz="2100" b="1" dirty="0" err="1" smtClean="0">
                <a:cs typeface="Times New Roman" pitchFamily="18" charset="0"/>
              </a:rPr>
              <a:t>r</a:t>
            </a:r>
            <a:r>
              <a:rPr lang="pl-PL" sz="2100" b="1" dirty="0" smtClean="0">
                <a:cs typeface="Times New Roman" pitchFamily="18" charset="0"/>
              </a:rPr>
              <a:t>. do sierpnia </a:t>
            </a:r>
            <a:br>
              <a:rPr lang="pl-PL" sz="2100" b="1" dirty="0" smtClean="0">
                <a:cs typeface="Times New Roman" pitchFamily="18" charset="0"/>
              </a:rPr>
            </a:br>
            <a:r>
              <a:rPr lang="pl-PL" sz="2100" b="1" dirty="0" smtClean="0">
                <a:cs typeface="Times New Roman" pitchFamily="18" charset="0"/>
              </a:rPr>
              <a:t>      2022 </a:t>
            </a:r>
            <a:r>
              <a:rPr lang="pl-PL" sz="2100" b="1" dirty="0" err="1" smtClean="0">
                <a:cs typeface="Times New Roman" pitchFamily="18" charset="0"/>
              </a:rPr>
              <a:t>r</a:t>
            </a:r>
            <a:r>
              <a:rPr lang="pl-PL" sz="2100" b="1" dirty="0" smtClean="0">
                <a:cs typeface="Times New Roman" pitchFamily="18" charset="0"/>
              </a:rPr>
              <a:t>. w cyklu rocznym </a:t>
            </a:r>
            <a:r>
              <a:rPr lang="pl-PL" sz="2100" dirty="0" smtClean="0">
                <a:cs typeface="Times New Roman" pitchFamily="18" charset="0"/>
              </a:rPr>
              <a:t>(</a:t>
            </a:r>
            <a:r>
              <a:rPr lang="pl-PL" sz="2100" dirty="0" smtClean="0">
                <a:solidFill>
                  <a:srgbClr val="FF0000"/>
                </a:solidFill>
                <a:cs typeface="Times New Roman" pitchFamily="18" charset="0"/>
              </a:rPr>
              <a:t>rok szkolny 2018/2019</a:t>
            </a:r>
            <a:r>
              <a:rPr lang="pl-PL" sz="2100" dirty="0" smtClean="0">
                <a:cs typeface="Times New Roman" pitchFamily="18" charset="0"/>
              </a:rPr>
              <a:t>; </a:t>
            </a:r>
            <a:r>
              <a:rPr lang="pl-PL" sz="2100" dirty="0" err="1" smtClean="0">
                <a:cs typeface="Times New Roman" pitchFamily="18" charset="0"/>
              </a:rPr>
              <a:t>2019</a:t>
            </a:r>
            <a:r>
              <a:rPr lang="pl-PL" sz="2100" dirty="0" smtClean="0">
                <a:cs typeface="Times New Roman" pitchFamily="18" charset="0"/>
              </a:rPr>
              <a:t>/2020; 20120/2021;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</a:t>
            </a:r>
            <a:r>
              <a:rPr lang="pl-PL" sz="2100" dirty="0" err="1" smtClean="0">
                <a:cs typeface="Times New Roman" pitchFamily="18" charset="0"/>
              </a:rPr>
              <a:t>2021</a:t>
            </a:r>
            <a:r>
              <a:rPr lang="pl-PL" sz="2100" dirty="0" smtClean="0">
                <a:cs typeface="Times New Roman" pitchFamily="18" charset="0"/>
              </a:rPr>
              <a:t>/2022);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Szkoła realizuje program w oparciu o </a:t>
            </a:r>
            <a:r>
              <a:rPr lang="pl-PL" sz="2100" b="1" dirty="0" smtClean="0">
                <a:cs typeface="Times New Roman" pitchFamily="18" charset="0"/>
              </a:rPr>
              <a:t>własny plan działań </a:t>
            </a:r>
            <a:r>
              <a:rPr lang="pl-PL" sz="2100" dirty="0" smtClean="0">
                <a:cs typeface="Times New Roman" pitchFamily="18" charset="0"/>
              </a:rPr>
              <a:t>opracowany na określony rok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szkolny zgodnie z zapisami w programie oraz z uwzględnieniem potrzeb i specyfiki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szkoły;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</a:t>
            </a:r>
            <a:r>
              <a:rPr lang="pl-PL" sz="2100" b="1" dirty="0" smtClean="0">
                <a:cs typeface="Times New Roman" pitchFamily="18" charset="0"/>
              </a:rPr>
              <a:t>Przekazanie do kuratorium </a:t>
            </a:r>
            <a:r>
              <a:rPr lang="pl-PL" sz="2100" dirty="0" smtClean="0">
                <a:cs typeface="Times New Roman" pitchFamily="18" charset="0"/>
              </a:rPr>
              <a:t>w terminie do końca września danego roku szkolnego    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podpisanego przez dyrektora planu działań prowadzonych w ramach programu,  stanowi       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</a:t>
            </a:r>
            <a:r>
              <a:rPr lang="pl-PL" sz="2100" b="1" dirty="0" smtClean="0">
                <a:cs typeface="Times New Roman" pitchFamily="18" charset="0"/>
              </a:rPr>
              <a:t>potwierdzenie udziału szkoły w programie</a:t>
            </a:r>
            <a:r>
              <a:rPr lang="pl-PL" sz="2100" dirty="0" smtClean="0">
                <a:cs typeface="Times New Roman" pitchFamily="18" charset="0"/>
              </a:rPr>
              <a:t>;        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W każdym roku szkolnym </a:t>
            </a:r>
            <a:r>
              <a:rPr lang="pl-PL" sz="2100" b="1" dirty="0" smtClean="0">
                <a:cs typeface="Times New Roman" pitchFamily="18" charset="0"/>
              </a:rPr>
              <a:t>program podlega ewaluacji </a:t>
            </a:r>
            <a:r>
              <a:rPr lang="pl-PL" sz="2100" dirty="0" smtClean="0">
                <a:cs typeface="Times New Roman" pitchFamily="18" charset="0"/>
              </a:rPr>
              <a:t>przeprowadzanej po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ogłoszeniu wyników egzaminu ósmoklasisty;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2100" dirty="0" smtClean="0">
                <a:cs typeface="Times New Roman" pitchFamily="18" charset="0"/>
              </a:rPr>
              <a:t>  Ewaluacja programu odbywa się dwutorowo: 1) w każdej szkole w odniesieniu do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zaplanowanych i przeprowadzonych w ramach programu działań oraz wyników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egzaminu uzyskanych przez uczniów szkoły, 2) w Kuratorium Oświaty w odniesieniu do 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działań prowadzonych w województwie oraz ogólnych wyników szkół w gminach</a:t>
            </a:r>
            <a:br>
              <a:rPr lang="pl-PL" sz="2100" dirty="0" smtClean="0">
                <a:cs typeface="Times New Roman" pitchFamily="18" charset="0"/>
              </a:rPr>
            </a:br>
            <a:r>
              <a:rPr lang="pl-PL" sz="2100" dirty="0" smtClean="0">
                <a:cs typeface="Times New Roman" pitchFamily="18" charset="0"/>
              </a:rPr>
              <a:t>      i powiatach;</a:t>
            </a:r>
          </a:p>
          <a:p>
            <a:pPr>
              <a:buFont typeface="Wingdings" pitchFamily="2" charset="2"/>
              <a:buChar char="Ø"/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18020125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Cele i </a:t>
            </a:r>
            <a:r>
              <a:rPr lang="pl-PL" dirty="0" smtClean="0">
                <a:solidFill>
                  <a:srgbClr val="FF0000"/>
                </a:solidFill>
              </a:rPr>
              <a:t>założenia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programu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sz="1900" dirty="0" smtClean="0">
                <a:cs typeface="Times New Roman" pitchFamily="18" charset="0"/>
              </a:rPr>
              <a:t>Z realizacji programu i jego ewaluacji w każdym roku szkolnym </a:t>
            </a:r>
            <a:r>
              <a:rPr lang="pl-PL" sz="1900" dirty="0" err="1" smtClean="0">
                <a:cs typeface="Times New Roman" pitchFamily="18" charset="0"/>
              </a:rPr>
              <a:t>szkoła</a:t>
            </a:r>
            <a:r>
              <a:rPr lang="pl-PL" sz="1900" dirty="0" smtClean="0">
                <a:cs typeface="Times New Roman" pitchFamily="18" charset="0"/>
              </a:rPr>
              <a:t> opracowuje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</a:t>
            </a:r>
            <a:r>
              <a:rPr lang="pl-PL" sz="1900" b="1" dirty="0" smtClean="0">
                <a:cs typeface="Times New Roman" pitchFamily="18" charset="0"/>
              </a:rPr>
              <a:t>własne sprawozdanie </a:t>
            </a:r>
            <a:r>
              <a:rPr lang="pl-PL" sz="1900" dirty="0" smtClean="0">
                <a:cs typeface="Times New Roman" pitchFamily="18" charset="0"/>
              </a:rPr>
              <a:t>zawierające wnioski i rekomendacje, a </a:t>
            </a:r>
            <a:r>
              <a:rPr lang="pl-PL" sz="1900" dirty="0" err="1" smtClean="0">
                <a:cs typeface="Times New Roman" pitchFamily="18" charset="0"/>
              </a:rPr>
              <a:t>zespół</a:t>
            </a:r>
            <a:r>
              <a:rPr lang="pl-PL" sz="1900" dirty="0" smtClean="0">
                <a:cs typeface="Times New Roman" pitchFamily="18" charset="0"/>
              </a:rPr>
              <a:t> ds. programu  –      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 </a:t>
            </a:r>
            <a:r>
              <a:rPr lang="pl-PL" sz="1900" b="1" dirty="0" smtClean="0">
                <a:cs typeface="Times New Roman" pitchFamily="18" charset="0"/>
              </a:rPr>
              <a:t>RAPORT;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900" dirty="0" smtClean="0">
                <a:cs typeface="Times New Roman" pitchFamily="18" charset="0"/>
              </a:rPr>
              <a:t> </a:t>
            </a:r>
            <a:r>
              <a:rPr lang="pl-PL" sz="1900" b="1" dirty="0" smtClean="0">
                <a:cs typeface="Times New Roman" pitchFamily="18" charset="0"/>
              </a:rPr>
              <a:t>Wnioski i rekomendacje </a:t>
            </a:r>
            <a:r>
              <a:rPr lang="pl-PL" sz="1900" dirty="0" smtClean="0">
                <a:cs typeface="Times New Roman" pitchFamily="18" charset="0"/>
              </a:rPr>
              <a:t>z ewaluacji programu oraz analizy wyników egzaminu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ósmoklasisty są </a:t>
            </a:r>
            <a:r>
              <a:rPr lang="pl-PL" sz="1900" b="1" dirty="0" smtClean="0">
                <a:cs typeface="Times New Roman" pitchFamily="18" charset="0"/>
              </a:rPr>
              <a:t>ukierunkowane na wzrost efektów kształcenia </a:t>
            </a:r>
            <a:r>
              <a:rPr lang="pl-PL" sz="1900" dirty="0" smtClean="0">
                <a:cs typeface="Times New Roman" pitchFamily="18" charset="0"/>
              </a:rPr>
              <a:t>i wykorzystywane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do modyfikacji programu oraz planu działań na kolejny rok szkolny;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900" dirty="0" smtClean="0">
                <a:cs typeface="Times New Roman" pitchFamily="18" charset="0"/>
              </a:rPr>
              <a:t> Planowanie działań w ramach programu, ich realizacja, ewaluacja </a:t>
            </a:r>
            <a:br>
              <a:rPr lang="pl-PL" sz="1900" dirty="0" smtClean="0">
                <a:cs typeface="Times New Roman" pitchFamily="18" charset="0"/>
              </a:rPr>
            </a:br>
            <a:r>
              <a:rPr lang="pl-PL" sz="1900" dirty="0" smtClean="0">
                <a:cs typeface="Times New Roman" pitchFamily="18" charset="0"/>
              </a:rPr>
              <a:t>      i modyfikacja </a:t>
            </a:r>
            <a:r>
              <a:rPr lang="pl-PL" sz="1900" b="1" dirty="0" smtClean="0">
                <a:cs typeface="Times New Roman" pitchFamily="18" charset="0"/>
              </a:rPr>
              <a:t>jest pracą zespołową. </a:t>
            </a:r>
          </a:p>
          <a:p>
            <a:pPr lvl="0">
              <a:buFont typeface="Arial" pitchFamily="34" charset="0"/>
              <a:buChar char="•"/>
            </a:pP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30867189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Uczestnicy i realizatorzy programu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4179050"/>
              </p:ext>
            </p:extLst>
          </p:nvPr>
        </p:nvGraphicFramePr>
        <p:xfrm>
          <a:off x="307975" y="1124744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23423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Kuratorium Oświaty w Gorzowie Wielkopolskim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9886"/>
              </p:ext>
            </p:extLst>
          </p:nvPr>
        </p:nvGraphicFramePr>
        <p:xfrm>
          <a:off x="0" y="1340768"/>
          <a:ext cx="9906000" cy="554021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1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7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982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 w ramach programu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Termin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i przekazanie szkołom wzoru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="1" baseline="0" dirty="0" smtClean="0"/>
                        <a:t>planu działań na rok szkolny 2018/2019</a:t>
                      </a:r>
                      <a:r>
                        <a:rPr lang="pl-PL" baseline="0" dirty="0" smtClean="0"/>
                        <a:t>, analiza otrzymanych planów przekazanych przez szkoły.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Wrzesień 2018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Zaplanowanie i sfinansowanie </a:t>
                      </a:r>
                      <a:r>
                        <a:rPr lang="pl-PL" b="1" dirty="0" smtClean="0"/>
                        <a:t>dwóch konferencji wojewódzkic</a:t>
                      </a:r>
                      <a:r>
                        <a:rPr lang="pl-PL" dirty="0" smtClean="0"/>
                        <a:t>h </a:t>
                      </a:r>
                      <a:r>
                        <a:rPr lang="pl-PL" baseline="0" dirty="0" smtClean="0"/>
                        <a:t> „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Nadzór dyrektora szkoły podstawowej nad organizacją i realizacją procesu kształcenia”.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Październik</a:t>
                      </a:r>
                      <a:r>
                        <a:rPr lang="pl-PL" baseline="0" dirty="0" smtClean="0"/>
                        <a:t> 2018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r>
                        <a:rPr lang="pl-PL" baseline="0" dirty="0" smtClean="0"/>
                        <a:t>(Gorzów Wielkopolski i Zielona Góra)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narzędzia</a:t>
                      </a:r>
                      <a:r>
                        <a:rPr lang="pl-PL" baseline="0" dirty="0" smtClean="0"/>
                        <a:t> i </a:t>
                      </a:r>
                      <a:r>
                        <a:rPr lang="pl-PL" b="1" baseline="0" dirty="0" smtClean="0"/>
                        <a:t>przeprowadzenie badania ankietowego nt. upowszechniania informacji </a:t>
                      </a:r>
                      <a:r>
                        <a:rPr lang="pl-PL" baseline="0" dirty="0" smtClean="0"/>
                        <a:t>wśród uczniów i rodziców o egzaminach zewnętrznych oraz zasadach rekrutacji do szkół ponadpodstawowych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i ponadgimnazjalnych na rok szkolny 2019/2020.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Grudzień</a:t>
                      </a:r>
                      <a:r>
                        <a:rPr lang="pl-PL" baseline="0" dirty="0" smtClean="0"/>
                        <a:t> 2018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r>
                        <a:rPr lang="pl-PL" baseline="0" dirty="0" smtClean="0"/>
                        <a:t>(zadanie dodatkowe)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/>
                        <a:t>Opracowanie narzędzia</a:t>
                      </a:r>
                      <a:r>
                        <a:rPr lang="pl-PL" baseline="0" dirty="0" smtClean="0"/>
                        <a:t> i </a:t>
                      </a:r>
                      <a:r>
                        <a:rPr lang="pl-PL" b="1" baseline="0" dirty="0" smtClean="0"/>
                        <a:t>przeprowadzenie monitorowania wewnętrznego nadzoru pedagogicznego sprawowanego </a:t>
                      </a:r>
                      <a:r>
                        <a:rPr lang="pl-PL" baseline="0" dirty="0" smtClean="0"/>
                        <a:t>przez dyrektora szkoły podstawowej w pierwszym półroczu roku szkolnego 208/2019.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Luty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 2019 r.</a:t>
                      </a:r>
                    </a:p>
                    <a:p>
                      <a:r>
                        <a:rPr lang="pl-PL" dirty="0" smtClean="0"/>
                        <a:t>System ankiet KO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3631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- Kuratorium Oświaty w Gorzowie Wielkopolskim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44565"/>
              </p:ext>
            </p:extLst>
          </p:nvPr>
        </p:nvGraphicFramePr>
        <p:xfrm>
          <a:off x="0" y="1340768"/>
          <a:ext cx="9906000" cy="526796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8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5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dirty="0" smtClean="0"/>
                        <a:t>w ramach programu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Termin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2752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Opracowanie i przekazanie </a:t>
                      </a:r>
                      <a:r>
                        <a:rPr lang="pl-PL" dirty="0" smtClean="0"/>
                        <a:t>szkołom </a:t>
                      </a:r>
                      <a:r>
                        <a:rPr lang="pl-PL" b="1" dirty="0" smtClean="0"/>
                        <a:t>wzoru</a:t>
                      </a:r>
                      <a:r>
                        <a:rPr lang="pl-PL" b="1" baseline="0" dirty="0" smtClean="0"/>
                        <a:t>  sprawozdania z</a:t>
                      </a:r>
                      <a:r>
                        <a:rPr lang="pl-PL" baseline="0" dirty="0" smtClean="0"/>
                        <a:t> realizacji </a:t>
                      </a:r>
                      <a:r>
                        <a:rPr lang="pl-PL" b="0" baseline="0" dirty="0" smtClean="0"/>
                        <a:t>planu działań na rok szkolny 2018/2019,</a:t>
                      </a:r>
                      <a:r>
                        <a:rPr lang="pl-PL" baseline="0" dirty="0" smtClean="0"/>
                        <a:t>  </a:t>
                      </a:r>
                      <a:r>
                        <a:rPr lang="pl-PL" b="1" baseline="0" dirty="0" smtClean="0"/>
                        <a:t>jako narzędzia monitorującego realizację programu w szkole.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Kwiecień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Analiza sprawozdań </a:t>
                      </a:r>
                      <a:r>
                        <a:rPr lang="pl-PL" b="0" dirty="0" smtClean="0"/>
                        <a:t>oraz</a:t>
                      </a:r>
                      <a:r>
                        <a:rPr lang="pl-PL" b="0" baseline="0" dirty="0" smtClean="0"/>
                        <a:t> </a:t>
                      </a:r>
                      <a:r>
                        <a:rPr lang="pl-PL" b="1" baseline="0" dirty="0" smtClean="0"/>
                        <a:t>wyników egzaminu ósmoklasist</a:t>
                      </a:r>
                      <a:r>
                        <a:rPr lang="pl-PL" baseline="0" dirty="0" smtClean="0"/>
                        <a:t>y </a:t>
                      </a:r>
                      <a:r>
                        <a:rPr lang="pl-PL" dirty="0" smtClean="0"/>
                        <a:t>przekazanych przez dyrektorów.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Czerwiec/lipiec 2019 </a:t>
                      </a:r>
                      <a:r>
                        <a:rPr lang="pl-PL" dirty="0" err="1" smtClean="0"/>
                        <a:t>r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Opracowanie RAPORTU </a:t>
                      </a:r>
                      <a:r>
                        <a:rPr lang="pl-PL" dirty="0" smtClean="0"/>
                        <a:t>z realizacji programu Lubuskiego Kuratora Oświaty.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Sierpień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328">
                <a:tc>
                  <a:txBody>
                    <a:bodyPr/>
                    <a:lstStyle/>
                    <a:p>
                      <a:r>
                        <a:rPr lang="pl-PL" dirty="0" smtClean="0"/>
                        <a:t>8.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Modyfikacja programu</a:t>
                      </a:r>
                      <a:r>
                        <a:rPr lang="pl-PL" b="1" baseline="0" dirty="0" smtClean="0"/>
                        <a:t> </a:t>
                      </a:r>
                      <a:r>
                        <a:rPr lang="pl-PL" baseline="0" dirty="0" smtClean="0"/>
                        <a:t>uwzględniająca wnioski </a:t>
                      </a:r>
                      <a:br>
                        <a:rPr lang="pl-PL" baseline="0" dirty="0" smtClean="0"/>
                      </a:br>
                      <a:r>
                        <a:rPr lang="pl-PL" baseline="0" dirty="0" smtClean="0"/>
                        <a:t>i rekomendacje jego uczestników.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Sierpień/wrzesień</a:t>
                      </a:r>
                      <a:r>
                        <a:rPr lang="pl-PL" baseline="0" dirty="0" smtClean="0"/>
                        <a:t> 2019 </a:t>
                      </a:r>
                      <a:r>
                        <a:rPr lang="pl-PL" baseline="0" dirty="0" err="1" smtClean="0"/>
                        <a:t>r</a:t>
                      </a:r>
                      <a:r>
                        <a:rPr lang="pl-PL" baseline="0" dirty="0" smtClean="0"/>
                        <a:t>.</a:t>
                      </a:r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316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2307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706232"/>
              </p:ext>
            </p:extLst>
          </p:nvPr>
        </p:nvGraphicFramePr>
        <p:xfrm>
          <a:off x="153988" y="1428750"/>
          <a:ext cx="9598026" cy="524061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06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4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739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Sprawozdanie z realizacji planu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 –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nadzoru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8414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97 % szkół</a:t>
                      </a:r>
                      <a:r>
                        <a:rPr lang="pl-PL" sz="1600" b="1" baseline="0" dirty="0" smtClean="0"/>
                        <a:t> (</a:t>
                      </a:r>
                      <a:r>
                        <a:rPr lang="pl-PL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których uczniowie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są</a:t>
                      </a:r>
                      <a:r>
                        <a:rPr lang="pl-PL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uprawnieni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do zdawania egzaminu</a:t>
                      </a:r>
                      <a:r>
                        <a:rPr lang="pl-PL" sz="1600" b="1" baseline="0" dirty="0" smtClean="0"/>
                        <a:t>)</a:t>
                      </a:r>
                      <a:r>
                        <a:rPr lang="pl-PL" sz="1600" b="1" dirty="0" smtClean="0"/>
                        <a:t> – przekazało plan działań </a:t>
                      </a:r>
                      <a:br>
                        <a:rPr lang="pl-PL" sz="1600" b="1" dirty="0" smtClean="0"/>
                      </a:br>
                      <a:r>
                        <a:rPr lang="pl-PL" sz="1600" dirty="0" smtClean="0"/>
                        <a:t>i </a:t>
                      </a:r>
                      <a:r>
                        <a:rPr lang="pl-PL" sz="1600" b="1" dirty="0" smtClean="0"/>
                        <a:t>przystąpiło do programu </a:t>
                      </a:r>
                      <a:r>
                        <a:rPr lang="pl-PL" sz="1600" dirty="0" smtClean="0"/>
                        <a:t>Lubuskiego Kuratora Oświaty.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przekazało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sprawozdania</a:t>
                      </a:r>
                      <a:endParaRPr lang="pl-PL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plan był w pełni realizowany,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częściowo,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ok.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4 % </a:t>
                      </a:r>
                      <a:r>
                        <a:rPr lang="pl-PL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pracowało bez planu, </a:t>
                      </a:r>
                    </a:p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modyfikowało plan,</a:t>
                      </a:r>
                    </a:p>
                    <a:p>
                      <a:pPr algn="just"/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dla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36,5 % </a:t>
                      </a:r>
                      <a:r>
                        <a:rPr lang="pl-PL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był on pomocny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353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/>
                        <a:t>95% szkół  </a:t>
                      </a:r>
                      <a:r>
                        <a:rPr lang="pl-PL" sz="1600" dirty="0" smtClean="0"/>
                        <a:t>- uwzględniło </a:t>
                      </a:r>
                      <a:r>
                        <a:rPr lang="pl-PL" sz="1600" b="1" dirty="0" smtClean="0"/>
                        <a:t>powołanie zespołu zadaniowego </a:t>
                      </a:r>
                      <a:r>
                        <a:rPr lang="pl-PL" sz="1600" b="0" dirty="0" smtClean="0"/>
                        <a:t>na</a:t>
                      </a:r>
                      <a:r>
                        <a:rPr lang="pl-PL" sz="1600" dirty="0" smtClean="0"/>
                        <a:t>uczycieli przedmiotów objętych egzaminem ósmoklasisty.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nauczyciele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tworzyli  formalny zespół, 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tworzyli zespół nieformalny,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 % - 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nauczyciele pracowali indywidualnie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0444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80 % szkół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zakładało  diagnozowanie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potrzeb szkoły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oraz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możliwości i potrzeb edukacyjnych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sposobów uczenia się i sytuacji społecznej uczniów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kontekście właściwego przygotowania ich do egzaminu ósmoklasisty.</a:t>
                      </a:r>
                      <a:endParaRPr lang="pl-PL" sz="1600" dirty="0" smtClean="0"/>
                    </a:p>
                    <a:p>
                      <a:pPr algn="just"/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/>
                        <a:t>92 % </a:t>
                      </a:r>
                      <a:r>
                        <a:rPr lang="pl-PL" sz="1600" dirty="0" smtClean="0"/>
                        <a:t>- </a:t>
                      </a:r>
                      <a:r>
                        <a:rPr lang="pl-PL" sz="1600" dirty="0" err="1" smtClean="0"/>
                        <a:t>szkół</a:t>
                      </a:r>
                      <a:r>
                        <a:rPr lang="pl-PL" sz="1600" dirty="0" smtClean="0"/>
                        <a:t> twierdzi, że</a:t>
                      </a:r>
                      <a:r>
                        <a:rPr lang="pl-PL" sz="1600" baseline="0" dirty="0" smtClean="0"/>
                        <a:t> przeprowadzono diagnozę</a:t>
                      </a:r>
                      <a:endParaRPr lang="pl-PL" sz="1600" dirty="0" smtClean="0"/>
                    </a:p>
                    <a:p>
                      <a:pPr algn="just"/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7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79032"/>
              </p:ext>
            </p:extLst>
          </p:nvPr>
        </p:nvGraphicFramePr>
        <p:xfrm>
          <a:off x="0" y="1052737"/>
          <a:ext cx="9752014" cy="586241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6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9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019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Sprawozdanie z </a:t>
                      </a:r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realizacji planu</a:t>
                      </a:r>
                    </a:p>
                    <a:p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 – 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nadzoru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6431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57%</a:t>
                      </a:r>
                      <a:r>
                        <a:rPr lang="pl-PL" sz="1800" dirty="0" smtClean="0"/>
                        <a:t> szkół zakładało </a:t>
                      </a:r>
                      <a:r>
                        <a:rPr lang="pl-PL" sz="1800" b="1" dirty="0" smtClean="0"/>
                        <a:t>przeprowadzenie ewaluacji wewnętrznej </a:t>
                      </a:r>
                      <a:r>
                        <a:rPr lang="pl-PL" sz="1800" b="0" dirty="0" smtClean="0"/>
                        <a:t>w </a:t>
                      </a:r>
                      <a:r>
                        <a:rPr lang="pl-PL" sz="1800" dirty="0" smtClean="0"/>
                        <a:t>zakresie wymagania </a:t>
                      </a:r>
                      <a:r>
                        <a:rPr lang="pl-PL" sz="1800" i="1" dirty="0" smtClean="0"/>
                        <a:t>Procesy edukacyjne są zorganizowane w sposób sprzyjający uczeniu się.</a:t>
                      </a:r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dirty="0" smtClean="0"/>
                        <a:t>60 % </a:t>
                      </a:r>
                      <a:r>
                        <a:rPr lang="pl-PL" dirty="0" smtClean="0"/>
                        <a:t>szkół –</a:t>
                      </a:r>
                      <a:r>
                        <a:rPr lang="pl-PL" baseline="0" dirty="0" smtClean="0"/>
                        <a:t> w pierwszym półroczu przeprowadziło ewaluacje w zakresie tego wymagania,</a:t>
                      </a:r>
                    </a:p>
                    <a:p>
                      <a:pPr algn="just"/>
                      <a:r>
                        <a:rPr lang="pl-PL" b="1" baseline="0" dirty="0" smtClean="0"/>
                        <a:t>55 % </a:t>
                      </a:r>
                      <a:r>
                        <a:rPr lang="pl-PL" baseline="0" dirty="0" smtClean="0"/>
                        <a:t>- zaplanowało działania doskonalące na podstawie wniosków z ewaluacji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5793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85% </a:t>
                      </a:r>
                      <a:r>
                        <a:rPr lang="pl-PL" sz="1800" dirty="0" smtClean="0"/>
                        <a:t>szkół  - uwzględniło w planie doskonalenia zawodowego nauczycieli formy w zakresie  tematyki proponowanej </a:t>
                      </a:r>
                      <a:br>
                        <a:rPr lang="pl-PL" sz="1800" dirty="0" smtClean="0"/>
                      </a:br>
                      <a:r>
                        <a:rPr lang="pl-PL" sz="1800" dirty="0" smtClean="0"/>
                        <a:t>w programie.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r>
                        <a:rPr lang="pl-PL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 – wszyscy n-le przedmiotów egzaminacyjnych uczestniczyli w zewnętrznych formach doskonalenia zawodowego,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39 %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niektórzy nauczyciele,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3 %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nikt nie uczestniczył,</a:t>
                      </a:r>
                    </a:p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72 % </a:t>
                      </a:r>
                      <a:r>
                        <a:rPr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I półroczu przeprowadziło radę szkoleniową nt. egzaminu ósmoklasisty</a:t>
                      </a:r>
                      <a:endParaRPr lang="pl-PL" sz="1800" dirty="0" smtClean="0"/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8849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Szkoły podstawowe województwa lubuskiego</a:t>
            </a:r>
            <a:endParaRPr lang="pl-PL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945776"/>
              </p:ext>
            </p:extLst>
          </p:nvPr>
        </p:nvGraphicFramePr>
        <p:xfrm>
          <a:off x="153988" y="1428750"/>
          <a:ext cx="9598026" cy="503986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78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4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Plan działań  w ramach programu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Sprawozdanie z </a:t>
                      </a:r>
                      <a:r>
                        <a:rPr lang="pl-PL" sz="1800" dirty="0" smtClean="0">
                          <a:solidFill>
                            <a:schemeClr val="bg1"/>
                          </a:solidFill>
                        </a:rPr>
                        <a:t>realizacji planu</a:t>
                      </a:r>
                    </a:p>
                    <a:p>
                      <a:r>
                        <a:rPr lang="pl-PL" sz="1800" i="0" dirty="0" smtClean="0">
                          <a:solidFill>
                            <a:schemeClr val="bg1"/>
                          </a:solidFill>
                        </a:rPr>
                        <a:t>Ankieta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 – Monitorowanie wewnętrznego</a:t>
                      </a:r>
                      <a:r>
                        <a:rPr lang="pl-PL" sz="180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nadz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</a:t>
                      </a:r>
                      <a:r>
                        <a:rPr lang="pl-PL" sz="1800" i="1" dirty="0" err="1" smtClean="0">
                          <a:solidFill>
                            <a:schemeClr val="bg1"/>
                          </a:solidFill>
                        </a:rPr>
                        <a:t>ped</a:t>
                      </a:r>
                      <a:r>
                        <a:rPr lang="pl-PL" sz="1800" i="1" dirty="0" smtClean="0">
                          <a:solidFill>
                            <a:schemeClr val="bg1"/>
                          </a:solidFill>
                        </a:rPr>
                        <a:t>.  sprawowanego przez dyrektora</a:t>
                      </a:r>
                      <a:endParaRPr lang="pl-PL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69% </a:t>
                      </a:r>
                      <a:r>
                        <a:rPr lang="pl-PL" sz="1800" dirty="0" smtClean="0"/>
                        <a:t>dyrektorów - zaplanowało wzmocnienie</a:t>
                      </a:r>
                      <a:r>
                        <a:rPr lang="pl-PL" sz="1800" baseline="0" dirty="0" smtClean="0"/>
                        <a:t> </a:t>
                      </a:r>
                      <a:r>
                        <a:rPr lang="pl-PL" sz="1800" dirty="0" smtClean="0"/>
                        <a:t>nadzoru pedagogicznego nad przebiegiem procesu edukacyjnego.</a:t>
                      </a:r>
                      <a:endParaRPr lang="pl-PL" sz="17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b="1" i="0" dirty="0" smtClean="0"/>
                        <a:t>92% </a:t>
                      </a:r>
                      <a:r>
                        <a:rPr lang="pl-PL" dirty="0" smtClean="0"/>
                        <a:t>- dyrektorów</a:t>
                      </a:r>
                      <a:r>
                        <a:rPr lang="pl-PL" baseline="0" dirty="0" smtClean="0"/>
                        <a:t>  </a:t>
                      </a:r>
                      <a:r>
                        <a:rPr lang="pl-PL" b="1" baseline="0" dirty="0" smtClean="0"/>
                        <a:t>wzmocniło  wewnętrzny nadzór pedagogiczny </a:t>
                      </a:r>
                      <a:r>
                        <a:rPr lang="pl-PL" baseline="0" dirty="0" smtClean="0"/>
                        <a:t>w różnych obszarach,</a:t>
                      </a:r>
                    </a:p>
                    <a:p>
                      <a:pPr algn="just"/>
                      <a:r>
                        <a:rPr lang="pl-PL" b="1" baseline="0" dirty="0" smtClean="0"/>
                        <a:t>8 % </a:t>
                      </a:r>
                      <a:r>
                        <a:rPr lang="pl-PL" baseline="0" dirty="0" smtClean="0"/>
                        <a:t>- nie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Wspomagająca funkcja </a:t>
                      </a:r>
                      <a:r>
                        <a:rPr lang="pl-PL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wewnętrznego nadzoru pedagogicznego 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polegała głównie na: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Zachęcaniu do pracy zespołowej i dzielenia się wiedzą oraz doświadczeniem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83,12%</a:t>
                      </a:r>
                      <a:endParaRPr lang="pl-PL" sz="18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Inspirowaniu </a:t>
                      </a:r>
                      <a:r>
                        <a:rPr lang="pl-PL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 umożliwieniu nauczycielom udziału w rożnych formach  zewnętrznego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doskonalenia zawodowego - 81,12 %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Organizowaniu szkoleniowych rad pedagogicznych – 68,12 %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Zakupie pomocy dydaktycznych,  zaopatrzeniu biblioteki szkolnej w materiały  i publikacje </a:t>
                      </a:r>
                      <a:b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dotyczące egzaminu ósmoklasisty - 55,93%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Umożliwieniu przeprowadzenia lekcji otwartej i dyskusji na temat efektywnych sposobów </a:t>
                      </a:r>
                      <a:b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uczenia</a:t>
                      </a:r>
                      <a:r>
                        <a:rPr lang="pl-P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45,56%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pl-P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pl-P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177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Placówki doskonalenia zawodowego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pl-PL" dirty="0" smtClean="0"/>
              <a:t>Placówki doskonalenia zawodowego nauczycieli:</a:t>
            </a:r>
          </a:p>
          <a:p>
            <a:pPr marL="457200" indent="-457200"/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6537"/>
              </p:ext>
            </p:extLst>
          </p:nvPr>
        </p:nvGraphicFramePr>
        <p:xfrm>
          <a:off x="0" y="1412776"/>
          <a:ext cx="9540776" cy="494518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04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5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5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5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Rodzaj</a:t>
                      </a:r>
                      <a:r>
                        <a:rPr lang="pl-PL" baseline="0" dirty="0" smtClean="0"/>
                        <a:t> f</a:t>
                      </a:r>
                      <a:r>
                        <a:rPr lang="pl-PL" dirty="0" smtClean="0"/>
                        <a:t>ormy doskonalenia zawodowego  nauczycieli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spotkań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uczestników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Konferencje przedmiotowo -metodyczne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dla nauczycieli uczących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przedmiotów objętych egzaminem.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1126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Szkolenia rad pedagogicznych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nt. egzaminu ósmoklasisty.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1660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3.</a:t>
                      </a:r>
                      <a:endParaRPr lang="pl-PL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Warsztaty metodyczne dla nauczycieli</a:t>
                      </a:r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przedmiotów objętych egzaminem </a:t>
                      </a:r>
                      <a:r>
                        <a:rPr lang="pl-PL" sz="18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ósmoklasisty.</a:t>
                      </a:r>
                      <a:endParaRPr lang="pl-PL" sz="18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72</a:t>
                      </a:r>
                      <a:endParaRPr lang="pl-PL" sz="18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1227</a:t>
                      </a:r>
                      <a:endParaRPr lang="pl-PL" sz="18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7662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Warsztaty (lub inna forma) doskonalące umiejętności dyrektorów szkół w zakresie planowania, organizowania i realizowania procesów edukacyjnych.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422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12455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42852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2018/2019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Placówki doskonalenia zawodowego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pl-PL" dirty="0" smtClean="0"/>
              <a:t>Placówki doskonalenia zawodowego nauczycieli:</a:t>
            </a:r>
          </a:p>
          <a:p>
            <a:pPr marL="457200" indent="-457200"/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63904"/>
              </p:ext>
            </p:extLst>
          </p:nvPr>
        </p:nvGraphicFramePr>
        <p:xfrm>
          <a:off x="0" y="1285859"/>
          <a:ext cx="9906000" cy="514353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3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71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5073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Rodzaj</a:t>
                      </a:r>
                      <a:r>
                        <a:rPr lang="pl-PL" baseline="0" dirty="0" smtClean="0"/>
                        <a:t> f</a:t>
                      </a:r>
                      <a:r>
                        <a:rPr lang="pl-PL" dirty="0" smtClean="0"/>
                        <a:t>ormy doskonalenia zawodowego  nauczycieli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spotkań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Liczba uczestników</a:t>
                      </a:r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4514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Formy doskonalenia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zawodowego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dla dyrektorów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zakresie </a:t>
                      </a:r>
                      <a:r>
                        <a:rPr lang="pl-PL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wykorzystywania wyników i wniosków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 wewnętrznego 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zewnętrznego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nadzoru pedagogicznego, a także wyników badań wewnętrznych i zewnętrznych do doskonalenia jakości pracy szkoły i podnoszenia efektywności kształcenia uczniów.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200" b="1" dirty="0" smtClean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ctr"/>
                      <a:r>
                        <a:rPr lang="pl-PL" sz="20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27</a:t>
                      </a:r>
                      <a:endParaRPr lang="pl-PL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l-PL" sz="1200" b="1" dirty="0" smtClean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ctr"/>
                      <a:r>
                        <a:rPr lang="pl-PL" sz="20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57</a:t>
                      </a:r>
                      <a:endParaRPr lang="pl-PL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0286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Konsultacje indywidualne dla dyrektorów </a:t>
                      </a:r>
                      <a:r>
                        <a:rPr lang="pl-PL" sz="1800" b="1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szkół</a:t>
                      </a:r>
                      <a:r>
                        <a:rPr lang="pl-PL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w zakresie tematyki dotyczącej sprawowania nadzoru pedagogicznego nad przebiegiem procesu kształcenia.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3665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Inne formy</a:t>
                      </a:r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doskonalenia zawodowego lub działania prowadzone w ramach programu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LKO (</a:t>
                      </a:r>
                      <a:r>
                        <a:rPr lang="pl-PL" sz="1800" b="0" i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nie podano jakie to formy).</a:t>
                      </a:r>
                      <a:endParaRPr lang="pl-PL" sz="1800" b="1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2361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420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142852"/>
            <a:ext cx="818262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l-PL" sz="1600" b="1" dirty="0" smtClean="0"/>
              <a:t>  </a:t>
            </a:r>
            <a:r>
              <a:rPr lang="pl-PL" sz="1800" b="1" dirty="0" smtClean="0"/>
              <a:t>W województwie lubuskim  </a:t>
            </a:r>
            <a:r>
              <a:rPr lang="pl-PL" sz="1800" dirty="0" smtClean="0"/>
              <a:t>do egzaminu w roku szkolnym 2018/2019 przystąpiło </a:t>
            </a:r>
            <a:r>
              <a:rPr lang="pl-PL" sz="1800" b="1" dirty="0" smtClean="0"/>
              <a:t>9959 uczniów</a:t>
            </a:r>
            <a:r>
              <a:rPr lang="pl-PL" sz="1800" dirty="0" smtClean="0"/>
              <a:t>  </a:t>
            </a:r>
            <a:r>
              <a:rPr lang="pl-PL" sz="1800" dirty="0" err="1" smtClean="0"/>
              <a:t>szkół</a:t>
            </a:r>
            <a:r>
              <a:rPr lang="pl-PL" sz="1800" dirty="0" smtClean="0"/>
              <a:t> podstawowych i </a:t>
            </a:r>
            <a:r>
              <a:rPr lang="pl-PL" sz="1800" dirty="0" err="1" smtClean="0"/>
              <a:t>szkół</a:t>
            </a:r>
            <a:r>
              <a:rPr lang="pl-PL" sz="1800" dirty="0" smtClean="0"/>
              <a:t> artystycznych  realizujących kształcenie ogólne.</a:t>
            </a:r>
          </a:p>
          <a:p>
            <a:pPr algn="just">
              <a:buFont typeface="Arial" pitchFamily="34" charset="0"/>
              <a:buChar char="•"/>
            </a:pPr>
            <a:endParaRPr lang="pl-PL" sz="1800" dirty="0" smtClean="0"/>
          </a:p>
          <a:p>
            <a:pPr algn="just">
              <a:buFont typeface="Arial" pitchFamily="34" charset="0"/>
              <a:buChar char="•"/>
            </a:pPr>
            <a:r>
              <a:rPr lang="pl-PL" sz="1800" b="1" dirty="0" smtClean="0"/>
              <a:t>  97 % uczniów </a:t>
            </a:r>
            <a:r>
              <a:rPr lang="pl-PL" sz="1800" dirty="0" smtClean="0"/>
              <a:t>piszących egzamin korzystało z arkusza w wersji standardowej, a </a:t>
            </a:r>
            <a:r>
              <a:rPr lang="pl-PL" sz="1800" b="1" dirty="0" smtClean="0"/>
              <a:t>ok. 3% - </a:t>
            </a:r>
            <a:br>
              <a:rPr lang="pl-PL" sz="1800" b="1" dirty="0" smtClean="0"/>
            </a:br>
            <a:r>
              <a:rPr lang="pl-PL" sz="1800" dirty="0" smtClean="0"/>
              <a:t>z arkusza dostosowanego do potrzeb uczniów: z autyzmem, w tym z zespołem Aspergera, niewidzących i słabowidzących, niesłyszących i słabosłyszących oraz z niepełnosprawnością intelektualną w stopniu lekkim.</a:t>
            </a:r>
            <a:endParaRPr lang="pl-PL" sz="1800" b="1" dirty="0" smtClean="0"/>
          </a:p>
          <a:p>
            <a:pPr algn="just"/>
            <a:endParaRPr lang="pl-PL" sz="1800" b="1" dirty="0" smtClean="0"/>
          </a:p>
          <a:p>
            <a:pPr lvl="0" algn="just">
              <a:buFont typeface="Arial" pitchFamily="34" charset="0"/>
              <a:buChar char="•"/>
            </a:pPr>
            <a:r>
              <a:rPr lang="pl-PL" sz="1800" b="1" dirty="0" smtClean="0"/>
              <a:t>  Średnie wyniki % uzyskane przez uczniów województwa lubuskiego </a:t>
            </a:r>
            <a:r>
              <a:rPr lang="pl-PL" sz="1800" dirty="0" smtClean="0"/>
              <a:t>na egzaminie ósmoklasisty w przypadku wszystkich przedmiotów </a:t>
            </a:r>
            <a:r>
              <a:rPr lang="pl-PL" sz="1800" b="1" dirty="0" smtClean="0"/>
              <a:t>były niższe od średnich wyników </a:t>
            </a:r>
            <a:br>
              <a:rPr lang="pl-PL" sz="1800" b="1" dirty="0" smtClean="0"/>
            </a:br>
            <a:r>
              <a:rPr lang="pl-PL" sz="1800" b="1" dirty="0" smtClean="0"/>
              <a:t>w kraju</a:t>
            </a:r>
            <a:r>
              <a:rPr lang="pl-PL" sz="1800" dirty="0" smtClean="0"/>
              <a:t>, ale </a:t>
            </a:r>
            <a:r>
              <a:rPr lang="pl-PL" sz="1800" b="1" dirty="0" smtClean="0"/>
              <a:t>wyższe od średnich wyników w okręgu, oprócz matematyki</a:t>
            </a:r>
            <a:r>
              <a:rPr lang="pl-PL" sz="1800" dirty="0" smtClean="0"/>
              <a:t>.</a:t>
            </a:r>
          </a:p>
          <a:p>
            <a:pPr lvl="0" algn="just">
              <a:buFont typeface="Arial" pitchFamily="34" charset="0"/>
              <a:buChar char="•"/>
            </a:pPr>
            <a:endParaRPr lang="pl-PL" sz="1800" dirty="0" smtClean="0"/>
          </a:p>
          <a:p>
            <a:pPr lvl="0" algn="just"/>
            <a:r>
              <a:rPr lang="pl-PL" sz="1800" dirty="0" smtClean="0"/>
              <a:t>Średnie wyniki % podane przez CKE i OKE -  dotyczą tylko uczniów korzystających </a:t>
            </a:r>
            <a:br>
              <a:rPr lang="pl-PL" sz="1800" dirty="0" smtClean="0"/>
            </a:br>
            <a:r>
              <a:rPr lang="pl-PL" sz="1800" dirty="0" smtClean="0"/>
              <a:t>z arkusza w wersji standardowej.</a:t>
            </a:r>
          </a:p>
          <a:p>
            <a:pPr>
              <a:buFont typeface="Wingdings" pitchFamily="2" charset="2"/>
              <a:buChar char="Ø"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4837229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</a:rPr>
              <a:t>Średnie wyniki procentowe egzaminu ósmoklasisty w układzie powiatowym województwa lubuskiego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426619"/>
              </p:ext>
            </p:extLst>
          </p:nvPr>
        </p:nvGraphicFramePr>
        <p:xfrm>
          <a:off x="-1" y="1268759"/>
          <a:ext cx="9777538" cy="55892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72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1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4378">
                <a:tc>
                  <a:txBody>
                    <a:bodyPr/>
                    <a:lstStyle/>
                    <a:p>
                      <a:endParaRPr lang="pl-PL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polski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pl-PL" sz="1800" dirty="0" smtClean="0">
                          <a:latin typeface="+mn-lt"/>
                          <a:ea typeface="Times New Roman"/>
                          <a:cs typeface="Times New Roman"/>
                        </a:rPr>
                        <a:t>atematyka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angielski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niemiecki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63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59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Okręg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60,50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42,07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56,68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39,49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r>
                        <a:rPr lang="pl-PL" dirty="0" smtClean="0"/>
                        <a:t>Województwo 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60,76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41,69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58,40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40,40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74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Powiaty północnej</a:t>
                      </a:r>
                      <a:r>
                        <a:rPr lang="pl-PL" sz="1800" i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części województwa lubuskiego</a:t>
                      </a: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gorzowski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63,37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44,67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59,37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dirty="0" smtClean="0">
                          <a:latin typeface="+mn-lt"/>
                          <a:ea typeface="Times New Roman"/>
                          <a:cs typeface="Times New Roman"/>
                        </a:rPr>
                        <a:t>37,97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międzyrzecki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58,25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36,86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latin typeface="+mn-lt"/>
                          <a:ea typeface="Times New Roman"/>
                          <a:cs typeface="Times New Roman"/>
                        </a:rPr>
                        <a:t>54,67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40,37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>
                          <a:latin typeface="+mn-lt"/>
                          <a:ea typeface="Times New Roman"/>
                          <a:cs typeface="Times New Roman"/>
                        </a:rPr>
                        <a:t>słubicki</a:t>
                      </a:r>
                      <a:endParaRPr lang="pl-PL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58,55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37,57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54,90</a:t>
                      </a:r>
                      <a:endParaRPr lang="pl-PL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42,94</a:t>
                      </a: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sulęciński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60,89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37,41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+mn-lt"/>
                        </a:rPr>
                        <a:t>49,07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39,06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6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świebodziński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58,10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38,30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54,65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38,31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2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strzelecko -drezdenecki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56,97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35,08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53,29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38,71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29894"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latin typeface="+mn-lt"/>
                        </a:rPr>
                        <a:t>Miasto Gorzów Wielkopolski</a:t>
                      </a:r>
                      <a:endParaRPr lang="pl-PL" sz="1800" b="1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65,27</a:t>
                      </a:r>
                      <a:endParaRPr lang="pl-PL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47,09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62,33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44,19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5697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42852"/>
            <a:ext cx="8110620" cy="928694"/>
          </a:xfrm>
        </p:spPr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</a:rPr>
              <a:t>Średnie wyniki procentowe egzaminu ósmoklasisty w układzie powiatowym województwa lubuskiego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763964"/>
              </p:ext>
            </p:extLst>
          </p:nvPr>
        </p:nvGraphicFramePr>
        <p:xfrm>
          <a:off x="128463" y="1273380"/>
          <a:ext cx="9777536" cy="558462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00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9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690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polski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pl-PL" sz="1800" dirty="0" smtClean="0">
                          <a:latin typeface="+mn-lt"/>
                          <a:ea typeface="Times New Roman"/>
                          <a:cs typeface="Times New Roman"/>
                        </a:rPr>
                        <a:t>atematyka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angielski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Język niemiecki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Kraj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63</a:t>
                      </a:r>
                      <a:endParaRPr lang="pl-PL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59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Okręg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60,50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42,07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56,68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39,49</a:t>
                      </a:r>
                      <a:endParaRPr lang="pl-PL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+mn-lt"/>
                        </a:rPr>
                        <a:t>Województwo </a:t>
                      </a:r>
                      <a:endParaRPr lang="pl-PL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60,76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41,69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58,40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40,40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37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Powiaty południowej</a:t>
                      </a:r>
                      <a:r>
                        <a:rPr lang="pl-PL" sz="1800" i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części województwa lubuskiego</a:t>
                      </a: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krośnieński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58,31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39,85</a:t>
                      </a:r>
                      <a:endParaRPr lang="pl-PL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51,96</a:t>
                      </a:r>
                      <a:endParaRPr lang="pl-PL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40,71</a:t>
                      </a:r>
                      <a:endParaRPr lang="pl-PL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4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nowosolski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60,24</a:t>
                      </a:r>
                      <a:endParaRPr lang="pl-PL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39,32</a:t>
                      </a:r>
                      <a:endParaRPr lang="pl-PL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58,15</a:t>
                      </a:r>
                      <a:endParaRPr lang="pl-PL" sz="11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37,51</a:t>
                      </a:r>
                      <a:endParaRPr lang="pl-PL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wschowski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54,87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39,27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47,81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34,20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zielonogórski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58,02</a:t>
                      </a:r>
                      <a:endParaRPr lang="pl-PL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37,27</a:t>
                      </a:r>
                      <a:endParaRPr lang="pl-PL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52,58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+mn-lt"/>
                          <a:ea typeface="Times New Roman"/>
                          <a:cs typeface="Times New Roman"/>
                        </a:rPr>
                        <a:t>35,28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żagański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59,63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41,07</a:t>
                      </a: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54,46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+mn-lt"/>
                        </a:rPr>
                        <a:t>39,15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89535" marR="895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13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żarski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62,08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41,07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59,33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39,90</a:t>
                      </a:r>
                      <a:endParaRPr lang="pl-PL" sz="1800" b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16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  <a:cs typeface="Times New Roman"/>
                        </a:rPr>
                        <a:t>Miasto                  Zielona Góra</a:t>
                      </a:r>
                      <a:endParaRPr lang="pl-P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63,20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49,45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66,38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53,01</a:t>
                      </a:r>
                      <a:endParaRPr lang="pl-PL" sz="18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89535" marR="895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8135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ctr"/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województwa lubuskiego z najlepszymi wynikami :</a:t>
            </a:r>
          </a:p>
          <a:p>
            <a:pPr algn="just"/>
            <a:r>
              <a:rPr lang="pl-PL" sz="2000" b="1" dirty="0" smtClean="0"/>
              <a:t>Kryterium: </a:t>
            </a:r>
            <a:r>
              <a:rPr lang="pl-PL" sz="2000" dirty="0" smtClean="0"/>
              <a:t>średni wynik procentowego szkoły z każdego egzaminu zdawanego przez jej uczniów (język polski, matematyka, języki obcy) </a:t>
            </a:r>
            <a:r>
              <a:rPr lang="pl-PL" sz="2000" b="1" dirty="0" smtClean="0"/>
              <a:t>jest WYŻSZY </a:t>
            </a:r>
            <a:r>
              <a:rPr lang="pl-PL" sz="2000" dirty="0" smtClean="0"/>
              <a:t>od średniego </a:t>
            </a:r>
            <a:r>
              <a:rPr lang="pl-PL" sz="2000" b="1" dirty="0" smtClean="0"/>
              <a:t>wyniku  procentowego gminy, powiatu, województwa lubuskiego.</a:t>
            </a:r>
          </a:p>
          <a:p>
            <a:pPr algn="just"/>
            <a:r>
              <a:rPr lang="pl-PL" sz="2000" b="1" dirty="0" smtClean="0"/>
              <a:t>Łączna liczba – 37 </a:t>
            </a:r>
            <a:r>
              <a:rPr lang="pl-PL" sz="2000" b="1" dirty="0" err="1" smtClean="0"/>
              <a:t>szkół</a:t>
            </a:r>
            <a:r>
              <a:rPr lang="pl-PL" sz="2000" b="1" dirty="0" smtClean="0"/>
              <a:t> </a:t>
            </a:r>
            <a:r>
              <a:rPr lang="pl-PL" sz="2000" i="1" dirty="0" smtClean="0"/>
              <a:t>( w RAPORCIE zaznaczone </a:t>
            </a: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</a:rPr>
              <a:t>kolorem zielonym)</a:t>
            </a:r>
            <a:endParaRPr lang="pl-PL" sz="2000" i="1" dirty="0" smtClean="0"/>
          </a:p>
          <a:p>
            <a:pPr algn="ctr"/>
            <a:r>
              <a:rPr lang="pl-PL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województwa lubuskiego z najsłabszymi wynikami:</a:t>
            </a:r>
          </a:p>
          <a:p>
            <a:pPr algn="just"/>
            <a:r>
              <a:rPr lang="pl-PL" sz="2000" b="1" dirty="0" smtClean="0"/>
              <a:t>Kryterium: </a:t>
            </a:r>
            <a:r>
              <a:rPr lang="pl-PL" sz="2000" dirty="0" smtClean="0"/>
              <a:t>średni wynik procentowy szkoły z każdego egzaminu zdawanego przez jej uczniów  (język polski, matematyka, języki obcy) </a:t>
            </a:r>
            <a:r>
              <a:rPr lang="pl-PL" sz="2000" b="1" dirty="0" smtClean="0"/>
              <a:t>jest NIŻSZY </a:t>
            </a:r>
            <a:r>
              <a:rPr lang="pl-PL" sz="2000" dirty="0" smtClean="0"/>
              <a:t>od średniego </a:t>
            </a:r>
            <a:r>
              <a:rPr lang="pl-PL" sz="2000" b="1" dirty="0" smtClean="0"/>
              <a:t>wyniku  procentowego gminy, powiatu, województwa lubuskiego.</a:t>
            </a:r>
          </a:p>
          <a:p>
            <a:pPr algn="just"/>
            <a:r>
              <a:rPr lang="pl-PL" sz="2000" b="1" dirty="0" smtClean="0"/>
              <a:t>Łączna liczba </a:t>
            </a:r>
            <a:r>
              <a:rPr lang="pl-PL" sz="2000" dirty="0" smtClean="0"/>
              <a:t> </a:t>
            </a:r>
            <a:r>
              <a:rPr lang="pl-PL" sz="2000" b="1" dirty="0" smtClean="0"/>
              <a:t>– 37 szkół </a:t>
            </a:r>
            <a:r>
              <a:rPr lang="pl-PL" sz="2000" i="1" dirty="0" smtClean="0"/>
              <a:t>(w RAPORCIE zaznaczone </a:t>
            </a:r>
            <a:r>
              <a:rPr lang="pl-PL" sz="2000" b="1" i="1" dirty="0" smtClean="0">
                <a:solidFill>
                  <a:schemeClr val="accent5">
                    <a:lumMod val="75000"/>
                  </a:schemeClr>
                </a:solidFill>
              </a:rPr>
              <a:t>kolorem ciemnopomarańczowym).</a:t>
            </a:r>
          </a:p>
          <a:p>
            <a:pPr algn="just"/>
            <a:r>
              <a:rPr lang="pl-PL" sz="2000" dirty="0" smtClean="0"/>
              <a:t>W przypadku </a:t>
            </a:r>
            <a:r>
              <a:rPr lang="pl-PL" sz="2000" b="1" dirty="0" smtClean="0"/>
              <a:t>76 szkół  </a:t>
            </a:r>
            <a:r>
              <a:rPr lang="pl-PL" sz="2000" dirty="0" smtClean="0"/>
              <a:t>wskazano (</a:t>
            </a:r>
            <a:r>
              <a:rPr lang="pl-PL" sz="2000" i="1" dirty="0" smtClean="0"/>
              <a:t>w RAPORCIE </a:t>
            </a:r>
            <a:r>
              <a:rPr lang="pl-PL" sz="2000" b="1" i="1" dirty="0" smtClean="0">
                <a:solidFill>
                  <a:srgbClr val="FFC000"/>
                </a:solidFill>
              </a:rPr>
              <a:t>kolor  jasnopomarańczowy</a:t>
            </a:r>
            <a:r>
              <a:rPr lang="pl-PL" sz="2000" dirty="0" smtClean="0"/>
              <a:t>) </a:t>
            </a:r>
            <a:br>
              <a:rPr lang="pl-PL" sz="2000" dirty="0" smtClean="0"/>
            </a:br>
            <a:r>
              <a:rPr lang="pl-PL" sz="2000" dirty="0" smtClean="0"/>
              <a:t>te wyniki, egzaminów, które były niższe od średniego wyniku gminy, powiatu </a:t>
            </a:r>
            <a:br>
              <a:rPr lang="pl-PL" sz="2000" dirty="0" smtClean="0"/>
            </a:br>
            <a:r>
              <a:rPr lang="pl-PL" sz="2000" dirty="0" smtClean="0"/>
              <a:t>i województwa.</a:t>
            </a:r>
          </a:p>
          <a:p>
            <a:pPr algn="just"/>
            <a:r>
              <a:rPr lang="pl-PL" sz="2000" dirty="0" smtClean="0"/>
              <a:t>Łącznie – ok. </a:t>
            </a:r>
            <a:r>
              <a:rPr lang="pl-PL" sz="2000" b="1" dirty="0" smtClean="0"/>
              <a:t>113 </a:t>
            </a:r>
            <a:r>
              <a:rPr lang="pl-PL" sz="2000" b="1" dirty="0" err="1" smtClean="0"/>
              <a:t>szkół</a:t>
            </a:r>
            <a:r>
              <a:rPr lang="pl-PL" sz="2000" dirty="0" smtClean="0"/>
              <a:t>, co stanowi </a:t>
            </a:r>
            <a:r>
              <a:rPr lang="pl-PL" sz="2000" b="1" dirty="0" smtClean="0"/>
              <a:t>ok.  1/3 szkół podstawowych </a:t>
            </a:r>
            <a:r>
              <a:rPr lang="pl-PL" sz="2000" dirty="0" smtClean="0"/>
              <a:t>województwa lubuskiego uzyskało przynajmniej z jednego egzaminu bardzo niski wynik.</a:t>
            </a:r>
          </a:p>
        </p:txBody>
      </p:sp>
    </p:spTree>
    <p:extLst>
      <p:ext uri="{BB962C8B-B14F-4D97-AF65-F5344CB8AC3E}">
        <p14:creationId xmlns:p14="http://schemas.microsoft.com/office/powerpoint/2010/main" val="42664887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sz="2000" b="1" dirty="0" smtClean="0"/>
              <a:t>W ocenie dyrektora i rady pedagogicznej   </a:t>
            </a:r>
            <a:r>
              <a:rPr lang="pl-PL" sz="2000" dirty="0" smtClean="0"/>
              <a:t>średnie wyniki % uzyskane przez uczniów szkoły na egzaminie ósmoklasisty w bieżącym roku szkolnym, są:</a:t>
            </a:r>
          </a:p>
          <a:p>
            <a:pPr algn="just"/>
            <a:r>
              <a:rPr lang="pl-PL" sz="2000" dirty="0" smtClean="0"/>
              <a:t>14,7 %   -  satysfakcjonujące </a:t>
            </a:r>
          </a:p>
          <a:p>
            <a:pPr algn="just"/>
            <a:r>
              <a:rPr lang="pl-PL" sz="2000" dirty="0" smtClean="0"/>
              <a:t> 10,6 %  -  bardzo dobre </a:t>
            </a:r>
          </a:p>
          <a:p>
            <a:pPr algn="just"/>
            <a:r>
              <a:rPr lang="pl-PL" sz="2000" dirty="0" smtClean="0"/>
              <a:t> 29,4 %  -  zadowalające  </a:t>
            </a:r>
          </a:p>
          <a:p>
            <a:pPr algn="just"/>
            <a:r>
              <a:rPr lang="pl-PL" sz="2000" b="1" i="1" dirty="0" smtClean="0">
                <a:solidFill>
                  <a:srgbClr val="0033CC"/>
                </a:solidFill>
              </a:rPr>
              <a:t>Razem – 54,7% </a:t>
            </a:r>
            <a:r>
              <a:rPr lang="pl-PL" sz="2000" i="1" dirty="0" err="1" smtClean="0">
                <a:solidFill>
                  <a:srgbClr val="0033CC"/>
                </a:solidFill>
              </a:rPr>
              <a:t>szkół</a:t>
            </a:r>
            <a:r>
              <a:rPr lang="pl-PL" sz="2000" i="1" dirty="0" smtClean="0">
                <a:solidFill>
                  <a:srgbClr val="0033CC"/>
                </a:solidFill>
              </a:rPr>
              <a:t> jest </a:t>
            </a:r>
            <a:r>
              <a:rPr lang="pl-PL" sz="2000" b="1" i="1" dirty="0" smtClean="0">
                <a:solidFill>
                  <a:srgbClr val="0033CC"/>
                </a:solidFill>
              </a:rPr>
              <a:t>zadowolonych z wyników  egzaminu</a:t>
            </a:r>
          </a:p>
          <a:p>
            <a:pPr algn="just"/>
            <a:r>
              <a:rPr lang="pl-PL" sz="2000" dirty="0" smtClean="0"/>
              <a:t> 11,6 %  -  słabe </a:t>
            </a:r>
          </a:p>
          <a:p>
            <a:pPr algn="just"/>
            <a:r>
              <a:rPr lang="pl-PL" sz="2000" dirty="0" smtClean="0"/>
              <a:t> 23,7% - trudno podać jedną ocenę, gdyż  średnie wyniki  uzyskane przez </a:t>
            </a:r>
            <a:br>
              <a:rPr lang="pl-PL" sz="2000" dirty="0" smtClean="0"/>
            </a:br>
            <a:r>
              <a:rPr lang="pl-PL" sz="2000" dirty="0" smtClean="0"/>
              <a:t>                     uczniów szkoły z  poszczególnych egzaminów znacznie różnią się</a:t>
            </a:r>
          </a:p>
          <a:p>
            <a:pPr algn="just"/>
            <a:r>
              <a:rPr lang="pl-PL" sz="2000" dirty="0" smtClean="0"/>
              <a:t>       1 %  -   nie udzielono odpowiedzi</a:t>
            </a:r>
          </a:p>
          <a:p>
            <a:endParaRPr lang="pl-PL" sz="2000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22745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szkół województwa lubuskiego z najlepszymi wynikami:</a:t>
            </a:r>
          </a:p>
          <a:p>
            <a:pPr algn="ctr"/>
            <a:r>
              <a:rPr lang="pl-PL" b="1" dirty="0" smtClean="0"/>
              <a:t>Kryterium: </a:t>
            </a:r>
            <a:r>
              <a:rPr lang="pl-PL" dirty="0" smtClean="0"/>
              <a:t>średni wynik procentowego każdego egzaminu zdawanego przez uczniów szkoły jest wyższy od średniego wyniku % województwa lubuskiego, okręgu i kraju – </a:t>
            </a:r>
            <a:br>
              <a:rPr lang="pl-PL" dirty="0" smtClean="0"/>
            </a:br>
            <a:r>
              <a:rPr lang="pl-PL" dirty="0" smtClean="0"/>
              <a:t>i w województwie najwyższe</a:t>
            </a:r>
          </a:p>
          <a:p>
            <a:pPr algn="ctr"/>
            <a:endParaRPr lang="pl-PL" dirty="0" smtClean="0"/>
          </a:p>
          <a:p>
            <a:pPr algn="just"/>
            <a:r>
              <a:rPr lang="pl-PL" b="1" i="1" dirty="0" smtClean="0">
                <a:solidFill>
                  <a:srgbClr val="FF0000"/>
                </a:solidFill>
              </a:rPr>
              <a:t>1)    Katolicka Szkoła Podstawowa w Żarach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 stanin: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2"/>
            </a:pPr>
            <a:r>
              <a:rPr lang="pl-PL" b="1" i="1" dirty="0" smtClean="0">
                <a:solidFill>
                  <a:srgbClr val="FF0000"/>
                </a:solidFill>
              </a:rPr>
              <a:t>Społeczna Szkoła Podstawowa w Żarach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7,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2"/>
            </a:pPr>
            <a:r>
              <a:rPr lang="pl-PL" b="1" i="1" dirty="0" smtClean="0">
                <a:solidFill>
                  <a:srgbClr val="FF0000"/>
                </a:solidFill>
              </a:rPr>
              <a:t>Społeczna Szkoła Podstawowa Stowarzyszenia Edukacyjnego                                   </a:t>
            </a:r>
            <a:br>
              <a:rPr lang="pl-PL" b="1" i="1" dirty="0" smtClean="0">
                <a:solidFill>
                  <a:srgbClr val="FF0000"/>
                </a:solidFill>
              </a:rPr>
            </a:br>
            <a:r>
              <a:rPr lang="pl-PL" b="1" i="1" dirty="0" smtClean="0">
                <a:solidFill>
                  <a:srgbClr val="FF0000"/>
                </a:solidFill>
              </a:rPr>
              <a:t> w   Gorzowie  Wielkopolskim (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stanin: 8,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457200" indent="-457200" algn="just">
              <a:buAutoNum type="arabicParenR" startAt="4"/>
            </a:pPr>
            <a:r>
              <a:rPr lang="pl-PL" b="1" i="1" dirty="0" smtClean="0">
                <a:solidFill>
                  <a:srgbClr val="FF0000"/>
                </a:solidFill>
              </a:rPr>
              <a:t>Szkoła Podstawowa nr 2 w Zielonej Górze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7,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</a:p>
          <a:p>
            <a:pPr marL="457200" indent="-457200" algn="just">
              <a:buAutoNum type="arabicParenR" startAt="4"/>
            </a:pPr>
            <a:r>
              <a:rPr lang="pl-PL" b="1" i="1" dirty="0" smtClean="0">
                <a:solidFill>
                  <a:srgbClr val="FF0000"/>
                </a:solidFill>
              </a:rPr>
              <a:t>Publiczna Szkoła Podstawowa nr 7 w Zielonej Górze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8,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9)</a:t>
            </a:r>
          </a:p>
          <a:p>
            <a:pPr marL="457200" indent="-457200" algn="just"/>
            <a:endParaRPr lang="pl-PL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/>
            <a:r>
              <a:rPr lang="pl-PL" i="1" dirty="0" smtClean="0">
                <a:solidFill>
                  <a:schemeClr val="bg2">
                    <a:lumMod val="50000"/>
                  </a:schemeClr>
                </a:solidFill>
              </a:rPr>
              <a:t>Szkoła poza programem LKO</a:t>
            </a:r>
          </a:p>
          <a:p>
            <a:pPr marL="457200" indent="-457200" algn="just"/>
            <a:r>
              <a:rPr lang="pl-PL" b="1" i="1" dirty="0" smtClean="0">
                <a:solidFill>
                  <a:srgbClr val="FF0000"/>
                </a:solidFill>
              </a:rPr>
              <a:t>Społeczna Niepubliczna Ogólnokształcąca Szkoła Muzyczna I Stopnia w Słubicach 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(stanin: 6, 9,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pl-PL" b="1" i="1" dirty="0" err="1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pl-PL" b="1" i="1" dirty="0" smtClean="0">
                <a:solidFill>
                  <a:schemeClr val="bg2">
                    <a:lumMod val="50000"/>
                  </a:schemeClr>
                </a:solidFill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5320103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600"/>
          </a:xfrm>
        </p:spPr>
        <p:txBody>
          <a:bodyPr>
            <a:normAutofit lnSpcReduction="10000"/>
          </a:bodyPr>
          <a:lstStyle/>
          <a:p>
            <a:pPr algn="ctr"/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                     </a:t>
            </a:r>
            <a:r>
              <a:rPr lang="pl-P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Egzamin z języka polskiego</a:t>
            </a:r>
            <a:r>
              <a:rPr lang="pl-PL" dirty="0" smtClean="0">
                <a:solidFill>
                  <a:srgbClr val="FF0000"/>
                </a:solidFill>
              </a:rPr>
              <a:t>:</a:t>
            </a:r>
          </a:p>
          <a:p>
            <a:r>
              <a:rPr lang="pl-PL" dirty="0" smtClean="0"/>
              <a:t>1. KATOLICKA SZKOŁA PODSTAWOWA IM. JANA PAWŁA  II W ŻARACH</a:t>
            </a:r>
          </a:p>
          <a:p>
            <a:r>
              <a:rPr lang="pl-PL" dirty="0" smtClean="0"/>
              <a:t>2. KATOLICKA SZKOŁA PODSTAWOWA IM. Ś.W. JANA PAWŁA  II W GORZOWIE </a:t>
            </a:r>
            <a:br>
              <a:rPr lang="pl-PL" dirty="0" smtClean="0"/>
            </a:br>
            <a:r>
              <a:rPr lang="pl-PL" dirty="0" smtClean="0"/>
              <a:t>    WIELKOPOLSKIM (</a:t>
            </a:r>
            <a:r>
              <a:rPr lang="pl-PL" i="1" dirty="0" err="1" smtClean="0">
                <a:solidFill>
                  <a:schemeClr val="bg2">
                    <a:lumMod val="50000"/>
                  </a:schemeClr>
                </a:solidFill>
              </a:rPr>
              <a:t>szkoła</a:t>
            </a:r>
            <a:r>
              <a:rPr lang="pl-PL" i="1" dirty="0" smtClean="0">
                <a:solidFill>
                  <a:schemeClr val="bg2">
                    <a:lumMod val="50000"/>
                  </a:schemeClr>
                </a:solidFill>
              </a:rPr>
              <a:t> poza programem)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Egzamin z  matematyki: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SZKOŁA PODSTAWOWA  W ŻARACH</a:t>
            </a:r>
          </a:p>
          <a:p>
            <a:pPr marL="457200" indent="-457200">
              <a:buAutoNum type="arabicPeriod"/>
            </a:pPr>
            <a:r>
              <a:rPr lang="pl-PL" dirty="0" smtClean="0"/>
              <a:t>SZKOŁA PODSTAWOWA NR 2 W ZIELONEJ GÓRZE 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SZKOŁA PODSTAWOWA STOWARZYSZENIA EDUKACYJNEGO  W GORZOWIE WIELKOPOLSKIM</a:t>
            </a:r>
          </a:p>
          <a:p>
            <a:pPr marL="457200" indent="-457200">
              <a:buAutoNum type="arabicPeriod"/>
            </a:pPr>
            <a:r>
              <a:rPr lang="pl-PL" dirty="0" smtClean="0"/>
              <a:t>KATOLICKA SZKOŁA PODSTAWOWA IM. JANA PAWŁA II  W ŻARACH</a:t>
            </a:r>
          </a:p>
          <a:p>
            <a:pPr marL="457200" indent="-457200">
              <a:buAutoNum type="arabicPeriod"/>
            </a:pPr>
            <a:r>
              <a:rPr lang="pl-PL" dirty="0" smtClean="0"/>
              <a:t>SPOŁECZNA NIEPUBLICZNA OGÓLNOKSZTAŁCĄCA SZKOŁA MUZYCZNA                I ST. W SŁUBICACH</a:t>
            </a:r>
          </a:p>
        </p:txBody>
      </p:sp>
    </p:spTree>
    <p:extLst>
      <p:ext uri="{BB962C8B-B14F-4D97-AF65-F5344CB8AC3E}">
        <p14:creationId xmlns:p14="http://schemas.microsoft.com/office/powerpoint/2010/main" val="22862829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0966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pl-P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</a:t>
            </a:r>
            <a:b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</a:t>
            </a:r>
            <a:r>
              <a:rPr lang="pl-PL" sz="2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  <a:p>
            <a:r>
              <a:rPr lang="pl-PL" sz="2900" b="1" dirty="0" smtClean="0">
                <a:solidFill>
                  <a:srgbClr val="FF0000"/>
                </a:solidFill>
              </a:rPr>
              <a:t>Egzamin z  języka angielskiego:</a:t>
            </a:r>
          </a:p>
          <a:p>
            <a:r>
              <a:rPr lang="pl-PL" sz="2300" dirty="0" smtClean="0"/>
              <a:t>1. KATOLICKA SZKOŁA PODSTAWOWA IM. JANA PAWŁA  II W ŻARACH</a:t>
            </a:r>
          </a:p>
          <a:p>
            <a:r>
              <a:rPr lang="pl-PL" sz="2300" dirty="0" smtClean="0"/>
              <a:t>2. SPOŁECZNA SZKOŁA PODSTAWOWA W ŻARACH</a:t>
            </a:r>
          </a:p>
          <a:p>
            <a:r>
              <a:rPr lang="pl-PL" sz="2300" dirty="0" smtClean="0"/>
              <a:t>3. SPOŁECZNA SZKOŁA PODSTAWOWA STOWARZYSZENIA EDUKACYJNEGO W GORZOWIE WIELKOPOLSKIM</a:t>
            </a:r>
          </a:p>
          <a:p>
            <a:r>
              <a:rPr lang="pl-PL" sz="2300" dirty="0" smtClean="0"/>
              <a:t>4.  SZKOŁA PODSTAWOWA NR 2 W ZIELONEJ GÓRZE</a:t>
            </a:r>
          </a:p>
          <a:p>
            <a:r>
              <a:rPr lang="pl-PL" sz="2300" dirty="0" smtClean="0"/>
              <a:t>5. EUROPEJSKA SZKOŁA PODSTAWOWA DR RAHN W ZIELONEJ GÓRZE</a:t>
            </a:r>
          </a:p>
          <a:p>
            <a:r>
              <a:rPr lang="pl-PL" sz="2300" dirty="0" smtClean="0"/>
              <a:t>6. SZKOŁA PODSTAWOWA NR 1 W STRZELCACH KRAJEŃSKICH</a:t>
            </a:r>
          </a:p>
          <a:p>
            <a:r>
              <a:rPr lang="pl-PL" sz="2300" dirty="0" smtClean="0"/>
              <a:t>7. SZKOŁA PODSTAWOWA W KUNOWICACH  (powiat słubicki)</a:t>
            </a:r>
          </a:p>
          <a:p>
            <a:r>
              <a:rPr lang="pl-PL" sz="2300" dirty="0" smtClean="0"/>
              <a:t>8. SZKOŁA PODSTAWOWA  W WITOSZYNIE  (powiat  żagański)</a:t>
            </a:r>
          </a:p>
          <a:p>
            <a:r>
              <a:rPr lang="pl-PL" sz="2300" dirty="0" smtClean="0"/>
              <a:t>9. SZKOŁA PODSTAWOWA IM. KAZIMIERZA KREMERA W BOBRÓWKU  (powiat strzelecko-drezdenecki)</a:t>
            </a:r>
          </a:p>
          <a:p>
            <a:r>
              <a:rPr lang="pl-PL" sz="2300" dirty="0" smtClean="0"/>
              <a:t>10. SZKOŁA PODSTAWOWA W JENIŃCU  (powiat  gorzowski)</a:t>
            </a:r>
          </a:p>
          <a:p>
            <a:r>
              <a:rPr lang="pl-PL" sz="2300" dirty="0" smtClean="0"/>
              <a:t>11. SPOŁECZNA NIEPUBLICZNA OGÓLNOKSZTAŁCĄCA SZKOŁA MUZYCZNA I ST. W SŁUBICACH  </a:t>
            </a:r>
            <a:endParaRPr lang="pl-PL" sz="23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12. SZKOŁA PODSTAWOWA W CHLEBOWIE  (powiat  krośnieński)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13. SZKOŁA PODSTAWOWA IM.S. ŻEROMSKIEGO  W  GÓRZYNIE  (powiat  żarski)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14. SZKOŁA PODSTAWOWA IM. MARII SKŁODOWSKIEJ-CURIE  W KONOTOPIE  (powiat  nowosolski)</a:t>
            </a:r>
          </a:p>
          <a:p>
            <a:r>
              <a:rPr lang="pl-PL" sz="2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15. SZKOŁA PODSTAWOWA W MIROCINIE DOLNYM  (powiat  nowosolski)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3898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Szkoły  województwa lubuskiego z najlepszymi wynikami  </a:t>
            </a:r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stanin) </a:t>
            </a:r>
            <a:r>
              <a:rPr lang="pl-PL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poszczególnych egzaminów:</a:t>
            </a:r>
            <a:endParaRPr lang="pl-PL" sz="1800" b="1" dirty="0" smtClean="0">
              <a:solidFill>
                <a:srgbClr val="FF0000"/>
              </a:solidFill>
            </a:endParaRPr>
          </a:p>
          <a:p>
            <a:r>
              <a:rPr lang="pl-PL" sz="1800" b="1" dirty="0" smtClean="0">
                <a:solidFill>
                  <a:srgbClr val="FF0000"/>
                </a:solidFill>
              </a:rPr>
              <a:t>Egzamin z  języka niemieckiego:</a:t>
            </a:r>
            <a:endParaRPr lang="pl-PL" sz="18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17 Z ODDZ. SPORTOWYMI IM. A. MICKIEWICZA W GORZOWIE WLKP.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18 IM. ARKADEGO FIEDLERA  W ZIELONEJ GÓRZE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PUBLICZNA SZKOŁA PODSTAWOWA NR 7 W ZIELONEJ GÓRZE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KATOLICKA SZKOŁA PODSTAWOWA IM. JANA PAWŁA II W ŻARACH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EUROPEJSKA SZKOŁA PODSTAWOWA DR RAHN W ZIELONEJ GÓRZE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2 W ZIELONEJ GÓRZE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SPOŁECZNA NIEPUBLICZNA OGÓLNOKSZTAŁCĄCA SZKOŁA MUZYCZNA I ST. W SŁUBICACH 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SPOŁECZNA SZKOŁA PODSTAWOWA NR 3 IM. STEFANA CZARNIECKIEGO W SŁUBICACH</a:t>
            </a:r>
          </a:p>
          <a:p>
            <a:pPr marL="457200" indent="-457200">
              <a:buAutoNum type="arabicPeriod"/>
            </a:pPr>
            <a:r>
              <a:rPr lang="pl-PL" sz="1600" dirty="0" smtClean="0"/>
              <a:t>SZKOŁA PODSTAWOWA NR 1 IM. TADEUSZA KOŚCIUSZKI W NOWEJ SOLI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2 IM. PRZYJACIÓŁ ZIEMI  W KOSTRZYNIE NAD ODRĄ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1 IM. TADEUSZA KOŚCIUSZKI W NOWEJ SOLI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IM. HENRYKA SIENKIEWICZA W NIEDORADZU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IM. JANA PAWŁA II W TRZEBIECHOWIE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SZKOŁA PODSTAWOWA NR 16 Z ODDZIAŁAMI INTEGRACYJNYMI IM. JÓZEFA PIŁSUDSKIEGO               W GORZOWIE WLKP.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KATOLICKA SZKOŁA PODSTAWOWA IM. ŚW. JANA PAWŁA II  W GORZWIE WLKP.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pl-PL" sz="18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8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700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pl-PL" sz="1700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7922607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b="1" dirty="0" smtClean="0">
                <a:solidFill>
                  <a:schemeClr val="bg2">
                    <a:lumMod val="25000"/>
                  </a:schemeClr>
                </a:solidFill>
              </a:rPr>
              <a:t>Średnie wyniki % </a:t>
            </a:r>
            <a:r>
              <a:rPr lang="pl-PL" b="1" dirty="0" err="1" smtClean="0">
                <a:solidFill>
                  <a:schemeClr val="bg2">
                    <a:lumMod val="25000"/>
                  </a:schemeClr>
                </a:solidFill>
              </a:rPr>
              <a:t>szkół</a:t>
            </a:r>
            <a:r>
              <a:rPr lang="pl-PL" b="1" dirty="0" smtClean="0">
                <a:solidFill>
                  <a:schemeClr val="bg2">
                    <a:lumMod val="25000"/>
                  </a:schemeClr>
                </a:solidFill>
              </a:rPr>
              <a:t> podstawowych specjalnych 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60512" y="1916832"/>
          <a:ext cx="8856984" cy="447732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3334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polski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Matematyka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angielski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Język niemiecki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9049">
                <a:tc>
                  <a:txBody>
                    <a:bodyPr/>
                    <a:lstStyle/>
                    <a:p>
                      <a:pPr algn="l"/>
                      <a:r>
                        <a:rPr lang="pl-PL" dirty="0" smtClean="0"/>
                        <a:t>Szkoły w </a:t>
                      </a:r>
                      <a:r>
                        <a:rPr lang="pl-PL" b="1" dirty="0" smtClean="0"/>
                        <a:t>powiatach północnej części </a:t>
                      </a:r>
                      <a:r>
                        <a:rPr lang="pl-PL" dirty="0" smtClean="0"/>
                        <a:t>województwa  </a:t>
                      </a:r>
                    </a:p>
                    <a:p>
                      <a:pPr algn="l"/>
                      <a:r>
                        <a:rPr lang="pl-PL" dirty="0" smtClean="0"/>
                        <a:t>(8/10)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11 – 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41 %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14 -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46,6 %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31 -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38,2 %</a:t>
                      </a:r>
                    </a:p>
                    <a:p>
                      <a:r>
                        <a:rPr lang="pl-PL" dirty="0" smtClean="0"/>
                        <a:t>(4 szkoły)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20 -39,1 %</a:t>
                      </a:r>
                    </a:p>
                    <a:p>
                      <a:r>
                        <a:rPr lang="pl-PL" dirty="0" smtClean="0"/>
                        <a:t>(4 szkoły)</a:t>
                      </a:r>
                    </a:p>
                    <a:p>
                      <a:endParaRPr lang="pl-PL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49,8 % – język rosyjski                   (1 </a:t>
                      </a:r>
                      <a:r>
                        <a:rPr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szkoła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6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Szkoły w </a:t>
                      </a:r>
                      <a:r>
                        <a:rPr lang="pl-PL" b="1" dirty="0" smtClean="0"/>
                        <a:t>powiatach południowej części </a:t>
                      </a:r>
                      <a:r>
                        <a:rPr lang="pl-PL" dirty="0" smtClean="0"/>
                        <a:t>województwa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(13/16)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22-50% </a:t>
                      </a:r>
                    </a:p>
                    <a:p>
                      <a:r>
                        <a:rPr lang="pl-PL" b="1" dirty="0" smtClean="0"/>
                        <a:t> </a:t>
                      </a:r>
                      <a:r>
                        <a:rPr lang="pl-PL" b="1" dirty="0" smtClean="0">
                          <a:solidFill>
                            <a:srgbClr val="00B050"/>
                          </a:solidFill>
                        </a:rPr>
                        <a:t>(64)</a:t>
                      </a:r>
                      <a:endParaRPr lang="pl-PL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16,9 – </a:t>
                      </a:r>
                      <a:r>
                        <a:rPr lang="pl-PL" dirty="0" smtClean="0">
                          <a:solidFill>
                            <a:srgbClr val="00B050"/>
                          </a:solidFill>
                        </a:rPr>
                        <a:t>45 %</a:t>
                      </a:r>
                    </a:p>
                    <a:p>
                      <a:r>
                        <a:rPr lang="pl-PL" dirty="0" smtClean="0">
                          <a:solidFill>
                            <a:srgbClr val="00B050"/>
                          </a:solidFill>
                        </a:rPr>
                        <a:t>(83)</a:t>
                      </a:r>
                      <a:endParaRPr lang="pl-PL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15,7 –</a:t>
                      </a:r>
                      <a:r>
                        <a:rPr lang="pl-PL" baseline="0" dirty="0" smtClean="0"/>
                        <a:t> 43,5 %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21 - </a:t>
                      </a:r>
                      <a:r>
                        <a:rPr lang="pl-PL" b="1" dirty="0" smtClean="0">
                          <a:solidFill>
                            <a:srgbClr val="00B050"/>
                          </a:solidFill>
                        </a:rPr>
                        <a:t>54,7 %</a:t>
                      </a:r>
                    </a:p>
                    <a:p>
                      <a:r>
                        <a:rPr lang="pl-PL" b="0" dirty="0" smtClean="0">
                          <a:solidFill>
                            <a:srgbClr val="00B050"/>
                          </a:solidFill>
                        </a:rPr>
                        <a:t>(82)</a:t>
                      </a:r>
                      <a:endParaRPr lang="pl-PL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90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3280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Wyniki egzaminu ósmoklasisty w roku szkolnym 2018/2019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08575"/>
          </a:xfrm>
        </p:spPr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pPr algn="just">
              <a:buFont typeface="Arial" pitchFamily="34" charset="0"/>
              <a:buChar char="•"/>
            </a:pPr>
            <a:r>
              <a:rPr lang="pl-PL" b="1" dirty="0" smtClean="0"/>
              <a:t> Szkoła, </a:t>
            </a:r>
            <a:r>
              <a:rPr lang="pl-PL" dirty="0" smtClean="0"/>
              <a:t>której uczniowie uzyskali </a:t>
            </a:r>
            <a:r>
              <a:rPr lang="pl-PL" b="1" dirty="0" smtClean="0"/>
              <a:t>najwyższe wyniki</a:t>
            </a:r>
            <a:r>
              <a:rPr lang="pl-PL" dirty="0" smtClean="0"/>
              <a:t> z</a:t>
            </a:r>
            <a:r>
              <a:rPr lang="pl-PL" b="1" dirty="0" smtClean="0"/>
              <a:t> 3 egzaminów</a:t>
            </a:r>
            <a:r>
              <a:rPr lang="pl-PL" dirty="0" smtClean="0"/>
              <a:t> to: </a:t>
            </a:r>
          </a:p>
          <a:p>
            <a:pPr algn="just"/>
            <a:r>
              <a:rPr lang="pl-PL" b="1" i="1" dirty="0" smtClean="0">
                <a:solidFill>
                  <a:srgbClr val="FF0000"/>
                </a:solidFill>
              </a:rPr>
              <a:t>Szkoła Podstawowa Specjalna w Zespole Szkół Specjalnych nr 14 </a:t>
            </a:r>
            <a:br>
              <a:rPr lang="pl-PL" b="1" i="1" dirty="0" smtClean="0">
                <a:solidFill>
                  <a:srgbClr val="FF0000"/>
                </a:solidFill>
              </a:rPr>
            </a:br>
            <a:r>
              <a:rPr lang="pl-PL" b="1" i="1" dirty="0" smtClean="0">
                <a:solidFill>
                  <a:srgbClr val="FF0000"/>
                </a:solidFill>
              </a:rPr>
              <a:t>im. Ambasadorów Praw Człowieka w Gorzowie Wielkopolskim</a:t>
            </a:r>
          </a:p>
          <a:p>
            <a:pPr algn="ctr"/>
            <a:endParaRPr lang="pl-PL" b="1" dirty="0" smtClean="0"/>
          </a:p>
          <a:p>
            <a:pPr algn="ctr"/>
            <a:r>
              <a:rPr lang="pl-PL" sz="2100" b="1" dirty="0" smtClean="0"/>
              <a:t>Wnioski</a:t>
            </a:r>
          </a:p>
          <a:p>
            <a:pPr lvl="0" algn="just"/>
            <a:r>
              <a:rPr lang="pl-PL" sz="2100" dirty="0" smtClean="0"/>
              <a:t>1) Wpływ na niskie wyniki egzaminu, </a:t>
            </a:r>
            <a:r>
              <a:rPr lang="pl-PL" sz="2100" b="1" dirty="0" smtClean="0"/>
              <a:t>w opinii dyrektorów, </a:t>
            </a:r>
            <a:r>
              <a:rPr lang="pl-PL" sz="2100" dirty="0" smtClean="0"/>
              <a:t>ma organizacja pracy </a:t>
            </a:r>
            <a:br>
              <a:rPr lang="pl-PL" sz="2100" dirty="0" smtClean="0"/>
            </a:br>
            <a:r>
              <a:rPr lang="pl-PL" sz="2100" dirty="0" smtClean="0"/>
              <a:t>w szkole  (łączenie kilku klas  np. IV, V, VI, VII i VIII), co nie sprzyja: realizacji podstawy programowej, wyjaśnianiu trudnych zagadnień, prowadzeniu zajęć powtórzeniowych </a:t>
            </a:r>
            <a:br>
              <a:rPr lang="pl-PL" sz="2100" dirty="0" smtClean="0"/>
            </a:br>
            <a:r>
              <a:rPr lang="pl-PL" sz="2100" dirty="0" smtClean="0"/>
              <a:t>i zajęć przygotowujących do egzaminu.</a:t>
            </a:r>
          </a:p>
          <a:p>
            <a:pPr algn="just"/>
            <a:r>
              <a:rPr lang="pl-PL" sz="2100" dirty="0" smtClean="0"/>
              <a:t>2)   IPET - należy doskonalić </a:t>
            </a:r>
            <a:r>
              <a:rPr lang="pl-PL" sz="2100" b="1" dirty="0" smtClean="0"/>
              <a:t>zapisy w indywidualnych programach edukacyjno-terapeutycznych,</a:t>
            </a:r>
            <a:r>
              <a:rPr lang="pl-PL" sz="2100" dirty="0" smtClean="0"/>
              <a:t> które powinny zawierać sposób przygotowania ucznia do egzaminu,                   z uwzględnieniem jego indywidualnych możliwości i potrzeb;  rzetelnie dokonywać </a:t>
            </a:r>
            <a:r>
              <a:rPr lang="pl-PL" sz="2100" b="1" dirty="0" smtClean="0"/>
              <a:t>analizy efektywność realizowanych działań </a:t>
            </a:r>
            <a:r>
              <a:rPr lang="pl-PL" sz="2100" dirty="0" smtClean="0"/>
              <a:t>w odniesieniu do celów edukacyjnych i kluczowych kompetencji.</a:t>
            </a:r>
          </a:p>
          <a:p>
            <a:pPr algn="just"/>
            <a:r>
              <a:rPr lang="pl-PL" sz="2100" dirty="0" smtClean="0"/>
              <a:t>3)  Doskonalenie zawodowe nauczycieli – wspomagać, w tym wewnątrzszkolne dzielenie się wiedzą i doświadczeniem.</a:t>
            </a:r>
          </a:p>
          <a:p>
            <a:pPr algn="just">
              <a:buFont typeface="Arial" pitchFamily="34" charset="0"/>
              <a:buChar char="•"/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11930638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br>
              <a:rPr lang="pl-PL" sz="27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sz="2700" dirty="0" smtClean="0">
                <a:solidFill>
                  <a:srgbClr val="FF0000"/>
                </a:solidFill>
              </a:rPr>
              <a:t>Wyniki egzaminu ósmoklasisty</a:t>
            </a:r>
            <a:r>
              <a:rPr lang="pl-PL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28736"/>
            <a:ext cx="9751255" cy="574468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pl-PL" sz="2100" dirty="0" smtClean="0"/>
              <a:t>Uczniowie szkół podstawowych województwa lubuskiego najlepiej zdali </a:t>
            </a:r>
            <a:r>
              <a:rPr lang="pl-PL" sz="2100" b="1" dirty="0" smtClean="0"/>
              <a:t>egzamin </a:t>
            </a:r>
            <a:br>
              <a:rPr lang="pl-PL" sz="2100" b="1" dirty="0" smtClean="0"/>
            </a:br>
            <a:r>
              <a:rPr lang="pl-PL" sz="2100" b="1" dirty="0" smtClean="0"/>
              <a:t>z języka polskiego </a:t>
            </a:r>
            <a:r>
              <a:rPr lang="pl-PL" sz="2100" dirty="0" smtClean="0"/>
              <a:t>(średni wynik % - </a:t>
            </a:r>
            <a:r>
              <a:rPr lang="pl-PL" sz="2100" b="1" dirty="0" smtClean="0"/>
              <a:t>60,76) </a:t>
            </a:r>
            <a:r>
              <a:rPr lang="pl-PL" sz="2100" dirty="0" smtClean="0"/>
              <a:t>oraz </a:t>
            </a:r>
            <a:r>
              <a:rPr lang="pl-PL" sz="2100" b="1" dirty="0" smtClean="0"/>
              <a:t>języka angielskiego (58,40 %), słabe wyniki </a:t>
            </a:r>
            <a:r>
              <a:rPr lang="pl-PL" sz="2100" dirty="0" smtClean="0"/>
              <a:t>uzyskali na egzaminie z </a:t>
            </a:r>
            <a:r>
              <a:rPr lang="pl-PL" sz="2100" b="1" dirty="0" smtClean="0"/>
              <a:t>języka niemieckiego (40,40 %) i matematyki  (41,69 %), </a:t>
            </a:r>
            <a:r>
              <a:rPr lang="pl-PL" sz="2100" dirty="0" smtClean="0"/>
              <a:t>co wskazuje na konieczność intensyfikacji działań w obszarze realizacji podstawy programowej oraz efektywnych sposobów nauczania w szczególności matematyki oraz języka niemieckiego.</a:t>
            </a:r>
          </a:p>
          <a:p>
            <a:pPr algn="just"/>
            <a:endParaRPr lang="pl-PL" sz="2100" dirty="0" smtClean="0"/>
          </a:p>
          <a:p>
            <a:pPr marL="457200" indent="-457200" algn="just">
              <a:buFont typeface="+mj-lt"/>
              <a:buAutoNum type="arabicPeriod" startAt="2"/>
            </a:pPr>
            <a:r>
              <a:rPr lang="pl-PL" sz="2100" b="1" dirty="0" smtClean="0"/>
              <a:t>Najlepsze wyniki </a:t>
            </a:r>
            <a:r>
              <a:rPr lang="pl-PL" sz="2100" dirty="0" smtClean="0"/>
              <a:t>egzaminu ósmoklasisty w roku szkolnym 2018/2019 uzyskali </a:t>
            </a:r>
            <a:r>
              <a:rPr lang="pl-PL" sz="2100" b="1" dirty="0" smtClean="0"/>
              <a:t>uczniowie  dużych miast  (Zielona Góra i Gorzów Wlkp</a:t>
            </a:r>
            <a:r>
              <a:rPr lang="pl-PL" sz="2100" dirty="0" smtClean="0"/>
              <a:t>.), osiągając średni wynik procentowy egzaminu z języka polskiego, matematyki i języka obcego wyższy od średniego wyniku województwa lubuskiego, okręgi i kraju, </a:t>
            </a:r>
            <a:r>
              <a:rPr lang="pl-PL" sz="2100" b="1" dirty="0" smtClean="0"/>
              <a:t>słabsze wyniki </a:t>
            </a:r>
            <a:r>
              <a:rPr lang="pl-PL" sz="2100" dirty="0" smtClean="0"/>
              <a:t>uzyskali uczniowie szkół wiejskich i małych miasteczek (o liczbie ludności poniżej 20 tys. mieszkańców).</a:t>
            </a:r>
          </a:p>
          <a:p>
            <a:pPr marL="457200" indent="-457200" algn="just">
              <a:buFont typeface="+mj-lt"/>
              <a:buAutoNum type="arabicPeriod" startAt="2"/>
            </a:pPr>
            <a:endParaRPr lang="pl-PL" sz="2100" dirty="0" smtClean="0"/>
          </a:p>
          <a:p>
            <a:pPr marL="457200" indent="-457200" algn="just">
              <a:buFont typeface="+mj-lt"/>
              <a:buAutoNum type="arabicPeriod" startAt="2"/>
            </a:pPr>
            <a:r>
              <a:rPr lang="pl-PL" sz="2000" dirty="0" smtClean="0"/>
              <a:t>W pięciu powiatach (świebodziński, strzelecko–drezdenecki, wschowski, zielonogórski, żagański) średnie wyniki egzaminu </a:t>
            </a:r>
            <a:r>
              <a:rPr lang="pl-PL" sz="2000" b="1" dirty="0" smtClean="0"/>
              <a:t>ze wszystkich przedmiotów</a:t>
            </a:r>
            <a:r>
              <a:rPr lang="pl-PL" sz="2000" dirty="0" smtClean="0"/>
              <a:t> </a:t>
            </a:r>
            <a:r>
              <a:rPr lang="pl-PL" sz="2000" b="1" dirty="0" smtClean="0"/>
              <a:t>są niższe</a:t>
            </a:r>
            <a:r>
              <a:rPr lang="pl-PL" sz="2000" dirty="0" smtClean="0"/>
              <a:t> od średniego wyniku województwa lubuskiego i okręgu, a w kolejnych pięciu powiatach (krośnieński, nowosolski, międzyrzecki, słubicki, sulęciński) – są niższe </a:t>
            </a:r>
            <a:br>
              <a:rPr lang="pl-PL" sz="2000" dirty="0" smtClean="0"/>
            </a:br>
            <a:r>
              <a:rPr lang="pl-PL" sz="2000" b="1" dirty="0" smtClean="0"/>
              <a:t>z trzech przedmiotów </a:t>
            </a:r>
            <a:r>
              <a:rPr lang="pl-PL" sz="2000" dirty="0" smtClean="0"/>
              <a:t>egzaminacyjnych.</a:t>
            </a:r>
          </a:p>
          <a:p>
            <a:pPr algn="just"/>
            <a:endParaRPr lang="pl-PL" sz="2100" dirty="0" smtClean="0"/>
          </a:p>
          <a:p>
            <a:pPr algn="just"/>
            <a:r>
              <a:rPr lang="pl-PL" sz="2100" dirty="0" smtClean="0"/>
              <a:t> </a:t>
            </a:r>
          </a:p>
          <a:p>
            <a:pPr marL="457200" indent="-457200" algn="just"/>
            <a:endParaRPr lang="pl-PL" sz="29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/>
            <a:endParaRPr lang="pl-PL" sz="3300" dirty="0" smtClean="0"/>
          </a:p>
        </p:txBody>
      </p:sp>
    </p:spTree>
    <p:extLst>
      <p:ext uri="{BB962C8B-B14F-4D97-AF65-F5344CB8AC3E}">
        <p14:creationId xmlns:p14="http://schemas.microsoft.com/office/powerpoint/2010/main" val="34895425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Wnioski i rekomendacje 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Wyniki egzaminu ósmoklasisty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600664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pl-PL" sz="5200" dirty="0" smtClean="0"/>
              <a:t>4. Wyniki egzaminu ósmoklasisty  z poszczególnych przedmiotów wskazują, że łącznie </a:t>
            </a:r>
            <a:r>
              <a:rPr lang="pl-PL" sz="5200" b="1" dirty="0" smtClean="0"/>
              <a:t>113 szkół </a:t>
            </a:r>
            <a:r>
              <a:rPr lang="pl-PL" sz="5200" dirty="0" smtClean="0"/>
              <a:t>z terenu różnych powiatów w województwie (35 %) </a:t>
            </a:r>
            <a:r>
              <a:rPr lang="pl-PL" sz="5200" b="1" dirty="0" smtClean="0"/>
              <a:t>przynajmniej z jednego przedmiotu </a:t>
            </a:r>
            <a:r>
              <a:rPr lang="pl-PL" sz="5200" dirty="0" smtClean="0"/>
              <a:t>egzaminacyjnego (a 11,5 % szkół ze wszystkich przedmiotów) </a:t>
            </a:r>
            <a:r>
              <a:rPr lang="pl-PL" sz="5200" b="1" dirty="0" smtClean="0"/>
              <a:t>uzyskało wynik niższy </a:t>
            </a:r>
            <a:r>
              <a:rPr lang="pl-PL" sz="5200" dirty="0" smtClean="0"/>
              <a:t>od średniego wyniku gminy, powiatu i województwa, co oznacza, </a:t>
            </a:r>
            <a:r>
              <a:rPr lang="pl-PL" sz="5200" b="1" dirty="0" smtClean="0"/>
              <a:t>że w szkołach tych występują obszary, które bezwzględnie wymagają poprawy efektywności kształcenia</a:t>
            </a:r>
            <a:r>
              <a:rPr lang="pl-PL" sz="5200" dirty="0" smtClean="0"/>
              <a:t>.</a:t>
            </a:r>
          </a:p>
          <a:p>
            <a:pPr algn="just"/>
            <a:r>
              <a:rPr lang="pl-PL" sz="5200" dirty="0" smtClean="0"/>
              <a:t>5. Analiza wyników w  ujęciu terytorialnym oraz wyników poszczególnych szkół wskazuje na </a:t>
            </a:r>
            <a:r>
              <a:rPr lang="pl-PL" sz="5200" b="1" dirty="0" smtClean="0"/>
              <a:t>potrzebę prowadzenia </a:t>
            </a:r>
            <a:r>
              <a:rPr lang="pl-PL" sz="5200" dirty="0" smtClean="0"/>
              <a:t>w województwie i poszczególnych szkołach </a:t>
            </a:r>
            <a:r>
              <a:rPr lang="pl-PL" sz="5200" b="1" dirty="0" smtClean="0"/>
              <a:t>systemowych działań w celu poprawy jakości pracy szkół i efektów kształcenia </a:t>
            </a:r>
            <a:r>
              <a:rPr lang="pl-PL" sz="5200" dirty="0" smtClean="0"/>
              <a:t>mierzonych wynikami egzaminu zewnętrznego, w tym działań prowadzonych w ramach programu Lubuskiego Kuratora Oświaty dla szkół podstawowych.</a:t>
            </a:r>
          </a:p>
          <a:p>
            <a:pPr algn="just"/>
            <a:r>
              <a:rPr lang="pl-PL" sz="5200" dirty="0" smtClean="0"/>
              <a:t>6. Dyrektorzy </a:t>
            </a:r>
            <a:r>
              <a:rPr lang="pl-PL" sz="5200" dirty="0" err="1" smtClean="0"/>
              <a:t>szkół</a:t>
            </a:r>
            <a:r>
              <a:rPr lang="pl-PL" sz="5200" dirty="0" smtClean="0"/>
              <a:t>,  które uzyskały </a:t>
            </a:r>
            <a:r>
              <a:rPr lang="pl-PL" sz="5200" b="1" dirty="0" smtClean="0"/>
              <a:t>z jednego lub większej liczby przedmiotów </a:t>
            </a:r>
            <a:r>
              <a:rPr lang="pl-PL" sz="5200" dirty="0" smtClean="0"/>
              <a:t>egzaminacyjnych </a:t>
            </a:r>
            <a:r>
              <a:rPr lang="pl-PL" sz="5200" b="1" dirty="0" smtClean="0"/>
              <a:t>wynik niski lub niesatysfakcjonujący </a:t>
            </a:r>
            <a:r>
              <a:rPr lang="pl-PL" sz="5200" dirty="0" smtClean="0"/>
              <a:t>powinni </a:t>
            </a:r>
            <a:r>
              <a:rPr lang="pl-PL" sz="5200" b="1" dirty="0" smtClean="0"/>
              <a:t>wzmocnić nadzór pedagogiczny </a:t>
            </a:r>
            <a:r>
              <a:rPr lang="pl-PL" sz="5200" dirty="0" smtClean="0"/>
              <a:t>w obszarze organizowania i realizacji procesu edukacyjnego dotyczącego tych przedmiotów.</a:t>
            </a:r>
          </a:p>
          <a:p>
            <a:pPr algn="just"/>
            <a:r>
              <a:rPr lang="pl-PL" sz="5200" dirty="0" smtClean="0"/>
              <a:t>7. Niskie wyniki szkół i gmin wskazują na potrzebę diagnozowania wewnętrznych przyczyn niepowodzeń uczniów oraz </a:t>
            </a:r>
            <a:r>
              <a:rPr lang="pl-PL" sz="5200" b="1" dirty="0" smtClean="0"/>
              <a:t>poszukiwania i stosowania adekwatnych sposobów motywowania ucznia i nauczyciela do rozwoju i podnoszenia swoich osiągnięć.</a:t>
            </a:r>
          </a:p>
        </p:txBody>
      </p:sp>
    </p:spTree>
    <p:extLst>
      <p:ext uri="{BB962C8B-B14F-4D97-AF65-F5344CB8AC3E}">
        <p14:creationId xmlns:p14="http://schemas.microsoft.com/office/powerpoint/2010/main" val="32218236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Doskonalenie zawodowe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/>
          </a:bodyPr>
          <a:lstStyle/>
          <a:p>
            <a:pPr algn="just"/>
            <a:r>
              <a:rPr lang="pl-PL" sz="2000" dirty="0" smtClean="0"/>
              <a:t>1. Wszyscy nauczyciele uczący przedmiotów egzaminacyjnych powinni wziąć udział </a:t>
            </a:r>
            <a:br>
              <a:rPr lang="pl-PL" sz="2000" dirty="0" smtClean="0"/>
            </a:br>
            <a:r>
              <a:rPr lang="pl-PL" sz="2000" dirty="0" smtClean="0"/>
              <a:t>w konferencjach przedmiotowo-metodycznych, warsztatach lub innych formach doskonalenia zawodowego, ukierunkowanych na doskonalenie kompetencji </a:t>
            </a:r>
            <a:br>
              <a:rPr lang="pl-PL" sz="2000" dirty="0" smtClean="0"/>
            </a:br>
            <a:r>
              <a:rPr lang="pl-PL" sz="2000" dirty="0" smtClean="0"/>
              <a:t>w zakresie: realizacji podstawy programowej, sposobów pracy z uczniem, efektywnego planowania i realizowania procesu edukacyjnego, a placówki doskonalenia zawodowego nauczycieli zapewnić im ten udział planując odpowiednią liczbę zajęć/spotkań. </a:t>
            </a:r>
          </a:p>
          <a:p>
            <a:pPr algn="just"/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2. Mając na uwadze dobrą współpracę pomiędzy nauczycielami i ich rozwój zawodowy, </a:t>
            </a:r>
            <a:r>
              <a:rPr lang="pl-PL" sz="2000" b="1" dirty="0" smtClean="0"/>
              <a:t>dyrektorzy szkół powinni zadbać o właściwe funkcjonowanie w szkole wewnątrzszkolnego doskonalenia zawodowego nauczycieli</a:t>
            </a:r>
            <a:r>
              <a:rPr lang="pl-PL" sz="2000" dirty="0" smtClean="0"/>
              <a:t>, uwzględniającego między innymi: dzielenie się wiedzą i doświadczeniem, prowadzenie lekcji otwartych, w tym  ukierunkowanych na umożliwianie uczniom powiązania różnych dziedzin wiedzy i jej wykorzystanie (łączenie wiedzy przedmiotowej i umiejętności z wiedzą </a:t>
            </a:r>
            <a:br>
              <a:rPr lang="pl-PL" sz="2000" dirty="0" smtClean="0"/>
            </a:br>
            <a:r>
              <a:rPr lang="pl-PL" sz="2000" dirty="0" smtClean="0"/>
              <a:t>z innych przedmiotów, doświadczeniami pozaszkolnymi, wydarzeniami w Polsce i na świecie).</a:t>
            </a:r>
          </a:p>
        </p:txBody>
      </p:sp>
    </p:spTree>
    <p:extLst>
      <p:ext uri="{BB962C8B-B14F-4D97-AF65-F5344CB8AC3E}">
        <p14:creationId xmlns:p14="http://schemas.microsoft.com/office/powerpoint/2010/main" val="32361675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Wnioski i rekomendacje 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Doskonalenie zawodowe nauczycieli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80583"/>
          </a:xfrm>
        </p:spPr>
        <p:txBody>
          <a:bodyPr>
            <a:normAutofit lnSpcReduction="10000"/>
          </a:bodyPr>
          <a:lstStyle/>
          <a:p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3. </a:t>
            </a:r>
            <a:r>
              <a:rPr lang="pl-PL" sz="2000" b="1" dirty="0" smtClean="0"/>
              <a:t>Sprawowanie wewnętrznego nadzoru pedagogicznego</a:t>
            </a:r>
            <a:r>
              <a:rPr lang="pl-PL" sz="2000" dirty="0" smtClean="0"/>
              <a:t> jest </a:t>
            </a:r>
            <a:r>
              <a:rPr lang="pl-PL" sz="2000" b="1" dirty="0" smtClean="0"/>
              <a:t>podstawowym zadaniem dyrektora szkoły.</a:t>
            </a:r>
            <a:r>
              <a:rPr lang="pl-PL" sz="2000" dirty="0" smtClean="0"/>
              <a:t> Jego właściwa realizacja ma wpływ na jakość pracy szkoły, w tym m.in. na efekty dydaktyczno-wychowawcze, relacje w społeczności szkolnej, motywację do nauki i pracy, dlatego też </a:t>
            </a:r>
            <a:r>
              <a:rPr lang="pl-PL" sz="2000" b="1" dirty="0" smtClean="0"/>
              <a:t>dyrektor winien czuć się zobowiązany do podnoszenia kompetencji w tym obszarze</a:t>
            </a:r>
            <a:r>
              <a:rPr lang="pl-PL" sz="2000" dirty="0" smtClean="0"/>
              <a:t> poprzez udział                          w formach doskonalenia zawodowego oraz samokształcenie.  </a:t>
            </a:r>
          </a:p>
          <a:p>
            <a:pPr algn="just"/>
            <a:r>
              <a:rPr lang="pl-PL" sz="2000" dirty="0" smtClean="0"/>
              <a:t> </a:t>
            </a:r>
          </a:p>
          <a:p>
            <a:pPr algn="just"/>
            <a:r>
              <a:rPr lang="pl-PL" sz="2000" dirty="0" smtClean="0"/>
              <a:t>4. Dyrektorzy </a:t>
            </a:r>
            <a:r>
              <a:rPr lang="pl-PL" sz="2000" dirty="0" err="1" smtClean="0"/>
              <a:t>szkół</a:t>
            </a:r>
            <a:r>
              <a:rPr lang="pl-PL" sz="2000" dirty="0" smtClean="0"/>
              <a:t>, które uzyskały ze wszystkich przedmiotów egzaminacyjnych </a:t>
            </a:r>
            <a:r>
              <a:rPr lang="pl-PL" sz="2000" b="1" dirty="0" smtClean="0"/>
              <a:t>bardzo niskie wyniki, </a:t>
            </a:r>
            <a:r>
              <a:rPr lang="pl-PL" sz="2000" dirty="0" smtClean="0"/>
              <a:t>powinni </a:t>
            </a:r>
            <a:r>
              <a:rPr lang="pl-PL" sz="2000" b="1" dirty="0" smtClean="0"/>
              <a:t>bezwzględnie podjąć działania doskonalące kompetencje</a:t>
            </a:r>
            <a:r>
              <a:rPr lang="pl-PL" sz="2000" dirty="0" smtClean="0"/>
              <a:t> dyrektora</a:t>
            </a:r>
            <a:r>
              <a:rPr lang="pl-PL" sz="2000" b="1" dirty="0" smtClean="0"/>
              <a:t> </a:t>
            </a:r>
            <a:r>
              <a:rPr lang="pl-PL" sz="2000" dirty="0" smtClean="0"/>
              <a:t>w zakresie organizowania i nadzorowania realizacji procesu edukacyjnego w szkole, a palcówki doskonalenia zawodowego nauczycieli uwzględnić w swoim planie pracy </a:t>
            </a:r>
            <a:r>
              <a:rPr lang="pl-PL" sz="2000" b="1" dirty="0" smtClean="0"/>
              <a:t>odpowiednie formy </a:t>
            </a:r>
            <a:r>
              <a:rPr lang="pl-PL" sz="2000" dirty="0" smtClean="0"/>
              <a:t>doskonalenia i zapewnić ich </a:t>
            </a:r>
            <a:r>
              <a:rPr lang="pl-PL" sz="2000" b="1" dirty="0" smtClean="0"/>
              <a:t>właściwą jakość. </a:t>
            </a:r>
          </a:p>
          <a:p>
            <a:pPr algn="just"/>
            <a:r>
              <a:rPr lang="pl-PL" sz="2000" b="1" dirty="0" smtClean="0"/>
              <a:t> </a:t>
            </a:r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42439065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r>
              <a:rPr lang="pl-PL" dirty="0" smtClean="0"/>
              <a:t>Wnioski i rekomendacje</a:t>
            </a:r>
            <a:br>
              <a:rPr lang="pl-PL" dirty="0" smtClean="0"/>
            </a:br>
            <a:r>
              <a:rPr lang="pl-PL" dirty="0" smtClean="0">
                <a:solidFill>
                  <a:srgbClr val="FF0000"/>
                </a:solidFill>
              </a:rPr>
              <a:t>Realizacja  programu LKO w szkołach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64" y="1196752"/>
            <a:ext cx="9596505" cy="59607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l-PL" sz="2300" dirty="0" smtClean="0"/>
              <a:t> </a:t>
            </a:r>
          </a:p>
          <a:p>
            <a:pPr algn="just"/>
            <a:r>
              <a:rPr lang="pl-PL" sz="2900" dirty="0" smtClean="0"/>
              <a:t>1. Szkoły, w których nie powołano </a:t>
            </a:r>
            <a:r>
              <a:rPr lang="pl-PL" sz="2900" b="1" dirty="0" smtClean="0"/>
              <a:t>formalnego zespołu</a:t>
            </a:r>
            <a:r>
              <a:rPr lang="pl-PL" sz="2900" dirty="0" smtClean="0"/>
              <a:t> realizującego plan działań oraz, które nie przeprowadziły </a:t>
            </a:r>
            <a:r>
              <a:rPr lang="pl-PL" sz="2900" b="1" dirty="0" smtClean="0"/>
              <a:t>ewaluacji swoich działań</a:t>
            </a:r>
            <a:r>
              <a:rPr lang="pl-PL" sz="2900" dirty="0" smtClean="0"/>
              <a:t> – powinny dostosować się do założeń programu. </a:t>
            </a:r>
          </a:p>
          <a:p>
            <a:pPr algn="just"/>
            <a:r>
              <a:rPr lang="pl-PL" sz="2900" dirty="0" smtClean="0"/>
              <a:t> </a:t>
            </a:r>
          </a:p>
          <a:p>
            <a:pPr algn="just"/>
            <a:r>
              <a:rPr lang="pl-PL" sz="2900" dirty="0" smtClean="0"/>
              <a:t>2. </a:t>
            </a:r>
            <a:r>
              <a:rPr lang="pl-PL" sz="2900" b="1" dirty="0" smtClean="0"/>
              <a:t>Podstawę do zaplanowania działań </a:t>
            </a:r>
            <a:r>
              <a:rPr lang="pl-PL" sz="2900" dirty="0" smtClean="0"/>
              <a:t>w poszczególnych obszarach zadań szkoły wymienionych w programie, </a:t>
            </a:r>
            <a:r>
              <a:rPr lang="pl-PL" sz="2900" b="1" dirty="0" smtClean="0"/>
              <a:t>powinny stanowić w szczególności wnioski </a:t>
            </a:r>
            <a:r>
              <a:rPr lang="pl-PL" sz="2900" dirty="0" smtClean="0"/>
              <a:t>z: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wewnętrznego nadzoru pedagogicznego dyrektora</a:t>
            </a:r>
            <a:r>
              <a:rPr lang="pl-PL" sz="2900" dirty="0" smtClean="0"/>
              <a:t>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analizy wyników egzaminu ósmoklasisty</a:t>
            </a:r>
            <a:r>
              <a:rPr lang="pl-PL" sz="2900" dirty="0" smtClean="0"/>
              <a:t>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ewaluacji działań prowadzonych w ramach programu </a:t>
            </a:r>
            <a:r>
              <a:rPr lang="pl-PL" sz="2900" dirty="0" smtClean="0"/>
              <a:t>w roku szkolnym 2018/2019,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diagnozy potrzeb szkoły oraz możliwości i potrzeb edukacyjnych, </a:t>
            </a:r>
          </a:p>
          <a:p>
            <a:pPr marL="457200" indent="-4572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900" b="1" dirty="0" smtClean="0"/>
              <a:t>sposobów uczenia się i sytuacji społecznej uczniów</a:t>
            </a:r>
            <a:r>
              <a:rPr lang="pl-PL" sz="2900" dirty="0" smtClean="0"/>
              <a:t> w kontekście właściwego przygotowania ich do egzaminu ósmoklasisty.</a:t>
            </a:r>
          </a:p>
          <a:p>
            <a:pPr algn="just"/>
            <a:r>
              <a:rPr lang="pl-PL" sz="2900" dirty="0" smtClean="0"/>
              <a:t> </a:t>
            </a:r>
          </a:p>
          <a:p>
            <a:pPr algn="just"/>
            <a:r>
              <a:rPr lang="pl-PL" sz="2900" dirty="0" smtClean="0"/>
              <a:t>3.  </a:t>
            </a:r>
            <a:r>
              <a:rPr lang="pl-PL" sz="2900" b="1" dirty="0" smtClean="0"/>
              <a:t>Wnioski i rekomendacje do modyfikacji planu </a:t>
            </a:r>
            <a:r>
              <a:rPr lang="pl-PL" sz="2900" dirty="0" smtClean="0"/>
              <a:t>działań szkoły w roku szkolnym 2019/2020 należy sformułować po analizie wyników uzyskanych przez uczniów szkoły uwzględniającej sprawozdanie Centralnej Komisji Egzaminacyjnej zawierające szczegółowe informacje  o zadaniach, umiejętnościach  i słabych stronach uczniów  (publikacja 26 sierpnia).  </a:t>
            </a:r>
          </a:p>
          <a:p>
            <a:pPr algn="just"/>
            <a:r>
              <a:rPr lang="pl-PL" sz="2300" dirty="0" smtClean="0"/>
              <a:t> </a:t>
            </a:r>
          </a:p>
          <a:p>
            <a:pPr algn="just"/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24909461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0472" y="1412776"/>
            <a:ext cx="9361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roku szkolnym 2018/2019 przeprowadzono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ewaluacji zewnętrznych problemowych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 1 więcej niż planowano), w tym:</a:t>
            </a: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- w zakresie wymagań ustalonych przez Ministra Edukacji Narodowej;</a:t>
            </a:r>
          </a:p>
          <a:p>
            <a:pPr lvl="0"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15 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zakresie ustalonym przez Lubuskiego Kuratora Oświaty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29875"/>
              </p:ext>
            </p:extLst>
          </p:nvPr>
        </p:nvGraphicFramePr>
        <p:xfrm>
          <a:off x="200472" y="2996952"/>
          <a:ext cx="9505056" cy="377104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757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ewaluacji: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podstawowe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branżowe I stopnia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Przedszkola i inne formy wychowania przedszkolnego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Licea ogólnokształcące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MOW-y, MOS-y i inne ośrodki, o których mowa w art. 2 pkt 7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Poradnie psychologiczno-pedagogiczne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specjalne (przysposabiające do pracy)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kształcenia ustawicznego i inne, o których mowa w art. 2 pkt. 4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zapewniające opiekę i wychowanie, o których mowa w art. 2 pkt 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oświatowo-wychowawcze i artystyczne, o których mowa w art. 2 pkt 3 ustawy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5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44074" y="2060848"/>
            <a:ext cx="8172450" cy="16882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000" dirty="0" smtClean="0">
                <a:solidFill>
                  <a:srgbClr val="000099"/>
                </a:solidFill>
              </a:rPr>
              <a:t/>
            </a:r>
            <a:br>
              <a:rPr lang="pl-PL" sz="5000" dirty="0" smtClean="0">
                <a:solidFill>
                  <a:srgbClr val="000099"/>
                </a:solidFill>
              </a:rPr>
            </a:br>
            <a:r>
              <a:rPr lang="pl-PL" sz="5000" dirty="0" smtClean="0">
                <a:solidFill>
                  <a:srgbClr val="000099"/>
                </a:solidFill>
              </a:rPr>
              <a:t>Zmiany </a:t>
            </a:r>
            <a:r>
              <a:rPr lang="pl-PL" sz="5000" dirty="0">
                <a:solidFill>
                  <a:srgbClr val="000099"/>
                </a:solidFill>
              </a:rPr>
              <a:t>w przepisach prawa oświatowego</a:t>
            </a:r>
            <a:r>
              <a:rPr lang="pl-PL" sz="5000" dirty="0"/>
              <a:t/>
            </a:r>
            <a:br>
              <a:rPr lang="pl-PL" sz="5000" dirty="0"/>
            </a:br>
            <a:endParaRPr lang="pl-PL" sz="5000" dirty="0"/>
          </a:p>
        </p:txBody>
      </p:sp>
      <p:sp>
        <p:nvSpPr>
          <p:cNvPr id="10" name="Podtytuł 2"/>
          <p:cNvSpPr>
            <a:spLocks noGrp="1"/>
          </p:cNvSpPr>
          <p:nvPr>
            <p:ph type="subTitle" idx="1"/>
          </p:nvPr>
        </p:nvSpPr>
        <p:spPr>
          <a:xfrm>
            <a:off x="992560" y="4077072"/>
            <a:ext cx="8172450" cy="129614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l-PL" sz="5600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56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7200" b="1" dirty="0" smtClean="0">
                <a:solidFill>
                  <a:schemeClr val="tx1"/>
                </a:solidFill>
              </a:rPr>
              <a:t>Awans </a:t>
            </a:r>
            <a:r>
              <a:rPr lang="pl-PL" sz="7200" b="1" dirty="0">
                <a:solidFill>
                  <a:schemeClr val="tx1"/>
                </a:solidFill>
              </a:rPr>
              <a:t>zawodowy i ocena pracy nauczyciela </a:t>
            </a:r>
            <a:br>
              <a:rPr lang="pl-PL" sz="7200" b="1" dirty="0">
                <a:solidFill>
                  <a:schemeClr val="tx1"/>
                </a:solidFill>
              </a:rPr>
            </a:br>
            <a:r>
              <a:rPr lang="pl-PL" sz="7200" b="1" dirty="0">
                <a:solidFill>
                  <a:schemeClr val="tx1"/>
                </a:solidFill>
              </a:rPr>
              <a:t>od 1 września 2019 r. </a:t>
            </a:r>
          </a:p>
          <a:p>
            <a:pPr>
              <a:lnSpc>
                <a:spcPct val="120000"/>
              </a:lnSpc>
            </a:pPr>
            <a:r>
              <a:rPr lang="pl-PL" sz="7200" b="1" dirty="0">
                <a:solidFill>
                  <a:schemeClr val="tx1"/>
                </a:solidFill>
              </a:rPr>
              <a:t>Wybrane zagadnienia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03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271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56456" y="1461239"/>
            <a:ext cx="9361040" cy="77993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</a:t>
            </a:r>
            <a:r>
              <a:rPr lang="pl-PL" sz="2000" dirty="0" smtClean="0">
                <a:solidFill>
                  <a:srgbClr val="FF0000"/>
                </a:solidFill>
              </a:rPr>
              <a:t>pory? 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Awans </a:t>
            </a:r>
            <a:r>
              <a:rPr lang="pl-PL" sz="2000" dirty="0">
                <a:solidFill>
                  <a:srgbClr val="FF0000"/>
                </a:solidFill>
              </a:rPr>
              <a:t>zawodowy i ocena pracy </a:t>
            </a:r>
            <a:r>
              <a:rPr lang="pl-PL" sz="2000" dirty="0" smtClean="0">
                <a:solidFill>
                  <a:srgbClr val="FF0000"/>
                </a:solidFill>
              </a:rPr>
              <a:t>nauczyciela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- stan </a:t>
            </a:r>
            <a:r>
              <a:rPr lang="pl-PL" sz="2000" dirty="0">
                <a:solidFill>
                  <a:srgbClr val="FF0000"/>
                </a:solidFill>
              </a:rPr>
              <a:t>prawny w okresie przed 1 września 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064568" y="2045284"/>
            <a:ext cx="7984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00B050"/>
                </a:solidFill>
              </a:rPr>
              <a:t>Przepisy przejściowe zawarte w ustawie z dnia 27 października 2017 r. </a:t>
            </a:r>
            <a:br>
              <a:rPr lang="pl-PL" b="1" dirty="0">
                <a:solidFill>
                  <a:srgbClr val="00B050"/>
                </a:solidFill>
              </a:rPr>
            </a:br>
            <a:r>
              <a:rPr lang="pl-PL" b="1" dirty="0">
                <a:solidFill>
                  <a:srgbClr val="00B050"/>
                </a:solidFill>
              </a:rPr>
              <a:t>o finansowaniu zadań oświatowych (Dz. U. poz. 2203)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32520" y="3452176"/>
            <a:ext cx="8640960" cy="324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125.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[Odbywanie stażu na kolejny stopień na dotychczasowych warunkach]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Staż na kolejny stopień awansu zawodowego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rozpoczęty i niezakończony przed dniem 1 września 2018 r. jest odbywany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126.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[Niezakończone postępowania o nadanie nauczycielom stopnia awansu]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</a:t>
            </a: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postępowań o nadanie nauczycielom stopnia awansu zawodowego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wszczętych </a:t>
            </a:r>
            <a:b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niezakończonych przed dniem 1 września 2018 r., stosuje się przepisy dotychczasowe.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127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[Ocena dorobku zawodowego nauczyciela - przepis przejściowy]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nauczycieli, którzy zakończyli staż na kolejny stopień awansu zawodowego przed dniem </a:t>
            </a: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r., lecz do tego dnia nie otrzymali oceny dorobku zawodowego za okres stażu lub nie złożyli wniosku o podjęcie postępowania kwalifikacyjnego lub egzaminacyjnego, ocena dorobku zawodowego nauczyciela za okres stażu jest dokonywana oraz postępowanie kwalifikacyjne lub egzaminacyjne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96516" y="2691615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 123.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[Ocena pracy nauczyciela - przepis przejściowy] </a:t>
            </a:r>
            <a:r>
              <a:rPr lang="pl-PL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 Do postępowań w sprawie dokonania oceny pracy nauczyciela, wszczętych i niezakończonych przed dniem 1 września 2018 r., stosuje się przepisy dotychczasowe.</a:t>
            </a:r>
          </a:p>
        </p:txBody>
      </p:sp>
    </p:spTree>
    <p:extLst>
      <p:ext uri="{BB962C8B-B14F-4D97-AF65-F5344CB8AC3E}">
        <p14:creationId xmlns:p14="http://schemas.microsoft.com/office/powerpoint/2010/main" val="28173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3731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66775" y="1682272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pory?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Awans zawodowy i ocena pracy nauczyciela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stan prawny w okresie przed  1 września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76825" y="2266247"/>
            <a:ext cx="827231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128.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[Niezakończony staż w przypadku nauczyciela stażysty - stosowanie przepisów dotychczasowych]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stażysty, który w dniu 1 września 2018 r. odbywa staż na kolejny stopień awansu zawodowego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rozpoczęty z początkiem roku szkolnego 2017/2018, ocena dorobku zawodowego nauczyciela za okres stażu jest dokonywana oraz postępowanie kwalifikacyjne na stopień nauczyciela kontraktowego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129.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[Uwzględnienie pozytywnej oceny dorobku zawodowego nauczyciela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przypadku zmiany miejsca zatrudnienia]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nauczyciela kontraktowego i nauczyciela mianowanego, który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dnia </a:t>
            </a: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 w trakcie odbywania stażu na kolejny stopień awansu zawodowego zmienił miejsce zatrudnienia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 za okres dotychczas odbytego stażu otrzymał pozytywną ocenę dorobku zawodowego, ocena ta jest uwzględniana do oceny pracy dokonywanej po zakończeniu całego stażu.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3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8753" y="422150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916832"/>
            <a:ext cx="8530530" cy="45044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 rot="19293236">
            <a:off x="205116" y="4338825"/>
            <a:ext cx="327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Ustawa nowelizująca</a:t>
            </a:r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1159817" y="2130429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1 roku i 9 miesięcy.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Skrócono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9 miesięcy.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5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420888"/>
            <a:ext cx="8928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Uwaga!</a:t>
            </a:r>
          </a:p>
          <a:p>
            <a:pPr algn="just"/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W przypadku ubiegania się o awans na stopień nauczyciela kontraktowego staż rozpoczęty w roku szkolnym 2018/2019 trwa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miesięcy</a:t>
            </a:r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l-PL" sz="2000" dirty="0">
              <a:solidFill>
                <a:srgbClr val="00B050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algn="just"/>
            <a:r>
              <a:rPr lang="pl-PL" sz="2000" dirty="0" smtClean="0">
                <a:solidFill>
                  <a:prstClr val="black"/>
                </a:solidFill>
              </a:rPr>
              <a:t>2</a:t>
            </a:r>
            <a:r>
              <a:rPr lang="pl-PL" sz="2000" dirty="0">
                <a:solidFill>
                  <a:prstClr val="black"/>
                </a:solidFill>
              </a:rPr>
              <a:t>. Po zakończeniu stażu, o którym mowa w ust. 1, dokonywana jest </a:t>
            </a:r>
            <a:r>
              <a:rPr lang="pl-PL" sz="2000" b="1" dirty="0">
                <a:solidFill>
                  <a:prstClr val="black"/>
                </a:solidFill>
              </a:rPr>
              <a:t>ocena dorobku zawodowego</a:t>
            </a:r>
            <a:r>
              <a:rPr lang="pl-PL" sz="2000" dirty="0">
                <a:solidFill>
                  <a:prstClr val="black"/>
                </a:solidFill>
              </a:rPr>
              <a:t> nauczyciela za okres stażu oraz przeprowadzane jest postępowanie kwalifikacyjne, zgodnie z przepisami ustawy zmienianej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</a:t>
            </a:r>
            <a:r>
              <a:rPr lang="pl-PL" sz="2000" dirty="0">
                <a:solidFill>
                  <a:prstClr val="black"/>
                </a:solidFill>
              </a:rPr>
              <a:t>art. 1 w brzmieniu nadanym niniejszą ustawą.</a:t>
            </a:r>
          </a:p>
          <a:p>
            <a:pPr algn="ctr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pl-PL" sz="2000" dirty="0">
                <a:solidFill>
                  <a:srgbClr val="0070C0"/>
                </a:solidFill>
              </a:rPr>
              <a:t>art. 9 ust. 1 i 2 ustawy nowelizującej</a:t>
            </a:r>
            <a:r>
              <a:rPr lang="pl-PL" sz="2000" dirty="0">
                <a:solidFill>
                  <a:prstClr val="black"/>
                </a:solidFill>
              </a:rPr>
              <a:t>)</a:t>
            </a:r>
          </a:p>
          <a:p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6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8578" y="42215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130430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</a:t>
            </a:r>
            <a:r>
              <a:rPr lang="pl-PL" sz="2800" b="1" dirty="0">
                <a:solidFill>
                  <a:prstClr val="black"/>
                </a:solidFill>
              </a:rPr>
              <a:t>2 lat szkolnych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na </a:t>
            </a:r>
            <a:r>
              <a:rPr lang="pl-PL" sz="2800" b="1" dirty="0">
                <a:solidFill>
                  <a:prstClr val="black"/>
                </a:solidFill>
              </a:rPr>
              <a:t>jeden rok szkolny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  <a:endParaRPr lang="pl-PL" sz="2800" b="1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10 ust. 2 KN</a:t>
            </a:r>
            <a:r>
              <a:rPr lang="pl-PL" sz="2800" dirty="0">
                <a:solidFill>
                  <a:prstClr val="black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2581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1916832"/>
            <a:ext cx="9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>
                <a:solidFill>
                  <a:srgbClr val="0000A3"/>
                </a:solidFill>
              </a:rPr>
              <a:t>Warunki nadania nauczycielowi kolejnego stopnia awansu zawodowego</a:t>
            </a:r>
          </a:p>
          <a:p>
            <a:pPr algn="ctr"/>
            <a:endParaRPr lang="pl-PL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Zastąpienie komisji kwalifikacyjnej </a:t>
            </a:r>
            <a:r>
              <a:rPr lang="pl-PL" sz="2800" b="1" dirty="0">
                <a:solidFill>
                  <a:prstClr val="black"/>
                </a:solidFill>
              </a:rPr>
              <a:t>komisją egzaminacyjną</a:t>
            </a:r>
            <a:r>
              <a:rPr lang="pl-PL" sz="2800" dirty="0">
                <a:solidFill>
                  <a:prstClr val="black"/>
                </a:solidFill>
              </a:rPr>
              <a:t> w postępowaniu o nadanie stopnia awansu zawodowego </a:t>
            </a:r>
            <a:r>
              <a:rPr lang="pl-PL" sz="2800" dirty="0" smtClean="0">
                <a:solidFill>
                  <a:prstClr val="black"/>
                </a:solidFill>
              </a:rPr>
              <a:t>nauczyciela kontraktowego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W przypadku nauczyciela stażysty – uzyskanie akceptacji </a:t>
            </a:r>
            <a:r>
              <a:rPr lang="pl-PL" sz="2800" b="1" dirty="0">
                <a:solidFill>
                  <a:prstClr val="black"/>
                </a:solidFill>
              </a:rPr>
              <a:t>komisji kwalifikacyjnej </a:t>
            </a:r>
            <a:r>
              <a:rPr lang="pl-PL" sz="2800" b="1" dirty="0" smtClean="0">
                <a:solidFill>
                  <a:prstClr val="black"/>
                </a:solidFill>
              </a:rPr>
              <a:t/>
            </a:r>
            <a:br>
              <a:rPr lang="pl-PL" sz="2800" b="1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po </a:t>
            </a:r>
            <a:r>
              <a:rPr lang="pl-PL" sz="2800" dirty="0">
                <a:solidFill>
                  <a:prstClr val="black"/>
                </a:solidFill>
              </a:rPr>
              <a:t>przeprowadzonej rozmowie.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9b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282" y="1246921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56614" y="1700808"/>
            <a:ext cx="917690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egzaminacyjnej </a:t>
            </a:r>
            <a:r>
              <a:rPr lang="pl-PL" sz="1600" dirty="0">
                <a:solidFill>
                  <a:prstClr val="black"/>
                </a:solidFill>
              </a:rPr>
              <a:t>dla nauczyciela ubiegającego się o awans na stopień nauczyciela kontraktowego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           1)</a:t>
            </a:r>
            <a:r>
              <a:rPr lang="pl-PL" sz="1600" dirty="0">
                <a:solidFill>
                  <a:prstClr val="black"/>
                </a:solidFill>
              </a:rPr>
              <a:t>	dyrektor lub wicedyrektor szkoły, jako przewodniczący komisji;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2)	przedstawiciel organu sprawującego nadzór pedagogiczny;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3)	przedstawiciel organu prowadzącego szkołę;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4)	ekspert z listy ekspertów prowadzonej przez ministra właściwego do spraw oświaty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          i </a:t>
            </a:r>
            <a:r>
              <a:rPr lang="pl-PL" sz="1600" dirty="0">
                <a:solidFill>
                  <a:prstClr val="black"/>
                </a:solidFill>
              </a:rPr>
              <a:t>wychowania;</a:t>
            </a:r>
          </a:p>
          <a:p>
            <a:pPr marL="800100" lvl="1" indent="-342900">
              <a:buFontTx/>
              <a:buAutoNum type="arabicParenR" startAt="5"/>
            </a:pPr>
            <a:r>
              <a:rPr lang="pl-PL" sz="1600" dirty="0">
                <a:solidFill>
                  <a:prstClr val="black"/>
                </a:solidFill>
              </a:rPr>
              <a:t>   opiekun </a:t>
            </a:r>
            <a:r>
              <a:rPr lang="pl-PL" sz="1600" dirty="0" smtClean="0">
                <a:solidFill>
                  <a:prstClr val="black"/>
                </a:solidFill>
              </a:rPr>
              <a:t>staż</a:t>
            </a:r>
          </a:p>
          <a:p>
            <a:pPr marL="0" lvl="1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175" lvl="1"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kwalifikacyjnej </a:t>
            </a:r>
            <a:r>
              <a:rPr lang="pl-PL" sz="1600" dirty="0">
                <a:solidFill>
                  <a:prstClr val="black"/>
                </a:solidFill>
              </a:rPr>
              <a:t>dla nauczycieli ubiegających się o awans na stopień nauczyciela kontraktowego: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dyrektor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lub wicedyrektor szkoły, jako przewodniczący </a:t>
            </a:r>
            <a:r>
              <a:rPr lang="pl-PL" sz="1600" dirty="0" smtClean="0">
                <a:solidFill>
                  <a:prstClr val="black"/>
                </a:solidFill>
              </a:rPr>
              <a:t>komisji;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przewodniczący zespołu nauczycieli</a:t>
            </a:r>
            <a:r>
              <a:rPr lang="pl-PL" sz="1600" dirty="0" smtClean="0">
                <a:solidFill>
                  <a:prstClr val="black"/>
                </a:solidFill>
              </a:rPr>
              <a:t>, o którym mowa w przepisach wydanych na podstawie art. 111   ustawy </a:t>
            </a:r>
            <a:r>
              <a:rPr lang="pl-PL" sz="1600" dirty="0">
                <a:solidFill>
                  <a:prstClr val="black"/>
                </a:solidFill>
              </a:rPr>
              <a:t>– Prawo oświatowe, a jeżeli zespół taki nie został w tej szkole powołany – nauczyciel mianowany </a:t>
            </a:r>
            <a:r>
              <a:rPr lang="pl-PL" sz="1600" dirty="0" smtClean="0">
                <a:solidFill>
                  <a:prstClr val="black"/>
                </a:solidFill>
              </a:rPr>
              <a:t>lub </a:t>
            </a:r>
            <a:r>
              <a:rPr lang="pl-PL" sz="1600" dirty="0">
                <a:solidFill>
                  <a:prstClr val="black"/>
                </a:solidFill>
              </a:rPr>
              <a:t>dyplomowany zatrudniony w szkole, a w przypadku przedszkola, szkoły lub placówki, </a:t>
            </a:r>
            <a:r>
              <a:rPr lang="pl-PL" sz="1600" dirty="0" smtClean="0">
                <a:solidFill>
                  <a:prstClr val="black"/>
                </a:solidFill>
              </a:rPr>
              <a:t>o </a:t>
            </a:r>
            <a:r>
              <a:rPr lang="pl-PL" sz="1600" dirty="0">
                <a:solidFill>
                  <a:prstClr val="black"/>
                </a:solidFill>
              </a:rPr>
              <a:t>których 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mowa w art. 1 ust. 2 pkt 2, w których nie są zatrudnieni nauczyciele mianowani lub dyplomowani – </a:t>
            </a:r>
            <a:r>
              <a:rPr lang="pl-PL" sz="1600" dirty="0" smtClean="0">
                <a:solidFill>
                  <a:prstClr val="black"/>
                </a:solidFill>
              </a:rPr>
              <a:t>nauczyciel </a:t>
            </a:r>
            <a:r>
              <a:rPr lang="pl-PL" sz="1600" dirty="0">
                <a:solidFill>
                  <a:prstClr val="black"/>
                </a:solidFill>
              </a:rPr>
              <a:t>kontraktowy</a:t>
            </a:r>
            <a:r>
              <a:rPr lang="pl-PL" sz="1600" dirty="0" smtClean="0">
                <a:solidFill>
                  <a:prstClr val="black"/>
                </a:solidFill>
              </a:rPr>
              <a:t>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opiekun </a:t>
            </a:r>
            <a:r>
              <a:rPr lang="pl-PL" sz="1600" b="1" dirty="0">
                <a:solidFill>
                  <a:prstClr val="black"/>
                </a:solidFill>
              </a:rPr>
              <a:t>stażu</a:t>
            </a:r>
            <a:r>
              <a:rPr lang="pl-PL" sz="1600" dirty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pl-PL" sz="1600" dirty="0" smtClean="0">
                <a:solidFill>
                  <a:prstClr val="black"/>
                </a:solidFill>
              </a:rPr>
              <a:t>                                         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473280" y="6381328"/>
            <a:ext cx="199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0033CC"/>
                </a:solidFill>
              </a:rPr>
              <a:t>(art. 9g ust. 1 KN)</a:t>
            </a:r>
          </a:p>
        </p:txBody>
      </p:sp>
    </p:spTree>
    <p:extLst>
      <p:ext uri="{BB962C8B-B14F-4D97-AF65-F5344CB8AC3E}">
        <p14:creationId xmlns:p14="http://schemas.microsoft.com/office/powerpoint/2010/main" val="14848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76536" y="2852936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Zastąpienie oceny dorobku zawodowego – </a:t>
            </a:r>
            <a:r>
              <a:rPr lang="pl-PL" sz="2800" b="1" dirty="0">
                <a:solidFill>
                  <a:prstClr val="black"/>
                </a:solidFill>
              </a:rPr>
              <a:t>oceną pracy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Powrót </a:t>
            </a:r>
            <a:r>
              <a:rPr lang="pl-PL" sz="2800" b="1" dirty="0">
                <a:solidFill>
                  <a:prstClr val="black"/>
                </a:solidFill>
              </a:rPr>
              <a:t>oceny dorobku zawodowego.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5, 5a-5f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kuratorium2010_ver2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13750</TotalTime>
  <Words>7761</Words>
  <Application>Microsoft Office PowerPoint</Application>
  <PresentationFormat>Papier A4 (210x297 mm)</PresentationFormat>
  <Paragraphs>2135</Paragraphs>
  <Slides>159</Slides>
  <Notes>108</Notes>
  <HiddenSlides>1</HiddenSlides>
  <MMClips>0</MMClips>
  <ScaleCrop>false</ScaleCrop>
  <HeadingPairs>
    <vt:vector size="6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5</vt:i4>
      </vt:variant>
      <vt:variant>
        <vt:lpstr>Tytuły slajdów</vt:lpstr>
      </vt:variant>
      <vt:variant>
        <vt:i4>159</vt:i4>
      </vt:variant>
    </vt:vector>
  </HeadingPairs>
  <TitlesOfParts>
    <vt:vector size="176" baseType="lpstr">
      <vt:lpstr>SimSun</vt:lpstr>
      <vt:lpstr>Arial</vt:lpstr>
      <vt:lpstr>Calibri</vt:lpstr>
      <vt:lpstr>Calibri Light</vt:lpstr>
      <vt:lpstr>Cambria</vt:lpstr>
      <vt:lpstr>Courier New</vt:lpstr>
      <vt:lpstr>Symbol</vt:lpstr>
      <vt:lpstr>Times</vt:lpstr>
      <vt:lpstr>Times New Roman</vt:lpstr>
      <vt:lpstr>TimesNewRomanPS-BoldMT</vt:lpstr>
      <vt:lpstr>TimesNewRomanPSMT</vt:lpstr>
      <vt:lpstr>Wingdings</vt:lpstr>
      <vt:lpstr>kuratorium2010_ver2</vt:lpstr>
      <vt:lpstr>2_kuratorium2010_ver2</vt:lpstr>
      <vt:lpstr>1_kuratorium2010_ver2</vt:lpstr>
      <vt:lpstr>3_kuratorium2010_ver2</vt:lpstr>
      <vt:lpstr>Motyw pakietu Office</vt:lpstr>
      <vt:lpstr>   Narada  dotycząca wyników i wniosków ze sprawowanego nadzoru pedagogicznego  przez Lubuskiego Kuratora Oświaty  w roku szkolnym 2018/2019  i organizacji roku szkolnego 2019/2020  (publiczne i niepubliczne szkoły i placówki)</vt:lpstr>
      <vt:lpstr>Program narady</vt:lpstr>
      <vt:lpstr>Liczba nadzorowanych szkół i placówek</vt:lpstr>
      <vt:lpstr>  Realizacja podstawowych kierunków  polityki oświatowej państwa  w roku szkolnym 2018/2019 </vt:lpstr>
      <vt:lpstr>Podstawowe kierunki polityki oświatowej państwa ustalone przez MEN na rok szkolny 2018/2019 </vt:lpstr>
      <vt:lpstr>Podstawowe kierunki polityki oświatowej państwa ustalone przez MEN </vt:lpstr>
      <vt:lpstr>  Wyniki i wnioski  wynikające ze sprawowanego nadzoru pedagogicznego nad szkołami i placówkami  przez Lubuskiego Kuratora Oświaty</vt:lpstr>
      <vt:lpstr>  Ewaluacje zewnętrzne   </vt:lpstr>
      <vt:lpstr>Ewaluacje zewnętrzne</vt:lpstr>
      <vt:lpstr>Ewaluacje zewnętrzne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  Kontrole  przewidziane w Planie Nadzoru Pedagogicznego Lubuskiego Kuratora Oświaty</vt:lpstr>
      <vt:lpstr> Realizacja kontroli przewidzianych  w planie nadzoru pedagogicznego Lubuskiego Kuratora Oświaty  w roku szkolnym 2018/2019</vt:lpstr>
      <vt:lpstr> Realizacja kontroli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Rekomendacje do dalszej pracy wynikające z analizy wyników kontroli  w trybie działań doraźnych </vt:lpstr>
      <vt:lpstr>Uwagi dotyczące zaleceń</vt:lpstr>
      <vt:lpstr>  Kontrole w trybie działań doraźnych na prośbę Ministra Edukacji Narodowej  </vt:lpstr>
      <vt:lpstr>Kontrole w trybie działań doraźnych na prośbę MEN</vt:lpstr>
      <vt:lpstr>Kontrole w trybie działań doraźnych na prośbę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Uwagi i rekomendacje do dalszej pracy wynikające z analizy wyników monitorowania pracy szkół i placówek</vt:lpstr>
      <vt:lpstr>Prezentacja programu PowerPoint</vt:lpstr>
      <vt:lpstr>Wspomaganie szkół i placówek</vt:lpstr>
      <vt:lpstr>Wspomaganie szkół i placówek</vt:lpstr>
      <vt:lpstr>  Pozostałe zadania  Lubuskiego Kuratora Oświaty</vt:lpstr>
      <vt:lpstr>Oceny pracy dyrektorów</vt:lpstr>
      <vt:lpstr>Organizacja konkursów przedmiotowych  Lubuskiego Kuratora Oświaty </vt:lpstr>
      <vt:lpstr>Awans zawodowy </vt:lpstr>
      <vt:lpstr>Dotacje</vt:lpstr>
      <vt:lpstr>Dotacje</vt:lpstr>
      <vt:lpstr>   </vt:lpstr>
      <vt:lpstr> </vt:lpstr>
      <vt:lpstr>Uwagi do arkusza organizacji szkoły</vt:lpstr>
      <vt:lpstr>Prezentacja programu PowerPoint</vt:lpstr>
      <vt:lpstr>                              PROGRAM LUBUSKIEGO KURATORA                                OŚWIATY  „Wspomaganie dyrektorów szkół podstawowych                          w zakresie sprawowania nadzoru pedagogicznego nad procesem kształcenia”  w roku szkolnym 2018/2019    Gorzów Wielkopolski, sierpień 2019 r.          </vt:lpstr>
      <vt:lpstr>Prezentacja programu PowerPoint</vt:lpstr>
      <vt:lpstr>Cele i założenia programu</vt:lpstr>
      <vt:lpstr>Cele i założenia programu</vt:lpstr>
      <vt:lpstr>Cele i założenia programu</vt:lpstr>
      <vt:lpstr>Uczestnicy i realizatorzy programu </vt:lpstr>
      <vt:lpstr>Realizacja programu w roku szkolnym 2018/2019 - Kuratorium Oświaty w Gorzowie Wielkopolskim</vt:lpstr>
      <vt:lpstr>Realizacja programu w roku szkolnym 2018/2019 - Kuratorium Oświaty w Gorzowie Wielkopolskim</vt:lpstr>
      <vt:lpstr>Realizacja programu w roku szkolnym 2018/2019  - Szkoły podstawowe województwa lubuskiego</vt:lpstr>
      <vt:lpstr>Realizacja programu w roku szkolnym 2018/2019 - Szkoły podstawowe województwa lubuskiego</vt:lpstr>
      <vt:lpstr>Realizacja programu w roku szkolnym 2018/2019 - Szkoły podstawowe województwa lubuskiego</vt:lpstr>
      <vt:lpstr>Realizacja programu w roku szkolnym 2018/2019 - Placówki doskonalenia zawodowego nauczycieli</vt:lpstr>
      <vt:lpstr>Realizacja programu w roku szkolnym 2018/2019 - Placówki doskonalenia zawodowego nauczycieli</vt:lpstr>
      <vt:lpstr>Wyniki egzaminu ósmoklasisty w roku szkolnym 2018/2019</vt:lpstr>
      <vt:lpstr>Średnie wyniki procentowe egzaminu ósmoklasisty w układzie powiatowym województwa lubuskiego</vt:lpstr>
      <vt:lpstr>Średnie wyniki procentowe egzaminu ósmoklasisty w układzie powiatowym województwa lubuskiego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Wyniki egzaminu ósmoklasisty w roku szkolnym 2018/2019</vt:lpstr>
      <vt:lpstr>Wnioski i rekomendacje   Wyniki egzaminu ósmoklasisty </vt:lpstr>
      <vt:lpstr> Wnioski i rekomendacje    Wyniki egzaminu ósmoklasisty</vt:lpstr>
      <vt:lpstr>Wnioski i rekomendacje   Doskonalenie zawodowe nauczycieli</vt:lpstr>
      <vt:lpstr>Wnioski i rekomendacje   Doskonalenie zawodowe nauczycieli</vt:lpstr>
      <vt:lpstr>Wnioski i rekomendacje Realizacja  programu LKO w szkołach</vt:lpstr>
      <vt:lpstr> Zmiany w przepisach prawa oświatowego </vt:lpstr>
      <vt:lpstr>Jak było do tej pory?  Awans zawodowy i ocena pracy nauczyciela - stan prawny w okresie przed 1 września  2019 r. </vt:lpstr>
      <vt:lpstr>Jak było do tej pory? Awans zawodowy i ocena pracy nauczyciela  stan prawny w okresie przed  1 września 2019 r.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Awans zawodowy i ocena pracy nauczyciela po 1 września 2019 r.   </vt:lpstr>
      <vt:lpstr>Awans zawodowy i ocena pracy nauczyciela po 1 września 2019 r.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Organizacja  nadzoru pedagogicznego  w roku szkolnym 2019/2020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   Oferty lubuskich placówek doskonalenia nauczycieli  na rok szkolny 2019/2020  w zakresie doskonalenia nauczycieli  oraz wspomagania szkół i placówek </vt:lpstr>
      <vt:lpstr>   Oferta  Wojewódzkiego Ośrodka Metodycznego w Gorzowie Wielkopolskim </vt:lpstr>
      <vt:lpstr>   Oferta  Ośrodka Doskonalenia Nauczycieli w Zielonej Górze  </vt:lpstr>
      <vt:lpstr>  Przedszkola i Szkoły  Promujące Zdrowie</vt:lpstr>
      <vt:lpstr>Szkoły Promujące Zdrowie</vt:lpstr>
      <vt:lpstr>Szkoły Promujące Zdrowie</vt:lpstr>
      <vt:lpstr>Szkoły Promujące Zdrowie</vt:lpstr>
      <vt:lpstr>   Komunikaty</vt:lpstr>
      <vt:lpstr>Monitoring wizyjny </vt:lpstr>
      <vt:lpstr>Bezpieczeństwo</vt:lpstr>
      <vt:lpstr>Profilaktyka zdrowotna w szkołach</vt:lpstr>
      <vt:lpstr>Informacje Ministerstwa Zdrowia dotyczące Ustawy z dnia 12 kwietnia 2019 r. o opiece zdrowotnej nad uczniami </vt:lpstr>
      <vt:lpstr>Akcja „Przerwany marsz…” </vt:lpstr>
      <vt:lpstr>Diecezjalne Konkursy Wiedzy Biblijnej Biblista Junior i Młody Biblista  – 4. Edycja 2019/2020</vt:lpstr>
      <vt:lpstr>Konferencja Uczeń-zawodnik</vt:lpstr>
      <vt:lpstr>Komunikaty</vt:lpstr>
      <vt:lpstr>Rekrutacja członków Komisji Dyscyplinarnej dla Nauczycieli  przy Wojewodzie Lubuskim – dodatkowy nabór</vt:lpstr>
      <vt:lpstr>Wolne miejsca w szkołach ponadpodstawowych i ponadgimnazjalnych</vt:lpstr>
      <vt:lpstr>Zatrudnienie w szkołach osób niebędących nauczycielami  oraz nauczycieli nieposiadających wymaganych kwalifikacji</vt:lpstr>
      <vt:lpstr>Celem działalności sieci Regionalnego Ośrodka Debaty Międzynarodowej jest przybliżenie obywatelom priorytetów polskiej polityki zagranicznej oraz wzmocnienie kanałów współpracy pomiędzy MSZ, jednostkami samorządu terytorialnego, organizacjami pozarządowymi, placówkami edukacyjnymi i naukowymi oraz innymi podmiotami, których działalność obejmuje szeroko rozumianą współpracę międzynarodową. Proponujemy m.in. zajęcia dla dzieci, młodzieży i dorosłych z zagadnień dotyczących stereotypów, uprzedzeń wobec innych, zagadnień dotyczących pojawienia się imigrantów jak również wybrane tematy z zagadnień historycznych.   Zapraszamy do współpracy</vt:lpstr>
      <vt:lpstr>Wskazówki do realizacji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Patryk Ciepły</cp:lastModifiedBy>
  <cp:revision>739</cp:revision>
  <cp:lastPrinted>2019-08-19T10:53:46Z</cp:lastPrinted>
  <dcterms:created xsi:type="dcterms:W3CDTF">2010-04-15T09:51:31Z</dcterms:created>
  <dcterms:modified xsi:type="dcterms:W3CDTF">2019-09-13T12:55:47Z</dcterms:modified>
</cp:coreProperties>
</file>