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4.xml" ContentType="application/vnd.openxmlformats-officedocument.drawingml.chart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</p:sldMasterIdLst>
  <p:notesMasterIdLst>
    <p:notesMasterId r:id="rId186"/>
  </p:notesMasterIdLst>
  <p:handoutMasterIdLst>
    <p:handoutMasterId r:id="rId187"/>
  </p:handoutMasterIdLst>
  <p:sldIdLst>
    <p:sldId id="257" r:id="rId5"/>
    <p:sldId id="642" r:id="rId6"/>
    <p:sldId id="865" r:id="rId7"/>
    <p:sldId id="260" r:id="rId8"/>
    <p:sldId id="261" r:id="rId9"/>
    <p:sldId id="262" r:id="rId10"/>
    <p:sldId id="263" r:id="rId11"/>
    <p:sldId id="527" r:id="rId12"/>
    <p:sldId id="856" r:id="rId13"/>
    <p:sldId id="586" r:id="rId14"/>
    <p:sldId id="854" r:id="rId15"/>
    <p:sldId id="824" r:id="rId16"/>
    <p:sldId id="855" r:id="rId17"/>
    <p:sldId id="825" r:id="rId18"/>
    <p:sldId id="264" r:id="rId19"/>
    <p:sldId id="608" r:id="rId20"/>
    <p:sldId id="267" r:id="rId21"/>
    <p:sldId id="426" r:id="rId22"/>
    <p:sldId id="609" r:id="rId23"/>
    <p:sldId id="613" r:id="rId24"/>
    <p:sldId id="830" r:id="rId25"/>
    <p:sldId id="831" r:id="rId26"/>
    <p:sldId id="832" r:id="rId27"/>
    <p:sldId id="668" r:id="rId28"/>
    <p:sldId id="669" r:id="rId29"/>
    <p:sldId id="670" r:id="rId30"/>
    <p:sldId id="835" r:id="rId31"/>
    <p:sldId id="672" r:id="rId32"/>
    <p:sldId id="833" r:id="rId33"/>
    <p:sldId id="834" r:id="rId34"/>
    <p:sldId id="671" r:id="rId35"/>
    <p:sldId id="677" r:id="rId36"/>
    <p:sldId id="974" r:id="rId37"/>
    <p:sldId id="676" r:id="rId38"/>
    <p:sldId id="857" r:id="rId39"/>
    <p:sldId id="858" r:id="rId40"/>
    <p:sldId id="859" r:id="rId41"/>
    <p:sldId id="436" r:id="rId42"/>
    <p:sldId id="437" r:id="rId43"/>
    <p:sldId id="617" r:id="rId44"/>
    <p:sldId id="839" r:id="rId45"/>
    <p:sldId id="618" r:id="rId46"/>
    <p:sldId id="840" r:id="rId47"/>
    <p:sldId id="841" r:id="rId48"/>
    <p:sldId id="842" r:id="rId49"/>
    <p:sldId id="843" r:id="rId50"/>
    <p:sldId id="468" r:id="rId51"/>
    <p:sldId id="836" r:id="rId52"/>
    <p:sldId id="837" r:id="rId53"/>
    <p:sldId id="838" r:id="rId54"/>
    <p:sldId id="630" r:id="rId55"/>
    <p:sldId id="860" r:id="rId56"/>
    <p:sldId id="697" r:id="rId57"/>
    <p:sldId id="683" r:id="rId58"/>
    <p:sldId id="640" r:id="rId59"/>
    <p:sldId id="869" r:id="rId60"/>
    <p:sldId id="635" r:id="rId61"/>
    <p:sldId id="975" r:id="rId62"/>
    <p:sldId id="645" r:id="rId63"/>
    <p:sldId id="828" r:id="rId64"/>
    <p:sldId id="976" r:id="rId65"/>
    <p:sldId id="977" r:id="rId66"/>
    <p:sldId id="978" r:id="rId67"/>
    <p:sldId id="979" r:id="rId68"/>
    <p:sldId id="980" r:id="rId69"/>
    <p:sldId id="981" r:id="rId70"/>
    <p:sldId id="982" r:id="rId71"/>
    <p:sldId id="983" r:id="rId72"/>
    <p:sldId id="984" r:id="rId73"/>
    <p:sldId id="985" r:id="rId74"/>
    <p:sldId id="986" r:id="rId75"/>
    <p:sldId id="987" r:id="rId76"/>
    <p:sldId id="988" r:id="rId77"/>
    <p:sldId id="989" r:id="rId78"/>
    <p:sldId id="990" r:id="rId79"/>
    <p:sldId id="991" r:id="rId80"/>
    <p:sldId id="992" r:id="rId81"/>
    <p:sldId id="993" r:id="rId82"/>
    <p:sldId id="994" r:id="rId83"/>
    <p:sldId id="995" r:id="rId84"/>
    <p:sldId id="996" r:id="rId85"/>
    <p:sldId id="997" r:id="rId86"/>
    <p:sldId id="998" r:id="rId87"/>
    <p:sldId id="999" r:id="rId88"/>
    <p:sldId id="1000" r:id="rId89"/>
    <p:sldId id="1001" r:id="rId90"/>
    <p:sldId id="1002" r:id="rId91"/>
    <p:sldId id="1003" r:id="rId92"/>
    <p:sldId id="1004" r:id="rId93"/>
    <p:sldId id="871" r:id="rId94"/>
    <p:sldId id="872" r:id="rId95"/>
    <p:sldId id="873" r:id="rId96"/>
    <p:sldId id="874" r:id="rId97"/>
    <p:sldId id="875" r:id="rId98"/>
    <p:sldId id="876" r:id="rId99"/>
    <p:sldId id="877" r:id="rId100"/>
    <p:sldId id="878" r:id="rId101"/>
    <p:sldId id="879" r:id="rId102"/>
    <p:sldId id="880" r:id="rId103"/>
    <p:sldId id="881" r:id="rId104"/>
    <p:sldId id="882" r:id="rId105"/>
    <p:sldId id="883" r:id="rId106"/>
    <p:sldId id="884" r:id="rId107"/>
    <p:sldId id="885" r:id="rId108"/>
    <p:sldId id="886" r:id="rId109"/>
    <p:sldId id="887" r:id="rId110"/>
    <p:sldId id="888" r:id="rId111"/>
    <p:sldId id="889" r:id="rId112"/>
    <p:sldId id="890" r:id="rId113"/>
    <p:sldId id="891" r:id="rId114"/>
    <p:sldId id="892" r:id="rId115"/>
    <p:sldId id="893" r:id="rId116"/>
    <p:sldId id="894" r:id="rId117"/>
    <p:sldId id="937" r:id="rId118"/>
    <p:sldId id="938" r:id="rId119"/>
    <p:sldId id="939" r:id="rId120"/>
    <p:sldId id="940" r:id="rId121"/>
    <p:sldId id="941" r:id="rId122"/>
    <p:sldId id="942" r:id="rId123"/>
    <p:sldId id="943" r:id="rId124"/>
    <p:sldId id="944" r:id="rId125"/>
    <p:sldId id="945" r:id="rId126"/>
    <p:sldId id="946" r:id="rId127"/>
    <p:sldId id="947" r:id="rId128"/>
    <p:sldId id="948" r:id="rId129"/>
    <p:sldId id="949" r:id="rId130"/>
    <p:sldId id="950" r:id="rId131"/>
    <p:sldId id="951" r:id="rId132"/>
    <p:sldId id="952" r:id="rId133"/>
    <p:sldId id="953" r:id="rId134"/>
    <p:sldId id="954" r:id="rId135"/>
    <p:sldId id="955" r:id="rId136"/>
    <p:sldId id="956" r:id="rId137"/>
    <p:sldId id="958" r:id="rId138"/>
    <p:sldId id="959" r:id="rId139"/>
    <p:sldId id="961" r:id="rId140"/>
    <p:sldId id="962" r:id="rId141"/>
    <p:sldId id="335" r:id="rId142"/>
    <p:sldId id="336" r:id="rId143"/>
    <p:sldId id="337" r:id="rId144"/>
    <p:sldId id="338" r:id="rId145"/>
    <p:sldId id="1005" r:id="rId146"/>
    <p:sldId id="1006" r:id="rId147"/>
    <p:sldId id="1007" r:id="rId148"/>
    <p:sldId id="1008" r:id="rId149"/>
    <p:sldId id="1009" r:id="rId150"/>
    <p:sldId id="1010" r:id="rId151"/>
    <p:sldId id="1011" r:id="rId152"/>
    <p:sldId id="712" r:id="rId153"/>
    <p:sldId id="1012" r:id="rId154"/>
    <p:sldId id="1013" r:id="rId155"/>
    <p:sldId id="714" r:id="rId156"/>
    <p:sldId id="965" r:id="rId157"/>
    <p:sldId id="966" r:id="rId158"/>
    <p:sldId id="967" r:id="rId159"/>
    <p:sldId id="968" r:id="rId160"/>
    <p:sldId id="969" r:id="rId161"/>
    <p:sldId id="970" r:id="rId162"/>
    <p:sldId id="520" r:id="rId163"/>
    <p:sldId id="521" r:id="rId164"/>
    <p:sldId id="522" r:id="rId165"/>
    <p:sldId id="866" r:id="rId166"/>
    <p:sldId id="971" r:id="rId167"/>
    <p:sldId id="972" r:id="rId168"/>
    <p:sldId id="973" r:id="rId169"/>
    <p:sldId id="368" r:id="rId170"/>
    <p:sldId id="900" r:id="rId171"/>
    <p:sldId id="901" r:id="rId172"/>
    <p:sldId id="902" r:id="rId173"/>
    <p:sldId id="903" r:id="rId174"/>
    <p:sldId id="863" r:id="rId175"/>
    <p:sldId id="904" r:id="rId176"/>
    <p:sldId id="905" r:id="rId177"/>
    <p:sldId id="906" r:id="rId178"/>
    <p:sldId id="861" r:id="rId179"/>
    <p:sldId id="862" r:id="rId180"/>
    <p:sldId id="864" r:id="rId181"/>
    <p:sldId id="898" r:id="rId182"/>
    <p:sldId id="379" r:id="rId183"/>
    <p:sldId id="380" r:id="rId184"/>
    <p:sldId id="381" r:id="rId185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99"/>
    <a:srgbClr val="99FFCC"/>
    <a:srgbClr val="0033CC"/>
    <a:srgbClr val="0000A3"/>
    <a:srgbClr val="5805FF"/>
    <a:srgbClr val="3366FF"/>
    <a:srgbClr val="00FF00"/>
    <a:srgbClr val="78E89D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 varScale="1">
        <p:scale>
          <a:sx n="111" d="100"/>
          <a:sy n="111" d="100"/>
        </p:scale>
        <p:origin x="1218" y="102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slide" Target="slides/slide134.xml"/><Relationship Id="rId159" Type="http://schemas.openxmlformats.org/officeDocument/2006/relationships/slide" Target="slides/slide155.xml"/><Relationship Id="rId170" Type="http://schemas.openxmlformats.org/officeDocument/2006/relationships/slide" Target="slides/slide166.xml"/><Relationship Id="rId191" Type="http://schemas.openxmlformats.org/officeDocument/2006/relationships/tableStyles" Target="tableStyles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53" Type="http://schemas.openxmlformats.org/officeDocument/2006/relationships/slide" Target="slides/slide49.xml"/><Relationship Id="rId74" Type="http://schemas.openxmlformats.org/officeDocument/2006/relationships/slide" Target="slides/slide70.xml"/><Relationship Id="rId128" Type="http://schemas.openxmlformats.org/officeDocument/2006/relationships/slide" Target="slides/slide124.xml"/><Relationship Id="rId149" Type="http://schemas.openxmlformats.org/officeDocument/2006/relationships/slide" Target="slides/slide145.xml"/><Relationship Id="rId5" Type="http://schemas.openxmlformats.org/officeDocument/2006/relationships/slide" Target="slides/slide1.xml"/><Relationship Id="rId95" Type="http://schemas.openxmlformats.org/officeDocument/2006/relationships/slide" Target="slides/slide91.xml"/><Relationship Id="rId160" Type="http://schemas.openxmlformats.org/officeDocument/2006/relationships/slide" Target="slides/slide156.xml"/><Relationship Id="rId181" Type="http://schemas.openxmlformats.org/officeDocument/2006/relationships/slide" Target="slides/slide177.xml"/><Relationship Id="rId22" Type="http://schemas.openxmlformats.org/officeDocument/2006/relationships/slide" Target="slides/slide18.xml"/><Relationship Id="rId43" Type="http://schemas.openxmlformats.org/officeDocument/2006/relationships/slide" Target="slides/slide39.xml"/><Relationship Id="rId64" Type="http://schemas.openxmlformats.org/officeDocument/2006/relationships/slide" Target="slides/slide60.xml"/><Relationship Id="rId118" Type="http://schemas.openxmlformats.org/officeDocument/2006/relationships/slide" Target="slides/slide114.xml"/><Relationship Id="rId139" Type="http://schemas.openxmlformats.org/officeDocument/2006/relationships/slide" Target="slides/slide135.xml"/><Relationship Id="rId85" Type="http://schemas.openxmlformats.org/officeDocument/2006/relationships/slide" Target="slides/slide81.xml"/><Relationship Id="rId150" Type="http://schemas.openxmlformats.org/officeDocument/2006/relationships/slide" Target="slides/slide146.xml"/><Relationship Id="rId171" Type="http://schemas.openxmlformats.org/officeDocument/2006/relationships/slide" Target="slides/slide167.xml"/><Relationship Id="rId12" Type="http://schemas.openxmlformats.org/officeDocument/2006/relationships/slide" Target="slides/slide8.xml"/><Relationship Id="rId33" Type="http://schemas.openxmlformats.org/officeDocument/2006/relationships/slide" Target="slides/slide29.xml"/><Relationship Id="rId108" Type="http://schemas.openxmlformats.org/officeDocument/2006/relationships/slide" Target="slides/slide104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5" Type="http://schemas.openxmlformats.org/officeDocument/2006/relationships/slide" Target="slides/slide71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61" Type="http://schemas.openxmlformats.org/officeDocument/2006/relationships/slide" Target="slides/slide157.xml"/><Relationship Id="rId182" Type="http://schemas.openxmlformats.org/officeDocument/2006/relationships/slide" Target="slides/slide178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5" Type="http://schemas.openxmlformats.org/officeDocument/2006/relationships/slide" Target="slides/slide61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51" Type="http://schemas.openxmlformats.org/officeDocument/2006/relationships/slide" Target="slides/slide147.xml"/><Relationship Id="rId172" Type="http://schemas.openxmlformats.org/officeDocument/2006/relationships/slide" Target="slides/slide168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141" Type="http://schemas.openxmlformats.org/officeDocument/2006/relationships/slide" Target="slides/slide137.xml"/><Relationship Id="rId146" Type="http://schemas.openxmlformats.org/officeDocument/2006/relationships/slide" Target="slides/slide142.xml"/><Relationship Id="rId167" Type="http://schemas.openxmlformats.org/officeDocument/2006/relationships/slide" Target="slides/slide163.xml"/><Relationship Id="rId188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162" Type="http://schemas.openxmlformats.org/officeDocument/2006/relationships/slide" Target="slides/slide158.xml"/><Relationship Id="rId183" Type="http://schemas.openxmlformats.org/officeDocument/2006/relationships/slide" Target="slides/slide17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slide" Target="slides/slide132.xml"/><Relationship Id="rId157" Type="http://schemas.openxmlformats.org/officeDocument/2006/relationships/slide" Target="slides/slide153.xml"/><Relationship Id="rId178" Type="http://schemas.openxmlformats.org/officeDocument/2006/relationships/slide" Target="slides/slide174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52" Type="http://schemas.openxmlformats.org/officeDocument/2006/relationships/slide" Target="slides/slide148.xml"/><Relationship Id="rId173" Type="http://schemas.openxmlformats.org/officeDocument/2006/relationships/slide" Target="slides/slide169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slide" Target="slides/slide143.xml"/><Relationship Id="rId168" Type="http://schemas.openxmlformats.org/officeDocument/2006/relationships/slide" Target="slides/slide164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163" Type="http://schemas.openxmlformats.org/officeDocument/2006/relationships/slide" Target="slides/slide159.xml"/><Relationship Id="rId184" Type="http://schemas.openxmlformats.org/officeDocument/2006/relationships/slide" Target="slides/slide180.xml"/><Relationship Id="rId18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158" Type="http://schemas.openxmlformats.org/officeDocument/2006/relationships/slide" Target="slides/slide154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3" Type="http://schemas.openxmlformats.org/officeDocument/2006/relationships/slide" Target="slides/slide149.xml"/><Relationship Id="rId174" Type="http://schemas.openxmlformats.org/officeDocument/2006/relationships/slide" Target="slides/slide170.xml"/><Relationship Id="rId179" Type="http://schemas.openxmlformats.org/officeDocument/2006/relationships/slide" Target="slides/slide175.xml"/><Relationship Id="rId190" Type="http://schemas.openxmlformats.org/officeDocument/2006/relationships/theme" Target="theme/theme1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43" Type="http://schemas.openxmlformats.org/officeDocument/2006/relationships/slide" Target="slides/slide139.xml"/><Relationship Id="rId148" Type="http://schemas.openxmlformats.org/officeDocument/2006/relationships/slide" Target="slides/slide144.xml"/><Relationship Id="rId164" Type="http://schemas.openxmlformats.org/officeDocument/2006/relationships/slide" Target="slides/slide160.xml"/><Relationship Id="rId169" Type="http://schemas.openxmlformats.org/officeDocument/2006/relationships/slide" Target="slides/slide165.xml"/><Relationship Id="rId185" Type="http://schemas.openxmlformats.org/officeDocument/2006/relationships/slide" Target="slides/slide18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80" Type="http://schemas.openxmlformats.org/officeDocument/2006/relationships/slide" Target="slides/slide176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54" Type="http://schemas.openxmlformats.org/officeDocument/2006/relationships/slide" Target="slides/slide150.xml"/><Relationship Id="rId175" Type="http://schemas.openxmlformats.org/officeDocument/2006/relationships/slide" Target="slides/slide171.xml"/><Relationship Id="rId16" Type="http://schemas.openxmlformats.org/officeDocument/2006/relationships/slide" Target="slides/slide12.xml"/><Relationship Id="rId37" Type="http://schemas.openxmlformats.org/officeDocument/2006/relationships/slide" Target="slides/slide33.xml"/><Relationship Id="rId58" Type="http://schemas.openxmlformats.org/officeDocument/2006/relationships/slide" Target="slides/slide54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44" Type="http://schemas.openxmlformats.org/officeDocument/2006/relationships/slide" Target="slides/slide140.xml"/><Relationship Id="rId90" Type="http://schemas.openxmlformats.org/officeDocument/2006/relationships/slide" Target="slides/slide86.xml"/><Relationship Id="rId165" Type="http://schemas.openxmlformats.org/officeDocument/2006/relationships/slide" Target="slides/slide161.xml"/><Relationship Id="rId186" Type="http://schemas.openxmlformats.org/officeDocument/2006/relationships/notesMaster" Target="notesMasters/notesMaster1.xml"/><Relationship Id="rId27" Type="http://schemas.openxmlformats.org/officeDocument/2006/relationships/slide" Target="slides/slide23.xml"/><Relationship Id="rId48" Type="http://schemas.openxmlformats.org/officeDocument/2006/relationships/slide" Target="slides/slide44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34" Type="http://schemas.openxmlformats.org/officeDocument/2006/relationships/slide" Target="slides/slide130.xml"/><Relationship Id="rId80" Type="http://schemas.openxmlformats.org/officeDocument/2006/relationships/slide" Target="slides/slide76.xml"/><Relationship Id="rId155" Type="http://schemas.openxmlformats.org/officeDocument/2006/relationships/slide" Target="slides/slide151.xml"/><Relationship Id="rId176" Type="http://schemas.openxmlformats.org/officeDocument/2006/relationships/slide" Target="slides/slide172.xml"/><Relationship Id="rId17" Type="http://schemas.openxmlformats.org/officeDocument/2006/relationships/slide" Target="slides/slide13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24" Type="http://schemas.openxmlformats.org/officeDocument/2006/relationships/slide" Target="slides/slide120.xml"/><Relationship Id="rId70" Type="http://schemas.openxmlformats.org/officeDocument/2006/relationships/slide" Target="slides/slide66.xml"/><Relationship Id="rId91" Type="http://schemas.openxmlformats.org/officeDocument/2006/relationships/slide" Target="slides/slide87.xml"/><Relationship Id="rId145" Type="http://schemas.openxmlformats.org/officeDocument/2006/relationships/slide" Target="slides/slide141.xml"/><Relationship Id="rId166" Type="http://schemas.openxmlformats.org/officeDocument/2006/relationships/slide" Target="slides/slide162.xml"/><Relationship Id="rId187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60" Type="http://schemas.openxmlformats.org/officeDocument/2006/relationships/slide" Target="slides/slide56.xml"/><Relationship Id="rId81" Type="http://schemas.openxmlformats.org/officeDocument/2006/relationships/slide" Target="slides/slide77.xml"/><Relationship Id="rId135" Type="http://schemas.openxmlformats.org/officeDocument/2006/relationships/slide" Target="slides/slide131.xml"/><Relationship Id="rId156" Type="http://schemas.openxmlformats.org/officeDocument/2006/relationships/slide" Target="slides/slide152.xml"/><Relationship Id="rId177" Type="http://schemas.openxmlformats.org/officeDocument/2006/relationships/slide" Target="slides/slide17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Marcin\Desktop\Na%20narady%202019\wykresy%20do%20narady%20ewaluacje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/>
              <a:t>Liczba przeprowadzonych ewaluacji zewnętrznych w latach 2009-2019 </a:t>
            </a:r>
          </a:p>
        </c:rich>
      </c:tx>
      <c:layout>
        <c:manualLayout>
          <c:xMode val="edge"/>
          <c:yMode val="edge"/>
          <c:x val="0.17915336531062287"/>
          <c:y val="2.762965634628042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0710538907789491E-2"/>
          <c:y val="9.4698413360676775E-2"/>
          <c:w val="0.91143599720263879"/>
          <c:h val="0.635718930920918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'od 2009'!$A$4</c:f>
              <c:strCache>
                <c:ptCount val="1"/>
                <c:pt idx="0">
                  <c:v>Ewaluacje zewnętrzne całościowe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'od 2009'!$B$3:$K$3</c:f>
              <c:strCache>
                <c:ptCount val="10"/>
                <c:pt idx="0">
                  <c:v>2009/2010</c:v>
                </c:pt>
                <c:pt idx="1">
                  <c:v>2010/2011</c:v>
                </c:pt>
                <c:pt idx="2">
                  <c:v>2011/2012</c:v>
                </c:pt>
                <c:pt idx="3">
                  <c:v>2012/2013</c:v>
                </c:pt>
                <c:pt idx="4">
                  <c:v>2013/2014</c:v>
                </c:pt>
                <c:pt idx="5">
                  <c:v>2014/2015</c:v>
                </c:pt>
                <c:pt idx="6">
                  <c:v>2015/2016</c:v>
                </c:pt>
                <c:pt idx="7">
                  <c:v>2016/2017</c:v>
                </c:pt>
                <c:pt idx="8">
                  <c:v>2017/2018</c:v>
                </c:pt>
                <c:pt idx="9">
                  <c:v>2018/2019</c:v>
                </c:pt>
              </c:strCache>
            </c:strRef>
          </c:cat>
          <c:val>
            <c:numRef>
              <c:f>'od 2009'!$B$4:$K$4</c:f>
              <c:numCache>
                <c:formatCode>General</c:formatCode>
                <c:ptCount val="10"/>
                <c:pt idx="0">
                  <c:v>3</c:v>
                </c:pt>
                <c:pt idx="1">
                  <c:v>13</c:v>
                </c:pt>
                <c:pt idx="2">
                  <c:v>23</c:v>
                </c:pt>
                <c:pt idx="3">
                  <c:v>31</c:v>
                </c:pt>
                <c:pt idx="4" formatCode="0">
                  <c:v>12</c:v>
                </c:pt>
                <c:pt idx="5">
                  <c:v>14</c:v>
                </c:pt>
                <c:pt idx="6">
                  <c:v>12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4-40B1-ABC7-1E1EC08283A6}"/>
            </c:ext>
          </c:extLst>
        </c:ser>
        <c:ser>
          <c:idx val="1"/>
          <c:order val="1"/>
          <c:tx>
            <c:strRef>
              <c:f>'od 2009'!$A$5</c:f>
              <c:strCache>
                <c:ptCount val="1"/>
                <c:pt idx="0">
                  <c:v>Ewaluacje zewnętrzne problemowe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B04-40B1-ABC7-1E1EC08283A6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B04-40B1-ABC7-1E1EC08283A6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B04-40B1-ABC7-1E1EC08283A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'od 2009'!$B$3:$K$3</c:f>
              <c:strCache>
                <c:ptCount val="10"/>
                <c:pt idx="0">
                  <c:v>2009/2010</c:v>
                </c:pt>
                <c:pt idx="1">
                  <c:v>2010/2011</c:v>
                </c:pt>
                <c:pt idx="2">
                  <c:v>2011/2012</c:v>
                </c:pt>
                <c:pt idx="3">
                  <c:v>2012/2013</c:v>
                </c:pt>
                <c:pt idx="4">
                  <c:v>2013/2014</c:v>
                </c:pt>
                <c:pt idx="5">
                  <c:v>2014/2015</c:v>
                </c:pt>
                <c:pt idx="6">
                  <c:v>2015/2016</c:v>
                </c:pt>
                <c:pt idx="7">
                  <c:v>2016/2017</c:v>
                </c:pt>
                <c:pt idx="8">
                  <c:v>2017/2018</c:v>
                </c:pt>
                <c:pt idx="9">
                  <c:v>2018/2019</c:v>
                </c:pt>
              </c:strCache>
            </c:strRef>
          </c:cat>
          <c:val>
            <c:numRef>
              <c:f>'od 2009'!$B$5:$K$5</c:f>
              <c:numCache>
                <c:formatCode>General</c:formatCode>
                <c:ptCount val="10"/>
                <c:pt idx="0">
                  <c:v>12</c:v>
                </c:pt>
                <c:pt idx="1">
                  <c:v>40</c:v>
                </c:pt>
                <c:pt idx="2">
                  <c:v>86</c:v>
                </c:pt>
                <c:pt idx="3">
                  <c:v>86</c:v>
                </c:pt>
                <c:pt idx="4" formatCode="0">
                  <c:v>113</c:v>
                </c:pt>
                <c:pt idx="5">
                  <c:v>122</c:v>
                </c:pt>
                <c:pt idx="6">
                  <c:v>116</c:v>
                </c:pt>
                <c:pt idx="7">
                  <c:v>42</c:v>
                </c:pt>
                <c:pt idx="8">
                  <c:v>50</c:v>
                </c:pt>
                <c:pt idx="9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04-40B1-ABC7-1E1EC08283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573248"/>
        <c:axId val="171574784"/>
      </c:barChart>
      <c:catAx>
        <c:axId val="1715732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5400000" vert="horz"/>
          <a:lstStyle/>
          <a:p>
            <a:pPr>
              <a:defRPr sz="1400" b="1"/>
            </a:pPr>
            <a:endParaRPr lang="pl-PL"/>
          </a:p>
        </c:txPr>
        <c:crossAx val="171574784"/>
        <c:crosses val="autoZero"/>
        <c:auto val="1"/>
        <c:lblAlgn val="ctr"/>
        <c:lblOffset val="100"/>
        <c:noMultiLvlLbl val="0"/>
      </c:catAx>
      <c:valAx>
        <c:axId val="17157478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71573248"/>
        <c:crosses val="autoZero"/>
        <c:crossBetween val="between"/>
      </c:valAx>
    </c:plotArea>
    <c:legend>
      <c:legendPos val="b"/>
      <c:overlay val="0"/>
      <c:spPr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c:spPr>
      <c:txPr>
        <a:bodyPr/>
        <a:lstStyle/>
        <a:p>
          <a:pPr>
            <a:defRPr sz="140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597167950287888E-2"/>
          <c:y val="7.1943663292088483E-2"/>
          <c:w val="0.9327957870134872"/>
          <c:h val="0.837069897512810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Arkusz2!$E$3</c:f>
              <c:strCache>
                <c:ptCount val="1"/>
                <c:pt idx="0">
                  <c:v>Liczba przeprowadzonych kontroli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Arkusz2!$D$4:$D$5</c:f>
              <c:strCache>
                <c:ptCount val="2"/>
                <c:pt idx="0">
                  <c:v>Przedszkola</c:v>
                </c:pt>
                <c:pt idx="1">
                  <c:v>Szkoły podstawowe</c:v>
                </c:pt>
              </c:strCache>
            </c:strRef>
          </c:cat>
          <c:val>
            <c:numRef>
              <c:f>Arkusz2!$E$4:$E$5</c:f>
              <c:numCache>
                <c:formatCode>General</c:formatCode>
                <c:ptCount val="2"/>
                <c:pt idx="0">
                  <c:v>20</c:v>
                </c:pt>
                <c:pt idx="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48-4929-B279-ED4A953104D0}"/>
            </c:ext>
          </c:extLst>
        </c:ser>
        <c:ser>
          <c:idx val="1"/>
          <c:order val="1"/>
          <c:tx>
            <c:strRef>
              <c:f>Arkusz2!$F$3</c:f>
              <c:strCache>
                <c:ptCount val="1"/>
                <c:pt idx="0">
                  <c:v>Liczba szkół, którym wydano zalecenia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Arkusz2!$D$4:$D$5</c:f>
              <c:strCache>
                <c:ptCount val="2"/>
                <c:pt idx="0">
                  <c:v>Przedszkola</c:v>
                </c:pt>
                <c:pt idx="1">
                  <c:v>Szkoły podstawowe</c:v>
                </c:pt>
              </c:strCache>
            </c:strRef>
          </c:cat>
          <c:val>
            <c:numRef>
              <c:f>Arkusz2!$F$4:$F$5</c:f>
              <c:numCache>
                <c:formatCode>General</c:formatCode>
                <c:ptCount val="2"/>
                <c:pt idx="0">
                  <c:v>20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48-4929-B279-ED4A953104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79184512"/>
        <c:axId val="279186048"/>
        <c:axId val="0"/>
      </c:bar3DChart>
      <c:catAx>
        <c:axId val="2791845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/>
          <a:lstStyle/>
          <a:p>
            <a:pPr>
              <a:defRPr sz="1800" b="1"/>
            </a:pPr>
            <a:endParaRPr lang="pl-PL"/>
          </a:p>
        </c:txPr>
        <c:crossAx val="279186048"/>
        <c:crosses val="autoZero"/>
        <c:auto val="1"/>
        <c:lblAlgn val="ctr"/>
        <c:lblOffset val="100"/>
        <c:noMultiLvlLbl val="0"/>
      </c:catAx>
      <c:valAx>
        <c:axId val="279186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91845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5.6833949215610224E-3"/>
          <c:w val="0.96165176835869048"/>
          <c:h val="7.0174026411836121E-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pl-PL">
                <a:latin typeface="Times New Roman" panose="02020603050405020304" pitchFamily="18" charset="0"/>
                <a:cs typeface="Times New Roman" panose="02020603050405020304" pitchFamily="18" charset="0"/>
              </a:rPr>
              <a:t>Zgłaszane nieprawidłowości w obszarach funkcjonowania szkół i placówek</a:t>
            </a:r>
          </a:p>
        </c:rich>
      </c:tx>
      <c:overlay val="0"/>
    </c:title>
    <c:autoTitleDeleted val="0"/>
    <c:view3D>
      <c:rotX val="0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Arkusz2!$B$4</c:f>
              <c:strCache>
                <c:ptCount val="1"/>
                <c:pt idx="0">
                  <c:v>2014/2015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Arkusz2!$B$5:$B$13</c:f>
              <c:numCache>
                <c:formatCode>General</c:formatCode>
                <c:ptCount val="9"/>
                <c:pt idx="0">
                  <c:v>47</c:v>
                </c:pt>
                <c:pt idx="1">
                  <c:v>42</c:v>
                </c:pt>
                <c:pt idx="2">
                  <c:v>19</c:v>
                </c:pt>
                <c:pt idx="3">
                  <c:v>10</c:v>
                </c:pt>
                <c:pt idx="4">
                  <c:v>24</c:v>
                </c:pt>
                <c:pt idx="5">
                  <c:v>30</c:v>
                </c:pt>
                <c:pt idx="6">
                  <c:v>5</c:v>
                </c:pt>
                <c:pt idx="7">
                  <c:v>23</c:v>
                </c:pt>
                <c:pt idx="8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87-4574-A587-02FBFE88BEE3}"/>
            </c:ext>
          </c:extLst>
        </c:ser>
        <c:ser>
          <c:idx val="1"/>
          <c:order val="1"/>
          <c:tx>
            <c:strRef>
              <c:f>Arkusz2!$C$4</c:f>
              <c:strCache>
                <c:ptCount val="1"/>
                <c:pt idx="0">
                  <c:v>2015/2016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Arkusz2!$C$5:$C$13</c:f>
              <c:numCache>
                <c:formatCode>General</c:formatCode>
                <c:ptCount val="9"/>
                <c:pt idx="0">
                  <c:v>38</c:v>
                </c:pt>
                <c:pt idx="1">
                  <c:v>81</c:v>
                </c:pt>
                <c:pt idx="2">
                  <c:v>50</c:v>
                </c:pt>
                <c:pt idx="3">
                  <c:v>33</c:v>
                </c:pt>
                <c:pt idx="4">
                  <c:v>18</c:v>
                </c:pt>
                <c:pt idx="5">
                  <c:v>77</c:v>
                </c:pt>
                <c:pt idx="6">
                  <c:v>6</c:v>
                </c:pt>
                <c:pt idx="7">
                  <c:v>19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87-4574-A587-02FBFE88BEE3}"/>
            </c:ext>
          </c:extLst>
        </c:ser>
        <c:ser>
          <c:idx val="2"/>
          <c:order val="2"/>
          <c:tx>
            <c:strRef>
              <c:f>Arkusz2!$D$4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Arkusz2!$D$5:$D$13</c:f>
              <c:numCache>
                <c:formatCode>General</c:formatCode>
                <c:ptCount val="9"/>
                <c:pt idx="0">
                  <c:v>37</c:v>
                </c:pt>
                <c:pt idx="1">
                  <c:v>35</c:v>
                </c:pt>
                <c:pt idx="2">
                  <c:v>32</c:v>
                </c:pt>
                <c:pt idx="3">
                  <c:v>16</c:v>
                </c:pt>
                <c:pt idx="4">
                  <c:v>13</c:v>
                </c:pt>
                <c:pt idx="5">
                  <c:v>9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87-4574-A587-02FBFE88BEE3}"/>
            </c:ext>
          </c:extLst>
        </c:ser>
        <c:ser>
          <c:idx val="3"/>
          <c:order val="3"/>
          <c:tx>
            <c:strRef>
              <c:f>Arkusz2!$E$4</c:f>
              <c:strCache>
                <c:ptCount val="1"/>
                <c:pt idx="0">
                  <c:v>2017/2018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Arkusz2!$E$5:$E$13</c:f>
              <c:numCache>
                <c:formatCode>General</c:formatCode>
                <c:ptCount val="9"/>
                <c:pt idx="0">
                  <c:v>20</c:v>
                </c:pt>
                <c:pt idx="1">
                  <c:v>68</c:v>
                </c:pt>
                <c:pt idx="2">
                  <c:v>27</c:v>
                </c:pt>
                <c:pt idx="3">
                  <c:v>17</c:v>
                </c:pt>
                <c:pt idx="4">
                  <c:v>9</c:v>
                </c:pt>
                <c:pt idx="5">
                  <c:v>6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787-4574-A587-02FBFE88BEE3}"/>
            </c:ext>
          </c:extLst>
        </c:ser>
        <c:ser>
          <c:idx val="4"/>
          <c:order val="4"/>
          <c:tx>
            <c:strRef>
              <c:f>Arkusz2!$F$4</c:f>
              <c:strCache>
                <c:ptCount val="1"/>
                <c:pt idx="0">
                  <c:v>2018/2019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Arkusz2!$F$5:$F$13</c:f>
              <c:numCache>
                <c:formatCode>General</c:formatCode>
                <c:ptCount val="9"/>
                <c:pt idx="0">
                  <c:v>58</c:v>
                </c:pt>
                <c:pt idx="1">
                  <c:v>43</c:v>
                </c:pt>
                <c:pt idx="2">
                  <c:v>22</c:v>
                </c:pt>
                <c:pt idx="3">
                  <c:v>1</c:v>
                </c:pt>
                <c:pt idx="4">
                  <c:v>15</c:v>
                </c:pt>
                <c:pt idx="5">
                  <c:v>16</c:v>
                </c:pt>
                <c:pt idx="6">
                  <c:v>2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87-4574-A587-02FBFE88BEE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281528576"/>
        <c:axId val="281546752"/>
        <c:axId val="0"/>
      </c:bar3DChart>
      <c:catAx>
        <c:axId val="2815285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pl-PL"/>
          </a:p>
        </c:txPr>
        <c:crossAx val="281546752"/>
        <c:crosses val="autoZero"/>
        <c:auto val="1"/>
        <c:lblAlgn val="l"/>
        <c:lblOffset val="100"/>
        <c:noMultiLvlLbl val="0"/>
      </c:catAx>
      <c:valAx>
        <c:axId val="281546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815285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825196850393701"/>
          <c:y val="9.6517589490145064E-2"/>
          <c:w val="0.62083949121744397"/>
          <c:h val="4.6211950778879914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dirty="0"/>
              <a:t>Liczba nauczycieli </a:t>
            </a:r>
            <a:r>
              <a:rPr lang="pl-PL" dirty="0" smtClean="0"/>
              <a:t>wykorzystujących </a:t>
            </a:r>
            <a:r>
              <a:rPr lang="pl-PL" dirty="0"/>
              <a:t>technologie informacyjno-komunikacyjne do celów dydaktycznych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4.203851481779802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5E8-403F-89B9-DC5CF50A26DD}"/>
                </c:ext>
              </c:extLst>
            </c:dLbl>
            <c:dLbl>
              <c:idx val="1"/>
              <c:layout>
                <c:manualLayout>
                  <c:x val="1.9290391345406065E-2"/>
                  <c:y val="-1.6534621153205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E8-403F-89B9-DC5CF50A26DD}"/>
                </c:ext>
              </c:extLst>
            </c:dLbl>
            <c:dLbl>
              <c:idx val="2"/>
              <c:layout>
                <c:manualLayout>
                  <c:x val="2.0668276441506501E-2"/>
                  <c:y val="-5.51154038440178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5E8-403F-89B9-DC5CF50A26DD}"/>
                </c:ext>
              </c:extLst>
            </c:dLbl>
            <c:dLbl>
              <c:idx val="3"/>
              <c:layout>
                <c:manualLayout>
                  <c:x val="1.1023080768803466E-2"/>
                  <c:y val="-8.26731057660259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5E8-403F-89B9-DC5CF50A26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Arkusz1!$K$8:$N$8</c:f>
              <c:strCache>
                <c:ptCount val="4"/>
                <c:pt idx="0">
                  <c:v>często</c:v>
                </c:pt>
                <c:pt idx="1">
                  <c:v>czasami</c:v>
                </c:pt>
                <c:pt idx="2">
                  <c:v>rzadko</c:v>
                </c:pt>
                <c:pt idx="3">
                  <c:v>nigdy</c:v>
                </c:pt>
              </c:strCache>
            </c:strRef>
          </c:cat>
          <c:val>
            <c:numRef>
              <c:f>Arkusz1!$K$9:$N$9</c:f>
              <c:numCache>
                <c:formatCode>General</c:formatCode>
                <c:ptCount val="4"/>
                <c:pt idx="0">
                  <c:v>1987</c:v>
                </c:pt>
                <c:pt idx="1">
                  <c:v>1871</c:v>
                </c:pt>
                <c:pt idx="2">
                  <c:v>626</c:v>
                </c:pt>
                <c:pt idx="3">
                  <c:v>266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E8-403F-89B9-DC5CF50A26D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84119808"/>
        <c:axId val="284122496"/>
        <c:axId val="0"/>
      </c:bar3DChart>
      <c:catAx>
        <c:axId val="28411980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pl-PL"/>
          </a:p>
        </c:txPr>
        <c:crossAx val="284122496"/>
        <c:crosses val="autoZero"/>
        <c:auto val="1"/>
        <c:lblAlgn val="ctr"/>
        <c:lblOffset val="100"/>
        <c:noMultiLvlLbl val="0"/>
      </c:catAx>
      <c:valAx>
        <c:axId val="2841224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19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9622968181608879"/>
          <c:y val="0"/>
          <c:w val="0.44082508495215528"/>
          <c:h val="0.9577464788732393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FF5B5B"/>
            </a:solidFill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invertIfNegative val="0"/>
          <c:dLbls>
            <c:dLbl>
              <c:idx val="8"/>
              <c:layout>
                <c:manualLayout>
                  <c:x val="-0.10873159276143114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47E-4B5F-895B-1C6CA9DBCE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Arkusz1!$B$36:$B$44</c:f>
              <c:strCache>
                <c:ptCount val="9"/>
                <c:pt idx="0">
                  <c:v>Zasiłek losowy na cele edukacyjne</c:v>
                </c:pt>
                <c:pt idx="1">
                  <c:v>Wyprawka szkolna</c:v>
                </c:pt>
                <c:pt idx="2">
                  <c:v>Dofinansowanie wypoczynku letniego</c:v>
                </c:pt>
                <c:pt idx="3">
                  <c:v>Rządowy program  „Aktywna tablica” </c:v>
                </c:pt>
                <c:pt idx="4">
                  <c:v>Program „Posiłek w szkole i w domu”</c:v>
                </c:pt>
                <c:pt idx="5">
                  <c:v>Wypoczynek letni dla dzieci z rodzin z terenu województwa lubuskiego finansowany w całości z budżetu państwa</c:v>
                </c:pt>
                <c:pt idx="6">
                  <c:v>Dotacja celowa na wyposażenie szkół w podręczniki, materiały edukacyjne lub materiały ćwiczeniowe </c:v>
                </c:pt>
                <c:pt idx="7">
                  <c:v>Dofinansowanie świadczeń pomocy materialnej o charakterze socjalnym - stypendia i zasiłki szkolne za okres I – VI 2019 r.</c:v>
                </c:pt>
                <c:pt idx="8">
                  <c:v>Realizacja zadań w zakresie wychowania przedszkolnego</c:v>
                </c:pt>
              </c:strCache>
            </c:strRef>
          </c:cat>
          <c:val>
            <c:numRef>
              <c:f>Arkusz1!$C$36:$C$44</c:f>
              <c:numCache>
                <c:formatCode>#,##0.00\ "zł"</c:formatCode>
                <c:ptCount val="9"/>
                <c:pt idx="0">
                  <c:v>0</c:v>
                </c:pt>
                <c:pt idx="1">
                  <c:v>247455</c:v>
                </c:pt>
                <c:pt idx="2">
                  <c:v>526038</c:v>
                </c:pt>
                <c:pt idx="3">
                  <c:v>830200</c:v>
                </c:pt>
                <c:pt idx="4">
                  <c:v>1007938.18</c:v>
                </c:pt>
                <c:pt idx="5">
                  <c:v>1226305</c:v>
                </c:pt>
                <c:pt idx="6">
                  <c:v>5170000</c:v>
                </c:pt>
                <c:pt idx="7">
                  <c:v>5679236</c:v>
                </c:pt>
                <c:pt idx="8">
                  <c:v>35647424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7E-4B5F-895B-1C6CA9DBCE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183104"/>
        <c:axId val="167184640"/>
      </c:barChart>
      <c:catAx>
        <c:axId val="1671831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pl-PL"/>
          </a:p>
        </c:txPr>
        <c:crossAx val="167184640"/>
        <c:crosses val="autoZero"/>
        <c:auto val="1"/>
        <c:lblAlgn val="ctr"/>
        <c:lblOffset val="50"/>
        <c:noMultiLvlLbl val="0"/>
      </c:catAx>
      <c:valAx>
        <c:axId val="167184640"/>
        <c:scaling>
          <c:orientation val="minMax"/>
        </c:scaling>
        <c:delete val="1"/>
        <c:axPos val="b"/>
        <c:majorGridlines/>
        <c:numFmt formatCode="#,##0.00\ &quot;zł&quot;" sourceLinked="1"/>
        <c:majorTickMark val="out"/>
        <c:minorTickMark val="none"/>
        <c:tickLblPos val="nextTo"/>
        <c:crossAx val="167183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Times" panose="02020603050405020304" pitchFamily="18" charset="0"/>
          <a:cs typeface="Times" panose="02020603050405020304" pitchFamily="18" charset="0"/>
        </a:defRPr>
      </a:pPr>
      <a:endParaRPr lang="pl-PL"/>
    </a:p>
  </c:tx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886 dyrektorów</a:t>
          </a:r>
          <a:endParaRPr lang="pl-PL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50F2DC1-0EF7-41EA-9D92-423E5A74FBB2}" type="presOf" srcId="{55773186-4BA5-404E-9D2C-7904A83A14A4}" destId="{6C388986-32CE-403F-AC84-B342CB00A1B4}" srcOrd="0" destOrd="0" presId="urn:microsoft.com/office/officeart/2005/8/layout/vList2"/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79C34FEA-C1D5-44C3-BDAB-BDD6C6775903}" type="presOf" srcId="{9B292DC1-CE8F-47FB-B2ED-23C2A7C0613B}" destId="{DD1B12B8-4A38-4390-B35C-99A681147958}" srcOrd="0" destOrd="0" presId="urn:microsoft.com/office/officeart/2005/8/layout/vList2"/>
    <dgm:cxn modelId="{3892D239-1F35-46DC-B864-C525F3A87013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2100" b="1" dirty="0" smtClean="0">
              <a:solidFill>
                <a:srgbClr val="FF0000"/>
              </a:solidFill>
              <a:effectLst/>
            </a:rPr>
            <a:t>Kuratorium Oświaty w Gorzowie Wielkopolskim</a:t>
          </a:r>
        </a:p>
        <a:p>
          <a:pPr algn="ctr"/>
          <a:r>
            <a:rPr lang="pl-PL" sz="1800" b="1" dirty="0" smtClean="0">
              <a:solidFill>
                <a:schemeClr val="accent4">
                  <a:lumMod val="50000"/>
                </a:schemeClr>
              </a:solidFill>
              <a:effectLst/>
            </a:rPr>
            <a:t>(zadania dla kuratorium</a:t>
          </a:r>
          <a:r>
            <a:rPr lang="pl-PL" sz="2100" b="1" dirty="0" smtClean="0">
              <a:solidFill>
                <a:schemeClr val="accent4">
                  <a:lumMod val="50000"/>
                </a:schemeClr>
              </a:solidFill>
              <a:effectLst/>
            </a:rPr>
            <a:t>)</a:t>
          </a:r>
        </a:p>
        <a:p>
          <a:pPr algn="l"/>
          <a:r>
            <a:rPr lang="pl-PL" sz="2100" b="1" dirty="0" smtClean="0"/>
            <a:t>                           </a:t>
          </a:r>
          <a:r>
            <a:rPr lang="pl-PL" sz="2100" dirty="0" smtClean="0"/>
            <a:t>	</a:t>
          </a:r>
          <a:endParaRPr lang="pl-PL" sz="2100" dirty="0"/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100" b="1" dirty="0" smtClean="0">
              <a:solidFill>
                <a:srgbClr val="FF0000"/>
              </a:solidFill>
            </a:rPr>
            <a:t>SZKOŁY PODSTAWOWE </a:t>
          </a:r>
          <a:r>
            <a:rPr lang="pl-PL" sz="1800" b="1" dirty="0" smtClean="0">
              <a:solidFill>
                <a:srgbClr val="0033CC"/>
              </a:solidFill>
            </a:rPr>
            <a:t>(publiczne i niepubliczne)</a:t>
          </a:r>
          <a:endParaRPr lang="pl-PL" sz="2100" b="1" dirty="0" smtClean="0">
            <a:solidFill>
              <a:srgbClr val="FF0000"/>
            </a:solidFill>
          </a:endParaRPr>
        </a:p>
        <a:p>
          <a:r>
            <a:rPr lang="pl-PL" sz="1800" b="1" dirty="0" smtClean="0">
              <a:solidFill>
                <a:schemeClr val="accent4">
                  <a:lumMod val="50000"/>
                </a:schemeClr>
              </a:solidFill>
            </a:rPr>
            <a:t>(zadania dla </a:t>
          </a:r>
          <a:r>
            <a:rPr lang="pl-PL" sz="1800" b="1" dirty="0" err="1" smtClean="0">
              <a:solidFill>
                <a:schemeClr val="accent4">
                  <a:lumMod val="50000"/>
                </a:schemeClr>
              </a:solidFill>
            </a:rPr>
            <a:t>szkół</a:t>
          </a:r>
          <a:r>
            <a:rPr lang="pl-PL" sz="1800" b="1" dirty="0" smtClean="0">
              <a:solidFill>
                <a:schemeClr val="accent4">
                  <a:lumMod val="50000"/>
                </a:schemeClr>
              </a:solidFill>
            </a:rPr>
            <a:t>)</a:t>
          </a:r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r>
            <a:rPr lang="pl-PL" sz="1800" dirty="0" smtClean="0"/>
            <a:t>Dyrektorzy </a:t>
          </a:r>
          <a:r>
            <a:rPr lang="pl-PL" sz="1800" dirty="0" err="1" smtClean="0"/>
            <a:t>szkół</a:t>
          </a:r>
          <a:r>
            <a:rPr lang="pl-PL" sz="1800" dirty="0" smtClean="0"/>
            <a:t> podstawowych</a:t>
          </a:r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264AE17-2F0D-4F58-B615-9E06F4872716}">
      <dgm:prSet phldrT="[Tekst]" custT="1"/>
      <dgm:spPr/>
      <dgm:t>
        <a:bodyPr/>
        <a:lstStyle/>
        <a:p>
          <a:r>
            <a:rPr lang="pl-PL" sz="2100" b="1" dirty="0" smtClean="0">
              <a:solidFill>
                <a:srgbClr val="FF0000"/>
              </a:solidFill>
            </a:rPr>
            <a:t>Placówki doskonalenia zawodowego nauczycieli</a:t>
          </a:r>
        </a:p>
        <a:p>
          <a:r>
            <a:rPr lang="pl-PL" sz="1800" b="1" dirty="0" smtClean="0">
              <a:solidFill>
                <a:srgbClr val="FF0000"/>
              </a:solidFill>
            </a:rPr>
            <a:t>(WOM, ODN, SODiD)</a:t>
          </a:r>
        </a:p>
        <a:p>
          <a:r>
            <a:rPr lang="pl-PL" sz="1800" b="1" dirty="0" smtClean="0">
              <a:solidFill>
                <a:schemeClr val="accent4">
                  <a:lumMod val="50000"/>
                </a:schemeClr>
              </a:solidFill>
            </a:rPr>
            <a:t>(zadania dla placówek )</a:t>
          </a:r>
        </a:p>
        <a:p>
          <a:endParaRPr lang="pl-PL" sz="2100" dirty="0"/>
        </a:p>
      </dgm:t>
    </dgm:pt>
    <dgm:pt modelId="{A649F17C-AF63-482B-90C3-DB2740D2CD38}" type="parTrans" cxnId="{84A022B3-BD4B-4BC7-ABC4-702C5FC8C458}">
      <dgm:prSet/>
      <dgm:spPr/>
      <dgm:t>
        <a:bodyPr/>
        <a:lstStyle/>
        <a:p>
          <a:endParaRPr lang="pl-PL"/>
        </a:p>
      </dgm:t>
    </dgm:pt>
    <dgm:pt modelId="{F65D448A-9DB7-46AB-A2C3-DFD9EB45865C}" type="sibTrans" cxnId="{84A022B3-BD4B-4BC7-ABC4-702C5FC8C458}">
      <dgm:prSet/>
      <dgm:spPr/>
      <dgm:t>
        <a:bodyPr/>
        <a:lstStyle/>
        <a:p>
          <a:endParaRPr lang="pl-PL"/>
        </a:p>
      </dgm:t>
    </dgm:pt>
    <dgm:pt modelId="{4D899C75-B323-4708-AC06-433AB5F30F36}">
      <dgm:prSet phldrT="[Tekst]" custT="1"/>
      <dgm:spPr/>
      <dgm:t>
        <a:bodyPr/>
        <a:lstStyle/>
        <a:p>
          <a:pPr algn="just"/>
          <a:r>
            <a:rPr lang="pl-PL" sz="1800" dirty="0" smtClean="0"/>
            <a:t>Instytucje współpracujące, dostosowują ofertę do potrzeb  nauczycieli i dyrektorów </a:t>
          </a:r>
          <a:r>
            <a:rPr lang="pl-PL" sz="1800" dirty="0" err="1" smtClean="0"/>
            <a:t>szkół</a:t>
          </a:r>
          <a:r>
            <a:rPr lang="pl-PL" sz="1800" dirty="0" smtClean="0"/>
            <a:t> oraz tematyki wskazanej w programie</a:t>
          </a:r>
          <a:endParaRPr lang="pl-PL" sz="1800" dirty="0"/>
        </a:p>
      </dgm:t>
    </dgm:pt>
    <dgm:pt modelId="{CE3CF060-1CC0-457B-BBB3-664CBB4C0DEE}" type="parTrans" cxnId="{BCA16329-B4CA-44D4-8632-7AC49994E580}">
      <dgm:prSet/>
      <dgm:spPr/>
      <dgm:t>
        <a:bodyPr/>
        <a:lstStyle/>
        <a:p>
          <a:endParaRPr lang="pl-PL"/>
        </a:p>
      </dgm:t>
    </dgm:pt>
    <dgm:pt modelId="{8361C3E4-AB31-4B80-88B5-1B1D9062EF1B}" type="sibTrans" cxnId="{BCA16329-B4CA-44D4-8632-7AC49994E580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pPr algn="just"/>
          <a:r>
            <a:rPr lang="pl-PL" sz="1800" dirty="0" smtClean="0"/>
            <a:t>Lubuski Kurator Oświaty </a:t>
          </a:r>
          <a:r>
            <a:rPr lang="pl-PL" sz="1800" b="1" dirty="0" smtClean="0"/>
            <a:t>Ewa Rawa </a:t>
          </a:r>
          <a:r>
            <a:rPr lang="pl-PL" sz="1800" dirty="0" smtClean="0"/>
            <a:t>– inicjatywa</a:t>
          </a:r>
          <a:endParaRPr lang="pl-PL" sz="1800" dirty="0"/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2E874433-3D53-4370-A81B-8D15EA3C53D4}">
      <dgm:prSet phldrT="[Tekst]" custT="1"/>
      <dgm:spPr/>
      <dgm:t>
        <a:bodyPr/>
        <a:lstStyle/>
        <a:p>
          <a:pPr algn="just"/>
          <a:r>
            <a:rPr lang="pl-PL" sz="1800" dirty="0" smtClean="0"/>
            <a:t>Koordynator  programu - </a:t>
          </a:r>
          <a:r>
            <a:rPr lang="pl-PL" sz="1800" b="1" dirty="0" smtClean="0"/>
            <a:t>Janina Grzecznowska,</a:t>
          </a:r>
          <a:r>
            <a:rPr lang="pl-PL" sz="1800" dirty="0" smtClean="0"/>
            <a:t> dyrektor WNP</a:t>
          </a:r>
          <a:endParaRPr lang="pl-PL" sz="1800" dirty="0"/>
        </a:p>
      </dgm:t>
    </dgm:pt>
    <dgm:pt modelId="{D97BF4B6-580F-4916-98D2-00E6DE94FDEE}" type="parTrans" cxnId="{3AC6B361-5F1F-467B-9D18-37D8039D34CF}">
      <dgm:prSet/>
      <dgm:spPr/>
      <dgm:t>
        <a:bodyPr/>
        <a:lstStyle/>
        <a:p>
          <a:endParaRPr lang="pl-PL"/>
        </a:p>
      </dgm:t>
    </dgm:pt>
    <dgm:pt modelId="{2D4D6C67-34A5-40DA-8189-8886C46E86F4}" type="sibTrans" cxnId="{3AC6B361-5F1F-467B-9D18-37D8039D34CF}">
      <dgm:prSet/>
      <dgm:spPr/>
      <dgm:t>
        <a:bodyPr/>
        <a:lstStyle/>
        <a:p>
          <a:endParaRPr lang="pl-PL"/>
        </a:p>
      </dgm:t>
    </dgm:pt>
    <dgm:pt modelId="{AC12E6E6-4A84-4405-B51E-D5E3239DE49D}">
      <dgm:prSet phldrT="[Tekst]" custT="1"/>
      <dgm:spPr/>
      <dgm:t>
        <a:bodyPr/>
        <a:lstStyle/>
        <a:p>
          <a:pPr algn="just"/>
          <a:r>
            <a:rPr lang="pl-PL" sz="1800" dirty="0" smtClean="0"/>
            <a:t>Zespół ds. programu, przewodnicząca – st. wizytator </a:t>
          </a:r>
          <a:r>
            <a:rPr lang="pl-PL" sz="1800" b="1" dirty="0" smtClean="0"/>
            <a:t>Grażyna </a:t>
          </a:r>
          <a:r>
            <a:rPr lang="pl-PL" sz="1800" b="1" dirty="0" err="1" smtClean="0"/>
            <a:t>Kołogrecka-Dul</a:t>
          </a:r>
          <a:r>
            <a:rPr lang="pl-PL" sz="1800" b="1" dirty="0" smtClean="0"/>
            <a:t> </a:t>
          </a:r>
          <a:endParaRPr lang="pl-PL" sz="1800" b="1" dirty="0"/>
        </a:p>
      </dgm:t>
    </dgm:pt>
    <dgm:pt modelId="{C35DFC48-B3E0-40AC-A3EB-9029101DD9C9}" type="parTrans" cxnId="{8F321848-757A-48CB-9F9E-14A40DEE92F2}">
      <dgm:prSet/>
      <dgm:spPr/>
      <dgm:t>
        <a:bodyPr/>
        <a:lstStyle/>
        <a:p>
          <a:endParaRPr lang="pl-PL"/>
        </a:p>
      </dgm:t>
    </dgm:pt>
    <dgm:pt modelId="{88EAFBFF-590B-4B0A-A557-BACF5A50B1D9}" type="sibTrans" cxnId="{8F321848-757A-48CB-9F9E-14A40DEE92F2}">
      <dgm:prSet/>
      <dgm:spPr/>
      <dgm:t>
        <a:bodyPr/>
        <a:lstStyle/>
        <a:p>
          <a:endParaRPr lang="pl-PL"/>
        </a:p>
      </dgm:t>
    </dgm:pt>
    <dgm:pt modelId="{4722AEDD-58BB-4864-A95B-D8035A38C29A}">
      <dgm:prSet phldrT="[Tekst]" custT="1"/>
      <dgm:spPr/>
      <dgm:t>
        <a:bodyPr/>
        <a:lstStyle/>
        <a:p>
          <a:pPr algn="l"/>
          <a:endParaRPr lang="pl-PL" sz="1800" dirty="0"/>
        </a:p>
      </dgm:t>
    </dgm:pt>
    <dgm:pt modelId="{174066CB-0B9C-46A3-AED1-C96B47F1999F}" type="parTrans" cxnId="{EDF2925A-F4D2-48CC-B404-44597C224DDE}">
      <dgm:prSet/>
      <dgm:spPr/>
      <dgm:t>
        <a:bodyPr/>
        <a:lstStyle/>
        <a:p>
          <a:endParaRPr lang="pl-PL"/>
        </a:p>
      </dgm:t>
    </dgm:pt>
    <dgm:pt modelId="{54D06834-DEE7-4215-9E7C-8EA8B0494DB2}" type="sibTrans" cxnId="{EDF2925A-F4D2-48CC-B404-44597C224DDE}">
      <dgm:prSet/>
      <dgm:spPr/>
      <dgm:t>
        <a:bodyPr/>
        <a:lstStyle/>
        <a:p>
          <a:endParaRPr lang="pl-PL"/>
        </a:p>
      </dgm:t>
    </dgm:pt>
    <dgm:pt modelId="{E81D6394-8516-4FA9-9C3F-0AE6C5272056}">
      <dgm:prSet phldrT="[Tekst]" custT="1"/>
      <dgm:spPr/>
      <dgm:t>
        <a:bodyPr/>
        <a:lstStyle/>
        <a:p>
          <a:pPr algn="just"/>
          <a:r>
            <a:rPr lang="pl-PL" sz="1800" dirty="0" smtClean="0"/>
            <a:t>Wizytatorzy rejonowi (analizy, wnioski)</a:t>
          </a:r>
          <a:endParaRPr lang="pl-PL" sz="1800" dirty="0"/>
        </a:p>
      </dgm:t>
    </dgm:pt>
    <dgm:pt modelId="{43413CAE-17C0-4CA5-ACDE-8F19CDB40FD5}" type="parTrans" cxnId="{3C1FEF12-FAAA-471F-BCDC-43C5E469BBA1}">
      <dgm:prSet/>
      <dgm:spPr/>
      <dgm:t>
        <a:bodyPr/>
        <a:lstStyle/>
        <a:p>
          <a:endParaRPr lang="pl-PL"/>
        </a:p>
      </dgm:t>
    </dgm:pt>
    <dgm:pt modelId="{49484676-A854-4FF9-8F6A-89D46FC67F44}" type="sibTrans" cxnId="{3C1FEF12-FAAA-471F-BCDC-43C5E469BBA1}">
      <dgm:prSet/>
      <dgm:spPr/>
      <dgm:t>
        <a:bodyPr/>
        <a:lstStyle/>
        <a:p>
          <a:endParaRPr lang="pl-PL"/>
        </a:p>
      </dgm:t>
    </dgm:pt>
    <dgm:pt modelId="{C1B8E43D-870E-4BDB-9465-5E83283ED05E}">
      <dgm:prSet phldrT="[Tekst]" custT="1"/>
      <dgm:spPr/>
      <dgm:t>
        <a:bodyPr/>
        <a:lstStyle/>
        <a:p>
          <a:pPr algn="just"/>
          <a:r>
            <a:rPr lang="pl-PL" sz="1800" dirty="0" smtClean="0"/>
            <a:t>Zespół nauczycieli przedmiotów objętych egzaminem ósmoklasisty (</a:t>
          </a:r>
          <a:r>
            <a:rPr lang="pl-PL" sz="1800" dirty="0" smtClean="0">
              <a:solidFill>
                <a:schemeClr val="bg2">
                  <a:lumMod val="50000"/>
                </a:schemeClr>
              </a:solidFill>
            </a:rPr>
            <a:t>powołany przez dyrektora,                                     z wyznaczonym przewodniczącym</a:t>
          </a:r>
          <a:r>
            <a:rPr lang="pl-PL" sz="1800" dirty="0" smtClean="0"/>
            <a:t>)</a:t>
          </a:r>
          <a:endParaRPr lang="pl-PL" sz="1800" dirty="0"/>
        </a:p>
      </dgm:t>
    </dgm:pt>
    <dgm:pt modelId="{70645176-D38D-4B16-B3D7-830520FBFA66}" type="parTrans" cxnId="{2E815C82-23F0-44A7-AACB-C3F5CF824BF5}">
      <dgm:prSet/>
      <dgm:spPr/>
      <dgm:t>
        <a:bodyPr/>
        <a:lstStyle/>
        <a:p>
          <a:endParaRPr lang="pl-PL"/>
        </a:p>
      </dgm:t>
    </dgm:pt>
    <dgm:pt modelId="{5B2D7E49-AA38-403E-BF55-00D2B94F1303}" type="sibTrans" cxnId="{2E815C82-23F0-44A7-AACB-C3F5CF824BF5}">
      <dgm:prSet/>
      <dgm:spPr/>
      <dgm:t>
        <a:bodyPr/>
        <a:lstStyle/>
        <a:p>
          <a:endParaRPr lang="pl-PL"/>
        </a:p>
      </dgm:t>
    </dgm:pt>
    <dgm:pt modelId="{60B24A21-A382-40FA-93F3-19FD797AC031}">
      <dgm:prSet phldrT="[Tekst]" custT="1"/>
      <dgm:spPr/>
      <dgm:t>
        <a:bodyPr/>
        <a:lstStyle/>
        <a:p>
          <a:pPr algn="just"/>
          <a:r>
            <a:rPr lang="pl-PL" sz="1800" dirty="0" smtClean="0"/>
            <a:t>Inne osoby, np. specjaliści</a:t>
          </a:r>
          <a:endParaRPr lang="pl-PL" sz="1800" dirty="0"/>
        </a:p>
      </dgm:t>
    </dgm:pt>
    <dgm:pt modelId="{278ED3B5-D051-4AED-9F46-FC0A3AFE638A}" type="parTrans" cxnId="{26E16AF0-3D84-4066-9403-559E7E9509AE}">
      <dgm:prSet/>
      <dgm:spPr/>
      <dgm:t>
        <a:bodyPr/>
        <a:lstStyle/>
        <a:p>
          <a:endParaRPr lang="pl-PL"/>
        </a:p>
      </dgm:t>
    </dgm:pt>
    <dgm:pt modelId="{425054FE-7706-4DDB-BA0A-56D526F6E706}" type="sibTrans" cxnId="{26E16AF0-3D84-4066-9403-559E7E9509AE}">
      <dgm:prSet/>
      <dgm:spPr/>
      <dgm:t>
        <a:bodyPr/>
        <a:lstStyle/>
        <a:p>
          <a:endParaRPr lang="pl-PL"/>
        </a:p>
      </dgm:t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3" custLinFactNeighborX="-2507" custLinFactNeighborY="-105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3" custScaleY="16423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3" custScaleY="14108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ABFB36-2C76-4A67-9323-B7C9EA6635F2}" type="pres">
      <dgm:prSet presAssocID="{06F79C3B-E09C-4ABC-90EB-0F5303689827}" presName="sp" presStyleCnt="0"/>
      <dgm:spPr/>
      <dgm:t>
        <a:bodyPr/>
        <a:lstStyle/>
        <a:p>
          <a:endParaRPr lang="pl-PL"/>
        </a:p>
      </dgm:t>
    </dgm:pt>
    <dgm:pt modelId="{95054A22-1CB4-477F-8F30-AB1AA6455E91}" type="pres">
      <dgm:prSet presAssocID="{A264AE17-2F0D-4F58-B615-9E06F4872716}" presName="linNode" presStyleCnt="0"/>
      <dgm:spPr/>
      <dgm:t>
        <a:bodyPr/>
        <a:lstStyle/>
        <a:p>
          <a:endParaRPr lang="pl-PL"/>
        </a:p>
      </dgm:t>
    </dgm:pt>
    <dgm:pt modelId="{2637E1B1-815C-423B-BB67-101E79EAC9EF}" type="pres">
      <dgm:prSet presAssocID="{A264AE17-2F0D-4F58-B615-9E06F487271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32141C-E5C2-4F29-9FBB-C57746DEB02E}" type="pres">
      <dgm:prSet presAssocID="{A264AE17-2F0D-4F58-B615-9E06F487271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C1FEF12-FAAA-471F-BCDC-43C5E469BBA1}" srcId="{52309186-1F29-40F8-A4E9-9EB611047EE5}" destId="{E81D6394-8516-4FA9-9C3F-0AE6C5272056}" srcOrd="3" destOrd="0" parTransId="{43413CAE-17C0-4CA5-ACDE-8F19CDB40FD5}" sibTransId="{49484676-A854-4FF9-8F6A-89D46FC67F44}"/>
    <dgm:cxn modelId="{A51FB6BB-3235-470B-9F77-E3E40D1677F6}" type="presOf" srcId="{C1B8E43D-870E-4BDB-9465-5E83283ED05E}" destId="{D8AB2D40-2BF1-4FFA-9214-B24E1AB1BC84}" srcOrd="0" destOrd="1" presId="urn:microsoft.com/office/officeart/2005/8/layout/vList5"/>
    <dgm:cxn modelId="{ED1C07A8-79D0-4933-B897-06FF2607E9BB}" type="presOf" srcId="{4722AEDD-58BB-4864-A95B-D8035A38C29A}" destId="{38867C46-E92C-4881-A489-53DF89815FF4}" srcOrd="0" destOrd="4" presId="urn:microsoft.com/office/officeart/2005/8/layout/vList5"/>
    <dgm:cxn modelId="{3B3E6831-477B-4E04-8A3A-77CAD7DB0F4C}" type="presOf" srcId="{AC12E6E6-4A84-4405-B51E-D5E3239DE49D}" destId="{38867C46-E92C-4881-A489-53DF89815FF4}" srcOrd="0" destOrd="2" presId="urn:microsoft.com/office/officeart/2005/8/layout/vList5"/>
    <dgm:cxn modelId="{3758E5D0-D27B-4061-ACD2-B5CABD8C6C31}" type="presOf" srcId="{4E1CC4A0-E36C-46F7-AE75-FD858A1ED110}" destId="{D8AB2D40-2BF1-4FFA-9214-B24E1AB1BC84}" srcOrd="0" destOrd="0" presId="urn:microsoft.com/office/officeart/2005/8/layout/vList5"/>
    <dgm:cxn modelId="{652AF035-2667-4C3E-9CCA-085CC3B5E32A}" type="presOf" srcId="{5C39F41F-4C9A-4AA2-977F-19EBED75E010}" destId="{81842732-D030-49E5-9E42-8825F0F7A47C}" srcOrd="0" destOrd="0" presId="urn:microsoft.com/office/officeart/2005/8/layout/vList5"/>
    <dgm:cxn modelId="{2E815C82-23F0-44A7-AACB-C3F5CF824BF5}" srcId="{9A6F6DAC-4111-46B4-BF4A-65660357E41A}" destId="{C1B8E43D-870E-4BDB-9465-5E83283ED05E}" srcOrd="1" destOrd="0" parTransId="{70645176-D38D-4B16-B3D7-830520FBFA66}" sibTransId="{5B2D7E49-AA38-403E-BF55-00D2B94F1303}"/>
    <dgm:cxn modelId="{6D259831-003C-440E-888C-64D1F3746F6B}" type="presOf" srcId="{52309186-1F29-40F8-A4E9-9EB611047EE5}" destId="{ADE85718-E733-4368-AAF7-E211B2AC5C6F}" srcOrd="0" destOrd="0" presId="urn:microsoft.com/office/officeart/2005/8/layout/vList5"/>
    <dgm:cxn modelId="{4D4B3051-C2D9-48D8-BB16-37B36A47F649}" type="presOf" srcId="{60B24A21-A382-40FA-93F3-19FD797AC031}" destId="{D8AB2D40-2BF1-4FFA-9214-B24E1AB1BC84}" srcOrd="0" destOrd="2" presId="urn:microsoft.com/office/officeart/2005/8/layout/vList5"/>
    <dgm:cxn modelId="{BCA16329-B4CA-44D4-8632-7AC49994E580}" srcId="{A264AE17-2F0D-4F58-B615-9E06F4872716}" destId="{4D899C75-B323-4708-AC06-433AB5F30F36}" srcOrd="0" destOrd="0" parTransId="{CE3CF060-1CC0-457B-BBB3-664CBB4C0DEE}" sibTransId="{8361C3E4-AB31-4B80-88B5-1B1D9062EF1B}"/>
    <dgm:cxn modelId="{2913160F-22E7-465B-B1C2-D0FD9490BFAB}" type="presOf" srcId="{2E874433-3D53-4370-A81B-8D15EA3C53D4}" destId="{38867C46-E92C-4881-A489-53DF89815FF4}" srcOrd="0" destOrd="1" presId="urn:microsoft.com/office/officeart/2005/8/layout/vList5"/>
    <dgm:cxn modelId="{DB35787C-D61F-476B-A373-AB98B0143B69}" type="presOf" srcId="{A5BF5A4D-34FA-47FA-A95E-1C737F2D868D}" destId="{38867C46-E92C-4881-A489-53DF89815FF4}" srcOrd="0" destOrd="0" presId="urn:microsoft.com/office/officeart/2005/8/layout/vList5"/>
    <dgm:cxn modelId="{2031ED7D-5F9C-4195-BF6D-FD5AE6E5243F}" type="presOf" srcId="{9A6F6DAC-4111-46B4-BF4A-65660357E41A}" destId="{4295CCF1-925C-41A3-9380-27E0775CCFA9}" srcOrd="0" destOrd="0" presId="urn:microsoft.com/office/officeart/2005/8/layout/vList5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26E16AF0-3D84-4066-9403-559E7E9509AE}" srcId="{9A6F6DAC-4111-46B4-BF4A-65660357E41A}" destId="{60B24A21-A382-40FA-93F3-19FD797AC031}" srcOrd="2" destOrd="0" parTransId="{278ED3B5-D051-4AED-9F46-FC0A3AFE638A}" sibTransId="{425054FE-7706-4DDB-BA0A-56D526F6E706}"/>
    <dgm:cxn modelId="{3AC6B361-5F1F-467B-9D18-37D8039D34CF}" srcId="{52309186-1F29-40F8-A4E9-9EB611047EE5}" destId="{2E874433-3D53-4370-A81B-8D15EA3C53D4}" srcOrd="1" destOrd="0" parTransId="{D97BF4B6-580F-4916-98D2-00E6DE94FDEE}" sibTransId="{2D4D6C67-34A5-40DA-8189-8886C46E86F4}"/>
    <dgm:cxn modelId="{8F321848-757A-48CB-9F9E-14A40DEE92F2}" srcId="{52309186-1F29-40F8-A4E9-9EB611047EE5}" destId="{AC12E6E6-4A84-4405-B51E-D5E3239DE49D}" srcOrd="2" destOrd="0" parTransId="{C35DFC48-B3E0-40AC-A3EB-9029101DD9C9}" sibTransId="{88EAFBFF-590B-4B0A-A557-BACF5A50B1D9}"/>
    <dgm:cxn modelId="{EDF2925A-F4D2-48CC-B404-44597C224DDE}" srcId="{52309186-1F29-40F8-A4E9-9EB611047EE5}" destId="{4722AEDD-58BB-4864-A95B-D8035A38C29A}" srcOrd="4" destOrd="0" parTransId="{174066CB-0B9C-46A3-AED1-C96B47F1999F}" sibTransId="{54D06834-DEE7-4215-9E7C-8EA8B0494DB2}"/>
    <dgm:cxn modelId="{43560B74-28A6-4FC8-8CA0-7298676224C6}" type="presOf" srcId="{4D899C75-B323-4708-AC06-433AB5F30F36}" destId="{2332141C-E5C2-4F29-9FBB-C57746DEB02E}" srcOrd="0" destOrd="0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7159E083-CD3C-4079-9466-8F3FBD4EB8D9}" type="presOf" srcId="{E81D6394-8516-4FA9-9C3F-0AE6C5272056}" destId="{38867C46-E92C-4881-A489-53DF89815FF4}" srcOrd="0" destOrd="3" presId="urn:microsoft.com/office/officeart/2005/8/layout/vList5"/>
    <dgm:cxn modelId="{84A022B3-BD4B-4BC7-ABC4-702C5FC8C458}" srcId="{5C39F41F-4C9A-4AA2-977F-19EBED75E010}" destId="{A264AE17-2F0D-4F58-B615-9E06F4872716}" srcOrd="2" destOrd="0" parTransId="{A649F17C-AF63-482B-90C3-DB2740D2CD38}" sibTransId="{F65D448A-9DB7-46AB-A2C3-DFD9EB45865C}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192AFC12-A6BE-4E70-B6A1-461F900924AD}" type="presOf" srcId="{A264AE17-2F0D-4F58-B615-9E06F4872716}" destId="{2637E1B1-815C-423B-BB67-101E79EAC9EF}" srcOrd="0" destOrd="0" presId="urn:microsoft.com/office/officeart/2005/8/layout/vList5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5E8E379D-2C11-4245-BE25-8EDB6EB3F01E}" type="presParOf" srcId="{81842732-D030-49E5-9E42-8825F0F7A47C}" destId="{8B565DE2-4374-42AF-A9B4-B122D14A3D1F}" srcOrd="0" destOrd="0" presId="urn:microsoft.com/office/officeart/2005/8/layout/vList5"/>
    <dgm:cxn modelId="{A4CA504C-4868-4B3E-B498-F4AD969C496D}" type="presParOf" srcId="{8B565DE2-4374-42AF-A9B4-B122D14A3D1F}" destId="{ADE85718-E733-4368-AAF7-E211B2AC5C6F}" srcOrd="0" destOrd="0" presId="urn:microsoft.com/office/officeart/2005/8/layout/vList5"/>
    <dgm:cxn modelId="{CE1FFF5E-BC90-499B-9794-C0E8C813F9BA}" type="presParOf" srcId="{8B565DE2-4374-42AF-A9B4-B122D14A3D1F}" destId="{38867C46-E92C-4881-A489-53DF89815FF4}" srcOrd="1" destOrd="0" presId="urn:microsoft.com/office/officeart/2005/8/layout/vList5"/>
    <dgm:cxn modelId="{F71858E6-8F22-4DD8-90C6-D0B4CB0FD5BA}" type="presParOf" srcId="{81842732-D030-49E5-9E42-8825F0F7A47C}" destId="{BD0A0FA4-57BD-4ABE-9DB3-191C24876BE5}" srcOrd="1" destOrd="0" presId="urn:microsoft.com/office/officeart/2005/8/layout/vList5"/>
    <dgm:cxn modelId="{05DE365A-9DE7-4E2A-9214-F583C83F3B61}" type="presParOf" srcId="{81842732-D030-49E5-9E42-8825F0F7A47C}" destId="{F99E4752-5174-402C-B82E-5C0B697A94BE}" srcOrd="2" destOrd="0" presId="urn:microsoft.com/office/officeart/2005/8/layout/vList5"/>
    <dgm:cxn modelId="{9DF7BE9A-EEB5-45F3-8F9B-2071BBEE9B11}" type="presParOf" srcId="{F99E4752-5174-402C-B82E-5C0B697A94BE}" destId="{4295CCF1-925C-41A3-9380-27E0775CCFA9}" srcOrd="0" destOrd="0" presId="urn:microsoft.com/office/officeart/2005/8/layout/vList5"/>
    <dgm:cxn modelId="{4C7CF8BB-630C-432A-9705-C3CA6E87739A}" type="presParOf" srcId="{F99E4752-5174-402C-B82E-5C0B697A94BE}" destId="{D8AB2D40-2BF1-4FFA-9214-B24E1AB1BC84}" srcOrd="1" destOrd="0" presId="urn:microsoft.com/office/officeart/2005/8/layout/vList5"/>
    <dgm:cxn modelId="{00BA5C64-3240-4E00-A51A-0290EBA72FE2}" type="presParOf" srcId="{81842732-D030-49E5-9E42-8825F0F7A47C}" destId="{99ABFB36-2C76-4A67-9323-B7C9EA6635F2}" srcOrd="3" destOrd="0" presId="urn:microsoft.com/office/officeart/2005/8/layout/vList5"/>
    <dgm:cxn modelId="{152D46EC-2EEF-47ED-8F9F-FE2A031CF3FB}" type="presParOf" srcId="{81842732-D030-49E5-9E42-8825F0F7A47C}" destId="{95054A22-1CB4-477F-8F30-AB1AA6455E91}" srcOrd="4" destOrd="0" presId="urn:microsoft.com/office/officeart/2005/8/layout/vList5"/>
    <dgm:cxn modelId="{BB89A1B0-7D90-4103-BE95-B7F96C2FEEA3}" type="presParOf" srcId="{95054A22-1CB4-477F-8F30-AB1AA6455E91}" destId="{2637E1B1-815C-423B-BB67-101E79EAC9EF}" srcOrd="0" destOrd="0" presId="urn:microsoft.com/office/officeart/2005/8/layout/vList5"/>
    <dgm:cxn modelId="{F0CDE064-2764-45C2-8EDC-66E16F92A68A}" type="presParOf" srcId="{95054A22-1CB4-477F-8F30-AB1AA6455E91}" destId="{2332141C-E5C2-4F29-9FBB-C57746DEB02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1800" b="1" dirty="0" smtClean="0">
              <a:solidFill>
                <a:schemeClr val="tx1"/>
              </a:solidFill>
              <a:effectLst/>
            </a:rPr>
            <a:t>LICEUM OGÓLNOKSZTAŁCĄCE</a:t>
          </a:r>
        </a:p>
        <a:p>
          <a:pPr algn="ctr"/>
          <a:r>
            <a:rPr lang="pl-PL" sz="1800" b="0" dirty="0" smtClean="0">
              <a:solidFill>
                <a:srgbClr val="FF0000"/>
              </a:solidFill>
              <a:effectLst/>
            </a:rPr>
            <a:t> </a:t>
          </a:r>
          <a:r>
            <a:rPr lang="pl-PL" sz="1800" b="1" dirty="0" smtClean="0">
              <a:solidFill>
                <a:srgbClr val="FF0000"/>
              </a:solidFill>
              <a:effectLst/>
            </a:rPr>
            <a:t>3 - letnie</a:t>
          </a:r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1800" b="1" dirty="0" smtClean="0">
              <a:solidFill>
                <a:schemeClr val="tx1"/>
              </a:solidFill>
              <a:effectLst/>
            </a:rPr>
            <a:t>LICEUM  OGÓLNOKSZTAŁCĄCE               </a:t>
          </a:r>
          <a:r>
            <a:rPr lang="pl-PL" sz="1800" b="1" dirty="0" smtClean="0">
              <a:solidFill>
                <a:srgbClr val="FF0000"/>
              </a:solidFill>
              <a:effectLst/>
            </a:rPr>
            <a:t>4 - letnie</a:t>
          </a:r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r>
            <a:rPr lang="pl-PL" sz="1800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 z dnia 27 sierpnia 2012 </a:t>
          </a:r>
          <a:r>
            <a:rPr lang="pl-PL" sz="1800" b="1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800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r>
            <a:rPr lang="pl-PL" sz="1800" b="0" i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</a:t>
          </a:r>
          <a:r>
            <a:rPr lang="pl-PL" sz="1800" b="0" i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kształcenia ogólnego   </a:t>
          </a:r>
          <a:r>
            <a:rPr lang="pl-PL" sz="1800" b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 Dz. U. 2012 poz. 977);</a:t>
          </a:r>
          <a:endParaRPr lang="pl-PL" sz="1800" b="0" dirty="0"/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C764244A-283F-4F64-80B8-6A8126B83F25}">
      <dgm:prSet phldrT="[Tekst]" custT="1"/>
      <dgm:spPr/>
      <dgm:t>
        <a:bodyPr/>
        <a:lstStyle/>
        <a:p>
          <a:endParaRPr lang="pl-PL" sz="1800" dirty="0"/>
        </a:p>
      </dgm:t>
    </dgm:pt>
    <dgm:pt modelId="{A5BA7CAB-B939-49B6-A8DC-C277F3B87C4D}" type="parTrans" cxnId="{7EBB4C7A-565B-4926-8A5A-08C0E83B6F9C}">
      <dgm:prSet/>
      <dgm:spPr/>
    </dgm:pt>
    <dgm:pt modelId="{788FABAD-7CBB-4227-BD8A-D3898E151B4A}" type="sibTrans" cxnId="{7EBB4C7A-565B-4926-8A5A-08C0E83B6F9C}">
      <dgm:prSet/>
      <dgm:spPr/>
    </dgm:pt>
    <dgm:pt modelId="{D146A843-AA85-4DFB-A531-8689D30BE419}">
      <dgm:prSet phldrT="[Tekst]" custT="1"/>
      <dgm:spPr/>
      <dgm:t>
        <a:bodyPr/>
        <a:lstStyle/>
        <a:p>
          <a:endParaRPr lang="pl-PL" sz="1800" dirty="0"/>
        </a:p>
      </dgm:t>
    </dgm:pt>
    <dgm:pt modelId="{B4E44911-3C1B-436C-8150-355B32F7F0A6}" type="parTrans" cxnId="{2CE5E9D2-3783-4F7C-B564-6E54FC11920A}">
      <dgm:prSet/>
      <dgm:spPr/>
    </dgm:pt>
    <dgm:pt modelId="{F72E30AA-1261-42DD-B3A7-7BA6073B70C6}" type="sibTrans" cxnId="{2CE5E9D2-3783-4F7C-B564-6E54FC11920A}">
      <dgm:prSet/>
      <dgm:spPr/>
    </dgm:pt>
    <dgm:pt modelId="{241A2949-1A3B-4A6E-9BE1-B102960E2848}">
      <dgm:prSet custT="1"/>
      <dgm:spPr/>
      <dgm:t>
        <a:bodyPr/>
        <a:lstStyle/>
        <a:p>
          <a:r>
            <a:rPr lang="pl-PL" sz="1800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z dnia 30 stycznia 2018 </a:t>
          </a:r>
          <a:r>
            <a:rPr lang="pl-PL" sz="1800" b="1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800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r>
            <a:rPr lang="pl-PL" sz="1800" b="0" i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kształcenia ogólnego</a:t>
          </a:r>
          <a:r>
            <a:rPr lang="pl-PL" sz="18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(</a:t>
          </a:r>
          <a:r>
            <a:rPr lang="pl-PL" sz="1800" b="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Dz</a:t>
          </a:r>
          <a:r>
            <a:rPr lang="pl-PL" sz="18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U. z 2018 </a:t>
          </a:r>
          <a:r>
            <a:rPr lang="pl-PL" sz="1800" b="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8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poz. 467);</a:t>
          </a:r>
        </a:p>
      </dgm:t>
    </dgm:pt>
    <dgm:pt modelId="{86BABA38-9689-42A3-BD2F-6CF49178B8D7}" type="parTrans" cxnId="{4A805BC2-8E84-466B-BBB9-815A73ED0F12}">
      <dgm:prSet/>
      <dgm:spPr/>
      <dgm:t>
        <a:bodyPr/>
        <a:lstStyle/>
        <a:p>
          <a:endParaRPr lang="pl-PL"/>
        </a:p>
      </dgm:t>
    </dgm:pt>
    <dgm:pt modelId="{6F4B1CA3-813F-484D-A46D-34A356940BEF}" type="sibTrans" cxnId="{4A805BC2-8E84-466B-BBB9-815A73ED0F12}">
      <dgm:prSet/>
      <dgm:spPr/>
      <dgm:t>
        <a:bodyPr/>
        <a:lstStyle/>
        <a:p>
          <a:endParaRPr lang="pl-PL"/>
        </a:p>
      </dgm:t>
    </dgm:pt>
    <dgm:pt modelId="{6831951F-4031-42C7-896D-36760E19D75B}">
      <dgm:prSet phldrT="[Tekst]" custT="1"/>
      <dgm:spPr/>
      <dgm:t>
        <a:bodyPr/>
        <a:lstStyle/>
        <a:p>
          <a:r>
            <a:rPr lang="pl-PL" sz="1800" dirty="0" smtClean="0"/>
            <a:t>Rozporządzenie MEM z dnia 12 lutego 2019 </a:t>
          </a:r>
          <a:r>
            <a:rPr lang="pl-PL" sz="1800" dirty="0" err="1" smtClean="0"/>
            <a:t>r</a:t>
          </a:r>
          <a:r>
            <a:rPr lang="pl-PL" sz="1800" dirty="0" smtClean="0"/>
            <a:t>.  w sprawie</a:t>
          </a:r>
          <a:r>
            <a:rPr lang="pl-PL" sz="1800" i="1" dirty="0" smtClean="0">
              <a:solidFill>
                <a:srgbClr val="FF0000"/>
              </a:solidFill>
            </a:rPr>
            <a:t> doradztwa zawodowego </a:t>
          </a:r>
          <a:r>
            <a:rPr lang="pl-PL" sz="1800" dirty="0" smtClean="0"/>
            <a:t>(Dz. U. 2019, poz. 325) – załącznik nr 5</a:t>
          </a:r>
          <a:endParaRPr lang="pl-PL" sz="1800" b="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9AF77966-1795-499D-A3DC-9166A9C4DC41}" type="parTrans" cxnId="{321965D6-36DE-4E54-A2CD-DFBF87DB9071}">
      <dgm:prSet/>
      <dgm:spPr/>
    </dgm:pt>
    <dgm:pt modelId="{0B7F040B-4B8A-4AE1-97B4-8951B5FC59F8}" type="sibTrans" cxnId="{321965D6-36DE-4E54-A2CD-DFBF87DB9071}">
      <dgm:prSet/>
      <dgm:spPr/>
    </dgm:pt>
    <dgm:pt modelId="{963391A5-0088-4A91-8151-8DE121E6618E}">
      <dgm:prSet custT="1"/>
      <dgm:spPr/>
      <dgm:t>
        <a:bodyPr/>
        <a:lstStyle/>
        <a:p>
          <a:endParaRPr lang="pl-PL" sz="1800" b="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1259E459-3B5E-45A1-885A-819BCE0E9762}" type="parTrans" cxnId="{6B77F7F9-CABF-4F88-A2AF-1B9375223443}">
      <dgm:prSet/>
      <dgm:spPr/>
    </dgm:pt>
    <dgm:pt modelId="{4AEDCAB8-894C-4D2F-A599-311E8FA21947}" type="sibTrans" cxnId="{6B77F7F9-CABF-4F88-A2AF-1B9375223443}">
      <dgm:prSet/>
      <dgm:spPr/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2" custLinFactNeighborX="-2507" custLinFactNeighborY="-105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2" custScaleY="121346" custLinFactNeighborX="-707" custLinFactNeighborY="-286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2" custScaleY="103981" custLinFactNeighborX="543" custLinFactNeighborY="-547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CE5E9D2-3783-4F7C-B564-6E54FC11920A}" srcId="{52309186-1F29-40F8-A4E9-9EB611047EE5}" destId="{D146A843-AA85-4DFB-A531-8689D30BE419}" srcOrd="1" destOrd="0" parTransId="{B4E44911-3C1B-436C-8150-355B32F7F0A6}" sibTransId="{F72E30AA-1261-42DD-B3A7-7BA6073B70C6}"/>
    <dgm:cxn modelId="{7EBB4C7A-565B-4926-8A5A-08C0E83B6F9C}" srcId="{52309186-1F29-40F8-A4E9-9EB611047EE5}" destId="{C764244A-283F-4F64-80B8-6A8126B83F25}" srcOrd="2" destOrd="0" parTransId="{A5BA7CAB-B939-49B6-A8DC-C277F3B87C4D}" sibTransId="{788FABAD-7CBB-4227-BD8A-D3898E151B4A}"/>
    <dgm:cxn modelId="{B3385C46-2BA0-4727-92DA-7EE72CA07534}" type="presOf" srcId="{D146A843-AA85-4DFB-A531-8689D30BE419}" destId="{38867C46-E92C-4881-A489-53DF89815FF4}" srcOrd="0" destOrd="1" presId="urn:microsoft.com/office/officeart/2005/8/layout/vList5"/>
    <dgm:cxn modelId="{321965D6-36DE-4E54-A2CD-DFBF87DB9071}" srcId="{9A6F6DAC-4111-46B4-BF4A-65660357E41A}" destId="{6831951F-4031-42C7-896D-36760E19D75B}" srcOrd="3" destOrd="0" parTransId="{9AF77966-1795-499D-A3DC-9166A9C4DC41}" sibTransId="{0B7F040B-4B8A-4AE1-97B4-8951B5FC59F8}"/>
    <dgm:cxn modelId="{D1837C25-4088-4204-837F-F45067E50530}" type="presOf" srcId="{A5BF5A4D-34FA-47FA-A95E-1C737F2D868D}" destId="{38867C46-E92C-4881-A489-53DF89815FF4}" srcOrd="0" destOrd="0" presId="urn:microsoft.com/office/officeart/2005/8/layout/vList5"/>
    <dgm:cxn modelId="{4A805BC2-8E84-466B-BBB9-815A73ED0F12}" srcId="{9A6F6DAC-4111-46B4-BF4A-65660357E41A}" destId="{241A2949-1A3B-4A6E-9BE1-B102960E2848}" srcOrd="1" destOrd="0" parTransId="{86BABA38-9689-42A3-BD2F-6CF49178B8D7}" sibTransId="{6F4B1CA3-813F-484D-A46D-34A356940BEF}"/>
    <dgm:cxn modelId="{27804907-37CF-4624-88E4-6D74418C23DF}" type="presOf" srcId="{4E1CC4A0-E36C-46F7-AE75-FD858A1ED110}" destId="{D8AB2D40-2BF1-4FFA-9214-B24E1AB1BC84}" srcOrd="0" destOrd="0" presId="urn:microsoft.com/office/officeart/2005/8/layout/vList5"/>
    <dgm:cxn modelId="{6B77F7F9-CABF-4F88-A2AF-1B9375223443}" srcId="{9A6F6DAC-4111-46B4-BF4A-65660357E41A}" destId="{963391A5-0088-4A91-8151-8DE121E6618E}" srcOrd="2" destOrd="0" parTransId="{1259E459-3B5E-45A1-885A-819BCE0E9762}" sibTransId="{4AEDCAB8-894C-4D2F-A599-311E8FA21947}"/>
    <dgm:cxn modelId="{0DC05DBB-3AB2-493D-B79D-5537EB98E2AF}" type="presOf" srcId="{241A2949-1A3B-4A6E-9BE1-B102960E2848}" destId="{D8AB2D40-2BF1-4FFA-9214-B24E1AB1BC84}" srcOrd="0" destOrd="1" presId="urn:microsoft.com/office/officeart/2005/8/layout/vList5"/>
    <dgm:cxn modelId="{6264CA23-9147-4104-B045-EAE2A7FA0438}" type="presOf" srcId="{52309186-1F29-40F8-A4E9-9EB611047EE5}" destId="{ADE85718-E733-4368-AAF7-E211B2AC5C6F}" srcOrd="0" destOrd="0" presId="urn:microsoft.com/office/officeart/2005/8/layout/vList5"/>
    <dgm:cxn modelId="{2447B2D1-3EE8-43CD-9B79-7EB77DD9AC1F}" type="presOf" srcId="{9A6F6DAC-4111-46B4-BF4A-65660357E41A}" destId="{4295CCF1-925C-41A3-9380-27E0775CCFA9}" srcOrd="0" destOrd="0" presId="urn:microsoft.com/office/officeart/2005/8/layout/vList5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B677F9FD-DAC9-4636-BB06-1773C5253E2A}" type="presOf" srcId="{5C39F41F-4C9A-4AA2-977F-19EBED75E010}" destId="{81842732-D030-49E5-9E42-8825F0F7A47C}" srcOrd="0" destOrd="0" presId="urn:microsoft.com/office/officeart/2005/8/layout/vList5"/>
    <dgm:cxn modelId="{A92E6E79-89B5-4513-B4A2-6AC58FEE5CAB}" type="presOf" srcId="{C764244A-283F-4F64-80B8-6A8126B83F25}" destId="{38867C46-E92C-4881-A489-53DF89815FF4}" srcOrd="0" destOrd="2" presId="urn:microsoft.com/office/officeart/2005/8/layout/vList5"/>
    <dgm:cxn modelId="{81B19B38-B0ED-4492-8F1A-27AFDC8D0762}" type="presOf" srcId="{6831951F-4031-42C7-896D-36760E19D75B}" destId="{D8AB2D40-2BF1-4FFA-9214-B24E1AB1BC84}" srcOrd="0" destOrd="3" presId="urn:microsoft.com/office/officeart/2005/8/layout/vList5"/>
    <dgm:cxn modelId="{0E96935F-E468-4FE1-BFF8-994422CBD941}" type="presOf" srcId="{963391A5-0088-4A91-8151-8DE121E6618E}" destId="{D8AB2D40-2BF1-4FFA-9214-B24E1AB1BC84}" srcOrd="0" destOrd="2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F99BFA43-577A-4205-80AC-682C3F5EB871}" type="presParOf" srcId="{81842732-D030-49E5-9E42-8825F0F7A47C}" destId="{8B565DE2-4374-42AF-A9B4-B122D14A3D1F}" srcOrd="0" destOrd="0" presId="urn:microsoft.com/office/officeart/2005/8/layout/vList5"/>
    <dgm:cxn modelId="{017FD4C5-B53F-4764-97CA-D0B557EA109D}" type="presParOf" srcId="{8B565DE2-4374-42AF-A9B4-B122D14A3D1F}" destId="{ADE85718-E733-4368-AAF7-E211B2AC5C6F}" srcOrd="0" destOrd="0" presId="urn:microsoft.com/office/officeart/2005/8/layout/vList5"/>
    <dgm:cxn modelId="{D044B6C5-6FFE-4DC3-849F-1C6B52ADD945}" type="presParOf" srcId="{8B565DE2-4374-42AF-A9B4-B122D14A3D1F}" destId="{38867C46-E92C-4881-A489-53DF89815FF4}" srcOrd="1" destOrd="0" presId="urn:microsoft.com/office/officeart/2005/8/layout/vList5"/>
    <dgm:cxn modelId="{3F0ED5B7-CF03-4585-9B17-643EA6F1630E}" type="presParOf" srcId="{81842732-D030-49E5-9E42-8825F0F7A47C}" destId="{BD0A0FA4-57BD-4ABE-9DB3-191C24876BE5}" srcOrd="1" destOrd="0" presId="urn:microsoft.com/office/officeart/2005/8/layout/vList5"/>
    <dgm:cxn modelId="{CC0DE204-6708-4B48-957A-B75F35C9126A}" type="presParOf" srcId="{81842732-D030-49E5-9E42-8825F0F7A47C}" destId="{F99E4752-5174-402C-B82E-5C0B697A94BE}" srcOrd="2" destOrd="0" presId="urn:microsoft.com/office/officeart/2005/8/layout/vList5"/>
    <dgm:cxn modelId="{877CA84B-DBD0-4E86-8987-327CC8C79BFA}" type="presParOf" srcId="{F99E4752-5174-402C-B82E-5C0B697A94BE}" destId="{4295CCF1-925C-41A3-9380-27E0775CCFA9}" srcOrd="0" destOrd="0" presId="urn:microsoft.com/office/officeart/2005/8/layout/vList5"/>
    <dgm:cxn modelId="{4D9B100B-8C1E-41EA-BC2A-F42AB9007B30}" type="presParOf" srcId="{F99E4752-5174-402C-B82E-5C0B697A94BE}" destId="{D8AB2D40-2BF1-4FFA-9214-B24E1AB1BC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2000" b="1" dirty="0" smtClean="0"/>
            <a:t>BRANŻOWA SZKOŁA I STOPNIA </a:t>
          </a:r>
        </a:p>
        <a:p>
          <a:pPr algn="ctr"/>
          <a:r>
            <a:rPr lang="pl-PL" sz="2000" b="0" dirty="0" smtClean="0"/>
            <a:t>(</a:t>
          </a:r>
          <a:r>
            <a:rPr lang="pl-PL" sz="2000" b="0" dirty="0" smtClean="0">
              <a:solidFill>
                <a:srgbClr val="FF0000"/>
              </a:solidFill>
            </a:rPr>
            <a:t>ab. gimnazjum</a:t>
          </a:r>
          <a:r>
            <a:rPr lang="pl-PL" sz="2000" dirty="0" smtClean="0"/>
            <a:t>)</a:t>
          </a:r>
          <a:endParaRPr lang="pl-PL" sz="2000" dirty="0"/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000" b="1" dirty="0" smtClean="0"/>
            <a:t>BRANŻOWA SZKOŁA I STOPNIA</a:t>
          </a:r>
        </a:p>
        <a:p>
          <a:r>
            <a:rPr lang="pl-PL" sz="2000" b="0" dirty="0" smtClean="0"/>
            <a:t>(</a:t>
          </a:r>
          <a:r>
            <a:rPr lang="pl-PL" sz="2000" b="0" dirty="0" smtClean="0">
              <a:solidFill>
                <a:srgbClr val="FF0000"/>
              </a:solidFill>
            </a:rPr>
            <a:t>ab. szkoły podstawowej</a:t>
          </a:r>
          <a:r>
            <a:rPr lang="pl-PL" sz="2000" b="0" dirty="0" smtClean="0"/>
            <a:t>)</a:t>
          </a:r>
          <a:endParaRPr lang="pl-PL" sz="2000" b="0" dirty="0"/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endParaRPr lang="pl-PL" sz="1800" dirty="0"/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FE666C79-6899-41F2-918D-1BC8701A4350}">
      <dgm:prSet phldrT="[Tekst]" custT="1"/>
      <dgm:spPr/>
      <dgm:t>
        <a:bodyPr/>
        <a:lstStyle/>
        <a:p>
          <a:r>
            <a:rPr lang="pl-PL" sz="1400" b="1" dirty="0" smtClean="0"/>
            <a:t>Rozporządzenie MEN z dnia 16 lipca 2018 </a:t>
          </a:r>
          <a:r>
            <a:rPr lang="pl-PL" sz="1400" b="1" dirty="0" err="1" smtClean="0"/>
            <a:t>r</a:t>
          </a:r>
          <a:r>
            <a:rPr lang="pl-PL" sz="1400" b="1" dirty="0" smtClean="0"/>
            <a:t>. zmieniające </a:t>
          </a:r>
          <a:r>
            <a:rPr lang="pl-PL" sz="1400" dirty="0" smtClean="0"/>
            <a:t>rozporządzenie (Dz. U. 2017, poz. 356) </a:t>
          </a:r>
          <a:r>
            <a:rPr lang="pl-PL" sz="1400" b="1" i="1" dirty="0" smtClean="0"/>
            <a:t>w sprawie podstawy programowej  …….</a:t>
          </a:r>
          <a:r>
            <a:rPr lang="pl-PL" sz="1400" b="1" dirty="0" smtClean="0"/>
            <a:t>kształcenia ogólnego ……d la branżowej szkoły I stopni</a:t>
          </a:r>
          <a:r>
            <a:rPr lang="pl-PL" sz="1400" dirty="0" smtClean="0"/>
            <a:t>a, ……….. (Dz. U. 2018, poz. 1679)   - </a:t>
          </a:r>
          <a:r>
            <a:rPr lang="pl-PL" sz="1400" b="1" dirty="0" smtClean="0">
              <a:solidFill>
                <a:srgbClr val="FF0000"/>
              </a:solidFill>
            </a:rPr>
            <a:t>załącznik nr 4;</a:t>
          </a:r>
          <a:endParaRPr lang="pl-PL" sz="1400" b="1" dirty="0">
            <a:solidFill>
              <a:srgbClr val="FF0000"/>
            </a:solidFill>
          </a:endParaRPr>
        </a:p>
      </dgm:t>
    </dgm:pt>
    <dgm:pt modelId="{1BE20A18-E886-4F1E-99CE-0BB2727EB092}" type="parTrans" cxnId="{1BB0BF95-2F4F-4FA8-971E-7254E3AAA5B7}">
      <dgm:prSet/>
      <dgm:spPr/>
      <dgm:t>
        <a:bodyPr/>
        <a:lstStyle/>
        <a:p>
          <a:endParaRPr lang="pl-PL"/>
        </a:p>
      </dgm:t>
    </dgm:pt>
    <dgm:pt modelId="{CDBE0290-F538-4559-A654-BF0DEF8F5EC4}" type="sibTrans" cxnId="{1BB0BF95-2F4F-4FA8-971E-7254E3AAA5B7}">
      <dgm:prSet/>
      <dgm:spPr/>
      <dgm:t>
        <a:bodyPr/>
        <a:lstStyle/>
        <a:p>
          <a:endParaRPr lang="pl-PL"/>
        </a:p>
      </dgm:t>
    </dgm:pt>
    <dgm:pt modelId="{AC8737F4-BB5A-48E0-BB0D-04307C085BF4}">
      <dgm:prSet phldrT="[Tekst]" custT="1"/>
      <dgm:spPr/>
      <dgm:t>
        <a:bodyPr/>
        <a:lstStyle/>
        <a:p>
          <a:endParaRPr lang="pl-PL" sz="1100" dirty="0"/>
        </a:p>
      </dgm:t>
    </dgm:pt>
    <dgm:pt modelId="{063E98FB-8DDF-40AE-821F-43B8489845DA}" type="parTrans" cxnId="{3927A69D-3FDF-4ED2-B360-A85FB6567004}">
      <dgm:prSet/>
      <dgm:spPr/>
      <dgm:t>
        <a:bodyPr/>
        <a:lstStyle/>
        <a:p>
          <a:endParaRPr lang="pl-PL"/>
        </a:p>
      </dgm:t>
    </dgm:pt>
    <dgm:pt modelId="{32AD3EFE-86BE-4BA3-AFC1-1F848F756CEC}" type="sibTrans" cxnId="{3927A69D-3FDF-4ED2-B360-A85FB6567004}">
      <dgm:prSet/>
      <dgm:spPr/>
      <dgm:t>
        <a:bodyPr/>
        <a:lstStyle/>
        <a:p>
          <a:endParaRPr lang="pl-PL"/>
        </a:p>
      </dgm:t>
    </dgm:pt>
    <dgm:pt modelId="{A1076423-4AAC-4C43-9F9E-B152C7F25799}">
      <dgm:prSet phldrT="[Tekst]" custT="1"/>
      <dgm:spPr/>
      <dgm:t>
        <a:bodyPr/>
        <a:lstStyle/>
        <a:p>
          <a:endParaRPr lang="pl-PL" sz="1100" dirty="0"/>
        </a:p>
      </dgm:t>
    </dgm:pt>
    <dgm:pt modelId="{37C2FB08-B3DC-49B7-A158-F7927A5528B3}" type="parTrans" cxnId="{0CABC741-18A1-46AE-9D00-A10631D43C1D}">
      <dgm:prSet/>
      <dgm:spPr/>
      <dgm:t>
        <a:bodyPr/>
        <a:lstStyle/>
        <a:p>
          <a:endParaRPr lang="pl-PL"/>
        </a:p>
      </dgm:t>
    </dgm:pt>
    <dgm:pt modelId="{996C4F42-2864-4C6B-B41C-76CD84554F72}" type="sibTrans" cxnId="{0CABC741-18A1-46AE-9D00-A10631D43C1D}">
      <dgm:prSet/>
      <dgm:spPr/>
      <dgm:t>
        <a:bodyPr/>
        <a:lstStyle/>
        <a:p>
          <a:endParaRPr lang="pl-PL"/>
        </a:p>
      </dgm:t>
    </dgm:pt>
    <dgm:pt modelId="{2C61CB06-ABA8-4E95-8A64-20D2CD9687E1}">
      <dgm:prSet phldrT="[Tekst]" custT="1"/>
      <dgm:spPr/>
      <dgm:t>
        <a:bodyPr/>
        <a:lstStyle/>
        <a:p>
          <a:endParaRPr lang="pl-PL" sz="1100" dirty="0"/>
        </a:p>
      </dgm:t>
    </dgm:pt>
    <dgm:pt modelId="{E9EA1F3B-CD53-423E-8F9E-040972494822}" type="parTrans" cxnId="{754B6943-6BEA-41BA-ABC3-4D65EFF39A88}">
      <dgm:prSet/>
      <dgm:spPr/>
      <dgm:t>
        <a:bodyPr/>
        <a:lstStyle/>
        <a:p>
          <a:endParaRPr lang="pl-PL"/>
        </a:p>
      </dgm:t>
    </dgm:pt>
    <dgm:pt modelId="{66EA3B60-C95C-4FC6-8084-CB69DED29A42}" type="sibTrans" cxnId="{754B6943-6BEA-41BA-ABC3-4D65EFF39A88}">
      <dgm:prSet/>
      <dgm:spPr/>
      <dgm:t>
        <a:bodyPr/>
        <a:lstStyle/>
        <a:p>
          <a:endParaRPr lang="pl-PL"/>
        </a:p>
      </dgm:t>
    </dgm:pt>
    <dgm:pt modelId="{89B25128-3AA7-468B-8BFC-A06D0D5E80E9}">
      <dgm:prSet phldrT="[Tekst]" custT="1"/>
      <dgm:spPr/>
      <dgm:t>
        <a:bodyPr/>
        <a:lstStyle/>
        <a:p>
          <a:endParaRPr lang="pl-PL" sz="1100" dirty="0"/>
        </a:p>
      </dgm:t>
    </dgm:pt>
    <dgm:pt modelId="{1CD70ACD-EDED-4E7D-A41B-C31D0BDCFD6D}" type="parTrans" cxnId="{ED7F52DC-2867-427C-A5B6-4CBABBFE722A}">
      <dgm:prSet/>
      <dgm:spPr/>
      <dgm:t>
        <a:bodyPr/>
        <a:lstStyle/>
        <a:p>
          <a:endParaRPr lang="pl-PL"/>
        </a:p>
      </dgm:t>
    </dgm:pt>
    <dgm:pt modelId="{8E5C34E0-98B8-4DDE-B60D-0582852F281C}" type="sibTrans" cxnId="{ED7F52DC-2867-427C-A5B6-4CBABBFE722A}">
      <dgm:prSet/>
      <dgm:spPr/>
      <dgm:t>
        <a:bodyPr/>
        <a:lstStyle/>
        <a:p>
          <a:endParaRPr lang="pl-PL"/>
        </a:p>
      </dgm:t>
    </dgm:pt>
    <dgm:pt modelId="{E7F8FEDA-A27A-49D9-970A-0A918B08F1F9}">
      <dgm:prSet custT="1"/>
      <dgm:spPr/>
      <dgm:t>
        <a:bodyPr/>
        <a:lstStyle/>
        <a:p>
          <a:r>
            <a:rPr lang="pl-PL" sz="1400" b="1" dirty="0" smtClean="0"/>
            <a:t>Rozporządzenie MEN z dnia 16 lipca 2018 </a:t>
          </a:r>
          <a:r>
            <a:rPr lang="pl-PL" sz="1400" b="1" dirty="0" err="1" smtClean="0"/>
            <a:t>r</a:t>
          </a:r>
          <a:r>
            <a:rPr lang="pl-PL" sz="1400" b="1" dirty="0" smtClean="0"/>
            <a:t>. zmieniające </a:t>
          </a:r>
          <a:r>
            <a:rPr lang="pl-PL" sz="1400" dirty="0" smtClean="0"/>
            <a:t>rozporządzenie </a:t>
          </a:r>
          <a:r>
            <a:rPr lang="pl-PL" sz="1400" b="1" i="1" dirty="0" smtClean="0"/>
            <a:t>w sprawie podstawy programowej  ……kształcenia ogólnego … (Dz. U. 2018, poz. 1679) – </a:t>
          </a:r>
          <a:r>
            <a:rPr lang="pl-PL" sz="1400" b="1" i="1" dirty="0" smtClean="0">
              <a:solidFill>
                <a:srgbClr val="FF0000"/>
              </a:solidFill>
            </a:rPr>
            <a:t>załącznik nr 4a;</a:t>
          </a:r>
          <a:endParaRPr lang="pl-PL" sz="1400" dirty="0">
            <a:solidFill>
              <a:srgbClr val="FF0000"/>
            </a:solidFill>
          </a:endParaRPr>
        </a:p>
      </dgm:t>
    </dgm:pt>
    <dgm:pt modelId="{90C76F23-0DC9-44E9-BA5A-68F82A250D1E}" type="parTrans" cxnId="{ECB05FBE-20EC-458C-8438-4EA14DAEFD35}">
      <dgm:prSet/>
      <dgm:spPr/>
      <dgm:t>
        <a:bodyPr/>
        <a:lstStyle/>
        <a:p>
          <a:endParaRPr lang="pl-PL"/>
        </a:p>
      </dgm:t>
    </dgm:pt>
    <dgm:pt modelId="{7485F64A-E7D4-4631-BCCE-EF7ADE8003D7}" type="sibTrans" cxnId="{ECB05FBE-20EC-458C-8438-4EA14DAEFD35}">
      <dgm:prSet/>
      <dgm:spPr/>
      <dgm:t>
        <a:bodyPr/>
        <a:lstStyle/>
        <a:p>
          <a:endParaRPr lang="pl-PL"/>
        </a:p>
      </dgm:t>
    </dgm:pt>
    <dgm:pt modelId="{B0657B02-CA6A-4B39-BAFE-629872826A9C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dirty="0" smtClean="0">
              <a:solidFill>
                <a:schemeClr val="bg2">
                  <a:lumMod val="25000"/>
                </a:schemeClr>
              </a:solidFill>
            </a:rPr>
            <a:t>(Dz. U. 2019, poz. 991);</a:t>
          </a:r>
          <a:endParaRPr lang="pl-PL" sz="1400" b="1" dirty="0">
            <a:solidFill>
              <a:schemeClr val="bg2">
                <a:lumMod val="25000"/>
              </a:schemeClr>
            </a:solidFill>
          </a:endParaRPr>
        </a:p>
      </dgm:t>
    </dgm:pt>
    <dgm:pt modelId="{764AFE6B-A505-44D4-B4A5-05E9D5A7BB75}" type="parTrans" cxnId="{04EC3BD6-E638-44BF-AF39-C89E318FB0CC}">
      <dgm:prSet/>
      <dgm:spPr/>
      <dgm:t>
        <a:bodyPr/>
        <a:lstStyle/>
        <a:p>
          <a:endParaRPr lang="pl-PL"/>
        </a:p>
      </dgm:t>
    </dgm:pt>
    <dgm:pt modelId="{FAF531A3-D811-4B7B-8B1A-1BC7D7F4CA00}" type="sibTrans" cxnId="{04EC3BD6-E638-44BF-AF39-C89E318FB0CC}">
      <dgm:prSet/>
      <dgm:spPr/>
      <dgm:t>
        <a:bodyPr/>
        <a:lstStyle/>
        <a:p>
          <a:endParaRPr lang="pl-PL"/>
        </a:p>
      </dgm:t>
    </dgm:pt>
    <dgm:pt modelId="{232A7514-FB7B-48A8-BA98-4FB9DE3EA2A3}">
      <dgm:prSet custT="1"/>
      <dgm:spPr/>
      <dgm:t>
        <a:bodyPr/>
        <a:lstStyle/>
        <a:p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dirty="0" smtClean="0">
              <a:solidFill>
                <a:schemeClr val="bg2">
                  <a:lumMod val="25000"/>
                </a:schemeClr>
              </a:solidFill>
            </a:rPr>
            <a:t>(Dz. U. 2019, poz. 991);</a:t>
          </a:r>
          <a:endParaRPr lang="pl-PL" sz="1400" dirty="0">
            <a:solidFill>
              <a:schemeClr val="bg2">
                <a:lumMod val="25000"/>
              </a:schemeClr>
            </a:solidFill>
          </a:endParaRPr>
        </a:p>
      </dgm:t>
    </dgm:pt>
    <dgm:pt modelId="{8A2F0678-A2A0-47A1-993F-B64DFF427CB0}" type="parTrans" cxnId="{478FE1E1-D116-49CA-86B2-2FDDAFFC309B}">
      <dgm:prSet/>
      <dgm:spPr/>
      <dgm:t>
        <a:bodyPr/>
        <a:lstStyle/>
        <a:p>
          <a:endParaRPr lang="pl-PL"/>
        </a:p>
      </dgm:t>
    </dgm:pt>
    <dgm:pt modelId="{2A244317-1465-46B8-BFEE-7BD7D8A8A862}" type="sibTrans" cxnId="{478FE1E1-D116-49CA-86B2-2FDDAFFC309B}">
      <dgm:prSet/>
      <dgm:spPr/>
      <dgm:t>
        <a:bodyPr/>
        <a:lstStyle/>
        <a:p>
          <a:endParaRPr lang="pl-PL"/>
        </a:p>
      </dgm:t>
    </dgm:pt>
    <dgm:pt modelId="{D4AFCCFF-1D5F-4712-8845-5770F5A9DDF0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</a:rPr>
            <a:t>Rozporządzenie  MEN  </a:t>
          </a:r>
          <a:r>
            <a:rPr lang="pl-PL" sz="1400" dirty="0" smtClean="0"/>
            <a:t>MEM z dnia 12 lutego 2019 </a:t>
          </a:r>
          <a:r>
            <a:rPr lang="pl-PL" sz="1400" dirty="0" err="1" smtClean="0"/>
            <a:t>r</a:t>
          </a:r>
          <a:r>
            <a:rPr lang="pl-PL" sz="1400" dirty="0" smtClean="0"/>
            <a:t>.  w sprawie</a:t>
          </a:r>
          <a:r>
            <a:rPr lang="pl-PL" sz="1400" i="1" dirty="0" smtClean="0">
              <a:solidFill>
                <a:srgbClr val="FF0000"/>
              </a:solidFill>
            </a:rPr>
            <a:t> doradztwa zawodowego </a:t>
          </a:r>
          <a:r>
            <a:rPr lang="pl-PL" sz="1400" dirty="0" smtClean="0"/>
            <a:t>(Dz. U. 2019, poz. 325) – </a:t>
          </a:r>
          <a:r>
            <a:rPr lang="pl-PL" sz="1400" b="1" dirty="0" smtClean="0">
              <a:solidFill>
                <a:srgbClr val="FF0000"/>
              </a:solidFill>
            </a:rPr>
            <a:t>załącznik nr  4</a:t>
          </a:r>
          <a:endParaRPr lang="pl-PL" sz="1400" b="1" dirty="0">
            <a:solidFill>
              <a:srgbClr val="FF0000"/>
            </a:solidFill>
          </a:endParaRPr>
        </a:p>
      </dgm:t>
    </dgm:pt>
    <dgm:pt modelId="{3F8F0C2A-D826-49C3-B376-F4FF8670453A}" type="parTrans" cxnId="{FBCCF630-DC99-4E7B-8738-B8468A51394E}">
      <dgm:prSet/>
      <dgm:spPr/>
    </dgm:pt>
    <dgm:pt modelId="{525F451E-EC6F-42BF-937B-103619674D9E}" type="sibTrans" cxnId="{FBCCF630-DC99-4E7B-8738-B8468A51394E}">
      <dgm:prSet/>
      <dgm:spPr/>
    </dgm:pt>
    <dgm:pt modelId="{500DC222-5F39-4C34-8346-5306C7DE8214}">
      <dgm:prSet custT="1"/>
      <dgm:spPr/>
      <dgm:t>
        <a:bodyPr/>
        <a:lstStyle/>
        <a:p>
          <a:endParaRPr lang="pl-PL" sz="1400" dirty="0">
            <a:solidFill>
              <a:srgbClr val="FF0000"/>
            </a:solidFill>
          </a:endParaRPr>
        </a:p>
      </dgm:t>
    </dgm:pt>
    <dgm:pt modelId="{73F2320B-298B-4965-A64D-CD39C6F46843}" type="parTrans" cxnId="{7E59D28F-D9C2-4D13-8795-CA49E7E3CFA3}">
      <dgm:prSet/>
      <dgm:spPr/>
    </dgm:pt>
    <dgm:pt modelId="{36D4A718-4AD4-47BF-A05B-2F7D8B775DF2}" type="sibTrans" cxnId="{7E59D28F-D9C2-4D13-8795-CA49E7E3CFA3}">
      <dgm:prSet/>
      <dgm:spPr/>
    </dgm:pt>
    <dgm:pt modelId="{90C72485-4BF1-4D6D-9BD9-6A03FCEFF068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</a:rPr>
            <a:t>Rozporządzenie  MEN  </a:t>
          </a:r>
          <a:r>
            <a:rPr lang="pl-PL" sz="1400" dirty="0" smtClean="0"/>
            <a:t>MEM z dnia 12 lutego 2019 </a:t>
          </a:r>
          <a:r>
            <a:rPr lang="pl-PL" sz="1400" dirty="0" err="1" smtClean="0"/>
            <a:t>r</a:t>
          </a:r>
          <a:r>
            <a:rPr lang="pl-PL" sz="1400" dirty="0" smtClean="0"/>
            <a:t>.  w sprawie</a:t>
          </a:r>
          <a:r>
            <a:rPr lang="pl-PL" sz="1400" i="1" dirty="0" smtClean="0">
              <a:solidFill>
                <a:srgbClr val="FF0000"/>
              </a:solidFill>
            </a:rPr>
            <a:t> doradztwa zawodowego </a:t>
          </a:r>
          <a:r>
            <a:rPr lang="pl-PL" sz="1400" dirty="0" smtClean="0"/>
            <a:t>(Dz. U. 2019, poz. 325) – </a:t>
          </a:r>
          <a:r>
            <a:rPr lang="pl-PL" sz="1400" b="1" dirty="0" smtClean="0">
              <a:solidFill>
                <a:srgbClr val="FF0000"/>
              </a:solidFill>
            </a:rPr>
            <a:t>załącznik nr  4</a:t>
          </a:r>
          <a:endParaRPr lang="pl-PL" sz="1400" dirty="0">
            <a:solidFill>
              <a:srgbClr val="FF0000"/>
            </a:solidFill>
          </a:endParaRPr>
        </a:p>
      </dgm:t>
    </dgm:pt>
    <dgm:pt modelId="{F01C3CDE-598E-4043-89CC-5C58C2A8EAD0}" type="parTrans" cxnId="{EDB8B446-DDFB-44F3-9062-5ECC0E40F9F5}">
      <dgm:prSet/>
      <dgm:spPr/>
    </dgm:pt>
    <dgm:pt modelId="{30D86C40-8A41-4BAB-81A5-5CF053020BDA}" type="sibTrans" cxnId="{EDB8B446-DDFB-44F3-9062-5ECC0E40F9F5}">
      <dgm:prSet/>
      <dgm:spPr/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2" custLinFactNeighborX="-2509" custLinFactNeighborY="-240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2" custScaleY="12269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2" custLinFactNeighborX="1768" custLinFactNeighborY="-170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2" custScaleY="14108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D7F52DC-2867-427C-A5B6-4CBABBFE722A}" srcId="{52309186-1F29-40F8-A4E9-9EB611047EE5}" destId="{89B25128-3AA7-468B-8BFC-A06D0D5E80E9}" srcOrd="6" destOrd="0" parTransId="{1CD70ACD-EDED-4E7D-A41B-C31D0BDCFD6D}" sibTransId="{8E5C34E0-98B8-4DDE-B60D-0582852F281C}"/>
    <dgm:cxn modelId="{469940A4-B791-44CB-8F74-692EB50AFA89}" type="presOf" srcId="{A5BF5A4D-34FA-47FA-A95E-1C737F2D868D}" destId="{38867C46-E92C-4881-A489-53DF89815FF4}" srcOrd="0" destOrd="0" presId="urn:microsoft.com/office/officeart/2005/8/layout/vList5"/>
    <dgm:cxn modelId="{C5B82105-98CA-44AA-BF9B-2FF3D4002A6E}" type="presOf" srcId="{500DC222-5F39-4C34-8346-5306C7DE8214}" destId="{D8AB2D40-2BF1-4FFA-9214-B24E1AB1BC84}" srcOrd="0" destOrd="4" presId="urn:microsoft.com/office/officeart/2005/8/layout/vList5"/>
    <dgm:cxn modelId="{0EDD9E6B-7B38-4479-A359-084A76DE972F}" type="presOf" srcId="{4E1CC4A0-E36C-46F7-AE75-FD858A1ED110}" destId="{D8AB2D40-2BF1-4FFA-9214-B24E1AB1BC84}" srcOrd="0" destOrd="0" presId="urn:microsoft.com/office/officeart/2005/8/layout/vList5"/>
    <dgm:cxn modelId="{2602EFE1-6C10-4248-8A9C-5D88EEA1FFD9}" type="presOf" srcId="{89B25128-3AA7-468B-8BFC-A06D0D5E80E9}" destId="{38867C46-E92C-4881-A489-53DF89815FF4}" srcOrd="0" destOrd="6" presId="urn:microsoft.com/office/officeart/2005/8/layout/vList5"/>
    <dgm:cxn modelId="{D13447C5-9438-4A65-A905-32AAC826DDF3}" type="presOf" srcId="{B0657B02-CA6A-4B39-BAFE-629872826A9C}" destId="{38867C46-E92C-4881-A489-53DF89815FF4}" srcOrd="0" destOrd="2" presId="urn:microsoft.com/office/officeart/2005/8/layout/vList5"/>
    <dgm:cxn modelId="{EDB8B446-DDFB-44F3-9062-5ECC0E40F9F5}" srcId="{9A6F6DAC-4111-46B4-BF4A-65660357E41A}" destId="{90C72485-4BF1-4D6D-9BD9-6A03FCEFF068}" srcOrd="3" destOrd="0" parTransId="{F01C3CDE-598E-4043-89CC-5C58C2A8EAD0}" sibTransId="{30D86C40-8A41-4BAB-81A5-5CF053020BDA}"/>
    <dgm:cxn modelId="{088628DF-6234-4B35-9611-483F90A06AF5}" type="presOf" srcId="{D4AFCCFF-1D5F-4712-8845-5770F5A9DDF0}" destId="{38867C46-E92C-4881-A489-53DF89815FF4}" srcOrd="0" destOrd="3" presId="urn:microsoft.com/office/officeart/2005/8/layout/vList5"/>
    <dgm:cxn modelId="{265EAA44-7C95-4853-9AA4-5A97A6677C32}" type="presOf" srcId="{9A6F6DAC-4111-46B4-BF4A-65660357E41A}" destId="{4295CCF1-925C-41A3-9380-27E0775CCFA9}" srcOrd="0" destOrd="0" presId="urn:microsoft.com/office/officeart/2005/8/layout/vList5"/>
    <dgm:cxn modelId="{FC2E3E4F-63D9-4705-BDA0-2BB057C47803}" type="presOf" srcId="{232A7514-FB7B-48A8-BA98-4FB9DE3EA2A3}" destId="{D8AB2D40-2BF1-4FFA-9214-B24E1AB1BC84}" srcOrd="0" destOrd="2" presId="urn:microsoft.com/office/officeart/2005/8/layout/vList5"/>
    <dgm:cxn modelId="{1848E87F-2FD0-49F4-976B-B89A2F5B07B1}" type="presOf" srcId="{E7F8FEDA-A27A-49D9-970A-0A918B08F1F9}" destId="{D8AB2D40-2BF1-4FFA-9214-B24E1AB1BC84}" srcOrd="0" destOrd="1" presId="urn:microsoft.com/office/officeart/2005/8/layout/vList5"/>
    <dgm:cxn modelId="{7E59D28F-D9C2-4D13-8795-CA49E7E3CFA3}" srcId="{9A6F6DAC-4111-46B4-BF4A-65660357E41A}" destId="{500DC222-5F39-4C34-8346-5306C7DE8214}" srcOrd="4" destOrd="0" parTransId="{73F2320B-298B-4965-A64D-CD39C6F46843}" sibTransId="{36D4A718-4AD4-47BF-A05B-2F7D8B775DF2}"/>
    <dgm:cxn modelId="{027CC135-ADDB-481A-BF88-D791A71CF21C}" type="presOf" srcId="{A1076423-4AAC-4C43-9F9E-B152C7F25799}" destId="{38867C46-E92C-4881-A489-53DF89815FF4}" srcOrd="0" destOrd="4" presId="urn:microsoft.com/office/officeart/2005/8/layout/vList5"/>
    <dgm:cxn modelId="{AE5DE8FF-191E-41DB-901A-850B26AA84E2}" type="presOf" srcId="{FE666C79-6899-41F2-918D-1BC8701A4350}" destId="{38867C46-E92C-4881-A489-53DF89815FF4}" srcOrd="0" destOrd="1" presId="urn:microsoft.com/office/officeart/2005/8/layout/vList5"/>
    <dgm:cxn modelId="{04EC3BD6-E638-44BF-AF39-C89E318FB0CC}" srcId="{52309186-1F29-40F8-A4E9-9EB611047EE5}" destId="{B0657B02-CA6A-4B39-BAFE-629872826A9C}" srcOrd="2" destOrd="0" parTransId="{764AFE6B-A505-44D4-B4A5-05E9D5A7BB75}" sibTransId="{FAF531A3-D811-4B7B-8B1A-1BC7D7F4CA00}"/>
    <dgm:cxn modelId="{4A1929A4-9E43-4C01-8061-88D4DF43B504}" type="presOf" srcId="{2C61CB06-ABA8-4E95-8A64-20D2CD9687E1}" destId="{38867C46-E92C-4881-A489-53DF89815FF4}" srcOrd="0" destOrd="5" presId="urn:microsoft.com/office/officeart/2005/8/layout/vList5"/>
    <dgm:cxn modelId="{ECB05FBE-20EC-458C-8438-4EA14DAEFD35}" srcId="{9A6F6DAC-4111-46B4-BF4A-65660357E41A}" destId="{E7F8FEDA-A27A-49D9-970A-0A918B08F1F9}" srcOrd="1" destOrd="0" parTransId="{90C76F23-0DC9-44E9-BA5A-68F82A250D1E}" sibTransId="{7485F64A-E7D4-4631-BCCE-EF7ADE8003D7}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195A69F7-23BD-4552-9E1C-F8A0C445B647}" type="presOf" srcId="{AC8737F4-BB5A-48E0-BB0D-04307C085BF4}" destId="{38867C46-E92C-4881-A489-53DF89815FF4}" srcOrd="0" destOrd="7" presId="urn:microsoft.com/office/officeart/2005/8/layout/vList5"/>
    <dgm:cxn modelId="{FA02E1BE-E483-4881-B375-82F1119F40AF}" type="presOf" srcId="{52309186-1F29-40F8-A4E9-9EB611047EE5}" destId="{ADE85718-E733-4368-AAF7-E211B2AC5C6F}" srcOrd="0" destOrd="0" presId="urn:microsoft.com/office/officeart/2005/8/layout/vList5"/>
    <dgm:cxn modelId="{0C81CE6D-047F-4DE3-900F-F61E43317AAA}" type="presOf" srcId="{5C39F41F-4C9A-4AA2-977F-19EBED75E010}" destId="{81842732-D030-49E5-9E42-8825F0F7A47C}" srcOrd="0" destOrd="0" presId="urn:microsoft.com/office/officeart/2005/8/layout/vList5"/>
    <dgm:cxn modelId="{E1883799-0AD4-479B-B4E2-78714EA8A14B}" type="presOf" srcId="{90C72485-4BF1-4D6D-9BD9-6A03FCEFF068}" destId="{D8AB2D40-2BF1-4FFA-9214-B24E1AB1BC84}" srcOrd="0" destOrd="3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478FE1E1-D116-49CA-86B2-2FDDAFFC309B}" srcId="{9A6F6DAC-4111-46B4-BF4A-65660357E41A}" destId="{232A7514-FB7B-48A8-BA98-4FB9DE3EA2A3}" srcOrd="2" destOrd="0" parTransId="{8A2F0678-A2A0-47A1-993F-B64DFF427CB0}" sibTransId="{2A244317-1465-46B8-BFEE-7BD7D8A8A862}"/>
    <dgm:cxn modelId="{754B6943-6BEA-41BA-ABC3-4D65EFF39A88}" srcId="{52309186-1F29-40F8-A4E9-9EB611047EE5}" destId="{2C61CB06-ABA8-4E95-8A64-20D2CD9687E1}" srcOrd="5" destOrd="0" parTransId="{E9EA1F3B-CD53-423E-8F9E-040972494822}" sibTransId="{66EA3B60-C95C-4FC6-8084-CB69DED29A42}"/>
    <dgm:cxn modelId="{1BB0BF95-2F4F-4FA8-971E-7254E3AAA5B7}" srcId="{52309186-1F29-40F8-A4E9-9EB611047EE5}" destId="{FE666C79-6899-41F2-918D-1BC8701A4350}" srcOrd="1" destOrd="0" parTransId="{1BE20A18-E886-4F1E-99CE-0BB2727EB092}" sibTransId="{CDBE0290-F538-4559-A654-BF0DEF8F5EC4}"/>
    <dgm:cxn modelId="{0CABC741-18A1-46AE-9D00-A10631D43C1D}" srcId="{52309186-1F29-40F8-A4E9-9EB611047EE5}" destId="{A1076423-4AAC-4C43-9F9E-B152C7F25799}" srcOrd="4" destOrd="0" parTransId="{37C2FB08-B3DC-49B7-A158-F7927A5528B3}" sibTransId="{996C4F42-2864-4C6B-B41C-76CD84554F72}"/>
    <dgm:cxn modelId="{FBCCF630-DC99-4E7B-8738-B8468A51394E}" srcId="{52309186-1F29-40F8-A4E9-9EB611047EE5}" destId="{D4AFCCFF-1D5F-4712-8845-5770F5A9DDF0}" srcOrd="3" destOrd="0" parTransId="{3F8F0C2A-D826-49C3-B376-F4FF8670453A}" sibTransId="{525F451E-EC6F-42BF-937B-103619674D9E}"/>
    <dgm:cxn modelId="{3927A69D-3FDF-4ED2-B360-A85FB6567004}" srcId="{52309186-1F29-40F8-A4E9-9EB611047EE5}" destId="{AC8737F4-BB5A-48E0-BB0D-04307C085BF4}" srcOrd="7" destOrd="0" parTransId="{063E98FB-8DDF-40AE-821F-43B8489845DA}" sibTransId="{32AD3EFE-86BE-4BA3-AFC1-1F848F756CEC}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88A2A9C4-06E9-44C0-BBF3-AB8F88410405}" type="presParOf" srcId="{81842732-D030-49E5-9E42-8825F0F7A47C}" destId="{8B565DE2-4374-42AF-A9B4-B122D14A3D1F}" srcOrd="0" destOrd="0" presId="urn:microsoft.com/office/officeart/2005/8/layout/vList5"/>
    <dgm:cxn modelId="{AEC01444-F3A9-4955-9F6E-2836C5A4C4EB}" type="presParOf" srcId="{8B565DE2-4374-42AF-A9B4-B122D14A3D1F}" destId="{ADE85718-E733-4368-AAF7-E211B2AC5C6F}" srcOrd="0" destOrd="0" presId="urn:microsoft.com/office/officeart/2005/8/layout/vList5"/>
    <dgm:cxn modelId="{3091C752-8CF3-44EE-BA85-165B93AB8BF7}" type="presParOf" srcId="{8B565DE2-4374-42AF-A9B4-B122D14A3D1F}" destId="{38867C46-E92C-4881-A489-53DF89815FF4}" srcOrd="1" destOrd="0" presId="urn:microsoft.com/office/officeart/2005/8/layout/vList5"/>
    <dgm:cxn modelId="{8F2E78A1-ACDC-46A8-9B70-6889B35DCCED}" type="presParOf" srcId="{81842732-D030-49E5-9E42-8825F0F7A47C}" destId="{BD0A0FA4-57BD-4ABE-9DB3-191C24876BE5}" srcOrd="1" destOrd="0" presId="urn:microsoft.com/office/officeart/2005/8/layout/vList5"/>
    <dgm:cxn modelId="{E3E907E0-7490-49F0-A877-A4099544792C}" type="presParOf" srcId="{81842732-D030-49E5-9E42-8825F0F7A47C}" destId="{F99E4752-5174-402C-B82E-5C0B697A94BE}" srcOrd="2" destOrd="0" presId="urn:microsoft.com/office/officeart/2005/8/layout/vList5"/>
    <dgm:cxn modelId="{DB21BF67-8DDA-4045-A944-47B457B8B7C9}" type="presParOf" srcId="{F99E4752-5174-402C-B82E-5C0B697A94BE}" destId="{4295CCF1-925C-41A3-9380-27E0775CCFA9}" srcOrd="0" destOrd="0" presId="urn:microsoft.com/office/officeart/2005/8/layout/vList5"/>
    <dgm:cxn modelId="{C1883A9F-8BCA-46A1-B19A-16BF7A773443}" type="presParOf" srcId="{F99E4752-5174-402C-B82E-5C0B697A94BE}" destId="{D8AB2D40-2BF1-4FFA-9214-B24E1AB1BC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2000" b="1" dirty="0" smtClean="0"/>
            <a:t>TCHNIKUM 4 - Letnie</a:t>
          </a:r>
        </a:p>
        <a:p>
          <a:pPr algn="ctr"/>
          <a:r>
            <a:rPr lang="pl-PL" sz="2000" dirty="0" smtClean="0"/>
            <a:t>(absolwenci  gimnazjum)</a:t>
          </a:r>
          <a:endParaRPr lang="pl-PL" sz="2000" dirty="0"/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000" b="1" dirty="0" smtClean="0"/>
            <a:t>TECHNIKUM 5-letnie</a:t>
          </a:r>
        </a:p>
        <a:p>
          <a:r>
            <a:rPr lang="pl-PL" sz="2000" b="0" dirty="0" smtClean="0"/>
            <a:t>(absolwenci szkoły podstawowej)</a:t>
          </a:r>
          <a:endParaRPr lang="pl-PL" sz="2000" b="0" dirty="0"/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pPr algn="l"/>
          <a:endParaRPr lang="pl-PL" sz="1800" dirty="0"/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FE666C79-6899-41F2-918D-1BC8701A4350}">
      <dgm:prSet phldrT="[Tekst]" custT="1"/>
      <dgm:spPr/>
      <dgm:t>
        <a:bodyPr/>
        <a:lstStyle/>
        <a:p>
          <a:pPr algn="just"/>
          <a:r>
            <a:rPr lang="pl-PL" sz="1400" b="1" dirty="0" smtClean="0"/>
            <a:t>Rozporządzenie </a:t>
          </a:r>
          <a:r>
            <a:rPr lang="pl-PL" sz="1400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MEN z dnia 27 sierpnia 2012 </a:t>
          </a:r>
          <a:r>
            <a:rPr lang="pl-PL" sz="1400" b="1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br>
            <a:rPr lang="pl-PL" sz="1400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</a:br>
          <a:r>
            <a:rPr lang="pl-PL" sz="1400" b="0" i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 p</a:t>
          </a:r>
          <a:r>
            <a:rPr lang="pl-PL" sz="1400" b="0" i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rogramowej kształcenia ogólnego </a:t>
          </a:r>
          <a:r>
            <a:rPr lang="pl-PL" sz="1400" b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 Dz. U. 2012 poz. 977);</a:t>
          </a:r>
          <a:r>
            <a:rPr lang="pl-PL" sz="1400" b="1" dirty="0" smtClean="0"/>
            <a:t> </a:t>
          </a:r>
          <a:endParaRPr lang="pl-PL" sz="1400" b="0" dirty="0">
            <a:solidFill>
              <a:srgbClr val="FF0000"/>
            </a:solidFill>
          </a:endParaRPr>
        </a:p>
      </dgm:t>
    </dgm:pt>
    <dgm:pt modelId="{1BE20A18-E886-4F1E-99CE-0BB2727EB092}" type="parTrans" cxnId="{1BB0BF95-2F4F-4FA8-971E-7254E3AAA5B7}">
      <dgm:prSet/>
      <dgm:spPr/>
      <dgm:t>
        <a:bodyPr/>
        <a:lstStyle/>
        <a:p>
          <a:endParaRPr lang="pl-PL"/>
        </a:p>
      </dgm:t>
    </dgm:pt>
    <dgm:pt modelId="{CDBE0290-F538-4559-A654-BF0DEF8F5EC4}" type="sibTrans" cxnId="{1BB0BF95-2F4F-4FA8-971E-7254E3AAA5B7}">
      <dgm:prSet/>
      <dgm:spPr/>
      <dgm:t>
        <a:bodyPr/>
        <a:lstStyle/>
        <a:p>
          <a:endParaRPr lang="pl-PL"/>
        </a:p>
      </dgm:t>
    </dgm:pt>
    <dgm:pt modelId="{AC8737F4-BB5A-48E0-BB0D-04307C085BF4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063E98FB-8DDF-40AE-821F-43B8489845DA}" type="parTrans" cxnId="{3927A69D-3FDF-4ED2-B360-A85FB6567004}">
      <dgm:prSet/>
      <dgm:spPr/>
      <dgm:t>
        <a:bodyPr/>
        <a:lstStyle/>
        <a:p>
          <a:endParaRPr lang="pl-PL"/>
        </a:p>
      </dgm:t>
    </dgm:pt>
    <dgm:pt modelId="{32AD3EFE-86BE-4BA3-AFC1-1F848F756CEC}" type="sibTrans" cxnId="{3927A69D-3FDF-4ED2-B360-A85FB6567004}">
      <dgm:prSet/>
      <dgm:spPr/>
      <dgm:t>
        <a:bodyPr/>
        <a:lstStyle/>
        <a:p>
          <a:endParaRPr lang="pl-PL"/>
        </a:p>
      </dgm:t>
    </dgm:pt>
    <dgm:pt modelId="{A1076423-4AAC-4C43-9F9E-B152C7F25799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37C2FB08-B3DC-49B7-A158-F7927A5528B3}" type="parTrans" cxnId="{0CABC741-18A1-46AE-9D00-A10631D43C1D}">
      <dgm:prSet/>
      <dgm:spPr/>
      <dgm:t>
        <a:bodyPr/>
        <a:lstStyle/>
        <a:p>
          <a:endParaRPr lang="pl-PL"/>
        </a:p>
      </dgm:t>
    </dgm:pt>
    <dgm:pt modelId="{996C4F42-2864-4C6B-B41C-76CD84554F72}" type="sibTrans" cxnId="{0CABC741-18A1-46AE-9D00-A10631D43C1D}">
      <dgm:prSet/>
      <dgm:spPr/>
      <dgm:t>
        <a:bodyPr/>
        <a:lstStyle/>
        <a:p>
          <a:endParaRPr lang="pl-PL"/>
        </a:p>
      </dgm:t>
    </dgm:pt>
    <dgm:pt modelId="{2C61CB06-ABA8-4E95-8A64-20D2CD9687E1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E9EA1F3B-CD53-423E-8F9E-040972494822}" type="parTrans" cxnId="{754B6943-6BEA-41BA-ABC3-4D65EFF39A88}">
      <dgm:prSet/>
      <dgm:spPr/>
      <dgm:t>
        <a:bodyPr/>
        <a:lstStyle/>
        <a:p>
          <a:endParaRPr lang="pl-PL"/>
        </a:p>
      </dgm:t>
    </dgm:pt>
    <dgm:pt modelId="{66EA3B60-C95C-4FC6-8084-CB69DED29A42}" type="sibTrans" cxnId="{754B6943-6BEA-41BA-ABC3-4D65EFF39A88}">
      <dgm:prSet/>
      <dgm:spPr/>
      <dgm:t>
        <a:bodyPr/>
        <a:lstStyle/>
        <a:p>
          <a:endParaRPr lang="pl-PL"/>
        </a:p>
      </dgm:t>
    </dgm:pt>
    <dgm:pt modelId="{89B25128-3AA7-468B-8BFC-A06D0D5E80E9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1CD70ACD-EDED-4E7D-A41B-C31D0BDCFD6D}" type="parTrans" cxnId="{ED7F52DC-2867-427C-A5B6-4CBABBFE722A}">
      <dgm:prSet/>
      <dgm:spPr/>
      <dgm:t>
        <a:bodyPr/>
        <a:lstStyle/>
        <a:p>
          <a:endParaRPr lang="pl-PL"/>
        </a:p>
      </dgm:t>
    </dgm:pt>
    <dgm:pt modelId="{8E5C34E0-98B8-4DDE-B60D-0582852F281C}" type="sibTrans" cxnId="{ED7F52DC-2867-427C-A5B6-4CBABBFE722A}">
      <dgm:prSet/>
      <dgm:spPr/>
      <dgm:t>
        <a:bodyPr/>
        <a:lstStyle/>
        <a:p>
          <a:endParaRPr lang="pl-PL"/>
        </a:p>
      </dgm:t>
    </dgm:pt>
    <dgm:pt modelId="{00769D37-0909-438C-B228-7DE6D1FFB957}">
      <dgm:prSet phldrT="[Tekst]" custT="1"/>
      <dgm:spPr/>
      <dgm:t>
        <a:bodyPr/>
        <a:lstStyle/>
        <a:p>
          <a:pPr algn="just"/>
          <a:r>
            <a:rPr lang="pl-PL" sz="1400" b="0" dirty="0" smtClean="0"/>
            <a:t> </a:t>
          </a:r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. w sprawie podstaw programowych kształcenia w zawodach szkolnictwa branżowego oraz dodatkowych umiejętności zawodowych w zakresie wybranych zawodów szkolnictwa branżowego </a:t>
          </a:r>
          <a:r>
            <a:rPr lang="pl-PL" sz="1400" b="0" i="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0" i="0" dirty="0">
            <a:solidFill>
              <a:schemeClr val="bg2">
                <a:lumMod val="25000"/>
              </a:schemeClr>
            </a:solidFill>
          </a:endParaRPr>
        </a:p>
      </dgm:t>
    </dgm:pt>
    <dgm:pt modelId="{6C309D6A-D46A-420E-A560-4C80379AF4A0}" type="parTrans" cxnId="{949E4898-75D0-44F9-B3BD-DABFFAEF4B19}">
      <dgm:prSet/>
      <dgm:spPr/>
      <dgm:t>
        <a:bodyPr/>
        <a:lstStyle/>
        <a:p>
          <a:endParaRPr lang="pl-PL"/>
        </a:p>
      </dgm:t>
    </dgm:pt>
    <dgm:pt modelId="{6AF1FEE9-6E3B-46FE-B8EB-5AB0FC1FF8A9}" type="sibTrans" cxnId="{949E4898-75D0-44F9-B3BD-DABFFAEF4B19}">
      <dgm:prSet/>
      <dgm:spPr/>
      <dgm:t>
        <a:bodyPr/>
        <a:lstStyle/>
        <a:p>
          <a:endParaRPr lang="pl-PL"/>
        </a:p>
      </dgm:t>
    </dgm:pt>
    <dgm:pt modelId="{4424E166-9CE0-413F-85B2-D78ADDD4D2ED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57478E58-3E50-4767-A7E7-09C519BB5D00}" type="parTrans" cxnId="{A07D38C2-7F02-4860-962E-093C28309053}">
      <dgm:prSet/>
      <dgm:spPr/>
      <dgm:t>
        <a:bodyPr/>
        <a:lstStyle/>
        <a:p>
          <a:endParaRPr lang="pl-PL"/>
        </a:p>
      </dgm:t>
    </dgm:pt>
    <dgm:pt modelId="{5D63F93E-56ED-4527-ACCE-2F9A1FD23568}" type="sibTrans" cxnId="{A07D38C2-7F02-4860-962E-093C28309053}">
      <dgm:prSet/>
      <dgm:spPr/>
      <dgm:t>
        <a:bodyPr/>
        <a:lstStyle/>
        <a:p>
          <a:endParaRPr lang="pl-PL"/>
        </a:p>
      </dgm:t>
    </dgm:pt>
    <dgm:pt modelId="{3518862B-9513-4938-A7FB-370B37EC3C17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0BDF3509-A997-496B-A07F-60F4488B6A8A}" type="parTrans" cxnId="{B96917BB-5A8D-4DAD-95FE-87DB4A831AB8}">
      <dgm:prSet/>
      <dgm:spPr/>
      <dgm:t>
        <a:bodyPr/>
        <a:lstStyle/>
        <a:p>
          <a:endParaRPr lang="pl-PL"/>
        </a:p>
      </dgm:t>
    </dgm:pt>
    <dgm:pt modelId="{DA47CDF6-1DCD-41CE-BF52-564005000339}" type="sibTrans" cxnId="{B96917BB-5A8D-4DAD-95FE-87DB4A831AB8}">
      <dgm:prSet/>
      <dgm:spPr/>
      <dgm:t>
        <a:bodyPr/>
        <a:lstStyle/>
        <a:p>
          <a:endParaRPr lang="pl-PL"/>
        </a:p>
      </dgm:t>
    </dgm:pt>
    <dgm:pt modelId="{0002798D-00F0-4F46-ADC3-232D0A119949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A8B580FA-1838-4B41-9C5D-8F20BE0538BC}" type="parTrans" cxnId="{4C5F79D6-A0CF-44DF-8F6F-D401590AD678}">
      <dgm:prSet/>
      <dgm:spPr/>
      <dgm:t>
        <a:bodyPr/>
        <a:lstStyle/>
        <a:p>
          <a:endParaRPr lang="pl-PL"/>
        </a:p>
      </dgm:t>
    </dgm:pt>
    <dgm:pt modelId="{4EDA6A97-2892-40C3-94F9-CA7031E1BC58}" type="sibTrans" cxnId="{4C5F79D6-A0CF-44DF-8F6F-D401590AD678}">
      <dgm:prSet/>
      <dgm:spPr/>
      <dgm:t>
        <a:bodyPr/>
        <a:lstStyle/>
        <a:p>
          <a:endParaRPr lang="pl-PL"/>
        </a:p>
      </dgm:t>
    </dgm:pt>
    <dgm:pt modelId="{C3F731B7-052C-4717-8366-C515D541D45C}">
      <dgm:prSet custT="1"/>
      <dgm:spPr/>
      <dgm:t>
        <a:bodyPr/>
        <a:lstStyle/>
        <a:p>
          <a:r>
            <a:rPr lang="pl-PL" sz="1400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z dnia 30 stycznia 2018 </a:t>
          </a:r>
          <a:r>
            <a:rPr lang="pl-PL" sz="1400" b="1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r>
            <a:rPr lang="pl-PL" sz="1400" b="1" i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 kształcenia ogólnego</a:t>
          </a:r>
          <a:r>
            <a:rPr lang="pl-PL" sz="1400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</a:t>
          </a:r>
          <a:r>
            <a:rPr lang="pl-PL" sz="14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</a:t>
          </a:r>
          <a:r>
            <a:rPr lang="pl-PL" sz="1400" b="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Dz</a:t>
          </a:r>
          <a:r>
            <a:rPr lang="pl-PL" sz="14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U. z 2018 </a:t>
          </a:r>
          <a:r>
            <a:rPr lang="pl-PL" sz="1400" b="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poz. 467);</a:t>
          </a:r>
        </a:p>
      </dgm:t>
    </dgm:pt>
    <dgm:pt modelId="{938C68CF-7376-412A-B59F-15412E2AC2DB}" type="parTrans" cxnId="{16EBB12D-8043-4D49-A5E0-6E5747500B24}">
      <dgm:prSet/>
      <dgm:spPr/>
      <dgm:t>
        <a:bodyPr/>
        <a:lstStyle/>
        <a:p>
          <a:endParaRPr lang="pl-PL"/>
        </a:p>
      </dgm:t>
    </dgm:pt>
    <dgm:pt modelId="{1E8907D9-C76C-48FF-9626-E341CA062027}" type="sibTrans" cxnId="{16EBB12D-8043-4D49-A5E0-6E5747500B24}">
      <dgm:prSet/>
      <dgm:spPr/>
      <dgm:t>
        <a:bodyPr/>
        <a:lstStyle/>
        <a:p>
          <a:endParaRPr lang="pl-PL"/>
        </a:p>
      </dgm:t>
    </dgm:pt>
    <dgm:pt modelId="{4CCD8B06-1CF2-4925-BFFA-7E75640B54AF}">
      <dgm:prSet custT="1"/>
      <dgm:spPr/>
      <dgm:t>
        <a:bodyPr/>
        <a:lstStyle/>
        <a:p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0" baseline="0" dirty="0" smtClean="0">
            <a:solidFill>
              <a:schemeClr val="bg2">
                <a:lumMod val="25000"/>
              </a:schemeClr>
            </a:solidFill>
            <a:latin typeface="+mn-lt"/>
            <a:ea typeface="+mn-ea"/>
            <a:cs typeface="+mn-cs"/>
          </a:endParaRPr>
        </a:p>
      </dgm:t>
    </dgm:pt>
    <dgm:pt modelId="{C1F03317-5595-43CF-AB33-6454E5866E31}" type="parTrans" cxnId="{FEBC5A5C-A630-4547-9D0F-B4B32BC5D73C}">
      <dgm:prSet/>
      <dgm:spPr/>
      <dgm:t>
        <a:bodyPr/>
        <a:lstStyle/>
        <a:p>
          <a:endParaRPr lang="pl-PL"/>
        </a:p>
      </dgm:t>
    </dgm:pt>
    <dgm:pt modelId="{288F9D7F-B52C-4758-87AD-B380AEDAA02F}" type="sibTrans" cxnId="{FEBC5A5C-A630-4547-9D0F-B4B32BC5D73C}">
      <dgm:prSet/>
      <dgm:spPr/>
      <dgm:t>
        <a:bodyPr/>
        <a:lstStyle/>
        <a:p>
          <a:endParaRPr lang="pl-PL"/>
        </a:p>
      </dgm:t>
    </dgm:pt>
    <dgm:pt modelId="{366CA807-EDF8-49D3-89DE-9F45AB8BBD57}">
      <dgm:prSet phldrT="[Tekst]" custT="1"/>
      <dgm:spPr/>
      <dgm:t>
        <a:bodyPr/>
        <a:lstStyle/>
        <a:p>
          <a:pPr algn="just"/>
          <a:endParaRPr lang="pl-PL" sz="1400" b="0" dirty="0">
            <a:solidFill>
              <a:srgbClr val="FF0000"/>
            </a:solidFill>
          </a:endParaRPr>
        </a:p>
      </dgm:t>
    </dgm:pt>
    <dgm:pt modelId="{B025A011-89C3-4471-99DF-8B958E8E395D}" type="parTrans" cxnId="{E99112D2-47D4-460D-9FD2-5F6F5B91380A}">
      <dgm:prSet/>
      <dgm:spPr/>
      <dgm:t>
        <a:bodyPr/>
        <a:lstStyle/>
        <a:p>
          <a:endParaRPr lang="pl-PL"/>
        </a:p>
      </dgm:t>
    </dgm:pt>
    <dgm:pt modelId="{0FCFB2DC-ECB0-4D91-A992-3AF4BC960315}" type="sibTrans" cxnId="{E99112D2-47D4-460D-9FD2-5F6F5B91380A}">
      <dgm:prSet/>
      <dgm:spPr/>
      <dgm:t>
        <a:bodyPr/>
        <a:lstStyle/>
        <a:p>
          <a:endParaRPr lang="pl-PL"/>
        </a:p>
      </dgm:t>
    </dgm:pt>
    <dgm:pt modelId="{6BF77FD8-B436-44A4-B880-504BBC96DC59}">
      <dgm:prSet phldrT="[Tekst]" custT="1"/>
      <dgm:spPr/>
      <dgm:t>
        <a:bodyPr/>
        <a:lstStyle/>
        <a:p>
          <a:pPr algn="just"/>
          <a:endParaRPr lang="pl-PL" sz="1400" b="0" dirty="0">
            <a:solidFill>
              <a:srgbClr val="FF0000"/>
            </a:solidFill>
          </a:endParaRPr>
        </a:p>
      </dgm:t>
    </dgm:pt>
    <dgm:pt modelId="{3154D743-9ABD-4C97-9D70-DBBF7721D28B}" type="parTrans" cxnId="{65A9652C-8869-408D-B55B-4379BA48DB69}">
      <dgm:prSet/>
      <dgm:spPr/>
      <dgm:t>
        <a:bodyPr/>
        <a:lstStyle/>
        <a:p>
          <a:endParaRPr lang="pl-PL"/>
        </a:p>
      </dgm:t>
    </dgm:pt>
    <dgm:pt modelId="{9E0F5164-223D-4DAF-A993-5818313D165A}" type="sibTrans" cxnId="{65A9652C-8869-408D-B55B-4379BA48DB69}">
      <dgm:prSet/>
      <dgm:spPr/>
      <dgm:t>
        <a:bodyPr/>
        <a:lstStyle/>
        <a:p>
          <a:endParaRPr lang="pl-PL"/>
        </a:p>
      </dgm:t>
    </dgm:pt>
    <dgm:pt modelId="{BC90656D-CA39-4071-8301-FF906E3A0773}">
      <dgm:prSet phldrT="[Tekst]" custT="1"/>
      <dgm:spPr/>
      <dgm:t>
        <a:bodyPr/>
        <a:lstStyle/>
        <a:p>
          <a:pPr algn="just"/>
          <a:endParaRPr lang="pl-PL" sz="1400" b="0" dirty="0">
            <a:solidFill>
              <a:srgbClr val="FF0000"/>
            </a:solidFill>
          </a:endParaRPr>
        </a:p>
      </dgm:t>
    </dgm:pt>
    <dgm:pt modelId="{F1FDAC0F-B6C3-4938-A0AB-7B406A26E894}" type="parTrans" cxnId="{7F95326D-7413-4E57-935D-691FF9A1BC2B}">
      <dgm:prSet/>
      <dgm:spPr/>
      <dgm:t>
        <a:bodyPr/>
        <a:lstStyle/>
        <a:p>
          <a:endParaRPr lang="pl-PL"/>
        </a:p>
      </dgm:t>
    </dgm:pt>
    <dgm:pt modelId="{E8C9E8AA-2240-45A9-A038-72EC6D7A8581}" type="sibTrans" cxnId="{7F95326D-7413-4E57-935D-691FF9A1BC2B}">
      <dgm:prSet/>
      <dgm:spPr/>
      <dgm:t>
        <a:bodyPr/>
        <a:lstStyle/>
        <a:p>
          <a:endParaRPr lang="pl-PL"/>
        </a:p>
      </dgm:t>
    </dgm:pt>
    <dgm:pt modelId="{647C1ECB-7BA0-4449-BF4B-E9A757B0CCB2}">
      <dgm:prSet phldrT="[Tekst]" custT="1"/>
      <dgm:spPr/>
      <dgm:t>
        <a:bodyPr/>
        <a:lstStyle/>
        <a:p>
          <a:pPr algn="just"/>
          <a:endParaRPr lang="pl-PL" sz="1400" b="0" dirty="0">
            <a:solidFill>
              <a:srgbClr val="FF0000"/>
            </a:solidFill>
          </a:endParaRPr>
        </a:p>
      </dgm:t>
    </dgm:pt>
    <dgm:pt modelId="{6E0119A7-A840-440C-BC42-C2327FC2BECA}" type="parTrans" cxnId="{85351E45-6383-4470-A425-3ED92B4849BE}">
      <dgm:prSet/>
      <dgm:spPr/>
      <dgm:t>
        <a:bodyPr/>
        <a:lstStyle/>
        <a:p>
          <a:endParaRPr lang="pl-PL"/>
        </a:p>
      </dgm:t>
    </dgm:pt>
    <dgm:pt modelId="{9677E54B-A96F-4847-9482-A3037F68FE0C}" type="sibTrans" cxnId="{85351E45-6383-4470-A425-3ED92B4849BE}">
      <dgm:prSet/>
      <dgm:spPr/>
      <dgm:t>
        <a:bodyPr/>
        <a:lstStyle/>
        <a:p>
          <a:endParaRPr lang="pl-PL"/>
        </a:p>
      </dgm:t>
    </dgm:pt>
    <dgm:pt modelId="{585431CE-4AC5-4866-B639-0FC6D5C244F4}">
      <dgm:prSet custT="1"/>
      <dgm:spPr/>
      <dgm:t>
        <a:bodyPr/>
        <a:lstStyle/>
        <a:p>
          <a:endParaRPr lang="pl-PL" sz="1400" b="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07E3B948-CD6E-45DC-9481-7BE2C7B04BA4}" type="parTrans" cxnId="{9EAD60CA-548D-4A76-8B2E-805543921092}">
      <dgm:prSet/>
      <dgm:spPr/>
      <dgm:t>
        <a:bodyPr/>
        <a:lstStyle/>
        <a:p>
          <a:endParaRPr lang="pl-PL"/>
        </a:p>
      </dgm:t>
    </dgm:pt>
    <dgm:pt modelId="{995B9950-EFB2-4679-AEB4-EACB128DFF28}" type="sibTrans" cxnId="{9EAD60CA-548D-4A76-8B2E-805543921092}">
      <dgm:prSet/>
      <dgm:spPr/>
      <dgm:t>
        <a:bodyPr/>
        <a:lstStyle/>
        <a:p>
          <a:endParaRPr lang="pl-PL"/>
        </a:p>
      </dgm:t>
    </dgm:pt>
    <dgm:pt modelId="{0B5E6F89-74F4-44B2-BF07-61E5A6021F7C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</a:rPr>
            <a:t>Rozporządzenie MEM z dnia 12 lutego 2019 </a:t>
          </a:r>
          <a:r>
            <a:rPr lang="pl-PL" sz="1400" b="1" dirty="0" err="1" smtClean="0">
              <a:solidFill>
                <a:schemeClr val="tx1"/>
              </a:solidFill>
            </a:rPr>
            <a:t>r</a:t>
          </a:r>
          <a:r>
            <a:rPr lang="pl-PL" sz="1400" dirty="0" smtClean="0">
              <a:solidFill>
                <a:schemeClr val="tx1"/>
              </a:solidFill>
            </a:rPr>
            <a:t>.  </a:t>
          </a:r>
          <a:r>
            <a:rPr lang="pl-PL" sz="1400" i="1" dirty="0" smtClean="0">
              <a:solidFill>
                <a:schemeClr val="accent6"/>
              </a:solidFill>
            </a:rPr>
            <a:t>w sprawie doradztwa zawodowego </a:t>
          </a:r>
          <a:r>
            <a:rPr lang="pl-PL" sz="1400" dirty="0" smtClean="0">
              <a:solidFill>
                <a:schemeClr val="tx1"/>
              </a:solidFill>
            </a:rPr>
            <a:t>(Dz. U. 2019, poz. 325) – </a:t>
          </a:r>
          <a:r>
            <a:rPr lang="pl-PL" sz="1400" b="1" dirty="0" smtClean="0">
              <a:solidFill>
                <a:schemeClr val="accent6"/>
              </a:solidFill>
            </a:rPr>
            <a:t>załącznik nr 6</a:t>
          </a:r>
          <a:endParaRPr lang="pl-PL" sz="1400" b="1" baseline="0" dirty="0" smtClean="0">
            <a:solidFill>
              <a:schemeClr val="accent6"/>
            </a:solidFill>
            <a:latin typeface="+mn-lt"/>
            <a:ea typeface="+mn-ea"/>
            <a:cs typeface="+mn-cs"/>
          </a:endParaRPr>
        </a:p>
      </dgm:t>
    </dgm:pt>
    <dgm:pt modelId="{554958CE-6A0E-498B-9A66-B8D9B476EDF3}" type="parTrans" cxnId="{172A9B17-8E9D-44B9-ADAB-73FDBA69A26E}">
      <dgm:prSet/>
      <dgm:spPr/>
      <dgm:t>
        <a:bodyPr/>
        <a:lstStyle/>
        <a:p>
          <a:endParaRPr lang="pl-PL"/>
        </a:p>
      </dgm:t>
    </dgm:pt>
    <dgm:pt modelId="{7D6E6C96-8A2F-442C-A938-48DA21425F6A}" type="sibTrans" cxnId="{172A9B17-8E9D-44B9-ADAB-73FDBA69A26E}">
      <dgm:prSet/>
      <dgm:spPr/>
      <dgm:t>
        <a:bodyPr/>
        <a:lstStyle/>
        <a:p>
          <a:endParaRPr lang="pl-PL"/>
        </a:p>
      </dgm:t>
    </dgm:pt>
    <dgm:pt modelId="{E873E12B-A4B4-41A9-B628-EE1EF5173260}">
      <dgm:prSet custT="1"/>
      <dgm:spPr/>
      <dgm:t>
        <a:bodyPr/>
        <a:lstStyle/>
        <a:p>
          <a:endParaRPr lang="pl-PL" sz="1400" b="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33C1DC09-0212-419A-B5AF-E4EF0826806F}" type="parTrans" cxnId="{7FAAEA97-500A-47DA-9A00-0FCD52407DB4}">
      <dgm:prSet/>
      <dgm:spPr/>
      <dgm:t>
        <a:bodyPr/>
        <a:lstStyle/>
        <a:p>
          <a:endParaRPr lang="pl-PL"/>
        </a:p>
      </dgm:t>
    </dgm:pt>
    <dgm:pt modelId="{2BA2BBB5-9C79-4539-ABF8-7B5FB2912181}" type="sibTrans" cxnId="{7FAAEA97-500A-47DA-9A00-0FCD52407DB4}">
      <dgm:prSet/>
      <dgm:spPr/>
      <dgm:t>
        <a:bodyPr/>
        <a:lstStyle/>
        <a:p>
          <a:endParaRPr lang="pl-PL"/>
        </a:p>
      </dgm:t>
    </dgm:pt>
    <dgm:pt modelId="{03E12B35-520B-474C-A50B-5EA6F009C25F}">
      <dgm:prSet phldrT="[Tekst]" custT="1"/>
      <dgm:spPr/>
      <dgm:t>
        <a:bodyPr/>
        <a:lstStyle/>
        <a:p>
          <a:pPr algn="just"/>
          <a:endParaRPr lang="pl-PL" sz="1400" b="0" dirty="0">
            <a:solidFill>
              <a:srgbClr val="FF0000"/>
            </a:solidFill>
          </a:endParaRPr>
        </a:p>
      </dgm:t>
    </dgm:pt>
    <dgm:pt modelId="{90AAA40C-9B74-4A76-AD4D-434E1868EFF5}" type="parTrans" cxnId="{4B6ED1F4-C0A7-47BF-BB70-067D6492FAC7}">
      <dgm:prSet/>
      <dgm:spPr/>
      <dgm:t>
        <a:bodyPr/>
        <a:lstStyle/>
        <a:p>
          <a:endParaRPr lang="pl-PL"/>
        </a:p>
      </dgm:t>
    </dgm:pt>
    <dgm:pt modelId="{80437899-6DFB-4AB4-8836-8A1722A855DF}" type="sibTrans" cxnId="{4B6ED1F4-C0A7-47BF-BB70-067D6492FAC7}">
      <dgm:prSet/>
      <dgm:spPr/>
      <dgm:t>
        <a:bodyPr/>
        <a:lstStyle/>
        <a:p>
          <a:endParaRPr lang="pl-PL"/>
        </a:p>
      </dgm:t>
    </dgm:pt>
    <dgm:pt modelId="{D4177414-D206-4613-A711-A98C3E0493AC}">
      <dgm:prSet custT="1"/>
      <dgm:spPr/>
      <dgm:t>
        <a:bodyPr/>
        <a:lstStyle/>
        <a:p>
          <a:endParaRPr lang="pl-PL" sz="1400" b="0" baseline="0" dirty="0" smtClean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51DC0452-DEEB-4D21-86CA-0AAB461A31D2}" type="parTrans" cxnId="{9D6AABE6-3046-4FFB-B46A-E2623B04E1BE}">
      <dgm:prSet/>
      <dgm:spPr/>
    </dgm:pt>
    <dgm:pt modelId="{E0A6B487-C106-4E6F-9FF5-0C4080BD3A4A}" type="sibTrans" cxnId="{9D6AABE6-3046-4FFB-B46A-E2623B04E1BE}">
      <dgm:prSet/>
      <dgm:spPr/>
    </dgm:pt>
    <dgm:pt modelId="{7686FC4D-3B1C-48D5-BBF6-5B1CC83D2524}">
      <dgm:prSet custT="1"/>
      <dgm:spPr/>
      <dgm:t>
        <a:bodyPr/>
        <a:lstStyle/>
        <a:p>
          <a:endParaRPr lang="pl-PL" sz="1400" b="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299D824A-6E0D-42E9-8D8A-3B5FE14C0539}" type="parTrans" cxnId="{D46945D6-951B-4BD6-A42B-E3099896D543}">
      <dgm:prSet/>
      <dgm:spPr/>
    </dgm:pt>
    <dgm:pt modelId="{DE0B6713-2F6A-4335-B93A-1850A3FFFA96}" type="sibTrans" cxnId="{D46945D6-951B-4BD6-A42B-E3099896D543}">
      <dgm:prSet/>
      <dgm:spPr/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2" custScaleY="86459" custLinFactNeighborX="-2509" custLinFactNeighborY="-240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2" custAng="0" custScaleX="109525" custScaleY="115044" custLinFactNeighborX="-3557" custLinFactNeighborY="-689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2" custScaleX="90124" custScaleY="77089" custLinFactNeighborX="-13" custLinFactNeighborY="1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2" custScaleX="103780" custScaleY="92892" custLinFactNeighborX="2838" custLinFactNeighborY="-1085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5351E45-6383-4470-A425-3ED92B4849BE}" srcId="{52309186-1F29-40F8-A4E9-9EB611047EE5}" destId="{647C1ECB-7BA0-4449-BF4B-E9A757B0CCB2}" srcOrd="4" destOrd="0" parTransId="{6E0119A7-A840-440C-BC42-C2327FC2BECA}" sibTransId="{9677E54B-A96F-4847-9482-A3037F68FE0C}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8D97865E-CAC8-4750-8206-B5AB68936A7F}" type="presOf" srcId="{4424E166-9CE0-413F-85B2-D78ADDD4D2ED}" destId="{38867C46-E92C-4881-A489-53DF89815FF4}" srcOrd="0" destOrd="10" presId="urn:microsoft.com/office/officeart/2005/8/layout/vList5"/>
    <dgm:cxn modelId="{C9C27349-5F83-41A1-9713-DBDB26C3AE9D}" type="presOf" srcId="{6BF77FD8-B436-44A4-B880-504BBC96DC59}" destId="{38867C46-E92C-4881-A489-53DF89815FF4}" srcOrd="0" destOrd="2" presId="urn:microsoft.com/office/officeart/2005/8/layout/vList5"/>
    <dgm:cxn modelId="{B227F7AC-6C2F-48FD-994C-52F4CC117DC1}" type="presOf" srcId="{366CA807-EDF8-49D3-89DE-9F45AB8BBD57}" destId="{38867C46-E92C-4881-A489-53DF89815FF4}" srcOrd="0" destOrd="1" presId="urn:microsoft.com/office/officeart/2005/8/layout/vList5"/>
    <dgm:cxn modelId="{8B01AE0A-BF97-4523-9A11-CDC0A1D3AAE2}" type="presOf" srcId="{5C39F41F-4C9A-4AA2-977F-19EBED75E010}" destId="{81842732-D030-49E5-9E42-8825F0F7A47C}" srcOrd="0" destOrd="0" presId="urn:microsoft.com/office/officeart/2005/8/layout/vList5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CF8214AB-4AB6-4F93-B604-9DFC714514BE}" type="presOf" srcId="{03E12B35-520B-474C-A50B-5EA6F009C25F}" destId="{38867C46-E92C-4881-A489-53DF89815FF4}" srcOrd="0" destOrd="6" presId="urn:microsoft.com/office/officeart/2005/8/layout/vList5"/>
    <dgm:cxn modelId="{B96917BB-5A8D-4DAD-95FE-87DB4A831AB8}" srcId="{52309186-1F29-40F8-A4E9-9EB611047EE5}" destId="{3518862B-9513-4938-A7FB-370B37EC3C17}" srcOrd="11" destOrd="0" parTransId="{0BDF3509-A997-496B-A07F-60F4488B6A8A}" sibTransId="{DA47CDF6-1DCD-41CE-BF52-564005000339}"/>
    <dgm:cxn modelId="{732D5F7E-1583-4878-A75F-023CE045ABEC}" type="presOf" srcId="{2C61CB06-ABA8-4E95-8A64-20D2CD9687E1}" destId="{38867C46-E92C-4881-A489-53DF89815FF4}" srcOrd="0" destOrd="9" presId="urn:microsoft.com/office/officeart/2005/8/layout/vList5"/>
    <dgm:cxn modelId="{FEBC5A5C-A630-4547-9D0F-B4B32BC5D73C}" srcId="{9A6F6DAC-4111-46B4-BF4A-65660357E41A}" destId="{4CCD8B06-1CF2-4925-BFFA-7E75640B54AF}" srcOrd="3" destOrd="0" parTransId="{C1F03317-5595-43CF-AB33-6454E5866E31}" sibTransId="{288F9D7F-B52C-4758-87AD-B380AEDAA02F}"/>
    <dgm:cxn modelId="{1C0E19BB-C297-45B7-A8F6-4DDB0B638B43}" type="presOf" srcId="{4E1CC4A0-E36C-46F7-AE75-FD858A1ED110}" destId="{D8AB2D40-2BF1-4FFA-9214-B24E1AB1BC84}" srcOrd="0" destOrd="0" presId="urn:microsoft.com/office/officeart/2005/8/layout/vList5"/>
    <dgm:cxn modelId="{3DE30348-CE7E-4153-94B9-3405895C3D7A}" type="presOf" srcId="{00769D37-0909-438C-B228-7DE6D1FFB957}" destId="{38867C46-E92C-4881-A489-53DF89815FF4}" srcOrd="0" destOrd="7" presId="urn:microsoft.com/office/officeart/2005/8/layout/vList5"/>
    <dgm:cxn modelId="{1BB0BF95-2F4F-4FA8-971E-7254E3AAA5B7}" srcId="{52309186-1F29-40F8-A4E9-9EB611047EE5}" destId="{FE666C79-6899-41F2-918D-1BC8701A4350}" srcOrd="5" destOrd="0" parTransId="{1BE20A18-E886-4F1E-99CE-0BB2727EB092}" sibTransId="{CDBE0290-F538-4559-A654-BF0DEF8F5EC4}"/>
    <dgm:cxn modelId="{FF30237C-2922-495C-AFEA-CA0589000209}" type="presOf" srcId="{A5BF5A4D-34FA-47FA-A95E-1C737F2D868D}" destId="{38867C46-E92C-4881-A489-53DF89815FF4}" srcOrd="0" destOrd="0" presId="urn:microsoft.com/office/officeart/2005/8/layout/vList5"/>
    <dgm:cxn modelId="{754B6943-6BEA-41BA-ABC3-4D65EFF39A88}" srcId="{52309186-1F29-40F8-A4E9-9EB611047EE5}" destId="{2C61CB06-ABA8-4E95-8A64-20D2CD9687E1}" srcOrd="9" destOrd="0" parTransId="{E9EA1F3B-CD53-423E-8F9E-040972494822}" sibTransId="{66EA3B60-C95C-4FC6-8084-CB69DED29A42}"/>
    <dgm:cxn modelId="{E99112D2-47D4-460D-9FD2-5F6F5B91380A}" srcId="{52309186-1F29-40F8-A4E9-9EB611047EE5}" destId="{366CA807-EDF8-49D3-89DE-9F45AB8BBD57}" srcOrd="1" destOrd="0" parTransId="{B025A011-89C3-4471-99DF-8B958E8E395D}" sibTransId="{0FCFB2DC-ECB0-4D91-A992-3AF4BC960315}"/>
    <dgm:cxn modelId="{D063F467-7E06-4402-9728-F93444F23434}" type="presOf" srcId="{52309186-1F29-40F8-A4E9-9EB611047EE5}" destId="{ADE85718-E733-4368-AAF7-E211B2AC5C6F}" srcOrd="0" destOrd="0" presId="urn:microsoft.com/office/officeart/2005/8/layout/vList5"/>
    <dgm:cxn modelId="{949E4898-75D0-44F9-B3BD-DABFFAEF4B19}" srcId="{52309186-1F29-40F8-A4E9-9EB611047EE5}" destId="{00769D37-0909-438C-B228-7DE6D1FFB957}" srcOrd="7" destOrd="0" parTransId="{6C309D6A-D46A-420E-A560-4C80379AF4A0}" sibTransId="{6AF1FEE9-6E3B-46FE-B8EB-5AB0FC1FF8A9}"/>
    <dgm:cxn modelId="{EC04900D-07D8-4F78-A5B6-4B2D270B2F6D}" type="presOf" srcId="{647C1ECB-7BA0-4449-BF4B-E9A757B0CCB2}" destId="{38867C46-E92C-4881-A489-53DF89815FF4}" srcOrd="0" destOrd="4" presId="urn:microsoft.com/office/officeart/2005/8/layout/vList5"/>
    <dgm:cxn modelId="{9EAD60CA-548D-4A76-8B2E-805543921092}" srcId="{9A6F6DAC-4111-46B4-BF4A-65660357E41A}" destId="{585431CE-4AC5-4866-B639-0FC6D5C244F4}" srcOrd="7" destOrd="0" parTransId="{07E3B948-CD6E-45DC-9481-7BE2C7B04BA4}" sibTransId="{995B9950-EFB2-4679-AEB4-EACB128DFF28}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4C5F79D6-A0CF-44DF-8F6F-D401590AD678}" srcId="{52309186-1F29-40F8-A4E9-9EB611047EE5}" destId="{0002798D-00F0-4F46-ADC3-232D0A119949}" srcOrd="12" destOrd="0" parTransId="{A8B580FA-1838-4B41-9C5D-8F20BE0538BC}" sibTransId="{4EDA6A97-2892-40C3-94F9-CA7031E1BC58}"/>
    <dgm:cxn modelId="{D46945D6-951B-4BD6-A42B-E3099896D543}" srcId="{9A6F6DAC-4111-46B4-BF4A-65660357E41A}" destId="{7686FC4D-3B1C-48D5-BBF6-5B1CC83D2524}" srcOrd="2" destOrd="0" parTransId="{299D824A-6E0D-42E9-8D8A-3B5FE14C0539}" sibTransId="{DE0B6713-2F6A-4335-B93A-1850A3FFFA96}"/>
    <dgm:cxn modelId="{65A9652C-8869-408D-B55B-4379BA48DB69}" srcId="{52309186-1F29-40F8-A4E9-9EB611047EE5}" destId="{6BF77FD8-B436-44A4-B880-504BBC96DC59}" srcOrd="2" destOrd="0" parTransId="{3154D743-9ABD-4C97-9D70-DBBF7721D28B}" sibTransId="{9E0F5164-223D-4DAF-A993-5818313D165A}"/>
    <dgm:cxn modelId="{F0390C32-1F29-4202-AC41-95F7CB29EBB9}" type="presOf" srcId="{585431CE-4AC5-4866-B639-0FC6D5C244F4}" destId="{D8AB2D40-2BF1-4FFA-9214-B24E1AB1BC84}" srcOrd="0" destOrd="7" presId="urn:microsoft.com/office/officeart/2005/8/layout/vList5"/>
    <dgm:cxn modelId="{EE9F2F3D-1DAB-4A0A-AF7B-F035F2BC28FF}" type="presOf" srcId="{A1076423-4AAC-4C43-9F9E-B152C7F25799}" destId="{38867C46-E92C-4881-A489-53DF89815FF4}" srcOrd="0" destOrd="8" presId="urn:microsoft.com/office/officeart/2005/8/layout/vList5"/>
    <dgm:cxn modelId="{0CABC741-18A1-46AE-9D00-A10631D43C1D}" srcId="{52309186-1F29-40F8-A4E9-9EB611047EE5}" destId="{A1076423-4AAC-4C43-9F9E-B152C7F25799}" srcOrd="8" destOrd="0" parTransId="{37C2FB08-B3DC-49B7-A158-F7927A5528B3}" sibTransId="{996C4F42-2864-4C6B-B41C-76CD84554F72}"/>
    <dgm:cxn modelId="{9D6AABE6-3046-4FFB-B46A-E2623B04E1BE}" srcId="{9A6F6DAC-4111-46B4-BF4A-65660357E41A}" destId="{D4177414-D206-4613-A711-A98C3E0493AC}" srcOrd="4" destOrd="0" parTransId="{51DC0452-DEEB-4D21-86CA-0AAB461A31D2}" sibTransId="{E0A6B487-C106-4E6F-9FF5-0C4080BD3A4A}"/>
    <dgm:cxn modelId="{F5AF78A6-0570-4C8E-932F-3A982B2AB3BD}" type="presOf" srcId="{0002798D-00F0-4F46-ADC3-232D0A119949}" destId="{38867C46-E92C-4881-A489-53DF89815FF4}" srcOrd="0" destOrd="12" presId="urn:microsoft.com/office/officeart/2005/8/layout/vList5"/>
    <dgm:cxn modelId="{722CA576-00A5-4C77-B488-9AF2352DC5FC}" type="presOf" srcId="{FE666C79-6899-41F2-918D-1BC8701A4350}" destId="{38867C46-E92C-4881-A489-53DF89815FF4}" srcOrd="0" destOrd="5" presId="urn:microsoft.com/office/officeart/2005/8/layout/vList5"/>
    <dgm:cxn modelId="{76FBB4B7-FD3C-43AA-801E-CD2053AFD46D}" type="presOf" srcId="{9A6F6DAC-4111-46B4-BF4A-65660357E41A}" destId="{4295CCF1-925C-41A3-9380-27E0775CCFA9}" srcOrd="0" destOrd="0" presId="urn:microsoft.com/office/officeart/2005/8/layout/vList5"/>
    <dgm:cxn modelId="{FA4CA367-D83D-4ACC-96DB-83BBB81432B5}" type="presOf" srcId="{AC8737F4-BB5A-48E0-BB0D-04307C085BF4}" destId="{38867C46-E92C-4881-A489-53DF89815FF4}" srcOrd="0" destOrd="14" presId="urn:microsoft.com/office/officeart/2005/8/layout/vList5"/>
    <dgm:cxn modelId="{BC363030-2BEC-4C63-87D5-006D723F3551}" type="presOf" srcId="{89B25128-3AA7-468B-8BFC-A06D0D5E80E9}" destId="{38867C46-E92C-4881-A489-53DF89815FF4}" srcOrd="0" destOrd="13" presId="urn:microsoft.com/office/officeart/2005/8/layout/vList5"/>
    <dgm:cxn modelId="{A07D38C2-7F02-4860-962E-093C28309053}" srcId="{52309186-1F29-40F8-A4E9-9EB611047EE5}" destId="{4424E166-9CE0-413F-85B2-D78ADDD4D2ED}" srcOrd="10" destOrd="0" parTransId="{57478E58-3E50-4767-A7E7-09C519BB5D00}" sibTransId="{5D63F93E-56ED-4527-ACCE-2F9A1FD23568}"/>
    <dgm:cxn modelId="{6911C6E7-2E35-4649-B156-E3DC021773E9}" type="presOf" srcId="{BC90656D-CA39-4071-8301-FF906E3A0773}" destId="{38867C46-E92C-4881-A489-53DF89815FF4}" srcOrd="0" destOrd="3" presId="urn:microsoft.com/office/officeart/2005/8/layout/vList5"/>
    <dgm:cxn modelId="{E655A297-6FB2-4051-9B95-544674CC379D}" type="presOf" srcId="{0B5E6F89-74F4-44B2-BF07-61E5A6021F7C}" destId="{D8AB2D40-2BF1-4FFA-9214-B24E1AB1BC84}" srcOrd="0" destOrd="5" presId="urn:microsoft.com/office/officeart/2005/8/layout/vList5"/>
    <dgm:cxn modelId="{0CA5F528-5D62-41F7-99C7-54D810F74679}" type="presOf" srcId="{C3F731B7-052C-4717-8366-C515D541D45C}" destId="{D8AB2D40-2BF1-4FFA-9214-B24E1AB1BC84}" srcOrd="0" destOrd="1" presId="urn:microsoft.com/office/officeart/2005/8/layout/vList5"/>
    <dgm:cxn modelId="{ED7F52DC-2867-427C-A5B6-4CBABBFE722A}" srcId="{52309186-1F29-40F8-A4E9-9EB611047EE5}" destId="{89B25128-3AA7-468B-8BFC-A06D0D5E80E9}" srcOrd="13" destOrd="0" parTransId="{1CD70ACD-EDED-4E7D-A41B-C31D0BDCFD6D}" sibTransId="{8E5C34E0-98B8-4DDE-B60D-0582852F281C}"/>
    <dgm:cxn modelId="{16EBB12D-8043-4D49-A5E0-6E5747500B24}" srcId="{9A6F6DAC-4111-46B4-BF4A-65660357E41A}" destId="{C3F731B7-052C-4717-8366-C515D541D45C}" srcOrd="1" destOrd="0" parTransId="{938C68CF-7376-412A-B59F-15412E2AC2DB}" sibTransId="{1E8907D9-C76C-48FF-9626-E341CA062027}"/>
    <dgm:cxn modelId="{172A9B17-8E9D-44B9-ADAB-73FDBA69A26E}" srcId="{9A6F6DAC-4111-46B4-BF4A-65660357E41A}" destId="{0B5E6F89-74F4-44B2-BF07-61E5A6021F7C}" srcOrd="5" destOrd="0" parTransId="{554958CE-6A0E-498B-9A66-B8D9B476EDF3}" sibTransId="{7D6E6C96-8A2F-442C-A938-48DA21425F6A}"/>
    <dgm:cxn modelId="{7FAAEA97-500A-47DA-9A00-0FCD52407DB4}" srcId="{9A6F6DAC-4111-46B4-BF4A-65660357E41A}" destId="{E873E12B-A4B4-41A9-B628-EE1EF5173260}" srcOrd="6" destOrd="0" parTransId="{33C1DC09-0212-419A-B5AF-E4EF0826806F}" sibTransId="{2BA2BBB5-9C79-4539-ABF8-7B5FB2912181}"/>
    <dgm:cxn modelId="{5D023606-BFEC-4874-8051-FA6D117664FC}" type="presOf" srcId="{7686FC4D-3B1C-48D5-BBF6-5B1CC83D2524}" destId="{D8AB2D40-2BF1-4FFA-9214-B24E1AB1BC84}" srcOrd="0" destOrd="2" presId="urn:microsoft.com/office/officeart/2005/8/layout/vList5"/>
    <dgm:cxn modelId="{7F95326D-7413-4E57-935D-691FF9A1BC2B}" srcId="{52309186-1F29-40F8-A4E9-9EB611047EE5}" destId="{BC90656D-CA39-4071-8301-FF906E3A0773}" srcOrd="3" destOrd="0" parTransId="{F1FDAC0F-B6C3-4938-A0AB-7B406A26E894}" sibTransId="{E8C9E8AA-2240-45A9-A038-72EC6D7A8581}"/>
    <dgm:cxn modelId="{78A6DDD3-A5C2-419E-8014-CBFF4C7EEEF7}" type="presOf" srcId="{3518862B-9513-4938-A7FB-370B37EC3C17}" destId="{38867C46-E92C-4881-A489-53DF89815FF4}" srcOrd="0" destOrd="11" presId="urn:microsoft.com/office/officeart/2005/8/layout/vList5"/>
    <dgm:cxn modelId="{F59D8CEE-97EB-463D-8716-0873F2237889}" type="presOf" srcId="{D4177414-D206-4613-A711-A98C3E0493AC}" destId="{D8AB2D40-2BF1-4FFA-9214-B24E1AB1BC84}" srcOrd="0" destOrd="4" presId="urn:microsoft.com/office/officeart/2005/8/layout/vList5"/>
    <dgm:cxn modelId="{4B6ED1F4-C0A7-47BF-BB70-067D6492FAC7}" srcId="{52309186-1F29-40F8-A4E9-9EB611047EE5}" destId="{03E12B35-520B-474C-A50B-5EA6F009C25F}" srcOrd="6" destOrd="0" parTransId="{90AAA40C-9B74-4A76-AD4D-434E1868EFF5}" sibTransId="{80437899-6DFB-4AB4-8836-8A1722A855DF}"/>
    <dgm:cxn modelId="{3927A69D-3FDF-4ED2-B360-A85FB6567004}" srcId="{52309186-1F29-40F8-A4E9-9EB611047EE5}" destId="{AC8737F4-BB5A-48E0-BB0D-04307C085BF4}" srcOrd="14" destOrd="0" parTransId="{063E98FB-8DDF-40AE-821F-43B8489845DA}" sibTransId="{32AD3EFE-86BE-4BA3-AFC1-1F848F756CEC}"/>
    <dgm:cxn modelId="{DBCA2289-72F9-4A5B-B6AC-F4B6EF82A467}" type="presOf" srcId="{E873E12B-A4B4-41A9-B628-EE1EF5173260}" destId="{D8AB2D40-2BF1-4FFA-9214-B24E1AB1BC84}" srcOrd="0" destOrd="6" presId="urn:microsoft.com/office/officeart/2005/8/layout/vList5"/>
    <dgm:cxn modelId="{E4767306-52D5-465B-A08C-72A9EADCE470}" type="presOf" srcId="{4CCD8B06-1CF2-4925-BFFA-7E75640B54AF}" destId="{D8AB2D40-2BF1-4FFA-9214-B24E1AB1BC84}" srcOrd="0" destOrd="3" presId="urn:microsoft.com/office/officeart/2005/8/layout/vList5"/>
    <dgm:cxn modelId="{D48B5B33-E03A-469C-8549-4D9B1EF76888}" type="presParOf" srcId="{81842732-D030-49E5-9E42-8825F0F7A47C}" destId="{8B565DE2-4374-42AF-A9B4-B122D14A3D1F}" srcOrd="0" destOrd="0" presId="urn:microsoft.com/office/officeart/2005/8/layout/vList5"/>
    <dgm:cxn modelId="{E3D258BB-083C-4AEA-840D-1B0D22A761C2}" type="presParOf" srcId="{8B565DE2-4374-42AF-A9B4-B122D14A3D1F}" destId="{ADE85718-E733-4368-AAF7-E211B2AC5C6F}" srcOrd="0" destOrd="0" presId="urn:microsoft.com/office/officeart/2005/8/layout/vList5"/>
    <dgm:cxn modelId="{B1B6532D-09FB-416B-80B9-BC42637A8FDD}" type="presParOf" srcId="{8B565DE2-4374-42AF-A9B4-B122D14A3D1F}" destId="{38867C46-E92C-4881-A489-53DF89815FF4}" srcOrd="1" destOrd="0" presId="urn:microsoft.com/office/officeart/2005/8/layout/vList5"/>
    <dgm:cxn modelId="{B764F082-6AD6-47AD-8CFA-D34D25EDB4E6}" type="presParOf" srcId="{81842732-D030-49E5-9E42-8825F0F7A47C}" destId="{BD0A0FA4-57BD-4ABE-9DB3-191C24876BE5}" srcOrd="1" destOrd="0" presId="urn:microsoft.com/office/officeart/2005/8/layout/vList5"/>
    <dgm:cxn modelId="{EED429D8-485D-4495-858B-4F2F012E9C99}" type="presParOf" srcId="{81842732-D030-49E5-9E42-8825F0F7A47C}" destId="{F99E4752-5174-402C-B82E-5C0B697A94BE}" srcOrd="2" destOrd="0" presId="urn:microsoft.com/office/officeart/2005/8/layout/vList5"/>
    <dgm:cxn modelId="{BAB20640-C13C-4FE4-8020-7B61690A7CEE}" type="presParOf" srcId="{F99E4752-5174-402C-B82E-5C0B697A94BE}" destId="{4295CCF1-925C-41A3-9380-27E0775CCFA9}" srcOrd="0" destOrd="0" presId="urn:microsoft.com/office/officeart/2005/8/layout/vList5"/>
    <dgm:cxn modelId="{4A46C1C2-479C-4FB4-BBD5-2F4933AD5E18}" type="presParOf" srcId="{F99E4752-5174-402C-B82E-5C0B697A94BE}" destId="{D8AB2D40-2BF1-4FFA-9214-B24E1AB1BC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2000" b="1" dirty="0" smtClean="0"/>
            <a:t>SZKOŁA POLICEALNA</a:t>
          </a:r>
        </a:p>
        <a:p>
          <a:pPr algn="ctr"/>
          <a:r>
            <a:rPr lang="pl-PL" sz="2000" dirty="0" smtClean="0"/>
            <a:t>(I semestr i kolejne)</a:t>
          </a:r>
          <a:endParaRPr lang="pl-PL" sz="2000" dirty="0"/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000" b="1" dirty="0" smtClean="0"/>
            <a:t>SZKOŁA POLICEALNA</a:t>
          </a:r>
        </a:p>
        <a:p>
          <a:r>
            <a:rPr lang="pl-PL" sz="2000" dirty="0" smtClean="0"/>
            <a:t>(II –V semestr )</a:t>
          </a:r>
          <a:endParaRPr lang="pl-PL" sz="2000" b="1" dirty="0"/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AC8737F4-BB5A-48E0-BB0D-04307C085BF4}">
      <dgm:prSet phldrT="[Tekst]" custT="1"/>
      <dgm:spPr/>
      <dgm:t>
        <a:bodyPr/>
        <a:lstStyle/>
        <a:p>
          <a:endParaRPr lang="pl-PL" sz="1100" dirty="0"/>
        </a:p>
      </dgm:t>
    </dgm:pt>
    <dgm:pt modelId="{063E98FB-8DDF-40AE-821F-43B8489845DA}" type="parTrans" cxnId="{3927A69D-3FDF-4ED2-B360-A85FB6567004}">
      <dgm:prSet/>
      <dgm:spPr/>
      <dgm:t>
        <a:bodyPr/>
        <a:lstStyle/>
        <a:p>
          <a:endParaRPr lang="pl-PL"/>
        </a:p>
      </dgm:t>
    </dgm:pt>
    <dgm:pt modelId="{32AD3EFE-86BE-4BA3-AFC1-1F848F756CEC}" type="sibTrans" cxnId="{3927A69D-3FDF-4ED2-B360-A85FB6567004}">
      <dgm:prSet/>
      <dgm:spPr/>
      <dgm:t>
        <a:bodyPr/>
        <a:lstStyle/>
        <a:p>
          <a:endParaRPr lang="pl-PL"/>
        </a:p>
      </dgm:t>
    </dgm:pt>
    <dgm:pt modelId="{A1076423-4AAC-4C43-9F9E-B152C7F25799}">
      <dgm:prSet phldrT="[Tekst]" custT="1"/>
      <dgm:spPr/>
      <dgm:t>
        <a:bodyPr/>
        <a:lstStyle/>
        <a:p>
          <a:endParaRPr lang="pl-PL" sz="1100" dirty="0"/>
        </a:p>
      </dgm:t>
    </dgm:pt>
    <dgm:pt modelId="{37C2FB08-B3DC-49B7-A158-F7927A5528B3}" type="parTrans" cxnId="{0CABC741-18A1-46AE-9D00-A10631D43C1D}">
      <dgm:prSet/>
      <dgm:spPr/>
      <dgm:t>
        <a:bodyPr/>
        <a:lstStyle/>
        <a:p>
          <a:endParaRPr lang="pl-PL"/>
        </a:p>
      </dgm:t>
    </dgm:pt>
    <dgm:pt modelId="{996C4F42-2864-4C6B-B41C-76CD84554F72}" type="sibTrans" cxnId="{0CABC741-18A1-46AE-9D00-A10631D43C1D}">
      <dgm:prSet/>
      <dgm:spPr/>
      <dgm:t>
        <a:bodyPr/>
        <a:lstStyle/>
        <a:p>
          <a:endParaRPr lang="pl-PL"/>
        </a:p>
      </dgm:t>
    </dgm:pt>
    <dgm:pt modelId="{2C61CB06-ABA8-4E95-8A64-20D2CD9687E1}">
      <dgm:prSet phldrT="[Tekst]" custT="1"/>
      <dgm:spPr/>
      <dgm:t>
        <a:bodyPr/>
        <a:lstStyle/>
        <a:p>
          <a:endParaRPr lang="pl-PL" sz="1100" dirty="0"/>
        </a:p>
      </dgm:t>
    </dgm:pt>
    <dgm:pt modelId="{E9EA1F3B-CD53-423E-8F9E-040972494822}" type="parTrans" cxnId="{754B6943-6BEA-41BA-ABC3-4D65EFF39A88}">
      <dgm:prSet/>
      <dgm:spPr/>
      <dgm:t>
        <a:bodyPr/>
        <a:lstStyle/>
        <a:p>
          <a:endParaRPr lang="pl-PL"/>
        </a:p>
      </dgm:t>
    </dgm:pt>
    <dgm:pt modelId="{66EA3B60-C95C-4FC6-8084-CB69DED29A42}" type="sibTrans" cxnId="{754B6943-6BEA-41BA-ABC3-4D65EFF39A88}">
      <dgm:prSet/>
      <dgm:spPr/>
      <dgm:t>
        <a:bodyPr/>
        <a:lstStyle/>
        <a:p>
          <a:endParaRPr lang="pl-PL"/>
        </a:p>
      </dgm:t>
    </dgm:pt>
    <dgm:pt modelId="{89B25128-3AA7-468B-8BFC-A06D0D5E80E9}">
      <dgm:prSet phldrT="[Tekst]" custT="1"/>
      <dgm:spPr/>
      <dgm:t>
        <a:bodyPr/>
        <a:lstStyle/>
        <a:p>
          <a:endParaRPr lang="pl-PL" sz="1100" dirty="0"/>
        </a:p>
      </dgm:t>
    </dgm:pt>
    <dgm:pt modelId="{1CD70ACD-EDED-4E7D-A41B-C31D0BDCFD6D}" type="parTrans" cxnId="{ED7F52DC-2867-427C-A5B6-4CBABBFE722A}">
      <dgm:prSet/>
      <dgm:spPr/>
      <dgm:t>
        <a:bodyPr/>
        <a:lstStyle/>
        <a:p>
          <a:endParaRPr lang="pl-PL"/>
        </a:p>
      </dgm:t>
    </dgm:pt>
    <dgm:pt modelId="{8E5C34E0-98B8-4DDE-B60D-0582852F281C}" type="sibTrans" cxnId="{ED7F52DC-2867-427C-A5B6-4CBABBFE722A}">
      <dgm:prSet/>
      <dgm:spPr/>
      <dgm:t>
        <a:bodyPr/>
        <a:lstStyle/>
        <a:p>
          <a:endParaRPr lang="pl-PL"/>
        </a:p>
      </dgm:t>
    </dgm:pt>
    <dgm:pt modelId="{E7F8FEDA-A27A-49D9-970A-0A918B08F1F9}">
      <dgm:prSet custT="1"/>
      <dgm:spPr/>
      <dgm:t>
        <a:bodyPr/>
        <a:lstStyle/>
        <a:p>
          <a:r>
            <a:rPr lang="pl-PL" sz="1600" b="1" dirty="0" smtClean="0"/>
            <a:t>Rozporządzenie MEN z dnia 14 lutego 2017 </a:t>
          </a:r>
          <a:r>
            <a:rPr lang="pl-PL" sz="1600" b="1" dirty="0" err="1" smtClean="0"/>
            <a:t>r</a:t>
          </a:r>
          <a:r>
            <a:rPr lang="pl-PL" sz="1600" b="1" dirty="0" smtClean="0"/>
            <a:t>. </a:t>
          </a:r>
          <a:r>
            <a:rPr lang="pl-PL" sz="1600" dirty="0" smtClean="0"/>
            <a:t> </a:t>
          </a:r>
          <a:r>
            <a:rPr lang="pl-PL" sz="1600" b="1" i="1" dirty="0" smtClean="0"/>
            <a:t>w sprawie podstawy programowej  ……kształcenia ogólnego … (Dz. U. 2017, poz. 356) – </a:t>
          </a:r>
          <a:r>
            <a:rPr lang="pl-PL" sz="1600" b="1" i="0" dirty="0" smtClean="0">
              <a:solidFill>
                <a:srgbClr val="FF0000"/>
              </a:solidFill>
            </a:rPr>
            <a:t>załącznik nr 6</a:t>
          </a:r>
          <a:endParaRPr lang="pl-PL" sz="1600" i="0" dirty="0">
            <a:solidFill>
              <a:srgbClr val="FF0000"/>
            </a:solidFill>
          </a:endParaRPr>
        </a:p>
      </dgm:t>
    </dgm:pt>
    <dgm:pt modelId="{7485F64A-E7D4-4631-BCCE-EF7ADE8003D7}" type="sibTrans" cxnId="{ECB05FBE-20EC-458C-8438-4EA14DAEFD35}">
      <dgm:prSet/>
      <dgm:spPr/>
      <dgm:t>
        <a:bodyPr/>
        <a:lstStyle/>
        <a:p>
          <a:endParaRPr lang="pl-PL"/>
        </a:p>
      </dgm:t>
    </dgm:pt>
    <dgm:pt modelId="{90C76F23-0DC9-44E9-BA5A-68F82A250D1E}" type="parTrans" cxnId="{ECB05FBE-20EC-458C-8438-4EA14DAEFD35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D4DE8DA5-EE53-45FB-9E84-9AC09062915B}">
      <dgm:prSet phldrT="[Tekst]" custT="1"/>
      <dgm:spPr/>
      <dgm:t>
        <a:bodyPr/>
        <a:lstStyle/>
        <a:p>
          <a:r>
            <a:rPr lang="pl-PL" sz="1400" dirty="0" smtClean="0"/>
            <a:t>Rozporządzenie MEM z dnia 12 lutego 2019 </a:t>
          </a:r>
          <a:r>
            <a:rPr lang="pl-PL" sz="1400" dirty="0" err="1" smtClean="0"/>
            <a:t>r</a:t>
          </a:r>
          <a:r>
            <a:rPr lang="pl-PL" sz="1400" dirty="0" smtClean="0"/>
            <a:t>.  </a:t>
          </a:r>
          <a:r>
            <a:rPr lang="pl-PL" sz="1400" i="1" dirty="0" smtClean="0"/>
            <a:t>w sprawie</a:t>
          </a:r>
          <a:r>
            <a:rPr lang="pl-PL" sz="1400" i="1" dirty="0" smtClean="0">
              <a:solidFill>
                <a:srgbClr val="FF0000"/>
              </a:solidFill>
            </a:rPr>
            <a:t> </a:t>
          </a:r>
          <a:r>
            <a:rPr lang="pl-PL" sz="1400" b="0" i="1" dirty="0" smtClean="0">
              <a:solidFill>
                <a:srgbClr val="FF0000"/>
              </a:solidFill>
            </a:rPr>
            <a:t>doradztwa zawodowego </a:t>
          </a:r>
          <a:r>
            <a:rPr lang="pl-PL" sz="1400" dirty="0" smtClean="0"/>
            <a:t>(Dz. U. 2019, poz. 325) – </a:t>
          </a:r>
          <a:r>
            <a:rPr lang="pl-PL" sz="1400" dirty="0" smtClean="0">
              <a:solidFill>
                <a:srgbClr val="FF0000"/>
              </a:solidFill>
            </a:rPr>
            <a:t>załącznik nr 7 </a:t>
          </a:r>
          <a:endParaRPr lang="pl-PL" sz="1400" b="1" dirty="0">
            <a:solidFill>
              <a:srgbClr val="FF0000"/>
            </a:solidFill>
          </a:endParaRPr>
        </a:p>
      </dgm:t>
    </dgm:pt>
    <dgm:pt modelId="{7FD06CEC-4FB6-4ED8-907B-9BA00955EDCC}" type="parTrans" cxnId="{A2F81E6B-5CC0-4816-8933-BAE7AB6727D7}">
      <dgm:prSet/>
      <dgm:spPr/>
      <dgm:t>
        <a:bodyPr/>
        <a:lstStyle/>
        <a:p>
          <a:endParaRPr lang="pl-PL"/>
        </a:p>
      </dgm:t>
    </dgm:pt>
    <dgm:pt modelId="{1BE7809F-61F9-4D51-9466-F36667ADAF49}" type="sibTrans" cxnId="{A2F81E6B-5CC0-4816-8933-BAE7AB6727D7}">
      <dgm:prSet/>
      <dgm:spPr/>
      <dgm:t>
        <a:bodyPr/>
        <a:lstStyle/>
        <a:p>
          <a:endParaRPr lang="pl-PL"/>
        </a:p>
      </dgm:t>
    </dgm:pt>
    <dgm:pt modelId="{1B88B089-72A4-43C4-86AA-C132C5B0912C}">
      <dgm:prSet custT="1"/>
      <dgm:spPr/>
      <dgm:t>
        <a:bodyPr/>
        <a:lstStyle/>
        <a:p>
          <a:endParaRPr lang="pl-PL" sz="1600" i="0" dirty="0">
            <a:solidFill>
              <a:srgbClr val="FF0000"/>
            </a:solidFill>
          </a:endParaRPr>
        </a:p>
      </dgm:t>
    </dgm:pt>
    <dgm:pt modelId="{A1881834-0ACB-4DAA-BF23-BC36BAEF2CB0}" type="parTrans" cxnId="{7C9F2AEB-903A-4E66-8E0E-01F2EB95F50F}">
      <dgm:prSet/>
      <dgm:spPr/>
      <dgm:t>
        <a:bodyPr/>
        <a:lstStyle/>
        <a:p>
          <a:endParaRPr lang="pl-PL"/>
        </a:p>
      </dgm:t>
    </dgm:pt>
    <dgm:pt modelId="{187E567F-9BF4-4F92-A75F-F32455CAF69C}" type="sibTrans" cxnId="{7C9F2AEB-903A-4E66-8E0E-01F2EB95F50F}">
      <dgm:prSet/>
      <dgm:spPr/>
      <dgm:t>
        <a:bodyPr/>
        <a:lstStyle/>
        <a:p>
          <a:endParaRPr lang="pl-PL"/>
        </a:p>
      </dgm:t>
    </dgm:pt>
    <dgm:pt modelId="{D1583FB7-C1AE-4368-A995-44B757F7BF73}">
      <dgm:prSet custT="1"/>
      <dgm:spPr/>
      <dgm:t>
        <a:bodyPr/>
        <a:lstStyle/>
        <a:p>
          <a:endParaRPr lang="pl-PL" sz="1600" i="0" dirty="0">
            <a:solidFill>
              <a:srgbClr val="FF0000"/>
            </a:solidFill>
          </a:endParaRPr>
        </a:p>
      </dgm:t>
    </dgm:pt>
    <dgm:pt modelId="{5D29C954-9C73-44B3-9F04-32204D23A8F7}" type="parTrans" cxnId="{F8BD22C8-9710-4E5F-8321-1306BD20E0F4}">
      <dgm:prSet/>
      <dgm:spPr/>
      <dgm:t>
        <a:bodyPr/>
        <a:lstStyle/>
        <a:p>
          <a:endParaRPr lang="pl-PL"/>
        </a:p>
      </dgm:t>
    </dgm:pt>
    <dgm:pt modelId="{09A5BEC7-0686-4A2F-9F3F-276A9DC41E1E}" type="sibTrans" cxnId="{F8BD22C8-9710-4E5F-8321-1306BD20E0F4}">
      <dgm:prSet/>
      <dgm:spPr/>
      <dgm:t>
        <a:bodyPr/>
        <a:lstStyle/>
        <a:p>
          <a:endParaRPr lang="pl-PL"/>
        </a:p>
      </dgm:t>
    </dgm:pt>
    <dgm:pt modelId="{7A03BE28-97F4-4568-9EA4-566D6746CEA0}">
      <dgm:prSet custT="1"/>
      <dgm:spPr/>
      <dgm:t>
        <a:bodyPr/>
        <a:lstStyle/>
        <a:p>
          <a:endParaRPr lang="pl-PL" sz="1600" i="0" dirty="0">
            <a:solidFill>
              <a:srgbClr val="FF0000"/>
            </a:solidFill>
          </a:endParaRPr>
        </a:p>
      </dgm:t>
    </dgm:pt>
    <dgm:pt modelId="{B79B01AE-A4BB-4628-99EB-686A8486BC24}" type="parTrans" cxnId="{A38190CA-B6DB-4D19-9968-CC6F01226F90}">
      <dgm:prSet/>
      <dgm:spPr/>
      <dgm:t>
        <a:bodyPr/>
        <a:lstStyle/>
        <a:p>
          <a:endParaRPr lang="pl-PL"/>
        </a:p>
      </dgm:t>
    </dgm:pt>
    <dgm:pt modelId="{6E3C249D-1699-439D-B5CF-883778BAAAC2}" type="sibTrans" cxnId="{A38190CA-B6DB-4D19-9968-CC6F01226F90}">
      <dgm:prSet/>
      <dgm:spPr/>
      <dgm:t>
        <a:bodyPr/>
        <a:lstStyle/>
        <a:p>
          <a:endParaRPr lang="pl-PL"/>
        </a:p>
      </dgm:t>
    </dgm:pt>
    <dgm:pt modelId="{D82BF330-5252-4F2C-9D83-7C359235FC4D}">
      <dgm:prSet custT="1"/>
      <dgm:spPr/>
      <dgm:t>
        <a:bodyPr/>
        <a:lstStyle/>
        <a:p>
          <a:r>
            <a:rPr lang="pl-PL" sz="1600" dirty="0" smtClean="0"/>
            <a:t>Rozporządzenie MEM z dnia 12 lutego 2019 </a:t>
          </a:r>
          <a:r>
            <a:rPr lang="pl-PL" sz="1600" dirty="0" err="1" smtClean="0"/>
            <a:t>r</a:t>
          </a:r>
          <a:r>
            <a:rPr lang="pl-PL" sz="1600" dirty="0" smtClean="0"/>
            <a:t>.  </a:t>
          </a:r>
          <a:r>
            <a:rPr lang="pl-PL" sz="1600" i="1" dirty="0" smtClean="0"/>
            <a:t>w sprawie</a:t>
          </a:r>
          <a:r>
            <a:rPr lang="pl-PL" sz="1600" i="1" dirty="0" smtClean="0">
              <a:solidFill>
                <a:srgbClr val="FF0000"/>
              </a:solidFill>
            </a:rPr>
            <a:t> </a:t>
          </a:r>
          <a:r>
            <a:rPr lang="pl-PL" sz="1600" b="1" i="1" dirty="0" smtClean="0">
              <a:solidFill>
                <a:srgbClr val="FF0000"/>
              </a:solidFill>
            </a:rPr>
            <a:t>doradztwa zawodowego</a:t>
          </a:r>
          <a:r>
            <a:rPr lang="pl-PL" sz="1600" i="1" dirty="0" smtClean="0">
              <a:solidFill>
                <a:srgbClr val="FF0000"/>
              </a:solidFill>
            </a:rPr>
            <a:t> </a:t>
          </a:r>
          <a:r>
            <a:rPr lang="pl-PL" sz="1600" dirty="0" smtClean="0"/>
            <a:t>(Dz. U. 2019, poz. 325) – </a:t>
          </a:r>
          <a:r>
            <a:rPr lang="pl-PL" sz="1600" dirty="0" smtClean="0">
              <a:solidFill>
                <a:srgbClr val="FF0000"/>
              </a:solidFill>
            </a:rPr>
            <a:t>załącznik nr 7 </a:t>
          </a:r>
          <a:endParaRPr lang="pl-PL" sz="1600" i="0" dirty="0">
            <a:solidFill>
              <a:srgbClr val="FF0000"/>
            </a:solidFill>
          </a:endParaRPr>
        </a:p>
      </dgm:t>
    </dgm:pt>
    <dgm:pt modelId="{6DBF63F5-8194-4624-8D23-88ED32949F75}" type="parTrans" cxnId="{C8417747-E451-4A22-A4B5-A3675231C4CC}">
      <dgm:prSet/>
      <dgm:spPr/>
    </dgm:pt>
    <dgm:pt modelId="{3B3D9515-A3F6-49C4-934E-8BD0D1345B85}" type="sibTrans" cxnId="{C8417747-E451-4A22-A4B5-A3675231C4CC}">
      <dgm:prSet/>
      <dgm:spPr/>
    </dgm:pt>
    <dgm:pt modelId="{070EA40A-AA69-4C90-919F-68666FFEFF0E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. w sprawie podstaw programowych kształcenia w zawodach szkolnictwa branżowego oraz dodatkowych umiejętności zawodowych w zakresie wybranych zawodów szkolnictwa branżowego </a:t>
          </a:r>
          <a:r>
            <a:rPr lang="pl-PL" sz="1400" b="0" i="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1" dirty="0">
            <a:solidFill>
              <a:schemeClr val="bg2">
                <a:lumMod val="25000"/>
              </a:schemeClr>
            </a:solidFill>
          </a:endParaRPr>
        </a:p>
      </dgm:t>
    </dgm:pt>
    <dgm:pt modelId="{8D6A5FFE-0FEF-49C1-A03E-E70DFDB9AC95}" type="parTrans" cxnId="{F24232B6-D28B-4C31-BC69-D4ADD896A649}">
      <dgm:prSet/>
      <dgm:spPr/>
    </dgm:pt>
    <dgm:pt modelId="{21A3E9E5-8AEB-4F27-ABF5-98DD31FB1E79}" type="sibTrans" cxnId="{F24232B6-D28B-4C31-BC69-D4ADD896A649}">
      <dgm:prSet/>
      <dgm:spPr/>
    </dgm:pt>
    <dgm:pt modelId="{B80939BF-0DBA-492C-947B-F9CAD421B03A}">
      <dgm:prSet phldrT="[Tekst]" custT="1"/>
      <dgm:spPr/>
      <dgm:t>
        <a:bodyPr/>
        <a:lstStyle/>
        <a:p>
          <a:endParaRPr lang="pl-PL" sz="1800" dirty="0"/>
        </a:p>
      </dgm:t>
    </dgm:pt>
    <dgm:pt modelId="{5AEFCBCC-0DCB-459E-BB16-ECBF75B8F2AE}" type="parTrans" cxnId="{AB0557DC-0EB0-47F2-8BA0-D6F41463A3F1}">
      <dgm:prSet/>
      <dgm:spPr/>
    </dgm:pt>
    <dgm:pt modelId="{42B3BE29-96B0-4200-BFEB-67B7B6D17DF7}" type="sibTrans" cxnId="{AB0557DC-0EB0-47F2-8BA0-D6F41463A3F1}">
      <dgm:prSet/>
      <dgm:spPr/>
    </dgm:pt>
    <dgm:pt modelId="{36636C30-119D-415D-9F1E-91D66E58399D}">
      <dgm:prSet phldrT="[Tekst]" custT="1"/>
      <dgm:spPr/>
      <dgm:t>
        <a:bodyPr/>
        <a:lstStyle/>
        <a:p>
          <a:r>
            <a:rPr lang="pl-PL" sz="1400" b="1" dirty="0" smtClean="0"/>
            <a:t>Rozporządzenie MEN z dnia 16 lipca 2018 </a:t>
          </a:r>
          <a:r>
            <a:rPr lang="pl-PL" sz="1400" b="1" dirty="0" err="1" smtClean="0"/>
            <a:t>r</a:t>
          </a:r>
          <a:r>
            <a:rPr lang="pl-PL" sz="1400" b="1" dirty="0" smtClean="0"/>
            <a:t>. zmieniające </a:t>
          </a:r>
          <a:r>
            <a:rPr lang="pl-PL" sz="1400" dirty="0" smtClean="0"/>
            <a:t>rozporządzenie (Dz. U. 2017, poz. 356) </a:t>
          </a:r>
          <a:r>
            <a:rPr lang="pl-PL" sz="1400" b="1" i="1" dirty="0" smtClean="0"/>
            <a:t>w sprawie podstawy programowej  …….</a:t>
          </a:r>
          <a:r>
            <a:rPr lang="pl-PL" sz="1400" b="1" dirty="0" smtClean="0"/>
            <a:t>kształcenia ogólnego ……d la  szkoły policealnej</a:t>
          </a:r>
          <a:r>
            <a:rPr lang="pl-PL" sz="1400" dirty="0" smtClean="0"/>
            <a:t> ……….. (Dz. U. 2018, poz. 1679)   - </a:t>
          </a:r>
          <a:r>
            <a:rPr lang="pl-PL" sz="1400" b="1" dirty="0" smtClean="0">
              <a:solidFill>
                <a:srgbClr val="FF0000"/>
              </a:solidFill>
            </a:rPr>
            <a:t>załącznik nr 6</a:t>
          </a:r>
          <a:endParaRPr lang="pl-PL" sz="1800" dirty="0"/>
        </a:p>
      </dgm:t>
    </dgm:pt>
    <dgm:pt modelId="{1E4EA4FB-0A94-4CE4-88C1-F1EE8B65030D}" type="parTrans" cxnId="{C535654B-3BDB-4EF5-80F2-514A84183509}">
      <dgm:prSet/>
      <dgm:spPr/>
    </dgm:pt>
    <dgm:pt modelId="{99C065CA-D38D-4594-A57C-E6E6BF43ED51}" type="sibTrans" cxnId="{C535654B-3BDB-4EF5-80F2-514A84183509}">
      <dgm:prSet/>
      <dgm:spPr/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2" custLinFactNeighborX="-2507" custLinFactNeighborY="-3611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2" custScaleY="11926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2" custLinFactNeighborX="757" custLinFactNeighborY="126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2" custScaleY="14108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8BC69D4C-FBAB-4ACF-BAA7-88BB8010D708}" type="presOf" srcId="{A1076423-4AAC-4C43-9F9E-B152C7F25799}" destId="{38867C46-E92C-4881-A489-53DF89815FF4}" srcOrd="0" destOrd="4" presId="urn:microsoft.com/office/officeart/2005/8/layout/vList5"/>
    <dgm:cxn modelId="{64E76F65-ABF4-4E96-BC62-853DE78AB197}" type="presOf" srcId="{D1583FB7-C1AE-4368-A995-44B757F7BF73}" destId="{D8AB2D40-2BF1-4FFA-9214-B24E1AB1BC84}" srcOrd="0" destOrd="4" presId="urn:microsoft.com/office/officeart/2005/8/layout/vList5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E20F162B-E474-4C33-A1FD-72B074D0091B}" type="presOf" srcId="{89B25128-3AA7-468B-8BFC-A06D0D5E80E9}" destId="{38867C46-E92C-4881-A489-53DF89815FF4}" srcOrd="0" destOrd="6" presId="urn:microsoft.com/office/officeart/2005/8/layout/vList5"/>
    <dgm:cxn modelId="{92BB16C0-0F5E-4DAD-9E2B-5A3F9B12834A}" type="presOf" srcId="{D82BF330-5252-4F2C-9D83-7C359235FC4D}" destId="{D8AB2D40-2BF1-4FFA-9214-B24E1AB1BC84}" srcOrd="0" destOrd="2" presId="urn:microsoft.com/office/officeart/2005/8/layout/vList5"/>
    <dgm:cxn modelId="{C8417747-E451-4A22-A4B5-A3675231C4CC}" srcId="{9A6F6DAC-4111-46B4-BF4A-65660357E41A}" destId="{D82BF330-5252-4F2C-9D83-7C359235FC4D}" srcOrd="2" destOrd="0" parTransId="{6DBF63F5-8194-4624-8D23-88ED32949F75}" sibTransId="{3B3D9515-A3F6-49C4-934E-8BD0D1345B85}"/>
    <dgm:cxn modelId="{830222FF-7402-42D3-89EF-31B49A283AD9}" type="presOf" srcId="{5C39F41F-4C9A-4AA2-977F-19EBED75E010}" destId="{81842732-D030-49E5-9E42-8825F0F7A47C}" srcOrd="0" destOrd="0" presId="urn:microsoft.com/office/officeart/2005/8/layout/vList5"/>
    <dgm:cxn modelId="{754B6943-6BEA-41BA-ABC3-4D65EFF39A88}" srcId="{52309186-1F29-40F8-A4E9-9EB611047EE5}" destId="{2C61CB06-ABA8-4E95-8A64-20D2CD9687E1}" srcOrd="5" destOrd="0" parTransId="{E9EA1F3B-CD53-423E-8F9E-040972494822}" sibTransId="{66EA3B60-C95C-4FC6-8084-CB69DED29A42}"/>
    <dgm:cxn modelId="{81D08D7B-8B9C-4966-AEE1-EA921B457BD3}" type="presOf" srcId="{B80939BF-0DBA-492C-947B-F9CAD421B03A}" destId="{38867C46-E92C-4881-A489-53DF89815FF4}" srcOrd="0" destOrd="0" presId="urn:microsoft.com/office/officeart/2005/8/layout/vList5"/>
    <dgm:cxn modelId="{88A32B14-C611-4AC7-9C0F-CAB5FE5423DA}" type="presOf" srcId="{2C61CB06-ABA8-4E95-8A64-20D2CD9687E1}" destId="{38867C46-E92C-4881-A489-53DF89815FF4}" srcOrd="0" destOrd="5" presId="urn:microsoft.com/office/officeart/2005/8/layout/vList5"/>
    <dgm:cxn modelId="{F24232B6-D28B-4C31-BC69-D4ADD896A649}" srcId="{52309186-1F29-40F8-A4E9-9EB611047EE5}" destId="{070EA40A-AA69-4C90-919F-68666FFEFF0E}" srcOrd="2" destOrd="0" parTransId="{8D6A5FFE-0FEF-49C1-A03E-E70DFDB9AC95}" sibTransId="{21A3E9E5-8AEB-4F27-ABF5-98DD31FB1E79}"/>
    <dgm:cxn modelId="{F98554F4-5364-4106-B35B-CFA8BCB3BB23}" type="presOf" srcId="{9A6F6DAC-4111-46B4-BF4A-65660357E41A}" destId="{4295CCF1-925C-41A3-9380-27E0775CCFA9}" srcOrd="0" destOrd="0" presId="urn:microsoft.com/office/officeart/2005/8/layout/vList5"/>
    <dgm:cxn modelId="{0C4AADBD-C49A-49DE-98BA-C1FF5CA5FB35}" type="presOf" srcId="{070EA40A-AA69-4C90-919F-68666FFEFF0E}" destId="{38867C46-E92C-4881-A489-53DF89815FF4}" srcOrd="0" destOrd="2" presId="urn:microsoft.com/office/officeart/2005/8/layout/vList5"/>
    <dgm:cxn modelId="{AD9C3826-7841-494B-9AD0-479BCB396C53}" type="presOf" srcId="{52309186-1F29-40F8-A4E9-9EB611047EE5}" destId="{ADE85718-E733-4368-AAF7-E211B2AC5C6F}" srcOrd="0" destOrd="0" presId="urn:microsoft.com/office/officeart/2005/8/layout/vList5"/>
    <dgm:cxn modelId="{C535654B-3BDB-4EF5-80F2-514A84183509}" srcId="{52309186-1F29-40F8-A4E9-9EB611047EE5}" destId="{36636C30-119D-415D-9F1E-91D66E58399D}" srcOrd="1" destOrd="0" parTransId="{1E4EA4FB-0A94-4CE4-88C1-F1EE8B65030D}" sibTransId="{99C065CA-D38D-4594-A57C-E6E6BF43ED51}"/>
    <dgm:cxn modelId="{ECB05FBE-20EC-458C-8438-4EA14DAEFD35}" srcId="{9A6F6DAC-4111-46B4-BF4A-65660357E41A}" destId="{E7F8FEDA-A27A-49D9-970A-0A918B08F1F9}" srcOrd="1" destOrd="0" parTransId="{90C76F23-0DC9-44E9-BA5A-68F82A250D1E}" sibTransId="{7485F64A-E7D4-4631-BCCE-EF7ADE8003D7}"/>
    <dgm:cxn modelId="{95831B3C-64E2-4DA4-A049-C5290E070EAB}" type="presOf" srcId="{4E1CC4A0-E36C-46F7-AE75-FD858A1ED110}" destId="{D8AB2D40-2BF1-4FFA-9214-B24E1AB1BC84}" srcOrd="0" destOrd="0" presId="urn:microsoft.com/office/officeart/2005/8/layout/vList5"/>
    <dgm:cxn modelId="{0CABC741-18A1-46AE-9D00-A10631D43C1D}" srcId="{52309186-1F29-40F8-A4E9-9EB611047EE5}" destId="{A1076423-4AAC-4C43-9F9E-B152C7F25799}" srcOrd="4" destOrd="0" parTransId="{37C2FB08-B3DC-49B7-A158-F7927A5528B3}" sibTransId="{996C4F42-2864-4C6B-B41C-76CD84554F72}"/>
    <dgm:cxn modelId="{A2F81E6B-5CC0-4816-8933-BAE7AB6727D7}" srcId="{52309186-1F29-40F8-A4E9-9EB611047EE5}" destId="{D4DE8DA5-EE53-45FB-9E84-9AC09062915B}" srcOrd="3" destOrd="0" parTransId="{7FD06CEC-4FB6-4ED8-907B-9BA00955EDCC}" sibTransId="{1BE7809F-61F9-4D51-9466-F36667ADAF49}"/>
    <dgm:cxn modelId="{1F699688-B78D-49E1-B5D3-818DF3AC5932}" type="presOf" srcId="{36636C30-119D-415D-9F1E-91D66E58399D}" destId="{38867C46-E92C-4881-A489-53DF89815FF4}" srcOrd="0" destOrd="1" presId="urn:microsoft.com/office/officeart/2005/8/layout/vList5"/>
    <dgm:cxn modelId="{65A8B825-1A0E-4874-BCF7-E6838CD3CF4B}" type="presOf" srcId="{D4DE8DA5-EE53-45FB-9E84-9AC09062915B}" destId="{38867C46-E92C-4881-A489-53DF89815FF4}" srcOrd="0" destOrd="3" presId="urn:microsoft.com/office/officeart/2005/8/layout/vList5"/>
    <dgm:cxn modelId="{A38190CA-B6DB-4D19-9968-CC6F01226F90}" srcId="{9A6F6DAC-4111-46B4-BF4A-65660357E41A}" destId="{7A03BE28-97F4-4568-9EA4-566D6746CEA0}" srcOrd="5" destOrd="0" parTransId="{B79B01AE-A4BB-4628-99EB-686A8486BC24}" sibTransId="{6E3C249D-1699-439D-B5CF-883778BAAAC2}"/>
    <dgm:cxn modelId="{AB0557DC-0EB0-47F2-8BA0-D6F41463A3F1}" srcId="{52309186-1F29-40F8-A4E9-9EB611047EE5}" destId="{B80939BF-0DBA-492C-947B-F9CAD421B03A}" srcOrd="0" destOrd="0" parTransId="{5AEFCBCC-0DCB-459E-BB16-ECBF75B8F2AE}" sibTransId="{42B3BE29-96B0-4200-BFEB-67B7B6D17DF7}"/>
    <dgm:cxn modelId="{7320FEFF-14EE-4B93-90CD-37B6465EB71B}" type="presOf" srcId="{1B88B089-72A4-43C4-86AA-C132C5B0912C}" destId="{D8AB2D40-2BF1-4FFA-9214-B24E1AB1BC84}" srcOrd="0" destOrd="3" presId="urn:microsoft.com/office/officeart/2005/8/layout/vList5"/>
    <dgm:cxn modelId="{51F2D86B-39A0-44C9-A650-CB67477E5AA9}" type="presOf" srcId="{E7F8FEDA-A27A-49D9-970A-0A918B08F1F9}" destId="{D8AB2D40-2BF1-4FFA-9214-B24E1AB1BC84}" srcOrd="0" destOrd="1" presId="urn:microsoft.com/office/officeart/2005/8/layout/vList5"/>
    <dgm:cxn modelId="{ED7F52DC-2867-427C-A5B6-4CBABBFE722A}" srcId="{52309186-1F29-40F8-A4E9-9EB611047EE5}" destId="{89B25128-3AA7-468B-8BFC-A06D0D5E80E9}" srcOrd="6" destOrd="0" parTransId="{1CD70ACD-EDED-4E7D-A41B-C31D0BDCFD6D}" sibTransId="{8E5C34E0-98B8-4DDE-B60D-0582852F281C}"/>
    <dgm:cxn modelId="{7C9F2AEB-903A-4E66-8E0E-01F2EB95F50F}" srcId="{9A6F6DAC-4111-46B4-BF4A-65660357E41A}" destId="{1B88B089-72A4-43C4-86AA-C132C5B0912C}" srcOrd="3" destOrd="0" parTransId="{A1881834-0ACB-4DAA-BF23-BC36BAEF2CB0}" sibTransId="{187E567F-9BF4-4F92-A75F-F32455CAF69C}"/>
    <dgm:cxn modelId="{52E56DE1-6064-4AAB-87CA-8A629FE428F1}" type="presOf" srcId="{7A03BE28-97F4-4568-9EA4-566D6746CEA0}" destId="{D8AB2D40-2BF1-4FFA-9214-B24E1AB1BC84}" srcOrd="0" destOrd="5" presId="urn:microsoft.com/office/officeart/2005/8/layout/vList5"/>
    <dgm:cxn modelId="{EEDB451E-239E-45D5-8015-29C9AF8864F6}" type="presOf" srcId="{AC8737F4-BB5A-48E0-BB0D-04307C085BF4}" destId="{38867C46-E92C-4881-A489-53DF89815FF4}" srcOrd="0" destOrd="7" presId="urn:microsoft.com/office/officeart/2005/8/layout/vList5"/>
    <dgm:cxn modelId="{3927A69D-3FDF-4ED2-B360-A85FB6567004}" srcId="{52309186-1F29-40F8-A4E9-9EB611047EE5}" destId="{AC8737F4-BB5A-48E0-BB0D-04307C085BF4}" srcOrd="7" destOrd="0" parTransId="{063E98FB-8DDF-40AE-821F-43B8489845DA}" sibTransId="{32AD3EFE-86BE-4BA3-AFC1-1F848F756CEC}"/>
    <dgm:cxn modelId="{F8BD22C8-9710-4E5F-8321-1306BD20E0F4}" srcId="{9A6F6DAC-4111-46B4-BF4A-65660357E41A}" destId="{D1583FB7-C1AE-4368-A995-44B757F7BF73}" srcOrd="4" destOrd="0" parTransId="{5D29C954-9C73-44B3-9F04-32204D23A8F7}" sibTransId="{09A5BEC7-0686-4A2F-9F3F-276A9DC41E1E}"/>
    <dgm:cxn modelId="{94A7203C-512F-43D3-AC11-042B2B744AE5}" type="presParOf" srcId="{81842732-D030-49E5-9E42-8825F0F7A47C}" destId="{8B565DE2-4374-42AF-A9B4-B122D14A3D1F}" srcOrd="0" destOrd="0" presId="urn:microsoft.com/office/officeart/2005/8/layout/vList5"/>
    <dgm:cxn modelId="{5EE81B0D-5C63-4606-A288-033C9F617DD7}" type="presParOf" srcId="{8B565DE2-4374-42AF-A9B4-B122D14A3D1F}" destId="{ADE85718-E733-4368-AAF7-E211B2AC5C6F}" srcOrd="0" destOrd="0" presId="urn:microsoft.com/office/officeart/2005/8/layout/vList5"/>
    <dgm:cxn modelId="{FDAD9B06-C504-4808-97D4-ADF141F825BE}" type="presParOf" srcId="{8B565DE2-4374-42AF-A9B4-B122D14A3D1F}" destId="{38867C46-E92C-4881-A489-53DF89815FF4}" srcOrd="1" destOrd="0" presId="urn:microsoft.com/office/officeart/2005/8/layout/vList5"/>
    <dgm:cxn modelId="{4CA1E6DB-4441-4B95-997A-74C51507B815}" type="presParOf" srcId="{81842732-D030-49E5-9E42-8825F0F7A47C}" destId="{BD0A0FA4-57BD-4ABE-9DB3-191C24876BE5}" srcOrd="1" destOrd="0" presId="urn:microsoft.com/office/officeart/2005/8/layout/vList5"/>
    <dgm:cxn modelId="{6559BA2F-C78A-4775-AF78-7DAD4D5BED86}" type="presParOf" srcId="{81842732-D030-49E5-9E42-8825F0F7A47C}" destId="{F99E4752-5174-402C-B82E-5C0B697A94BE}" srcOrd="2" destOrd="0" presId="urn:microsoft.com/office/officeart/2005/8/layout/vList5"/>
    <dgm:cxn modelId="{85DCFEC4-2648-4D03-9E34-6854675D6D0C}" type="presParOf" srcId="{F99E4752-5174-402C-B82E-5C0B697A94BE}" destId="{4295CCF1-925C-41A3-9380-27E0775CCFA9}" srcOrd="0" destOrd="0" presId="urn:microsoft.com/office/officeart/2005/8/layout/vList5"/>
    <dgm:cxn modelId="{28772C78-47B6-479F-AA08-D479C57AADA2}" type="presParOf" srcId="{F99E4752-5174-402C-B82E-5C0B697A94BE}" destId="{D8AB2D40-2BF1-4FFA-9214-B24E1AB1BC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/>
      <dgm:spPr/>
      <dgm:t>
        <a:bodyPr/>
        <a:lstStyle/>
        <a:p>
          <a:endParaRPr lang="pl-PL" dirty="0" smtClean="0">
            <a:solidFill>
              <a:schemeClr val="bg1"/>
            </a:solidFill>
          </a:endParaRPr>
        </a:p>
        <a:p>
          <a:r>
            <a:rPr lang="pl-PL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BRANŻOWA SZKOŁA I STOPNIA</a:t>
          </a:r>
        </a:p>
        <a:p>
          <a:r>
            <a:rPr lang="pl-PL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szkolne zajęcia edukacyjne</a:t>
          </a:r>
        </a:p>
        <a:p>
          <a:endParaRPr lang="pl-PL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/>
      <dgm:spPr/>
      <dgm:t>
        <a:bodyPr/>
        <a:lstStyle/>
        <a:p>
          <a:pPr algn="ctr"/>
          <a:r>
            <a:rPr lang="pl-PL" b="1" dirty="0" smtClean="0"/>
            <a:t>TURNUSY DOKSZTAŁCANIA TEORETY</a:t>
          </a:r>
          <a:r>
            <a:rPr lang="pl-PL" dirty="0" smtClean="0"/>
            <a:t>CZNEGO</a:t>
          </a:r>
        </a:p>
        <a:p>
          <a:pPr algn="l"/>
          <a:r>
            <a:rPr lang="pl-PL" dirty="0" smtClean="0"/>
            <a:t>- Centrum Kształcenia Zawodowego</a:t>
          </a:r>
        </a:p>
        <a:p>
          <a:pPr algn="l"/>
          <a:r>
            <a:rPr lang="pl-PL" dirty="0" smtClean="0"/>
            <a:t>- Placówka Kształcenia Ustawicznego</a:t>
          </a:r>
        </a:p>
        <a:p>
          <a:pPr algn="l"/>
          <a:r>
            <a:rPr lang="pl-PL" dirty="0" smtClean="0"/>
            <a:t>- Szkoły prowadzące kształcenie zawodowe </a:t>
          </a:r>
          <a:br>
            <a:rPr lang="pl-PL" dirty="0" smtClean="0"/>
          </a:br>
          <a:r>
            <a:rPr lang="pl-PL" dirty="0" smtClean="0"/>
            <a:t>   w zakresie zawodu, w których kształcą oraz </a:t>
          </a:r>
          <a:br>
            <a:rPr lang="pl-PL" dirty="0" smtClean="0"/>
          </a:br>
          <a:r>
            <a:rPr lang="pl-PL" dirty="0" smtClean="0"/>
            <a:t>   w zakresie innych zawodów z danej branży</a:t>
          </a:r>
          <a:endParaRPr lang="pl-PL" dirty="0"/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264AE17-2F0D-4F58-B615-9E06F4872716}">
      <dgm:prSet phldrT="[Tekst]"/>
      <dgm:spPr/>
      <dgm:t>
        <a:bodyPr/>
        <a:lstStyle/>
        <a:p>
          <a:r>
            <a:rPr lang="pl-PL" b="1" dirty="0" smtClean="0"/>
            <a:t>ORGANIZOWANE PRZEZ PRACODAWCĘ                         we własnym zakresie</a:t>
          </a:r>
          <a:endParaRPr lang="pl-PL" b="1" dirty="0"/>
        </a:p>
      </dgm:t>
    </dgm:pt>
    <dgm:pt modelId="{A649F17C-AF63-482B-90C3-DB2740D2CD38}" type="parTrans" cxnId="{84A022B3-BD4B-4BC7-ABC4-702C5FC8C458}">
      <dgm:prSet/>
      <dgm:spPr/>
      <dgm:t>
        <a:bodyPr/>
        <a:lstStyle/>
        <a:p>
          <a:endParaRPr lang="pl-PL"/>
        </a:p>
      </dgm:t>
    </dgm:pt>
    <dgm:pt modelId="{F65D448A-9DB7-46AB-A2C3-DFD9EB45865C}" type="sibTrans" cxnId="{84A022B3-BD4B-4BC7-ABC4-702C5FC8C458}">
      <dgm:prSet/>
      <dgm:spPr/>
      <dgm:t>
        <a:bodyPr/>
        <a:lstStyle/>
        <a:p>
          <a:endParaRPr lang="pl-PL"/>
        </a:p>
      </dgm:t>
    </dgm:pt>
    <dgm:pt modelId="{4D899C75-B323-4708-AC06-433AB5F30F36}">
      <dgm:prSet phldrT="[Tekst]" custT="1"/>
      <dgm:spPr/>
      <dgm:t>
        <a:bodyPr/>
        <a:lstStyle/>
        <a:p>
          <a:pPr algn="just"/>
          <a:r>
            <a:rPr lang="pl-PL" sz="1400" dirty="0" smtClean="0"/>
            <a:t>Zgodnie z rozporządzeniem RADY MINISTRÓW z dnia 28 maja 1996 </a:t>
          </a:r>
          <a:r>
            <a:rPr lang="pl-PL" sz="1400" dirty="0" err="1" smtClean="0"/>
            <a:t>r</a:t>
          </a:r>
          <a:r>
            <a:rPr lang="pl-PL" sz="1400" dirty="0" smtClean="0"/>
            <a:t>. w sprawie przygotowania zawodowego młodocianych i ich wynagradzania (Dz. U. 2018, poz.2010  z p. zm.)</a:t>
          </a:r>
          <a:endParaRPr lang="pl-PL" sz="1400" dirty="0"/>
        </a:p>
      </dgm:t>
    </dgm:pt>
    <dgm:pt modelId="{CE3CF060-1CC0-457B-BBB3-664CBB4C0DEE}" type="parTrans" cxnId="{BCA16329-B4CA-44D4-8632-7AC49994E580}">
      <dgm:prSet/>
      <dgm:spPr/>
      <dgm:t>
        <a:bodyPr/>
        <a:lstStyle/>
        <a:p>
          <a:endParaRPr lang="pl-PL"/>
        </a:p>
      </dgm:t>
    </dgm:pt>
    <dgm:pt modelId="{8361C3E4-AB31-4B80-88B5-1B1D9062EF1B}" type="sibTrans" cxnId="{BCA16329-B4CA-44D4-8632-7AC49994E580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r>
            <a:rPr lang="pl-PL" sz="1600" b="0" dirty="0" smtClean="0">
              <a:solidFill>
                <a:srgbClr val="FF0000"/>
              </a:solidFill>
            </a:rPr>
            <a:t>załącznik do umowy </a:t>
          </a:r>
          <a:r>
            <a:rPr lang="pl-PL" sz="1600" dirty="0" smtClean="0"/>
            <a:t>– ustalenia dyrektora i pracodawcy (</a:t>
          </a:r>
          <a:r>
            <a:rPr lang="pl-PL" sz="1600" dirty="0" smtClean="0">
              <a:solidFill>
                <a:schemeClr val="accent4">
                  <a:lumMod val="50000"/>
                </a:schemeClr>
              </a:solidFill>
            </a:rPr>
            <a:t>art. 120 a </a:t>
          </a:r>
          <a:r>
            <a:rPr lang="pl-PL" sz="1600" dirty="0" err="1" smtClean="0">
              <a:solidFill>
                <a:schemeClr val="accent4">
                  <a:lumMod val="50000"/>
                </a:schemeClr>
              </a:solidFill>
            </a:rPr>
            <a:t>upo</a:t>
          </a:r>
          <a:r>
            <a:rPr lang="pl-PL" sz="1600" dirty="0" smtClean="0">
              <a:solidFill>
                <a:schemeClr val="accent4">
                  <a:lumMod val="50000"/>
                </a:schemeClr>
              </a:solidFill>
            </a:rPr>
            <a:t>)</a:t>
          </a:r>
          <a:endParaRPr lang="pl-PL" sz="1600" dirty="0">
            <a:solidFill>
              <a:schemeClr val="accent4">
                <a:lumMod val="50000"/>
              </a:schemeClr>
            </a:solidFill>
          </a:endParaRPr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14A293F1-3544-4660-AA27-000E9F90E489}">
      <dgm:prSet custT="1"/>
      <dgm:spPr/>
      <dgm:t>
        <a:bodyPr/>
        <a:lstStyle/>
        <a:p>
          <a:r>
            <a:rPr lang="pl-PL" sz="1600" b="0" dirty="0" smtClean="0"/>
            <a:t>może być prowadzony </a:t>
          </a:r>
          <a:r>
            <a:rPr lang="pl-PL" sz="1600" b="0" dirty="0" smtClean="0">
              <a:solidFill>
                <a:srgbClr val="FF0000"/>
              </a:solidFill>
            </a:rPr>
            <a:t>wyłącznie w formie dziennej</a:t>
          </a:r>
          <a:endParaRPr lang="pl-PL" sz="1600" b="0" dirty="0"/>
        </a:p>
      </dgm:t>
    </dgm:pt>
    <dgm:pt modelId="{92A8BA0A-6A23-42FB-9E3B-F5D1E172CDF8}" type="parTrans" cxnId="{DC33EDF0-1744-4320-A5F9-A1D6C1825C4E}">
      <dgm:prSet/>
      <dgm:spPr/>
      <dgm:t>
        <a:bodyPr/>
        <a:lstStyle/>
        <a:p>
          <a:endParaRPr lang="pl-PL"/>
        </a:p>
      </dgm:t>
    </dgm:pt>
    <dgm:pt modelId="{F0FA6493-C570-4E9C-823D-9FEC37EE6E4C}" type="sibTrans" cxnId="{DC33EDF0-1744-4320-A5F9-A1D6C1825C4E}">
      <dgm:prSet/>
      <dgm:spPr/>
      <dgm:t>
        <a:bodyPr/>
        <a:lstStyle/>
        <a:p>
          <a:endParaRPr lang="pl-PL"/>
        </a:p>
      </dgm:t>
    </dgm:pt>
    <dgm:pt modelId="{8161998C-99A4-4620-A690-CE97896FA784}">
      <dgm:prSet custT="1"/>
      <dgm:spPr/>
      <dgm:t>
        <a:bodyPr/>
        <a:lstStyle/>
        <a:p>
          <a:endParaRPr lang="pl-PL" sz="2000" dirty="0"/>
        </a:p>
      </dgm:t>
    </dgm:pt>
    <dgm:pt modelId="{A4CAB312-E8E3-4FB1-933C-D4A57D0DAACA}" type="parTrans" cxnId="{D3012E67-62BE-4707-A135-54A0296CCAC1}">
      <dgm:prSet/>
      <dgm:spPr/>
    </dgm:pt>
    <dgm:pt modelId="{767AF6FF-320E-468B-9AAC-B6CC259DEC64}" type="sibTrans" cxnId="{D3012E67-62BE-4707-A135-54A0296CCAC1}">
      <dgm:prSet/>
      <dgm:spPr/>
    </dgm:pt>
    <dgm:pt modelId="{3ED6BA5C-26E7-4652-B9D4-A8FB91774780}">
      <dgm:prSet custT="1"/>
      <dgm:spPr/>
      <dgm:t>
        <a:bodyPr/>
        <a:lstStyle/>
        <a:p>
          <a:r>
            <a:rPr lang="pl-PL" sz="1600" dirty="0" err="1" smtClean="0"/>
            <a:t>szkoła</a:t>
          </a:r>
          <a:r>
            <a:rPr lang="pl-PL" sz="1600" dirty="0" smtClean="0"/>
            <a:t>  - tylko </a:t>
          </a:r>
          <a:r>
            <a:rPr lang="pl-PL" sz="1600" dirty="0" smtClean="0">
              <a:solidFill>
                <a:srgbClr val="FF0000"/>
              </a:solidFill>
            </a:rPr>
            <a:t>w jednym zawodzie</a:t>
          </a:r>
          <a:endParaRPr lang="pl-PL" sz="1600" dirty="0">
            <a:solidFill>
              <a:srgbClr val="FF0000"/>
            </a:solidFill>
          </a:endParaRPr>
        </a:p>
      </dgm:t>
    </dgm:pt>
    <dgm:pt modelId="{B34BACFA-0B5F-4832-9C65-05D0169C31C8}" type="parTrans" cxnId="{379743B3-800F-4613-939C-AE1896ECD924}">
      <dgm:prSet/>
      <dgm:spPr/>
    </dgm:pt>
    <dgm:pt modelId="{16215549-C473-404C-945A-6CB815569074}" type="sibTrans" cxnId="{379743B3-800F-4613-939C-AE1896ECD924}">
      <dgm:prSet/>
      <dgm:spPr/>
    </dgm:pt>
    <dgm:pt modelId="{49D9B255-814B-4B78-873F-658D8AD93599}">
      <dgm:prSet custT="1"/>
      <dgm:spPr/>
      <dgm:t>
        <a:bodyPr/>
        <a:lstStyle/>
        <a:p>
          <a:r>
            <a:rPr lang="pl-PL" sz="1600" b="0" dirty="0" smtClean="0">
              <a:solidFill>
                <a:schemeClr val="tx1"/>
              </a:solidFill>
            </a:rPr>
            <a:t>organizację dokształcania teoretycznego </a:t>
          </a:r>
          <a:r>
            <a:rPr lang="pl-PL" sz="1600" b="0" dirty="0" smtClean="0">
              <a:solidFill>
                <a:srgbClr val="FF0000"/>
              </a:solidFill>
            </a:rPr>
            <a:t>koordynuje Kurator Oświaty</a:t>
          </a:r>
          <a:r>
            <a:rPr lang="pl-PL" sz="1600" b="0" dirty="0" smtClean="0">
              <a:solidFill>
                <a:schemeClr val="tx1"/>
              </a:solidFill>
            </a:rPr>
            <a:t> (</a:t>
          </a:r>
          <a:r>
            <a:rPr lang="pl-PL" sz="1600" b="0" dirty="0" smtClean="0">
              <a:solidFill>
                <a:schemeClr val="accent4">
                  <a:lumMod val="50000"/>
                </a:schemeClr>
              </a:solidFill>
            </a:rPr>
            <a:t>art. 51 ust.1 </a:t>
          </a:r>
          <a:r>
            <a:rPr lang="pl-PL" sz="1600" b="0" dirty="0" err="1" smtClean="0">
              <a:solidFill>
                <a:schemeClr val="accent4">
                  <a:lumMod val="50000"/>
                </a:schemeClr>
              </a:solidFill>
            </a:rPr>
            <a:t>pkt</a:t>
          </a:r>
          <a:r>
            <a:rPr lang="pl-PL" sz="1600" b="0" dirty="0" smtClean="0">
              <a:solidFill>
                <a:schemeClr val="accent4">
                  <a:lumMod val="50000"/>
                </a:schemeClr>
              </a:solidFill>
            </a:rPr>
            <a:t> 15a </a:t>
          </a:r>
          <a:r>
            <a:rPr lang="pl-PL" sz="1600" b="0" dirty="0" err="1" smtClean="0">
              <a:solidFill>
                <a:schemeClr val="accent4">
                  <a:lumMod val="50000"/>
                </a:schemeClr>
              </a:solidFill>
            </a:rPr>
            <a:t>upo</a:t>
          </a:r>
          <a:r>
            <a:rPr lang="pl-PL" sz="1600" b="0" dirty="0" smtClean="0">
              <a:solidFill>
                <a:schemeClr val="accent4">
                  <a:lumMod val="50000"/>
                </a:schemeClr>
              </a:solidFill>
            </a:rPr>
            <a:t>)</a:t>
          </a:r>
          <a:endParaRPr lang="pl-PL" sz="1600" b="0" dirty="0">
            <a:solidFill>
              <a:schemeClr val="accent4">
                <a:lumMod val="50000"/>
              </a:schemeClr>
            </a:solidFill>
          </a:endParaRPr>
        </a:p>
      </dgm:t>
    </dgm:pt>
    <dgm:pt modelId="{4DE43443-7536-4AB8-A43B-7B2438285B05}" type="parTrans" cxnId="{D7A488CE-44EE-494F-8EC1-B10D979014C3}">
      <dgm:prSet/>
      <dgm:spPr/>
    </dgm:pt>
    <dgm:pt modelId="{75E23B3B-BDC7-4F0B-9F4A-400B5EED3FD5}" type="sibTrans" cxnId="{D7A488CE-44EE-494F-8EC1-B10D979014C3}">
      <dgm:prSet/>
      <dgm:spPr/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</dgm:pt>
    <dgm:pt modelId="{ADE85718-E733-4368-AAF7-E211B2AC5C6F}" type="pres">
      <dgm:prSet presAssocID="{52309186-1F29-40F8-A4E9-9EB611047EE5}" presName="parentText" presStyleLbl="node1" presStyleIdx="0" presStyleCnt="3" custScaleX="178130" custLinFactNeighborX="1406" custLinFactNeighborY="-81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3" custScaleY="133497" custLinFactNeighborX="-707" custLinFactNeighborY="-629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</dgm:pt>
    <dgm:pt modelId="{F99E4752-5174-402C-B82E-5C0B697A94BE}" type="pres">
      <dgm:prSet presAssocID="{9A6F6DAC-4111-46B4-BF4A-65660357E41A}" presName="linNode" presStyleCnt="0"/>
      <dgm:spPr/>
    </dgm:pt>
    <dgm:pt modelId="{4295CCF1-925C-41A3-9380-27E0775CCFA9}" type="pres">
      <dgm:prSet presAssocID="{9A6F6DAC-4111-46B4-BF4A-65660357E41A}" presName="parentText" presStyleLbl="node1" presStyleIdx="1" presStyleCnt="3" custScaleX="182244" custScaleY="172373" custLinFactNeighborX="873" custLinFactNeighborY="67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3" custScaleY="20771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ABFB36-2C76-4A67-9323-B7C9EA6635F2}" type="pres">
      <dgm:prSet presAssocID="{06F79C3B-E09C-4ABC-90EB-0F5303689827}" presName="sp" presStyleCnt="0"/>
      <dgm:spPr/>
    </dgm:pt>
    <dgm:pt modelId="{95054A22-1CB4-477F-8F30-AB1AA6455E91}" type="pres">
      <dgm:prSet presAssocID="{A264AE17-2F0D-4F58-B615-9E06F4872716}" presName="linNode" presStyleCnt="0"/>
      <dgm:spPr/>
    </dgm:pt>
    <dgm:pt modelId="{2637E1B1-815C-423B-BB67-101E79EAC9EF}" type="pres">
      <dgm:prSet presAssocID="{A264AE17-2F0D-4F58-B615-9E06F4872716}" presName="parentText" presStyleLbl="node1" presStyleIdx="2" presStyleCnt="3" custAng="0" custScaleX="169037" custScaleY="107573" custLinFactNeighborX="841" custLinFactNeighborY="-5867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32141C-E5C2-4F29-9FBB-C57746DEB02E}" type="pres">
      <dgm:prSet presAssocID="{A264AE17-2F0D-4F58-B615-9E06F4872716}" presName="descendantText" presStyleLbl="alignAccFollowNode1" presStyleIdx="2" presStyleCnt="3" custScaleY="138108" custLinFactNeighborX="4457" custLinFactNeighborY="-60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3012E67-62BE-4707-A135-54A0296CCAC1}" srcId="{9A6F6DAC-4111-46B4-BF4A-65660357E41A}" destId="{8161998C-99A4-4620-A690-CE97896FA784}" srcOrd="4" destOrd="0" parTransId="{A4CAB312-E8E3-4FB1-933C-D4A57D0DAACA}" sibTransId="{767AF6FF-320E-468B-9AAC-B6CC259DEC64}"/>
    <dgm:cxn modelId="{53AF309D-B99B-4843-983C-622738E3A734}" type="presOf" srcId="{4D899C75-B323-4708-AC06-433AB5F30F36}" destId="{2332141C-E5C2-4F29-9FBB-C57746DEB02E}" srcOrd="0" destOrd="0" presId="urn:microsoft.com/office/officeart/2005/8/layout/vList5"/>
    <dgm:cxn modelId="{BCA16329-B4CA-44D4-8632-7AC49994E580}" srcId="{A264AE17-2F0D-4F58-B615-9E06F4872716}" destId="{4D899C75-B323-4708-AC06-433AB5F30F36}" srcOrd="0" destOrd="0" parTransId="{CE3CF060-1CC0-457B-BBB3-664CBB4C0DEE}" sibTransId="{8361C3E4-AB31-4B80-88B5-1B1D9062EF1B}"/>
    <dgm:cxn modelId="{DC33EDF0-1744-4320-A5F9-A1D6C1825C4E}" srcId="{9A6F6DAC-4111-46B4-BF4A-65660357E41A}" destId="{14A293F1-3544-4660-AA27-000E9F90E489}" srcOrd="1" destOrd="0" parTransId="{92A8BA0A-6A23-42FB-9E3B-F5D1E172CDF8}" sibTransId="{F0FA6493-C570-4E9C-823D-9FEC37EE6E4C}"/>
    <dgm:cxn modelId="{330B9B5A-6F83-4D73-8441-DDAEB0403B31}" type="presOf" srcId="{3ED6BA5C-26E7-4652-B9D4-A8FB91774780}" destId="{D8AB2D40-2BF1-4FFA-9214-B24E1AB1BC84}" srcOrd="0" destOrd="2" presId="urn:microsoft.com/office/officeart/2005/8/layout/vList5"/>
    <dgm:cxn modelId="{F5A57A64-B472-4ED9-A6AA-20FCAFF656DB}" type="presOf" srcId="{9A6F6DAC-4111-46B4-BF4A-65660357E41A}" destId="{4295CCF1-925C-41A3-9380-27E0775CCFA9}" srcOrd="0" destOrd="0" presId="urn:microsoft.com/office/officeart/2005/8/layout/vList5"/>
    <dgm:cxn modelId="{4D1D8DF1-2515-4B27-BB5C-0C20605FAB6F}" type="presOf" srcId="{4E1CC4A0-E36C-46F7-AE75-FD858A1ED110}" destId="{D8AB2D40-2BF1-4FFA-9214-B24E1AB1BC84}" srcOrd="0" destOrd="0" presId="urn:microsoft.com/office/officeart/2005/8/layout/vList5"/>
    <dgm:cxn modelId="{7F19745D-958B-4574-A093-9520A6B5B5E3}" type="presOf" srcId="{8161998C-99A4-4620-A690-CE97896FA784}" destId="{D8AB2D40-2BF1-4FFA-9214-B24E1AB1BC84}" srcOrd="0" destOrd="4" presId="urn:microsoft.com/office/officeart/2005/8/layout/vList5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4957FD51-BF78-44BC-8B63-B63C193B5A3C}" type="presOf" srcId="{A5BF5A4D-34FA-47FA-A95E-1C737F2D868D}" destId="{38867C46-E92C-4881-A489-53DF89815FF4}" srcOrd="0" destOrd="0" presId="urn:microsoft.com/office/officeart/2005/8/layout/vList5"/>
    <dgm:cxn modelId="{C8652B6A-6148-4BA9-A807-55F60755A062}" type="presOf" srcId="{5C39F41F-4C9A-4AA2-977F-19EBED75E010}" destId="{81842732-D030-49E5-9E42-8825F0F7A47C}" srcOrd="0" destOrd="0" presId="urn:microsoft.com/office/officeart/2005/8/layout/vList5"/>
    <dgm:cxn modelId="{D7A488CE-44EE-494F-8EC1-B10D979014C3}" srcId="{9A6F6DAC-4111-46B4-BF4A-65660357E41A}" destId="{49D9B255-814B-4B78-873F-658D8AD93599}" srcOrd="3" destOrd="0" parTransId="{4DE43443-7536-4AB8-A43B-7B2438285B05}" sibTransId="{75E23B3B-BDC7-4F0B-9F4A-400B5EED3FD5}"/>
    <dgm:cxn modelId="{CEC83757-D38D-4133-BC9C-590CAAEA7395}" type="presOf" srcId="{14A293F1-3544-4660-AA27-000E9F90E489}" destId="{D8AB2D40-2BF1-4FFA-9214-B24E1AB1BC84}" srcOrd="0" destOrd="1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379743B3-800F-4613-939C-AE1896ECD924}" srcId="{9A6F6DAC-4111-46B4-BF4A-65660357E41A}" destId="{3ED6BA5C-26E7-4652-B9D4-A8FB91774780}" srcOrd="2" destOrd="0" parTransId="{B34BACFA-0B5F-4832-9C65-05D0169C31C8}" sibTransId="{16215549-C473-404C-945A-6CB815569074}"/>
    <dgm:cxn modelId="{84A022B3-BD4B-4BC7-ABC4-702C5FC8C458}" srcId="{5C39F41F-4C9A-4AA2-977F-19EBED75E010}" destId="{A264AE17-2F0D-4F58-B615-9E06F4872716}" srcOrd="2" destOrd="0" parTransId="{A649F17C-AF63-482B-90C3-DB2740D2CD38}" sibTransId="{F65D448A-9DB7-46AB-A2C3-DFD9EB45865C}"/>
    <dgm:cxn modelId="{99D567BB-C80F-445C-9180-6B2DB5D8CC6F}" type="presOf" srcId="{A264AE17-2F0D-4F58-B615-9E06F4872716}" destId="{2637E1B1-815C-423B-BB67-101E79EAC9EF}" srcOrd="0" destOrd="0" presId="urn:microsoft.com/office/officeart/2005/8/layout/vList5"/>
    <dgm:cxn modelId="{3E4BA2AD-FD62-43A1-852D-B86ECA9CAB36}" type="presOf" srcId="{52309186-1F29-40F8-A4E9-9EB611047EE5}" destId="{ADE85718-E733-4368-AAF7-E211B2AC5C6F}" srcOrd="0" destOrd="0" presId="urn:microsoft.com/office/officeart/2005/8/layout/vList5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679AC1A3-74E6-46C2-9CEE-7596C1A8E264}" type="presOf" srcId="{49D9B255-814B-4B78-873F-658D8AD93599}" destId="{D8AB2D40-2BF1-4FFA-9214-B24E1AB1BC84}" srcOrd="0" destOrd="3" presId="urn:microsoft.com/office/officeart/2005/8/layout/vList5"/>
    <dgm:cxn modelId="{062EE6A2-7320-4291-8627-B2A859ADAD8B}" type="presParOf" srcId="{81842732-D030-49E5-9E42-8825F0F7A47C}" destId="{8B565DE2-4374-42AF-A9B4-B122D14A3D1F}" srcOrd="0" destOrd="0" presId="urn:microsoft.com/office/officeart/2005/8/layout/vList5"/>
    <dgm:cxn modelId="{C2797724-4B6B-4149-9D72-69EDC6211018}" type="presParOf" srcId="{8B565DE2-4374-42AF-A9B4-B122D14A3D1F}" destId="{ADE85718-E733-4368-AAF7-E211B2AC5C6F}" srcOrd="0" destOrd="0" presId="urn:microsoft.com/office/officeart/2005/8/layout/vList5"/>
    <dgm:cxn modelId="{C585FD4E-DE0B-4930-8131-56F070ADB772}" type="presParOf" srcId="{8B565DE2-4374-42AF-A9B4-B122D14A3D1F}" destId="{38867C46-E92C-4881-A489-53DF89815FF4}" srcOrd="1" destOrd="0" presId="urn:microsoft.com/office/officeart/2005/8/layout/vList5"/>
    <dgm:cxn modelId="{0D085B2B-7A24-4564-A926-E030B808483E}" type="presParOf" srcId="{81842732-D030-49E5-9E42-8825F0F7A47C}" destId="{BD0A0FA4-57BD-4ABE-9DB3-191C24876BE5}" srcOrd="1" destOrd="0" presId="urn:microsoft.com/office/officeart/2005/8/layout/vList5"/>
    <dgm:cxn modelId="{BC707C41-AAAA-42DC-995E-08B4DD1C8571}" type="presParOf" srcId="{81842732-D030-49E5-9E42-8825F0F7A47C}" destId="{F99E4752-5174-402C-B82E-5C0B697A94BE}" srcOrd="2" destOrd="0" presId="urn:microsoft.com/office/officeart/2005/8/layout/vList5"/>
    <dgm:cxn modelId="{6719A8CB-2CEA-4BC0-B3A7-557324E572BA}" type="presParOf" srcId="{F99E4752-5174-402C-B82E-5C0B697A94BE}" destId="{4295CCF1-925C-41A3-9380-27E0775CCFA9}" srcOrd="0" destOrd="0" presId="urn:microsoft.com/office/officeart/2005/8/layout/vList5"/>
    <dgm:cxn modelId="{015FF0ED-BD52-446E-947A-EFAE98945AE8}" type="presParOf" srcId="{F99E4752-5174-402C-B82E-5C0B697A94BE}" destId="{D8AB2D40-2BF1-4FFA-9214-B24E1AB1BC84}" srcOrd="1" destOrd="0" presId="urn:microsoft.com/office/officeart/2005/8/layout/vList5"/>
    <dgm:cxn modelId="{B38A7D7A-AC25-4E72-AB01-0BC6877E1021}" type="presParOf" srcId="{81842732-D030-49E5-9E42-8825F0F7A47C}" destId="{99ABFB36-2C76-4A67-9323-B7C9EA6635F2}" srcOrd="3" destOrd="0" presId="urn:microsoft.com/office/officeart/2005/8/layout/vList5"/>
    <dgm:cxn modelId="{8B3B9823-6CF8-4F33-980C-A8E2CCA1B722}" type="presParOf" srcId="{81842732-D030-49E5-9E42-8825F0F7A47C}" destId="{95054A22-1CB4-477F-8F30-AB1AA6455E91}" srcOrd="4" destOrd="0" presId="urn:microsoft.com/office/officeart/2005/8/layout/vList5"/>
    <dgm:cxn modelId="{24B018F7-0174-4B17-AE3A-71A1DFA9AB77}" type="presParOf" srcId="{95054A22-1CB4-477F-8F30-AB1AA6455E91}" destId="{2637E1B1-815C-423B-BB67-101E79EAC9EF}" srcOrd="0" destOrd="0" presId="urn:microsoft.com/office/officeart/2005/8/layout/vList5"/>
    <dgm:cxn modelId="{043F174B-48D6-4241-88E6-31F435E526CD}" type="presParOf" srcId="{95054A22-1CB4-477F-8F30-AB1AA6455E91}" destId="{2332141C-E5C2-4F29-9FBB-C57746DEB02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7997"/>
          <a:ext cx="4212467" cy="64007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886 dyrektorów</a:t>
          </a:r>
          <a:endParaRPr lang="pl-PL" sz="27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6" y="39243"/>
        <a:ext cx="4149975" cy="5775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535274" y="-2082846"/>
          <a:ext cx="1970017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Lubuski Kurator Oświaty </a:t>
          </a:r>
          <a:r>
            <a:rPr lang="pl-PL" sz="1800" b="1" kern="1200" dirty="0" smtClean="0"/>
            <a:t>Ewa Rawa </a:t>
          </a:r>
          <a:r>
            <a:rPr lang="pl-PL" sz="1800" kern="1200" dirty="0" smtClean="0"/>
            <a:t>– inicjatywa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Koordynator  programu - </a:t>
          </a:r>
          <a:r>
            <a:rPr lang="pl-PL" sz="1800" b="1" kern="1200" dirty="0" smtClean="0"/>
            <a:t>Janina Grzecznowska,</a:t>
          </a:r>
          <a:r>
            <a:rPr lang="pl-PL" sz="1800" kern="1200" dirty="0" smtClean="0"/>
            <a:t> dyrektor WNP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Zespół ds. programu, przewodnicząca – st. wizytator </a:t>
          </a:r>
          <a:r>
            <a:rPr lang="pl-PL" sz="1800" b="1" kern="1200" dirty="0" smtClean="0"/>
            <a:t>Grażyna </a:t>
          </a:r>
          <a:r>
            <a:rPr lang="pl-PL" sz="1800" b="1" kern="1200" dirty="0" err="1" smtClean="0"/>
            <a:t>Kołogrecka-Dul</a:t>
          </a:r>
          <a:r>
            <a:rPr lang="pl-PL" sz="1800" b="1" kern="1200" dirty="0" smtClean="0"/>
            <a:t> </a:t>
          </a:r>
          <a:endParaRPr lang="pl-PL" sz="1800" b="1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Wizytatorzy rejonowi (analizy, wnioski)</a:t>
          </a:r>
          <a:endParaRPr lang="pl-P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</dsp:txBody>
      <dsp:txXfrm rot="-5400000">
        <a:off x="3451914" y="96682"/>
        <a:ext cx="6040569" cy="1777681"/>
      </dsp:txXfrm>
    </dsp:sp>
    <dsp:sp modelId="{ADE85718-E733-4368-AAF7-E211B2AC5C6F}">
      <dsp:nvSpPr>
        <dsp:cNvPr id="0" name=""/>
        <dsp:cNvSpPr/>
      </dsp:nvSpPr>
      <dsp:spPr>
        <a:xfrm>
          <a:off x="0" y="220067"/>
          <a:ext cx="3451914" cy="14993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  <a:effectLst/>
            </a:rPr>
            <a:t>Kuratorium Oświaty w Gorzowie Wielkopolskim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  <a:effectLst/>
            </a:rPr>
            <a:t>(zadania dla kuratorium</a:t>
          </a:r>
          <a:r>
            <a:rPr lang="pl-PL" sz="2100" b="1" kern="1200" dirty="0" smtClean="0">
              <a:solidFill>
                <a:schemeClr val="accent4">
                  <a:lumMod val="50000"/>
                </a:schemeClr>
              </a:solidFill>
              <a:effectLst/>
            </a:rPr>
            <a:t>)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                           </a:t>
          </a:r>
          <a:r>
            <a:rPr lang="pl-PL" sz="2100" kern="1200" dirty="0" smtClean="0"/>
            <a:t>	</a:t>
          </a:r>
          <a:endParaRPr lang="pl-PL" sz="2100" kern="1200" dirty="0"/>
        </a:p>
      </dsp:txBody>
      <dsp:txXfrm>
        <a:off x="73193" y="293260"/>
        <a:ext cx="3305528" cy="1352975"/>
      </dsp:txXfrm>
    </dsp:sp>
    <dsp:sp modelId="{D8AB2D40-2BF1-4FFA-9214-B24E1AB1BC84}">
      <dsp:nvSpPr>
        <dsp:cNvPr id="0" name=""/>
        <dsp:cNvSpPr/>
      </dsp:nvSpPr>
      <dsp:spPr>
        <a:xfrm rot="5400000">
          <a:off x="5674145" y="-176731"/>
          <a:ext cx="1692275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Dyrektorzy </a:t>
          </a:r>
          <a:r>
            <a:rPr lang="pl-PL" sz="1800" kern="1200" dirty="0" err="1" smtClean="0"/>
            <a:t>szkół</a:t>
          </a:r>
          <a:r>
            <a:rPr lang="pl-PL" sz="1800" kern="1200" dirty="0" smtClean="0"/>
            <a:t> podstawowych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Zespół nauczycieli przedmiotów objętych egzaminem ósmoklasisty (</a:t>
          </a:r>
          <a:r>
            <a:rPr lang="pl-PL" sz="1800" kern="1200" dirty="0" smtClean="0">
              <a:solidFill>
                <a:schemeClr val="bg2">
                  <a:lumMod val="50000"/>
                </a:schemeClr>
              </a:solidFill>
            </a:rPr>
            <a:t>powołany przez dyrektora,                                     z wyznaczonym przewodniczącym</a:t>
          </a:r>
          <a:r>
            <a:rPr lang="pl-PL" sz="1800" kern="1200" dirty="0" smtClean="0"/>
            <a:t>)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Inne osoby, np. specjaliści</a:t>
          </a:r>
          <a:endParaRPr lang="pl-PL" sz="1800" kern="1200" dirty="0"/>
        </a:p>
      </dsp:txBody>
      <dsp:txXfrm rot="-5400000">
        <a:off x="3451914" y="2128110"/>
        <a:ext cx="6054127" cy="1527055"/>
      </dsp:txXfrm>
    </dsp:sp>
    <dsp:sp modelId="{4295CCF1-925C-41A3-9380-27E0775CCFA9}">
      <dsp:nvSpPr>
        <dsp:cNvPr id="0" name=""/>
        <dsp:cNvSpPr/>
      </dsp:nvSpPr>
      <dsp:spPr>
        <a:xfrm>
          <a:off x="0" y="2141955"/>
          <a:ext cx="3451914" cy="14993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</a:rPr>
            <a:t>SZKOŁY PODSTAWOWE </a:t>
          </a:r>
          <a:r>
            <a:rPr lang="pl-PL" sz="1800" b="1" kern="1200" dirty="0" smtClean="0">
              <a:solidFill>
                <a:srgbClr val="0033CC"/>
              </a:solidFill>
            </a:rPr>
            <a:t>(publiczne i niepubliczne)</a:t>
          </a:r>
          <a:endParaRPr lang="pl-PL" sz="2100" b="1" kern="1200" dirty="0" smtClean="0">
            <a:solidFill>
              <a:srgbClr val="FF0000"/>
            </a:solidFill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</a:rPr>
            <a:t>(zadania dla </a:t>
          </a:r>
          <a:r>
            <a:rPr lang="pl-PL" sz="1800" b="1" kern="1200" dirty="0" err="1" smtClean="0">
              <a:solidFill>
                <a:schemeClr val="accent4">
                  <a:lumMod val="50000"/>
                </a:schemeClr>
              </a:solidFill>
            </a:rPr>
            <a:t>szkół</a:t>
          </a: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</a:rPr>
            <a:t>)</a:t>
          </a:r>
        </a:p>
      </dsp:txBody>
      <dsp:txXfrm>
        <a:off x="73193" y="2215148"/>
        <a:ext cx="3305528" cy="1352975"/>
      </dsp:txXfrm>
    </dsp:sp>
    <dsp:sp modelId="{2332141C-E5C2-4F29-9FBB-C57746DEB02E}">
      <dsp:nvSpPr>
        <dsp:cNvPr id="0" name=""/>
        <dsp:cNvSpPr/>
      </dsp:nvSpPr>
      <dsp:spPr>
        <a:xfrm rot="5400000">
          <a:off x="5926912" y="1491055"/>
          <a:ext cx="1199489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Instytucje współpracujące, dostosowują ofertę do potrzeb  nauczycieli i dyrektorów </a:t>
          </a:r>
          <a:r>
            <a:rPr lang="pl-PL" sz="1800" kern="1200" dirty="0" err="1" smtClean="0"/>
            <a:t>szkół</a:t>
          </a:r>
          <a:r>
            <a:rPr lang="pl-PL" sz="1800" kern="1200" dirty="0" smtClean="0"/>
            <a:t> oraz tematyki wskazanej w programie</a:t>
          </a:r>
          <a:endParaRPr lang="pl-PL" sz="1800" kern="1200" dirty="0"/>
        </a:p>
      </dsp:txBody>
      <dsp:txXfrm rot="-5400000">
        <a:off x="3455289" y="4021232"/>
        <a:ext cx="6084182" cy="1082381"/>
      </dsp:txXfrm>
    </dsp:sp>
    <dsp:sp modelId="{2637E1B1-815C-423B-BB67-101E79EAC9EF}">
      <dsp:nvSpPr>
        <dsp:cNvPr id="0" name=""/>
        <dsp:cNvSpPr/>
      </dsp:nvSpPr>
      <dsp:spPr>
        <a:xfrm>
          <a:off x="0" y="3812742"/>
          <a:ext cx="3455289" cy="14993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</a:rPr>
            <a:t>Placówki doskonalenia zawodowego nauczycieli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rgbClr val="FF0000"/>
              </a:solidFill>
            </a:rPr>
            <a:t>(WOM, ODN, SODiD)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</a:rPr>
            <a:t>(zadania dla placówek )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kern="1200" dirty="0"/>
        </a:p>
      </dsp:txBody>
      <dsp:txXfrm>
        <a:off x="73193" y="3885935"/>
        <a:ext cx="3308903" cy="13529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244375" y="-1813515"/>
          <a:ext cx="2515704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 z dnia 27 sierpnia 2012 </a:t>
          </a:r>
          <a:r>
            <a:rPr lang="pl-PL" sz="1800" b="1" kern="120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8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r>
            <a:rPr lang="pl-PL" sz="1800" b="0" i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</a:t>
          </a:r>
          <a:r>
            <a:rPr lang="pl-PL" sz="1800" b="0" i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kształcenia ogólnego   </a:t>
          </a:r>
          <a:r>
            <a:rPr lang="pl-PL" sz="1800" b="0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 Dz. U. 2012 poz. 977);</a:t>
          </a:r>
          <a:endParaRPr lang="pl-PL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</dsp:txBody>
      <dsp:txXfrm rot="-5400000">
        <a:off x="3430860" y="122807"/>
        <a:ext cx="6019929" cy="2270090"/>
      </dsp:txXfrm>
    </dsp:sp>
    <dsp:sp modelId="{ADE85718-E733-4368-AAF7-E211B2AC5C6F}">
      <dsp:nvSpPr>
        <dsp:cNvPr id="0" name=""/>
        <dsp:cNvSpPr/>
      </dsp:nvSpPr>
      <dsp:spPr>
        <a:xfrm>
          <a:off x="0" y="0"/>
          <a:ext cx="3455289" cy="25914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tx1"/>
              </a:solidFill>
              <a:effectLst/>
            </a:rPr>
            <a:t>LICEUM OGÓLNOKSZTAŁCĄCE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0" kern="1200" dirty="0" smtClean="0">
              <a:solidFill>
                <a:srgbClr val="FF0000"/>
              </a:solidFill>
              <a:effectLst/>
            </a:rPr>
            <a:t> </a:t>
          </a:r>
          <a:r>
            <a:rPr lang="pl-PL" sz="1800" b="1" kern="1200" dirty="0" smtClean="0">
              <a:solidFill>
                <a:srgbClr val="FF0000"/>
              </a:solidFill>
              <a:effectLst/>
            </a:rPr>
            <a:t>3 - letnie</a:t>
          </a:r>
        </a:p>
      </dsp:txBody>
      <dsp:txXfrm>
        <a:off x="126505" y="126505"/>
        <a:ext cx="3202279" cy="2338447"/>
      </dsp:txXfrm>
    </dsp:sp>
    <dsp:sp modelId="{D8AB2D40-2BF1-4FFA-9214-B24E1AB1BC84}">
      <dsp:nvSpPr>
        <dsp:cNvPr id="0" name=""/>
        <dsp:cNvSpPr/>
      </dsp:nvSpPr>
      <dsp:spPr>
        <a:xfrm rot="5400000">
          <a:off x="5448807" y="831991"/>
          <a:ext cx="2155698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z dnia 30 stycznia 2018 </a:t>
          </a:r>
          <a:r>
            <a:rPr lang="pl-PL" sz="1800" b="1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8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r>
            <a:rPr lang="pl-PL" sz="1800" b="0" i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kształcenia ogólnego</a:t>
          </a:r>
          <a:r>
            <a:rPr lang="pl-PL" sz="18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(</a:t>
          </a:r>
          <a:r>
            <a:rPr lang="pl-PL" sz="1800" b="0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Dz</a:t>
          </a:r>
          <a:r>
            <a:rPr lang="pl-PL" sz="18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U. z 2018 </a:t>
          </a:r>
          <a:r>
            <a:rPr lang="pl-PL" sz="1800" b="0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8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poz. 467);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b="0" kern="120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Rozporządzenie MEM z dnia 12 lutego 2019 </a:t>
          </a:r>
          <a:r>
            <a:rPr lang="pl-PL" sz="1800" kern="1200" dirty="0" err="1" smtClean="0"/>
            <a:t>r</a:t>
          </a:r>
          <a:r>
            <a:rPr lang="pl-PL" sz="1800" kern="1200" dirty="0" smtClean="0"/>
            <a:t>.  w sprawie</a:t>
          </a:r>
          <a:r>
            <a:rPr lang="pl-PL" sz="1800" i="1" kern="1200" dirty="0" smtClean="0">
              <a:solidFill>
                <a:srgbClr val="FF0000"/>
              </a:solidFill>
            </a:rPr>
            <a:t> doradztwa zawodowego </a:t>
          </a:r>
          <a:r>
            <a:rPr lang="pl-PL" sz="1800" kern="1200" dirty="0" smtClean="0"/>
            <a:t>(Dz. U. 2019, poz. 325) – załącznik nr 5</a:t>
          </a:r>
          <a:endParaRPr lang="pl-PL" sz="1800" b="0" kern="120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sp:txBody>
      <dsp:txXfrm rot="-5400000">
        <a:off x="3455289" y="2930743"/>
        <a:ext cx="6037503" cy="1945232"/>
      </dsp:txXfrm>
    </dsp:sp>
    <dsp:sp modelId="{4295CCF1-925C-41A3-9380-27E0775CCFA9}">
      <dsp:nvSpPr>
        <dsp:cNvPr id="0" name=""/>
        <dsp:cNvSpPr/>
      </dsp:nvSpPr>
      <dsp:spPr>
        <a:xfrm>
          <a:off x="0" y="2721095"/>
          <a:ext cx="3455289" cy="25914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tx1"/>
              </a:solidFill>
              <a:effectLst/>
            </a:rPr>
            <a:t>LICEUM  OGÓLNOKSZTAŁCĄCE               </a:t>
          </a:r>
          <a:r>
            <a:rPr lang="pl-PL" sz="1800" b="1" kern="1200" dirty="0" smtClean="0">
              <a:solidFill>
                <a:srgbClr val="FF0000"/>
              </a:solidFill>
              <a:effectLst/>
            </a:rPr>
            <a:t>4 - letnie</a:t>
          </a:r>
        </a:p>
      </dsp:txBody>
      <dsp:txXfrm>
        <a:off x="126505" y="2847600"/>
        <a:ext cx="3202279" cy="23384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329983" y="-1852091"/>
          <a:ext cx="2393346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/>
            <a:t>Rozporządzenie MEN z dnia 16 lipca 2018 </a:t>
          </a:r>
          <a:r>
            <a:rPr lang="pl-PL" sz="1400" b="1" kern="1200" dirty="0" err="1" smtClean="0"/>
            <a:t>r</a:t>
          </a:r>
          <a:r>
            <a:rPr lang="pl-PL" sz="1400" b="1" kern="1200" dirty="0" smtClean="0"/>
            <a:t>. zmieniające </a:t>
          </a:r>
          <a:r>
            <a:rPr lang="pl-PL" sz="1400" kern="1200" dirty="0" smtClean="0"/>
            <a:t>rozporządzenie (Dz. U. 2017, poz. 356) </a:t>
          </a:r>
          <a:r>
            <a:rPr lang="pl-PL" sz="1400" b="1" i="1" kern="1200" dirty="0" smtClean="0"/>
            <a:t>w sprawie podstawy programowej  …….</a:t>
          </a:r>
          <a:r>
            <a:rPr lang="pl-PL" sz="1400" b="1" kern="1200" dirty="0" smtClean="0"/>
            <a:t>kształcenia ogólnego ……d la branżowej szkoły I stopni</a:t>
          </a:r>
          <a:r>
            <a:rPr lang="pl-PL" sz="1400" kern="1200" dirty="0" smtClean="0"/>
            <a:t>a, ……….. (Dz. U. 2018, poz. 1679)   - </a:t>
          </a:r>
          <a:r>
            <a:rPr lang="pl-PL" sz="1400" b="1" kern="1200" dirty="0" smtClean="0">
              <a:solidFill>
                <a:srgbClr val="FF0000"/>
              </a:solidFill>
            </a:rPr>
            <a:t>załącznik nr 4;</a:t>
          </a:r>
          <a:endParaRPr lang="pl-PL" sz="1400" b="1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kern="1200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kern="1200" dirty="0" smtClean="0">
              <a:solidFill>
                <a:schemeClr val="bg2">
                  <a:lumMod val="25000"/>
                </a:schemeClr>
              </a:solidFill>
            </a:rPr>
            <a:t>(Dz. U. 2019, poz. 991);</a:t>
          </a:r>
          <a:endParaRPr lang="pl-PL" sz="1400" b="1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tx1"/>
              </a:solidFill>
            </a:rPr>
            <a:t>Rozporządzenie  MEN  </a:t>
          </a:r>
          <a:r>
            <a:rPr lang="pl-PL" sz="1400" kern="1200" dirty="0" smtClean="0"/>
            <a:t>MEM z dnia 12 lutego 2019 </a:t>
          </a:r>
          <a:r>
            <a:rPr lang="pl-PL" sz="1400" kern="1200" dirty="0" err="1" smtClean="0"/>
            <a:t>r</a:t>
          </a:r>
          <a:r>
            <a:rPr lang="pl-PL" sz="1400" kern="1200" dirty="0" smtClean="0"/>
            <a:t>.  w sprawie</a:t>
          </a:r>
          <a:r>
            <a:rPr lang="pl-PL" sz="1400" i="1" kern="1200" dirty="0" smtClean="0">
              <a:solidFill>
                <a:srgbClr val="FF0000"/>
              </a:solidFill>
            </a:rPr>
            <a:t> doradztwa zawodowego </a:t>
          </a:r>
          <a:r>
            <a:rPr lang="pl-PL" sz="1400" kern="1200" dirty="0" smtClean="0"/>
            <a:t>(Dz. U. 2019, poz. 325) – </a:t>
          </a:r>
          <a:r>
            <a:rPr lang="pl-PL" sz="1400" b="1" kern="1200" dirty="0" smtClean="0">
              <a:solidFill>
                <a:srgbClr val="FF0000"/>
              </a:solidFill>
            </a:rPr>
            <a:t>załącznik nr  4</a:t>
          </a:r>
          <a:endParaRPr lang="pl-PL" sz="1400" b="1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</dsp:txBody>
      <dsp:txXfrm rot="-5400000">
        <a:off x="3455288" y="139438"/>
        <a:ext cx="6025902" cy="2159678"/>
      </dsp:txXfrm>
    </dsp:sp>
    <dsp:sp modelId="{ADE85718-E733-4368-AAF7-E211B2AC5C6F}">
      <dsp:nvSpPr>
        <dsp:cNvPr id="0" name=""/>
        <dsp:cNvSpPr/>
      </dsp:nvSpPr>
      <dsp:spPr>
        <a:xfrm>
          <a:off x="0" y="0"/>
          <a:ext cx="3455289" cy="243840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BRANŻOWA SZKOŁA I STOPNIA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0" kern="1200" dirty="0" smtClean="0"/>
            <a:t>(</a:t>
          </a:r>
          <a:r>
            <a:rPr lang="pl-PL" sz="2000" b="0" kern="1200" dirty="0" smtClean="0">
              <a:solidFill>
                <a:srgbClr val="FF0000"/>
              </a:solidFill>
            </a:rPr>
            <a:t>ab. gimnazjum</a:t>
          </a:r>
          <a:r>
            <a:rPr lang="pl-PL" sz="2000" kern="1200" dirty="0" smtClean="0"/>
            <a:t>)</a:t>
          </a:r>
          <a:endParaRPr lang="pl-PL" sz="2000" kern="1200" dirty="0"/>
        </a:p>
      </dsp:txBody>
      <dsp:txXfrm>
        <a:off x="119033" y="119033"/>
        <a:ext cx="3217223" cy="2200342"/>
      </dsp:txXfrm>
    </dsp:sp>
    <dsp:sp modelId="{D8AB2D40-2BF1-4FFA-9214-B24E1AB1BC84}">
      <dsp:nvSpPr>
        <dsp:cNvPr id="0" name=""/>
        <dsp:cNvSpPr/>
      </dsp:nvSpPr>
      <dsp:spPr>
        <a:xfrm rot="5400000">
          <a:off x="5144211" y="868104"/>
          <a:ext cx="2752144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/>
            <a:t>Rozporządzenie MEN z dnia 16 lipca 2018 </a:t>
          </a:r>
          <a:r>
            <a:rPr lang="pl-PL" sz="1400" b="1" kern="1200" dirty="0" err="1" smtClean="0"/>
            <a:t>r</a:t>
          </a:r>
          <a:r>
            <a:rPr lang="pl-PL" sz="1400" b="1" kern="1200" dirty="0" smtClean="0"/>
            <a:t>. zmieniające </a:t>
          </a:r>
          <a:r>
            <a:rPr lang="pl-PL" sz="1400" kern="1200" dirty="0" smtClean="0"/>
            <a:t>rozporządzenie </a:t>
          </a:r>
          <a:r>
            <a:rPr lang="pl-PL" sz="1400" b="1" i="1" kern="1200" dirty="0" smtClean="0"/>
            <a:t>w sprawie podstawy programowej  ……kształcenia ogólnego … (Dz. U. 2018, poz. 1679) – </a:t>
          </a:r>
          <a:r>
            <a:rPr lang="pl-PL" sz="1400" b="1" i="1" kern="1200" dirty="0" smtClean="0">
              <a:solidFill>
                <a:srgbClr val="FF0000"/>
              </a:solidFill>
            </a:rPr>
            <a:t>załącznik nr 4a;</a:t>
          </a:r>
          <a:endParaRPr lang="pl-PL" sz="1400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kern="1200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kern="1200" dirty="0" smtClean="0">
              <a:solidFill>
                <a:schemeClr val="bg2">
                  <a:lumMod val="25000"/>
                </a:schemeClr>
              </a:solidFill>
            </a:rPr>
            <a:t>(Dz. U. 2019, poz. 991);</a:t>
          </a:r>
          <a:endParaRPr lang="pl-PL" sz="1400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tx1"/>
              </a:solidFill>
            </a:rPr>
            <a:t>Rozporządzenie  MEN  </a:t>
          </a:r>
          <a:r>
            <a:rPr lang="pl-PL" sz="1400" kern="1200" dirty="0" smtClean="0"/>
            <a:t>MEM z dnia 12 lutego 2019 </a:t>
          </a:r>
          <a:r>
            <a:rPr lang="pl-PL" sz="1400" kern="1200" dirty="0" err="1" smtClean="0"/>
            <a:t>r</a:t>
          </a:r>
          <a:r>
            <a:rPr lang="pl-PL" sz="1400" kern="1200" dirty="0" smtClean="0"/>
            <a:t>.  w sprawie</a:t>
          </a:r>
          <a:r>
            <a:rPr lang="pl-PL" sz="1400" i="1" kern="1200" dirty="0" smtClean="0">
              <a:solidFill>
                <a:srgbClr val="FF0000"/>
              </a:solidFill>
            </a:rPr>
            <a:t> doradztwa zawodowego </a:t>
          </a:r>
          <a:r>
            <a:rPr lang="pl-PL" sz="1400" kern="1200" dirty="0" smtClean="0"/>
            <a:t>(Dz. U. 2019, poz. 325) – </a:t>
          </a:r>
          <a:r>
            <a:rPr lang="pl-PL" sz="1400" b="1" kern="1200" dirty="0" smtClean="0">
              <a:solidFill>
                <a:srgbClr val="FF0000"/>
              </a:solidFill>
            </a:rPr>
            <a:t>załącznik nr  4</a:t>
          </a:r>
          <a:endParaRPr lang="pl-PL" sz="1400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kern="1200" dirty="0">
            <a:solidFill>
              <a:srgbClr val="FF0000"/>
            </a:solidFill>
          </a:endParaRPr>
        </a:p>
      </dsp:txBody>
      <dsp:txXfrm rot="-5400000">
        <a:off x="3451915" y="2694750"/>
        <a:ext cx="6002388" cy="2483446"/>
      </dsp:txXfrm>
    </dsp:sp>
    <dsp:sp modelId="{4295CCF1-925C-41A3-9380-27E0775CCFA9}">
      <dsp:nvSpPr>
        <dsp:cNvPr id="0" name=""/>
        <dsp:cNvSpPr/>
      </dsp:nvSpPr>
      <dsp:spPr>
        <a:xfrm>
          <a:off x="108497" y="2675718"/>
          <a:ext cx="3451914" cy="243840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BRANŻOWA SZKOŁA I STOPNIA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0" kern="1200" dirty="0" smtClean="0"/>
            <a:t>(</a:t>
          </a:r>
          <a:r>
            <a:rPr lang="pl-PL" sz="2000" b="0" kern="1200" dirty="0" smtClean="0">
              <a:solidFill>
                <a:srgbClr val="FF0000"/>
              </a:solidFill>
            </a:rPr>
            <a:t>ab. szkoły podstawowej</a:t>
          </a:r>
          <a:r>
            <a:rPr lang="pl-PL" sz="2000" b="0" kern="1200" dirty="0" smtClean="0"/>
            <a:t>)</a:t>
          </a:r>
          <a:endParaRPr lang="pl-PL" sz="2000" b="0" kern="1200" dirty="0"/>
        </a:p>
      </dsp:txBody>
      <dsp:txXfrm>
        <a:off x="227530" y="2794751"/>
        <a:ext cx="3213848" cy="22003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4816651" y="-1663839"/>
          <a:ext cx="3035960" cy="636363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/>
            <a:t>Rozporządzenie </a:t>
          </a:r>
          <a:r>
            <a:rPr lang="pl-PL" sz="14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MEN z dnia 27 sierpnia 2012 </a:t>
          </a:r>
          <a:r>
            <a:rPr lang="pl-PL" sz="1400" b="1" kern="120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br>
            <a:rPr lang="pl-PL" sz="14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</a:br>
          <a:r>
            <a:rPr lang="pl-PL" sz="1400" b="0" i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 p</a:t>
          </a:r>
          <a:r>
            <a:rPr lang="pl-PL" sz="1400" b="0" i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rogramowej kształcenia ogólnego </a:t>
          </a:r>
          <a:r>
            <a:rPr lang="pl-PL" sz="1400" b="0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 Dz. U. 2012 poz. 977);</a:t>
          </a:r>
          <a:r>
            <a:rPr lang="pl-PL" sz="1400" b="1" kern="1200" dirty="0" smtClean="0"/>
            <a:t> </a:t>
          </a: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0" kern="1200" dirty="0" smtClean="0"/>
            <a:t> </a:t>
          </a: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kern="1200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. w sprawie podstaw programowych kształcenia w zawodach szkolnictwa branżowego oraz dodatkowych umiejętności zawodowych w zakresie wybranych zawodów szkolnictwa branżowego </a:t>
          </a:r>
          <a:r>
            <a:rPr lang="pl-PL" sz="1400" b="0" i="0" kern="120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0" i="0" kern="1200" dirty="0">
            <a:solidFill>
              <a:schemeClr val="bg2">
                <a:lumMod val="25000"/>
              </a:schemeClr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</dsp:txBody>
      <dsp:txXfrm rot="-5400000">
        <a:off x="3152812" y="148203"/>
        <a:ext cx="6215436" cy="2739554"/>
      </dsp:txXfrm>
    </dsp:sp>
    <dsp:sp modelId="{ADE85718-E733-4368-AAF7-E211B2AC5C6F}">
      <dsp:nvSpPr>
        <dsp:cNvPr id="0" name=""/>
        <dsp:cNvSpPr/>
      </dsp:nvSpPr>
      <dsp:spPr>
        <a:xfrm>
          <a:off x="0" y="13123"/>
          <a:ext cx="3268246" cy="285201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TCHNIKUM 4 - Letnie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(absolwenci  gimnazjum)</a:t>
          </a:r>
          <a:endParaRPr lang="pl-PL" sz="2000" kern="1200" dirty="0"/>
        </a:p>
      </dsp:txBody>
      <dsp:txXfrm>
        <a:off x="139224" y="152347"/>
        <a:ext cx="2989798" cy="2573570"/>
      </dsp:txXfrm>
    </dsp:sp>
    <dsp:sp modelId="{D8AB2D40-2BF1-4FFA-9214-B24E1AB1BC84}">
      <dsp:nvSpPr>
        <dsp:cNvPr id="0" name=""/>
        <dsp:cNvSpPr/>
      </dsp:nvSpPr>
      <dsp:spPr>
        <a:xfrm rot="5400000">
          <a:off x="5198365" y="987068"/>
          <a:ext cx="2451378" cy="63985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z dnia 30 stycznia 2018 </a:t>
          </a:r>
          <a:r>
            <a:rPr lang="pl-PL" sz="1400" b="1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r>
            <a:rPr lang="pl-PL" sz="1400" b="1" i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 kształcenia ogólnego</a:t>
          </a:r>
          <a:r>
            <a:rPr lang="pl-PL" sz="14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</a:t>
          </a:r>
          <a:r>
            <a:rPr lang="pl-PL" sz="14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</a:t>
          </a:r>
          <a:r>
            <a:rPr lang="pl-PL" sz="1400" b="0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Dz</a:t>
          </a:r>
          <a:r>
            <a:rPr lang="pl-PL" sz="14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U. z 2018 </a:t>
          </a:r>
          <a:r>
            <a:rPr lang="pl-PL" sz="1400" b="0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poz. 467);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kern="1200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kern="120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0" kern="1200" baseline="0" dirty="0" smtClean="0">
            <a:solidFill>
              <a:schemeClr val="bg2">
                <a:lumMod val="25000"/>
              </a:schemeClr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baseline="0" dirty="0" smtClean="0">
            <a:solidFill>
              <a:schemeClr val="tx1"/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tx1"/>
              </a:solidFill>
            </a:rPr>
            <a:t>Rozporządzenie MEM z dnia 12 lutego 2019 </a:t>
          </a:r>
          <a:r>
            <a:rPr lang="pl-PL" sz="1400" b="1" kern="1200" dirty="0" err="1" smtClean="0">
              <a:solidFill>
                <a:schemeClr val="tx1"/>
              </a:solidFill>
            </a:rPr>
            <a:t>r</a:t>
          </a:r>
          <a:r>
            <a:rPr lang="pl-PL" sz="1400" kern="1200" dirty="0" smtClean="0">
              <a:solidFill>
                <a:schemeClr val="tx1"/>
              </a:solidFill>
            </a:rPr>
            <a:t>.  </a:t>
          </a:r>
          <a:r>
            <a:rPr lang="pl-PL" sz="1400" i="1" kern="1200" dirty="0" smtClean="0">
              <a:solidFill>
                <a:schemeClr val="accent6"/>
              </a:solidFill>
            </a:rPr>
            <a:t>w sprawie doradztwa zawodowego </a:t>
          </a:r>
          <a:r>
            <a:rPr lang="pl-PL" sz="1400" kern="1200" dirty="0" smtClean="0">
              <a:solidFill>
                <a:schemeClr val="tx1"/>
              </a:solidFill>
            </a:rPr>
            <a:t>(Dz. U. 2019, poz. 325) – </a:t>
          </a:r>
          <a:r>
            <a:rPr lang="pl-PL" sz="1400" b="1" kern="1200" dirty="0" smtClean="0">
              <a:solidFill>
                <a:schemeClr val="accent6"/>
              </a:solidFill>
            </a:rPr>
            <a:t>załącznik nr 6</a:t>
          </a:r>
          <a:endParaRPr lang="pl-PL" sz="1400" b="1" kern="1200" baseline="0" dirty="0" smtClean="0">
            <a:solidFill>
              <a:schemeClr val="accent6"/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sp:txBody>
      <dsp:txXfrm rot="-5400000">
        <a:off x="3224801" y="3080298"/>
        <a:ext cx="6278840" cy="2212046"/>
      </dsp:txXfrm>
    </dsp:sp>
    <dsp:sp modelId="{4295CCF1-925C-41A3-9380-27E0775CCFA9}">
      <dsp:nvSpPr>
        <dsp:cNvPr id="0" name=""/>
        <dsp:cNvSpPr/>
      </dsp:nvSpPr>
      <dsp:spPr>
        <a:xfrm>
          <a:off x="15" y="3201735"/>
          <a:ext cx="3125560" cy="25429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TECHNIKUM 5-letnie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0" kern="1200" dirty="0" smtClean="0"/>
            <a:t>(absolwenci szkoły podstawowej)</a:t>
          </a:r>
          <a:endParaRPr lang="pl-PL" sz="2000" b="0" kern="1200" dirty="0"/>
        </a:p>
      </dsp:txBody>
      <dsp:txXfrm>
        <a:off x="124151" y="3325871"/>
        <a:ext cx="2877288" cy="22946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363419" y="-1852091"/>
          <a:ext cx="2326475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/>
            <a:t>Rozporządzenie MEN z dnia 16 lipca 2018 </a:t>
          </a:r>
          <a:r>
            <a:rPr lang="pl-PL" sz="1400" b="1" kern="1200" dirty="0" err="1" smtClean="0"/>
            <a:t>r</a:t>
          </a:r>
          <a:r>
            <a:rPr lang="pl-PL" sz="1400" b="1" kern="1200" dirty="0" smtClean="0"/>
            <a:t>. zmieniające </a:t>
          </a:r>
          <a:r>
            <a:rPr lang="pl-PL" sz="1400" kern="1200" dirty="0" smtClean="0"/>
            <a:t>rozporządzenie (Dz. U. 2017, poz. 356) </a:t>
          </a:r>
          <a:r>
            <a:rPr lang="pl-PL" sz="1400" b="1" i="1" kern="1200" dirty="0" smtClean="0"/>
            <a:t>w sprawie podstawy programowej  …….</a:t>
          </a:r>
          <a:r>
            <a:rPr lang="pl-PL" sz="1400" b="1" kern="1200" dirty="0" smtClean="0"/>
            <a:t>kształcenia ogólnego ……d la  szkoły policealnej</a:t>
          </a:r>
          <a:r>
            <a:rPr lang="pl-PL" sz="1400" kern="1200" dirty="0" smtClean="0"/>
            <a:t> ……….. (Dz. U. 2018, poz. 1679)   - </a:t>
          </a:r>
          <a:r>
            <a:rPr lang="pl-PL" sz="1400" b="1" kern="1200" dirty="0" smtClean="0">
              <a:solidFill>
                <a:srgbClr val="FF0000"/>
              </a:solidFill>
            </a:rPr>
            <a:t>załącznik nr 6</a:t>
          </a:r>
          <a:endParaRPr lang="pl-P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kern="1200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. w sprawie podstaw programowych kształcenia w zawodach szkolnictwa branżowego oraz dodatkowych umiejętności zawodowych w zakresie wybranych zawodów szkolnictwa branżowego </a:t>
          </a:r>
          <a:r>
            <a:rPr lang="pl-PL" sz="1400" b="0" i="0" kern="120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1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Rozporządzenie MEM z dnia 12 lutego 2019 </a:t>
          </a:r>
          <a:r>
            <a:rPr lang="pl-PL" sz="1400" kern="1200" dirty="0" err="1" smtClean="0"/>
            <a:t>r</a:t>
          </a:r>
          <a:r>
            <a:rPr lang="pl-PL" sz="1400" kern="1200" dirty="0" smtClean="0"/>
            <a:t>.  </a:t>
          </a:r>
          <a:r>
            <a:rPr lang="pl-PL" sz="1400" i="1" kern="1200" dirty="0" smtClean="0"/>
            <a:t>w sprawie</a:t>
          </a:r>
          <a:r>
            <a:rPr lang="pl-PL" sz="1400" i="1" kern="1200" dirty="0" smtClean="0">
              <a:solidFill>
                <a:srgbClr val="FF0000"/>
              </a:solidFill>
            </a:rPr>
            <a:t> </a:t>
          </a:r>
          <a:r>
            <a:rPr lang="pl-PL" sz="1400" b="0" i="1" kern="1200" dirty="0" smtClean="0">
              <a:solidFill>
                <a:srgbClr val="FF0000"/>
              </a:solidFill>
            </a:rPr>
            <a:t>doradztwa zawodowego </a:t>
          </a:r>
          <a:r>
            <a:rPr lang="pl-PL" sz="1400" kern="1200" dirty="0" smtClean="0"/>
            <a:t>(Dz. U. 2019, poz. 325) – </a:t>
          </a:r>
          <a:r>
            <a:rPr lang="pl-PL" sz="1400" kern="1200" dirty="0" smtClean="0">
              <a:solidFill>
                <a:srgbClr val="FF0000"/>
              </a:solidFill>
            </a:rPr>
            <a:t>załącznik nr 7 </a:t>
          </a:r>
          <a:endParaRPr lang="pl-PL" sz="1400" b="1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</dsp:txBody>
      <dsp:txXfrm rot="-5400000">
        <a:off x="3455289" y="169608"/>
        <a:ext cx="6029167" cy="2099337"/>
      </dsp:txXfrm>
    </dsp:sp>
    <dsp:sp modelId="{ADE85718-E733-4368-AAF7-E211B2AC5C6F}">
      <dsp:nvSpPr>
        <dsp:cNvPr id="0" name=""/>
        <dsp:cNvSpPr/>
      </dsp:nvSpPr>
      <dsp:spPr>
        <a:xfrm>
          <a:off x="0" y="0"/>
          <a:ext cx="3455289" cy="243840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SZKOŁA POLICEALNA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(I semestr i kolejne)</a:t>
          </a:r>
          <a:endParaRPr lang="pl-PL" sz="2000" kern="1200" dirty="0"/>
        </a:p>
      </dsp:txBody>
      <dsp:txXfrm>
        <a:off x="119033" y="119033"/>
        <a:ext cx="3217223" cy="2200342"/>
      </dsp:txXfrm>
    </dsp:sp>
    <dsp:sp modelId="{D8AB2D40-2BF1-4FFA-9214-B24E1AB1BC84}">
      <dsp:nvSpPr>
        <dsp:cNvPr id="0" name=""/>
        <dsp:cNvSpPr/>
      </dsp:nvSpPr>
      <dsp:spPr>
        <a:xfrm rot="5400000">
          <a:off x="5144211" y="868104"/>
          <a:ext cx="2752144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smtClean="0"/>
            <a:t>Rozporządzenie MEN z dnia 14 lutego 2017 </a:t>
          </a:r>
          <a:r>
            <a:rPr lang="pl-PL" sz="1600" b="1" kern="1200" dirty="0" err="1" smtClean="0"/>
            <a:t>r</a:t>
          </a:r>
          <a:r>
            <a:rPr lang="pl-PL" sz="1600" b="1" kern="1200" dirty="0" smtClean="0"/>
            <a:t>. </a:t>
          </a:r>
          <a:r>
            <a:rPr lang="pl-PL" sz="1600" kern="1200" dirty="0" smtClean="0"/>
            <a:t> </a:t>
          </a:r>
          <a:r>
            <a:rPr lang="pl-PL" sz="1600" b="1" i="1" kern="1200" dirty="0" smtClean="0"/>
            <a:t>w sprawie podstawy programowej  ……kształcenia ogólnego … (Dz. U. 2017, poz. 356) – </a:t>
          </a:r>
          <a:r>
            <a:rPr lang="pl-PL" sz="1600" b="1" i="0" kern="1200" dirty="0" smtClean="0">
              <a:solidFill>
                <a:srgbClr val="FF0000"/>
              </a:solidFill>
            </a:rPr>
            <a:t>załącznik nr 6</a:t>
          </a:r>
          <a:endParaRPr lang="pl-PL" sz="1600" i="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kern="1200" dirty="0" smtClean="0"/>
            <a:t>Rozporządzenie MEM z dnia 12 lutego 2019 </a:t>
          </a:r>
          <a:r>
            <a:rPr lang="pl-PL" sz="1600" kern="1200" dirty="0" err="1" smtClean="0"/>
            <a:t>r</a:t>
          </a:r>
          <a:r>
            <a:rPr lang="pl-PL" sz="1600" kern="1200" dirty="0" smtClean="0"/>
            <a:t>.  </a:t>
          </a:r>
          <a:r>
            <a:rPr lang="pl-PL" sz="1600" i="1" kern="1200" dirty="0" smtClean="0"/>
            <a:t>w sprawie</a:t>
          </a:r>
          <a:r>
            <a:rPr lang="pl-PL" sz="1600" i="1" kern="1200" dirty="0" smtClean="0">
              <a:solidFill>
                <a:srgbClr val="FF0000"/>
              </a:solidFill>
            </a:rPr>
            <a:t> </a:t>
          </a:r>
          <a:r>
            <a:rPr lang="pl-PL" sz="1600" b="1" i="1" kern="1200" dirty="0" smtClean="0">
              <a:solidFill>
                <a:srgbClr val="FF0000"/>
              </a:solidFill>
            </a:rPr>
            <a:t>doradztwa zawodowego</a:t>
          </a:r>
          <a:r>
            <a:rPr lang="pl-PL" sz="1600" i="1" kern="1200" dirty="0" smtClean="0">
              <a:solidFill>
                <a:srgbClr val="FF0000"/>
              </a:solidFill>
            </a:rPr>
            <a:t> </a:t>
          </a:r>
          <a:r>
            <a:rPr lang="pl-PL" sz="1600" kern="1200" dirty="0" smtClean="0"/>
            <a:t>(Dz. U. 2019, poz. 325) – </a:t>
          </a:r>
          <a:r>
            <a:rPr lang="pl-PL" sz="1600" kern="1200" dirty="0" smtClean="0">
              <a:solidFill>
                <a:srgbClr val="FF0000"/>
              </a:solidFill>
            </a:rPr>
            <a:t>załącznik nr 7 </a:t>
          </a:r>
          <a:endParaRPr lang="pl-PL" sz="1600" i="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600" i="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600" i="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600" i="0" kern="1200" dirty="0">
            <a:solidFill>
              <a:srgbClr val="FF0000"/>
            </a:solidFill>
          </a:endParaRPr>
        </a:p>
      </dsp:txBody>
      <dsp:txXfrm rot="-5400000">
        <a:off x="3451915" y="2694750"/>
        <a:ext cx="6002388" cy="2483446"/>
      </dsp:txXfrm>
    </dsp:sp>
    <dsp:sp modelId="{4295CCF1-925C-41A3-9380-27E0775CCFA9}">
      <dsp:nvSpPr>
        <dsp:cNvPr id="0" name=""/>
        <dsp:cNvSpPr/>
      </dsp:nvSpPr>
      <dsp:spPr>
        <a:xfrm>
          <a:off x="46455" y="2720341"/>
          <a:ext cx="3451914" cy="243840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SZKOŁA POLICEALNA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(II –V semestr )</a:t>
          </a:r>
          <a:endParaRPr lang="pl-PL" sz="2000" b="1" kern="1200" dirty="0"/>
        </a:p>
      </dsp:txBody>
      <dsp:txXfrm>
        <a:off x="165488" y="2839374"/>
        <a:ext cx="3213848" cy="220034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6476351" y="-1692428"/>
          <a:ext cx="1403476" cy="47883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0" kern="1200" dirty="0" smtClean="0">
              <a:solidFill>
                <a:srgbClr val="FF0000"/>
              </a:solidFill>
            </a:rPr>
            <a:t>załącznik do umowy </a:t>
          </a:r>
          <a:r>
            <a:rPr lang="pl-PL" sz="1600" kern="1200" dirty="0" smtClean="0"/>
            <a:t>– ustalenia dyrektora i pracodawcy (</a:t>
          </a:r>
          <a:r>
            <a:rPr lang="pl-PL" sz="1600" kern="1200" dirty="0" smtClean="0">
              <a:solidFill>
                <a:schemeClr val="accent4">
                  <a:lumMod val="50000"/>
                </a:schemeClr>
              </a:solidFill>
            </a:rPr>
            <a:t>art. 120 a </a:t>
          </a:r>
          <a:r>
            <a:rPr lang="pl-PL" sz="1600" kern="1200" dirty="0" err="1" smtClean="0">
              <a:solidFill>
                <a:schemeClr val="accent4">
                  <a:lumMod val="50000"/>
                </a:schemeClr>
              </a:solidFill>
            </a:rPr>
            <a:t>upo</a:t>
          </a:r>
          <a:r>
            <a:rPr lang="pl-PL" sz="1600" kern="1200" dirty="0" smtClean="0">
              <a:solidFill>
                <a:schemeClr val="accent4">
                  <a:lumMod val="50000"/>
                </a:schemeClr>
              </a:solidFill>
            </a:rPr>
            <a:t>)</a:t>
          </a:r>
          <a:endParaRPr lang="pl-PL" sz="1600" kern="1200" dirty="0">
            <a:solidFill>
              <a:schemeClr val="accent4">
                <a:lumMod val="50000"/>
              </a:schemeClr>
            </a:solidFill>
          </a:endParaRPr>
        </a:p>
      </dsp:txBody>
      <dsp:txXfrm rot="-5400000">
        <a:off x="4783923" y="68512"/>
        <a:ext cx="4719821" cy="1266452"/>
      </dsp:txXfrm>
    </dsp:sp>
    <dsp:sp modelId="{ADE85718-E733-4368-AAF7-E211B2AC5C6F}">
      <dsp:nvSpPr>
        <dsp:cNvPr id="0" name=""/>
        <dsp:cNvSpPr/>
      </dsp:nvSpPr>
      <dsp:spPr>
        <a:xfrm>
          <a:off x="72469" y="45854"/>
          <a:ext cx="4797819" cy="13141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600" kern="1200" dirty="0" smtClean="0">
            <a:solidFill>
              <a:schemeClr val="bg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BRANŻOWA SZKOŁA I STOPNIA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szkolne zajęcia edukacyjne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6620" y="110005"/>
        <a:ext cx="4669517" cy="1185844"/>
      </dsp:txXfrm>
    </dsp:sp>
    <dsp:sp modelId="{D8AB2D40-2BF1-4FFA-9214-B24E1AB1BC84}">
      <dsp:nvSpPr>
        <dsp:cNvPr id="0" name=""/>
        <dsp:cNvSpPr/>
      </dsp:nvSpPr>
      <dsp:spPr>
        <a:xfrm rot="5400000">
          <a:off x="6133799" y="236855"/>
          <a:ext cx="2183763" cy="47343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0" kern="1200" dirty="0" smtClean="0"/>
            <a:t>może być prowadzony </a:t>
          </a:r>
          <a:r>
            <a:rPr lang="pl-PL" sz="1600" b="0" kern="1200" dirty="0" smtClean="0">
              <a:solidFill>
                <a:srgbClr val="FF0000"/>
              </a:solidFill>
            </a:rPr>
            <a:t>wyłącznie w formie dziennej</a:t>
          </a:r>
          <a:endParaRPr lang="pl-PL" sz="1600" b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kern="1200" dirty="0" err="1" smtClean="0"/>
            <a:t>szkoła</a:t>
          </a:r>
          <a:r>
            <a:rPr lang="pl-PL" sz="1600" kern="1200" dirty="0" smtClean="0"/>
            <a:t>  - tylko </a:t>
          </a:r>
          <a:r>
            <a:rPr lang="pl-PL" sz="1600" kern="1200" dirty="0" smtClean="0">
              <a:solidFill>
                <a:srgbClr val="FF0000"/>
              </a:solidFill>
            </a:rPr>
            <a:t>w jednym zawodzie</a:t>
          </a:r>
          <a:endParaRPr lang="pl-PL" sz="160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0" kern="1200" dirty="0" smtClean="0">
              <a:solidFill>
                <a:schemeClr val="tx1"/>
              </a:solidFill>
            </a:rPr>
            <a:t>organizację dokształcania teoretycznego </a:t>
          </a:r>
          <a:r>
            <a:rPr lang="pl-PL" sz="1600" b="0" kern="1200" dirty="0" smtClean="0">
              <a:solidFill>
                <a:srgbClr val="FF0000"/>
              </a:solidFill>
            </a:rPr>
            <a:t>koordynuje Kurator Oświaty</a:t>
          </a:r>
          <a:r>
            <a:rPr lang="pl-PL" sz="1600" b="0" kern="1200" dirty="0" smtClean="0">
              <a:solidFill>
                <a:schemeClr val="tx1"/>
              </a:solidFill>
            </a:rPr>
            <a:t> (</a:t>
          </a:r>
          <a:r>
            <a:rPr lang="pl-PL" sz="1600" b="0" kern="1200" dirty="0" smtClean="0">
              <a:solidFill>
                <a:schemeClr val="accent4">
                  <a:lumMod val="50000"/>
                </a:schemeClr>
              </a:solidFill>
            </a:rPr>
            <a:t>art. 51 ust.1 </a:t>
          </a:r>
          <a:r>
            <a:rPr lang="pl-PL" sz="1600" b="0" kern="1200" dirty="0" err="1" smtClean="0">
              <a:solidFill>
                <a:schemeClr val="accent4">
                  <a:lumMod val="50000"/>
                </a:schemeClr>
              </a:solidFill>
            </a:rPr>
            <a:t>pkt</a:t>
          </a:r>
          <a:r>
            <a:rPr lang="pl-PL" sz="1600" b="0" kern="1200" dirty="0" smtClean="0">
              <a:solidFill>
                <a:schemeClr val="accent4">
                  <a:lumMod val="50000"/>
                </a:schemeClr>
              </a:solidFill>
            </a:rPr>
            <a:t> 15a </a:t>
          </a:r>
          <a:r>
            <a:rPr lang="pl-PL" sz="1600" b="0" kern="1200" dirty="0" err="1" smtClean="0">
              <a:solidFill>
                <a:schemeClr val="accent4">
                  <a:lumMod val="50000"/>
                </a:schemeClr>
              </a:solidFill>
            </a:rPr>
            <a:t>upo</a:t>
          </a:r>
          <a:r>
            <a:rPr lang="pl-PL" sz="1600" b="0" kern="1200" dirty="0" smtClean="0">
              <a:solidFill>
                <a:schemeClr val="accent4">
                  <a:lumMod val="50000"/>
                </a:schemeClr>
              </a:solidFill>
            </a:rPr>
            <a:t>)</a:t>
          </a:r>
          <a:endParaRPr lang="pl-PL" sz="1600" b="0" kern="1200" dirty="0">
            <a:solidFill>
              <a:schemeClr val="accent4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000" kern="1200" dirty="0"/>
        </a:p>
      </dsp:txBody>
      <dsp:txXfrm rot="-5400000">
        <a:off x="4858483" y="1618775"/>
        <a:ext cx="4627793" cy="1970557"/>
      </dsp:txXfrm>
    </dsp:sp>
    <dsp:sp modelId="{4295CCF1-925C-41A3-9380-27E0775CCFA9}">
      <dsp:nvSpPr>
        <dsp:cNvPr id="0" name=""/>
        <dsp:cNvSpPr/>
      </dsp:nvSpPr>
      <dsp:spPr>
        <a:xfrm>
          <a:off x="46476" y="1480268"/>
          <a:ext cx="4853336" cy="2265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TURNUSY DOKSZTAŁCANIA TEORETY</a:t>
          </a:r>
          <a:r>
            <a:rPr lang="pl-PL" sz="1600" kern="1200" dirty="0" smtClean="0"/>
            <a:t>CZNEGO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- Centrum Kształcenia Zawodowego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- Placówka Kształcenia Ustawicznego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- Szkoły prowadzące kształcenie zawodowe </a:t>
          </a:r>
          <a:br>
            <a:rPr lang="pl-PL" sz="1600" kern="1200" dirty="0" smtClean="0"/>
          </a:br>
          <a:r>
            <a:rPr lang="pl-PL" sz="1600" kern="1200" dirty="0" smtClean="0"/>
            <a:t>   w zakresie zawodu, w których kształcą oraz </a:t>
          </a:r>
          <a:br>
            <a:rPr lang="pl-PL" sz="1600" kern="1200" dirty="0" smtClean="0"/>
          </a:br>
          <a:r>
            <a:rPr lang="pl-PL" sz="1600" kern="1200" dirty="0" smtClean="0"/>
            <a:t>   w zakresie innych zawodów z danej branży</a:t>
          </a:r>
          <a:endParaRPr lang="pl-PL" sz="1600" kern="1200" dirty="0"/>
        </a:p>
      </dsp:txBody>
      <dsp:txXfrm>
        <a:off x="157056" y="1590848"/>
        <a:ext cx="4632176" cy="2044072"/>
      </dsp:txXfrm>
    </dsp:sp>
    <dsp:sp modelId="{2332141C-E5C2-4F29-9FBB-C57746DEB02E}">
      <dsp:nvSpPr>
        <dsp:cNvPr id="0" name=""/>
        <dsp:cNvSpPr/>
      </dsp:nvSpPr>
      <dsp:spPr>
        <a:xfrm rot="5400000">
          <a:off x="6414956" y="2008077"/>
          <a:ext cx="1451952" cy="49141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Zgodnie z rozporządzeniem RADY MINISTRÓW z dnia 28 maja 1996 </a:t>
          </a:r>
          <a:r>
            <a:rPr lang="pl-PL" sz="1400" kern="1200" dirty="0" err="1" smtClean="0"/>
            <a:t>r</a:t>
          </a:r>
          <a:r>
            <a:rPr lang="pl-PL" sz="1400" kern="1200" dirty="0" smtClean="0"/>
            <a:t>. w sprawie przygotowania zawodowego młodocianych i ich wynagradzania (Dz. U. 2018, poz.2010  z p. zm.)</a:t>
          </a:r>
          <a:endParaRPr lang="pl-PL" sz="1400" kern="1200" dirty="0"/>
        </a:p>
      </dsp:txBody>
      <dsp:txXfrm rot="-5400000">
        <a:off x="4683840" y="3810071"/>
        <a:ext cx="4843306" cy="1310196"/>
      </dsp:txXfrm>
    </dsp:sp>
    <dsp:sp modelId="{2637E1B1-815C-423B-BB67-101E79EAC9EF}">
      <dsp:nvSpPr>
        <dsp:cNvPr id="0" name=""/>
        <dsp:cNvSpPr/>
      </dsp:nvSpPr>
      <dsp:spPr>
        <a:xfrm>
          <a:off x="46473" y="3744419"/>
          <a:ext cx="4672569" cy="14136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ORGANIZOWANE PRZEZ PRACODAWCĘ                         we własnym zakresie</a:t>
          </a:r>
          <a:endParaRPr lang="pl-PL" sz="1600" b="1" kern="1200" dirty="0"/>
        </a:p>
      </dsp:txBody>
      <dsp:txXfrm>
        <a:off x="115482" y="3813428"/>
        <a:ext cx="4534551" cy="12756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0.67903</cdr:x>
      <cdr:y>0.23957</cdr:y>
    </cdr:from>
    <cdr:to>
      <cdr:x>0.94482</cdr:x>
      <cdr:y>0.2871</cdr:y>
    </cdr:to>
    <cdr:sp macro="" textlink="">
      <cdr:nvSpPr>
        <cdr:cNvPr id="2" name="pole tekstowe 1"/>
        <cdr:cNvSpPr txBox="1"/>
      </cdr:nvSpPr>
      <cdr:spPr>
        <a:xfrm xmlns:a="http://schemas.openxmlformats.org/drawingml/2006/main">
          <a:off x="7128792" y="1296144"/>
          <a:ext cx="2790386" cy="257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(będzie zwiększona o  2 000 000,00 zł)</a:t>
          </a:r>
        </a:p>
      </cdr:txBody>
    </cdr:sp>
  </cdr:relSizeAnchor>
  <cdr:relSizeAnchor xmlns:cdr="http://schemas.openxmlformats.org/drawingml/2006/chartDrawing">
    <cdr:from>
      <cdr:x>0.6173</cdr:x>
      <cdr:y>0.55901</cdr:y>
    </cdr:from>
    <cdr:to>
      <cdr:x>0.98585</cdr:x>
      <cdr:y>0.60787</cdr:y>
    </cdr:to>
    <cdr:sp macro="" textlink="">
      <cdr:nvSpPr>
        <cdr:cNvPr id="3" name="pole tekstowe 2"/>
        <cdr:cNvSpPr txBox="1"/>
      </cdr:nvSpPr>
      <cdr:spPr>
        <a:xfrm xmlns:a="http://schemas.openxmlformats.org/drawingml/2006/main">
          <a:off x="6480720" y="3024336"/>
          <a:ext cx="3869147" cy="264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pl-PL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(województwo lubuskie </a:t>
          </a:r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br. 2 121 875,00 zł)</a:t>
          </a:r>
        </a:p>
      </cdr:txBody>
    </cdr:sp>
  </cdr:relSizeAnchor>
  <cdr:relSizeAnchor xmlns:cdr="http://schemas.openxmlformats.org/drawingml/2006/chartDrawing">
    <cdr:from>
      <cdr:x>0.63922</cdr:x>
      <cdr:y>0.45253</cdr:y>
    </cdr:from>
    <cdr:to>
      <cdr:x>0.93133</cdr:x>
      <cdr:y>0.50006</cdr:y>
    </cdr:to>
    <cdr:sp macro="" textlink="">
      <cdr:nvSpPr>
        <cdr:cNvPr id="4" name="pole tekstowe 3"/>
        <cdr:cNvSpPr txBox="1"/>
      </cdr:nvSpPr>
      <cdr:spPr>
        <a:xfrm xmlns:a="http://schemas.openxmlformats.org/drawingml/2006/main">
          <a:off x="6710831" y="2448272"/>
          <a:ext cx="3066705" cy="257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województwo </a:t>
          </a:r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lubuskie</a:t>
          </a:r>
          <a:r>
            <a:rPr lang="pl-PL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w br. 1 016 003,00 zł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166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167</a:t>
            </a:fld>
            <a:endParaRPr lang="pl-PL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168</a:t>
            </a:fld>
            <a:endParaRPr lang="pl-PL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169</a:t>
            </a:fld>
            <a:endParaRPr lang="pl-PL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170</a:t>
            </a:fld>
            <a:endParaRPr lang="pl-PL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171</a:t>
            </a:fld>
            <a:endParaRPr lang="pl-PL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172</a:t>
            </a:fld>
            <a:endParaRPr lang="pl-PL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173</a:t>
            </a:fld>
            <a:endParaRPr lang="pl-PL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174</a:t>
            </a:fld>
            <a:endParaRPr lang="pl-PL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175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176</a:t>
            </a:fld>
            <a:endParaRPr lang="pl-PL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179</a:t>
            </a:fld>
            <a:endParaRPr lang="pl-PL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180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181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504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>
                <a:solidFill>
                  <a:prstClr val="black"/>
                </a:solidFill>
              </a:rPr>
              <a:pPr/>
              <a:t>33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>
                <a:solidFill>
                  <a:prstClr val="black"/>
                </a:solidFill>
              </a:rPr>
              <a:pPr/>
              <a:t>58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992664" y="3228897"/>
            <a:ext cx="7941310" cy="3128568"/>
          </a:xfrm>
        </p:spPr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64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65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67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8883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68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8883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69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70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73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74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75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76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80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82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5838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07593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85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2026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3008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4303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4676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5954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58322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3464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2371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0379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234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99992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96846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5285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12383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2017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87467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429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5944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93965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95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992664" y="3228897"/>
            <a:ext cx="7941310" cy="3128568"/>
          </a:xfrm>
        </p:spPr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>
                <a:solidFill>
                  <a:prstClr val="black"/>
                </a:solidFill>
              </a:rPr>
              <a:pPr/>
              <a:t>116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Zawody kształcone w SP uzyskują V poziom Polskiej Ramy Kwalifikacji</a:t>
            </a:r>
          </a:p>
          <a:p>
            <a:r>
              <a:rPr lang="pl-PL" dirty="0" smtClean="0"/>
              <a:t>KKZ –</a:t>
            </a:r>
            <a:r>
              <a:rPr lang="pl-PL" baseline="0" dirty="0" smtClean="0"/>
              <a:t> kursy kwalifikacji zawodowych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117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62879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125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Dotyczy absolwentów szkół</a:t>
            </a:r>
            <a:r>
              <a:rPr lang="pl-PL" baseline="0" dirty="0" smtClean="0"/>
              <a:t> podstawowych,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127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0743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142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143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144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145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146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147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148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149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150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151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153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154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155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156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157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158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160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161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162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58C8-B2F6-447B-AB26-62F9F48ACDD9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A243-7023-49F0-B755-10BE2CEFC07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526594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8B67D-FC75-4ED1-A44A-AC0C78A40B82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9B190-A276-43E7-A003-BA2BAF98FCA1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72293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89B55-4BA0-4DA4-9A69-827C7C0F9286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4088A-554B-4222-BF11-EDA878E8348D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94731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54EDA-D408-451B-BC01-919CFDF760EA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0ADA5-48B0-4192-B81A-971FEDD94037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043970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197C4-C4CD-4AA5-95D1-60DD9629DD2F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83153-D653-4306-8834-246321DB9EB0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929211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6E8DB-5411-4C30-A7E0-803A955B7775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3A26-3F9A-4FFF-94EA-1491D20D3669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28817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28F40-60BB-444B-813B-FACC33E7FF3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32858-028F-40F4-86F2-FDD8549A6226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45863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95B67-83A6-425F-BA37-6BBC1A3B510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58667-AE52-4B36-8709-A7B880A06D0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0652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2B5FE-E59B-40A4-BEDD-D58F2A195D7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8C9E5-8597-4016-A9DB-7D8B1B169E73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19166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A62C7-FE87-4E58-8CF0-F0379D38E61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7996-77B6-4B6F-B1B6-7A3279C5962F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5492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999CD-A60A-4B87-AD23-BF0F81C4CF3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79ED-1C93-492F-85C0-2DFDB7255904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434376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01735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07613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96651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69151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523569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49403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78093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27126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44774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952702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98879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2930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07619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790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83168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774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37040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08084"/>
      </p:ext>
    </p:extLst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33401"/>
      </p:ext>
    </p:extLst>
  </p:cSld>
  <p:clrMapOvr>
    <a:masterClrMapping/>
  </p:clrMapOvr>
  <p:transition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88416"/>
      </p:ext>
    </p:extLst>
  </p:cSld>
  <p:clrMapOvr>
    <a:masterClrMapping/>
  </p:clrMapOvr>
  <p:transition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11149"/>
      </p:ext>
    </p:extLst>
  </p:cSld>
  <p:clrMapOvr>
    <a:masterClrMapping/>
  </p:clrMapOvr>
  <p:transition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707024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1935163" y="142875"/>
            <a:ext cx="78168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153989" y="1428750"/>
            <a:ext cx="95980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8AD48E-E9B9-49D1-8C2F-7FC1BF649D5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CB7521-045F-4C7D-8B9F-B8F7394EE4BC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5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7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37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3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3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3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3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3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3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3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3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3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3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4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9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5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35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6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6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6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zerwanymarsz.pl/" TargetMode="External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iblijnieni.pl/" TargetMode="External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6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6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zydent.pl/" TargetMode="External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6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6.xml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hyperlink" Target="http://ko-gorzow.edu.pl/miejsca" TargetMode="External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6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hyperlink" Target="http://zatrudnienie.ko-gorzow.edu.pl/" TargetMode="External"/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o2.npseo.pl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3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3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3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3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ze sprawowanego nadzoru pedagogicznego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i organizacji roku szkolnego 2019/2020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publiczne i niepubliczne </a:t>
            </a:r>
            <a:r>
              <a:rPr lang="pl-PL" sz="1800" dirty="0" smtClean="0">
                <a:solidFill>
                  <a:srgbClr val="1D0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i placówki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7157930"/>
              </p:ext>
            </p:extLst>
          </p:nvPr>
        </p:nvGraphicFramePr>
        <p:xfrm>
          <a:off x="-290513" y="1345405"/>
          <a:ext cx="10487026" cy="5512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8945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83176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04528" y="1916832"/>
            <a:ext cx="89289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2800" dirty="0" smtClean="0">
                <a:solidFill>
                  <a:prstClr val="black"/>
                </a:solidFill>
              </a:rPr>
              <a:t>O </a:t>
            </a:r>
            <a:r>
              <a:rPr lang="pl-PL" sz="2800" dirty="0">
                <a:solidFill>
                  <a:prstClr val="black"/>
                </a:solidFill>
              </a:rPr>
              <a:t>nadanie stopnia awansu zawodowego może się ubiegać ten nauczyciel, który m.in. otrzymał </a:t>
            </a:r>
            <a:r>
              <a:rPr lang="pl-PL" sz="2800" b="1" dirty="0">
                <a:solidFill>
                  <a:prstClr val="black"/>
                </a:solidFill>
              </a:rPr>
              <a:t>co najmniej dobrą ocenę pracy.</a:t>
            </a:r>
          </a:p>
          <a:p>
            <a:r>
              <a:rPr lang="pl-PL" sz="2800" dirty="0">
                <a:solidFill>
                  <a:prstClr val="black"/>
                </a:solidFill>
              </a:rPr>
              <a:t> </a:t>
            </a:r>
          </a:p>
          <a:p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O nadanie stopnia awansu zawodowego może się ubiegać ten nauczyciel, m. in. którego staż zakończył się </a:t>
            </a:r>
            <a:r>
              <a:rPr lang="pl-PL" sz="2800" b="1" dirty="0">
                <a:solidFill>
                  <a:prstClr val="black"/>
                </a:solidFill>
              </a:rPr>
              <a:t>pozytywną oceną dorobku zawodowego.</a:t>
            </a:r>
          </a:p>
          <a:p>
            <a:r>
              <a:rPr lang="pl-PL" sz="2800" dirty="0">
                <a:solidFill>
                  <a:prstClr val="black"/>
                </a:solidFill>
              </a:rPr>
              <a:t>                                  (</a:t>
            </a:r>
            <a:r>
              <a:rPr lang="pl-PL" sz="2800" dirty="0">
                <a:solidFill>
                  <a:srgbClr val="0070C0"/>
                </a:solidFill>
              </a:rPr>
              <a:t>art. 9b ust. 1 KN</a:t>
            </a:r>
            <a:r>
              <a:rPr lang="pl-PL" sz="2800" dirty="0">
                <a:solidFill>
                  <a:prstClr val="black"/>
                </a:solidFill>
              </a:rPr>
              <a:t>).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0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16696" y="95273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04528" y="1916832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Zadaniem opiekuna stażu jest opracowanie </a:t>
            </a:r>
            <a:r>
              <a:rPr lang="pl-PL" sz="2800" b="1" dirty="0">
                <a:solidFill>
                  <a:prstClr val="black"/>
                </a:solidFill>
              </a:rPr>
              <a:t>opinii o dorobku zawodowym nauczyciela za okres stażu</a:t>
            </a:r>
            <a:r>
              <a:rPr lang="pl-PL" sz="2800" dirty="0">
                <a:solidFill>
                  <a:prstClr val="black"/>
                </a:solidFill>
              </a:rPr>
              <a:t>, zamiast projektu oceny dorobku zawodowego nauczyciela za okres stażu.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 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Zadaniem opiekuna stażu jest opracowanie </a:t>
            </a:r>
            <a:r>
              <a:rPr lang="pl-PL" sz="2800" b="1" dirty="0">
                <a:solidFill>
                  <a:prstClr val="black"/>
                </a:solidFill>
              </a:rPr>
              <a:t>projektu oceny dorobku zawodowego nauczyciela</a:t>
            </a:r>
            <a:r>
              <a:rPr lang="pl-PL" sz="2800" dirty="0">
                <a:solidFill>
                  <a:prstClr val="black"/>
                </a:solidFill>
              </a:rPr>
              <a:t> za okres stażu zamiast opinii o dorobku zawodowym nauczyciela za okres stażu. 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                                   (</a:t>
            </a:r>
            <a:r>
              <a:rPr lang="pl-PL" sz="2800" dirty="0">
                <a:solidFill>
                  <a:srgbClr val="0070C0"/>
                </a:solidFill>
              </a:rPr>
              <a:t>art. 9c ust. 5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8573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66992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576" y="135505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560512" y="1995192"/>
            <a:ext cx="892899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pl-PL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kontraktowy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3 lat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, a 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dyplomowanego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co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najmniej 4 lat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od dnia nadania poprzedniego stopnia awansu zawodowego.</a:t>
            </a:r>
            <a:endParaRPr lang="pl-PL" strike="sngStrike" dirty="0">
              <a:solidFill>
                <a:prstClr val="black"/>
              </a:solidFill>
            </a:endParaRPr>
          </a:p>
          <a:p>
            <a:endParaRPr lang="pl-PL" sz="2800" dirty="0" smtClean="0">
              <a:solidFill>
                <a:srgbClr val="00B050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kontraktowy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2 lat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dyplomowanego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po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roku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od dnia nadania poprzedniego stopnia awansu zawodowego.                                      </a:t>
            </a:r>
            <a:endParaRPr lang="pl-PL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pl-PL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pl-PL" dirty="0" smtClean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9d ust. 4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endParaRPr lang="pl-P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97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1306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88504" y="2204864"/>
            <a:ext cx="89289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i="1" dirty="0">
                <a:solidFill>
                  <a:srgbClr val="0000A3"/>
                </a:solidFill>
              </a:rPr>
              <a:t>okresy oczekiwań od dnia nadania poprzedniego stopnia awansu zawodowego</a:t>
            </a:r>
            <a:r>
              <a:rPr lang="pl-PL" sz="1600" i="1" dirty="0">
                <a:solidFill>
                  <a:srgbClr val="0000A3"/>
                </a:solidFill>
              </a:rPr>
              <a:t> </a:t>
            </a:r>
          </a:p>
          <a:p>
            <a:pPr algn="ctr"/>
            <a:endParaRPr lang="pl-PL" sz="1600" i="1" dirty="0">
              <a:solidFill>
                <a:srgbClr val="0000A3"/>
              </a:solidFill>
            </a:endParaRPr>
          </a:p>
          <a:p>
            <a:pPr algn="ctr"/>
            <a:endParaRPr lang="pl-PL" sz="1600" i="1" dirty="0">
              <a:solidFill>
                <a:srgbClr val="0000A3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b="1" dirty="0">
                <a:solidFill>
                  <a:prstClr val="black"/>
                </a:solidFill>
              </a:rPr>
              <a:t>Skrócono przerwy między stażami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nauczyciela kontraktowego i nauczyciela mianowanego</a:t>
            </a:r>
            <a:r>
              <a:rPr lang="pl-PL" dirty="0">
                <a:solidFill>
                  <a:prstClr val="black"/>
                </a:solidFill>
              </a:rPr>
              <a:t>, legitymującego się wyróżniającą oceną pracy – do 2 lat od dnia nadania poprzedniego stopnia awansu zawodowego. </a:t>
            </a:r>
          </a:p>
          <a:p>
            <a:pPr algn="just"/>
            <a:r>
              <a:rPr lang="pl-PL" dirty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9d ust. 4a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b="1" dirty="0">
                <a:solidFill>
                  <a:prstClr val="black"/>
                </a:solidFill>
              </a:rPr>
              <a:t>Przepis ten został uchylony.</a:t>
            </a:r>
            <a:r>
              <a:rPr lang="pl-PL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>
                <a:solidFill>
                  <a:srgbClr val="0033CC"/>
                </a:solidFill>
              </a:rPr>
              <a:t>(art. 1 pkt 4 lit. b ustawy nowelizującej)</a:t>
            </a:r>
          </a:p>
        </p:txBody>
      </p:sp>
    </p:spTree>
    <p:extLst>
      <p:ext uri="{BB962C8B-B14F-4D97-AF65-F5344CB8AC3E}">
        <p14:creationId xmlns:p14="http://schemas.microsoft.com/office/powerpoint/2010/main" val="189465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5029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10" name="pole tekstowe 9"/>
          <p:cNvSpPr txBox="1"/>
          <p:nvPr/>
        </p:nvSpPr>
        <p:spPr>
          <a:xfrm>
            <a:off x="632520" y="2053262"/>
            <a:ext cx="89289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Wydłużono okresy zatrudnienia wymagane do uzyskania stopnia awansu zawodowego.</a:t>
            </a:r>
          </a:p>
          <a:p>
            <a:endParaRPr lang="pl-PL" sz="2800" dirty="0" smtClean="0">
              <a:solidFill>
                <a:srgbClr val="00B050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Skrócono wymagane okresy </a:t>
            </a:r>
            <a:r>
              <a:rPr lang="pl-PL" sz="2800" dirty="0" smtClean="0">
                <a:solidFill>
                  <a:prstClr val="black"/>
                </a:solidFill>
              </a:rPr>
              <a:t/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w </a:t>
            </a:r>
            <a:r>
              <a:rPr lang="pl-PL" sz="2800" dirty="0">
                <a:solidFill>
                  <a:prstClr val="black"/>
                </a:solidFill>
              </a:rPr>
              <a:t>większości przypadków o rok.</a:t>
            </a:r>
          </a:p>
          <a:p>
            <a:pPr algn="just"/>
            <a:r>
              <a:rPr lang="pl-PL" sz="2400" i="1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Dotyczy dyrektorów szkół (ust. 1), nauczycieli mianowanych zatrudnionych na stanowiskach, na których wymagane są kwalifikacje pedagogiczne (ust. 2) oraz nauczycieli urlopowanych lub zwolnionych z obowiązku świadczenia pracy na podstawie ustawy o związkach zawodowych (ust. 3).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 (</a:t>
            </a:r>
            <a:r>
              <a:rPr lang="pl-PL" sz="2800" dirty="0">
                <a:solidFill>
                  <a:srgbClr val="0070C0"/>
                </a:solidFill>
              </a:rPr>
              <a:t>art. 9e ust. 1-3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2740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848544" y="2204864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Objęto awansem zawodowym nauczycieli zatrudnionych </a:t>
            </a:r>
            <a:r>
              <a:rPr lang="pl-PL" sz="2800" b="1" dirty="0">
                <a:solidFill>
                  <a:prstClr val="black"/>
                </a:solidFill>
              </a:rPr>
              <a:t>w innych formach wychowania przedszkolnego.</a:t>
            </a:r>
          </a:p>
          <a:p>
            <a:pPr algn="just"/>
            <a:endParaRPr lang="pl-PL" sz="2800" b="1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Katalog rozszerzono </a:t>
            </a:r>
            <a:r>
              <a:rPr lang="pl-PL" sz="2800" dirty="0" smtClean="0">
                <a:solidFill>
                  <a:prstClr val="black"/>
                </a:solidFill>
              </a:rPr>
              <a:t/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o </a:t>
            </a:r>
            <a:r>
              <a:rPr lang="pl-PL" sz="2800" dirty="0">
                <a:solidFill>
                  <a:prstClr val="black"/>
                </a:solidFill>
              </a:rPr>
              <a:t>nauczycieli zatrudnionych </a:t>
            </a:r>
            <a:r>
              <a:rPr lang="pl-PL" sz="2800" b="1" dirty="0">
                <a:solidFill>
                  <a:prstClr val="black"/>
                </a:solidFill>
              </a:rPr>
              <a:t>w niepublicznych </a:t>
            </a:r>
            <a:r>
              <a:rPr lang="pl-PL" sz="2800" b="1" dirty="0" smtClean="0">
                <a:solidFill>
                  <a:prstClr val="black"/>
                </a:solidFill>
              </a:rPr>
              <a:t>szkołach</a:t>
            </a:r>
            <a:r>
              <a:rPr lang="pl-PL" sz="2800" b="1" dirty="0">
                <a:solidFill>
                  <a:prstClr val="black"/>
                </a:solidFill>
              </a:rPr>
              <a:t> </a:t>
            </a:r>
            <a:r>
              <a:rPr lang="pl-PL" sz="2800" b="1" dirty="0" smtClean="0">
                <a:solidFill>
                  <a:prstClr val="black"/>
                </a:solidFill>
              </a:rPr>
              <a:t>artystycznych </a:t>
            </a:r>
            <a:r>
              <a:rPr lang="pl-PL" sz="2800" b="1" dirty="0">
                <a:solidFill>
                  <a:prstClr val="black"/>
                </a:solidFill>
              </a:rPr>
              <a:t>o uprawnieniach publicznych szkół artystycznych.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1 ust. 2 pkt 2 lit. b, c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547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6403" y="35080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76691" y="1452846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Awans zawodowy i ocena pracy nauczyciela po 1 września 2019 r.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/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44488" y="1632282"/>
            <a:ext cx="92170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ROZPORZĄDZENIE MINISTRA EDUKACJI NARODOWEJ </a:t>
            </a:r>
            <a:endParaRPr lang="pl-PL" sz="1400" dirty="0">
              <a:solidFill>
                <a:srgbClr val="0033CC"/>
              </a:solidFill>
              <a:latin typeface="TimesNewRomanPSMT"/>
            </a:endParaRPr>
          </a:p>
          <a:p>
            <a:pPr algn="ctr"/>
            <a:r>
              <a:rPr lang="pl-PL" sz="1400" dirty="0">
                <a:solidFill>
                  <a:srgbClr val="0033CC"/>
                </a:solidFill>
                <a:latin typeface="TimesNewRomanPSMT"/>
              </a:rPr>
              <a:t>z dnia 26 lipca 2018 r. </a:t>
            </a:r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w sprawie uzyskiwania stopni awansu zawodowego przez </a:t>
            </a:r>
            <a:r>
              <a:rPr lang="pl-PL" sz="1400" b="1" dirty="0" smtClean="0">
                <a:solidFill>
                  <a:srgbClr val="0033CC"/>
                </a:solidFill>
                <a:latin typeface="TimesNewRomanPS-BoldMT"/>
              </a:rPr>
              <a:t>nauczycieli</a:t>
            </a:r>
            <a:br>
              <a:rPr lang="pl-PL" sz="1400" b="1" dirty="0" smtClean="0">
                <a:solidFill>
                  <a:srgbClr val="0033CC"/>
                </a:solidFill>
                <a:latin typeface="TimesNewRomanPS-BoldMT"/>
              </a:rPr>
            </a:br>
            <a:r>
              <a:rPr lang="pl-PL" sz="1400" b="1" dirty="0" smtClean="0">
                <a:solidFill>
                  <a:srgbClr val="0033CC"/>
                </a:solidFill>
                <a:latin typeface="TimesNewRomanPS-BoldMT"/>
              </a:rPr>
              <a:t> </a:t>
            </a:r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(Dz. U. 2018 r. poz. 1574)</a:t>
            </a:r>
          </a:p>
          <a:p>
            <a:pPr algn="ctr"/>
            <a:r>
              <a:rPr lang="pl-PL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Projekt z dn. 4 lipca 2019 r. Rozporządzenia Ministra Edukacji Narodowej z dnia..  zmieniającego rozporządzenie….</a:t>
            </a:r>
            <a:endParaRPr lang="pl-PL" sz="1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9027" y="2852936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5.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65589" y="2794896"/>
            <a:ext cx="87336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Opiekun stażu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400" b="1" u="sng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terminie 7 dni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 dnia zakończenia stażu,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przedstawia dyrektorowi szkoły opinię o dorobku zawodowym nauczyciela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 okres stażu, ze szczególnym uwzględnieniem obserwowanych zajęć prowadzonych przez nauczyciela oraz stopnia zaangażowania w realizację wymagań niezbędnych do uzyskania stopnia nauczyciela kontraktowego albo stopnia nauczyciela mianowanego.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2. Opiekun stażu, w terminie 7 dni od dnia zakończenia stażu, przedstawia dyrektorowi szkoły projekt oceny dorobku zawodowego nauczyciela za okres stażu, ze szczególnym uwzględnieniem obserwowanych zajęć prowadzonych przez nauczyciela oraz stopnia zaangażowania w realizację wymagań koniecznych do uzyskania odpowiednio stopnia nauczyciela kontraktowego albo nauczyciela mianowanego</a:t>
            </a:r>
            <a:r>
              <a:rPr lang="pl-PL" sz="1400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;</a:t>
            </a:r>
            <a:endParaRPr lang="pl-PL" sz="1400" dirty="0">
              <a:solidFill>
                <a:srgbClr val="0033CC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39027" y="4758061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9.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769420" y="4758061"/>
            <a:ext cx="852601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wniosku o podjęcie postępowania egzaminacyjnego dołącza się:</a:t>
            </a:r>
          </a:p>
          <a:p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Do wniosku o podjęcie postępowania kwalifikacyjnego lub egzaminacyjnego dołącza się: (…)</a:t>
            </a:r>
          </a:p>
          <a:p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kopię karty oceny pracy dokonanej po zakończeniu stażu, poświadczoną przez dyrektora szkoły za zgodność </a:t>
            </a: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oryginałem.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kopię oceny dorobku zawodowego dokonanej po zakończeniu stażu, poświadczoną przez dyrektora szkoły za zgodność z oryginałem</a:t>
            </a:r>
            <a:r>
              <a:rPr lang="pl-PL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575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2680" y="35080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04214" y="1484313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Awans zawodowy i ocena pracy nauczyciela po 1 września 2019 r.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/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99435" y="2776174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9 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629826" y="2538012"/>
            <a:ext cx="87277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Do wniosku o podjęcie postępowania kwalifikacyjnego dołącza się dokumenty, o których mowa w ust. 1, oraz:</a:t>
            </a:r>
          </a:p>
          <a:p>
            <a:pPr algn="just"/>
            <a:r>
              <a:rPr lang="pl-PL" sz="1400" dirty="0" smtClean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wniosku o podjęcie postępowania kwalifikacyjnego dla nauczyciela ubiegającego się o awans na stopień nauczyciela dyplomowanego dołącza się również:</a:t>
            </a:r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89387" y="4293096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12.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99435" y="3451523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10 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739420" y="3256803"/>
            <a:ext cx="8200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strike="sngStrike" dirty="0">
                <a:solidFill>
                  <a:srgbClr val="005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Organ powołujący komisję egzaminacyjną dla nauczyciela ubiegającego się o awans na stopień nauczyciela kontraktowego zapewnia w jej składzie udział eksperta posiadającego kwalifikacje z zakresu psychologii lub pedagogiki, w tym pedagogiki specjalnej, lub nauczającego tego samego przedmiotu lub prowadzącego ten sam rodzaj zajęć. </a:t>
            </a:r>
          </a:p>
        </p:txBody>
      </p:sp>
      <p:sp>
        <p:nvSpPr>
          <p:cNvPr id="3" name="Prostokąt 2"/>
          <p:cNvSpPr/>
          <p:nvPr/>
        </p:nvSpPr>
        <p:spPr>
          <a:xfrm>
            <a:off x="682726" y="4191488"/>
            <a:ext cx="87572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Komisja egzaminacyjna zapoznaje się z oceną pracy nauczyciela i sprawozdaniem z realizacji planu rozwoju zawodowego oraz przeprowadza egzamin, podczas którego nauczyciel: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Komisja kwalifikacyjna dla nauczyciela ubiegającego się o awans na stopień nauczyciela kontraktowego i komisja egzaminacyjna zapoznaje się z oceną dorobku zawodowego i sprawozdaniem z realizacji planu rozwoju zawodowego oraz odpowiednio przeprowadza rozmowę albo egzamin, podczas którego nauczyciel: </a:t>
            </a: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Komisja kwalifikacyjna zapoznaje się z oceną pracy nauczyciela i sprawozdaniem z realizacji planu rozwoju zawodowego oraz analizuje dorobek zawodowy nauczyciela na podstawie przedłożonej przez niego dokumentacji, </a:t>
            </a: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której mowa w § 9, i przeprowadzonej rozmowy, podczas której nauczyciel: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Komisja kwalifikacyjna dla nauczyciela ubiegającego się o awans na stopień nauczyciela dyplomowanego zapoznaje się z oceną dorobku zawodowego i sprawozdaniem z realizacji planu rozwoju zawodowego oraz analizuje dorobek zawodowy nauczyciela na podstawie przedłożonej przez niego dokumentacji, o której mowa w § 9, i przeprowadzonej rozmowy, podczas której nauczyciel: </a:t>
            </a:r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E397EB20-68A6-4B7E-B897-3147E06D063D}"/>
              </a:ext>
            </a:extLst>
          </p:cNvPr>
          <p:cNvSpPr/>
          <p:nvPr/>
        </p:nvSpPr>
        <p:spPr>
          <a:xfrm>
            <a:off x="248963" y="1673736"/>
            <a:ext cx="931254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300" b="1" dirty="0">
                <a:solidFill>
                  <a:srgbClr val="0033CC"/>
                </a:solidFill>
                <a:latin typeface="TimesNewRomanPS-BoldMT"/>
              </a:rPr>
              <a:t>ROZPORZĄDZENIE MINISTRA EDUKACJI NARODOWEJ </a:t>
            </a:r>
            <a:endParaRPr lang="pl-PL" sz="1300" dirty="0">
              <a:solidFill>
                <a:srgbClr val="0033CC"/>
              </a:solidFill>
              <a:latin typeface="TimesNewRomanPSMT"/>
            </a:endParaRPr>
          </a:p>
          <a:p>
            <a:pPr algn="ctr"/>
            <a:r>
              <a:rPr lang="pl-PL" sz="1300" dirty="0">
                <a:solidFill>
                  <a:srgbClr val="0033CC"/>
                </a:solidFill>
                <a:latin typeface="TimesNewRomanPSMT"/>
              </a:rPr>
              <a:t>z dnia 26 lipca 2018 r. </a:t>
            </a:r>
            <a:r>
              <a:rPr lang="pl-PL" sz="1300" b="1" dirty="0">
                <a:solidFill>
                  <a:srgbClr val="0033CC"/>
                </a:solidFill>
                <a:latin typeface="TimesNewRomanPS-BoldMT"/>
              </a:rPr>
              <a:t>w sprawie uzyskiwania stopni awansu zawodowego przez nauczycieli (Dz. U. 2018 r. poz. 1574)</a:t>
            </a:r>
          </a:p>
          <a:p>
            <a:pPr algn="ctr"/>
            <a:r>
              <a:rPr lang="pl-PL" sz="1300" b="1" dirty="0">
                <a:solidFill>
                  <a:srgbClr val="00B050"/>
                </a:solidFill>
                <a:latin typeface="TimesNewRomanPS-BoldMT"/>
              </a:rPr>
              <a:t>Projekt z dn. 4 lipca 2019 r. Rozporządzenia Ministra Edukacji Narodowej z dnia..  zmieniającego rozporządzenie….</a:t>
            </a:r>
            <a:endParaRPr lang="pl-PL" sz="13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7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6770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792760" y="1340768"/>
            <a:ext cx="356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6456" y="1700808"/>
            <a:ext cx="972108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01.09.2018 jest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Ocena pracy nauczycieli ustalana jest </a:t>
            </a:r>
            <a:r>
              <a:rPr lang="pl-PL" b="1" dirty="0">
                <a:solidFill>
                  <a:prstClr val="black"/>
                </a:solidFill>
              </a:rPr>
              <a:t>okresowo</a:t>
            </a:r>
            <a:r>
              <a:rPr lang="pl-PL" dirty="0">
                <a:solidFill>
                  <a:prstClr val="black"/>
                </a:solidFill>
              </a:rPr>
              <a:t> :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po </a:t>
            </a:r>
            <a:r>
              <a:rPr lang="pl-PL" dirty="0">
                <a:solidFill>
                  <a:prstClr val="black"/>
                </a:solidFill>
              </a:rPr>
              <a:t>zakończeniu stażu na stopień nauczyciela kontraktowego, nauczyciela mianowanego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i </a:t>
            </a:r>
            <a:r>
              <a:rPr lang="pl-PL" dirty="0">
                <a:solidFill>
                  <a:prstClr val="black"/>
                </a:solidFill>
              </a:rPr>
              <a:t>nauczyciela dyplomowanego;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po </a:t>
            </a:r>
            <a:r>
              <a:rPr lang="pl-PL" dirty="0">
                <a:solidFill>
                  <a:prstClr val="black"/>
                </a:solidFill>
              </a:rPr>
              <a:t>zakończeniu dodatkowego stażu, o którym mowa w art. 9g ust. 8 KN;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>
                <a:solidFill>
                  <a:prstClr val="black"/>
                </a:solidFill>
              </a:rPr>
              <a:t>co 5 lat pracy w szkole od dnia uzyskania stopnia nauczyciela kontraktowego, nauczyciela mianowanego i nauczyciela dyplomowanego.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Praca nauczyciela, z wyjątkiem pracy nauczyciela stażysty, podlega ocenie. Ocena pracy nauczyciela </a:t>
            </a:r>
            <a:r>
              <a:rPr lang="pl-PL" b="1" dirty="0">
                <a:solidFill>
                  <a:prstClr val="black"/>
                </a:solidFill>
              </a:rPr>
              <a:t>może być dokonana w każdym czasie</a:t>
            </a:r>
            <a:r>
              <a:rPr lang="pl-PL" dirty="0">
                <a:solidFill>
                  <a:prstClr val="black"/>
                </a:solidFill>
              </a:rPr>
              <a:t>, nie wcześniej jednak niż po upływie roku od dokonania oceny poprzedniej lub oceny dorobku zawodowego,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o </a:t>
            </a:r>
            <a:r>
              <a:rPr lang="pl-PL" dirty="0">
                <a:solidFill>
                  <a:prstClr val="black"/>
                </a:solidFill>
              </a:rPr>
              <a:t>której mowa w art. 9c ust. 5a, </a:t>
            </a:r>
            <a:r>
              <a:rPr lang="pl-PL" b="1" dirty="0">
                <a:solidFill>
                  <a:prstClr val="black"/>
                </a:solidFill>
              </a:rPr>
              <a:t>z inicjatywy dyrektora szkoły lub na wniosek</a:t>
            </a:r>
            <a:r>
              <a:rPr lang="pl-PL" dirty="0">
                <a:solidFill>
                  <a:prstClr val="black"/>
                </a:solidFill>
              </a:rPr>
              <a:t>: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nauczyciela</a:t>
            </a:r>
            <a:r>
              <a:rPr lang="pl-PL" dirty="0">
                <a:solidFill>
                  <a:prstClr val="black"/>
                </a:solidFill>
              </a:rPr>
              <a:t>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organu </a:t>
            </a:r>
            <a:r>
              <a:rPr lang="pl-PL" dirty="0">
                <a:solidFill>
                  <a:prstClr val="black"/>
                </a:solidFill>
              </a:rPr>
              <a:t>sprawującego nadzór pedagogiczny, a w przypadku nauczycieli placówek doskonalenia nauczycieli – kuratora oświaty;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organu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</a:rPr>
              <a:t>prowadzącego szkołę</a:t>
            </a:r>
            <a:r>
              <a:rPr lang="pl-PL" dirty="0">
                <a:solidFill>
                  <a:prstClr val="black"/>
                </a:solidFill>
              </a:rPr>
              <a:t>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rady szkoły;</a:t>
            </a: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rady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</a:rPr>
              <a:t>rodziców</a:t>
            </a:r>
            <a:r>
              <a:rPr lang="pl-PL" dirty="0">
                <a:solidFill>
                  <a:prstClr val="black"/>
                </a:solidFill>
              </a:rPr>
              <a:t>. </a:t>
            </a:r>
            <a:r>
              <a:rPr lang="pl-PL" dirty="0" smtClean="0">
                <a:solidFill>
                  <a:prstClr val="black"/>
                </a:solidFill>
              </a:rPr>
              <a:t>                                            (</a:t>
            </a:r>
            <a:r>
              <a:rPr lang="pl-PL" dirty="0" smtClean="0">
                <a:solidFill>
                  <a:srgbClr val="0070C0"/>
                </a:solidFill>
              </a:rPr>
              <a:t>art. 6a ust. 1 KN</a:t>
            </a:r>
            <a:r>
              <a:rPr lang="pl-PL" dirty="0" smtClean="0">
                <a:solidFill>
                  <a:prstClr val="black"/>
                </a:solidFill>
              </a:rPr>
              <a:t>)</a:t>
            </a:r>
          </a:p>
          <a:p>
            <a:pPr lvl="1" algn="ctr"/>
            <a:r>
              <a:rPr lang="pl-PL" b="1" dirty="0" smtClean="0">
                <a:solidFill>
                  <a:srgbClr val="FF0000"/>
                </a:solidFill>
              </a:rPr>
              <a:t>Uwaga! </a:t>
            </a:r>
            <a:r>
              <a:rPr lang="pl-PL" dirty="0" smtClean="0">
                <a:solidFill>
                  <a:srgbClr val="000099"/>
                </a:solidFill>
              </a:rPr>
              <a:t>Przepisy ust. 1a- 1d – uchylone!</a:t>
            </a:r>
            <a:endParaRPr lang="pl-PL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92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792760" y="1408013"/>
            <a:ext cx="356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63335" y="2118882"/>
            <a:ext cx="928903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b="1" dirty="0">
                <a:solidFill>
                  <a:srgbClr val="FF0000"/>
                </a:solidFill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(1e</a:t>
            </a:r>
            <a:r>
              <a:rPr lang="pl-PL" sz="1600" dirty="0" smtClean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pl-PL" sz="1600" b="1" dirty="0" smtClean="0">
                <a:solidFill>
                  <a:prstClr val="black"/>
                </a:solidFill>
              </a:rPr>
              <a:t>Kryteria </a:t>
            </a:r>
            <a:r>
              <a:rPr lang="pl-PL" sz="1600" b="1" dirty="0">
                <a:solidFill>
                  <a:prstClr val="black"/>
                </a:solidFill>
              </a:rPr>
              <a:t>oceny pracy </a:t>
            </a:r>
            <a:r>
              <a:rPr lang="pl-PL" sz="1600" dirty="0">
                <a:solidFill>
                  <a:prstClr val="black"/>
                </a:solidFill>
              </a:rPr>
              <a:t>nauczyciela dotyczą stopnia realizacji obowiązków określonych w art. 6 i art. 42 ust. 2 oraz w art. 5 ustawy – Prawo oświatowe i obejmują wszystkie obszary działalności szkoły odpowiednio do posiadanego stopnia awansu zawodowego.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1f)</a:t>
            </a:r>
            <a:r>
              <a:rPr lang="pl-PL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Kryteria oceny pracy </a:t>
            </a:r>
            <a:r>
              <a:rPr lang="pl-PL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dyrektora szkoły dotyczą stopnia realizacji obowiązków określonych w art. 6 i art. 7 oraz w art. 68 ust. 1, 5 i 6 ustawy – Prawo oświatowe, a w przypadku realizowania przez dyrektora szkoły zajęć dydaktycznych, wychowawczych i opiekuńczych – także obowiązków określonych w art. 42 ust. 2 oraz w art. 5 ustawy – Prawo oświatowe.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22716" y="4151441"/>
            <a:ext cx="93296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(1e)</a:t>
            </a:r>
            <a:r>
              <a:rPr lang="pl-PL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1600" b="1" dirty="0">
                <a:solidFill>
                  <a:prstClr val="black"/>
                </a:solidFill>
              </a:rPr>
              <a:t>Ocena pracy nauczyciela </a:t>
            </a:r>
            <a:r>
              <a:rPr lang="pl-PL" sz="1600" dirty="0">
                <a:solidFill>
                  <a:prstClr val="black"/>
                </a:solidFill>
              </a:rPr>
              <a:t>dotyczy stopnia realizacji obowiązków określonych w art. 6 i art. 42 ust. 2 oraz w art. 5 ustawy – Prawo oświatowe w zakresie wszystkich obszarów działalności szkoły.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(1f) </a:t>
            </a:r>
            <a:r>
              <a:rPr lang="pl-PL" sz="1600" b="1" dirty="0">
                <a:solidFill>
                  <a:prstClr val="black"/>
                </a:solidFill>
              </a:rPr>
              <a:t>Ocena pracy dyrektora </a:t>
            </a:r>
            <a:r>
              <a:rPr lang="pl-PL" sz="1600" dirty="0">
                <a:solidFill>
                  <a:prstClr val="black"/>
                </a:solidFill>
              </a:rPr>
              <a:t>szkoły dotyczy stopnia realizacji obowiązków określonych w art. 6 i art. 7 oraz w art. 68 ust. 1, 5 i 6 ustawy – Prawo oświatowe,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a </a:t>
            </a:r>
            <a:r>
              <a:rPr lang="pl-PL" sz="1600" dirty="0">
                <a:solidFill>
                  <a:prstClr val="black"/>
                </a:solidFill>
              </a:rPr>
              <a:t>w przypadku realizowania przez dyrektora szkoły zajęć dydaktycznych, wychowawczych i opiekuńczych – także obowiązków określonych w art. 42 ust. 2 oraz w art. 5 ustawy – </a:t>
            </a:r>
            <a:r>
              <a:rPr lang="pl-PL" sz="1600" dirty="0" smtClean="0">
                <a:solidFill>
                  <a:prstClr val="black"/>
                </a:solidFill>
              </a:rPr>
              <a:t>Prawo oświatowe.</a:t>
            </a:r>
          </a:p>
          <a:p>
            <a:pPr marL="0" lvl="1" algn="just"/>
            <a:r>
              <a:rPr lang="pl-PL" dirty="0" smtClean="0">
                <a:solidFill>
                  <a:prstClr val="black"/>
                </a:solidFill>
              </a:rPr>
              <a:t>                                     </a:t>
            </a:r>
          </a:p>
          <a:p>
            <a:pPr marL="0" lvl="1" algn="ctr"/>
            <a:r>
              <a:rPr lang="pl-PL" dirty="0" smtClean="0">
                <a:solidFill>
                  <a:prstClr val="black"/>
                </a:solidFill>
              </a:rPr>
              <a:t>(</a:t>
            </a:r>
            <a:r>
              <a:rPr lang="pl-PL" dirty="0" smtClean="0">
                <a:solidFill>
                  <a:srgbClr val="0070C0"/>
                </a:solidFill>
              </a:rPr>
              <a:t>art. 6a ust. 1e, 1f KN</a:t>
            </a:r>
            <a:r>
              <a:rPr lang="pl-PL" dirty="0" smtClean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682775" y="1791031"/>
            <a:ext cx="3701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i="1" dirty="0">
                <a:solidFill>
                  <a:srgbClr val="000099"/>
                </a:solidFill>
              </a:rPr>
              <a:t>Rezygnacja z kryteriów oceny pracy</a:t>
            </a:r>
          </a:p>
        </p:txBody>
      </p:sp>
    </p:spTree>
    <p:extLst>
      <p:ext uri="{BB962C8B-B14F-4D97-AF65-F5344CB8AC3E}">
        <p14:creationId xmlns:p14="http://schemas.microsoft.com/office/powerpoint/2010/main" val="48178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prowadzą diagnozy wiedzy i umiejętności uczniów, na tej podstawie planują i realizują procesy edukacyjne w sposób, który w znacznym zakresie odpowiada potrzebom uczniów.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Procesy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edukacyjne realizowane są z wykorzystaniem warunków i sposobów realizacji podstawy programowej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monitorują i analizują osiągnięcia uczniów z wykorzystaniem zróżnicowanych form analizy postępów uczniów, a wnioski wykorzystują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bieżącej pracy z uczniami, a także do podejmowania działań ukierunkowanych na podnoszenie efektywności realizowanych zadań dydaktyczno-wychowawczych.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42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67411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51291" y="1462112"/>
            <a:ext cx="9145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 – nowe przepisy wykonawcze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04528" y="1844824"/>
            <a:ext cx="8344612" cy="31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pl-PL" sz="1400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Projekt z dnia 04 lipca 2019 r.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rozporządzenie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Ministra Edukacji Narodowej</a:t>
            </a:r>
            <a:r>
              <a:rPr lang="pl-PL" sz="1400" b="1" cap="all" baseline="3000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400" b="1" cap="all" spc="270" dirty="0">
              <a:solidFill>
                <a:prstClr val="black"/>
              </a:solidFill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40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z dnia ………………….. 2019 r.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</a:pPr>
            <a:r>
              <a:rPr lang="pl-PL" sz="1400" b="1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 sprawie trybu dokonywania oceny pracy nauczycieli, szczegółowego zakresu informacji zawartych w karcie oceny pracy, składu i sposobu powoływania zespołu oceniającego oraz trybu postępowania odwoławczego </a:t>
            </a:r>
          </a:p>
        </p:txBody>
      </p:sp>
    </p:spTree>
    <p:extLst>
      <p:ext uri="{BB962C8B-B14F-4D97-AF65-F5344CB8AC3E}">
        <p14:creationId xmlns:p14="http://schemas.microsoft.com/office/powerpoint/2010/main" val="426084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5279" y="332656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51291" y="1462112"/>
            <a:ext cx="9145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rgbClr val="FF0000"/>
                </a:solidFill>
              </a:rPr>
              <a:t>Ocena pracy nauczycieli </a:t>
            </a:r>
            <a:r>
              <a:rPr lang="pl-PL" sz="2000" b="1" dirty="0" smtClean="0">
                <a:solidFill>
                  <a:srgbClr val="FF0000"/>
                </a:solidFill>
              </a:rPr>
              <a:t>i awans zawodowy </a:t>
            </a:r>
          </a:p>
          <a:p>
            <a:pPr algn="ctr"/>
            <a:r>
              <a:rPr lang="pl-PL" sz="2000" b="1" dirty="0" smtClean="0">
                <a:solidFill>
                  <a:srgbClr val="FF0000"/>
                </a:solidFill>
              </a:rPr>
              <a:t>– </a:t>
            </a:r>
            <a:r>
              <a:rPr lang="pl-PL" sz="2000" b="1" dirty="0">
                <a:solidFill>
                  <a:srgbClr val="FF0000"/>
                </a:solidFill>
              </a:rPr>
              <a:t>dotychczasowe przepisy przejściowe</a:t>
            </a:r>
            <a:endParaRPr lang="pl-PL" sz="2000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632520" y="2101062"/>
            <a:ext cx="841662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Art. 140.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1. Do postępowań w sprawie dokonania oceny pracy nauczyciela,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wszczętych po dniu 31 sierpnia 2018 r.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i niezakończonych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przed dniem 1 stycznia 2019 r.,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stosuje się przepisy dotychczasowe. </a:t>
            </a: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2. Do postępowań w sprawie dokonania oceny pracy nauczycieli, którzy w okresie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od dnia 1 września 2018 r. do dnia 31 grudnia 2018 r.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zakończyli staż na kolejny stopień awansu zawodowego, stosuje się przepisy dotychczasowe. </a:t>
            </a:r>
            <a:endParaRPr lang="pl-PL" sz="1400" dirty="0">
              <a:solidFill>
                <a:srgbClr val="0033CC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04528" y="3383156"/>
            <a:ext cx="834461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Art. 141. </a:t>
            </a:r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1. Oceny pracy nauczyciela kontraktowego i nauczyciela mianowanego dokonuje się po raz pierwszy na zasadach określonych w art. 6a ustawy zmienianej w art. 6, w brzmieniu nadanym niniejszą ustawą, </a:t>
            </a:r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do dnia 31 sierpnia 2023 r., </a:t>
            </a:r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a jeżeli nauczyciel w tym okresie rozpocznie staż na kolejny stopień awansu zawodowego – po zakończeniu tego stażu. </a:t>
            </a:r>
          </a:p>
          <a:p>
            <a:pPr algn="just"/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2. Oceny pracy nauczyciela dyplomowanego dokonuje się po raz pierwszy na zasadach określonych w art. 6a ustawy zmienianej w art. 6, w brzmieniu nadanym niniejszą ustawą, </a:t>
            </a:r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do dnia 30 czerwca 2022 r. </a:t>
            </a:r>
          </a:p>
          <a:p>
            <a:pPr algn="just"/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3. Przepisów ust. 1 i 2 nie stosuje się do nauczycieli legitymujących się oceną pracy dokonaną na zasadach określonych w art. 6a ustawy zmienianej w art. 6, w brzmieniu obowiązującym od dnia 1 września 2018 r. do dnia 31 grudnia 2018 r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.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</a:rPr>
              <a:t>(uchylony)</a:t>
            </a:r>
          </a:p>
          <a:p>
            <a:pPr algn="just"/>
            <a:endParaRPr lang="pl-PL" sz="1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/>
            <a:endParaRPr lang="pl-PL" sz="1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(ustawa z dn. 22 listopada 2018 r. o zmianie ustawy Prawo oświatowe, ustawy o systemie oświaty oraz niektórych innych ustaw Dz. U. z 2018 r. poz. 2245)</a:t>
            </a:r>
          </a:p>
        </p:txBody>
      </p:sp>
    </p:spTree>
    <p:extLst>
      <p:ext uri="{BB962C8B-B14F-4D97-AF65-F5344CB8AC3E}">
        <p14:creationId xmlns:p14="http://schemas.microsoft.com/office/powerpoint/2010/main" val="418995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44488" y="1556792"/>
            <a:ext cx="8856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rgbClr val="FF0000"/>
                </a:solidFill>
              </a:rPr>
              <a:t>Awans zawodowy i ocena pracy nauczyciela od 1 września 2019 r.  Przepisy przejściowe w ustawie nowelizującej</a:t>
            </a:r>
          </a:p>
          <a:p>
            <a:endParaRPr lang="pl-PL" sz="2000" b="1" dirty="0">
              <a:solidFill>
                <a:srgbClr val="FF0000"/>
              </a:solidFill>
            </a:endParaRP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8. </a:t>
            </a:r>
            <a:r>
              <a:rPr lang="pl-PL" sz="1400" dirty="0">
                <a:solidFill>
                  <a:prstClr val="black"/>
                </a:solidFill>
              </a:rPr>
              <a:t>Do postępowań w sprawie dokonania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oceny pracy nauczyciela</a:t>
            </a:r>
            <a:r>
              <a:rPr lang="pl-PL" sz="1400" dirty="0">
                <a:solidFill>
                  <a:prstClr val="black"/>
                </a:solidFill>
              </a:rPr>
              <a:t>, </a:t>
            </a:r>
            <a:r>
              <a:rPr lang="pl-PL" sz="1400" b="1" dirty="0">
                <a:solidFill>
                  <a:prstClr val="black"/>
                </a:solidFill>
              </a:rPr>
              <a:t>wszczętych i niezakończonych przed dniem 1 września 2019 r., stosuje się przepisy dotychczasowe.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9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1. W przypadku ubiegania się o awans na stopień nauczyciela kontraktowego staż rozpoczęty w roku szkolnym 2018/2019 trwa 12 miesięcy. </a:t>
            </a:r>
          </a:p>
          <a:p>
            <a:pPr algn="just"/>
            <a:r>
              <a:rPr lang="pl-PL" sz="1400" dirty="0">
                <a:solidFill>
                  <a:prstClr val="black"/>
                </a:solidFill>
              </a:rPr>
              <a:t>2. Po zakończeniu stażu, o którym mowa w ust. 1, dokonywana jest ocena dorobku zawodowego nauczyciela za okres stażu oraz przeprowadzane jest postępowanie kwalifikacyjne, zgodnie </a:t>
            </a:r>
            <a:r>
              <a:rPr lang="pl-PL" sz="1400" i="1" dirty="0">
                <a:solidFill>
                  <a:prstClr val="black"/>
                </a:solidFill>
              </a:rPr>
              <a:t>[z nowymi przepisami ustawy Karta Nauczyciela]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10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Do postępowań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nadanie nauczycielom stopnia awansu zawodowego</a:t>
            </a:r>
            <a:r>
              <a:rPr lang="pl-PL" sz="1400" dirty="0">
                <a:solidFill>
                  <a:prstClr val="black"/>
                </a:solidFill>
              </a:rPr>
              <a:t>, </a:t>
            </a:r>
            <a:r>
              <a:rPr lang="pl-PL" sz="1400" b="1" dirty="0">
                <a:solidFill>
                  <a:prstClr val="black"/>
                </a:solidFill>
              </a:rPr>
              <a:t>wszczętych </a:t>
            </a:r>
            <a:r>
              <a:rPr lang="pl-PL" sz="1400" b="1" dirty="0" smtClean="0">
                <a:solidFill>
                  <a:prstClr val="black"/>
                </a:solidFill>
              </a:rPr>
              <a:t/>
            </a:r>
            <a:br>
              <a:rPr lang="pl-PL" sz="1400" b="1" dirty="0" smtClean="0">
                <a:solidFill>
                  <a:prstClr val="black"/>
                </a:solidFill>
              </a:rPr>
            </a:br>
            <a:r>
              <a:rPr lang="pl-PL" sz="1400" b="1" dirty="0" smtClean="0">
                <a:solidFill>
                  <a:prstClr val="black"/>
                </a:solidFill>
              </a:rPr>
              <a:t>i </a:t>
            </a:r>
            <a:r>
              <a:rPr lang="pl-PL" sz="1400" b="1" dirty="0">
                <a:solidFill>
                  <a:prstClr val="black"/>
                </a:solidFill>
              </a:rPr>
              <a:t>niezakończonych przed dniem 1 września 2019 r., stosuje się przepisy dotychczasowe.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11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W przypadku nauczycieli, którzy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zakończyli staż na kolejny stopień awansu zawodowego w okresie od dnia 1 września 2018 r. do dnia 31 sierpnia 2019 r., lecz do dnia 31 sierpnia 2019 r. nie otrzymali oceny pracy nauczyciela po zakończeniu stażu lub nie złożyli wniosku o podjęcie postępowania kwalifikacyjnego lub egzaminacyjnego</a:t>
            </a:r>
            <a:r>
              <a:rPr lang="pl-PL" sz="1400" dirty="0">
                <a:solidFill>
                  <a:prstClr val="black"/>
                </a:solidFill>
              </a:rPr>
              <a:t>, ocena pracy nauczyciela po zakończeniu stażu jest dokonywana oraz postępowanie kwalifikacyjne lub egzaminacyjne jest prowadzone </a:t>
            </a:r>
            <a:r>
              <a:rPr lang="pl-PL" sz="1400" b="1" dirty="0">
                <a:solidFill>
                  <a:prstClr val="black"/>
                </a:solidFill>
              </a:rPr>
              <a:t>według dotychczasowych przepisów</a:t>
            </a:r>
            <a:r>
              <a:rPr lang="pl-PL" sz="1400" dirty="0">
                <a:solidFill>
                  <a:prstClr val="black"/>
                </a:solidFill>
              </a:rPr>
              <a:t>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12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W przypadku nauczycieli, którzy w okresie od dnia 1 września 2018 r. do dnia 31 sierpnia 2019 r. </a:t>
            </a:r>
            <a:br>
              <a:rPr lang="pl-PL" sz="1400" dirty="0">
                <a:solidFill>
                  <a:prstClr val="black"/>
                </a:solidFill>
              </a:rPr>
            </a:br>
            <a:r>
              <a:rPr lang="pl-PL" sz="1400" dirty="0">
                <a:solidFill>
                  <a:prstClr val="black"/>
                </a:solidFill>
              </a:rPr>
              <a:t>w trakcie odbywania stażu na kolejny stopień awansu zawodowego zmienili miejsce zatrudnienia i za okres dotychczas odbytego stażu otrzymali co najmniej dobrą ocenę pracy, ocena ta jest uwzględniana do oceny dorobku zawodowego nauczyciela dokonywanej po zakończeniu całego stażu.</a:t>
            </a:r>
          </a:p>
        </p:txBody>
      </p:sp>
    </p:spTree>
    <p:extLst>
      <p:ext uri="{BB962C8B-B14F-4D97-AF65-F5344CB8AC3E}">
        <p14:creationId xmlns:p14="http://schemas.microsoft.com/office/powerpoint/2010/main" val="336785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144688" y="1700808"/>
            <a:ext cx="5297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2400" b="1" dirty="0">
                <a:solidFill>
                  <a:srgbClr val="FF0000"/>
                </a:solidFill>
              </a:rPr>
              <a:t>Inne istotne zmiany dot. nauczycieli.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488504" y="2420889"/>
            <a:ext cx="84969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i="1" dirty="0">
                <a:solidFill>
                  <a:srgbClr val="7030A0"/>
                </a:solidFill>
              </a:rPr>
              <a:t>Przykład w zakresie odpowiedzialności dyscyplinarnej:</a:t>
            </a: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(2) Za uchybienia przeciwko porządkowi pracy, </a:t>
            </a:r>
            <a:b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w rozumieniu art. 108 Kodeksu pracy, wymierza się nauczycielom kary porządkowe zgodnie z Kodeksem pracy. 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(2a) Kar porządkowych, o których mowa w ust. 2, nie wymierza się za </a:t>
            </a:r>
            <a:r>
              <a:rPr lang="pl-PL" b="1" dirty="0">
                <a:solidFill>
                  <a:prstClr val="black"/>
                </a:solidFill>
              </a:rPr>
              <a:t>popełnienie czynu naruszającego prawa i dobro dziecka</a:t>
            </a:r>
            <a:r>
              <a:rPr lang="pl-PL" dirty="0">
                <a:solidFill>
                  <a:prstClr val="black"/>
                </a:solidFill>
              </a:rPr>
              <a:t>. </a:t>
            </a:r>
            <a:br>
              <a:rPr lang="pl-PL" dirty="0">
                <a:solidFill>
                  <a:prstClr val="black"/>
                </a:solidFill>
              </a:rPr>
            </a:br>
            <a:r>
              <a:rPr lang="pl-PL" dirty="0">
                <a:solidFill>
                  <a:prstClr val="black"/>
                </a:solidFill>
              </a:rPr>
              <a:t>O popełnieniu przez nauczyciela czynu naruszającego prawa i dobro dziecka </a:t>
            </a:r>
            <a:r>
              <a:rPr lang="pl-PL" b="1" dirty="0">
                <a:solidFill>
                  <a:prstClr val="black"/>
                </a:solidFill>
              </a:rPr>
              <a:t>dyrektor</a:t>
            </a:r>
            <a:r>
              <a:rPr lang="pl-PL" dirty="0">
                <a:solidFill>
                  <a:prstClr val="black"/>
                </a:solidFill>
              </a:rPr>
              <a:t> szkoły, a w przypadku popełnienia takiego czynu przez dyrektora szkoły – organ prowadzący szkołę, </a:t>
            </a:r>
            <a:r>
              <a:rPr lang="pl-PL" b="1" dirty="0">
                <a:solidFill>
                  <a:prstClr val="black"/>
                </a:solidFill>
              </a:rPr>
              <a:t>zawiadamia rzecznika dyscyplinarnego, o którym mowa w art. 83, nie później niż w ciągu 3 dni roboczych </a:t>
            </a:r>
            <a:r>
              <a:rPr lang="pl-PL" dirty="0">
                <a:solidFill>
                  <a:prstClr val="black"/>
                </a:solidFill>
              </a:rPr>
              <a:t>od dnia powzięcia wiadomości o popełnieniu czynu. </a:t>
            </a:r>
          </a:p>
          <a:p>
            <a:pPr algn="just"/>
            <a:endParaRPr lang="pl-PL" sz="2800" b="1" dirty="0">
              <a:solidFill>
                <a:prstClr val="black"/>
              </a:solidFill>
            </a:endParaRPr>
          </a:p>
          <a:p>
            <a:pPr marL="0" lvl="1" algn="ctr"/>
            <a:r>
              <a:rPr lang="pl-PL" dirty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75 ust. 2, 2a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3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76536" y="2420888"/>
            <a:ext cx="8420100" cy="252028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Zmiany </a:t>
            </a:r>
            <a:b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kształceniu zawodowym</a:t>
            </a:r>
            <a:r>
              <a:rPr lang="pl-PL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pl-PL" sz="22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10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88640"/>
            <a:ext cx="8481392" cy="928694"/>
          </a:xfrm>
        </p:spPr>
        <p:txBody>
          <a:bodyPr>
            <a:normAutofit/>
          </a:bodyPr>
          <a:lstStyle/>
          <a:p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24599"/>
          </a:xfrm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chemeClr val="bg2">
                    <a:lumMod val="25000"/>
                  </a:schemeClr>
                </a:solidFill>
              </a:rPr>
              <a:t>Zagadnienia:</a:t>
            </a:r>
          </a:p>
          <a:p>
            <a:pPr marL="457200" indent="-457200">
              <a:buAutoNum type="arabicPeriod"/>
            </a:pPr>
            <a:r>
              <a:rPr lang="pl-PL" sz="2400" dirty="0" smtClean="0"/>
              <a:t>Szkoły funkcjonujące w systemie oświaty.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Nowa organizacja </a:t>
            </a:r>
            <a:r>
              <a:rPr lang="pl-PL" sz="2400" dirty="0" err="1" smtClean="0"/>
              <a:t>szkół</a:t>
            </a:r>
            <a:r>
              <a:rPr lang="pl-PL" sz="2400" dirty="0" smtClean="0"/>
              <a:t>  i placówek oświatowych.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Wzbogacona oferta edukacyjna od września 2019 </a:t>
            </a:r>
            <a:r>
              <a:rPr lang="pl-PL" sz="2400" dirty="0" err="1" smtClean="0"/>
              <a:t>r</a:t>
            </a:r>
            <a:r>
              <a:rPr lang="pl-PL" sz="2400" dirty="0" smtClean="0"/>
              <a:t>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Podstawy programowe obowiązujące w  roku szkolnym 2019/2020   w klasach pierwszych.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 Rekrutacja do </a:t>
            </a:r>
            <a:r>
              <a:rPr lang="pl-PL" sz="2400" dirty="0" err="1" smtClean="0"/>
              <a:t>szkół</a:t>
            </a:r>
            <a:r>
              <a:rPr lang="pl-PL" sz="2400" dirty="0" smtClean="0"/>
              <a:t> ponadpodstawowych kształcących w zawodach.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Kształcenie teoretyczne zawodowe pracowników młodocianych.</a:t>
            </a:r>
          </a:p>
          <a:p>
            <a:endParaRPr lang="pl-PL" sz="2400" dirty="0" smtClean="0"/>
          </a:p>
          <a:p>
            <a:pPr marL="457200" indent="-457200"/>
            <a:endParaRPr lang="pl-PL" sz="2400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pl-PL" sz="3600" dirty="0" smtClean="0"/>
          </a:p>
          <a:p>
            <a:pPr marL="457200" indent="-457200">
              <a:buAutoNum type="arabicPeriod"/>
            </a:pPr>
            <a:endParaRPr lang="pl-PL" sz="3600" dirty="0" smtClean="0"/>
          </a:p>
          <a:p>
            <a:pPr marL="457200" indent="-457200"/>
            <a:endParaRPr lang="pl-PL" dirty="0" smtClean="0"/>
          </a:p>
          <a:p>
            <a:pPr marL="457200" indent="-457200">
              <a:buAutoNum type="arabicPeriod"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94325854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anose="02020603050405020304" pitchFamily="18" charset="0"/>
              </a:rPr>
              <a:t>Typy szkół w latach  2019/2020 – 2023/24</a:t>
            </a:r>
            <a:endParaRPr lang="pl-PL" dirty="0">
              <a:solidFill>
                <a:schemeClr val="bg2">
                  <a:lumMod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15788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buSzPct val="100000"/>
            </a:pPr>
            <a:endParaRPr lang="pl-PL" sz="16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SzPct val="100000"/>
              <a:buFontTx/>
              <a:buAutoNum type="arabicPeriod" startAt="3"/>
            </a:pPr>
            <a:endParaRPr lang="pl-PL" sz="16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SzPts val="1200"/>
              <a:buFontTx/>
              <a:buAutoNum type="arabicPeriod" startAt="3"/>
            </a:pPr>
            <a:endParaRPr lang="pl-PL" sz="16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SzPts val="1200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30480" y="6381328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454340"/>
              </p:ext>
            </p:extLst>
          </p:nvPr>
        </p:nvGraphicFramePr>
        <p:xfrm>
          <a:off x="30482" y="1340768"/>
          <a:ext cx="9819062" cy="5510536"/>
        </p:xfrm>
        <a:graphic>
          <a:graphicData uri="http://schemas.openxmlformats.org/drawingml/2006/table">
            <a:tbl>
              <a:tblPr firstRow="1" firstCol="1" bandRow="1"/>
              <a:tblGrid>
                <a:gridCol w="2412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2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26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26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26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61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7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Rok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szkolny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2019/2020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2020/2021</a:t>
                      </a:r>
                      <a:endParaRPr lang="pl-PL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2021/2022</a:t>
                      </a:r>
                      <a:endParaRPr lang="pl-PL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2022/2023</a:t>
                      </a:r>
                      <a:endParaRPr lang="pl-PL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2023/2024</a:t>
                      </a: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7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PRZEDSZKOLE          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i inne formy wychowania przedszkolnego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                      I - VIII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                     I - VIII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                     I - VIII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 -VIII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 - VIII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705">
                <a:tc rowSpan="2">
                  <a:txBody>
                    <a:bodyPr/>
                    <a:lstStyle/>
                    <a:p>
                      <a:pPr algn="ctr"/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Czteroletnie LICEUM OGÓLNOKSZTAŁCĄCE  </a:t>
                      </a:r>
                      <a:b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z klasami</a:t>
                      </a:r>
                      <a:r>
                        <a:rPr lang="pl-PL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3-letniego LO</a:t>
                      </a:r>
                      <a:endParaRPr lang="pl-PL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 4 L</a:t>
                      </a:r>
                    </a:p>
                    <a:p>
                      <a:pPr algn="ctr"/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kl.</a:t>
                      </a:r>
                      <a:r>
                        <a:rPr lang="pl-PL" sz="12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</a:t>
                      </a:r>
                      <a:endParaRPr lang="pl-PL" sz="1200" b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 4 L</a:t>
                      </a:r>
                    </a:p>
                    <a:p>
                      <a:pPr algn="ctr"/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Kl. I – II</a:t>
                      </a:r>
                    </a:p>
                    <a:p>
                      <a:pPr algn="ctr"/>
                      <a:endParaRPr lang="pl-PL" sz="1200" b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 </a:t>
                      </a:r>
                      <a:r>
                        <a:rPr lang="pl-PL" sz="12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</a:t>
                      </a:r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L</a:t>
                      </a:r>
                    </a:p>
                    <a:p>
                      <a:pPr algn="ctr"/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Kl. I</a:t>
                      </a:r>
                      <a:r>
                        <a:rPr lang="pl-PL" sz="12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III</a:t>
                      </a:r>
                      <a:endParaRPr lang="pl-PL" sz="1200" b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  4 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-IV</a:t>
                      </a:r>
                    </a:p>
                    <a:p>
                      <a:pPr algn="ctr"/>
                      <a:endParaRPr lang="pl-PL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 4</a:t>
                      </a: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–IV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5606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LO 3 L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Kl. I -  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LO 3 L</a:t>
                      </a:r>
                    </a:p>
                    <a:p>
                      <a:pPr algn="ctr"/>
                      <a:r>
                        <a:rPr lang="pl-PL" sz="1200" dirty="0" smtClean="0"/>
                        <a:t>Kl. I</a:t>
                      </a:r>
                      <a:r>
                        <a:rPr lang="pl-PL" sz="1200" baseline="0" dirty="0" smtClean="0"/>
                        <a:t>I- III</a:t>
                      </a:r>
                      <a:endParaRPr lang="pl-PL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LO 3 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Kl.  III</a:t>
                      </a:r>
                    </a:p>
                    <a:p>
                      <a:pPr algn="ctr"/>
                      <a:endParaRPr lang="pl-PL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7211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Pięcioletnie TECHNIKUM                   z klasami czteroletniego technikum</a:t>
                      </a:r>
                    </a:p>
                    <a:p>
                      <a:pPr algn="ctr"/>
                      <a:endParaRPr lang="pl-PL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 5</a:t>
                      </a: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kl. I </a:t>
                      </a:r>
                      <a:endParaRPr lang="pl-PL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T  5</a:t>
                      </a: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 I - II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T  5</a:t>
                      </a: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kl. I - III </a:t>
                      </a:r>
                      <a:endParaRPr lang="pl-PL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 5</a:t>
                      </a: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kl.  I - IV</a:t>
                      </a:r>
                      <a:endParaRPr lang="pl-PL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  5L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</a:t>
                      </a:r>
                      <a:r>
                        <a:rPr lang="pl-PL" sz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 - V</a:t>
                      </a:r>
                      <a:endParaRPr lang="pl-PL" sz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/>
                      <a:endParaRPr lang="pl-PL" sz="1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721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  4</a:t>
                      </a:r>
                      <a:r>
                        <a:rPr lang="pl-PL" sz="12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</a:t>
                      </a:r>
                      <a:r>
                        <a:rPr lang="pl-PL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  4</a:t>
                      </a:r>
                      <a:r>
                        <a:rPr lang="pl-PL" sz="12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</a:t>
                      </a:r>
                      <a:r>
                        <a:rPr lang="pl-PL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 -II</a:t>
                      </a:r>
                      <a:endParaRPr lang="pl-PL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  4</a:t>
                      </a:r>
                      <a:r>
                        <a:rPr lang="pl-PL" sz="12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</a:t>
                      </a:r>
                      <a:r>
                        <a:rPr lang="pl-PL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 - III</a:t>
                      </a:r>
                      <a:endParaRPr lang="pl-PL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  4</a:t>
                      </a:r>
                      <a:r>
                        <a:rPr lang="pl-PL" sz="12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</a:t>
                      </a:r>
                      <a:r>
                        <a:rPr lang="pl-PL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 - IV</a:t>
                      </a:r>
                      <a:endParaRPr lang="pl-PL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7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BRANŻOWA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Klasy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III</a:t>
                      </a:r>
                      <a:endParaRPr lang="pl-PL" sz="1200" baseline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Klasy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- III</a:t>
                      </a: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Klasy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- III</a:t>
                      </a: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Klasy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- III</a:t>
                      </a: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–III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6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BRANŻOWA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 II STOPNIA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</a:p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 - II</a:t>
                      </a:r>
                    </a:p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 - II</a:t>
                      </a:r>
                    </a:p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pl-PL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II</a:t>
                      </a:r>
                    </a:p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82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a 24"/>
          <p:cNvSpPr/>
          <p:nvPr/>
        </p:nvSpPr>
        <p:spPr>
          <a:xfrm>
            <a:off x="4571281" y="4228869"/>
            <a:ext cx="4134459" cy="22993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438319" y="1798218"/>
            <a:ext cx="2886321" cy="154016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672345" y="2070210"/>
            <a:ext cx="2418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SZKOŁA POLICEALNA DLA MŁODZIEŻY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496661" y="3542874"/>
            <a:ext cx="2886321" cy="15082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prstClr val="white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496661" y="5215952"/>
            <a:ext cx="2886321" cy="14770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prstClr val="white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647756" y="3943077"/>
            <a:ext cx="25841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SZKOŁA POLICEALNA DLA DOROSŁYCH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704528" y="5445224"/>
            <a:ext cx="2418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BRANŻOWA SZKOŁA II STOPNIA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8" name="Elipsa 17"/>
          <p:cNvSpPr/>
          <p:nvPr/>
        </p:nvSpPr>
        <p:spPr>
          <a:xfrm>
            <a:off x="4469425" y="1713692"/>
            <a:ext cx="4134459" cy="22993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4649561" y="2047642"/>
            <a:ext cx="38712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SZKOŁA POLICEALNA </a:t>
            </a:r>
          </a:p>
          <a:p>
            <a:pPr algn="ctr"/>
            <a:r>
              <a:rPr lang="pl-PL" sz="2000" dirty="0" smtClean="0">
                <a:solidFill>
                  <a:srgbClr val="B4DCFA">
                    <a:lumMod val="75000"/>
                  </a:srgbClr>
                </a:solidFill>
              </a:rPr>
              <a:t>(4-5 semestrów):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</a:t>
            </a:r>
            <a:r>
              <a:rPr lang="pl-PL" b="1" dirty="0">
                <a:solidFill>
                  <a:prstClr val="black"/>
                </a:solidFill>
              </a:rPr>
              <a:t>DZIENNY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</a:t>
            </a:r>
            <a:r>
              <a:rPr lang="pl-PL" b="1" dirty="0">
                <a:solidFill>
                  <a:prstClr val="black"/>
                </a:solidFill>
              </a:rPr>
              <a:t>STACJONARNY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ZAOCZNY</a:t>
            </a:r>
            <a:endParaRPr lang="pl-PL" b="1" dirty="0">
              <a:solidFill>
                <a:prstClr val="black"/>
              </a:solidFill>
            </a:endParaRPr>
          </a:p>
          <a:p>
            <a:pPr marL="273050" indent="-273050" algn="ctr">
              <a:buFont typeface="Wingdings" panose="05000000000000000000" pitchFamily="2" charset="2"/>
              <a:buChar char="ü"/>
            </a:pPr>
            <a:r>
              <a:rPr lang="pl-PL" b="1" dirty="0" smtClean="0">
                <a:solidFill>
                  <a:prstClr val="black"/>
                </a:solidFill>
              </a:rPr>
              <a:t>ZAWODY NA V POZIOMIE PRK</a:t>
            </a:r>
            <a:endParaRPr lang="pl-PL" b="1" dirty="0">
              <a:solidFill>
                <a:prstClr val="black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5109018" y="4496567"/>
            <a:ext cx="3198355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BRANŻOWA SZKOŁA II STOPNIA </a:t>
            </a:r>
            <a:r>
              <a:rPr lang="pl-PL" sz="2000" dirty="0" smtClean="0">
                <a:solidFill>
                  <a:srgbClr val="B4DCFA">
                    <a:lumMod val="75000"/>
                  </a:srgbClr>
                </a:solidFill>
              </a:rPr>
              <a:t>(4 semestry):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</a:t>
            </a:r>
            <a:r>
              <a:rPr lang="pl-PL" b="1" dirty="0">
                <a:solidFill>
                  <a:prstClr val="black"/>
                </a:solidFill>
              </a:rPr>
              <a:t>DZIENNY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</a:t>
            </a:r>
            <a:r>
              <a:rPr lang="pl-PL" b="1" dirty="0">
                <a:solidFill>
                  <a:prstClr val="black"/>
                </a:solidFill>
              </a:rPr>
              <a:t>STACJONARNY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ZAOCZNY</a:t>
            </a:r>
          </a:p>
          <a:p>
            <a:r>
              <a:rPr lang="pl-PL" b="1" dirty="0">
                <a:solidFill>
                  <a:prstClr val="black"/>
                </a:solidFill>
              </a:rPr>
              <a:t> </a:t>
            </a:r>
            <a:r>
              <a:rPr lang="pl-PL" b="1" dirty="0" smtClean="0">
                <a:solidFill>
                  <a:prstClr val="black"/>
                </a:solidFill>
              </a:rPr>
              <a:t>              + KKZ </a:t>
            </a:r>
            <a:r>
              <a:rPr lang="pl-PL" sz="1000" b="1" dirty="0" smtClean="0">
                <a:solidFill>
                  <a:prstClr val="black"/>
                </a:solidFill>
              </a:rPr>
              <a:t>(</a:t>
            </a:r>
            <a:r>
              <a:rPr lang="pl-PL" sz="1000" b="1" dirty="0">
                <a:solidFill>
                  <a:prstClr val="black"/>
                </a:solidFill>
              </a:rPr>
              <a:t>obowiązkowe zajęcia edukacyjne z zakresu kształcenia w </a:t>
            </a:r>
            <a:r>
              <a:rPr lang="pl-PL" sz="1000" b="1" dirty="0" smtClean="0">
                <a:solidFill>
                  <a:prstClr val="black"/>
                </a:solidFill>
              </a:rPr>
              <a:t>zawodzie) </a:t>
            </a:r>
            <a:endParaRPr lang="pl-PL" sz="1000" b="1" dirty="0">
              <a:solidFill>
                <a:prstClr val="black"/>
              </a:solidFill>
            </a:endParaRPr>
          </a:p>
        </p:txBody>
      </p:sp>
      <p:sp>
        <p:nvSpPr>
          <p:cNvPr id="22" name="Strzałka w prawo 21"/>
          <p:cNvSpPr/>
          <p:nvPr/>
        </p:nvSpPr>
        <p:spPr>
          <a:xfrm rot="773482">
            <a:off x="3445237" y="2518853"/>
            <a:ext cx="906945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23" name="Strzałka w prawo 22"/>
          <p:cNvSpPr/>
          <p:nvPr/>
        </p:nvSpPr>
        <p:spPr>
          <a:xfrm rot="20029151">
            <a:off x="3440604" y="3673155"/>
            <a:ext cx="963596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24" name="Strzałka w prawo 23"/>
          <p:cNvSpPr/>
          <p:nvPr/>
        </p:nvSpPr>
        <p:spPr>
          <a:xfrm rot="21008123">
            <a:off x="3514651" y="5447481"/>
            <a:ext cx="906945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496616" y="1484784"/>
            <a:ext cx="58822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solidFill>
                  <a:prstClr val="white"/>
                </a:solidFill>
              </a:rPr>
              <a:t>NOWA ORGANIZACJA SZKÓŁ</a:t>
            </a:r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FD19-1BA5-4B07-B626-314C42C315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117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Tytuł 18"/>
          <p:cNvSpPr>
            <a:spLocks noGrp="1"/>
          </p:cNvSpPr>
          <p:nvPr>
            <p:ph type="title"/>
          </p:nvPr>
        </p:nvSpPr>
        <p:spPr>
          <a:xfrm>
            <a:off x="1496616" y="188640"/>
            <a:ext cx="7816508" cy="928694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O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rganizacja szkoły policealnej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i branżowej szkoły II stopnia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5492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a 24"/>
          <p:cNvSpPr/>
          <p:nvPr/>
        </p:nvSpPr>
        <p:spPr>
          <a:xfrm>
            <a:off x="4571281" y="4228869"/>
            <a:ext cx="4134459" cy="229937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438319" y="1798218"/>
            <a:ext cx="2886321" cy="154016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672345" y="2070210"/>
            <a:ext cx="2418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CENTRUM KSZTAŁCENIA PRAKTYCZNEGO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496661" y="3542874"/>
            <a:ext cx="2886321" cy="150829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prstClr val="white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496661" y="5215952"/>
            <a:ext cx="2886321" cy="14770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prstClr val="white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704528" y="3645024"/>
            <a:ext cx="2584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OŚRODEK DOKSZTAŁCANIA I DOSKONALENIA ZAWODOWEGO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730687" y="5528126"/>
            <a:ext cx="2418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CENTRUM KSZTAŁCENIA  USTAWICZNEGO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8" name="Elipsa 17"/>
          <p:cNvSpPr/>
          <p:nvPr/>
        </p:nvSpPr>
        <p:spPr>
          <a:xfrm>
            <a:off x="4304928" y="1700808"/>
            <a:ext cx="4134459" cy="229937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4649561" y="2047642"/>
            <a:ext cx="38712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CENTRUM </a:t>
            </a:r>
          </a:p>
          <a:p>
            <a:pPr algn="ctr"/>
            <a:r>
              <a:rPr lang="pl-PL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KSZTAŁCENIA ZAWODOWEGO</a:t>
            </a:r>
          </a:p>
        </p:txBody>
      </p:sp>
      <p:sp>
        <p:nvSpPr>
          <p:cNvPr id="22" name="Strzałka w prawo 21"/>
          <p:cNvSpPr/>
          <p:nvPr/>
        </p:nvSpPr>
        <p:spPr>
          <a:xfrm rot="773482">
            <a:off x="3445237" y="2518853"/>
            <a:ext cx="906945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23" name="Strzałka w prawo 22"/>
          <p:cNvSpPr/>
          <p:nvPr/>
        </p:nvSpPr>
        <p:spPr>
          <a:xfrm rot="20029151">
            <a:off x="3440604" y="3673155"/>
            <a:ext cx="963596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24" name="Strzałka w prawo 23"/>
          <p:cNvSpPr/>
          <p:nvPr/>
        </p:nvSpPr>
        <p:spPr>
          <a:xfrm rot="21008123">
            <a:off x="3514651" y="5447481"/>
            <a:ext cx="906945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FD19-1BA5-4B07-B626-314C42C315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118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Tytuł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Nowa organizacja placówek,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b="0" dirty="0" smtClean="0">
                <a:solidFill>
                  <a:schemeClr val="bg2">
                    <a:lumMod val="25000"/>
                  </a:schemeClr>
                </a:solidFill>
              </a:rPr>
              <a:t>o których mowa w art.2 ust 4 ustawy Prawo światowe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Elipsa 25"/>
          <p:cNvSpPr/>
          <p:nvPr/>
        </p:nvSpPr>
        <p:spPr>
          <a:xfrm>
            <a:off x="4592960" y="4221088"/>
            <a:ext cx="4134459" cy="229937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PlACÓWKA</a:t>
            </a:r>
            <a:r>
              <a:rPr lang="pl-PL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pl-PL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KSZTAŁCENIA  USTAWICZNEGO</a:t>
            </a:r>
          </a:p>
        </p:txBody>
      </p:sp>
    </p:spTree>
    <p:extLst>
      <p:ext uri="{BB962C8B-B14F-4D97-AF65-F5344CB8AC3E}">
        <p14:creationId xmlns:p14="http://schemas.microsoft.com/office/powerpoint/2010/main" val="20355739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3976" y="142852"/>
            <a:ext cx="8227276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Nowa organizacja </a:t>
            </a:r>
            <a:r>
              <a:rPr lang="pl-PL" dirty="0" err="1" smtClean="0">
                <a:solidFill>
                  <a:schemeClr val="bg2">
                    <a:lumMod val="25000"/>
                  </a:schemeClr>
                </a:solidFill>
              </a:rPr>
              <a:t>szkół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i placówek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000" dirty="0" smtClean="0"/>
          </a:p>
          <a:p>
            <a:endParaRPr lang="pl-PL" sz="4000" dirty="0"/>
          </a:p>
          <a:p>
            <a:r>
              <a:rPr lang="pl-PL" sz="4000" dirty="0" smtClean="0"/>
              <a:t>                                                                             </a:t>
            </a:r>
            <a:br>
              <a:rPr lang="pl-PL" sz="4000" dirty="0" smtClean="0"/>
            </a:br>
            <a:endParaRPr lang="pl-PL" sz="4000" b="1" dirty="0" smtClean="0"/>
          </a:p>
          <a:p>
            <a:endParaRPr lang="pl-PL" sz="4000" b="1" dirty="0" smtClean="0"/>
          </a:p>
          <a:p>
            <a:endParaRPr lang="pl-PL" sz="40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-1" y="1340770"/>
          <a:ext cx="9906000" cy="5491497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376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87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2297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Zmiana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Podstawa prawna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Termin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4285"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pl-PL" dirty="0" smtClean="0"/>
                        <a:t>  </a:t>
                      </a:r>
                      <a:r>
                        <a:rPr lang="pl-PL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Utworzenie czteroletniego liceum ogólnokształcącego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endParaRPr lang="pl-PL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pl-PL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trzyletnie licea stają się czteroletnimi    liceami ogólnokształcącymi;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JST  prowadzące dotychczasowe           </a:t>
                      </a:r>
                      <a:b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trzyletnie liceum w drodze uchwały  stwierdza jego przekształcenie </a:t>
                      </a:r>
                      <a:b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czteroletnie liceum ogólnokształcące;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endParaRPr lang="pl-PL" dirty="0" smtClean="0"/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uchwała JST</a:t>
                      </a:r>
                      <a:r>
                        <a:rPr lang="pl-PL" baseline="0" dirty="0" smtClean="0"/>
                        <a:t> stanowi akt założycielski                     4-letniego LO;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endParaRPr lang="pl-PL" baseline="0" dirty="0" smtClean="0"/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czteroletnich liceach prowadzi się klasy 3-letniego LO dla absolwentów dotychczasowego gimnazjum.</a:t>
                      </a: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Art. 145  i 146 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ustawy  z dnia 14 grudnia 2016 </a:t>
                      </a:r>
                      <a:r>
                        <a:rPr lang="pl-PL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Przepisy wprowadzające ustawę – Prawo oświatowe1 (Dz. U. 2017, poz. 60 z późni. </a:t>
                      </a:r>
                      <a:r>
                        <a:rPr lang="pl-PL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zm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  <a:endParaRPr lang="pl-PL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Art. 148 ww. ustawy</a:t>
                      </a:r>
                      <a:endParaRPr lang="pl-PL" b="0" dirty="0" smtClean="0"/>
                    </a:p>
                    <a:p>
                      <a:endParaRPr lang="pl-P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Z dniem </a:t>
                      </a:r>
                    </a:p>
                    <a:p>
                      <a:r>
                        <a:rPr lang="pl-PL" dirty="0" smtClean="0"/>
                        <a:t>1 września 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 dnia </a:t>
                      </a:r>
                    </a:p>
                    <a:p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listopada 2019 </a:t>
                      </a:r>
                      <a:r>
                        <a:rPr lang="pl-PL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latach szkolnych 2019/2020–2021/2022</a:t>
                      </a:r>
                      <a:endParaRPr lang="pl-PL" dirty="0" smtClean="0"/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252790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ośrodkach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widoczna jest różnorodność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stosowanych metod pracy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wychowankami mających na celu pobudzenie ich do aktywności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uwzględniających ich zróżnicowane potrzeby.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Zajęcia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prowadzone w ośrodkach są użyteczne i prowadzą do jak najlepszego przygotowania wychowanków do samodzielnego funkcjonowania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społeczeństwie.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widoczna jest powszechność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zaangażowania uczniów w realizację ważnych dla nich działań, inicjatyw na rzecz własnego rozwoju i rozwoju szkoły. Podejmowane przez nich działania i inicjatywy mają charakter użyteczny również dla środowiska lokalnego.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9035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3976" y="142852"/>
            <a:ext cx="8227276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Nowa organizacja </a:t>
            </a:r>
            <a:r>
              <a:rPr lang="pl-PL" dirty="0" err="1" smtClean="0">
                <a:solidFill>
                  <a:schemeClr val="bg2">
                    <a:lumMod val="25000"/>
                  </a:schemeClr>
                </a:solidFill>
              </a:rPr>
              <a:t>szkół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i placówek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000" dirty="0" smtClean="0"/>
          </a:p>
          <a:p>
            <a:endParaRPr lang="pl-PL" sz="4000" dirty="0"/>
          </a:p>
          <a:p>
            <a:r>
              <a:rPr lang="pl-PL" sz="4000" dirty="0" smtClean="0"/>
              <a:t>                                                                             </a:t>
            </a:r>
            <a:br>
              <a:rPr lang="pl-PL" sz="4000" dirty="0" smtClean="0"/>
            </a:br>
            <a:endParaRPr lang="pl-PL" sz="4000" b="1" dirty="0" smtClean="0"/>
          </a:p>
          <a:p>
            <a:endParaRPr lang="pl-PL" sz="4000" b="1" dirty="0" smtClean="0"/>
          </a:p>
          <a:p>
            <a:endParaRPr lang="pl-PL" sz="40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0" y="1268760"/>
          <a:ext cx="9906000" cy="518692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304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07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6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Zmiana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Podstawa prawna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Termin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32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pl-PL" dirty="0" smtClean="0"/>
                        <a:t> </a:t>
                      </a:r>
                      <a:r>
                        <a:rPr lang="pl-PL" b="1" dirty="0" smtClean="0"/>
                        <a:t>Utworzenie pięcioletniego technikum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lang="pl-PL" b="1" dirty="0" smtClean="0"/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pl-PL" b="0" baseline="0" dirty="0" smtClean="0"/>
                        <a:t> c</a:t>
                      </a:r>
                      <a:r>
                        <a:rPr lang="pl-PL" b="0" dirty="0" smtClean="0"/>
                        <a:t>zteroletnie</a:t>
                      </a:r>
                      <a:r>
                        <a:rPr lang="pl-PL" b="0" baseline="0" dirty="0" smtClean="0"/>
                        <a:t> technika stają się pięcioletnimi technikami;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pl-PL" dirty="0" smtClean="0"/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JST  prowadzące dotychczasowe czteroletnie technikum w drodze uchwały  stwierdza jego przekształcenie </a:t>
                      </a:r>
                      <a:b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pięcioletnie technikum ;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endParaRPr lang="pl-PL" dirty="0" smtClean="0"/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pl-PL" dirty="0" smtClean="0"/>
                        <a:t> Uchwała JST</a:t>
                      </a:r>
                      <a:r>
                        <a:rPr lang="pl-PL" baseline="0" dirty="0" smtClean="0"/>
                        <a:t> stanowi akt założycielski  pięcioletniego technikum;</a:t>
                      </a:r>
                    </a:p>
                    <a:p>
                      <a:pPr algn="just">
                        <a:buFont typeface="Arial" pitchFamily="34" charset="0"/>
                        <a:buNone/>
                      </a:pPr>
                      <a:endParaRPr lang="pl-PL" baseline="0" dirty="0" smtClean="0"/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pięcioletnim technikum prowadzi się klasy dotychczasowego czteroletniego technikum dla absolwentów dotychczasowego gimnazjum.</a:t>
                      </a: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Art. 151 i 152  ust 1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ustawy  z dnia 14 grudnia 2016 </a:t>
                      </a:r>
                      <a:r>
                        <a:rPr lang="pl-PL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Przepisy wprowadzające ustawę – Prawo oświatowe1 (Dz. U. 2017, poz. 60 z późni. </a:t>
                      </a:r>
                      <a:r>
                        <a:rPr lang="pl-PL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zm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</a:p>
                    <a:p>
                      <a:endParaRPr lang="pl-PL" sz="18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Art. 152 ust. 2, 3   ww. ustawy</a:t>
                      </a:r>
                    </a:p>
                    <a:p>
                      <a:endParaRPr lang="pl-PL" b="0" dirty="0" smtClean="0"/>
                    </a:p>
                    <a:p>
                      <a:endParaRPr lang="pl-PL" b="0" dirty="0" smtClean="0"/>
                    </a:p>
                    <a:p>
                      <a:r>
                        <a:rPr lang="pl-PL" dirty="0" smtClean="0"/>
                        <a:t>Art. 154 ww. ustawy</a:t>
                      </a:r>
                      <a:endParaRPr lang="pl-P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Z dniem </a:t>
                      </a:r>
                    </a:p>
                    <a:p>
                      <a:r>
                        <a:rPr lang="pl-PL" dirty="0" smtClean="0"/>
                        <a:t>1 września 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 dnia </a:t>
                      </a:r>
                    </a:p>
                    <a:p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listopada 2019 </a:t>
                      </a:r>
                      <a:r>
                        <a:rPr lang="pl-PL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latach szkolnych 2019/2020–2022/2023 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7751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3976" y="142852"/>
            <a:ext cx="8227276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Nowa organizacja </a:t>
            </a:r>
            <a:r>
              <a:rPr lang="pl-PL" dirty="0" err="1" smtClean="0">
                <a:solidFill>
                  <a:schemeClr val="bg2">
                    <a:lumMod val="25000"/>
                  </a:schemeClr>
                </a:solidFill>
              </a:rPr>
              <a:t>szkół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i placówek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b="0" dirty="0" smtClean="0"/>
              <a:t>(o których mowa w art.2 ust 4 ustawy Prawo oświatowe</a:t>
            </a:r>
            <a:r>
              <a:rPr lang="pl-PL" dirty="0" smtClean="0"/>
              <a:t>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000" dirty="0" smtClean="0"/>
          </a:p>
          <a:p>
            <a:endParaRPr lang="pl-PL" sz="4000" dirty="0"/>
          </a:p>
          <a:p>
            <a:r>
              <a:rPr lang="pl-PL" sz="4000" dirty="0" smtClean="0"/>
              <a:t>                                                                             </a:t>
            </a:r>
            <a:br>
              <a:rPr lang="pl-PL" sz="4000" dirty="0" smtClean="0"/>
            </a:br>
            <a:endParaRPr lang="pl-PL" sz="4000" b="1" dirty="0" smtClean="0"/>
          </a:p>
          <a:p>
            <a:endParaRPr lang="pl-PL" sz="4000" b="1" dirty="0" smtClean="0"/>
          </a:p>
          <a:p>
            <a:endParaRPr lang="pl-PL" sz="40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-1" y="1340770"/>
          <a:ext cx="9906000" cy="555268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448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6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Zmiana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Podstawa prawna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Termin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32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pl-PL" dirty="0" smtClean="0"/>
                        <a:t> CKP</a:t>
                      </a:r>
                      <a:r>
                        <a:rPr lang="pl-PL" baseline="0" dirty="0" smtClean="0"/>
                        <a:t> oraz </a:t>
                      </a:r>
                      <a:r>
                        <a:rPr lang="pl-PL" baseline="0" dirty="0" err="1" smtClean="0"/>
                        <a:t>O</a:t>
                      </a:r>
                      <a:r>
                        <a:rPr lang="pl-PL" dirty="0" err="1" smtClean="0"/>
                        <a:t>DiDZ</a:t>
                      </a:r>
                      <a:r>
                        <a:rPr lang="pl-PL" dirty="0" smtClean="0"/>
                        <a:t>  przechodzą w Centra Kształcenia Zawodowego (CKZ)</a:t>
                      </a:r>
                    </a:p>
                    <a:p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/>
                        <a:t>Art. 50 ustawy z dnia 22 listopada 2018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 o zmianie ustawy – Prawo oświatowe, ustawy o systemie </a:t>
                      </a:r>
                      <a:r>
                        <a:rPr lang="pl-PL" dirty="0" err="1" smtClean="0"/>
                        <a:t>oświaty</a:t>
                      </a:r>
                      <a:r>
                        <a:rPr lang="pl-PL" dirty="0" smtClean="0"/>
                        <a:t> oraz niektórych innych ustaw (Dz.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U. 2018,</a:t>
                      </a:r>
                      <a:r>
                        <a:rPr lang="pl-PL" baseline="0" dirty="0" smtClean="0"/>
                        <a:t> poz. 2245);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Z dniem </a:t>
                      </a:r>
                    </a:p>
                    <a:p>
                      <a:r>
                        <a:rPr lang="pl-PL" dirty="0" smtClean="0"/>
                        <a:t>1 września 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432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Zespół</a:t>
                      </a:r>
                      <a:r>
                        <a:rPr lang="pl-PL" baseline="0" dirty="0" smtClean="0"/>
                        <a:t> placówek złożony z CKP i </a:t>
                      </a:r>
                      <a:r>
                        <a:rPr lang="pl-PL" baseline="0" dirty="0" err="1" smtClean="0"/>
                        <a:t>ODiDZ</a:t>
                      </a:r>
                      <a:r>
                        <a:rPr lang="pl-PL" baseline="0" dirty="0" smtClean="0"/>
                        <a:t>  - przekształca się w publiczne  CKZ</a:t>
                      </a:r>
                      <a:endParaRPr lang="pl-PL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342900" marR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pl-PL" baseline="0" dirty="0" smtClean="0"/>
                        <a:t>Uchwała j. </a:t>
                      </a:r>
                      <a:r>
                        <a:rPr lang="pl-PL" baseline="0" dirty="0" err="1" smtClean="0"/>
                        <a:t>s.t</a:t>
                      </a:r>
                      <a:r>
                        <a:rPr lang="pl-PL" baseline="0" dirty="0" smtClean="0"/>
                        <a:t>. w sprawie przekształcenia placówki  lub placówek w CKZ </a:t>
                      </a:r>
                      <a:r>
                        <a:rPr lang="pl-PL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(stanowi akt założycielski)</a:t>
                      </a:r>
                    </a:p>
                    <a:p>
                      <a:pPr marL="342900" marR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pl-PL" dirty="0" smtClean="0"/>
                        <a:t> Nowy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statut</a:t>
                      </a:r>
                      <a:r>
                        <a:rPr lang="pl-PL" baseline="0" dirty="0" smtClean="0"/>
                        <a:t> CKZ  </a:t>
                      </a:r>
                    </a:p>
                    <a:p>
                      <a:pPr marL="342900" marR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pl-PL" dirty="0" smtClean="0"/>
                        <a:t>Dyrektor </a:t>
                      </a:r>
                      <a:r>
                        <a:rPr lang="pl-PL" baseline="0" dirty="0" smtClean="0"/>
                        <a:t> informuje pisemnie pracowników </a:t>
                      </a:r>
                      <a:r>
                        <a:rPr lang="pl-PL" dirty="0" smtClean="0"/>
                        <a:t>zatrudnionych w dotychczasowych placówkach</a:t>
                      </a:r>
                      <a:r>
                        <a:rPr lang="pl-PL" baseline="0" dirty="0" smtClean="0"/>
                        <a:t> o tym, że od 1.09.2019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  będą pracownikami CKZ </a:t>
                      </a:r>
                      <a:endParaRPr lang="pl-PL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aseline="0" dirty="0" smtClean="0"/>
                        <a:t>Art. 54 </a:t>
                      </a:r>
                      <a:r>
                        <a:rPr lang="pl-PL" baseline="0" dirty="0" err="1" smtClean="0"/>
                        <a:t>ww</a:t>
                      </a:r>
                      <a:r>
                        <a:rPr lang="pl-PL" baseline="0" dirty="0" smtClean="0"/>
                        <a:t> ustawy</a:t>
                      </a:r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Art.  51 i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 art.55  ww. ustawy </a:t>
                      </a:r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Art.</a:t>
                      </a:r>
                      <a:r>
                        <a:rPr lang="pl-PL" baseline="0" dirty="0" smtClean="0"/>
                        <a:t>  66 ww. ustawy</a:t>
                      </a:r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Art.  68 ww. ustawy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Od </a:t>
                      </a:r>
                    </a:p>
                    <a:p>
                      <a:r>
                        <a:rPr lang="pl-PL" dirty="0" smtClean="0"/>
                        <a:t>1</a:t>
                      </a:r>
                      <a:r>
                        <a:rPr lang="pl-PL" baseline="0" dirty="0" smtClean="0"/>
                        <a:t> września </a:t>
                      </a:r>
                      <a:r>
                        <a:rPr lang="pl-PL" dirty="0" smtClean="0"/>
                        <a:t>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  <a:r>
                        <a:rPr lang="pl-PL" baseline="0" dirty="0" smtClean="0"/>
                        <a:t> </a:t>
                      </a:r>
                      <a:br>
                        <a:rPr lang="pl-PL" baseline="0" dirty="0" smtClean="0"/>
                      </a:br>
                      <a:r>
                        <a:rPr lang="pl-PL" baseline="0" dirty="0" smtClean="0"/>
                        <a:t>do </a:t>
                      </a:r>
                    </a:p>
                    <a:p>
                      <a:r>
                        <a:rPr lang="pl-PL" baseline="0" dirty="0" smtClean="0"/>
                        <a:t>31 listopada 2019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</a:t>
                      </a:r>
                    </a:p>
                    <a:p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Do 15 maja</a:t>
                      </a:r>
                      <a:r>
                        <a:rPr lang="pl-PL" baseline="0" dirty="0" smtClean="0"/>
                        <a:t> 2019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 </a:t>
                      </a:r>
                      <a:endParaRPr lang="pl-PL" dirty="0" smtClean="0"/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21075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3976" y="142852"/>
            <a:ext cx="822727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Wzbogacona oferta edukacyjna od września 2019 </a:t>
            </a:r>
            <a:r>
              <a:rPr lang="pl-PL" dirty="0" err="1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.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altLang="pl-PL" sz="4000" dirty="0" smtClean="0"/>
              <a:t>  (klasy LO 4 L, T 5 L, </a:t>
            </a:r>
            <a:r>
              <a:rPr lang="pl-PL" altLang="pl-PL" sz="4000" dirty="0" err="1" smtClean="0"/>
              <a:t>BSIst</a:t>
            </a:r>
            <a:r>
              <a:rPr lang="pl-PL" altLang="pl-PL" sz="4000" dirty="0" smtClean="0"/>
              <a:t>.)</a:t>
            </a:r>
          </a:p>
          <a:p>
            <a:pPr marL="342900" indent="-342900" algn="just">
              <a:defRPr/>
            </a:pPr>
            <a:r>
              <a:rPr lang="pl-PL" altLang="pl-PL" sz="4000" dirty="0" smtClean="0"/>
              <a:t> </a:t>
            </a:r>
          </a:p>
          <a:p>
            <a:pPr marL="342900" indent="-342900" algn="just">
              <a:defRPr/>
            </a:pPr>
            <a:r>
              <a:rPr lang="pl-PL" altLang="pl-PL" sz="4000" dirty="0" smtClean="0"/>
              <a:t>wewnątrzszkolny system doradztwa zawodowego 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altLang="pl-PL" sz="4000" dirty="0" smtClean="0"/>
              <a:t>nowa podstawa programowa kształcenia w zawodach (od września),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altLang="pl-PL" sz="4000" dirty="0" smtClean="0"/>
              <a:t>wprowadzenie „specjalizacji” w zawodzie na poziomie branżowej szkoły lub technikum, realizowanej pod koniec cyklu kształcenia lub w formie kursowej,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altLang="pl-PL" sz="4000" dirty="0" smtClean="0"/>
              <a:t>umożliwienie prowadzenia w szkołach krótszych form kursowych – tzw. </a:t>
            </a:r>
          </a:p>
          <a:p>
            <a:pPr algn="ctr">
              <a:defRPr/>
            </a:pPr>
            <a:endParaRPr lang="pl-PL" altLang="pl-PL" sz="4000" b="1" dirty="0" smtClean="0"/>
          </a:p>
          <a:p>
            <a:pPr algn="ctr"/>
            <a:r>
              <a:rPr lang="pl-PL" sz="4000" dirty="0" smtClean="0"/>
              <a:t>     </a:t>
            </a:r>
          </a:p>
          <a:p>
            <a:endParaRPr lang="pl-PL" sz="4000" dirty="0"/>
          </a:p>
          <a:p>
            <a:r>
              <a:rPr lang="pl-PL" sz="4000" dirty="0" smtClean="0"/>
              <a:t>                                                                             </a:t>
            </a:r>
            <a:br>
              <a:rPr lang="pl-PL" sz="4000" dirty="0" smtClean="0"/>
            </a:br>
            <a:endParaRPr lang="pl-PL" sz="4000" b="1" dirty="0" smtClean="0"/>
          </a:p>
          <a:p>
            <a:endParaRPr lang="pl-PL" sz="4000" b="1" dirty="0" smtClean="0"/>
          </a:p>
          <a:p>
            <a:endParaRPr lang="pl-PL" sz="40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740194"/>
              </p:ext>
            </p:extLst>
          </p:nvPr>
        </p:nvGraphicFramePr>
        <p:xfrm>
          <a:off x="0" y="1285860"/>
          <a:ext cx="9906001" cy="61486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760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1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Rodzaj zajęć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Szkoła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Podstawa</a:t>
                      </a:r>
                      <a:r>
                        <a:rPr lang="pl-PL" baseline="0" dirty="0" smtClean="0"/>
                        <a:t> prawna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539">
                <a:tc>
                  <a:txBody>
                    <a:bodyPr/>
                    <a:lstStyle/>
                    <a:p>
                      <a:r>
                        <a:rPr lang="pl-PL" altLang="pl-PL" sz="1400" b="1" dirty="0" smtClean="0">
                          <a:latin typeface="+mn-lt"/>
                          <a:cs typeface="Times New Roman" pitchFamily="18" charset="0"/>
                        </a:rPr>
                        <a:t>Zajęcia z zakresu doradztwa zawodowego</a:t>
                      </a:r>
                      <a:endParaRPr lang="pl-PL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LO 4L, T 5 L, BSI st.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Rozporządzenie MEN w sprawie ramowych placów nauczania</a:t>
                      </a:r>
                    </a:p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Rozporządzenie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 MEN w sprawie doradztwa zawodowego z dnia 12 lutego 2019 </a:t>
                      </a:r>
                      <a:r>
                        <a:rPr lang="pl-PL" sz="1400" baseline="0" dirty="0" err="1" smtClean="0">
                          <a:latin typeface="+mn-lt"/>
                          <a:cs typeface="Times New Roman" pitchFamily="18" charset="0"/>
                        </a:rPr>
                        <a:t>r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092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 smtClean="0">
                          <a:latin typeface="+mn-lt"/>
                          <a:cs typeface="Times New Roman" pitchFamily="18" charset="0"/>
                        </a:rPr>
                        <a:t>Wewnątrzszkolny</a:t>
                      </a:r>
                      <a:r>
                        <a:rPr lang="pl-PL" sz="1400" b="1" baseline="0" dirty="0" smtClean="0">
                          <a:latin typeface="+mn-lt"/>
                          <a:cs typeface="Times New Roman" pitchFamily="18" charset="0"/>
                        </a:rPr>
                        <a:t> System Doradztwa Zawodowego – program realizacji doradztwa zawodowego </a:t>
                      </a:r>
                      <a:r>
                        <a:rPr lang="pl-PL" sz="1400" b="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(</a:t>
                      </a:r>
                      <a:r>
                        <a:rPr lang="pl-PL" sz="14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zatwierdza dyrektor w terminie do 30 września </a:t>
                      </a:r>
                      <a:r>
                        <a:rPr lang="pl-PL" sz="1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każdego roku szkolnego) </a:t>
                      </a:r>
                      <a:endParaRPr lang="pl-PL" sz="14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Wszystkie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typy </a:t>
                      </a:r>
                      <a:r>
                        <a:rPr lang="pl-PL" sz="1400" baseline="0" dirty="0" err="1" smtClean="0">
                          <a:latin typeface="+mn-lt"/>
                          <a:cs typeface="Times New Roman" pitchFamily="18" charset="0"/>
                        </a:rPr>
                        <a:t>szkół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, w tym szkoły policealne i  szkoły dla dorosłych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Art. 26a i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art. 98  ustawy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Prawo oświatowe; </a:t>
                      </a:r>
                    </a:p>
                    <a:p>
                      <a:pPr algn="just"/>
                      <a:r>
                        <a:rPr lang="pl-PL" sz="1400" dirty="0" smtClean="0">
                          <a:latin typeface="+mn-lt"/>
                          <a:ea typeface="Verdana"/>
                          <a:cs typeface="Verdana"/>
                        </a:rPr>
                        <a:t>§ 4 </a:t>
                      </a:r>
                      <a:r>
                        <a:rPr lang="pl-PL" sz="1400" baseline="0" dirty="0" smtClean="0">
                          <a:latin typeface="+mn-lt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ozporządzenia MEN w sprawie doradztwa zawodowego z dnia 12 lutego 2019 </a:t>
                      </a:r>
                      <a:r>
                        <a:rPr lang="pl-PL" sz="1400" baseline="0" dirty="0" err="1" smtClean="0">
                          <a:latin typeface="+mn-lt"/>
                          <a:cs typeface="Times New Roman" pitchFamily="18" charset="0"/>
                        </a:rPr>
                        <a:t>r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2092"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pl-PL" altLang="pl-PL" sz="1400" b="0" dirty="0" smtClean="0">
                          <a:latin typeface="+mn-lt"/>
                          <a:cs typeface="Times New Roman" pitchFamily="18" charset="0"/>
                        </a:rPr>
                        <a:t>Możliwość organizowania </a:t>
                      </a:r>
                      <a:r>
                        <a:rPr lang="pl-PL" altLang="pl-PL" sz="1400" b="1" dirty="0" smtClean="0">
                          <a:latin typeface="+mn-lt"/>
                          <a:cs typeface="Times New Roman" pitchFamily="18" charset="0"/>
                        </a:rPr>
                        <a:t>kursów</a:t>
                      </a:r>
                      <a:r>
                        <a:rPr lang="pl-PL" altLang="pl-PL" sz="1400" b="1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pl-PL" altLang="pl-PL" sz="1400" b="1" dirty="0" smtClean="0">
                          <a:latin typeface="+mn-lt"/>
                          <a:cs typeface="Times New Roman" pitchFamily="18" charset="0"/>
                        </a:rPr>
                        <a:t>umiejętności zawodowych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Szkoły kształcące w zawodach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,                    w których kształcą, CKZ,  PKU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Art.  117 ust. 2a ustawy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Prawo oświatowe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209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pl-PL" altLang="pl-PL" sz="1400" b="0" dirty="0" smtClean="0">
                          <a:latin typeface="+mn-lt"/>
                          <a:cs typeface="Times New Roman" pitchFamily="18" charset="0"/>
                        </a:rPr>
                        <a:t>Możliwość organizowania </a:t>
                      </a:r>
                      <a:r>
                        <a:rPr lang="pl-PL" altLang="pl-PL" sz="1400" b="1" dirty="0" smtClean="0">
                          <a:latin typeface="+mn-lt"/>
                          <a:cs typeface="Times New Roman" pitchFamily="18" charset="0"/>
                        </a:rPr>
                        <a:t>turnusów</a:t>
                      </a:r>
                      <a:r>
                        <a:rPr lang="pl-PL" altLang="pl-PL" sz="1400" b="1" baseline="0" dirty="0" smtClean="0">
                          <a:latin typeface="+mn-lt"/>
                          <a:cs typeface="Times New Roman" pitchFamily="18" charset="0"/>
                        </a:rPr>
                        <a:t> dokształcania teoretycznego młodocianych  pracowników </a:t>
                      </a:r>
                      <a:endParaRPr lang="pl-PL" altLang="pl-PL" sz="1400" b="1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Szkoły kształcące w zawodach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,  przy czym turnus w zawodzie,                         w którym szkoła kształci </a:t>
                      </a:r>
                      <a:endParaRPr lang="pl-PL" sz="1400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Art.  117 ust. 2c ustawy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Prawo oświatowe</a:t>
                      </a:r>
                      <a:endParaRPr lang="pl-PL" sz="14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just"/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492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 smtClean="0">
                          <a:latin typeface="+mn-lt"/>
                          <a:cs typeface="Times New Roman" pitchFamily="18" charset="0"/>
                        </a:rPr>
                        <a:t>Wykorzystanie</a:t>
                      </a:r>
                      <a:r>
                        <a:rPr lang="pl-PL" sz="1400" b="1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  <a:t>godzin</a:t>
                      </a:r>
                      <a:r>
                        <a:rPr lang="pl-PL" sz="1400" b="0" dirty="0" smtClean="0">
                          <a:latin typeface="+mn-lt"/>
                          <a:cs typeface="Times New Roman" pitchFamily="18" charset="0"/>
                        </a:rPr>
                        <a:t> wynikających</a:t>
                      </a:r>
                      <a: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  <a:t> z różnicy  godzin miedzy sumą godzin zajęć edukacyjnych z zakresu kształcenia zawodowego o ujętych w ramowym planie, </a:t>
                      </a:r>
                      <a:b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</a:br>
                      <a: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  <a:t>a </a:t>
                      </a:r>
                      <a:r>
                        <a:rPr lang="pl-PL" sz="1400" b="0" baseline="0" dirty="0" err="1" smtClean="0">
                          <a:latin typeface="+mn-lt"/>
                          <a:cs typeface="Times New Roman" pitchFamily="18" charset="0"/>
                        </a:rPr>
                        <a:t>minim</a:t>
                      </a:r>
                      <a: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  <a:t>. liczbą godzin wynikającą z podstawy </a:t>
                      </a:r>
                      <a:endParaRPr lang="pl-PL" sz="1400" b="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Szkoły kształcące w zawodach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ea typeface="Verdana"/>
                          <a:cs typeface="Verdana"/>
                        </a:rPr>
                        <a:t>§ 4 ust. 5 </a:t>
                      </a: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rozporządzenia MEN                             w sprawie ramowych placów nauczania dla publicznych </a:t>
                      </a:r>
                      <a:r>
                        <a:rPr lang="pl-PL" sz="1400" dirty="0" err="1" smtClean="0">
                          <a:latin typeface="+mn-lt"/>
                          <a:cs typeface="Times New Roman" pitchFamily="18" charset="0"/>
                        </a:rPr>
                        <a:t>szkół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7858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 smtClean="0">
                          <a:latin typeface="+mn-lt"/>
                          <a:cs typeface="Times New Roman" pitchFamily="18" charset="0"/>
                        </a:rPr>
                        <a:t>Zajęcia dla uczniów </a:t>
                      </a:r>
                      <a:r>
                        <a:rPr lang="pl-PL" sz="1400" b="0" dirty="0" smtClean="0">
                          <a:latin typeface="+mn-lt"/>
                          <a:cs typeface="Times New Roman" pitchFamily="18" charset="0"/>
                        </a:rPr>
                        <a:t>organizowane</a:t>
                      </a:r>
                      <a: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  <a:t> z </a:t>
                      </a:r>
                      <a:r>
                        <a:rPr lang="pl-PL" sz="1400" b="0" dirty="0" smtClean="0">
                          <a:latin typeface="+mn-lt"/>
                          <a:cs typeface="Times New Roman" pitchFamily="18" charset="0"/>
                        </a:rPr>
                        <a:t>godzin do dyspozycji dyrektora </a:t>
                      </a:r>
                      <a:endParaRPr lang="pl-PL" sz="1400" b="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LO 4L, T 5 L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  <a:ea typeface="Verdana"/>
                          <a:cs typeface="Verdana"/>
                        </a:rPr>
                        <a:t>§ 2 ust. 1</a:t>
                      </a:r>
                      <a:r>
                        <a:rPr lang="pl-PL" sz="1400" baseline="0" dirty="0" smtClean="0">
                          <a:latin typeface="+mn-lt"/>
                          <a:ea typeface="Verdana"/>
                          <a:cs typeface="Verdana"/>
                        </a:rPr>
                        <a:t> pkt 4</a:t>
                      </a:r>
                      <a:r>
                        <a:rPr lang="pl-PL" sz="1400" dirty="0" smtClean="0">
                          <a:latin typeface="+mn-lt"/>
                          <a:ea typeface="Verdana"/>
                          <a:cs typeface="Verdana"/>
                        </a:rPr>
                        <a:t> </a:t>
                      </a: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rozporządzenia MEN                w sprawie ramowych placów nauczania dla publicznych szkół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42981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188640"/>
            <a:ext cx="8398652" cy="928694"/>
          </a:xfrm>
        </p:spPr>
        <p:txBody>
          <a:bodyPr>
            <a:no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Podstawa programowa w klasach I w roku szkolnym 2019/2020</a:t>
            </a:r>
            <a:r>
              <a:rPr lang="pl-PL" sz="2800" dirty="0" smtClean="0"/>
              <a:t/>
            </a:r>
            <a:br>
              <a:rPr lang="pl-PL" sz="2800" dirty="0" smtClean="0"/>
            </a:br>
            <a:endParaRPr lang="pl-PL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5541133"/>
              </p:ext>
            </p:extLst>
          </p:nvPr>
        </p:nvGraphicFramePr>
        <p:xfrm>
          <a:off x="307975" y="1268760"/>
          <a:ext cx="9598025" cy="531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78328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188640"/>
            <a:ext cx="8398652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/>
            </a:r>
            <a:br>
              <a:rPr lang="pl-PL" dirty="0" smtClean="0"/>
            </a:b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>Podstawa programowa w klasach I w roku szkolnym 2019/2020</a:t>
            </a:r>
            <a:b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pl-PL" sz="27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3492854"/>
              </p:ext>
            </p:extLst>
          </p:nvPr>
        </p:nvGraphicFramePr>
        <p:xfrm>
          <a:off x="307975" y="1545382"/>
          <a:ext cx="9598025" cy="531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64041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0"/>
            <a:ext cx="8398652" cy="111733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/>
            </a:r>
            <a:br>
              <a:rPr lang="pl-PL" sz="27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Podstawa programowa w klasach I w roku szkolnym 2019/2020</a:t>
            </a:r>
            <a:r>
              <a:rPr lang="pl-PL" sz="31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/>
            </a:r>
            <a:br>
              <a:rPr lang="pl-PL" sz="31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/>
              <a:t/>
            </a:r>
            <a:br>
              <a:rPr lang="pl-PL" dirty="0" smtClean="0"/>
            </a:br>
            <a:endParaRPr lang="pl-PL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180448"/>
              </p:ext>
            </p:extLst>
          </p:nvPr>
        </p:nvGraphicFramePr>
        <p:xfrm>
          <a:off x="0" y="1113334"/>
          <a:ext cx="9633520" cy="5744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9833668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0268616"/>
              </p:ext>
            </p:extLst>
          </p:nvPr>
        </p:nvGraphicFramePr>
        <p:xfrm>
          <a:off x="0" y="1124744"/>
          <a:ext cx="9598025" cy="531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Podstawa programowa w szkole policealnej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234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Rekrutacja do </a:t>
            </a:r>
            <a:r>
              <a:rPr lang="pl-PL" dirty="0" err="1" smtClean="0"/>
              <a:t>szkół</a:t>
            </a:r>
            <a:r>
              <a:rPr lang="pl-PL" dirty="0" smtClean="0"/>
              <a:t> ponadpodstawowych kształcących                 w zawodach</a:t>
            </a:r>
            <a:br>
              <a:rPr lang="pl-PL" dirty="0" smtClean="0"/>
            </a:br>
            <a:r>
              <a:rPr lang="pl-PL" sz="2000" dirty="0" smtClean="0">
                <a:solidFill>
                  <a:srgbClr val="FF0000"/>
                </a:solidFill>
              </a:rPr>
              <a:t>Art.. 134 ust 1 ustawy Prawo oświatowe</a:t>
            </a:r>
            <a:br>
              <a:rPr lang="pl-PL" sz="2000" dirty="0" smtClean="0">
                <a:solidFill>
                  <a:srgbClr val="FF0000"/>
                </a:solidFill>
              </a:rPr>
            </a:br>
            <a:endParaRPr lang="pl-PL" sz="2000" b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pl-PL" sz="2000" dirty="0" smtClean="0"/>
              <a:t>TECHNIKUM, BRANŻOWA SZKOŁA I STOPNIA, SZKOŁA POLICEALNA  </a:t>
            </a:r>
          </a:p>
          <a:p>
            <a:pPr algn="just"/>
            <a:endParaRPr lang="pl-PL" sz="2000" dirty="0" smtClean="0"/>
          </a:p>
          <a:p>
            <a:pPr algn="just"/>
            <a:r>
              <a:rPr lang="pl-PL" sz="2000" b="1" dirty="0" smtClean="0"/>
              <a:t>Do klasy I przyjmuje się kandydatów </a:t>
            </a:r>
            <a:r>
              <a:rPr lang="pl-PL" sz="2000" dirty="0" smtClean="0"/>
              <a:t>szkoły ponadpodstawowej, którzy: </a:t>
            </a:r>
          </a:p>
          <a:p>
            <a:pPr marL="457200" indent="-457200" algn="just">
              <a:buAutoNum type="arabicParenR"/>
            </a:pPr>
            <a:r>
              <a:rPr lang="pl-PL" sz="2000" dirty="0"/>
              <a:t>p</a:t>
            </a:r>
            <a:r>
              <a:rPr lang="pl-PL" sz="2000" dirty="0" smtClean="0"/>
              <a:t>osiadają świadectwo ukończenia szkoły podstawowej;</a:t>
            </a:r>
          </a:p>
          <a:p>
            <a:pPr marL="457200" indent="-457200" algn="just">
              <a:buAutoNum type="arabicParenR"/>
            </a:pPr>
            <a:r>
              <a:rPr lang="pl-PL" sz="2000" dirty="0" smtClean="0"/>
              <a:t>…</a:t>
            </a:r>
          </a:p>
          <a:p>
            <a:pPr marL="457200" indent="-457200" algn="just">
              <a:buAutoNum type="arabicParenR"/>
            </a:pPr>
            <a:r>
              <a:rPr lang="pl-PL" sz="2000" dirty="0" smtClean="0"/>
              <a:t>…</a:t>
            </a:r>
            <a:r>
              <a:rPr lang="pl-PL" sz="2000" b="1" dirty="0" smtClean="0"/>
              <a:t>posiadają zaświadczenie lekarskie zawierające orzeczenie o braku przeciwwskazań zdrowotnych do podjęcia praktycznej nauki zawodu</a:t>
            </a:r>
            <a:endParaRPr lang="pl-PL" sz="2000" dirty="0" smtClean="0"/>
          </a:p>
          <a:p>
            <a:pPr marL="457200" indent="-457200" algn="just">
              <a:buAutoNum type="arabicParenR"/>
            </a:pPr>
            <a:r>
              <a:rPr lang="pl-PL" sz="2000" dirty="0" smtClean="0"/>
              <a:t> w </a:t>
            </a:r>
            <a:r>
              <a:rPr lang="pl-PL" sz="2000" dirty="0"/>
              <a:t>przypadku kandydatów do szkoły prowadzącej kształcenie w zawodzie, dla którego podstawa programowa kształcenia w zawodzie szkolnictwa branżowego przewiduje przygotowanie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do </a:t>
            </a:r>
            <a:r>
              <a:rPr lang="pl-PL" sz="2000" dirty="0"/>
              <a:t>uzyskania umiejętności kierowania pojazdem silnikowym – </a:t>
            </a:r>
            <a:r>
              <a:rPr lang="pl-PL" sz="2000" b="1" dirty="0"/>
              <a:t>posiadają orzeczenie lekarskie o braku przeciwwskazań zdrowotnych do kierowania pojazdami</a:t>
            </a:r>
            <a:r>
              <a:rPr lang="pl-PL" sz="2000" dirty="0"/>
              <a:t>, </a:t>
            </a:r>
            <a:r>
              <a:rPr lang="pl-PL" sz="2000" dirty="0" smtClean="0"/>
              <a:t>…</a:t>
            </a:r>
          </a:p>
          <a:p>
            <a:pPr marL="457200" indent="-457200" algn="just">
              <a:buAutoNum type="arabicParenR"/>
            </a:pPr>
            <a:r>
              <a:rPr lang="pl-PL" sz="2000" dirty="0"/>
              <a:t>w przypadku kandydatów do szkoły prowadzącej kształcenie w zawodzie, dla którego podstawa programowa kształcenia w zawodzie szkolnictwa branżowego przewiduje przygotowanie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do </a:t>
            </a:r>
            <a:r>
              <a:rPr lang="pl-PL" sz="2000" dirty="0"/>
              <a:t>uzyskania umiejętności kierowania pojazdem silnikowym w zakresie prawa jazdy kategorii C lub C+E – </a:t>
            </a:r>
            <a:r>
              <a:rPr lang="pl-PL" sz="2000" b="1" dirty="0"/>
              <a:t>posiadają orzeczenie psychologiczne o braku przeciwwskazań psychologicznych do kierowania </a:t>
            </a:r>
            <a:r>
              <a:rPr lang="pl-PL" sz="2000" b="1" dirty="0" smtClean="0"/>
              <a:t>pojazdem</a:t>
            </a:r>
            <a:r>
              <a:rPr lang="pl-PL" sz="2000" dirty="0"/>
              <a:t> </a:t>
            </a:r>
            <a:r>
              <a:rPr lang="pl-PL" sz="2000" dirty="0" smtClean="0"/>
              <a:t>(kierowca mechanik, technik transportu drogowego),</a:t>
            </a:r>
          </a:p>
          <a:p>
            <a:pPr algn="just"/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6571641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/>
            </a:r>
            <a:br>
              <a:rPr lang="pl-PL" dirty="0" smtClean="0"/>
            </a:br>
            <a:r>
              <a:rPr lang="pl-PL" sz="2800" dirty="0" smtClean="0"/>
              <a:t> </a:t>
            </a:r>
            <a:br>
              <a:rPr lang="pl-PL" sz="2800" dirty="0" smtClean="0"/>
            </a:b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>Rekrutacja do </a:t>
            </a:r>
            <a:r>
              <a:rPr lang="pl-PL" sz="2700" dirty="0" err="1" smtClean="0">
                <a:solidFill>
                  <a:schemeClr val="bg2">
                    <a:lumMod val="25000"/>
                  </a:schemeClr>
                </a:solidFill>
              </a:rPr>
              <a:t>szkół</a:t>
            </a: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> ponadpodstawowych kształcących w zawodach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sz="27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l-PL" sz="2000" b="0" dirty="0"/>
              <a:t/>
            </a:r>
            <a:br>
              <a:rPr lang="pl-PL" sz="2000" b="0" dirty="0"/>
            </a:br>
            <a:endParaRPr lang="pl-PL" sz="2000" b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8464" y="1412776"/>
            <a:ext cx="9596505" cy="5096607"/>
          </a:xfrm>
        </p:spPr>
        <p:txBody>
          <a:bodyPr>
            <a:normAutofit fontScale="92500"/>
          </a:bodyPr>
          <a:lstStyle/>
          <a:p>
            <a:pPr marL="457200" indent="-457200" algn="ctr"/>
            <a:r>
              <a:rPr lang="pl-PL" sz="1800" dirty="0" smtClean="0"/>
              <a:t>BRANŻOWA SZKOŁA I STOPNIA -  </a:t>
            </a:r>
            <a:r>
              <a:rPr lang="pl-PL" sz="1800" dirty="0" smtClean="0">
                <a:solidFill>
                  <a:srgbClr val="FF0000"/>
                </a:solidFill>
              </a:rPr>
              <a:t>PRACOWNICY  MŁODOCIANI</a:t>
            </a:r>
          </a:p>
          <a:p>
            <a:pPr marL="457200" indent="-457200" algn="just"/>
            <a:endParaRPr lang="pl-PL" sz="1800" dirty="0" smtClean="0">
              <a:solidFill>
                <a:srgbClr val="FF0000"/>
              </a:solidFill>
            </a:endParaRPr>
          </a:p>
          <a:p>
            <a:pPr marL="457200" indent="-457200" algn="just">
              <a:buAutoNum type="arabicPeriod"/>
            </a:pPr>
            <a:r>
              <a:rPr lang="pl-PL" sz="1800" dirty="0" smtClean="0"/>
              <a:t>Młodocianych pracowników przyjmuje się na podstawie </a:t>
            </a:r>
            <a:r>
              <a:rPr lang="pl-PL" sz="1800" b="1" dirty="0" smtClean="0"/>
              <a:t>umowy o pracę w celu przygotowania zawodowego odbywanego w formie nauki zawodu  (</a:t>
            </a:r>
            <a:r>
              <a:rPr lang="pl-PL" sz="1800" dirty="0" smtClean="0">
                <a:solidFill>
                  <a:srgbClr val="7030A0"/>
                </a:solidFill>
              </a:rPr>
              <a:t>art. 130 ust. 7a </a:t>
            </a:r>
            <a:r>
              <a:rPr lang="pl-PL" sz="1800" dirty="0" err="1" smtClean="0">
                <a:solidFill>
                  <a:srgbClr val="7030A0"/>
                </a:solidFill>
              </a:rPr>
              <a:t>upo</a:t>
            </a:r>
            <a:r>
              <a:rPr lang="pl-PL" sz="1800" dirty="0" smtClean="0">
                <a:solidFill>
                  <a:srgbClr val="7030A0"/>
                </a:solidFill>
              </a:rPr>
              <a:t>). </a:t>
            </a:r>
            <a:endParaRPr lang="pl-PL" sz="1800" b="1" dirty="0" smtClean="0"/>
          </a:p>
          <a:p>
            <a:pPr marL="457200" indent="-457200" algn="just">
              <a:buAutoNum type="arabicPeriod"/>
            </a:pPr>
            <a:r>
              <a:rPr lang="pl-PL" sz="1800" dirty="0" smtClean="0"/>
              <a:t>Umowę o pracę pracodawca zawiera jeżeli kandydat : </a:t>
            </a:r>
            <a:endParaRPr lang="pl-PL" sz="1800" dirty="0"/>
          </a:p>
          <a:p>
            <a:pPr algn="just">
              <a:buFont typeface="Arial" pitchFamily="34" charset="0"/>
              <a:buChar char="•"/>
            </a:pPr>
            <a:r>
              <a:rPr lang="pl-PL" sz="1800" dirty="0" smtClean="0"/>
              <a:t>  ukończył </a:t>
            </a:r>
            <a:r>
              <a:rPr lang="pl-PL" sz="1800" dirty="0"/>
              <a:t>co najmniej ośmioletnią szkołę </a:t>
            </a:r>
            <a:r>
              <a:rPr lang="pl-PL" sz="1800" dirty="0" smtClean="0"/>
              <a:t>podstawową/gimnazjum;</a:t>
            </a:r>
            <a:endParaRPr lang="pl-PL" sz="1800" dirty="0"/>
          </a:p>
          <a:p>
            <a:pPr algn="just">
              <a:buFont typeface="Arial" pitchFamily="34" charset="0"/>
              <a:buChar char="•"/>
            </a:pPr>
            <a:r>
              <a:rPr lang="pl-PL" sz="1800" dirty="0" smtClean="0"/>
              <a:t>  przedstawi </a:t>
            </a:r>
            <a:r>
              <a:rPr lang="pl-PL" sz="1800" dirty="0"/>
              <a:t>świadectwo lekarskie stwierdzające, że praca danego rodzaju nie</a:t>
            </a:r>
          </a:p>
          <a:p>
            <a:pPr algn="just"/>
            <a:r>
              <a:rPr lang="pl-PL" sz="1800" dirty="0" smtClean="0"/>
              <a:t>      zagraża </a:t>
            </a:r>
            <a:r>
              <a:rPr lang="pl-PL" sz="1800" dirty="0"/>
              <a:t>ich </a:t>
            </a:r>
            <a:r>
              <a:rPr lang="pl-PL" sz="1800" dirty="0" smtClean="0"/>
              <a:t>zdrowiu” (</a:t>
            </a:r>
            <a:r>
              <a:rPr lang="pl-PL" sz="1800" dirty="0" smtClean="0">
                <a:solidFill>
                  <a:srgbClr val="7030A0"/>
                </a:solidFill>
              </a:rPr>
              <a:t>art. 191 p.1 Kodeksu Pracy</a:t>
            </a:r>
            <a:r>
              <a:rPr lang="pl-PL" sz="1800" dirty="0" smtClean="0"/>
              <a:t>).</a:t>
            </a:r>
          </a:p>
          <a:p>
            <a:pPr algn="just"/>
            <a:r>
              <a:rPr lang="pl-PL" sz="1800" dirty="0" smtClean="0"/>
              <a:t>3.  </a:t>
            </a:r>
            <a:r>
              <a:rPr lang="pl-PL" sz="1800" b="1" dirty="0" smtClean="0">
                <a:solidFill>
                  <a:srgbClr val="FF0000"/>
                </a:solidFill>
              </a:rPr>
              <a:t>Pracodawca i  dyrektor </a:t>
            </a:r>
            <a:r>
              <a:rPr lang="pl-PL" sz="1800" dirty="0" smtClean="0"/>
              <a:t>branżowej szkoły I stopnia </a:t>
            </a:r>
            <a:r>
              <a:rPr lang="pl-PL" sz="1800" b="1" dirty="0" smtClean="0"/>
              <a:t>, do której pracodawca kieruje </a:t>
            </a:r>
            <a:br>
              <a:rPr lang="pl-PL" sz="1800" b="1" dirty="0" smtClean="0"/>
            </a:br>
            <a:r>
              <a:rPr lang="pl-PL" sz="1800" b="1" dirty="0" smtClean="0"/>
              <a:t>         młodocianego pracownika na dokształcanie teoretyczne</a:t>
            </a:r>
            <a:r>
              <a:rPr lang="pl-PL" sz="1800" dirty="0" smtClean="0"/>
              <a:t> , </a:t>
            </a:r>
            <a:r>
              <a:rPr lang="pl-PL" sz="1800" b="1" dirty="0" smtClean="0">
                <a:solidFill>
                  <a:srgbClr val="FF0000"/>
                </a:solidFill>
              </a:rPr>
              <a:t>wspólnie ustalają </a:t>
            </a:r>
            <a:r>
              <a:rPr lang="pl-PL" sz="1800" dirty="0" smtClean="0"/>
              <a:t>(</a:t>
            </a:r>
            <a:r>
              <a:rPr lang="pl-PL" sz="1800" dirty="0" smtClean="0">
                <a:solidFill>
                  <a:srgbClr val="7030A0"/>
                </a:solidFill>
              </a:rPr>
              <a:t>art.120 a </a:t>
            </a:r>
            <a:r>
              <a:rPr lang="pl-PL" sz="1800" dirty="0" err="1" smtClean="0">
                <a:solidFill>
                  <a:srgbClr val="7030A0"/>
                </a:solidFill>
              </a:rPr>
              <a:t>upo</a:t>
            </a:r>
            <a:r>
              <a:rPr lang="pl-PL" sz="1800" dirty="0" smtClean="0">
                <a:solidFill>
                  <a:srgbClr val="7030A0"/>
                </a:solidFill>
              </a:rPr>
              <a:t>):</a:t>
            </a:r>
            <a:endParaRPr lang="pl-PL" sz="1800" dirty="0"/>
          </a:p>
          <a:p>
            <a:pPr algn="just"/>
            <a:r>
              <a:rPr lang="pl-PL" sz="1800" dirty="0" smtClean="0"/>
              <a:t>1</a:t>
            </a:r>
            <a:r>
              <a:rPr lang="pl-PL" sz="1800" dirty="0"/>
              <a:t>) zakres kształcenia zawodowego zapewnianego przez szkołę i pracodawcę, wynikający z programu nauczania zawodu; </a:t>
            </a:r>
          </a:p>
          <a:p>
            <a:pPr algn="just"/>
            <a:r>
              <a:rPr lang="pl-PL" sz="1800" dirty="0"/>
              <a:t>2) liczbę dni w tygodniu, w których zajęcia praktyczne odbywają się u pracodawcy; </a:t>
            </a:r>
          </a:p>
          <a:p>
            <a:pPr algn="just"/>
            <a:r>
              <a:rPr lang="pl-PL" sz="1800" dirty="0"/>
              <a:t>3) sposób monitorowania przez każdą ze stron realizacji programu nauczania zawodu. </a:t>
            </a:r>
          </a:p>
          <a:p>
            <a:pPr algn="just"/>
            <a:r>
              <a:rPr lang="pl-PL" sz="1800" dirty="0" smtClean="0"/>
              <a:t> </a:t>
            </a:r>
          </a:p>
          <a:p>
            <a:pPr algn="just"/>
            <a:r>
              <a:rPr lang="pl-PL" sz="1800" dirty="0" smtClean="0"/>
              <a:t>Ustalenia te stanowią </a:t>
            </a:r>
            <a:r>
              <a:rPr lang="pl-PL" sz="1800" b="1" dirty="0" smtClean="0">
                <a:solidFill>
                  <a:srgbClr val="FF0000"/>
                </a:solidFill>
              </a:rPr>
              <a:t>załącznik do umowy o pracę</a:t>
            </a:r>
            <a:r>
              <a:rPr lang="pl-PL" sz="1800" dirty="0" smtClean="0">
                <a:solidFill>
                  <a:srgbClr val="FF0000"/>
                </a:solidFill>
              </a:rPr>
              <a:t>.</a:t>
            </a:r>
          </a:p>
          <a:p>
            <a:pPr algn="just"/>
            <a:endParaRPr lang="pl-PL" sz="2000" dirty="0" smtClean="0"/>
          </a:p>
          <a:p>
            <a:pPr algn="just"/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154428949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42852"/>
            <a:ext cx="8398652" cy="928694"/>
          </a:xfrm>
        </p:spPr>
        <p:txBody>
          <a:bodyPr>
            <a:no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Kształcenie teoretyczne zawodowe pracowników młodocianych</a:t>
            </a:r>
            <a:r>
              <a:rPr lang="pl-PL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pl-PL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pl-PL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153988" y="1484784"/>
          <a:ext cx="9598025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31211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przedszkolach możliwości psychofizyczne i potrzeby rozwojowe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oraz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sytuacja społeczna każdego dziecka jest rozpoznawana w sposób systemowy i prowadzona jest przez wszystkich nauczycieli, co przynosi pozytywne efekty w pracy z każdym dzieckiem.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Opinie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sugestie rodziców na temat działań są wykorzystywane do planowania pracy dydaktyczno-wychowawczej i wprowadzania zmian organizacyjnych polepszających funkcjonowanie szkoły. 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realizują we współpracy z rodzicami działania ukierunkowane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rozwój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placówki współpracują z instytucjami ze środowiska lokalnego. Podejmowane działania są celowe i zamierzone, dzięki czemu wzajemna współpraca przynosi obopólne korzyści. 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195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0632" y="142852"/>
            <a:ext cx="8110620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Kształcenie  teoretyczne zawodowe pracowników młodocianych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pl-PL" dirty="0" smtClean="0"/>
              <a:t>  </a:t>
            </a:r>
            <a:r>
              <a:rPr lang="pl-PL" sz="2100" dirty="0" smtClean="0"/>
              <a:t>W przypadku zawodów ujętych w klasyfikacji zawodów szkolnictwa branżowego Kształcenie w zawodzie odbywa się na podstawie </a:t>
            </a:r>
            <a:r>
              <a:rPr lang="pl-PL" sz="2100" b="1" dirty="0" smtClean="0"/>
              <a:t>programu nauczania zawodu, </a:t>
            </a:r>
            <a:r>
              <a:rPr lang="pl-PL" sz="2100" dirty="0" smtClean="0"/>
              <a:t>który powinien uwzględniać </a:t>
            </a:r>
            <a:r>
              <a:rPr lang="pl-PL" sz="2100" b="1" dirty="0" smtClean="0"/>
              <a:t>całość podstawy programowej kształcenia w zawodzie szkolnictwa branżowego  </a:t>
            </a:r>
            <a:r>
              <a:rPr lang="pl-PL" sz="2100" dirty="0" smtClean="0"/>
              <a:t>(kl. II i III – PP kształcenia w zawodach)</a:t>
            </a:r>
          </a:p>
          <a:p>
            <a:pPr algn="just"/>
            <a:endParaRPr lang="pl-PL" sz="2100" dirty="0" smtClean="0"/>
          </a:p>
          <a:p>
            <a:pPr algn="just">
              <a:buFont typeface="Wingdings" pitchFamily="2" charset="2"/>
              <a:buChar char="Ø"/>
            </a:pPr>
            <a:r>
              <a:rPr lang="pl-PL" sz="2100" dirty="0" smtClean="0"/>
              <a:t>  W województwie lubuskim osobą wykonującą zadanie w zakresie </a:t>
            </a:r>
            <a:r>
              <a:rPr lang="pl-PL" sz="2100" dirty="0" smtClean="0">
                <a:solidFill>
                  <a:srgbClr val="FF0000"/>
                </a:solidFill>
              </a:rPr>
              <a:t>koordynowania organizacji turnusów </a:t>
            </a:r>
            <a:r>
              <a:rPr lang="pl-PL" sz="2100" dirty="0" smtClean="0"/>
              <a:t>dokształcania teoretycznego pracowników młodocianych jest dyrektor Delegatury w Zielonej Górze Kuratorium Oświaty w Gorzowie Wielkopolskim – pan </a:t>
            </a:r>
            <a:r>
              <a:rPr lang="pl-PL" sz="2100" b="1" dirty="0" smtClean="0"/>
              <a:t>Krzysztof </a:t>
            </a:r>
            <a:r>
              <a:rPr lang="pl-PL" sz="2100" b="1" dirty="0" err="1" smtClean="0"/>
              <a:t>Słapczyński</a:t>
            </a:r>
            <a:r>
              <a:rPr lang="pl-PL" sz="2100" b="1" dirty="0" smtClean="0"/>
              <a:t>.</a:t>
            </a:r>
          </a:p>
          <a:p>
            <a:pPr algn="just"/>
            <a:r>
              <a:rPr lang="pl-PL" sz="2100" dirty="0" smtClean="0"/>
              <a:t>Lubuskiego Kuratora Oświaty w koordynowaniu  turnusów  wspierać będzie </a:t>
            </a:r>
            <a:br>
              <a:rPr lang="pl-PL" sz="2100" dirty="0" smtClean="0"/>
            </a:br>
            <a:r>
              <a:rPr lang="pl-PL" sz="2100" b="1" dirty="0" smtClean="0"/>
              <a:t>Zespół Szkół i Placówek Kształcenia Zawodowego w Zielonej Górze </a:t>
            </a:r>
            <a:br>
              <a:rPr lang="pl-PL" sz="2100" b="1" dirty="0" smtClean="0"/>
            </a:br>
            <a:r>
              <a:rPr lang="pl-PL" sz="2100" dirty="0" smtClean="0"/>
              <a:t>( ul. Botaniczna 58, 65-392 Zielona Góra), którego dyrektorem jest pani </a:t>
            </a:r>
            <a:r>
              <a:rPr lang="pl-PL" sz="2100" b="1" dirty="0" smtClean="0"/>
              <a:t> Bożena Bogucka.</a:t>
            </a:r>
          </a:p>
          <a:p>
            <a:pPr algn="just"/>
            <a:endParaRPr lang="pl-PL" sz="2100" b="1" dirty="0" smtClean="0"/>
          </a:p>
          <a:p>
            <a:pPr algn="just"/>
            <a:r>
              <a:rPr lang="pl-PL" sz="2100" dirty="0" smtClean="0"/>
              <a:t>Informacje o turnusach będą dostępne na stronie internetowej KO i </a:t>
            </a:r>
            <a:r>
              <a:rPr lang="pl-PL" sz="2100" dirty="0" err="1" smtClean="0"/>
              <a:t>ZSiPKZ</a:t>
            </a:r>
            <a:endParaRPr lang="pl-PL" sz="2100" dirty="0" smtClean="0"/>
          </a:p>
          <a:p>
            <a:pPr algn="just"/>
            <a:endParaRPr lang="pl-PL" sz="2100" dirty="0" smtClean="0"/>
          </a:p>
        </p:txBody>
      </p:sp>
    </p:spTree>
    <p:extLst>
      <p:ext uri="{BB962C8B-B14F-4D97-AF65-F5344CB8AC3E}">
        <p14:creationId xmlns:p14="http://schemas.microsoft.com/office/powerpoint/2010/main" val="38983393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42852"/>
            <a:ext cx="8398652" cy="928694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Praktyczna nauka zawodu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l-PL" sz="1800" dirty="0" smtClean="0">
                <a:solidFill>
                  <a:srgbClr val="FF0000"/>
                </a:solidFill>
              </a:rPr>
              <a:t>Art. 120. </a:t>
            </a:r>
            <a:r>
              <a:rPr lang="pl-PL" sz="1800" dirty="0" err="1" smtClean="0">
                <a:solidFill>
                  <a:srgbClr val="FF0000"/>
                </a:solidFill>
              </a:rPr>
              <a:t>upo</a:t>
            </a:r>
            <a:endParaRPr lang="pl-PL" sz="18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Praktyczna </a:t>
            </a:r>
            <a:r>
              <a:rPr lang="pl-PL" sz="2000" dirty="0"/>
              <a:t>nauka </a:t>
            </a:r>
            <a:r>
              <a:rPr lang="pl-PL" sz="2000" dirty="0" smtClean="0"/>
              <a:t>zawodu może </a:t>
            </a:r>
            <a:r>
              <a:rPr lang="pl-PL" sz="2000" dirty="0"/>
              <a:t>odbywać się </a:t>
            </a:r>
            <a:r>
              <a:rPr lang="pl-PL" sz="2000" dirty="0" smtClean="0"/>
              <a:t>w jednostkach zapewniających rzeczywiste warunki pracy, w tym u pracodawców oraz w indywidualnych </a:t>
            </a:r>
            <a:r>
              <a:rPr lang="pl-PL" sz="2000" dirty="0"/>
              <a:t>gospodarstwach rolnych, </a:t>
            </a:r>
            <a:r>
              <a:rPr lang="pl-PL" sz="2000" dirty="0" smtClean="0"/>
              <a:t>a także w </a:t>
            </a:r>
            <a:r>
              <a:rPr lang="pl-PL" sz="2000" b="1" dirty="0"/>
              <a:t>centrach kształcenia zawodowego</a:t>
            </a:r>
            <a:r>
              <a:rPr lang="pl-PL" sz="2000" dirty="0"/>
              <a:t>, </a:t>
            </a:r>
            <a:r>
              <a:rPr lang="pl-PL" sz="2000" dirty="0" smtClean="0"/>
              <a:t>warsztatach </a:t>
            </a:r>
            <a:r>
              <a:rPr lang="pl-PL" sz="2000" dirty="0"/>
              <a:t>szkolnych, pracowniach szkolnych </a:t>
            </a:r>
            <a:r>
              <a:rPr lang="pl-PL" sz="2000" dirty="0" smtClean="0"/>
              <a:t>i </a:t>
            </a:r>
            <a:r>
              <a:rPr lang="pl-PL" sz="2000" dirty="0"/>
              <a:t>placówkach kształcenia </a:t>
            </a:r>
            <a:r>
              <a:rPr lang="pl-PL" sz="2000" dirty="0" smtClean="0"/>
              <a:t>ustawicznego (art. 120.1).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Praktyczna nauka zawodu </a:t>
            </a:r>
            <a:r>
              <a:rPr lang="pl-PL" sz="2000" dirty="0" smtClean="0"/>
              <a:t>może odbywać się </a:t>
            </a:r>
            <a:r>
              <a:rPr lang="pl-PL" sz="2000" b="1" dirty="0" smtClean="0"/>
              <a:t>za granicą </a:t>
            </a:r>
            <a:r>
              <a:rPr lang="pl-PL" sz="2000" dirty="0" smtClean="0"/>
              <a:t>na </a:t>
            </a:r>
            <a:r>
              <a:rPr lang="pl-PL" sz="2000" dirty="0"/>
              <a:t>podstawie umów międzynarodowych lub porozumień o współpracy bezpośredniej zawieranych przez szkoły, jednostki samorządu terytorialnego i organy administracji rządowej lub w ramach programów edukacyjnych Unii </a:t>
            </a:r>
            <a:r>
              <a:rPr lang="pl-PL" sz="2000" dirty="0" smtClean="0"/>
              <a:t>Europejskiej (art. 120.1a).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b="1" dirty="0" smtClean="0"/>
              <a:t>Przepis uniemożliwiający</a:t>
            </a:r>
            <a:r>
              <a:rPr lang="pl-PL" sz="2000" dirty="0" smtClean="0"/>
              <a:t> powierzenie prowadzenia praktycznej nauki zawodu osobom skazanym za umyślne przestępstwo przeciwko życiu i zdrowiu, przestępstwo przeciwko wolności seksualnej i obyczajowości, przestępstwo przeciwko rodzinie i opiece(art. 120.3a).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41118644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Staże uczniowskie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240623"/>
          </a:xfrm>
        </p:spPr>
        <p:txBody>
          <a:bodyPr>
            <a:normAutofit/>
          </a:bodyPr>
          <a:lstStyle/>
          <a:p>
            <a:pPr algn="just"/>
            <a:r>
              <a:rPr lang="pl-PL" sz="2000" dirty="0" smtClean="0">
                <a:solidFill>
                  <a:srgbClr val="FF0000"/>
                </a:solidFill>
              </a:rPr>
              <a:t>Art. 121a </a:t>
            </a:r>
            <a:r>
              <a:rPr lang="pl-PL" sz="2000" dirty="0" err="1" smtClean="0">
                <a:solidFill>
                  <a:srgbClr val="FF0000"/>
                </a:solidFill>
              </a:rPr>
              <a:t>upo</a:t>
            </a:r>
            <a:endParaRPr lang="pl-PL" sz="20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/>
              <a:t> </a:t>
            </a:r>
            <a:r>
              <a:rPr lang="pl-PL" sz="2000" dirty="0"/>
              <a:t>W</a:t>
            </a:r>
            <a:r>
              <a:rPr lang="pl-PL" dirty="0"/>
              <a:t> </a:t>
            </a:r>
            <a:r>
              <a:rPr lang="pl-PL" sz="2000" dirty="0"/>
              <a:t>celu ułatwienia uzyskiwania doświadczenia i nabywania umiejętności praktycznych niezbędnych do wykonywania pracy w zawodzie, w którym kształcą się, </a:t>
            </a:r>
            <a:r>
              <a:rPr lang="pl-PL" sz="2000" b="1" dirty="0"/>
              <a:t>uczniowie technikum i uczniowie branżowej szkoły I stopnia </a:t>
            </a:r>
            <a:r>
              <a:rPr lang="pl-PL" sz="2000" dirty="0"/>
              <a:t>niebędący młodocianymi pracownikami mogą w okresie nauki odbywać </a:t>
            </a:r>
            <a:r>
              <a:rPr lang="pl-PL" sz="2000" b="1" dirty="0"/>
              <a:t>staż </a:t>
            </a:r>
            <a:r>
              <a:rPr lang="pl-PL" sz="2000" b="1" dirty="0" smtClean="0"/>
              <a:t>uczniowski</a:t>
            </a:r>
            <a:r>
              <a:rPr lang="pl-PL" sz="2000" dirty="0" smtClean="0"/>
              <a:t>. </a:t>
            </a:r>
            <a:r>
              <a:rPr lang="pl-PL" sz="2000" dirty="0"/>
              <a:t>(</a:t>
            </a:r>
            <a:r>
              <a:rPr lang="pl-PL" sz="2000" dirty="0" smtClean="0"/>
              <a:t>art. 121a.1).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W trakcie stażu uczniowskiego uczeń realizuje wszystkie albo wybrane treści programu nauczania zawodu w zakresie praktycznej nauki zawodu realizowanego w szkole, do której uczęszcza, lub treści nauczania związane z nauczanym zawodem nieobjęte tym programem.(</a:t>
            </a:r>
            <a:r>
              <a:rPr lang="pl-PL" sz="2000" dirty="0" smtClean="0"/>
              <a:t>art. 121a.2).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Staż odbywa się na podstawie umowy </a:t>
            </a:r>
            <a:r>
              <a:rPr lang="pl-PL" sz="2000" dirty="0"/>
              <a:t>zawartej pomiędzy uczniem albo rodzicami niepełnoletniego </a:t>
            </a:r>
            <a:r>
              <a:rPr lang="pl-PL" sz="2000" dirty="0" smtClean="0"/>
              <a:t>ucznia oraz pracodawcą (art. 121a.3).</a:t>
            </a:r>
          </a:p>
        </p:txBody>
      </p:sp>
    </p:spTree>
    <p:extLst>
      <p:ext uri="{BB962C8B-B14F-4D97-AF65-F5344CB8AC3E}">
        <p14:creationId xmlns:p14="http://schemas.microsoft.com/office/powerpoint/2010/main" val="22885027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42852"/>
            <a:ext cx="8398652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Staże uczniowskie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880583"/>
          </a:xfrm>
        </p:spPr>
        <p:txBody>
          <a:bodyPr>
            <a:normAutofit/>
          </a:bodyPr>
          <a:lstStyle/>
          <a:p>
            <a:pPr algn="just"/>
            <a:r>
              <a:rPr lang="pl-PL" dirty="0" smtClean="0"/>
              <a:t>Art. 121a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/>
              <a:t> W przypadku, gdy staż obejmuje wybrane zagadnienia z programu nauczania, </a:t>
            </a:r>
            <a:r>
              <a:rPr lang="pl-PL" b="1" dirty="0"/>
              <a:t>dyrektor szkoły może zwolnić ucznia</a:t>
            </a:r>
            <a:r>
              <a:rPr lang="pl-PL" dirty="0"/>
              <a:t>, który odbył staż uczniowski, z obowiązku odbycia praktycznej nauki zawodu w całości lub </a:t>
            </a:r>
            <a:r>
              <a:rPr lang="pl-PL" dirty="0" smtClean="0"/>
              <a:t>                w </a:t>
            </a:r>
            <a:r>
              <a:rPr lang="pl-PL" dirty="0"/>
              <a:t>części na podstawie zaświadczenia od pracodawcy (art. 121a.4).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b="1" dirty="0" smtClean="0"/>
              <a:t>Zakres zagadnień </a:t>
            </a:r>
            <a:r>
              <a:rPr lang="pl-PL" dirty="0" smtClean="0"/>
              <a:t>realizowanych w czasie stażu jest ustalany </a:t>
            </a:r>
            <a:r>
              <a:rPr lang="pl-PL" b="1" dirty="0" smtClean="0"/>
              <a:t>przez pracodawcę z dyrektorem szkoły</a:t>
            </a:r>
            <a:r>
              <a:rPr lang="pl-PL" dirty="0" smtClean="0"/>
              <a:t>(art. 121a.5).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 smtClean="0"/>
              <a:t>Staż uczniowski może być odbywany odpłatnie lub nieodpłatnie                              (art. 121a.6).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/>
              <a:t>Okres odbytego stażu uczniowskiego, na podstawie </a:t>
            </a:r>
            <a:r>
              <a:rPr lang="pl-PL" dirty="0" smtClean="0"/>
              <a:t>zaświadczenia zalicza </a:t>
            </a:r>
            <a:r>
              <a:rPr lang="pl-PL" dirty="0"/>
              <a:t>się do okresu zatrudnienia, od którego zależą uprawnienia pracownicze. </a:t>
            </a:r>
            <a:r>
              <a:rPr lang="pl-PL" dirty="0" smtClean="0"/>
              <a:t>(art. 121a.25).</a:t>
            </a:r>
          </a:p>
        </p:txBody>
      </p:sp>
    </p:spTree>
    <p:extLst>
      <p:ext uri="{BB962C8B-B14F-4D97-AF65-F5344CB8AC3E}">
        <p14:creationId xmlns:p14="http://schemas.microsoft.com/office/powerpoint/2010/main" val="3974093902"/>
      </p:ext>
    </p:extLst>
  </p:cSld>
  <p:clrMapOvr>
    <a:masterClrMapping/>
  </p:clrMapOvr>
  <p:transition>
    <p:dissolve/>
  </p:transition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przyznawaniu akredytacji </a:t>
            </a:r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na kształcenie ustawiczne prowadzone w formie pozaszkolnej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168615"/>
          </a:xfrm>
        </p:spPr>
        <p:txBody>
          <a:bodyPr>
            <a:normAutofit/>
          </a:bodyPr>
          <a:lstStyle/>
          <a:p>
            <a:r>
              <a:rPr lang="pl-PL" b="1" dirty="0">
                <a:solidFill>
                  <a:srgbClr val="FF0000"/>
                </a:solidFill>
              </a:rPr>
              <a:t>Art. </a:t>
            </a:r>
            <a:r>
              <a:rPr lang="pl-PL" b="1" dirty="0" smtClean="0">
                <a:solidFill>
                  <a:srgbClr val="FF0000"/>
                </a:solidFill>
              </a:rPr>
              <a:t>118 </a:t>
            </a:r>
            <a:r>
              <a:rPr lang="pl-PL" b="1" dirty="0" err="1" smtClean="0">
                <a:solidFill>
                  <a:srgbClr val="FF0000"/>
                </a:solidFill>
              </a:rPr>
              <a:t>upo</a:t>
            </a:r>
            <a:endParaRPr lang="pl-PL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 smtClean="0"/>
              <a:t>Akredytacja jest przyznawana na konkretną pozaszkolną formę kształcenia, a nie na całość prowadzonego kształcenia </a:t>
            </a:r>
            <a:r>
              <a:rPr lang="pl-PL" dirty="0" smtClean="0">
                <a:solidFill>
                  <a:srgbClr val="FF0000"/>
                </a:solidFill>
              </a:rPr>
              <a:t>(art. 118.1)</a:t>
            </a:r>
            <a:r>
              <a:rPr lang="pl-PL" dirty="0" smtClean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 smtClean="0"/>
              <a:t>Akredytację przyznaje kurator oświaty właściwy ze względu na miejsce prowadzenia kształcenia ustawicznego w danej formie pozaszkolnej (art. 118.2);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 smtClean="0"/>
              <a:t>Akredytację przyznaje się na okres 5 lat </a:t>
            </a:r>
            <a:r>
              <a:rPr lang="pl-PL" dirty="0" smtClean="0">
                <a:solidFill>
                  <a:srgbClr val="FF0000"/>
                </a:solidFill>
              </a:rPr>
              <a:t>(art. 118.2)</a:t>
            </a:r>
            <a:r>
              <a:rPr lang="pl-PL" dirty="0" smtClean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 smtClean="0"/>
              <a:t>Przepis przejściowy: akredytacje przyznane przed 1 września 2019 </a:t>
            </a:r>
            <a:r>
              <a:rPr lang="pl-PL" dirty="0" err="1" smtClean="0"/>
              <a:t>r</a:t>
            </a:r>
            <a:r>
              <a:rPr lang="pl-PL" dirty="0" smtClean="0"/>
              <a:t>. zachowują moc do zakończenia kształcenia ustawicznego w danej formie pozaszkolnej, nie dłużej niż do 31 grudnia 2020 r. </a:t>
            </a:r>
            <a:r>
              <a:rPr lang="pl-PL" dirty="0" smtClean="0">
                <a:solidFill>
                  <a:srgbClr val="FF0000"/>
                </a:solidFill>
              </a:rPr>
              <a:t>(art</a:t>
            </a:r>
            <a:r>
              <a:rPr lang="pl-PL" dirty="0">
                <a:solidFill>
                  <a:srgbClr val="FF0000"/>
                </a:solidFill>
              </a:rPr>
              <a:t>. </a:t>
            </a:r>
            <a:r>
              <a:rPr lang="pl-PL" dirty="0" smtClean="0">
                <a:solidFill>
                  <a:srgbClr val="FF0000"/>
                </a:solidFill>
              </a:rPr>
              <a:t>103 ustawa o </a:t>
            </a:r>
            <a:r>
              <a:rPr lang="pl-PL" dirty="0">
                <a:solidFill>
                  <a:srgbClr val="FF0000"/>
                </a:solidFill>
              </a:rPr>
              <a:t>zmianie ustawy – Prawo oświatowe, ustawy o systemie oświaty oraz niektórych innych </a:t>
            </a:r>
            <a:r>
              <a:rPr lang="pl-PL" dirty="0" smtClean="0">
                <a:solidFill>
                  <a:srgbClr val="FF0000"/>
                </a:solidFill>
              </a:rPr>
              <a:t>ustaw z 22 listopada 2018 r.)</a:t>
            </a:r>
            <a:r>
              <a:rPr lang="pl-PL" dirty="0" smtClean="0"/>
              <a:t>.</a:t>
            </a:r>
            <a:r>
              <a:rPr lang="pl-PL" dirty="0" smtClean="0">
                <a:solidFill>
                  <a:srgbClr val="FF3300"/>
                </a:solidFill>
              </a:rPr>
              <a:t> </a:t>
            </a:r>
          </a:p>
          <a:p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73287194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/>
            </a:r>
            <a:br>
              <a:rPr lang="pl-PL" dirty="0" smtClean="0"/>
            </a:b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>Utworzenie wydzielonego rachunku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2200" b="0" dirty="0" smtClean="0"/>
              <a:t>Ustawa z dnia 27 sierpnia 2009 </a:t>
            </a:r>
            <a:r>
              <a:rPr lang="pl-PL" sz="2200" b="0" dirty="0" err="1" smtClean="0"/>
              <a:t>r</a:t>
            </a:r>
            <a:r>
              <a:rPr lang="pl-PL" sz="2200" b="0" dirty="0" smtClean="0"/>
              <a:t>. o finansach publicznych                             (Dz. U. 2019 poz. 869).</a:t>
            </a:r>
            <a:br>
              <a:rPr lang="pl-PL" sz="2200" b="0" dirty="0" smtClean="0"/>
            </a:br>
            <a:endParaRPr lang="pl-PL" sz="2200" b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endParaRPr lang="pl-PL" dirty="0" smtClean="0"/>
          </a:p>
          <a:p>
            <a:pPr algn="just">
              <a:buFont typeface="Wingdings" pitchFamily="2" charset="2"/>
              <a:buChar char="Ø"/>
            </a:pPr>
            <a:r>
              <a:rPr lang="pl-PL" dirty="0" smtClean="0"/>
              <a:t> Szkoły prowadzące kształcenie zawodowe (samorządowe </a:t>
            </a:r>
            <a:r>
              <a:rPr lang="pl-PL" dirty="0"/>
              <a:t>jednostki </a:t>
            </a:r>
            <a:r>
              <a:rPr lang="pl-PL" dirty="0" smtClean="0"/>
              <a:t>budżetowe) mogą gromadzić </a:t>
            </a:r>
            <a:r>
              <a:rPr lang="pl-PL" dirty="0"/>
              <a:t>na wydzielonym </a:t>
            </a:r>
            <a:r>
              <a:rPr lang="pl-PL" dirty="0" smtClean="0"/>
              <a:t>rachunku dochody z zapisów i darowizn oraz z działalności polegającej na świadczeniu usług w ramach kształcenia zawodowego. Dyrektor szkoły występuje z wnioskiem do organu prowadzącego szkołę o wydzielenie takiego rachunku dla szkoły  </a:t>
            </a:r>
            <a:r>
              <a:rPr lang="pl-PL" dirty="0" smtClean="0">
                <a:solidFill>
                  <a:srgbClr val="FF0000"/>
                </a:solidFill>
              </a:rPr>
              <a:t>(Art. 223. 1. )</a:t>
            </a:r>
            <a:r>
              <a:rPr lang="pl-PL" dirty="0" smtClean="0"/>
              <a:t>.</a:t>
            </a:r>
          </a:p>
          <a:p>
            <a:pPr algn="just"/>
            <a:endParaRPr lang="pl-PL" dirty="0" smtClean="0"/>
          </a:p>
          <a:p>
            <a:pPr algn="just">
              <a:buFont typeface="Wingdings" pitchFamily="2" charset="2"/>
              <a:buChar char="Ø"/>
            </a:pPr>
            <a:r>
              <a:rPr lang="pl-PL" dirty="0" smtClean="0"/>
              <a:t> Dochody są </a:t>
            </a:r>
            <a:r>
              <a:rPr lang="pl-PL" dirty="0"/>
              <a:t>przeznaczane na cele kształcenia zawodowego realizowanego przez te </a:t>
            </a:r>
            <a:r>
              <a:rPr lang="pl-PL" dirty="0" smtClean="0"/>
              <a:t>szkoły. </a:t>
            </a:r>
            <a:r>
              <a:rPr lang="pl-PL" dirty="0" smtClean="0">
                <a:solidFill>
                  <a:srgbClr val="FF0000"/>
                </a:solidFill>
              </a:rPr>
              <a:t>(Art. 123. 3)</a:t>
            </a:r>
            <a:r>
              <a:rPr lang="pl-PL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8652195"/>
      </p:ext>
    </p:extLst>
  </p:cSld>
  <p:clrMapOvr>
    <a:masterClrMapping/>
  </p:clrMapOvr>
  <p:transition>
    <p:dissolve/>
  </p:transition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ustawie z dnia 26 stycznia 1982 r. Karta Nauczyciela – nauczyciele przedmiotów zawodowych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algn="just"/>
            <a:r>
              <a:rPr lang="pl-PL" sz="2000" dirty="0" smtClean="0">
                <a:solidFill>
                  <a:srgbClr val="FF0000"/>
                </a:solidFill>
              </a:rPr>
              <a:t>Art. 42.2e. </a:t>
            </a:r>
            <a:r>
              <a:rPr lang="pl-PL" sz="2000" dirty="0" smtClean="0"/>
              <a:t>Nauczyciele </a:t>
            </a:r>
            <a:r>
              <a:rPr lang="pl-PL" sz="2000" dirty="0"/>
              <a:t>teoretycznych przedmiotów zawodowych i </a:t>
            </a:r>
            <a:r>
              <a:rPr lang="pl-PL" sz="2000" dirty="0" smtClean="0"/>
              <a:t>nauczyciele praktycznej </a:t>
            </a:r>
            <a:r>
              <a:rPr lang="pl-PL" sz="2000" dirty="0"/>
              <a:t>nauki zawodu, zatrudnieni w szkołach prowadzących </a:t>
            </a:r>
            <a:r>
              <a:rPr lang="pl-PL" sz="2000" dirty="0" smtClean="0"/>
              <a:t>kształcenie zawodowe oraz w placówkach kształcenia ustawicznego i centrach kształcenia zawodowego odbywają </a:t>
            </a:r>
            <a:r>
              <a:rPr lang="pl-PL" sz="2000" b="1" dirty="0" smtClean="0"/>
              <a:t>szkolenia branżowe</a:t>
            </a:r>
            <a:r>
              <a:rPr lang="pl-PL" sz="2000" dirty="0" smtClean="0"/>
              <a:t>.</a:t>
            </a:r>
          </a:p>
          <a:p>
            <a:pPr algn="just"/>
            <a:r>
              <a:rPr lang="pl-PL" sz="2000" dirty="0" smtClean="0">
                <a:solidFill>
                  <a:srgbClr val="FF0000"/>
                </a:solidFill>
              </a:rPr>
              <a:t>Art. 42.7.d  </a:t>
            </a:r>
            <a:r>
              <a:rPr lang="pl-PL" sz="2000" b="1" dirty="0"/>
              <a:t>Organ prowadzący szkołę lub placówkę </a:t>
            </a:r>
            <a:r>
              <a:rPr lang="pl-PL" sz="2000" b="1" dirty="0" smtClean="0"/>
              <a:t>określa tygodniowy </a:t>
            </a:r>
            <a:r>
              <a:rPr lang="pl-PL" sz="2000" b="1" dirty="0"/>
              <a:t>obowiązkowy wymiar godzin </a:t>
            </a:r>
            <a:r>
              <a:rPr lang="pl-PL" sz="2000" b="1" dirty="0" smtClean="0"/>
              <a:t>zajęć</a:t>
            </a:r>
            <a:r>
              <a:rPr lang="pl-PL" sz="2000" b="1" dirty="0"/>
              <a:t> nauczycieli praktycznej nauki zawodu</a:t>
            </a:r>
            <a:r>
              <a:rPr lang="pl-PL" sz="2000" dirty="0"/>
              <a:t> we wszystkich typach szkół i </a:t>
            </a:r>
            <a:r>
              <a:rPr lang="pl-PL" sz="2000" dirty="0" smtClean="0"/>
              <a:t>na kwalifikacyjnych </a:t>
            </a:r>
            <a:r>
              <a:rPr lang="pl-PL" sz="2000" dirty="0"/>
              <a:t>kursach zawodowych, z tym że wymiar ten nie </a:t>
            </a:r>
            <a:r>
              <a:rPr lang="pl-PL" sz="2000" dirty="0" smtClean="0"/>
              <a:t>może przekraczać </a:t>
            </a:r>
            <a:r>
              <a:rPr lang="pl-PL" sz="2000" dirty="0"/>
              <a:t>20 </a:t>
            </a:r>
            <a:r>
              <a:rPr lang="pl-PL" sz="2000" dirty="0" smtClean="0"/>
              <a:t>godzin.</a:t>
            </a:r>
          </a:p>
          <a:p>
            <a:pPr algn="just"/>
            <a:r>
              <a:rPr lang="pl-PL" sz="2000" dirty="0">
                <a:solidFill>
                  <a:srgbClr val="FF0000"/>
                </a:solidFill>
              </a:rPr>
              <a:t>Art. 42c. 1. </a:t>
            </a:r>
            <a:r>
              <a:rPr lang="pl-PL" sz="2000" dirty="0"/>
              <a:t>Nauczyciela zatrudnionego w </a:t>
            </a:r>
            <a:r>
              <a:rPr lang="pl-PL" sz="2000" dirty="0" smtClean="0"/>
              <a:t>pełnym wymiarze zajęć obowiązuje</a:t>
            </a:r>
            <a:r>
              <a:rPr lang="pl-PL" sz="2000" dirty="0"/>
              <a:t> </a:t>
            </a:r>
            <a:r>
              <a:rPr lang="pl-PL" sz="2000" dirty="0" smtClean="0"/>
              <a:t>pięciodniowy tydzień </a:t>
            </a:r>
            <a:r>
              <a:rPr lang="pl-PL" sz="2000" dirty="0"/>
              <a:t>pracy. Nauczycielom dokształcającym się, </a:t>
            </a:r>
            <a:r>
              <a:rPr lang="pl-PL" sz="2000" b="1" dirty="0" smtClean="0"/>
              <a:t>odbywającym</a:t>
            </a:r>
            <a:r>
              <a:rPr lang="pl-PL" sz="2000" b="1" dirty="0"/>
              <a:t> </a:t>
            </a:r>
            <a:r>
              <a:rPr lang="pl-PL" sz="2000" b="1" dirty="0" smtClean="0"/>
              <a:t>szkolenie </a:t>
            </a:r>
            <a:r>
              <a:rPr lang="pl-PL" sz="2000" b="1" dirty="0"/>
              <a:t>branżowe</a:t>
            </a:r>
            <a:r>
              <a:rPr lang="pl-PL" sz="2000" b="1" dirty="0" smtClean="0"/>
              <a:t>,</a:t>
            </a:r>
            <a:r>
              <a:rPr lang="pl-PL" sz="2000" dirty="0" smtClean="0"/>
              <a:t> </a:t>
            </a:r>
            <a:r>
              <a:rPr lang="pl-PL" sz="2000" dirty="0"/>
              <a:t>wykonującym inne ważne społecznie zadania lub – jeżeli </a:t>
            </a:r>
            <a:r>
              <a:rPr lang="pl-PL" sz="2000" dirty="0" smtClean="0"/>
              <a:t>to wynika </a:t>
            </a:r>
            <a:r>
              <a:rPr lang="pl-PL" sz="2000" dirty="0"/>
              <a:t>z organizacji pracy w szkole – dyrektor szkoły może ustalić </a:t>
            </a:r>
            <a:r>
              <a:rPr lang="pl-PL" sz="2000" dirty="0" smtClean="0"/>
              <a:t>czterodniowy tydzień </a:t>
            </a:r>
            <a:r>
              <a:rPr lang="pl-PL" sz="2000" dirty="0"/>
              <a:t>pracy.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53337324"/>
      </p:ext>
    </p:extLst>
  </p:cSld>
  <p:clrMapOvr>
    <a:masterClrMapping/>
  </p:clrMapOvr>
  <p:transition>
    <p:dissolve/>
  </p:transition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ustawie z dnia 26 stycznia 1982 r. Karta Nauczyciela – nauczyciele przedmiotów zawodowych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168615"/>
          </a:xfrm>
        </p:spPr>
        <p:txBody>
          <a:bodyPr>
            <a:normAutofit/>
          </a:bodyPr>
          <a:lstStyle/>
          <a:p>
            <a:r>
              <a:rPr lang="pl-PL" b="1" dirty="0" smtClean="0"/>
              <a:t>Szkolenia branżowe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Wymiar: 40 godzin cyklicznie w okresach trzyletnich.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Miejsce: w przedsiębiorstwach związanych z nauczanym zawodem.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Cel szkoleń branżowych: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/>
              <a:t>z</a:t>
            </a:r>
            <a:r>
              <a:rPr lang="pl-PL" sz="2000" dirty="0" smtClean="0"/>
              <a:t>apoznanie się z technologiami stosowanymi w przedsiębiorstwie,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/>
              <a:t>z</a:t>
            </a:r>
            <a:r>
              <a:rPr lang="pl-PL" sz="2000" dirty="0" smtClean="0"/>
              <a:t>apoznanie się z urządzeniami, narzędziami i innym sprzętem technicznym stosowanym w procesach produkcyjnych lub usługach,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/>
              <a:t>p</a:t>
            </a:r>
            <a:r>
              <a:rPr lang="pl-PL" sz="2000" dirty="0" smtClean="0"/>
              <a:t>oznanie specyfiki pracy w rzeczywistych warunkach w branży związanej </a:t>
            </a:r>
            <a:br>
              <a:rPr lang="pl-PL" sz="2000" dirty="0" smtClean="0"/>
            </a:br>
            <a:r>
              <a:rPr lang="pl-PL" sz="2000" dirty="0" smtClean="0"/>
              <a:t>z nauczanym zawodem,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/>
              <a:t>d</a:t>
            </a:r>
            <a:r>
              <a:rPr lang="pl-PL" sz="2000" dirty="0" smtClean="0"/>
              <a:t>oskonalenie praktycznych umiejętności zastosowania wiedzy teoretycznej,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 smtClean="0"/>
              <a:t>zdobycie nowych doświadczeń zawodowych związanych z wybranym zawodem,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/>
              <a:t>nawiązanie kontaktów zawodowych umożliwiających ich wykorzystanie </a:t>
            </a:r>
            <a:r>
              <a:rPr lang="pl-PL" sz="2000" dirty="0" smtClean="0"/>
              <a:t>                   w </a:t>
            </a:r>
            <a:r>
              <a:rPr lang="pl-PL" sz="2000" dirty="0"/>
              <a:t>procesie kształcenia zawodowego,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pl-PL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03855633"/>
      </p:ext>
    </p:extLst>
  </p:cSld>
  <p:clrMapOvr>
    <a:masterClrMapping/>
  </p:clrMapOvr>
  <p:transition>
    <p:dissolve/>
  </p:transition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2019/2020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>
            <a:normAutofit/>
          </a:bodyPr>
          <a:lstStyle/>
          <a:p>
            <a:pPr marL="0" indent="0" algn="ctr"/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2019/2020 Minister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ustalił następujące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</a:p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Profilaktyka uzależnień w szkołach i placówkach oświatowych.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Wychowanie do wartości przez kształtowanie postaw obywatelskich i patriotycznych.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 w szkołach podstawowych i ponadpodstawowych.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matematycznych uczniów.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kreatywności, przedsiębiorczości i kompetencji cyfrowych uczniów,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tym bezpieczne i celowe wykorzystywanie technologii informacyjno-komunikacyjnych w realizacji podstawy programowej kształcenia ogólnego.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Tworzenie oferty programowej w kształceniu zawodowym. Wdrażanie nowych podstaw programowych kształcenia w zawodach szkolnictwa branżowego.</a:t>
            </a:r>
          </a:p>
          <a:p>
            <a:pPr lvl="0" algn="just">
              <a:buClr>
                <a:srgbClr val="FF0000"/>
              </a:buClr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139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4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Słabe strony:</a:t>
            </a:r>
            <a:endParaRPr lang="pl-PL" sz="20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 wszyscy nauczyciele stwarzają uczniom możliwość wpływania na przebieg procesu uczenia się, co powoduje, że uczniowie na zajęciach są mało aktywni, nie proponują własnych rozwiązań. 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Nauczyciele są mało skuteczni w angażowaniu uczniów w proces uczenia się.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33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2483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6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0004018"/>
              </p:ext>
            </p:extLst>
          </p:nvPr>
        </p:nvGraphicFramePr>
        <p:xfrm>
          <a:off x="19544" y="2492894"/>
          <a:ext cx="9757992" cy="4248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0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9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ewaluacji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Wskaźnik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Ilość 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5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Ewaluacje problemowe w zakresie wymagań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Ministra Edukacji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Narodowej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roku szkolnym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ewaluacji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29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Ewaluacja problemowe w zakresie wymagań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Lubuskiego Kuratora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Oświaty na podstawie wniosków z nadzoru pedagogicznego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roku szkolnym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ewaluacji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008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33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-21374" y="1268765"/>
            <a:ext cx="992388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altLang="pl-PL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Liczbę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 zewnętrznych w rozbiciu na poszczeg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lne typy szk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ł i plac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wek oraz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zakresy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problemowych na rok szkolny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2019/2020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ustalił Minister Edukacji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Narodowej </a:t>
            </a:r>
            <a:b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lipca 2019r.:</a:t>
            </a:r>
            <a:endParaRPr lang="pl-PL" altLang="pl-PL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pl-PL" altLang="pl-PL" sz="8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pl-PL" altLang="pl-PL" sz="105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8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77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przedszkolach</a:t>
            </a:r>
            <a:endParaRPr lang="pl-PL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innych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formach wychowania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przedszkolnego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oddziałach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przedszkolnych w szkołach podstawowych – w zakresie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wspomagania rozwoju i edukacji dzieci są zorganizowane w sposób sprzyjający uczeniu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się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wspomaga rozwój dzieci, z uwzględnieniem ich indywidualnej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sytuacji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Rodzice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są partnerami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przedszkola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22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77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dzieci i młodzieży </a:t>
            </a:r>
            <a:endParaRPr lang="pl-PL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 dla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dzieci i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młodzieży </a:t>
            </a:r>
            <a:r>
              <a:rPr lang="pl-PL" sz="2000" dirty="0"/>
              <a:t>–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zakresie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144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Kształtowane są postawy i respektowane normy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społeczne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 placówka wspomaga rozwój uczniów, z uwzględnieniem ich indywidualnej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sytuacji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Rodzice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są partnerami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21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850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dorosłych – w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zakresie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edukacyjne są zorganizowane w sposób sprzyjający uczeniu się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Uczniowie nabywają wiadomości i umiejętności określone w podstawie programowej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40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850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bibliotekach pedagogicznych – w zakresie wymagań: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Placówka zaspokaja potrzeby osób, instytucji i organizacji korzystających z oferty placówki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Placówka współpracuje ze środowiskiem lokalnym na rzecz wzajemnego rozwoju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Zarządzanie placówką służy jej rozwojowi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88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przedszkolach - w zakresie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147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Lubuskiego Kuratora Oświaty </a:t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72480" y="3963612"/>
            <a:ext cx="921702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Procesy wspomagania rozwoju i edukacji dzieci są zorganizowane w sposób sprzyjający uczeniu </a:t>
            </a:r>
            <a:r>
              <a:rPr lang="pl-PL" sz="2000" b="1" dirty="0" smtClean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się</a:t>
            </a:r>
            <a:endParaRPr lang="pl-PL" sz="2000" b="1" i="1" dirty="0">
              <a:solidFill>
                <a:prstClr val="white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35300" y="5265204"/>
            <a:ext cx="9217024" cy="7920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Przedszkole wspomaga rozwój dzieci, z uwzględnieniem ich indywidualnej </a:t>
            </a:r>
            <a:r>
              <a:rPr lang="pl-PL" sz="2000" b="1" dirty="0" smtClean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sytuacji</a:t>
            </a:r>
            <a:endParaRPr lang="pl-PL" sz="2000" b="1" dirty="0">
              <a:solidFill>
                <a:prstClr val="white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48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w zakresie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148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Lubuskiego Kuratora Oświaty </a:t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72480" y="4356615"/>
            <a:ext cx="921702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edukacyjne są zorganizowane w sposób sprzyjający uczeniu się</a:t>
            </a:r>
            <a:endParaRPr lang="pl-PL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11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24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</a:t>
            </a:r>
            <a:r>
              <a:rPr lang="pl-PL" altLang="pl-PL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2019/2020 ustalone przez Ministra Edukacji Narodowej: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150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884602"/>
              </p:ext>
            </p:extLst>
          </p:nvPr>
        </p:nvGraphicFramePr>
        <p:xfrm>
          <a:off x="194471" y="1786529"/>
          <a:ext cx="9517057" cy="15544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771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1: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funkcjonowania monitoringu wizyjnego w szkołach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7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- 16)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ponadpodstawowe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- 9)</a:t>
                      </a: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pl-PL" sz="1800" b="1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65924"/>
              </p:ext>
            </p:extLst>
          </p:nvPr>
        </p:nvGraphicFramePr>
        <p:xfrm>
          <a:off x="194471" y="3573017"/>
          <a:ext cx="9517057" cy="206454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4331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2: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organizowania zajęć w grupie do pięciu uczniów lub w formie indywidualnej oraz udzielania </a:t>
                      </a:r>
                      <a:b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uczniom pomocy psychologiczno-pedagogicznej w formie zindywidualizowanej ścieżki kształcenia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8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ogólnodostępne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- 26)</a:t>
                      </a:r>
                      <a:endParaRPr lang="pl-PL" sz="1800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integracyjne --------</a:t>
                      </a:r>
                      <a:endParaRPr lang="pl-PL" sz="1800" b="1" kern="120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6726488" y="2523440"/>
            <a:ext cx="241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II-VI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trzałka w prawo 8"/>
          <p:cNvSpPr/>
          <p:nvPr/>
        </p:nvSpPr>
        <p:spPr>
          <a:xfrm>
            <a:off x="6280452" y="2600094"/>
            <a:ext cx="417072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2" name="Strzałka w prawo 11"/>
          <p:cNvSpPr/>
          <p:nvPr/>
        </p:nvSpPr>
        <p:spPr>
          <a:xfrm>
            <a:off x="6309417" y="4945814"/>
            <a:ext cx="417071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6726488" y="485756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I-III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11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790354"/>
              </p:ext>
            </p:extLst>
          </p:nvPr>
        </p:nvGraphicFramePr>
        <p:xfrm>
          <a:off x="61946" y="1340768"/>
          <a:ext cx="9844054" cy="243455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89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4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620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3: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wydawania orzeczeń o potrzebie kształcenia specjalnego w zakresie dotyczącym organizacji zajęć w grupie do pięciu uczniów lub w formie indywidualnej oraz opinii w sprawie objęcia ucznia pomocą psychologiczno-pedagogiczną w formie zindywidualizowanej ścieżki kształcenia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35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poradnie psychologiczno-pedagogiczne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(50% - 10)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695333"/>
              </p:ext>
            </p:extLst>
          </p:nvPr>
        </p:nvGraphicFramePr>
        <p:xfrm>
          <a:off x="93036" y="3908791"/>
          <a:ext cx="9756508" cy="268028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123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292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4: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oferty kształcenia zawodowego z nową klasyfikacją zawodów szkolnictwa branżowego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7037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FF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i niepubliczne szkoły</a:t>
                      </a:r>
                      <a:b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prowadzące kształcenie zawodowe: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branżowe szkoły I stopnia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- 9),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-3)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technika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- 7),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- 3)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szkoły policealne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-1),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-3)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szkoły przysposabiające do pracy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-3)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- 0)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7010897" y="2921425"/>
            <a:ext cx="241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I-III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trzałka w prawo 8"/>
          <p:cNvSpPr/>
          <p:nvPr/>
        </p:nvSpPr>
        <p:spPr>
          <a:xfrm>
            <a:off x="6486153" y="2998079"/>
            <a:ext cx="417072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2" name="Strzałka w prawo 11"/>
          <p:cNvSpPr/>
          <p:nvPr/>
        </p:nvSpPr>
        <p:spPr>
          <a:xfrm>
            <a:off x="6510319" y="5064268"/>
            <a:ext cx="417071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7010897" y="498761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X-XII 2019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08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0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 szkołach: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obowiązkowych zajęć wychowania fizycznego w szkole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100%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I-III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253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 ogólnodostępnych i integracyjnych</a:t>
            </a: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154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obowiązkowych zajęć wychowania fizycznego w szkole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III-V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216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rzedszkolach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 placówkach, o których mowa w art. 2 pkt 7 ustawy – Prawo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oświatowe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zkołach ponadpodstawowych</a:t>
            </a:r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26828" y="4437112"/>
            <a:ext cx="9289032" cy="108012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</a:rPr>
              <a:t>Wspieranie potencjału rozwojowego uczniów i stwarzanie warunków do ich aktywnego i pełnego uczestnictwa w życiu przedszkola, szkoły i placówki oraz w środowisku społecznym</a:t>
            </a:r>
            <a:endParaRPr lang="pl-PL" sz="2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I-III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961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podstawowych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działalności innowacyjnej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100%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X-XI 2019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274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 i niepublicznych: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policealnych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157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Wdrażanie podstaw programowych kształcenia w zawodach szkolnictwa branżowego w zakresie warunków realizacji kształcenia w zawodzie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II-VI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715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szystkich typach szkół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158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8" y="5864383"/>
            <a:ext cx="7016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szkoły wybrane przez Lubuskiego Kuratora Oświaty 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III-VI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610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2019/2020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oraz wspomagania szkół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kontroli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przewidzianych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planie nadzoru pedagogicznego Lubuskiego Kuratora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Oświaty </a:t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19888"/>
              </p:ext>
            </p:extLst>
          </p:nvPr>
        </p:nvGraphicFramePr>
        <p:xfrm>
          <a:off x="97922" y="1556792"/>
          <a:ext cx="9777535" cy="422791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564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4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8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949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Kierunki realizacji zadań z zakresu nadzoru pedagogicznego – kontrole przewidziane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planie nadzoru pedagogicznego Lubuskiego Kuratora Oświaty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kontroli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wydanych zaleceń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111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  <a:endParaRPr lang="pl-PL" sz="1800" b="1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realizacja</a:t>
                      </a:r>
                      <a:endParaRPr lang="pl-PL" sz="1800" b="1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Ocena prawidłowości zapewnienia dzieciom </a:t>
                      </a:r>
                      <a: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młodzieży pomocy psychologiczno-pedagogicznej.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52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Zgodność przepisami prawa funkcjonowania oddziałów międzynarodowych i dwujęzycznych.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Ocena prawidłowości tworzenia, organizowania oraz funkcjonowania oddziałów sportowych.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063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23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Wojewódzkiego Ośrodka Metodycznego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Gorzowie Wielkopolskim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54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Ośrodka Doskonalenia Nauczycieli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Zielonej Górze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259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20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75418" y="155679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Przedszkola i Szkoły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Promujące Zdrowie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20" y="4725145"/>
            <a:ext cx="1544290" cy="155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4640070"/>
            <a:ext cx="225486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Marcin\Desktop\25 lat Promujacych\nowe_logo_spz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912" y="4280030"/>
            <a:ext cx="190923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9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 algn="ctr"/>
            <a:r>
              <a:rPr lang="pl-PL" sz="2800" b="1" i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krajowe</a:t>
            </a:r>
          </a:p>
          <a:p>
            <a:pPr algn="just"/>
            <a:endParaRPr lang="pl-PL" sz="1800" b="1" i="1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Przedszkola</a:t>
            </a:r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, które w roku szkolnym 2018/2019 otrzymały </a:t>
            </a:r>
            <a:r>
              <a:rPr lang="pl-PL" sz="19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 krajowy</a:t>
            </a:r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  </a:t>
            </a:r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b="1" i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900" b="1" i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wręczenie certyfikatów nastąpi w Ośrodku Rozwoju Edukacji w Warszawie) </a:t>
            </a:r>
            <a:endParaRPr lang="pl-PL" sz="19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34 Rozśpiewane Przedszkole w Zielonej Górze 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23 im. Małego Tygrysa Pietrka w Gorzowie Wielkopolskim</a:t>
            </a:r>
          </a:p>
          <a:p>
            <a:pPr algn="just"/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endParaRPr lang="pl-PL" sz="2100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Szkoła rekomendowana do nadania certyfikatu krajowego w sesji letniej </a:t>
            </a:r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9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posiedzenie kapituły wrzesień 2019 r.)</a:t>
            </a:r>
            <a:endParaRPr lang="pl-PL" sz="19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Szkoła Podstawowa w Trzebiczu</a:t>
            </a: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4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pl-PL" sz="24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Lubuska sieć Szkół Promujących Zdrowie </a:t>
            </a:r>
            <a:endParaRPr lang="pl-PL" sz="2400" b="1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sz="2000" b="1" i="1" u="sng" dirty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2000" b="1" i="1" u="sng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włączona do sieci</a:t>
            </a:r>
            <a:r>
              <a:rPr lang="pl-PL" sz="2000" b="1" i="1" u="sng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Zespół Szkół i Placówek Kształcenia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Zawodowego w Zielonej Górze</a:t>
            </a: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96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 algn="ctr"/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Certyfikaty wojewódzkie Szkoły Promującej Zdrowie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2018/2019</a:t>
            </a:r>
          </a:p>
          <a:p>
            <a:r>
              <a:rPr lang="pl-PL" sz="20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sz="2000" b="1" i="1" dirty="0">
                <a:latin typeface="Times" panose="02020603050405020304" pitchFamily="18" charset="0"/>
                <a:cs typeface="Times" panose="02020603050405020304" pitchFamily="18" charset="0"/>
              </a:rPr>
              <a:t>i przedszkola, które otrzymały </a:t>
            </a:r>
            <a:r>
              <a:rPr lang="pl-PL" sz="20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wojewódzkie</a:t>
            </a:r>
            <a:endParaRPr lang="pl-PL" sz="2000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11 im. Marii Kownackiej w Gorzowie Wielkopolskim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19 im. Jana Brzechwy w Gorzowie Wielkopolskim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Kasztanowa Kraina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Przytocznej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17 im. Chatka Puchatka w Zielonej Górze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40 w Zielonej Górze 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Komisji Edukacji Narodowej w Nowym Miasteczku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w Stawie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z Oddziałami Integracyjnymi nr 1 w Rzepinie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Emilii </a:t>
            </a:r>
            <a:r>
              <a:rPr lang="pl-PL" sz="2000" dirty="0" err="1">
                <a:latin typeface="Times" panose="02020603050405020304" pitchFamily="18" charset="0"/>
                <a:cs typeface="Times" panose="02020603050405020304" pitchFamily="18" charset="0"/>
              </a:rPr>
              <a:t>Sczanieckiej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Szczańcu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Kawalerów Orderu Uśmiechu w Osiecznicy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nr 3 im. Juliana Tuwima w Nowej Soli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Liceum Ogólnokształcące w Nowym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Miasteczku</a:t>
            </a:r>
            <a:endParaRPr lang="pl-PL" sz="2000" b="1" i="1" u="sng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4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01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</a:rPr>
              <a:t>Monitoring wizyjny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345945"/>
            <a:ext cx="9906000" cy="55076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Nowelizacja z 25 maja 2018 r. ustawy Prawo oświatowe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wprowadziła przepisem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art. 108a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uregulowanie zasad stosowania przez publiczne szkoły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placówki systemu oświaty monitoringu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wizyjnego. </a:t>
            </a:r>
          </a:p>
          <a:p>
            <a:pPr algn="just">
              <a:lnSpc>
                <a:spcPct val="115000"/>
              </a:lnSpc>
              <a:buSzPts val="1200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Monitoring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 powinien stanowić środka nadzoru nad jakością wykonywania pracy przez pracowników szkoły lub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placówki. Ponadto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onitoring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nie obejmuje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pomieszczeń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których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odbywają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się zajęcia dydaktyczne, wychowawcze i opiekuńcze,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których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udzielana jest uczniom pomoc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psychologiczno-pedagogiczna,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przeznaczonych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do odpoczynku i rekreacji pracowników,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anitarno-higienicznych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gabinetu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profilaktyki zdrowotnej,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szatni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przebieralni,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chyba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że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stosowanie monitoringu w tych pomieszczeniach jest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niezbędne ze względu na istniejące zagrożenie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dla realizacji bezpieczeństwa i nie naruszy to godności oraz innych dóbr osobistych uczniów, pracowników i innych osób, w szczególności zostaną zastosowane techniki uniemożliwiające rozpoznanie przebywających w tych pomieszczeniach osób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buSzPts val="1200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Dyrektor szkoły ma obowiązek poinformować uczniów i pracowników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wprowadzeniu monitoringu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później niż 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14 dni przed jego uruchomieniem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a monitorowane pomieszczenia muszą być oznakowane nie później niż dzień przed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włączeniem kamer.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44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Bezpieczeństwo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198526"/>
            <a:ext cx="9906000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Od listopada 2018 r. obowiązują nowe przepisy wprowadzone nowelizacją rozporządzenia Ministra Edukacji Narodowej i Sportu z dnia 31 grudnia 2002 r.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(Dz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U. z 2003 r. Nr 6, poz. 69, z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późn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zm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.)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sprawie bezpieczeństwa i higieny w publicznych i niepublicznych szkołach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placówkach</a:t>
            </a:r>
            <a:r>
              <a:rPr lang="pl-PL" baseline="30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Wprowadzono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m.in.: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obowiązek </a:t>
            </a:r>
            <a:r>
              <a:rPr lang="pl-PL" b="1" i="1" dirty="0">
                <a:latin typeface="Times" panose="02020603050405020304" pitchFamily="18" charset="0"/>
                <a:cs typeface="Times" panose="02020603050405020304" pitchFamily="18" charset="0"/>
              </a:rPr>
              <a:t>rejestrowania wyjść grupowych uczniów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które nie są wycieczkami,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uzupełniono </a:t>
            </a:r>
            <a:r>
              <a:rPr lang="pl-PL" b="1" i="1" dirty="0">
                <a:latin typeface="Times" panose="02020603050405020304" pitchFamily="18" charset="0"/>
                <a:cs typeface="Times" panose="02020603050405020304" pitchFamily="18" charset="0"/>
              </a:rPr>
              <a:t>katalog miejsc, w których powinna znajdować się apteczka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obowiązek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przeszkolenia pracowników szkoły lub placówki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zakresie udzielania pierwszej pomocy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wskazano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warunki, które muszą spełniać strzelnice organizowane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placówkach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określono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termin na sporządzenie i doręczenie protokołu powypadkowego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Zgodnie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 przepisami dyrektor szkoły zobowiązany jest do uwzględnienia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planie zajęć dydaktyczno-wychowawczych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równomiernego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obciążenia uczniów w poszczególnych dniach tygodnia, 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zróżnicowania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zajęć 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możliwości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psychofizycznych uczniów podejmowania intensywnego wysiłku umysłowego.</a:t>
            </a:r>
          </a:p>
          <a:p>
            <a:pPr lvl="0" algn="just">
              <a:buClr>
                <a:srgbClr val="FF0000"/>
              </a:buClr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§ 4a ww. rozporządzenia to do obowiązków dyrektora szkoły należy zapewnienie uczniom </a:t>
            </a:r>
            <a:b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szkole lub placówce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miejsca na pozostawianie podręczników i przyborów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szkolnych, </a:t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§14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wprowadzono obowiązek zasięgnięcia opinii rady rodziców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samorządu uczniowskiego przez dyrektora szkoły lub placówki w sprawie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długości przerw międzylekcyjnych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326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Profilaktyka zdrowotna w szkołach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260433"/>
            <a:ext cx="9906000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1 września 2019 r. w życie wchodzi nowe brzmienie przepisu art. 10 ust. 7 ustawy </a:t>
            </a:r>
            <a:r>
              <a:rPr lang="pl-PL" i="1" dirty="0">
                <a:latin typeface="Times" panose="02020603050405020304" pitchFamily="18" charset="0"/>
                <a:cs typeface="Times" panose="02020603050405020304" pitchFamily="18" charset="0"/>
              </a:rPr>
              <a:t>Prawo oświatowe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„Organ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prowadzący szkołę lub placówkę zobligowany jest do przekazania do szkół dla dzieci i młodzieży oraz placówek, z wyjątkiem szkół artystycznych realizujących wyłącznie kształcenie artystyczne,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informacji o podmiotach wykonujących działalność leczniczą udzielających świadczeń zdrowotnych w zakresie leczenia stomatologicznego dla dzieci i młodzieży, finansowanych ze środków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publicznych”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informacje te powinien się zwrócić do </a:t>
            </a:r>
            <a:r>
              <a:rPr lang="pl-PL" u="sng" dirty="0">
                <a:latin typeface="Times" panose="02020603050405020304" pitchFamily="18" charset="0"/>
                <a:cs typeface="Times" panose="02020603050405020304" pitchFamily="18" charset="0"/>
              </a:rPr>
              <a:t>wojewódzkiego oddziału NFZ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który zawiera kontrakty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stomatologię dziecięcą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26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5831639"/>
              </p:ext>
            </p:extLst>
          </p:nvPr>
        </p:nvGraphicFramePr>
        <p:xfrm>
          <a:off x="1208584" y="1412776"/>
          <a:ext cx="7776864" cy="5412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59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42852"/>
            <a:ext cx="7966604" cy="928694"/>
          </a:xfrm>
        </p:spPr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nformacje Ministerstwa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Zdrowia dotyczące Ustawy z dnia 12 kwietnia 2019 r. o opiece zdrowotnej nad uczniami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260433"/>
            <a:ext cx="9906000" cy="54784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Zgodnie z ustawą, opieka zdrowotna nad uczniami realizowana w szkole obejmuje: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</a:rPr>
              <a:t>profilaktyczną opiekę zdrowotną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, sprawowaną przez pielęgniarkę środowiska nauczania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wychowania, zwaną dalej „pielęgniarką szkolną” albo higienistkę szkolną,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oraz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u="sng" dirty="0" smtClean="0">
                <a:latin typeface="Times" panose="02020603050405020304" pitchFamily="18" charset="0"/>
                <a:cs typeface="Times" panose="02020603050405020304" pitchFamily="18" charset="0"/>
              </a:rPr>
              <a:t>opiekę </a:t>
            </a: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</a:rPr>
              <a:t>stomatologiczną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realizowaną przez lekarza dentystę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b="1" u="sng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Gabinety profilaktyki zdrowotnej (pielęgniarskie)</a:t>
            </a:r>
            <a:endParaRPr lang="pl-PL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 prowadzący szkołę zapewnia uczniom możliwość korzystania z gabinetu profilaktyki zdrowotnej w szkole. Jeśli w szkole nie ma gabinetu profilaktyki zdrowotnej, pielęgniarka szkolna udziela świadczeń w miejscu wynikającym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umowy z NFZ, tzn. w poradni POZ – sytuacja taka dotyczy zazwyczaj małych szkół w miejscowościach gdzie poradnia POZ jest w niewielkiej odległości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szkoły. Pielęgniarka szkolna realizuje wówczas na terenie szkoły niektóre czynności, np. edukację zdrowotną, fluoryzację, natomiast badania przesiewowe – w gabinecie POZ.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b="1" u="sng" dirty="0" smtClean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b="1" u="sng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Gabinety </a:t>
            </a:r>
            <a:r>
              <a:rPr lang="pl-PL" b="1" u="sng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dentystyczne</a:t>
            </a:r>
            <a:endParaRPr lang="pl-PL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 prowadzący szkołę zapewnia uczniom również możliwość korzystania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gabinetu dentystycznego. Jeśli w szkole nie ma gabinetu dentystycznego, organ prowadzący szkołę zawiera porozumienie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podmiotem udzielającym świadczeń stomatologicznych dla dzieci, finansowanych ze środków publicznych, tzw. podmiotem współpracującym. Uzupełniającym sposobem zapewnienia dostępności świadczeń stomatologicznych jest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dentobus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0536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Akcja „Przerwany marsz…”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906000" cy="44012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Parlamentarny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Wspierania Środowisk  Dzieci Wojny, Związek Harcerstwa Rzeczypospolitej, Stowarzyszenie „Dumni z Polski” oraz Stowarzyszenie „Dzieci Wojny w Polsce” organizują  akcję pn. „Przerwany marsz” …”, który ma polegać na symbolicznym dokończeniu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września 2019 roku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przerwanego, przez fakt wybuchu II wojny światowej, marszu do szkoły ówczesnej młodzieży.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Zachęcamy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aby 2 września 2019 r. wspólnie z babciami, dziadkami, a także osobami samotnymi, które mieszkają w danym regionie i wywodzą się z pokolenia Dzieci Wojny uczestniczyć w inauguracji roku szkolnego 2019/2020. W ten sposób w całej Polsce stworzymy możliwość międzypokoleniowego dialogu, który będzie cennym doświadczeniem dla uczniów. Będzie to również wyraz szacunku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wdzięczności dla żywego pomnika historii.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Dodatkowe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informacje, w tym dotyczące sposobu rejestracji, dostępne są na stronie internetowej Kuratorium Oświaty oraz pod adresem: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www.przerwanymarsz.pl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20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Marcin\Desktop\przerwany-marsz-logo-180x6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120" y="260648"/>
            <a:ext cx="171450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4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Diecezjalne Konkursy Wiedzy Biblijnej Biblista Junior i Młody Biblista </a:t>
            </a:r>
            <a:b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– 4. Edycja 2019/2020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315874"/>
            <a:ext cx="9906000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Katolickie Stowarzyszenie uBIBLIJNIEni.pl organizuje w roku szkolnym 4. Edycję Diecezjalnych Konkursów Wiedzy Biblijnej dla uczniów Szkół Podstawowych </a:t>
            </a:r>
            <a:r>
              <a:rPr lang="pl-PL" sz="2000">
                <a:latin typeface="Times" panose="02020603050405020304" pitchFamily="18" charset="0"/>
                <a:cs typeface="Times" panose="02020603050405020304" pitchFamily="18" charset="0"/>
              </a:rPr>
              <a:t>Diecezji </a:t>
            </a:r>
            <a:r>
              <a:rPr lang="pl-PL" sz="2000" smtClean="0">
                <a:latin typeface="Times" panose="02020603050405020304" pitchFamily="18" charset="0"/>
                <a:cs typeface="Times" panose="02020603050405020304" pitchFamily="18" charset="0"/>
              </a:rPr>
              <a:t>Zielonogórsko-Gorzowskiej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Biblista Junior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(klasy 4-6 SP)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oraz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Młody Biblista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(klasy 7-8 SP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). 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tej edycji przedmiotem zmagań będzie Ewangelia według św. Łukasza dla uczestniczących w konkursie Biblista Junior oraz 1 i 2 List do Koryntian dla uczestniczących w konkursie Młody Biblista. </a:t>
            </a: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Harmonogram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zgłoszenia szkół poprzez formularz elektroniczny do 16.10.2019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etap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szkolny: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16.01.2020 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17.01.2020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etap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rejonowy: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5.03.2020;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6.03.2020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Finał: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2.04.2020;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3.04.2020 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Szczegółowe informacje na stronie </a:t>
            </a: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www.ubiblijnieni.pl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zakładce /nasze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inicjatywy/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diecezjalne konkursy wiedzy biblijnej – tam też formularze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zgłoszeniowe </a:t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oraz FB/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Diecezjalne Konkursy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Biblijne/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4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Konferencja Uczeń-zawodnik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906000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smtClean="0">
                <a:latin typeface="Times" panose="02020603050405020304" pitchFamily="18" charset="0"/>
                <a:cs typeface="Times" panose="02020603050405020304" pitchFamily="18" charset="0"/>
              </a:rPr>
              <a:t>Zapraszamy 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II Ogólnopolską Konferencję Naukową </a:t>
            </a:r>
            <a:r>
              <a:rPr lang="pl-PL" sz="2000" b="1" i="1" dirty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Uczeń – zawodnik </a:t>
            </a:r>
            <a: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2000" b="1" i="1" dirty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Szanse i wyzwania sportu w szkołach sportowych/szkołach mistrzostwa sportowego”.</a:t>
            </a:r>
            <a:endParaRPr lang="pl-PL" sz="2000" dirty="0">
              <a:solidFill>
                <a:srgbClr val="5805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Konferencja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odbędzie się w Auli</a:t>
            </a:r>
            <a:r>
              <a:rPr lang="pl-PL" sz="2000" b="1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Akademickiego Liceum Mistrzostwa Sportowego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Gorzowie Wielkopolskim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27 września 2019 r.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przy ul. Chopina 52 budynek 8, 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rozpoczęcie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 godzinie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9</a:t>
            </a:r>
            <a:r>
              <a:rPr lang="pl-PL" sz="2000" b="1" baseline="30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00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Organizatorami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konferencji są: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Wydział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Humanistyczny, Zakład Edukacji, Katedra Edukacji Dziecka Akademii im. Jakuba z Paradyża w Gorzowie Wielkopolskim,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Kuratorium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Oświaty w Gorzowie Wielkopolskim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Akademickie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Liceum Mistrzostwa Sportowego w Gorzowie Wielkopolskim.</a:t>
            </a:r>
          </a:p>
        </p:txBody>
      </p:sp>
    </p:spTree>
    <p:extLst>
      <p:ext uri="{BB962C8B-B14F-4D97-AF65-F5344CB8AC3E}">
        <p14:creationId xmlns:p14="http://schemas.microsoft.com/office/powerpoint/2010/main" val="25988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Komunikaty</a:t>
            </a:r>
            <a:endParaRPr lang="pl-PL" sz="1800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315874"/>
            <a:ext cx="9906000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Narodowe Czytanie 2019</a:t>
            </a:r>
            <a:endParaRPr lang="pl-PL" sz="20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Podczas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tegorocznej odsłony akcji Narodowe Czytanie Para Prezydencka zaproponowała do czytania</a:t>
            </a:r>
            <a:r>
              <a:rPr lang="pl-PL" sz="200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sz="2000" i="1" smtClean="0">
                <a:latin typeface="Times" panose="02020603050405020304" pitchFamily="18" charset="0"/>
                <a:cs typeface="Times" panose="02020603050405020304" pitchFamily="18" charset="0"/>
              </a:rPr>
              <a:t>Nowele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polskie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 Prezydent Andrzej Duda z Małżonką dokonali wyboru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ponad stu propozycji tytułów przesłanych do Kancelarii Prezydenta. 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Osiem lektur na ósme Narodowe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Czytanie: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 smtClean="0">
                <a:latin typeface="Times" panose="02020603050405020304" pitchFamily="18" charset="0"/>
                <a:cs typeface="Times" panose="02020603050405020304" pitchFamily="18" charset="0"/>
              </a:rPr>
              <a:t>Dobra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pani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Eliza Orzeszkowa;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Dym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Maria Konopnicka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Katarynka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Bolesław Prus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Mój ojciec wstępuje do strażaków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(ze zbioru: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Sanatorium pod Klepsydrą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 – Bruno Schulz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Orka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– Władysław Stanisław Reymont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Rozdzióbią nas kruki, wrony…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Stefan Żeromski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Sachem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– Henryk Sienkiewicz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Sawa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(z cyklu: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Pamiątki Soplicy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 – Henryk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Rzewuski</a:t>
            </a:r>
          </a:p>
          <a:p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Więcej informacji na stronie </a:t>
            </a:r>
            <a: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MEN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oraz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www.prezydent.pl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93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Rekrutacja członków Komisji Dyscyplinarnej dla Nauczycieli 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przy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Wojewodzie Lubuskim – dodatkowy nabór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31670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Lubuski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 Oświaty informuje, że prowadzony będzie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dodatkowy nabór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kandydatów na członków Komisji Dyscyplinarnej dla Nauczycieli przy Wojewodzie Lubuskim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Kandydatury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prosimy zgłaszać w formie pisemnej w terminie do dnia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30 września 2019 r.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adres Kuratorium Oświaty w Gorzowie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Wielkopolskim.</a:t>
            </a:r>
          </a:p>
          <a:p>
            <a:pPr algn="just"/>
            <a:endParaRPr lang="pl-PL" sz="2000" dirty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Więcej informacji na stronie internetowej Kuratorium Oświaty.</a:t>
            </a:r>
            <a:endParaRPr lang="pl-PL" sz="1600" dirty="0" smtClean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61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Wolne miejsca w szkołach ponadpodstawowych i ponadgimnazjalnych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4843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Kuratorium Oświaty w Gorzowie Wlkp. uruchomiło na swoim serwerze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platformę do wyszukiwania wolnych miejsc w szkołach ponadpodstawowych i ponadgimnazjalnych po przeprowadzonej rekrutacji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Zainteresowane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osoby mogą zapoznać się z ofertą edukacyjną szkół, w których pozostały wolne miejsca.</a:t>
            </a:r>
          </a:p>
          <a:p>
            <a:pPr algn="just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Serwis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został uruchomiony 16.07.2019 r., trwa zbieranie danych.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Prosimy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szkoły o uzupełnienie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danych poprzez stronę: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  <a:hlinkClick r:id="rId3"/>
            </a:endParaRPr>
          </a:p>
          <a:p>
            <a:pPr algn="ctr"/>
            <a:r>
              <a:rPr lang="pl-PL" sz="24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</a:t>
            </a:r>
            <a:r>
              <a:rPr lang="pl-PL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://ko-gorzow.edu.pl/miejsca</a:t>
            </a:r>
            <a:endParaRPr lang="pl-PL" sz="24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 smtClean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 </a:t>
            </a:r>
            <a:endParaRPr lang="pl-PL" sz="1600" dirty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3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</a:rPr>
              <a:t>Zatrudnienie </a:t>
            </a:r>
            <a:r>
              <a:rPr lang="pl-PL" sz="1800" dirty="0">
                <a:solidFill>
                  <a:srgbClr val="000099"/>
                </a:solidFill>
              </a:rPr>
              <a:t>w szkołach osób niebędących </a:t>
            </a:r>
            <a:r>
              <a:rPr lang="pl-PL" sz="1800" dirty="0" smtClean="0">
                <a:solidFill>
                  <a:srgbClr val="000099"/>
                </a:solidFill>
              </a:rPr>
              <a:t>nauczycielami</a:t>
            </a:r>
            <a:br>
              <a:rPr lang="pl-PL" sz="1800" dirty="0" smtClean="0">
                <a:solidFill>
                  <a:srgbClr val="000099"/>
                </a:solidFill>
              </a:rPr>
            </a:br>
            <a:r>
              <a:rPr lang="pl-PL" sz="1800" dirty="0" smtClean="0">
                <a:solidFill>
                  <a:srgbClr val="000099"/>
                </a:solidFill>
              </a:rPr>
              <a:t> </a:t>
            </a:r>
            <a:r>
              <a:rPr lang="pl-PL" sz="1800" dirty="0">
                <a:solidFill>
                  <a:srgbClr val="000099"/>
                </a:solidFill>
              </a:rPr>
              <a:t>oraz nauczycieli nieposiadających wymaganych kwalifikacji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 fontScale="92500"/>
          </a:bodyPr>
          <a:lstStyle/>
          <a:p>
            <a:pPr algn="just"/>
            <a:r>
              <a:rPr lang="pl-PL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Procedura wyrażania zgody na zatrudnienie w szkołach osób niebędących nauczycielami </a:t>
            </a: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nauczycieli nieposiadających wymaganych kwalifikacji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http://zatrudnienie.ko-gorzow.edu.pl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opatrzonym stosownymi pieczęciami oraz podpisem dyrektora szkoły. Wniosek powinien zostać przesłany do Kuratorium Oświaty w Gorzowie Wielkopolskim. </a:t>
            </a:r>
          </a:p>
          <a:p>
            <a:pPr algn="just"/>
            <a:endPara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wniosku należy załączyć wskazane w procedurze dokumenty.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jest udostępniona na stronie Kuratorium Oświaty w Gorzowie Wlkp. w zakładce: </a:t>
            </a:r>
          </a:p>
          <a:p>
            <a:pPr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i organy prowadzące » Dyrektorzy i nauczyciele » </a:t>
            </a: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Zgody na zatrudnienie </a:t>
            </a:r>
            <a:endParaRPr lang="pl-PL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81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Wskazówki </a:t>
            </a:r>
            <a:r>
              <a:rPr lang="pl-PL" sz="1800" dirty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realizacji</a:t>
            </a:r>
            <a:endParaRPr lang="pl-PL" sz="18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 Zaleca się: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prawidłowo wypełniać wnioski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nagrody i odznaczenia dla nauczycieli (zachowanie rozsądku w ilości składanych wniosków i przedstawienie rzetelnego, oczywistego uzasadnienia),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prawidłowo wypełniać wnioski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stypendia Prezesa Rady Ministrów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Ministra Edukacji Narodowej (uwzględnianie nowych formularzy),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bardzo dokładne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wypisywać dane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uczestników konkursów przedmiotowych, ponieważ na tej podstawie wystawiane są zaświadczenia,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systematyczne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monitorować stronę internetową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komunikator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elektronicznym systemie ankiet Kuratorium Oświaty,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pobierać aktualne wnioski i inne dokumenty niezbędne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załatwienia sprawy oraz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prawidłowo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wypełniać,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zgłaszać wycieczki zagraniczne 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kilkudniowym wyprzedzeniem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a nie dzień przed wyjazdem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).</a:t>
            </a:r>
            <a:endParaRPr lang="pl-PL" dirty="0"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82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</a:t>
            </a:r>
            <a:r>
              <a:rPr lang="pl-PL" sz="200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szkolny 2019/2020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2019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Przedszkola:</a:t>
            </a: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lvl="0" indent="-1081088"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zapewnienia dzieciom i młodzieży pomocy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 pedagogicznej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-82550"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przedszkoli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17 ust.1a pkt 5 rozporządzenia Ministra Edukacji Narodowej z dnia 17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szczegółowej organizacji publicznych szkół i publicznych przedszkoli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649,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póżn.zm.);</a:t>
            </a: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ust.1, §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ust.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§ 8, § 11, §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ust. 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z dnia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sierpnia 2017 r.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zasad organizacji i udzielania pomocy psychologiczno-pedagogicznej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publicznych przedszkolach, szkołach i placówkach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1591);</a:t>
            </a: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9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określać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arkuszu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organizacji przedszkola ogólną liczbę godzin pracy finansowanych ze środków przydzielonych przez organ prowadzący przedszkole/szkołę, w tym liczbę godzin zajęć z zakresu pomocy psychologiczno-pedagogicznej, realizowanych w szczególności przez pedagoga, psychologa, logopedę i innych nauczycieli,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obejmować dzieci pomocą psychologiczno-pedagogiczną na podstawie rozpoznania indywidualnych możliwości psychofizycznych dziecka i czynników środowiskowych wpływających na jego funkcjonowanie w przedszkolu,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dokumentować realizację zajęć z zakresu pomocy psychologiczno-pedagogicznej w dziennikach zajęć,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przekraczać dozwolonej prawem liczebności dzieci na zajęciach korekcyjno-kompensacyjnych,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oceniać efektywność udzielonej pomocy i formułować wnioski dotyczące dalszych działań mających na celu poprawę funkcjonowania dziecka,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uzgadniać warunki współpracy organizowania i udzielania pomocy psychologiczno-pedagogicznej w przedszkolu z podmiotami, z którymi tę pomoc się organizuje i udziela.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  <a:endParaRPr lang="pl-PL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4548" y="1268760"/>
            <a:ext cx="9906000" cy="6389885"/>
          </a:xfrm>
        </p:spPr>
        <p:txBody>
          <a:bodyPr>
            <a:normAutofit/>
          </a:bodyPr>
          <a:lstStyle/>
          <a:p>
            <a:pPr marL="228600" lvl="0" indent="-228600" algn="just">
              <a:buFont typeface="+mj-lt"/>
              <a:buAutoNum type="arabicPeriod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Powitanie uczestników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narady.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Wystąpienie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Lubuskiego Kuratora Oświaty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Wyniki, wnioski i rekomendacje ze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sprawowanego nadzoru pedagogicznego nad szkołami i placówkami przez Lubuskiego Kuratora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Oświaty w roku szkolnym 2018/2019: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kontrole przewidziane w planie nadzoru pedagogicznego Lubuskiego Kuratora Oświaty, 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kontrole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w trybie działań doraźnych, skargi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ewaluacje zewnętrzne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problemowe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monitorowanie pracy szkół i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placówek,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w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spomaganie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sz="155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Pozostałe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zadania LKO (oceny pracy, konkursy, dotacje, awans zawodowy,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wypoczynek).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Raport z realizacji programu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Lubuskiego Kuratora Oświaty „Wspomaganie dyrektorów szkół podstawowych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zakresie sprawowania nadzoru pedagogicznego nad procesem kształcenia w roku szkolnym 2018/2019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”.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Zmiany w przepisach prawa oświatowego 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Organizacja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nadzoru pedagogicznego w roku szkolnym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2019/2020: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kierunki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polityki oświatowej państwa,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planowe działania w zakresie nadzoru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pedagogicznego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(kontrole, ewaluacje,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monitorowanie, wspomaganie),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ozostałe zadania LKO.</a:t>
            </a:r>
          </a:p>
          <a:p>
            <a:pPr marL="342900" lvl="0" indent="-342900" algn="just">
              <a:buFont typeface="+mj-lt"/>
              <a:buAutoNum type="arabicPeriod" startAt="8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Oferty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lubuskich placówek doskonalenia nauczycieli na rok szkolny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2019/2020 dotyczące doskonalenia nauczycieli oraz wspomagania szkół i placówek.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3050" lvl="0" indent="-273050" algn="just">
              <a:buFont typeface="+mj-lt"/>
              <a:buAutoNum type="arabicPeriod" startAt="8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Komunikaty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, podsumowanie i zakończenie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narady. 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6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zkoły podstawowe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lvl="0" indent="-1081088" algn="just"/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zapewnienia dzieciom i młodzieży pomocy psychologiczno- pedagogicznej.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szkół podstawowych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ust. 2a pkt 4 rozporządzenia Ministra Edukacji Narodowej z dnia 17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szczegółowej organizacji publicznych szkół i publicznych przedszkoli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649, z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póżn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lvl="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ust.1,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4 ust.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§ 7,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 § 9,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20 ust. 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rozporządzenia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dnia 9 sierpnia 2017 r.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zasad organizacji i udzielania pomocy psychologiczno-pedagogicznej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publicznych przedszkolach, szkołach i placówkach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1591);</a:t>
            </a: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32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określać w arkuszu organizacji szkoły ogólną liczbę godzin pracy finansowanych ze środków przydzielonych przez organ prowadzący szkołę, w tym liczbę godzin zajęć z zakresu pomocy psychologiczno-pedagogicznej, realizowanych w szczególności przez pedagoga, psychologa, logopedę i innych nauczycieli,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obejmować uczniów pomocą psychologiczno-pedagogiczną na podstawie rozpoznania indywidualnych możliwości psychofizycznych ucznia i czynników środowiskowych wpływających na jego funkcjonowanie w szkole,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dokumentować realizację zajęć z zakresu pomocy psychologiczno-pedagogicznej w dziennikach zajęć,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przekraczać dozwolonej prawem liczebności uczniów na zajęciach rozwijających uzdolnienia, zajęciach korekcyjno-kompensacyjnych, logopedycznych i dydaktyczno-wyrównawczych,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oceniać efektywność udzielonej pomocy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formułować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wnioski dotyczące dalszych działań mających na celu poprawę funkcjonowania ucznia,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uzgadniać warunki współpracy organizowania i udzielania pomocy psychologiczno-pedagogicznej w szkole z podmiotami, z którymi tę pomoc uczniowi się organizuje i udziela.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2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zkoły podstawowe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indent="-1081088" algn="just"/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tworzenia, organizowania oraz funkcjonowania oddziałów sportowych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szkół podstawowych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98 ust. 1 pkt 6 ustawy z dnia 14 grudnia 2016 r. –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U. 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r. poz.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996);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ust. 2 rozporządzenia Ministra Edukacji Narodowej z dnia 27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oddziałów i szkół sportowych oraz oddziałów i szkół mistrzostwa sportowego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671), § 1 ust. 2 rozporządzenia Ministra Edukacji Narodowej z dnia 15 października 2012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warunków tworzenia, organizacji oraz działania oddziałów sportowych, szkół sportowych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mistrzostwa sportowego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(Dz. U. z 2012 r., poz. 1129).</a:t>
            </a: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55467" y="1389615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uwzględnić w statucie szkoły organizację oddziałów sportowych,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realizujących szkolenie sportowe w oddziale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sportowym 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szkole podstawowej wynosiła co najmniej 20 uczniów w pierwszym roku szkolenia.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08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doraźne prowadzone,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zaistnieje potrzeba podjęcia działań nieprzewidzianych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58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896544"/>
          </a:xfrm>
        </p:spPr>
        <p:txBody>
          <a:bodyPr>
            <a:normAutofit fontScale="92500" lnSpcReduction="10000"/>
          </a:bodyPr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 przeprowadzono </a:t>
            </a:r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od 1 września 2018 r. do 15 lipca 2019 r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115 szkołach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placówkach  nadzorowanych przez 115 dyrektorów oraz rozpatrzono </a:t>
            </a:r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skarg. </a:t>
            </a:r>
          </a:p>
          <a:p>
            <a:pPr algn="just"/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przeprowadzono:  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wynikające z art. 14 ust. 3 ustawy Prawo oświatowe, 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 zakresie „Działania dotyczące wzmocnienia bezpieczeństwa”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Narodowej.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66124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10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kontroli w trybie działań doraźnych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280592" y="1052736"/>
            <a:ext cx="7254806" cy="400110"/>
          </a:xfrm>
          <a:prstGeom prst="rect">
            <a:avLst/>
          </a:prstGeom>
          <a:solidFill>
            <a:srgbClr val="5805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przeprowadzono: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666424"/>
              </p:ext>
            </p:extLst>
          </p:nvPr>
        </p:nvGraphicFramePr>
        <p:xfrm>
          <a:off x="47994" y="1484784"/>
          <a:ext cx="9657534" cy="53707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1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53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2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6583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42416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 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Liceum 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</a:t>
                      </a:r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SOSW/MOW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Szkoły dla </a:t>
                      </a:r>
                      <a:b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dorosłych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4437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678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968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prowadzącego </a:t>
                      </a: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szkołę lub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placówkę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Prokuratury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Obywatelskich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0993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</a:t>
                      </a:r>
                      <a:r>
                        <a:rPr lang="pl-PL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na skutek stwierdzenia przez Kuratora Oświaty potrzeby przeprowadzenia kontroli 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trybie działań doraźnych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pl-PL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pl-PL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pl-PL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8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638614"/>
              </p:ext>
            </p:extLst>
          </p:nvPr>
        </p:nvGraphicFramePr>
        <p:xfrm>
          <a:off x="0" y="0"/>
          <a:ext cx="9906000" cy="720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634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936024"/>
              </p:ext>
            </p:extLst>
          </p:nvPr>
        </p:nvGraphicFramePr>
        <p:xfrm>
          <a:off x="4105" y="1412776"/>
          <a:ext cx="9906001" cy="48711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89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5805FF"/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zapewnienie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uczniom bezpiecznych  </a:t>
                      </a: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higienicznych warunków nauki, wychowania  </a:t>
                      </a: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opieki</a:t>
                      </a:r>
                      <a:endParaRPr lang="pl-PL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58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204">
                <a:tc gridSpan="12">
                  <a:txBody>
                    <a:bodyPr/>
                    <a:lstStyle/>
                    <a:p>
                      <a:pPr marL="26543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966200" algn="l"/>
                        </a:tabLs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bezpieczeństwa dzieciom/uczniom podczas pobytu w przedszkolu/szkole;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bezpieczeństwa, zajęć lekcyjnych, pozalekcyjnych i wycieczek szkolnych;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opieki uczniom podczas lekcji, podczas przerw;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działań zapewniających eliminowanie niepożądanych zachowań uczniów i nadzoru nauczycieli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nad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uczniami podczas przerw;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zakresu zadań nauczycieli i innych pracowników szkoły w związku z wypadkami uczniów.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03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709010"/>
              </p:ext>
            </p:extLst>
          </p:nvPr>
        </p:nvGraphicFramePr>
        <p:xfrm>
          <a:off x="4105" y="1412776"/>
          <a:ext cx="9906001" cy="4590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94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sprawowania nadzoru pedagogicznego przez dyrektora szkoły </a:t>
                      </a: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niewłaściwej współpracy </a:t>
                      </a: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rodzicami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43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896">
                <a:tc gridSpan="12">
                  <a:txBody>
                    <a:bodyPr/>
                    <a:lstStyle/>
                    <a:p>
                      <a:pPr marL="534988" indent="-1793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nadzoru dyrektora nad pracą nauczycieli;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nadzoru dyrektora nad organizacją, monitorowaniem i dokumentowaniem udzielanej pomocy psychologiczno-pedagogicznej, a także prowadzonej dokumentacji przebiegu nauczania, rekrutacji;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niewłaściwa współpraca dyrektora z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nauczycielami,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rodzicami;</a:t>
                      </a: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indywidualizacji nauczania.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81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4001731013"/>
              </p:ext>
            </p:extLst>
          </p:nvPr>
        </p:nvGraphicFramePr>
        <p:xfrm>
          <a:off x="2961523" y="5445224"/>
          <a:ext cx="4212467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1150</a:t>
            </a:r>
          </a:p>
          <a:p>
            <a:pPr algn="ctr"/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765 samodzielnych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385 w </a:t>
            </a:r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360928" y="6381328"/>
            <a:ext cx="320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30.09.2018r.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97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776867"/>
              </p:ext>
            </p:extLst>
          </p:nvPr>
        </p:nvGraphicFramePr>
        <p:xfrm>
          <a:off x="4105" y="1412776"/>
          <a:ext cx="9906001" cy="48489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96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chemeClr val="accent3">
                            <a:lumMod val="50000"/>
                          </a:schemeClr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przestrzegania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praw dziecka i praw ucznia</a:t>
                      </a:r>
                      <a:endParaRPr lang="pl-PL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62007">
                <a:tc gridSpan="12">
                  <a:txBody>
                    <a:bodyPr/>
                    <a:lstStyle/>
                    <a:p>
                      <a:pPr marL="534988" indent="-1793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kompleksowej organizacji pomocy psychologiczno-pedagogicznej i realizacji zaleceń  poradni;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niewłaściwa organizacja pomocy adekwatniej do rozpoznanych potrzeb ucznia we współpracy z rodzicami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poradnią psychologiczno-pedagogiczną;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zajęć rewalidacyjnych i specjalistycznych, działań wspierających rodziców;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nieposzanowanie przez nauczycieli godności ucznia;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nierzetelne realizowanie zadań przez wychowawcę klasy.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29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600" dirty="0" smtClean="0">
                <a:effectLst/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342647"/>
              </p:ext>
            </p:extLst>
          </p:nvPr>
        </p:nvGraphicFramePr>
        <p:xfrm>
          <a:off x="3" y="1318507"/>
          <a:ext cx="9905997" cy="5561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3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93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227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32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16295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016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Obszary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będące przedmiotem kontroli:</a:t>
                      </a:r>
                      <a:endParaRPr lang="pl-PL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832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zapewnienie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uczniom bezpiecznych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higienicznych warunków nauki, wychowania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opieki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185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</a:t>
                      </a: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nauki, w szczególności niestosowanie</a:t>
                      </a: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przez nauczycieli </a:t>
                      </a:r>
                      <a:b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ocenianiu bieżącym zapisów wewnątrzszkolnego oceniania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realizacja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 programowych i ramowych planów nauczania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538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przestrzeganie przez szkołę niepubliczną przepisów art.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3 ustawy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Prawo oświatowe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praw dziecka i praw ucznia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statutu szkoły lub placówki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zgodność zatrudniania nauczycieli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wymaganymi kwalifikacjami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319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szczególności  dotyczące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sprawowania nadzoru pedagogicznego przez dyrektora szkoły, niewłaściwej współpracy</a:t>
                      </a:r>
                      <a:r>
                        <a:rPr lang="pl-PL" sz="12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z rodzicami, organizacji pomocy psychologiczno-pedagogicznej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29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Liczba wydanych zaleceń: </a:t>
                      </a:r>
                      <a:endParaRPr lang="pl-PL" sz="1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210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465538" y="116096"/>
            <a:ext cx="8311997" cy="89255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82  kontroli w trybie działań doraźnych wydano 210 zaleceń.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38  kontroli w trybie działań doraźnych nie wydano zaleceń.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467846"/>
              </p:ext>
            </p:extLst>
          </p:nvPr>
        </p:nvGraphicFramePr>
        <p:xfrm>
          <a:off x="128464" y="1556792"/>
          <a:ext cx="9073007" cy="27705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3096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7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75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2864">
                <a:tc>
                  <a:txBody>
                    <a:bodyPr/>
                    <a:lstStyle/>
                    <a:p>
                      <a:pPr algn="ctr" fontAlgn="b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2018/2019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2017/2018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2016/2017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2015/2016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864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kontroli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2864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wydanych zaleceń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1908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Współczynnik  ilości zaleceń  do ilości kontroli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1,75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1,04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1,22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68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3460" y="1256467"/>
            <a:ext cx="9906000" cy="51244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 opracowywaniu aneksów do arkusza organizacji </a:t>
            </a:r>
            <a:r>
              <a:rPr lang="pl-PL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szkoły/placówki </a:t>
            </a:r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szczególną uwagę należy zwrócić na:</a:t>
            </a:r>
          </a:p>
          <a:p>
            <a:pPr algn="just"/>
            <a:endParaRPr lang="pl-PL" sz="1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pełną nazwę szkoły, zgodną z podjętą uchwałą przez radę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gminy/powiatu,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czytelne zapisy ujęte w arkuszu i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załączniku,  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przydzielanie liczby godzin poszczególnym nauczycielom zgodnie z obowiązującym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prawem,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planowanie zajęć z zakresu pomocy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tygodniowego wymiaru  godzin obowiązkowych zajęć edukacyjnych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ustalonych </a:t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planie nauczania dla klas na I </a:t>
            </a:r>
            <a:r>
              <a:rPr lang="pl-PL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II etapie edukacyjnym z liczbą tygodniowego wymiaru godzin obowiązkowych zajęć edukacyjnych wskazanym w przedmiotowych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rozporządzeniach,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zajęć, które wynikają ze szczególnych przepisów między innymi: religii/etyki, wychowania do życia w rodzinie, zajęć doradztwa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zawodowego,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zaplanowanie godzin  pracy biblioteki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szkolnej,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przestrzeganie zasad obowiązkowego podziału na grupy – zgodnie z odpowiednimi przepisami w tym zakresie (język obcy, wychowanie fizyczne, zajęcia komputerowe/informatyka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pełne brzmienie nazw obowiązkowych i dodatkowych zajęć edukacyjnych, zgodnych 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ramowym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planem nauczania/tygodniowym rozkładem zajęć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legendy w przypadku zastosowania skrótów lub innych oznaczeń w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arkuszu.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1832653" y="160338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szkoły/placówki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44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w piśmie potwierdza 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wniesienia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zastrzeżeń 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62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w trybie działań doraźnych </a:t>
            </a: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na prośbę Ministra Edukacji Narodowej </a:t>
            </a:r>
            <a:b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60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na prośbę MEN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>
            <a:noAutofit/>
          </a:bodyPr>
          <a:lstStyle/>
          <a:p>
            <a:pPr marL="0" indent="0" algn="just"/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dniu 11 maja 2019 r. Minister Edukacji Narodowej zwrócił się do kuratorów oświaty z prośbą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 zobowiązanie dyrektorów szkół w ramach sprawowanego nadzoru pedagogicznego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do:</a:t>
            </a:r>
          </a:p>
          <a:p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przeprowadzenia rad pedagogicznych na temat obowiązków w zakresie zapewnienia bezpieczeństwa uczniom, wynikających z przepisów prawa oświatowego, procedur zachowania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sytuacjach kryzysowych i nadzwyczajnych;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zorganizowania spotkań z rodzicami uczniów, podczas których zostaną przedstawione procedury bezpieczeństwa obowiązujące na terenie danej placówki oraz osoby i instytucje, do których można zgłosić się o wsparcie w sytuacjach wymagających pomocy psychologiczno-pedagogicznej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wychowawczej;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przeprowadzenia godzin wychowawczych z uczniami na temat czynników warunkujących bezpieczeństwo w szkole, procedur zachowania w sytuacji nadzwyczajnej oraz obowiązków wynikających z poszanowania drugiego człowieka;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wzmocnienia współpracy pomiędzy szkołą a rodzicami, w tym przez utworzenie formuły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tzw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anonimowej skrzynki na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sygnały.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 algn="just">
              <a:buClr>
                <a:srgbClr val="FF0000"/>
              </a:buClr>
            </a:pP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18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na prośbę MEN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340768"/>
            <a:ext cx="9596439" cy="4478673"/>
          </a:xfrm>
        </p:spPr>
        <p:txBody>
          <a:bodyPr>
            <a:noAutofit/>
          </a:bodyPr>
          <a:lstStyle/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Jednocześnie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zobowiązano kuratorów oświaty do przeprowadzenia kontroli w trybie działań doraźnych w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10 %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szkół określonego typu, w celu weryfikacji wykonania działań.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Lubuski Kurator Oświaty zobowiązał dyrektorów szkół z terenu województwa lubuskiego do przeprowadzenia wymienionych czynności do końca maja 2019 r.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czerwcu 2019 r. przeprowadzono łącznie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65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kontroli, obejmując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11,1%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szkół określonego typu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tj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szkoły podstawowe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(41)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gimnazja </a:t>
            </a:r>
            <a:r>
              <a:rPr lang="pl-PL" sz="18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licea ogólnokształcące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(8)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technika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(7)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oraz branżowe szkoły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stopnia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(6)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pięciu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jednostkach, tj. w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7,7 %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skontrolowanych szkół wydano zalecenia pokontrolne. Dotyczyły one niewykonania działań w zakresie: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zorganizowania spotkania z rodzicami uczniów w tym przekazania informacji o osobach oraz instytucjach, do których można zgłosić się o wsparcie w sytuacjach wymagających pomocy  psychologiczno-pedagogicznej i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wychowawczej;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przeprowadzenia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godziny wychowawczej z uczniami na temat:</a:t>
            </a:r>
          </a:p>
          <a:p>
            <a:pPr marL="273050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 procedur zachowania w sytuacji nadzwyczajnej;</a:t>
            </a:r>
          </a:p>
          <a:p>
            <a:pPr marL="273050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 obowiązków wynikających z poszanowania drugiego człowieka;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wzmocnienia współpracy z rodzicami, w tym utworzenia formuły tzw. anonimowej skrzynki na sygnały.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Dyrektorzy szkół, w których stwierdzono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nieprawidłowości,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poinformowali o wykonaniu zaleceń.</a:t>
            </a:r>
          </a:p>
          <a:p>
            <a:pPr marL="0" indent="0" algn="just">
              <a:buClr>
                <a:srgbClr val="FF0000"/>
              </a:buClr>
            </a:pP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65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2018/2019</a:t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ustalonymi przez Ministra Edukacji Narodowej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podstawowymi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kierunkami realizacji polityki oświatowej państwa,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prowadzone było na platformie SEO w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czterech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obszarach:</a:t>
            </a:r>
          </a:p>
          <a:p>
            <a:pPr algn="ctr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dostosowanie bazy lokalowej do wymagań określonych przepisami prawa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młodzieżowe ośrodki wychowawcze, młodzieżowe ośrodki socjoterapii, specjalne ośrodki szkolno-wychowawcze i specjalne ośrodki wychowawcze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działalności innowacyjnej i wykorzystanie technologii informacyjno-komunikacyjnych w procesie nauczania </a:t>
            </a:r>
          </a:p>
          <a:p>
            <a:pPr marL="355600"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publiczne szkoły podstawowe, ogólnodostępne i specjalne, z wyłączeniem szkół podstawowych dla dorosłych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organizacja kształcenia uczniów według indywidualnego programu i toku nauki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(publiczne szkoły podstawowe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szkół, w których uczniowie realizują indywidualny program lub tok nauki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 </a:t>
            </a:r>
            <a:endParaRPr lang="pl-PL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wszystkie typy szkół – szkoły wskazane przez Kuratora Oświaty).</a:t>
            </a: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877" y="2276872"/>
            <a:ext cx="9751250" cy="3816424"/>
          </a:xfrm>
        </p:spPr>
        <p:txBody>
          <a:bodyPr>
            <a:normAutofit/>
          </a:bodyPr>
          <a:lstStyle/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placówek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tym: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młodzieżowy ośrodek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wychowawczy,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młodzieżowe ośrodki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socjoterapii,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specjalnych ośrodków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szkolno-wychowawczych.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Bazę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lokalową do przepisów prawa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dostosowało 8 ośrodków.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ośrodków wskazało na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braki w wyposażeniu.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zaokrąglony 3"/>
          <p:cNvSpPr/>
          <p:nvPr/>
        </p:nvSpPr>
        <p:spPr>
          <a:xfrm>
            <a:off x="272480" y="1412776"/>
            <a:ext cx="9505056" cy="57606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/>
              <a:t>T1: Dostosowanie </a:t>
            </a:r>
            <a:r>
              <a:rPr lang="pl-PL" sz="2000" b="1" dirty="0"/>
              <a:t>bazy lokalowej do wymagań określonych przepisami prawa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51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90" y="1556792"/>
            <a:ext cx="9751250" cy="4392488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5805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Wnioski:</a:t>
            </a:r>
            <a:endParaRPr lang="pl-PL" sz="2000" b="1" dirty="0">
              <a:solidFill>
                <a:srgbClr val="5805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 młodzieżowe ośrodki wychowawcze, młodzieżowe ośrodki socjoterapii, specjalne ośrodki szkolno-wychowawcze i specjalne ośrodki wychowawcze, które w dniu wejścia w życie rozporządzenia nie spełniają wymagań, o których mowa odpowiednio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26 i § 43,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dostosują ośrodki do tych wymagań do dnia 31 sierpnia 2020 r. </a:t>
            </a: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(§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 rozporządzenia Ministra Edukacji Narodowej z dnia 11 sierpnia 2017 r. w sprawie publicznych placówek oświatowo-wychowawczych, młodzieżowych ośrodków wychowawczych, młodzieżowych ośrodków socjoterapii, specjalnych ośrodków szkolno-wychowawczych, specjalnych ośrodków wychowawczych, ośrodków rewalidacyjno-wychowawczych oraz placówek zapewniających opiekę i wychowanie uczniom w okresie pobierania nauki poza miejscem stałego zamieszkania (Dz.U. poz. 1606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87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302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publiczne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ogólnodostępne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specjalne,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wyłączeniem szkół podstawowych dla dorosłych. 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innowacyjną w roku szkolnym 2018/2019 prowadziło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148 szkół podstawowych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Realizowane projekty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(232 projekty)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są innowacjami: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programowymi – 87 projektów, co stanowi 27,8 %,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rganizacyjnymi – 48 projektów, co stanowi 15,34 %,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etodycznymi – 97 projektów, co stanowi 30,99 % wszystkich realizowanych projektów.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T2: Prowadzenie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innowacyjnej i wykorzystanie technologii informacyjno-komunikacyjnych w procesie nauczania </a:t>
            </a:r>
          </a:p>
        </p:txBody>
      </p:sp>
    </p:spTree>
    <p:extLst>
      <p:ext uri="{BB962C8B-B14F-4D97-AF65-F5344CB8AC3E}">
        <p14:creationId xmlns:p14="http://schemas.microsoft.com/office/powerpoint/2010/main" val="362584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2542787218"/>
              </p:ext>
            </p:extLst>
          </p:nvPr>
        </p:nvGraphicFramePr>
        <p:xfrm>
          <a:off x="344488" y="1700808"/>
          <a:ext cx="94330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12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publiczne szkoły podstawowe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kilku przypadkach dyrektorzy szkół/placówek utożsamiali indywidualny program i tok nauki z nauczaniem indywidualnym lub zindywidualizowaną ścieżką kształcenia.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T3: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kształcenia uczniów według indywidualnego programu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toku nauki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wskazanych przez Lubuskiego Kuratora Oświaty,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tym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szkół podstawowych,</a:t>
            </a: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liceów ogólnokształcących,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technika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Badanie przeprowadzone było w szkołach, za pomocą wywiadu i ankiet przeprowadzonych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dyrektorem i nauczycielami.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Każdy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wizytator przeprowadził obserwację 5 lekcji w danej szkole.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T4: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</a:t>
            </a:r>
          </a:p>
        </p:txBody>
      </p:sp>
    </p:spTree>
    <p:extLst>
      <p:ext uri="{BB962C8B-B14F-4D97-AF65-F5344CB8AC3E}">
        <p14:creationId xmlns:p14="http://schemas.microsoft.com/office/powerpoint/2010/main" val="175395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90" y="1556792"/>
            <a:ext cx="9751250" cy="4392488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5805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2000" b="1" dirty="0">
              <a:solidFill>
                <a:srgbClr val="5805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 algn="just">
              <a:buFont typeface="+mj-lt"/>
              <a:buAutoNum type="arabicParenR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Proces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kształtowania kompetencji kluczowych na zajęciach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nie ma charakteru powszechnego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lvl="0" indent="-457200">
              <a:buFont typeface="+mj-lt"/>
              <a:buAutoNum type="arabicParenR"/>
            </a:pPr>
            <a:endParaRPr lang="pl-PL" sz="2000" b="1" u="sng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pl-PL" sz="2000" b="1" u="sng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sz="2000" b="1" u="sng" dirty="0">
                <a:latin typeface="Times" panose="02020603050405020304" pitchFamily="18" charset="0"/>
                <a:cs typeface="Times" panose="02020603050405020304" pitchFamily="18" charset="0"/>
              </a:rPr>
              <a:t>wszyscy nauczyciele: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świadomie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kształcą na lekcji kompetencje kluczowe uczniów,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potrafią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wskazać, jakie kompetencje kluczowe były kształtowane na zajęciach,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mają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świadomość, że obowiązek kształtowania kompetencji kluczowych na lekcji wynika z realizacji podstawy programowej,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nawiązują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 zajęciach do wiedzy i doświadczeń otaczającego nas świata.</a:t>
            </a:r>
          </a:p>
          <a:p>
            <a:endParaRPr lang="pl-PL" sz="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26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i 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 pracy szkół i placówek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340768"/>
            <a:ext cx="9751250" cy="5672672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i rekomendacje: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Zapoznawać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z kierunkami realizacji polityki oświatowej państwa na dany rok szkolny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strona MEN: Strona główna » Jakość edukacji » Nadzór pedagogiczny 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Obserwować komunikaty zamieszczane na stronie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Oświaty: </a:t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(Menu główne - Nadzór pedagogiczny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Monitorowanie).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Sprawdzać aktualny dostęp do platformy SEO (</a:t>
            </a:r>
            <a:r>
              <a:rPr lang="pl-PL" sz="19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http://www.seo2.npseo.pl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problemu z dostępem kontaktować się natychmiast z pracownikiem wskazanym przez Lubuskiego Kuratora Oświaty do przeprowadzania monitorowania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Sylwia Czapla 95-725-50-30).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Wypełniać </a:t>
            </a: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należy tyko </a:t>
            </a: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arkusze, które dotyczą danej placówki/danego typu szkoły. </a:t>
            </a: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Jeśli </a:t>
            </a: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badany obszar nie dotyczy szkoły nie kończyć i nie zapisywać ankiety.</a:t>
            </a:r>
            <a:endParaRPr lang="pl-PL" sz="1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Ankiety należy wypełniać w wyznaczonym terminie. Ze względu na przekazywanie danych do MEN, ankiety wypełnione po wyznaczonym terminie nie są liczone do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sprawozdania, a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zadanie traktuje się jako niewypełnione przez dyrektora danej szkoły/placówki.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 wypełnieniem arkusza przypomnieć akty prawa, aby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udzielone odpowiedzi były zgodne </a:t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aktualnymi przepisami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prawa oświatowego.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Dochować staranności w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terminowym 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jakościowym przekazywaniu informacji.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jest jedną z form nadzoru pedagogicznego, ankiety monitorowania powinien wypełniać dyrektor szkoły.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399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60072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46166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endParaRPr lang="pl-PL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 wyników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pedagogicznego, w tym wniosków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kontroli;</a:t>
            </a:r>
          </a:p>
          <a:p>
            <a:pPr marL="534988" lvl="0" indent="-17938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planie nadzoru pedagogicznego Lubuskiego Kuratora Oświaty, kontroli w trybie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działań </a:t>
            </a:r>
            <a:r>
              <a:rPr lang="pl-PL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ewaluacji.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przekazywanie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informacji o istotnych zagadnieniach dotyczących systemu oświaty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zmianach w przepisach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prawa dotyczących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funkcjonowania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placówek;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 organizowanie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konferencji i narad dla dyrektorów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endParaRPr lang="pl-PL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rostokąt z rogami zaokrąglonymi po przekątnej 1"/>
          <p:cNvSpPr/>
          <p:nvPr/>
        </p:nvSpPr>
        <p:spPr>
          <a:xfrm>
            <a:off x="-4423" y="1274124"/>
            <a:ext cx="9891977" cy="720080"/>
          </a:xfrm>
          <a:prstGeom prst="round2Diag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</a:t>
            </a: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szczególności </a:t>
            </a: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poprzez</a:t>
            </a:r>
            <a:r>
              <a:rPr lang="pl-PL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20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2018/2019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na rok szkolny 2018/2019 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rocznica odzyskania niepodległości – wychowanie do wartości i kształtowanie patriotycznych postaw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ogólnego. Kształcenie rozwijające samodzielność, kreatywność i innowacyjność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zawodowe oparte na ścisłej współpracy z pracodawcami. Rozwój doradztwa zawodowego.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cyfrowych uczniów i nauczycieli. Bezpieczne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odpowiedzialne korzystanie z zasobów dostępnych w sieci.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2937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10"/>
              </a:spcBef>
              <a:spcAft>
                <a:spcPts val="0"/>
              </a:spcAft>
            </a:pP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Wnioski: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Przekazywane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informacje o istotnych zagadnieniach dotyczących systemu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oświaty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zmianach w przepisach prawa dotyczących funkcjonowania szkół  i placówek przez Lubuskiego Kuratora Oświaty z wykorzystaniem form konferencji i narad dla dyrektorów oraz informacji na stronie internetowej LKO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przyczyniły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się do podniesienia  kompetencji w obszarze planowania i realizacji zadań w zakresie sprawowanego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nadzoru.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związku z niezadowalającymi wynikami uzyskiwanymi przez szkoły na egzaminach zewnętrznych Lubuski Kurator Oświaty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określił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zadanie opracowania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i realizowania programu „Wspomaganie dyrektorów szkół podstawowych w zakresie sprawowania nadzoru pedagogicznego nad procesem kształcenia” w celu podwyższenia skuteczności kształcenia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Prowadzony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nadzór pedagogiczny na terenie gmin i powiatów przez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wizytatorów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przyczynił się do wsparcia merytorycznego dyrektorów szkół/placówek, pomocy 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 rozwiązywaniu konkretnych problemów oraz współpracy z organami prowadzącymi.</a:t>
            </a:r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77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Pozostałe zadania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8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Oceny pracy dyrektorów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roku szkolnego 2017/2018 oceną pracy dyrektorów szkół i placówek zajmuje się Wydział Nadzoru Pedagogicznego.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roku szkolnym 2018/2019 w Kuratorium Oświaty dokonano ocen pracy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6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4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dyrektorów szkół i placówek, w tym: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19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IX-XII 2018,</a:t>
            </a: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45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I-VIII 2019.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99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Organizacja konkursów przedmiotowych </a:t>
            </a: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Lubuskiego </a:t>
            </a:r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Kuratora Oświaty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3"/>
          </a:xfrm>
        </p:spPr>
        <p:txBody>
          <a:bodyPr>
            <a:noAutofit/>
          </a:bodyPr>
          <a:lstStyle/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2019/2020 organizowane będą konkursy przedmiotowe Lubuskiego Kuratora Oświaty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szkół podstawowych z 10 przedmiotów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biologia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fizyka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geografia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angielski,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francuski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niemiecki,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polski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matematyka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Konkursy podobnie jak w latach ubiegłych obsługiwane będą na serwerze kuratorium. Zasady zgłaszania uczniów na platformie ESKP pozostają bez zmian. Szkoły dokonują wpisów na platformie za pomocą posiadanych loginów i haseł. W przypadku potrzeby wprowadzenia zmian istnieje możliwość dodania nowych placówek. </a:t>
            </a:r>
          </a:p>
          <a:p>
            <a:pPr algn="just"/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Prosimy o dokładne wypełnianie zgłoszeń uczniów, gdyż na tej podstawie wystawiane są zaświadczenia dla laureatów i finalistów konkursów. Zgłaszamy wszystkich uczniów do etapu szkolnego biorących udział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poszczególnych konkursach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Platforma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zostanie uruchomiona od 1 listopada 2019 r. </a:t>
            </a:r>
          </a:p>
        </p:txBody>
      </p:sp>
    </p:spTree>
    <p:extLst>
      <p:ext uri="{BB962C8B-B14F-4D97-AF65-F5344CB8AC3E}">
        <p14:creationId xmlns:p14="http://schemas.microsoft.com/office/powerpoint/2010/main" val="296725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Awans zawodowy 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sesji zimowej do Lubuskiego Kuratora Oświaty wpłynęło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117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wniosków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dyplomowanego:</a:t>
            </a:r>
          </a:p>
          <a:p>
            <a:pPr lvl="0"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116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postepowań zakończyło się pozytywnie,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postępowanie – negatywnie.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sesji </a:t>
            </a:r>
            <a:r>
              <a:rPr lang="pl-PL" smtClean="0">
                <a:latin typeface="Times" panose="02020603050405020304" pitchFamily="18" charset="0"/>
                <a:cs typeface="Times" panose="02020603050405020304" pitchFamily="18" charset="0"/>
              </a:rPr>
              <a:t>letniej 2019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wpłynęło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271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wniosków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dyplomowanego, z czego: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267 postepowań zakończyło się pozytywnie, 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1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postępowanie –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negatywnie,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1 postępowanie zawieszono,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 wnioski wycofano.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Razem w roku szkolnym 2018/2019 rozpatrzono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388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wniosków nauczycieli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dyplomowanego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34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170994"/>
              </p:ext>
            </p:extLst>
          </p:nvPr>
        </p:nvGraphicFramePr>
        <p:xfrm>
          <a:off x="200472" y="1340769"/>
          <a:ext cx="9505056" cy="5508864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6643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1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53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działania – 2019 r.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Kwota w zł.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5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Wypoczynek letni dla dzieci z rodzin z terenu województwa lubuskiego finansowany w całości z budżetu państwa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1 226 305,00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Dofinansowanie wypoczynku letniego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526 038,00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Wyprawka szkolna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247 455,00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Realizacja zadań w zakresie wychowania przedszkolnego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35 647 424,00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860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Dotacja celowa na wyposażenie szkół w podręczniki, materiały edukacyjne lub materiały ćwiczeniowe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731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5 170 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000,00</a:t>
                      </a:r>
                      <a:b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(będzie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zwiększona o  2 000 000,00)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12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Zasiłek losowy na cele edukacyjne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zdarzeń losowych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435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Rządowy program rozwoju szkolnej infrastruktury oraz kompetencji uczniów i nauczycieli w zakresie technologii informacyjno-komunikacyjnych na lata 2017-2019 – „Aktywna tablica”.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830 200,00</a:t>
                      </a:r>
                    </a:p>
                    <a:p>
                      <a:pPr marL="476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(limit na województwo lubuskie w br. 2 121 875,00 zł)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241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 „Posiłek w szkole i w domu”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76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1 007 938,18 zł (limit na województwo lubuskie w br. 1 016 003,00 zł)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275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Dofinansowanie świadczeń pomocy materialnej o charakterze socjalnym - stypendia i zasiłki szkolne za okres I – VI 2019 r.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5 679 236,00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20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28664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697757"/>
              </p:ext>
            </p:extLst>
          </p:nvPr>
        </p:nvGraphicFramePr>
        <p:xfrm>
          <a:off x="128464" y="1340768"/>
          <a:ext cx="1049846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777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Informacje dotyczące opiniowania arkuszy organizacji pracy szkół i placówek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13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3460" y="1256467"/>
            <a:ext cx="9906000" cy="51244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 opracowywaniu aneksów do arkusza organizacji </a:t>
            </a:r>
            <a:r>
              <a:rPr lang="pl-PL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szkoły/placówki </a:t>
            </a:r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szczególną uwagę należy zwrócić na:</a:t>
            </a:r>
          </a:p>
          <a:p>
            <a:pPr algn="just"/>
            <a:endParaRPr lang="pl-PL" sz="1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pełną nazwę szkoły, zgodną z podjętą uchwałą przez radę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gminy/powiatu,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czytelne zapisy ujęte w arkuszu i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załączniku,  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przydzielanie liczby godzin poszczególnym nauczycielom zgodnie z obowiązującym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prawem,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planowanie zajęć z zakresu pomocy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tygodniowego wymiaru  godzin obowiązkowych zajęć edukacyjnych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ustalonych </a:t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planie nauczania dla klas na I </a:t>
            </a:r>
            <a:r>
              <a:rPr lang="pl-PL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II etapie edukacyjnym z liczbą tygodniowego wymiaru godzin obowiązkowych zajęć edukacyjnych wskazanym w przedmiotowych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rozporządzeniach,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zajęć, które wynikają ze szczególnych przepisów między innymi: religii/etyki, wychowania do życia w rodzinie, zajęć doradztwa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zawodowego,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zaplanowanie godzin  pracy biblioteki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szkolnej,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przestrzeganie zasad obowiązkowego podziału na grupy – zgodnie z odpowiednimi przepisami w tym zakresie (język obcy, wychowanie fizyczne, zajęcia komputerowe/informatyka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pełne brzmienie nazw obowiązkowych i dodatkowych zajęć edukacyjnych, zgodnych 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ramowym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planem nauczania/tygodniowym rozkładem zajęć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legendy w przypadku zastosowania skrótów lub innych oznaczeń w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arkuszu.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1832653" y="160338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szkoły/placówki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44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Zmiany wprowadzone do 30 września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opracowuje,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 zasięgnięciu opinii zakładowych organizacji związkowych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Ustawy Prawo Oświatowe).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zatwierdza wprowadzone przez dyrektora szkoły zmiany, po zasięgnięciu opinii organu sprawującego nadzór pedagogiczny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 opracowania arkusza organizacji szkoły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dotyczy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dyrektorów szkół niepublicznych. Jeśli organ prowadzący szkołę zdecyduje, że dyrektor ma opracować projekt arkusza, to tryb sporządzenia, warunki zatwierdzenia dobrze jest uregulować w statucie szkoły.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76"/>
            <a:ext cx="9906000" cy="5157664"/>
          </a:xfrm>
        </p:spPr>
        <p:txBody>
          <a:bodyPr>
            <a:normAutofit lnSpcReduction="10000"/>
          </a:bodyPr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na sygnalizowane nieprawidłowości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i placówkach związane z problematyką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115 szkołach i placówkach  nadzorowanych przez 115 dyrektorów oraz rozpatrzono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skarg.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przeprowadzono: 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wynikające z art. 14 ust. 3 ustawy Prawo oświatowe,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 zakresie „Działania dotyczące wzmocnienia bezpieczeństwa” na wniosek Ministerstwa Edukacji Narodowej.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monitorowania,</a:t>
            </a:r>
            <a:endParaRPr lang="pl-PL" sz="1800" dirty="0">
              <a:latin typeface="Times New Roman" pitchFamily="18" charset="0"/>
              <a:cs typeface="Times New Roman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itchFamily="18" charset="0"/>
                <a:cs typeface="Times New Roman" pitchFamily="18" charset="0"/>
              </a:rPr>
              <a:t>podejmował wiele działań na polecenie MEN, ORE wynikających z kierunków polityki oświatowej państwa.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360712" y="450852"/>
            <a:ext cx="6408190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2800" b="1" i="1" dirty="0">
                <a:solidFill>
                  <a:srgbClr val="0000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                               Aneksy</a:t>
            </a:r>
            <a:r>
              <a:rPr lang="pl-PL" b="1" i="1" dirty="0">
                <a:solidFill>
                  <a:srgbClr val="0000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00026" y="1557340"/>
            <a:ext cx="9432925" cy="39703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wszystkich zmian wprowadzonych w arkuszu organizacyjnym do 30 września należy sporządzić aneks </a:t>
            </a:r>
            <a:b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przedstawić go do zaopiniowania organowi nadzoru pedagogicznego.</a:t>
            </a: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endParaRPr lang="pl-PL" sz="28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u="sng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Zgodnie z zarządzeniem Lubuskiego Kuratora Oświaty</a:t>
            </a:r>
            <a:r>
              <a:rPr lang="pl-PL" sz="2800" u="sng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28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Zmieniony arkusz należy przesłać wraz z pismem przewodnim wskazującym zmiany wprowadzone </a:t>
            </a: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28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zatwierdzonego arkusza</a:t>
            </a:r>
            <a:r>
              <a:rPr lang="pl-PL" sz="20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1778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76536" y="1412776"/>
            <a:ext cx="8420100" cy="5256584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pl-PL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pl-PL" sz="3100" dirty="0" smtClean="0">
                <a:solidFill>
                  <a:srgbClr val="FF0000"/>
                </a:solidFill>
                <a:cs typeface="Times New Roman" pitchFamily="18" charset="0"/>
              </a:rPr>
              <a:t>PROGRAM </a:t>
            </a:r>
            <a:r>
              <a:rPr lang="pl-PL" sz="3100" dirty="0" smtClean="0">
                <a:solidFill>
                  <a:srgbClr val="FF0000"/>
                </a:solidFill>
              </a:rPr>
              <a:t>LUBUSKIEGO KURATORA                               </a:t>
            </a:r>
            <a:br>
              <a:rPr lang="pl-PL" sz="3100" dirty="0" smtClean="0">
                <a:solidFill>
                  <a:srgbClr val="FF0000"/>
                </a:solidFill>
              </a:rPr>
            </a:br>
            <a:r>
              <a:rPr lang="pl-PL" sz="3100" dirty="0" smtClean="0">
                <a:solidFill>
                  <a:srgbClr val="FF0000"/>
                </a:solidFill>
              </a:rPr>
              <a:t>OŚWIATY</a:t>
            </a:r>
            <a:r>
              <a:rPr lang="pl-PL" sz="3100" i="1" dirty="0" smtClean="0">
                <a:solidFill>
                  <a:srgbClr val="FF0000"/>
                </a:solidFill>
              </a:rPr>
              <a:t> </a:t>
            </a:r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100" b="0" i="1" dirty="0" smtClean="0"/>
              <a:t>„Wspomaganie dyrektorów </a:t>
            </a:r>
            <a:r>
              <a:rPr lang="pl-PL" sz="3100" b="0" i="1" dirty="0" err="1" smtClean="0"/>
              <a:t>szkół</a:t>
            </a:r>
            <a:r>
              <a:rPr lang="pl-PL" sz="3100" b="0" i="1" dirty="0" smtClean="0"/>
              <a:t> podstawowych                          w zakresie sprawowania nadzoru pedagogicznego nad procesem kształcenia</a:t>
            </a:r>
            <a:r>
              <a:rPr lang="pl-PL" sz="3100" i="1" dirty="0" smtClean="0"/>
              <a:t>” </a:t>
            </a:r>
            <a:br>
              <a:rPr lang="pl-PL" sz="3100" i="1" dirty="0" smtClean="0"/>
            </a:br>
            <a:r>
              <a:rPr lang="pl-PL" sz="3100" i="1" dirty="0" smtClean="0"/>
              <a:t>w roku szkolnym 2018/2019</a:t>
            </a:r>
            <a:br>
              <a:rPr lang="pl-PL" sz="3100" i="1" dirty="0" smtClean="0"/>
            </a:br>
            <a:r>
              <a:rPr lang="pl-PL" sz="3100" i="1" dirty="0" smtClean="0"/>
              <a:t/>
            </a:r>
            <a:br>
              <a:rPr lang="pl-PL" sz="3100" i="1" dirty="0" smtClean="0"/>
            </a:br>
            <a:r>
              <a:rPr lang="pl-PL" sz="3100" i="1" dirty="0" smtClean="0"/>
              <a:t/>
            </a:r>
            <a:br>
              <a:rPr lang="pl-PL" sz="3100" i="1" dirty="0" smtClean="0"/>
            </a:br>
            <a:r>
              <a:rPr lang="pl-PL" sz="3100" i="1" dirty="0" smtClean="0"/>
              <a:t/>
            </a:r>
            <a:br>
              <a:rPr lang="pl-PL" sz="3100" i="1" dirty="0" smtClean="0"/>
            </a:br>
            <a:r>
              <a:rPr lang="pl-PL" sz="2200" i="1" dirty="0" smtClean="0"/>
              <a:t>Gorzów Wielkopolski, sierpień 2019 </a:t>
            </a:r>
            <a:r>
              <a:rPr lang="pl-PL" sz="2200" i="1" dirty="0" err="1" smtClean="0"/>
              <a:t>r</a:t>
            </a:r>
            <a:r>
              <a:rPr lang="pl-PL" sz="2200" i="1" dirty="0" smtClean="0"/>
              <a:t>.</a:t>
            </a:r>
            <a:r>
              <a:rPr lang="pl-PL" sz="3100" i="1" dirty="0" smtClean="0"/>
              <a:t/>
            </a:r>
            <a:br>
              <a:rPr lang="pl-PL" sz="3100" i="1" dirty="0" smtClean="0"/>
            </a:br>
            <a:r>
              <a:rPr lang="pl-PL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pl-PL" sz="22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25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88640"/>
            <a:ext cx="8481392" cy="928694"/>
          </a:xfrm>
        </p:spPr>
        <p:txBody>
          <a:bodyPr>
            <a:normAutofit/>
          </a:bodyPr>
          <a:lstStyle/>
          <a:p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24599"/>
          </a:xfrm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chemeClr val="bg2">
                    <a:lumMod val="25000"/>
                  </a:schemeClr>
                </a:solidFill>
              </a:rPr>
              <a:t>Zagadnienia:</a:t>
            </a:r>
          </a:p>
          <a:p>
            <a:pPr marL="457200" indent="-457200">
              <a:buAutoNum type="arabicPeriod"/>
            </a:pPr>
            <a:r>
              <a:rPr lang="pl-PL" sz="2400" dirty="0" smtClean="0"/>
              <a:t>Cele i założenia programu.</a:t>
            </a:r>
          </a:p>
          <a:p>
            <a:pPr marL="457200" indent="-457200">
              <a:buAutoNum type="arabicPeriod"/>
            </a:pPr>
            <a:r>
              <a:rPr lang="pl-PL" sz="2400" dirty="0" smtClean="0"/>
              <a:t>Realizacja programu w roku szkolnym 2018/2019.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Wyniki egzaminu ósmoklasisty w województwie lubuskim w roku szkolnym 2018/2019.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Wnioski i rekomendacje.</a:t>
            </a:r>
          </a:p>
          <a:p>
            <a:pPr marL="457200" indent="-457200"/>
            <a:endParaRPr lang="pl-PL" sz="2400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pl-PL" sz="3600" dirty="0" smtClean="0"/>
          </a:p>
          <a:p>
            <a:pPr marL="457200" indent="-457200">
              <a:buAutoNum type="arabicPeriod"/>
            </a:pPr>
            <a:endParaRPr lang="pl-PL" sz="3600" dirty="0" smtClean="0"/>
          </a:p>
          <a:p>
            <a:pPr marL="457200" indent="-457200"/>
            <a:endParaRPr lang="pl-PL" dirty="0" smtClean="0"/>
          </a:p>
          <a:p>
            <a:pPr marL="457200" indent="-457200">
              <a:buAutoNum type="arabicPeriod"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9613669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88640"/>
            <a:ext cx="832056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rgbClr val="FF0000"/>
                </a:solidFill>
              </a:rPr>
              <a:t>Cele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i założenia programu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pl-PL" sz="1800" dirty="0" smtClean="0"/>
          </a:p>
          <a:p>
            <a:r>
              <a:rPr lang="pl-PL" sz="2400" b="1" dirty="0" smtClean="0"/>
              <a:t>Cel główny: </a:t>
            </a:r>
            <a:endParaRPr lang="pl-PL" sz="2000" dirty="0" smtClean="0"/>
          </a:p>
          <a:p>
            <a:pPr algn="just"/>
            <a:r>
              <a:rPr lang="pl-PL" sz="2400" dirty="0" smtClean="0"/>
              <a:t>Rozwijanie kompetencji i wspomaganie dyrektorów </a:t>
            </a:r>
            <a:r>
              <a:rPr lang="pl-PL" sz="2400" dirty="0" err="1" smtClean="0"/>
              <a:t>szkół</a:t>
            </a:r>
            <a:r>
              <a:rPr lang="pl-PL" sz="2400" dirty="0" smtClean="0"/>
              <a:t> w zakresie sprawowania nadzoru pedagogicznego nad procesem edukacyjnym planowanym i organizowanym w sposób sprzyjający rozwojowi uczniów, w tym dobrze przygotowujący ich do egzaminu ósmoklasisty.</a:t>
            </a:r>
            <a:endParaRPr lang="pl-PL" sz="2000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09541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8544" y="142852"/>
            <a:ext cx="890270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Cele i </a:t>
            </a:r>
            <a:r>
              <a:rPr lang="pl-PL" dirty="0" smtClean="0">
                <a:solidFill>
                  <a:srgbClr val="FF0000"/>
                </a:solidFill>
              </a:rPr>
              <a:t>założenia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programu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312631"/>
          </a:xfrm>
        </p:spPr>
        <p:txBody>
          <a:bodyPr>
            <a:normAutofit fontScale="92500"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pl-PL" dirty="0" smtClean="0"/>
              <a:t>  </a:t>
            </a:r>
            <a:r>
              <a:rPr lang="pl-PL" sz="2100" dirty="0" smtClean="0">
                <a:cs typeface="Times New Roman" pitchFamily="18" charset="0"/>
              </a:rPr>
              <a:t>Realizacja programu przewidziana jest w okresie od </a:t>
            </a:r>
            <a:r>
              <a:rPr lang="pl-PL" sz="2100" b="1" dirty="0" smtClean="0">
                <a:cs typeface="Times New Roman" pitchFamily="18" charset="0"/>
              </a:rPr>
              <a:t>września 2018 </a:t>
            </a:r>
            <a:r>
              <a:rPr lang="pl-PL" sz="2100" b="1" dirty="0" err="1" smtClean="0">
                <a:cs typeface="Times New Roman" pitchFamily="18" charset="0"/>
              </a:rPr>
              <a:t>r</a:t>
            </a:r>
            <a:r>
              <a:rPr lang="pl-PL" sz="2100" b="1" dirty="0" smtClean="0">
                <a:cs typeface="Times New Roman" pitchFamily="18" charset="0"/>
              </a:rPr>
              <a:t>. do sierpnia </a:t>
            </a:r>
            <a:br>
              <a:rPr lang="pl-PL" sz="2100" b="1" dirty="0" smtClean="0">
                <a:cs typeface="Times New Roman" pitchFamily="18" charset="0"/>
              </a:rPr>
            </a:br>
            <a:r>
              <a:rPr lang="pl-PL" sz="2100" b="1" dirty="0" smtClean="0">
                <a:cs typeface="Times New Roman" pitchFamily="18" charset="0"/>
              </a:rPr>
              <a:t>      2022 </a:t>
            </a:r>
            <a:r>
              <a:rPr lang="pl-PL" sz="2100" b="1" dirty="0" err="1" smtClean="0">
                <a:cs typeface="Times New Roman" pitchFamily="18" charset="0"/>
              </a:rPr>
              <a:t>r</a:t>
            </a:r>
            <a:r>
              <a:rPr lang="pl-PL" sz="2100" b="1" dirty="0" smtClean="0">
                <a:cs typeface="Times New Roman" pitchFamily="18" charset="0"/>
              </a:rPr>
              <a:t>. w cyklu rocznym </a:t>
            </a:r>
            <a:r>
              <a:rPr lang="pl-PL" sz="2100" dirty="0" smtClean="0">
                <a:cs typeface="Times New Roman" pitchFamily="18" charset="0"/>
              </a:rPr>
              <a:t>(</a:t>
            </a:r>
            <a:r>
              <a:rPr lang="pl-PL" sz="2100" dirty="0" smtClean="0">
                <a:solidFill>
                  <a:srgbClr val="FF0000"/>
                </a:solidFill>
                <a:cs typeface="Times New Roman" pitchFamily="18" charset="0"/>
              </a:rPr>
              <a:t>rok szkolny 2018/2019</a:t>
            </a:r>
            <a:r>
              <a:rPr lang="pl-PL" sz="2100" dirty="0" smtClean="0">
                <a:cs typeface="Times New Roman" pitchFamily="18" charset="0"/>
              </a:rPr>
              <a:t>; </a:t>
            </a:r>
            <a:r>
              <a:rPr lang="pl-PL" sz="2100" dirty="0" err="1" smtClean="0">
                <a:cs typeface="Times New Roman" pitchFamily="18" charset="0"/>
              </a:rPr>
              <a:t>2019</a:t>
            </a:r>
            <a:r>
              <a:rPr lang="pl-PL" sz="2100" dirty="0" smtClean="0">
                <a:cs typeface="Times New Roman" pitchFamily="18" charset="0"/>
              </a:rPr>
              <a:t>/2020; 20120/2021;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 </a:t>
            </a:r>
            <a:r>
              <a:rPr lang="pl-PL" sz="2100" dirty="0" err="1" smtClean="0">
                <a:cs typeface="Times New Roman" pitchFamily="18" charset="0"/>
              </a:rPr>
              <a:t>2021</a:t>
            </a:r>
            <a:r>
              <a:rPr lang="pl-PL" sz="2100" dirty="0" smtClean="0">
                <a:cs typeface="Times New Roman" pitchFamily="18" charset="0"/>
              </a:rPr>
              <a:t>/2022);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2100" dirty="0" smtClean="0">
                <a:cs typeface="Times New Roman" pitchFamily="18" charset="0"/>
              </a:rPr>
              <a:t> Szkoła realizuje program w oparciu o </a:t>
            </a:r>
            <a:r>
              <a:rPr lang="pl-PL" sz="2100" b="1" dirty="0" smtClean="0">
                <a:cs typeface="Times New Roman" pitchFamily="18" charset="0"/>
              </a:rPr>
              <a:t>własny plan działań </a:t>
            </a:r>
            <a:r>
              <a:rPr lang="pl-PL" sz="2100" dirty="0" smtClean="0">
                <a:cs typeface="Times New Roman" pitchFamily="18" charset="0"/>
              </a:rPr>
              <a:t>opracowany na określony rok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szkolny zgodnie z zapisami w programie oraz z uwzględnieniem potrzeb i specyfiki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 szkoły;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2100" dirty="0" smtClean="0">
                <a:cs typeface="Times New Roman" pitchFamily="18" charset="0"/>
              </a:rPr>
              <a:t> </a:t>
            </a:r>
            <a:r>
              <a:rPr lang="pl-PL" sz="2100" b="1" dirty="0" smtClean="0">
                <a:cs typeface="Times New Roman" pitchFamily="18" charset="0"/>
              </a:rPr>
              <a:t>Przekazanie do kuratorium </a:t>
            </a:r>
            <a:r>
              <a:rPr lang="pl-PL" sz="2100" dirty="0" smtClean="0">
                <a:cs typeface="Times New Roman" pitchFamily="18" charset="0"/>
              </a:rPr>
              <a:t>w terminie do końca września danego roku szkolnego    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podpisanego przez dyrektora planu działań prowadzonych w ramach programu,  stanowi       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 </a:t>
            </a:r>
            <a:r>
              <a:rPr lang="pl-PL" sz="2100" b="1" dirty="0" smtClean="0">
                <a:cs typeface="Times New Roman" pitchFamily="18" charset="0"/>
              </a:rPr>
              <a:t>potwierdzenie udziału szkoły w programie</a:t>
            </a:r>
            <a:r>
              <a:rPr lang="pl-PL" sz="2100" dirty="0" smtClean="0">
                <a:cs typeface="Times New Roman" pitchFamily="18" charset="0"/>
              </a:rPr>
              <a:t>;        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2100" dirty="0" smtClean="0">
                <a:cs typeface="Times New Roman" pitchFamily="18" charset="0"/>
              </a:rPr>
              <a:t> W każdym roku szkolnym </a:t>
            </a:r>
            <a:r>
              <a:rPr lang="pl-PL" sz="2100" b="1" dirty="0" smtClean="0">
                <a:cs typeface="Times New Roman" pitchFamily="18" charset="0"/>
              </a:rPr>
              <a:t>program podlega ewaluacji </a:t>
            </a:r>
            <a:r>
              <a:rPr lang="pl-PL" sz="2100" dirty="0" smtClean="0">
                <a:cs typeface="Times New Roman" pitchFamily="18" charset="0"/>
              </a:rPr>
              <a:t>przeprowadzanej po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 ogłoszeniu wyników egzaminu ósmoklasisty;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2100" dirty="0" smtClean="0">
                <a:cs typeface="Times New Roman" pitchFamily="18" charset="0"/>
              </a:rPr>
              <a:t>  Ewaluacja programu odbywa się dwutorowo: 1) w każdej szkole w odniesieniu do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zaplanowanych i przeprowadzonych w ramach programu działań oraz wyników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egzaminu uzyskanych przez uczniów szkoły, 2) w Kuratorium Oświaty w odniesieniu do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działań prowadzonych w województwie oraz ogólnych wyników szkół w gminach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 i powiatach;</a:t>
            </a:r>
          </a:p>
          <a:p>
            <a:pPr>
              <a:buFont typeface="Wingdings" pitchFamily="2" charset="2"/>
              <a:buChar char="Ø"/>
            </a:pPr>
            <a:endParaRPr lang="pl-PL" sz="2100" dirty="0"/>
          </a:p>
        </p:txBody>
      </p:sp>
    </p:spTree>
    <p:extLst>
      <p:ext uri="{BB962C8B-B14F-4D97-AF65-F5344CB8AC3E}">
        <p14:creationId xmlns:p14="http://schemas.microsoft.com/office/powerpoint/2010/main" val="27052037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Cele i </a:t>
            </a:r>
            <a:r>
              <a:rPr lang="pl-PL" dirty="0" smtClean="0">
                <a:solidFill>
                  <a:srgbClr val="FF0000"/>
                </a:solidFill>
              </a:rPr>
              <a:t>założenia 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programu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pl-PL" dirty="0" smtClean="0"/>
              <a:t> </a:t>
            </a:r>
            <a:r>
              <a:rPr lang="pl-PL" sz="1900" dirty="0" smtClean="0">
                <a:cs typeface="Times New Roman" pitchFamily="18" charset="0"/>
              </a:rPr>
              <a:t>Z realizacji programu i jego ewaluacji w każdym roku szkolnym </a:t>
            </a:r>
            <a:r>
              <a:rPr lang="pl-PL" sz="1900" dirty="0" err="1" smtClean="0">
                <a:cs typeface="Times New Roman" pitchFamily="18" charset="0"/>
              </a:rPr>
              <a:t>szkoła</a:t>
            </a:r>
            <a:r>
              <a:rPr lang="pl-PL" sz="1900" dirty="0" smtClean="0">
                <a:cs typeface="Times New Roman" pitchFamily="18" charset="0"/>
              </a:rPr>
              <a:t> opracowuje </a:t>
            </a:r>
            <a:br>
              <a:rPr lang="pl-PL" sz="1900" dirty="0" smtClean="0">
                <a:cs typeface="Times New Roman" pitchFamily="18" charset="0"/>
              </a:rPr>
            </a:br>
            <a:r>
              <a:rPr lang="pl-PL" sz="1900" dirty="0" smtClean="0">
                <a:cs typeface="Times New Roman" pitchFamily="18" charset="0"/>
              </a:rPr>
              <a:t>      </a:t>
            </a:r>
            <a:r>
              <a:rPr lang="pl-PL" sz="1900" b="1" dirty="0" smtClean="0">
                <a:cs typeface="Times New Roman" pitchFamily="18" charset="0"/>
              </a:rPr>
              <a:t>własne sprawozdanie </a:t>
            </a:r>
            <a:r>
              <a:rPr lang="pl-PL" sz="1900" dirty="0" smtClean="0">
                <a:cs typeface="Times New Roman" pitchFamily="18" charset="0"/>
              </a:rPr>
              <a:t>zawierające wnioski i rekomendacje, a </a:t>
            </a:r>
            <a:r>
              <a:rPr lang="pl-PL" sz="1900" dirty="0" err="1" smtClean="0">
                <a:cs typeface="Times New Roman" pitchFamily="18" charset="0"/>
              </a:rPr>
              <a:t>zespół</a:t>
            </a:r>
            <a:r>
              <a:rPr lang="pl-PL" sz="1900" dirty="0" smtClean="0">
                <a:cs typeface="Times New Roman" pitchFamily="18" charset="0"/>
              </a:rPr>
              <a:t> ds. programu  –       </a:t>
            </a:r>
            <a:br>
              <a:rPr lang="pl-PL" sz="1900" dirty="0" smtClean="0">
                <a:cs typeface="Times New Roman" pitchFamily="18" charset="0"/>
              </a:rPr>
            </a:br>
            <a:r>
              <a:rPr lang="pl-PL" sz="1900" dirty="0" smtClean="0">
                <a:cs typeface="Times New Roman" pitchFamily="18" charset="0"/>
              </a:rPr>
              <a:t>       </a:t>
            </a:r>
            <a:r>
              <a:rPr lang="pl-PL" sz="1900" b="1" dirty="0" smtClean="0">
                <a:cs typeface="Times New Roman" pitchFamily="18" charset="0"/>
              </a:rPr>
              <a:t>RAPORT;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900" dirty="0" smtClean="0">
                <a:cs typeface="Times New Roman" pitchFamily="18" charset="0"/>
              </a:rPr>
              <a:t> </a:t>
            </a:r>
            <a:r>
              <a:rPr lang="pl-PL" sz="1900" b="1" dirty="0" smtClean="0">
                <a:cs typeface="Times New Roman" pitchFamily="18" charset="0"/>
              </a:rPr>
              <a:t>Wnioski i rekomendacje </a:t>
            </a:r>
            <a:r>
              <a:rPr lang="pl-PL" sz="1900" dirty="0" smtClean="0">
                <a:cs typeface="Times New Roman" pitchFamily="18" charset="0"/>
              </a:rPr>
              <a:t>z ewaluacji programu oraz analizy wyników egzaminu </a:t>
            </a:r>
            <a:br>
              <a:rPr lang="pl-PL" sz="1900" dirty="0" smtClean="0">
                <a:cs typeface="Times New Roman" pitchFamily="18" charset="0"/>
              </a:rPr>
            </a:br>
            <a:r>
              <a:rPr lang="pl-PL" sz="1900" dirty="0" smtClean="0">
                <a:cs typeface="Times New Roman" pitchFamily="18" charset="0"/>
              </a:rPr>
              <a:t>      ósmoklasisty są </a:t>
            </a:r>
            <a:r>
              <a:rPr lang="pl-PL" sz="1900" b="1" dirty="0" smtClean="0">
                <a:cs typeface="Times New Roman" pitchFamily="18" charset="0"/>
              </a:rPr>
              <a:t>ukierunkowane na wzrost efektów kształcenia </a:t>
            </a:r>
            <a:r>
              <a:rPr lang="pl-PL" sz="1900" dirty="0" smtClean="0">
                <a:cs typeface="Times New Roman" pitchFamily="18" charset="0"/>
              </a:rPr>
              <a:t>i wykorzystywane</a:t>
            </a:r>
            <a:br>
              <a:rPr lang="pl-PL" sz="1900" dirty="0" smtClean="0">
                <a:cs typeface="Times New Roman" pitchFamily="18" charset="0"/>
              </a:rPr>
            </a:br>
            <a:r>
              <a:rPr lang="pl-PL" sz="1900" dirty="0" smtClean="0">
                <a:cs typeface="Times New Roman" pitchFamily="18" charset="0"/>
              </a:rPr>
              <a:t>      do modyfikacji programu oraz planu działań na kolejny rok szkolny;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900" dirty="0" smtClean="0">
                <a:cs typeface="Times New Roman" pitchFamily="18" charset="0"/>
              </a:rPr>
              <a:t> Planowanie działań w ramach programu, ich realizacja, ewaluacja </a:t>
            </a:r>
            <a:br>
              <a:rPr lang="pl-PL" sz="1900" dirty="0" smtClean="0">
                <a:cs typeface="Times New Roman" pitchFamily="18" charset="0"/>
              </a:rPr>
            </a:br>
            <a:r>
              <a:rPr lang="pl-PL" sz="1900" dirty="0" smtClean="0">
                <a:cs typeface="Times New Roman" pitchFamily="18" charset="0"/>
              </a:rPr>
              <a:t>      i modyfikacja </a:t>
            </a:r>
            <a:r>
              <a:rPr lang="pl-PL" sz="1900" b="1" dirty="0" smtClean="0">
                <a:cs typeface="Times New Roman" pitchFamily="18" charset="0"/>
              </a:rPr>
              <a:t>jest pracą zespołową. </a:t>
            </a:r>
          </a:p>
          <a:p>
            <a:pPr lvl="0">
              <a:buFont typeface="Arial" pitchFamily="34" charset="0"/>
              <a:buChar char="•"/>
            </a:pPr>
            <a:endParaRPr lang="pl-PL" sz="1900" dirty="0"/>
          </a:p>
        </p:txBody>
      </p:sp>
    </p:spTree>
    <p:extLst>
      <p:ext uri="{BB962C8B-B14F-4D97-AF65-F5344CB8AC3E}">
        <p14:creationId xmlns:p14="http://schemas.microsoft.com/office/powerpoint/2010/main" val="280531626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188640"/>
            <a:ext cx="8398652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Uczestnicy i realizatorzy programu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896861"/>
              </p:ext>
            </p:extLst>
          </p:nvPr>
        </p:nvGraphicFramePr>
        <p:xfrm>
          <a:off x="307975" y="1124744"/>
          <a:ext cx="9598025" cy="531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82553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sz="20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Kuratorium Oświaty w Gorzowie Wielkopolskim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dirty="0" smtClean="0"/>
          </a:p>
          <a:p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371867"/>
              </p:ext>
            </p:extLst>
          </p:nvPr>
        </p:nvGraphicFramePr>
        <p:xfrm>
          <a:off x="0" y="1340768"/>
          <a:ext cx="9906000" cy="554021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16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7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982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Działanie podjęte w ramach programu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Termin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1.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/>
                        <a:t>Opracowanie i przekazanie szkołom wzoru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="1" baseline="0" dirty="0" smtClean="0"/>
                        <a:t>planu działań na rok szkolny 2018/2019</a:t>
                      </a:r>
                      <a:r>
                        <a:rPr lang="pl-PL" baseline="0" dirty="0" smtClean="0"/>
                        <a:t>, analiza otrzymanych planów przekazanych przez szkoły.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Wrzesień 2018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2.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/>
                        <a:t>Zaplanowanie i sfinansowanie </a:t>
                      </a:r>
                      <a:r>
                        <a:rPr lang="pl-PL" b="1" dirty="0" smtClean="0"/>
                        <a:t>dwóch konferencji wojewódzkic</a:t>
                      </a:r>
                      <a:r>
                        <a:rPr lang="pl-PL" dirty="0" smtClean="0"/>
                        <a:t>h </a:t>
                      </a:r>
                      <a:r>
                        <a:rPr lang="pl-PL" baseline="0" dirty="0" smtClean="0"/>
                        <a:t> „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Nadzór dyrektora szkoły podstawowej nad organizacją i realizacją procesu kształcenia”.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Październik</a:t>
                      </a:r>
                      <a:r>
                        <a:rPr lang="pl-PL" baseline="0" dirty="0" smtClean="0"/>
                        <a:t> 2018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</a:t>
                      </a:r>
                    </a:p>
                    <a:p>
                      <a:r>
                        <a:rPr lang="pl-PL" baseline="0" dirty="0" smtClean="0"/>
                        <a:t>(Gorzów Wielkopolski i Zielona Góra)</a:t>
                      </a:r>
                      <a:endParaRPr lang="pl-P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3.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/>
                        <a:t>Opracowanie narzędzia</a:t>
                      </a:r>
                      <a:r>
                        <a:rPr lang="pl-PL" baseline="0" dirty="0" smtClean="0"/>
                        <a:t> i </a:t>
                      </a:r>
                      <a:r>
                        <a:rPr lang="pl-PL" b="1" baseline="0" dirty="0" smtClean="0"/>
                        <a:t>przeprowadzenie badania ankietowego nt. upowszechniania informacji </a:t>
                      </a:r>
                      <a:r>
                        <a:rPr lang="pl-PL" baseline="0" dirty="0" smtClean="0"/>
                        <a:t>wśród uczniów i rodziców o egzaminach zewnętrznych oraz zasadach rekrutacji do szkół ponadpodstawowych </a:t>
                      </a:r>
                      <a:br>
                        <a:rPr lang="pl-PL" baseline="0" dirty="0" smtClean="0"/>
                      </a:br>
                      <a:r>
                        <a:rPr lang="pl-PL" baseline="0" dirty="0" smtClean="0"/>
                        <a:t>i ponadgimnazjalnych na rok szkolny 2019/2020.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Grudzień</a:t>
                      </a:r>
                      <a:r>
                        <a:rPr lang="pl-PL" baseline="0" dirty="0" smtClean="0"/>
                        <a:t> 2018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</a:t>
                      </a:r>
                    </a:p>
                    <a:p>
                      <a:r>
                        <a:rPr lang="pl-PL" baseline="0" dirty="0" smtClean="0"/>
                        <a:t>(zadanie dodatkowe)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4.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/>
                        <a:t>Opracowanie narzędzia</a:t>
                      </a:r>
                      <a:r>
                        <a:rPr lang="pl-PL" baseline="0" dirty="0" smtClean="0"/>
                        <a:t> i </a:t>
                      </a:r>
                      <a:r>
                        <a:rPr lang="pl-PL" b="1" baseline="0" dirty="0" smtClean="0"/>
                        <a:t>przeprowadzenie monitorowania wewnętrznego nadzoru pedagogicznego sprawowanego </a:t>
                      </a:r>
                      <a:r>
                        <a:rPr lang="pl-PL" baseline="0" dirty="0" smtClean="0"/>
                        <a:t>przez dyrektora szkoły podstawowej w pierwszym półroczu roku szkolnego 208/2019.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Luty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 2019 r.</a:t>
                      </a:r>
                    </a:p>
                    <a:p>
                      <a:r>
                        <a:rPr lang="pl-PL" dirty="0" smtClean="0"/>
                        <a:t>System ankiet KO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34391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- Kuratorium Oświaty w Gorzowie Wielkopolskim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dirty="0" smtClean="0"/>
          </a:p>
          <a:p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336221"/>
              </p:ext>
            </p:extLst>
          </p:nvPr>
        </p:nvGraphicFramePr>
        <p:xfrm>
          <a:off x="0" y="1340768"/>
          <a:ext cx="9906000" cy="526796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88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15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Działanie podjęte</a:t>
                      </a:r>
                      <a:r>
                        <a:rPr lang="pl-PL" sz="2000" baseline="0" dirty="0" smtClean="0"/>
                        <a:t> </a:t>
                      </a:r>
                      <a:r>
                        <a:rPr lang="pl-PL" sz="2000" dirty="0" smtClean="0"/>
                        <a:t>w ramach programu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Termin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2752">
                <a:tc>
                  <a:txBody>
                    <a:bodyPr/>
                    <a:lstStyle/>
                    <a:p>
                      <a:r>
                        <a:rPr lang="pl-PL" dirty="0" smtClean="0"/>
                        <a:t>5.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dirty="0" smtClean="0"/>
                        <a:t>Opracowanie i przekazanie </a:t>
                      </a:r>
                      <a:r>
                        <a:rPr lang="pl-PL" dirty="0" smtClean="0"/>
                        <a:t>szkołom </a:t>
                      </a:r>
                      <a:r>
                        <a:rPr lang="pl-PL" b="1" dirty="0" smtClean="0"/>
                        <a:t>wzoru</a:t>
                      </a:r>
                      <a:r>
                        <a:rPr lang="pl-PL" b="1" baseline="0" dirty="0" smtClean="0"/>
                        <a:t>  sprawozdania z</a:t>
                      </a:r>
                      <a:r>
                        <a:rPr lang="pl-PL" baseline="0" dirty="0" smtClean="0"/>
                        <a:t> realizacji </a:t>
                      </a:r>
                      <a:r>
                        <a:rPr lang="pl-PL" b="0" baseline="0" dirty="0" smtClean="0"/>
                        <a:t>planu działań na rok szkolny 2018/2019,</a:t>
                      </a:r>
                      <a:r>
                        <a:rPr lang="pl-PL" baseline="0" dirty="0" smtClean="0"/>
                        <a:t>  </a:t>
                      </a:r>
                      <a:r>
                        <a:rPr lang="pl-PL" b="1" baseline="0" dirty="0" smtClean="0"/>
                        <a:t>jako narzędzia monitorującego realizację programu w szkole.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Kwiecień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328">
                <a:tc>
                  <a:txBody>
                    <a:bodyPr/>
                    <a:lstStyle/>
                    <a:p>
                      <a:r>
                        <a:rPr lang="pl-PL" dirty="0" smtClean="0"/>
                        <a:t>6.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dirty="0" smtClean="0"/>
                        <a:t>Analiza sprawozdań </a:t>
                      </a:r>
                      <a:r>
                        <a:rPr lang="pl-PL" b="0" dirty="0" smtClean="0"/>
                        <a:t>oraz</a:t>
                      </a:r>
                      <a:r>
                        <a:rPr lang="pl-PL" b="0" baseline="0" dirty="0" smtClean="0"/>
                        <a:t> </a:t>
                      </a:r>
                      <a:r>
                        <a:rPr lang="pl-PL" b="1" baseline="0" dirty="0" smtClean="0"/>
                        <a:t>wyników egzaminu ósmoklasist</a:t>
                      </a:r>
                      <a:r>
                        <a:rPr lang="pl-PL" baseline="0" dirty="0" smtClean="0"/>
                        <a:t>y </a:t>
                      </a:r>
                      <a:r>
                        <a:rPr lang="pl-PL" dirty="0" smtClean="0"/>
                        <a:t>przekazanych przez dyrektorów.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Czerwiec/lipiec 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328">
                <a:tc>
                  <a:txBody>
                    <a:bodyPr/>
                    <a:lstStyle/>
                    <a:p>
                      <a:r>
                        <a:rPr lang="pl-PL" dirty="0" smtClean="0"/>
                        <a:t>7.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dirty="0" smtClean="0"/>
                        <a:t>Opracowanie RAPORTU </a:t>
                      </a:r>
                      <a:r>
                        <a:rPr lang="pl-PL" dirty="0" smtClean="0"/>
                        <a:t>z realizacji programu Lubuskiego Kuratora Oświaty.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Sierpień</a:t>
                      </a:r>
                      <a:r>
                        <a:rPr lang="pl-PL" baseline="0" dirty="0" smtClean="0"/>
                        <a:t> 2019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328">
                <a:tc>
                  <a:txBody>
                    <a:bodyPr/>
                    <a:lstStyle/>
                    <a:p>
                      <a:r>
                        <a:rPr lang="pl-PL" dirty="0" smtClean="0"/>
                        <a:t>8.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dirty="0" smtClean="0"/>
                        <a:t>Modyfikacja programu</a:t>
                      </a:r>
                      <a:r>
                        <a:rPr lang="pl-PL" b="1" baseline="0" dirty="0" smtClean="0"/>
                        <a:t> </a:t>
                      </a:r>
                      <a:r>
                        <a:rPr lang="pl-PL" baseline="0" dirty="0" smtClean="0"/>
                        <a:t>uwzględniająca wnioski </a:t>
                      </a:r>
                      <a:br>
                        <a:rPr lang="pl-PL" baseline="0" dirty="0" smtClean="0"/>
                      </a:br>
                      <a:r>
                        <a:rPr lang="pl-PL" baseline="0" dirty="0" smtClean="0"/>
                        <a:t>i rekomendacje jego uczestników.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Sierpień/wrzesień</a:t>
                      </a:r>
                      <a:r>
                        <a:rPr lang="pl-PL" baseline="0" dirty="0" smtClean="0"/>
                        <a:t> 2019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</a:t>
                      </a:r>
                      <a:endParaRPr lang="pl-PL" dirty="0" smtClean="0"/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316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893537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Szkoły podstawowe województwa lubuskiego</a:t>
            </a:r>
            <a:endParaRPr lang="pl-PL" sz="2000" dirty="0">
              <a:solidFill>
                <a:srgbClr val="FF0000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309502"/>
              </p:ext>
            </p:extLst>
          </p:nvPr>
        </p:nvGraphicFramePr>
        <p:xfrm>
          <a:off x="153988" y="1428750"/>
          <a:ext cx="9598026" cy="524061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065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54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7739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Plan działań  w ramach programu</a:t>
                      </a:r>
                      <a:endParaRPr lang="pl-PL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Sprawozdanie z realizacji planu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i="0" dirty="0" smtClean="0">
                          <a:solidFill>
                            <a:schemeClr val="bg1"/>
                          </a:solidFill>
                        </a:rPr>
                        <a:t>Ankieta – 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Monitorowanie wewnętrznego</a:t>
                      </a:r>
                      <a:r>
                        <a:rPr lang="pl-PL" sz="1800" i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nadzoru </a:t>
                      </a:r>
                      <a:r>
                        <a:rPr lang="pl-PL" sz="1800" i="1" dirty="0" err="1" smtClean="0">
                          <a:solidFill>
                            <a:schemeClr val="bg1"/>
                          </a:solidFill>
                        </a:rPr>
                        <a:t>ped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.  sprawowanego przez dyrektora</a:t>
                      </a:r>
                      <a:endParaRPr lang="pl-PL" sz="18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8414">
                <a:tc>
                  <a:txBody>
                    <a:bodyPr/>
                    <a:lstStyle/>
                    <a:p>
                      <a:r>
                        <a:rPr lang="pl-PL" dirty="0" smtClean="0"/>
                        <a:t>1.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dirty="0" smtClean="0"/>
                        <a:t>97 % szkół</a:t>
                      </a:r>
                      <a:r>
                        <a:rPr lang="pl-PL" sz="1600" b="1" baseline="0" dirty="0" smtClean="0"/>
                        <a:t> (</a:t>
                      </a:r>
                      <a:r>
                        <a:rPr lang="pl-PL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których uczniowie</a:t>
                      </a:r>
                      <a:r>
                        <a:rPr lang="pl-PL" sz="1600" b="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są</a:t>
                      </a:r>
                      <a:r>
                        <a:rPr lang="pl-PL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uprawnieni</a:t>
                      </a:r>
                      <a:r>
                        <a:rPr lang="pl-PL" sz="1600" b="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do zdawania egzaminu</a:t>
                      </a:r>
                      <a:r>
                        <a:rPr lang="pl-PL" sz="1600" b="1" baseline="0" dirty="0" smtClean="0"/>
                        <a:t>)</a:t>
                      </a:r>
                      <a:r>
                        <a:rPr lang="pl-PL" sz="1600" b="1" dirty="0" smtClean="0"/>
                        <a:t> – przekazało plan działań </a:t>
                      </a:r>
                      <a:br>
                        <a:rPr lang="pl-PL" sz="1600" b="1" dirty="0" smtClean="0"/>
                      </a:br>
                      <a:r>
                        <a:rPr lang="pl-PL" sz="1600" dirty="0" smtClean="0"/>
                        <a:t>i </a:t>
                      </a:r>
                      <a:r>
                        <a:rPr lang="pl-PL" sz="1600" b="1" dirty="0" smtClean="0"/>
                        <a:t>przystąpiło do programu </a:t>
                      </a:r>
                      <a:r>
                        <a:rPr lang="pl-PL" sz="1600" dirty="0" smtClean="0"/>
                        <a:t>Lubuskiego Kuratora Oświaty.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pl-PL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przekazało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sprawozdania</a:t>
                      </a:r>
                      <a:endParaRPr lang="pl-PL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plan był w pełni realizowany,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częściowo,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ok. 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4 % </a:t>
                      </a:r>
                      <a:r>
                        <a:rPr lang="pl-PL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pracowało bez planu, </a:t>
                      </a:r>
                    </a:p>
                    <a:p>
                      <a:pPr algn="just"/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modyfikowało plan,</a:t>
                      </a:r>
                    </a:p>
                    <a:p>
                      <a:pPr algn="just"/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dla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36,5 % </a:t>
                      </a:r>
                      <a:r>
                        <a:rPr lang="pl-PL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był on pomocny</a:t>
                      </a:r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353">
                <a:tc>
                  <a:txBody>
                    <a:bodyPr/>
                    <a:lstStyle/>
                    <a:p>
                      <a:r>
                        <a:rPr lang="pl-PL" dirty="0" smtClean="0"/>
                        <a:t>2.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/>
                        <a:t>95% szkół  </a:t>
                      </a:r>
                      <a:r>
                        <a:rPr lang="pl-PL" sz="1600" dirty="0" smtClean="0"/>
                        <a:t>- uwzględniło </a:t>
                      </a:r>
                      <a:r>
                        <a:rPr lang="pl-PL" sz="1600" b="1" dirty="0" smtClean="0"/>
                        <a:t>powołanie zespołu zadaniowego </a:t>
                      </a:r>
                      <a:r>
                        <a:rPr lang="pl-PL" sz="1600" b="0" dirty="0" smtClean="0"/>
                        <a:t>na</a:t>
                      </a:r>
                      <a:r>
                        <a:rPr lang="pl-PL" sz="1600" dirty="0" smtClean="0"/>
                        <a:t>uczycieli przedmiotów objętych egzaminem ósmoklasisty.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szkół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nauczyciele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tworzyli  formalny zespół, 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szkół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tworzyli zespół nieformalny,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 % - 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nauczyciele pracowali indywidualnie</a:t>
                      </a:r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0444">
                <a:tc>
                  <a:txBody>
                    <a:bodyPr/>
                    <a:lstStyle/>
                    <a:p>
                      <a:r>
                        <a:rPr lang="pl-PL" dirty="0" smtClean="0"/>
                        <a:t>3.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80 % szkół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zakładało  diagnozowanie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potrzeb szkoły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oraz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możliwości i potrzeb edukacyjnych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sposobów uczenia się i sytuacji społecznej uczniów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kontekście właściwego przygotowania ich do egzaminu ósmoklasisty.</a:t>
                      </a:r>
                      <a:endParaRPr lang="pl-PL" sz="1600" dirty="0" smtClean="0"/>
                    </a:p>
                    <a:p>
                      <a:pPr algn="just"/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/>
                        <a:t>92 % </a:t>
                      </a:r>
                      <a:r>
                        <a:rPr lang="pl-PL" sz="1600" dirty="0" smtClean="0"/>
                        <a:t>- </a:t>
                      </a:r>
                      <a:r>
                        <a:rPr lang="pl-PL" sz="1600" dirty="0" err="1" smtClean="0"/>
                        <a:t>szkół</a:t>
                      </a:r>
                      <a:r>
                        <a:rPr lang="pl-PL" sz="1600" dirty="0" smtClean="0"/>
                        <a:t> twierdzi, że</a:t>
                      </a:r>
                      <a:r>
                        <a:rPr lang="pl-PL" sz="1600" baseline="0" dirty="0" smtClean="0"/>
                        <a:t> przeprowadzono diagnozę</a:t>
                      </a:r>
                      <a:endParaRPr lang="pl-PL" sz="1600" dirty="0" smtClean="0"/>
                    </a:p>
                    <a:p>
                      <a:pPr algn="just"/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847174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ze sprawowanego nadzoru pedagogicznego nad szkołami i placówkami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Szkoły podstawowe województwa lubuskiego</a:t>
            </a:r>
            <a:endParaRPr lang="pl-PL" sz="2000" dirty="0">
              <a:solidFill>
                <a:srgbClr val="FF0000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335198"/>
              </p:ext>
            </p:extLst>
          </p:nvPr>
        </p:nvGraphicFramePr>
        <p:xfrm>
          <a:off x="0" y="1052737"/>
          <a:ext cx="9752014" cy="5862414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60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296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7019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Plan działań  w ramach programu</a:t>
                      </a:r>
                      <a:endParaRPr lang="pl-PL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Sprawozdanie z </a:t>
                      </a:r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realizacji planu</a:t>
                      </a:r>
                    </a:p>
                    <a:p>
                      <a:r>
                        <a:rPr lang="pl-PL" sz="1800" i="0" dirty="0" smtClean="0">
                          <a:solidFill>
                            <a:schemeClr val="bg1"/>
                          </a:solidFill>
                        </a:rPr>
                        <a:t>Ankieta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 – Monitorowanie wewnętrznego</a:t>
                      </a:r>
                      <a:r>
                        <a:rPr lang="pl-PL" sz="1800" i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nadzoru </a:t>
                      </a:r>
                      <a:r>
                        <a:rPr lang="pl-PL" sz="1800" i="1" dirty="0" err="1" smtClean="0">
                          <a:solidFill>
                            <a:schemeClr val="bg1"/>
                          </a:solidFill>
                        </a:rPr>
                        <a:t>ped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.  sprawowanego przez dyrektora</a:t>
                      </a:r>
                      <a:endParaRPr lang="pl-PL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6431">
                <a:tc>
                  <a:txBody>
                    <a:bodyPr/>
                    <a:lstStyle/>
                    <a:p>
                      <a:r>
                        <a:rPr lang="pl-PL" dirty="0" smtClean="0"/>
                        <a:t>4.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/>
                        <a:t>57%</a:t>
                      </a:r>
                      <a:r>
                        <a:rPr lang="pl-PL" sz="1800" dirty="0" smtClean="0"/>
                        <a:t> szkół zakładało </a:t>
                      </a:r>
                      <a:r>
                        <a:rPr lang="pl-PL" sz="1800" b="1" dirty="0" smtClean="0"/>
                        <a:t>przeprowadzenie ewaluacji wewnętrznej </a:t>
                      </a:r>
                      <a:r>
                        <a:rPr lang="pl-PL" sz="1800" b="0" dirty="0" smtClean="0"/>
                        <a:t>w </a:t>
                      </a:r>
                      <a:r>
                        <a:rPr lang="pl-PL" sz="1800" dirty="0" smtClean="0"/>
                        <a:t>zakresie wymagania </a:t>
                      </a:r>
                      <a:r>
                        <a:rPr lang="pl-PL" sz="1800" i="1" dirty="0" smtClean="0"/>
                        <a:t>Procesy edukacyjne są zorganizowane w sposób sprzyjający uczeniu się.</a:t>
                      </a:r>
                    </a:p>
                    <a:p>
                      <a:pPr algn="just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dirty="0" smtClean="0"/>
                        <a:t>60 % </a:t>
                      </a:r>
                      <a:r>
                        <a:rPr lang="pl-PL" dirty="0" smtClean="0"/>
                        <a:t>szkół –</a:t>
                      </a:r>
                      <a:r>
                        <a:rPr lang="pl-PL" baseline="0" dirty="0" smtClean="0"/>
                        <a:t> w pierwszym półroczu przeprowadziło ewaluacje w zakresie tego wymagania,</a:t>
                      </a:r>
                    </a:p>
                    <a:p>
                      <a:pPr algn="just"/>
                      <a:r>
                        <a:rPr lang="pl-PL" b="1" baseline="0" dirty="0" smtClean="0"/>
                        <a:t>55 % </a:t>
                      </a:r>
                      <a:r>
                        <a:rPr lang="pl-PL" baseline="0" dirty="0" smtClean="0"/>
                        <a:t>- zaplanowało działania doskonalące na podstawie wniosków z ewaluacji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5793">
                <a:tc>
                  <a:txBody>
                    <a:bodyPr/>
                    <a:lstStyle/>
                    <a:p>
                      <a:r>
                        <a:rPr lang="pl-PL" dirty="0" smtClean="0"/>
                        <a:t>5.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/>
                        <a:t>85% </a:t>
                      </a:r>
                      <a:r>
                        <a:rPr lang="pl-PL" sz="1800" dirty="0" smtClean="0"/>
                        <a:t>szkół  - uwzględniło w planie doskonalenia zawodowego nauczycieli formy w zakresie  tematyki proponowanej </a:t>
                      </a:r>
                      <a:br>
                        <a:rPr lang="pl-PL" sz="1800" dirty="0" smtClean="0"/>
                      </a:br>
                      <a:r>
                        <a:rPr lang="pl-PL" sz="1800" dirty="0" smtClean="0"/>
                        <a:t>w programie.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  <a:r>
                        <a:rPr lang="pl-PL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 – wszyscy n-le przedmiotów egzaminacyjnych uczestniczyli w zewnętrznych formach doskonalenia zawodowego,</a:t>
                      </a:r>
                    </a:p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39 %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niektórzy nauczyciele,</a:t>
                      </a:r>
                    </a:p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3 %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nikt nie uczestniczył,</a:t>
                      </a:r>
                    </a:p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72 % </a:t>
                      </a:r>
                      <a:r>
                        <a:rPr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I półroczu przeprowadziło radę szkoleniową nt. egzaminu ósmoklasisty</a:t>
                      </a:r>
                      <a:endParaRPr lang="pl-PL" sz="1800" dirty="0" smtClean="0"/>
                    </a:p>
                    <a:p>
                      <a:pPr algn="just"/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8660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Szkoły podstawowe województwa lubuskiego</a:t>
            </a:r>
            <a:endParaRPr lang="pl-PL" sz="2000" dirty="0">
              <a:solidFill>
                <a:srgbClr val="FF0000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1516961"/>
              </p:ext>
            </p:extLst>
          </p:nvPr>
        </p:nvGraphicFramePr>
        <p:xfrm>
          <a:off x="153988" y="1428750"/>
          <a:ext cx="9598026" cy="503986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785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54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Plan działań  w ramach programu</a:t>
                      </a:r>
                      <a:endParaRPr lang="pl-PL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Sprawozdanie z </a:t>
                      </a:r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realizacji planu</a:t>
                      </a:r>
                    </a:p>
                    <a:p>
                      <a:r>
                        <a:rPr lang="pl-PL" sz="1800" i="0" dirty="0" smtClean="0">
                          <a:solidFill>
                            <a:schemeClr val="bg1"/>
                          </a:solidFill>
                        </a:rPr>
                        <a:t>Ankieta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 – Monitorowanie wewnętrznego</a:t>
                      </a:r>
                      <a:r>
                        <a:rPr lang="pl-PL" sz="1800" i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pl-PL" sz="1800" i="1" dirty="0" err="1" smtClean="0">
                          <a:solidFill>
                            <a:schemeClr val="bg1"/>
                          </a:solidFill>
                        </a:rPr>
                        <a:t>nadz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. </a:t>
                      </a:r>
                      <a:r>
                        <a:rPr lang="pl-PL" sz="1800" i="1" dirty="0" err="1" smtClean="0">
                          <a:solidFill>
                            <a:schemeClr val="bg1"/>
                          </a:solidFill>
                        </a:rPr>
                        <a:t>ped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.  sprawowanego przez dyrektora</a:t>
                      </a:r>
                      <a:endParaRPr lang="pl-PL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6.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/>
                        <a:t>69% </a:t>
                      </a:r>
                      <a:r>
                        <a:rPr lang="pl-PL" sz="1800" dirty="0" smtClean="0"/>
                        <a:t>dyrektorów - zaplanowało wzmocnienie</a:t>
                      </a:r>
                      <a:r>
                        <a:rPr lang="pl-PL" sz="1800" baseline="0" dirty="0" smtClean="0"/>
                        <a:t> </a:t>
                      </a:r>
                      <a:r>
                        <a:rPr lang="pl-PL" sz="1800" dirty="0" smtClean="0"/>
                        <a:t>nadzoru pedagogicznego nad przebiegiem procesu edukacyjnego.</a:t>
                      </a:r>
                      <a:endParaRPr lang="pl-PL" sz="17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i="0" dirty="0" smtClean="0"/>
                        <a:t>92% </a:t>
                      </a:r>
                      <a:r>
                        <a:rPr lang="pl-PL" dirty="0" smtClean="0"/>
                        <a:t>- dyrektorów</a:t>
                      </a:r>
                      <a:r>
                        <a:rPr lang="pl-PL" baseline="0" dirty="0" smtClean="0"/>
                        <a:t>  </a:t>
                      </a:r>
                      <a:r>
                        <a:rPr lang="pl-PL" b="1" baseline="0" dirty="0" smtClean="0"/>
                        <a:t>wzmocniło  wewnętrzny nadzór pedagogiczny </a:t>
                      </a:r>
                      <a:r>
                        <a:rPr lang="pl-PL" baseline="0" dirty="0" smtClean="0"/>
                        <a:t>w różnych obszarach,</a:t>
                      </a:r>
                    </a:p>
                    <a:p>
                      <a:pPr algn="just"/>
                      <a:r>
                        <a:rPr lang="pl-PL" b="1" baseline="0" dirty="0" smtClean="0"/>
                        <a:t>8 % </a:t>
                      </a:r>
                      <a:r>
                        <a:rPr lang="pl-PL" baseline="0" dirty="0" smtClean="0"/>
                        <a:t>- nie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Wspomagająca funkcja </a:t>
                      </a:r>
                      <a:r>
                        <a:rPr lang="pl-PL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wewnętrznego nadzoru pedagogicznego 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polegała głównie na: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Zachęcaniu do pracy zespołowej i dzielenia się wiedzą oraz doświadczeniem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83,12%</a:t>
                      </a:r>
                      <a:endParaRPr lang="pl-PL" sz="18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Inspirowaniu </a:t>
                      </a:r>
                      <a:r>
                        <a:rPr lang="pl-PL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 umożliwieniu nauczycielom udziału w rożnych formach  zewnętrznego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doskonalenia zawodowego - 81,12 %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Organizowaniu szkoleniowych rad pedagogicznych – 68,12 %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Zakupie pomocy dydaktycznych,  zaopatrzeniu biblioteki szkolnej w materiały  i publikacje </a:t>
                      </a:r>
                      <a:b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dotyczące egzaminu ósmoklasisty - 55,93%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Umożliwieniu przeprowadzenia lekcji otwartej i dyskusji na temat efektywnych sposobów </a:t>
                      </a:r>
                      <a:b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uczenia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45,56%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pl-P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pl-P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6592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42852"/>
            <a:ext cx="8398652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Placówki doskonalenia zawodowego nauczycieli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pl-PL" dirty="0" smtClean="0"/>
              <a:t>Placówki doskonalenia zawodowego nauczycieli:</a:t>
            </a:r>
          </a:p>
          <a:p>
            <a:pPr marL="457200" indent="-457200"/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754872"/>
              </p:ext>
            </p:extLst>
          </p:nvPr>
        </p:nvGraphicFramePr>
        <p:xfrm>
          <a:off x="0" y="1412776"/>
          <a:ext cx="9540776" cy="494518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704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5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5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5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Rodzaj</a:t>
                      </a:r>
                      <a:r>
                        <a:rPr lang="pl-PL" baseline="0" dirty="0" smtClean="0"/>
                        <a:t> f</a:t>
                      </a:r>
                      <a:r>
                        <a:rPr lang="pl-PL" dirty="0" smtClean="0"/>
                        <a:t>ormy doskonalenia zawodowego  nauczycieli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Liczba spotkań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Liczba uczestników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1.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Konferencje przedmiotowo -metodyczne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dla nauczycieli uczących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przedmiotów objętych egzaminem.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1126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2.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Szkolenia rad pedagogicznych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nt. egzaminu ósmoklasisty.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1660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+mn-lt"/>
                        </a:rPr>
                        <a:t>3.</a:t>
                      </a:r>
                      <a:endParaRPr lang="pl-PL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Warsztaty metodyczne dla nauczycieli</a:t>
                      </a:r>
                      <a:r>
                        <a:rPr lang="pl-PL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przedmiotów objętych egzaminem </a:t>
                      </a:r>
                      <a:r>
                        <a:rPr lang="pl-PL" sz="18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ósmoklasisty.</a:t>
                      </a:r>
                      <a:endParaRPr lang="pl-PL" sz="1800" b="1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72</a:t>
                      </a:r>
                      <a:endParaRPr lang="pl-PL" sz="18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1227</a:t>
                      </a:r>
                      <a:endParaRPr lang="pl-PL" sz="18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7662">
                <a:tc>
                  <a:txBody>
                    <a:bodyPr/>
                    <a:lstStyle/>
                    <a:p>
                      <a:r>
                        <a:rPr lang="pl-PL" dirty="0" smtClean="0"/>
                        <a:t>4.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Warsztaty (lub inna forma) doskonalące umiejętności dyrektorów szkół w zakresie planowania, organizowania i realizowania procesów edukacyjnych.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9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422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9314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42852"/>
            <a:ext cx="8398652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Placówki doskonalenia zawodowego nauczycieli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pl-PL" dirty="0" smtClean="0"/>
              <a:t>Placówki doskonalenia zawodowego nauczycieli:</a:t>
            </a:r>
          </a:p>
          <a:p>
            <a:pPr marL="457200" indent="-457200"/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773020"/>
              </p:ext>
            </p:extLst>
          </p:nvPr>
        </p:nvGraphicFramePr>
        <p:xfrm>
          <a:off x="0" y="1285859"/>
          <a:ext cx="9906000" cy="514353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731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58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8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71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5073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Rodzaj</a:t>
                      </a:r>
                      <a:r>
                        <a:rPr lang="pl-PL" baseline="0" dirty="0" smtClean="0"/>
                        <a:t> f</a:t>
                      </a:r>
                      <a:r>
                        <a:rPr lang="pl-PL" dirty="0" smtClean="0"/>
                        <a:t>ormy doskonalenia zawodowego  nauczycieli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Liczba spotkań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Liczba uczestników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4514">
                <a:tc>
                  <a:txBody>
                    <a:bodyPr/>
                    <a:lstStyle/>
                    <a:p>
                      <a:r>
                        <a:rPr lang="pl-PL" dirty="0" smtClean="0"/>
                        <a:t>5.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Formy doskonalenia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zawodowego </a:t>
                      </a: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dla dyrektorów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zakresie </a:t>
                      </a: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wykorzystywania wyników i wniosków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 wewnętrznego </a:t>
                      </a:r>
                      <a:b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zewnętrznego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nadzoru pedagogicznego, a także wyników badań wewnętrznych i zewnętrznych do doskonalenia jakości pracy szkoły i podnoszenia efektywności kształcenia uczniów.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200" b="1" dirty="0" smtClean="0">
                        <a:solidFill>
                          <a:srgbClr val="FF000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ctr"/>
                      <a:r>
                        <a:rPr lang="pl-PL" sz="20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27</a:t>
                      </a:r>
                      <a:endParaRPr lang="pl-PL" sz="20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pl-PL" sz="1200" b="1" dirty="0" smtClean="0">
                        <a:solidFill>
                          <a:srgbClr val="FF000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ctr"/>
                      <a:r>
                        <a:rPr lang="pl-PL" sz="20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57</a:t>
                      </a:r>
                      <a:endParaRPr lang="pl-PL" sz="20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0286">
                <a:tc>
                  <a:txBody>
                    <a:bodyPr/>
                    <a:lstStyle/>
                    <a:p>
                      <a:r>
                        <a:rPr lang="pl-PL" dirty="0" smtClean="0"/>
                        <a:t>6.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Konsultacje indywidualne dla dyrektorów </a:t>
                      </a:r>
                      <a:r>
                        <a:rPr lang="pl-PL" sz="1800" b="1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szkół</a:t>
                      </a:r>
                      <a:r>
                        <a:rPr lang="pl-PL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w zakresie tematyki dotyczącej sprawowania nadzoru pedagogicznego nad przebiegiem procesu kształcenia.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35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3665">
                <a:tc>
                  <a:txBody>
                    <a:bodyPr/>
                    <a:lstStyle/>
                    <a:p>
                      <a:r>
                        <a:rPr lang="pl-PL" dirty="0" smtClean="0"/>
                        <a:t>7.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Inne formy</a:t>
                      </a:r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doskonalenia zawodowego lub działania prowadzone w ramach programu </a:t>
                      </a:r>
                      <a:r>
                        <a:rPr lang="pl-PL" sz="18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LKO (</a:t>
                      </a:r>
                      <a:r>
                        <a:rPr lang="pl-PL" sz="1800" b="0" i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nie podano jakie to formy).</a:t>
                      </a:r>
                      <a:endParaRPr lang="pl-PL" sz="1800" b="1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2361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47035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68624" y="142852"/>
            <a:ext cx="818262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l-PL" sz="1600" b="1" dirty="0" smtClean="0"/>
              <a:t>  </a:t>
            </a:r>
            <a:r>
              <a:rPr lang="pl-PL" sz="1800" b="1" dirty="0" smtClean="0"/>
              <a:t>W województwie lubuskim  </a:t>
            </a:r>
            <a:r>
              <a:rPr lang="pl-PL" sz="1800" dirty="0" smtClean="0"/>
              <a:t>do egzaminu w roku szkolnym 2018/2019 przystąpiło </a:t>
            </a:r>
            <a:r>
              <a:rPr lang="pl-PL" sz="1800" b="1" dirty="0" smtClean="0"/>
              <a:t>9959 uczniów</a:t>
            </a:r>
            <a:r>
              <a:rPr lang="pl-PL" sz="1800" dirty="0" smtClean="0"/>
              <a:t>  </a:t>
            </a:r>
            <a:r>
              <a:rPr lang="pl-PL" sz="1800" dirty="0" err="1" smtClean="0"/>
              <a:t>szkół</a:t>
            </a:r>
            <a:r>
              <a:rPr lang="pl-PL" sz="1800" dirty="0" smtClean="0"/>
              <a:t> podstawowych i </a:t>
            </a:r>
            <a:r>
              <a:rPr lang="pl-PL" sz="1800" dirty="0" err="1" smtClean="0"/>
              <a:t>szkół</a:t>
            </a:r>
            <a:r>
              <a:rPr lang="pl-PL" sz="1800" dirty="0" smtClean="0"/>
              <a:t> artystycznych  realizujących kształcenie ogólne.</a:t>
            </a:r>
          </a:p>
          <a:p>
            <a:pPr algn="just">
              <a:buFont typeface="Arial" pitchFamily="34" charset="0"/>
              <a:buChar char="•"/>
            </a:pPr>
            <a:endParaRPr lang="pl-PL" sz="1800" dirty="0" smtClean="0"/>
          </a:p>
          <a:p>
            <a:pPr algn="just">
              <a:buFont typeface="Arial" pitchFamily="34" charset="0"/>
              <a:buChar char="•"/>
            </a:pPr>
            <a:r>
              <a:rPr lang="pl-PL" sz="1800" b="1" dirty="0" smtClean="0"/>
              <a:t>  97 % uczniów </a:t>
            </a:r>
            <a:r>
              <a:rPr lang="pl-PL" sz="1800" dirty="0" smtClean="0"/>
              <a:t>piszących egzamin korzystało z arkusza w wersji standardowej, a </a:t>
            </a:r>
            <a:r>
              <a:rPr lang="pl-PL" sz="1800" b="1" dirty="0" smtClean="0"/>
              <a:t>ok. 3% - </a:t>
            </a:r>
            <a:br>
              <a:rPr lang="pl-PL" sz="1800" b="1" dirty="0" smtClean="0"/>
            </a:br>
            <a:r>
              <a:rPr lang="pl-PL" sz="1800" dirty="0" smtClean="0"/>
              <a:t>z arkusza dostosowanego do potrzeb uczniów: z autyzmem, w tym z zespołem Aspergera, niewidzących i słabowidzących, niesłyszących i słabosłyszących oraz z niepełnosprawnością intelektualną w stopniu lekkim.</a:t>
            </a:r>
            <a:endParaRPr lang="pl-PL" sz="1800" b="1" dirty="0" smtClean="0"/>
          </a:p>
          <a:p>
            <a:pPr algn="just"/>
            <a:endParaRPr lang="pl-PL" sz="1800" b="1" dirty="0" smtClean="0"/>
          </a:p>
          <a:p>
            <a:pPr lvl="0" algn="just">
              <a:buFont typeface="Arial" pitchFamily="34" charset="0"/>
              <a:buChar char="•"/>
            </a:pPr>
            <a:r>
              <a:rPr lang="pl-PL" sz="1800" b="1" dirty="0" smtClean="0"/>
              <a:t>  Średnie wyniki % uzyskane przez uczniów województwa lubuskiego </a:t>
            </a:r>
            <a:r>
              <a:rPr lang="pl-PL" sz="1800" dirty="0" smtClean="0"/>
              <a:t>na egzaminie ósmoklasisty w przypadku wszystkich przedmiotów </a:t>
            </a:r>
            <a:r>
              <a:rPr lang="pl-PL" sz="1800" b="1" dirty="0" smtClean="0"/>
              <a:t>były niższe od średnich wyników </a:t>
            </a:r>
            <a:br>
              <a:rPr lang="pl-PL" sz="1800" b="1" dirty="0" smtClean="0"/>
            </a:br>
            <a:r>
              <a:rPr lang="pl-PL" sz="1800" b="1" dirty="0" smtClean="0"/>
              <a:t>w kraju</a:t>
            </a:r>
            <a:r>
              <a:rPr lang="pl-PL" sz="1800" dirty="0" smtClean="0"/>
              <a:t>, ale </a:t>
            </a:r>
            <a:r>
              <a:rPr lang="pl-PL" sz="1800" b="1" dirty="0" smtClean="0"/>
              <a:t>wyższe od średnich wyników w okręgu, oprócz matematyki</a:t>
            </a:r>
            <a:r>
              <a:rPr lang="pl-PL" sz="1800" dirty="0" smtClean="0"/>
              <a:t>.</a:t>
            </a:r>
          </a:p>
          <a:p>
            <a:pPr lvl="0" algn="just">
              <a:buFont typeface="Arial" pitchFamily="34" charset="0"/>
              <a:buChar char="•"/>
            </a:pPr>
            <a:endParaRPr lang="pl-PL" sz="1800" dirty="0" smtClean="0"/>
          </a:p>
          <a:p>
            <a:pPr lvl="0" algn="just"/>
            <a:r>
              <a:rPr lang="pl-PL" sz="1800" dirty="0" smtClean="0"/>
              <a:t>Średnie wyniki % podane przez CKE i OKE -  dotyczą tylko uczniów korzystających </a:t>
            </a:r>
            <a:br>
              <a:rPr lang="pl-PL" sz="1800" dirty="0" smtClean="0"/>
            </a:br>
            <a:r>
              <a:rPr lang="pl-PL" sz="1800" dirty="0" smtClean="0"/>
              <a:t>z arkusza w wersji standardowej.</a:t>
            </a:r>
          </a:p>
          <a:p>
            <a:pPr>
              <a:buFont typeface="Wingdings" pitchFamily="2" charset="2"/>
              <a:buChar char="Ø"/>
            </a:pP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9057632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0632" y="142852"/>
            <a:ext cx="8110620" cy="928694"/>
          </a:xfrm>
        </p:spPr>
        <p:txBody>
          <a:bodyPr>
            <a:noAutofit/>
          </a:bodyPr>
          <a:lstStyle/>
          <a:p>
            <a:pPr algn="ctr"/>
            <a:r>
              <a:rPr lang="pl-PL" sz="2000" dirty="0" smtClean="0">
                <a:solidFill>
                  <a:schemeClr val="bg2">
                    <a:lumMod val="25000"/>
                  </a:schemeClr>
                </a:solidFill>
              </a:rPr>
              <a:t>Średnie wyniki procentowe egzaminu ósmoklasisty w układzie powiatowym województwa lubuskiego</a:t>
            </a:r>
            <a:endParaRPr lang="pl-P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1395835"/>
              </p:ext>
            </p:extLst>
          </p:nvPr>
        </p:nvGraphicFramePr>
        <p:xfrm>
          <a:off x="-1" y="1268759"/>
          <a:ext cx="9777538" cy="558924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1727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1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1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11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11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4378">
                <a:tc>
                  <a:txBody>
                    <a:bodyPr/>
                    <a:lstStyle/>
                    <a:p>
                      <a:endParaRPr lang="pl-PL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polski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pl-PL" sz="1800" dirty="0" smtClean="0">
                          <a:latin typeface="+mn-lt"/>
                          <a:ea typeface="Times New Roman"/>
                          <a:cs typeface="Times New Roman"/>
                        </a:rPr>
                        <a:t>atematyka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angielski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niemiecki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930">
                <a:tc>
                  <a:txBody>
                    <a:bodyPr/>
                    <a:lstStyle/>
                    <a:p>
                      <a:r>
                        <a:rPr lang="pl-PL" dirty="0" smtClean="0"/>
                        <a:t>Kraj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63</a:t>
                      </a:r>
                      <a:endParaRPr lang="pl-PL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45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59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42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930">
                <a:tc>
                  <a:txBody>
                    <a:bodyPr/>
                    <a:lstStyle/>
                    <a:p>
                      <a:r>
                        <a:rPr lang="pl-PL" dirty="0" smtClean="0"/>
                        <a:t>Okręg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60,50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42,07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56,68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39,49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930">
                <a:tc>
                  <a:txBody>
                    <a:bodyPr/>
                    <a:lstStyle/>
                    <a:p>
                      <a:r>
                        <a:rPr lang="pl-PL" dirty="0" smtClean="0"/>
                        <a:t>Województwo 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60,76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41,69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58,40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40,40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174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i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Powiaty północnej</a:t>
                      </a:r>
                      <a:r>
                        <a:rPr lang="pl-PL" sz="1800" i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części województwa lubuskiego</a:t>
                      </a:r>
                      <a:endParaRPr lang="pl-PL" sz="1800" i="1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b="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gorzowski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63,37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44,67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59,37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dirty="0" smtClean="0">
                          <a:latin typeface="+mn-lt"/>
                          <a:ea typeface="Times New Roman"/>
                          <a:cs typeface="Times New Roman"/>
                        </a:rPr>
                        <a:t>37,97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międzyrzecki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>
                          <a:latin typeface="+mn-lt"/>
                          <a:ea typeface="Times New Roman"/>
                          <a:cs typeface="Times New Roman"/>
                        </a:rPr>
                        <a:t>58,25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>
                          <a:latin typeface="+mn-lt"/>
                          <a:ea typeface="Times New Roman"/>
                          <a:cs typeface="Times New Roman"/>
                        </a:rPr>
                        <a:t>36,86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>
                          <a:latin typeface="+mn-lt"/>
                          <a:ea typeface="Times New Roman"/>
                          <a:cs typeface="Times New Roman"/>
                        </a:rPr>
                        <a:t>54,67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40,37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9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>
                          <a:latin typeface="+mn-lt"/>
                          <a:ea typeface="Times New Roman"/>
                          <a:cs typeface="Times New Roman"/>
                        </a:rPr>
                        <a:t>słubicki</a:t>
                      </a:r>
                      <a:endParaRPr lang="pl-PL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58,55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37,57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54,90</a:t>
                      </a:r>
                      <a:endParaRPr lang="pl-PL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42,94</a:t>
                      </a:r>
                      <a:endParaRPr lang="pl-PL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6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sulęciński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60,89</a:t>
                      </a:r>
                      <a:endParaRPr lang="pl-PL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37,41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+mn-lt"/>
                        </a:rPr>
                        <a:t>49,07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39,06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6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świebodziński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58,10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38,30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54,65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38,31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9535" marR="895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24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strzelecko -drezdenecki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56,97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35,08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53,29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38,71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29894">
                <a:tc>
                  <a:txBody>
                    <a:bodyPr/>
                    <a:lstStyle/>
                    <a:p>
                      <a:r>
                        <a:rPr lang="pl-PL" sz="1800" b="1" dirty="0" smtClean="0">
                          <a:latin typeface="+mn-lt"/>
                        </a:rPr>
                        <a:t>Miasto Gorzów Wielkopolski</a:t>
                      </a:r>
                      <a:endParaRPr lang="pl-PL" sz="1800" b="1" dirty="0"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65,27</a:t>
                      </a:r>
                      <a:endParaRPr lang="pl-PL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pl-PL" sz="1800" dirty="0"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47,09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62,33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44,19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39765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0632" y="142852"/>
            <a:ext cx="8110620" cy="928694"/>
          </a:xfrm>
        </p:spPr>
        <p:txBody>
          <a:bodyPr>
            <a:noAutofit/>
          </a:bodyPr>
          <a:lstStyle/>
          <a:p>
            <a:pPr algn="ctr"/>
            <a:r>
              <a:rPr lang="pl-PL" sz="2000" dirty="0" smtClean="0">
                <a:solidFill>
                  <a:schemeClr val="bg2">
                    <a:lumMod val="25000"/>
                  </a:schemeClr>
                </a:solidFill>
              </a:rPr>
              <a:t>Średnie wyniki procentowe egzaminu ósmoklasisty w układzie powiatowym województwa lubuskiego</a:t>
            </a:r>
            <a:endParaRPr lang="pl-P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997898"/>
              </p:ext>
            </p:extLst>
          </p:nvPr>
        </p:nvGraphicFramePr>
        <p:xfrm>
          <a:off x="128463" y="1273380"/>
          <a:ext cx="9777536" cy="5584621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00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9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9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92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92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1690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polski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pl-PL" sz="1800" dirty="0" smtClean="0">
                          <a:latin typeface="+mn-lt"/>
                          <a:ea typeface="Times New Roman"/>
                          <a:cs typeface="Times New Roman"/>
                        </a:rPr>
                        <a:t>atematyka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angielski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niemiecki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+mn-lt"/>
                        </a:rPr>
                        <a:t>Kraj</a:t>
                      </a:r>
                      <a:endParaRPr lang="pl-PL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63</a:t>
                      </a:r>
                      <a:endParaRPr lang="pl-PL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45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59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42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+mn-lt"/>
                        </a:rPr>
                        <a:t>Okręg</a:t>
                      </a:r>
                      <a:endParaRPr lang="pl-PL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60,50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42,07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56,68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39,49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+mn-lt"/>
                        </a:rPr>
                        <a:t>Województwo </a:t>
                      </a:r>
                      <a:endParaRPr lang="pl-PL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60,76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41,69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58,40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40,40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372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i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Powiaty południowej</a:t>
                      </a:r>
                      <a:r>
                        <a:rPr lang="pl-PL" sz="1800" i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części województwa lubuskiego</a:t>
                      </a:r>
                      <a:endParaRPr lang="pl-PL" sz="1800" i="1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i="1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b="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krośnieński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58,31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39,85</a:t>
                      </a:r>
                      <a:endParaRPr lang="pl-PL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51,96</a:t>
                      </a:r>
                      <a:endParaRPr lang="pl-PL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40,71</a:t>
                      </a:r>
                      <a:endParaRPr lang="pl-PL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4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nowosolski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60,24</a:t>
                      </a:r>
                      <a:endParaRPr lang="pl-PL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39,32</a:t>
                      </a:r>
                      <a:endParaRPr lang="pl-PL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58,15</a:t>
                      </a:r>
                      <a:endParaRPr lang="pl-PL" sz="11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37,51</a:t>
                      </a:r>
                      <a:endParaRPr lang="pl-PL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wschowski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54,87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39,27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47,81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34,20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zielonogórski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58,02</a:t>
                      </a:r>
                      <a:endParaRPr lang="pl-PL" dirty="0">
                        <a:latin typeface="+mn-lt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37,27</a:t>
                      </a:r>
                      <a:endParaRPr lang="pl-PL" dirty="0">
                        <a:latin typeface="+mn-lt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52,58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35,28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żagański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59,63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41,07</a:t>
                      </a:r>
                    </a:p>
                  </a:txBody>
                  <a:tcPr marL="89535" marR="895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54,46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+mn-lt"/>
                        </a:rPr>
                        <a:t>39,15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89535" marR="895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żarski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62,08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41,07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59,33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39,90</a:t>
                      </a:r>
                      <a:endParaRPr lang="pl-PL" sz="1800" b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169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Miasto                  Zielona Góra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63,20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49,45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66,38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53,01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89535" marR="895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1059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3"/>
          </a:xfrm>
        </p:spPr>
        <p:txBody>
          <a:bodyPr>
            <a:noAutofit/>
          </a:bodyPr>
          <a:lstStyle/>
          <a:p>
            <a:pPr algn="ctr"/>
            <a:r>
              <a:rPr lang="pl-PL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Szkoły województwa lubuskiego z najlepszymi wynikami :</a:t>
            </a:r>
          </a:p>
          <a:p>
            <a:pPr algn="just"/>
            <a:r>
              <a:rPr lang="pl-PL" sz="2000" b="1" dirty="0" smtClean="0"/>
              <a:t>Kryterium: </a:t>
            </a:r>
            <a:r>
              <a:rPr lang="pl-PL" sz="2000" dirty="0" smtClean="0"/>
              <a:t>średni wynik procentowego szkoły z każdego egzaminu zdawanego przez jej uczniów (język polski, matematyka, języki obcy) </a:t>
            </a:r>
            <a:r>
              <a:rPr lang="pl-PL" sz="2000" b="1" dirty="0" smtClean="0"/>
              <a:t>jest WYŻSZY </a:t>
            </a:r>
            <a:r>
              <a:rPr lang="pl-PL" sz="2000" dirty="0" smtClean="0"/>
              <a:t>od średniego </a:t>
            </a:r>
            <a:r>
              <a:rPr lang="pl-PL" sz="2000" b="1" dirty="0" smtClean="0"/>
              <a:t>wyniku  procentowego gminy, powiatu, województwa lubuskiego.</a:t>
            </a:r>
          </a:p>
          <a:p>
            <a:pPr algn="just"/>
            <a:r>
              <a:rPr lang="pl-PL" sz="2000" b="1" dirty="0" smtClean="0"/>
              <a:t>Łączna liczba – 37 </a:t>
            </a:r>
            <a:r>
              <a:rPr lang="pl-PL" sz="2000" b="1" dirty="0" err="1" smtClean="0"/>
              <a:t>szkół</a:t>
            </a:r>
            <a:r>
              <a:rPr lang="pl-PL" sz="2000" b="1" dirty="0" smtClean="0"/>
              <a:t> </a:t>
            </a:r>
            <a:r>
              <a:rPr lang="pl-PL" sz="2000" i="1" dirty="0" smtClean="0"/>
              <a:t>( w RAPORCIE zaznaczone </a:t>
            </a:r>
            <a:r>
              <a:rPr lang="pl-PL" sz="2000" b="1" i="1" dirty="0" smtClean="0">
                <a:solidFill>
                  <a:schemeClr val="accent3">
                    <a:lumMod val="75000"/>
                  </a:schemeClr>
                </a:solidFill>
              </a:rPr>
              <a:t>kolorem zielonym)</a:t>
            </a:r>
            <a:endParaRPr lang="pl-PL" sz="2000" i="1" dirty="0" smtClean="0"/>
          </a:p>
          <a:p>
            <a:pPr algn="ctr"/>
            <a:r>
              <a:rPr lang="pl-PL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Szkoły województwa lubuskiego z najsłabszymi wynikami:</a:t>
            </a:r>
          </a:p>
          <a:p>
            <a:pPr algn="just"/>
            <a:r>
              <a:rPr lang="pl-PL" sz="2000" b="1" dirty="0" smtClean="0"/>
              <a:t>Kryterium: </a:t>
            </a:r>
            <a:r>
              <a:rPr lang="pl-PL" sz="2000" dirty="0" smtClean="0"/>
              <a:t>średni wynik procentowy szkoły z każdego egzaminu zdawanego przez jej uczniów  (język polski, matematyka, języki obcy) </a:t>
            </a:r>
            <a:r>
              <a:rPr lang="pl-PL" sz="2000" b="1" dirty="0" smtClean="0"/>
              <a:t>jest NIŻSZY </a:t>
            </a:r>
            <a:r>
              <a:rPr lang="pl-PL" sz="2000" dirty="0" smtClean="0"/>
              <a:t>od średniego </a:t>
            </a:r>
            <a:r>
              <a:rPr lang="pl-PL" sz="2000" b="1" dirty="0" smtClean="0"/>
              <a:t>wyniku  procentowego gminy, powiatu, województwa lubuskiego.</a:t>
            </a:r>
          </a:p>
          <a:p>
            <a:pPr algn="just"/>
            <a:r>
              <a:rPr lang="pl-PL" sz="2000" b="1" dirty="0" smtClean="0"/>
              <a:t>Łączna liczba </a:t>
            </a:r>
            <a:r>
              <a:rPr lang="pl-PL" sz="2000" dirty="0" smtClean="0"/>
              <a:t> </a:t>
            </a:r>
            <a:r>
              <a:rPr lang="pl-PL" sz="2000" b="1" dirty="0" smtClean="0"/>
              <a:t>– 37 szkół </a:t>
            </a:r>
            <a:r>
              <a:rPr lang="pl-PL" sz="2000" i="1" dirty="0" smtClean="0"/>
              <a:t>(w RAPORCIE zaznaczone </a:t>
            </a:r>
            <a:r>
              <a:rPr lang="pl-PL" sz="2000" b="1" i="1" dirty="0" smtClean="0">
                <a:solidFill>
                  <a:schemeClr val="accent5">
                    <a:lumMod val="75000"/>
                  </a:schemeClr>
                </a:solidFill>
              </a:rPr>
              <a:t>kolorem ciemnopomarańczowym).</a:t>
            </a:r>
          </a:p>
          <a:p>
            <a:pPr algn="just"/>
            <a:r>
              <a:rPr lang="pl-PL" sz="2000" dirty="0" smtClean="0"/>
              <a:t>W przypadku </a:t>
            </a:r>
            <a:r>
              <a:rPr lang="pl-PL" sz="2000" b="1" dirty="0" smtClean="0"/>
              <a:t>76 szkół  </a:t>
            </a:r>
            <a:r>
              <a:rPr lang="pl-PL" sz="2000" dirty="0" smtClean="0"/>
              <a:t>wskazano (</a:t>
            </a:r>
            <a:r>
              <a:rPr lang="pl-PL" sz="2000" i="1" dirty="0" smtClean="0"/>
              <a:t>w RAPORCIE </a:t>
            </a:r>
            <a:r>
              <a:rPr lang="pl-PL" sz="2000" b="1" i="1" dirty="0" smtClean="0">
                <a:solidFill>
                  <a:srgbClr val="FFC000"/>
                </a:solidFill>
              </a:rPr>
              <a:t>kolor  jasnopomarańczowy</a:t>
            </a:r>
            <a:r>
              <a:rPr lang="pl-PL" sz="2000" dirty="0" smtClean="0"/>
              <a:t>) </a:t>
            </a:r>
            <a:br>
              <a:rPr lang="pl-PL" sz="2000" dirty="0" smtClean="0"/>
            </a:br>
            <a:r>
              <a:rPr lang="pl-PL" sz="2000" dirty="0" smtClean="0"/>
              <a:t>te wyniki, egzaminów, które były niższe od średniego wyniku gminy, powiatu </a:t>
            </a:r>
            <a:br>
              <a:rPr lang="pl-PL" sz="2000" dirty="0" smtClean="0"/>
            </a:br>
            <a:r>
              <a:rPr lang="pl-PL" sz="2000" dirty="0" smtClean="0"/>
              <a:t>i województwa.</a:t>
            </a:r>
          </a:p>
          <a:p>
            <a:pPr algn="just"/>
            <a:r>
              <a:rPr lang="pl-PL" sz="2000" dirty="0" smtClean="0"/>
              <a:t>Łącznie – ok. </a:t>
            </a:r>
            <a:r>
              <a:rPr lang="pl-PL" sz="2000" b="1" dirty="0" smtClean="0"/>
              <a:t>113 </a:t>
            </a:r>
            <a:r>
              <a:rPr lang="pl-PL" sz="2000" b="1" dirty="0" err="1" smtClean="0"/>
              <a:t>szkół</a:t>
            </a:r>
            <a:r>
              <a:rPr lang="pl-PL" sz="2000" dirty="0" smtClean="0"/>
              <a:t>, co stanowi </a:t>
            </a:r>
            <a:r>
              <a:rPr lang="pl-PL" sz="2000" b="1" dirty="0" smtClean="0"/>
              <a:t>ok.  1/3 szkół podstawowych </a:t>
            </a:r>
            <a:r>
              <a:rPr lang="pl-PL" sz="2000" dirty="0" smtClean="0"/>
              <a:t>województwa lubuskiego uzyskało przynajmniej z jednego egzaminu bardzo niski wynik.</a:t>
            </a:r>
          </a:p>
        </p:txBody>
      </p:sp>
    </p:spTree>
    <p:extLst>
      <p:ext uri="{BB962C8B-B14F-4D97-AF65-F5344CB8AC3E}">
        <p14:creationId xmlns:p14="http://schemas.microsoft.com/office/powerpoint/2010/main" val="25400685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pl-PL" sz="2000" b="1" dirty="0" smtClean="0"/>
              <a:t>W ocenie dyrektora i rady pedagogicznej   </a:t>
            </a:r>
            <a:r>
              <a:rPr lang="pl-PL" sz="2000" dirty="0" smtClean="0"/>
              <a:t>średnie wyniki % uzyskane przez uczniów szkoły na egzaminie ósmoklasisty w bieżącym roku szkolnym, są:</a:t>
            </a:r>
          </a:p>
          <a:p>
            <a:pPr algn="just"/>
            <a:r>
              <a:rPr lang="pl-PL" sz="2000" dirty="0" smtClean="0"/>
              <a:t>14,7 %   -  satysfakcjonujące </a:t>
            </a:r>
          </a:p>
          <a:p>
            <a:pPr algn="just"/>
            <a:r>
              <a:rPr lang="pl-PL" sz="2000" dirty="0" smtClean="0"/>
              <a:t> 10,6 %  -  bardzo dobre </a:t>
            </a:r>
          </a:p>
          <a:p>
            <a:pPr algn="just"/>
            <a:r>
              <a:rPr lang="pl-PL" sz="2000" dirty="0" smtClean="0"/>
              <a:t> 29,4 %  -  zadowalające  </a:t>
            </a:r>
          </a:p>
          <a:p>
            <a:pPr algn="just"/>
            <a:r>
              <a:rPr lang="pl-PL" sz="2000" b="1" i="1" dirty="0" smtClean="0">
                <a:solidFill>
                  <a:srgbClr val="0033CC"/>
                </a:solidFill>
              </a:rPr>
              <a:t>Razem – 54,7% </a:t>
            </a:r>
            <a:r>
              <a:rPr lang="pl-PL" sz="2000" i="1" dirty="0" err="1" smtClean="0">
                <a:solidFill>
                  <a:srgbClr val="0033CC"/>
                </a:solidFill>
              </a:rPr>
              <a:t>szkół</a:t>
            </a:r>
            <a:r>
              <a:rPr lang="pl-PL" sz="2000" i="1" dirty="0" smtClean="0">
                <a:solidFill>
                  <a:srgbClr val="0033CC"/>
                </a:solidFill>
              </a:rPr>
              <a:t> jest </a:t>
            </a:r>
            <a:r>
              <a:rPr lang="pl-PL" sz="2000" b="1" i="1" dirty="0" smtClean="0">
                <a:solidFill>
                  <a:srgbClr val="0033CC"/>
                </a:solidFill>
              </a:rPr>
              <a:t>zadowolonych z wyników  egzaminu</a:t>
            </a:r>
          </a:p>
          <a:p>
            <a:pPr algn="just"/>
            <a:r>
              <a:rPr lang="pl-PL" sz="2000" dirty="0" smtClean="0"/>
              <a:t> 11,6 %  -  słabe </a:t>
            </a:r>
          </a:p>
          <a:p>
            <a:pPr algn="just"/>
            <a:r>
              <a:rPr lang="pl-PL" sz="2000" dirty="0" smtClean="0"/>
              <a:t> 23,7% - trudno podać jedną ocenę, gdyż  średnie wyniki  uzyskane przez </a:t>
            </a:r>
            <a:br>
              <a:rPr lang="pl-PL" sz="2000" dirty="0" smtClean="0"/>
            </a:br>
            <a:r>
              <a:rPr lang="pl-PL" sz="2000" dirty="0" smtClean="0"/>
              <a:t>                     uczniów szkoły z  poszczególnych egzaminów znacznie różnią się</a:t>
            </a:r>
          </a:p>
          <a:p>
            <a:pPr algn="just"/>
            <a:r>
              <a:rPr lang="pl-PL" sz="2000" dirty="0" smtClean="0"/>
              <a:t>       1 %  -   nie udzielono odpowiedzi</a:t>
            </a:r>
          </a:p>
          <a:p>
            <a:endParaRPr lang="pl-PL" sz="2000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9501936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24062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pl-PL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szkół województwa lubuskiego z najlepszymi wynikami:</a:t>
            </a:r>
          </a:p>
          <a:p>
            <a:pPr algn="ctr"/>
            <a:r>
              <a:rPr lang="pl-PL" b="1" dirty="0" smtClean="0"/>
              <a:t>Kryterium: </a:t>
            </a:r>
            <a:r>
              <a:rPr lang="pl-PL" dirty="0" smtClean="0"/>
              <a:t>średni wynik procentowego każdego egzaminu zdawanego przez uczniów szkoły jest wyższy od średniego wyniku % województwa lubuskiego, okręgu i kraju – </a:t>
            </a:r>
            <a:br>
              <a:rPr lang="pl-PL" dirty="0" smtClean="0"/>
            </a:br>
            <a:r>
              <a:rPr lang="pl-PL" dirty="0" smtClean="0"/>
              <a:t>i w województwie najwyższe</a:t>
            </a:r>
          </a:p>
          <a:p>
            <a:pPr algn="ctr"/>
            <a:endParaRPr lang="pl-PL" dirty="0" smtClean="0"/>
          </a:p>
          <a:p>
            <a:pPr algn="just"/>
            <a:r>
              <a:rPr lang="pl-PL" b="1" i="1" dirty="0" smtClean="0">
                <a:solidFill>
                  <a:srgbClr val="FF0000"/>
                </a:solidFill>
              </a:rPr>
              <a:t>1)    Katolicka Szkoła Podstawowa w Żarach 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( stanin: 9,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457200" indent="-457200" algn="just">
              <a:buAutoNum type="arabicParenR" startAt="2"/>
            </a:pPr>
            <a:r>
              <a:rPr lang="pl-PL" b="1" i="1" dirty="0" smtClean="0">
                <a:solidFill>
                  <a:srgbClr val="FF0000"/>
                </a:solidFill>
              </a:rPr>
              <a:t>Społeczna Szkoła Podstawowa w Żarach 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(stanin: 7, 9,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457200" indent="-457200" algn="just">
              <a:buAutoNum type="arabicParenR" startAt="2"/>
            </a:pPr>
            <a:r>
              <a:rPr lang="pl-PL" b="1" i="1" dirty="0" smtClean="0">
                <a:solidFill>
                  <a:srgbClr val="FF0000"/>
                </a:solidFill>
              </a:rPr>
              <a:t>Społeczna Szkoła Podstawowa Stowarzyszenia Edukacyjnego                                   </a:t>
            </a:r>
            <a:br>
              <a:rPr lang="pl-PL" b="1" i="1" dirty="0" smtClean="0">
                <a:solidFill>
                  <a:srgbClr val="FF0000"/>
                </a:solidFill>
              </a:rPr>
            </a:br>
            <a:r>
              <a:rPr lang="pl-PL" b="1" i="1" dirty="0" smtClean="0">
                <a:solidFill>
                  <a:srgbClr val="FF0000"/>
                </a:solidFill>
              </a:rPr>
              <a:t> w   Gorzowie  Wielkopolskim (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stanin: 8, 9,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457200" indent="-457200" algn="just">
              <a:buAutoNum type="arabicParenR" startAt="4"/>
            </a:pPr>
            <a:r>
              <a:rPr lang="pl-PL" b="1" i="1" dirty="0" smtClean="0">
                <a:solidFill>
                  <a:srgbClr val="FF0000"/>
                </a:solidFill>
              </a:rPr>
              <a:t>Szkoła Podstawowa nr 2 w Zielonej Górze 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(stanin: 7, 9,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) </a:t>
            </a:r>
          </a:p>
          <a:p>
            <a:pPr marL="457200" indent="-457200" algn="just">
              <a:buAutoNum type="arabicParenR" startAt="4"/>
            </a:pPr>
            <a:r>
              <a:rPr lang="pl-PL" b="1" i="1" dirty="0" smtClean="0">
                <a:solidFill>
                  <a:srgbClr val="FF0000"/>
                </a:solidFill>
              </a:rPr>
              <a:t>Publiczna Szkoła Podstawowa nr 7 w Zielonej Górze 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(stanin: 8,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9)</a:t>
            </a:r>
          </a:p>
          <a:p>
            <a:pPr marL="457200" indent="-457200" algn="just"/>
            <a:endParaRPr lang="pl-PL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 algn="just"/>
            <a:r>
              <a:rPr lang="pl-PL" i="1" dirty="0" smtClean="0">
                <a:solidFill>
                  <a:schemeClr val="bg2">
                    <a:lumMod val="50000"/>
                  </a:schemeClr>
                </a:solidFill>
              </a:rPr>
              <a:t>Szkoła poza programem LKO</a:t>
            </a:r>
          </a:p>
          <a:p>
            <a:pPr marL="457200" indent="-457200" algn="just"/>
            <a:r>
              <a:rPr lang="pl-PL" b="1" i="1" dirty="0" smtClean="0">
                <a:solidFill>
                  <a:srgbClr val="FF0000"/>
                </a:solidFill>
              </a:rPr>
              <a:t>Społeczna Niepubliczna Ogólnokształcąca Szkoła Muzyczna I Stopnia w Słubicach 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(stanin: 6, 9,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20000493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2" y="2420888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0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24600"/>
          </a:xfrm>
        </p:spPr>
        <p:txBody>
          <a:bodyPr>
            <a:normAutofit lnSpcReduction="10000"/>
          </a:bodyPr>
          <a:lstStyle/>
          <a:p>
            <a:pPr algn="ctr"/>
            <a:r>
              <a:rPr lang="pl-PL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Szkoły  województwa lubuskiego z najlepszymi wynikami 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(9 stanin)                      </a:t>
            </a:r>
            <a:r>
              <a:rPr lang="pl-PL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poszczególnych egzaminów: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Egzamin z języka polskiego</a:t>
            </a:r>
            <a:r>
              <a:rPr lang="pl-PL" dirty="0" smtClean="0">
                <a:solidFill>
                  <a:srgbClr val="FF0000"/>
                </a:solidFill>
              </a:rPr>
              <a:t>:</a:t>
            </a:r>
          </a:p>
          <a:p>
            <a:r>
              <a:rPr lang="pl-PL" dirty="0" smtClean="0"/>
              <a:t>1. KATOLICKA SZKOŁA PODSTAWOWA IM. JANA PAWŁA  II W ŻARACH</a:t>
            </a:r>
          </a:p>
          <a:p>
            <a:r>
              <a:rPr lang="pl-PL" dirty="0" smtClean="0"/>
              <a:t>2. KATOLICKA SZKOŁA PODSTAWOWA IM. Ś.W. JANA PAWŁA  II W GORZOWIE </a:t>
            </a:r>
            <a:br>
              <a:rPr lang="pl-PL" dirty="0" smtClean="0"/>
            </a:br>
            <a:r>
              <a:rPr lang="pl-PL" dirty="0" smtClean="0"/>
              <a:t>    WIELKOPOLSKIM (</a:t>
            </a:r>
            <a:r>
              <a:rPr lang="pl-PL" i="1" dirty="0" err="1" smtClean="0">
                <a:solidFill>
                  <a:schemeClr val="bg2">
                    <a:lumMod val="50000"/>
                  </a:schemeClr>
                </a:solidFill>
              </a:rPr>
              <a:t>szkoła</a:t>
            </a:r>
            <a:r>
              <a:rPr lang="pl-PL" i="1" dirty="0" smtClean="0">
                <a:solidFill>
                  <a:schemeClr val="bg2">
                    <a:lumMod val="50000"/>
                  </a:schemeClr>
                </a:solidFill>
              </a:rPr>
              <a:t> poza programem)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Egzamin z  matematyki:</a:t>
            </a:r>
          </a:p>
          <a:p>
            <a:pPr marL="457200" indent="-457200">
              <a:buAutoNum type="arabicPeriod"/>
            </a:pPr>
            <a:r>
              <a:rPr lang="pl-PL" dirty="0" smtClean="0"/>
              <a:t>SPOŁECZNA SZKOŁA PODSTAWOWA  W ŻARACH</a:t>
            </a:r>
          </a:p>
          <a:p>
            <a:pPr marL="457200" indent="-457200">
              <a:buAutoNum type="arabicPeriod"/>
            </a:pPr>
            <a:r>
              <a:rPr lang="pl-PL" dirty="0" smtClean="0"/>
              <a:t>SZKOŁA PODSTAWOWA NR 2 W ZIELONEJ GÓRZE </a:t>
            </a:r>
          </a:p>
          <a:p>
            <a:pPr marL="457200" indent="-457200">
              <a:buAutoNum type="arabicPeriod"/>
            </a:pPr>
            <a:r>
              <a:rPr lang="pl-PL" dirty="0" smtClean="0"/>
              <a:t>SPOŁECZNA SZKOŁA PODSTAWOWA STOWARZYSZENIA EDUKACYJNEGO  W GORZOWIE WIELKOPOLSKIM</a:t>
            </a:r>
          </a:p>
          <a:p>
            <a:pPr marL="457200" indent="-457200">
              <a:buAutoNum type="arabicPeriod"/>
            </a:pPr>
            <a:r>
              <a:rPr lang="pl-PL" dirty="0" smtClean="0"/>
              <a:t>KATOLICKA SZKOŁA PODSTAWOWA IM. JANA PAWŁA II  W ŻARACH</a:t>
            </a:r>
          </a:p>
          <a:p>
            <a:pPr marL="457200" indent="-457200">
              <a:buAutoNum type="arabicPeriod"/>
            </a:pPr>
            <a:r>
              <a:rPr lang="pl-PL" dirty="0" smtClean="0"/>
              <a:t>SPOŁECZNA NIEPUBLICZNA OGÓLNOKSZTAŁCĄCA SZKOŁA MUZYCZNA                I ST. W SŁUBICACH</a:t>
            </a:r>
          </a:p>
        </p:txBody>
      </p:sp>
    </p:spTree>
    <p:extLst>
      <p:ext uri="{BB962C8B-B14F-4D97-AF65-F5344CB8AC3E}">
        <p14:creationId xmlns:p14="http://schemas.microsoft.com/office/powerpoint/2010/main" val="18860956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0966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pl-P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Szkoły  województwa lubuskiego z najlepszymi wynikami  </a:t>
            </a:r>
            <a:r>
              <a:rPr lang="pl-P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(9 stanin) </a:t>
            </a:r>
            <a:br>
              <a:rPr lang="pl-P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poszczególnych egzaminów</a:t>
            </a:r>
            <a:r>
              <a:rPr lang="pl-PL" sz="2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pl-PL" sz="2600" b="1" dirty="0" smtClean="0">
              <a:solidFill>
                <a:srgbClr val="FF0000"/>
              </a:solidFill>
            </a:endParaRPr>
          </a:p>
          <a:p>
            <a:r>
              <a:rPr lang="pl-PL" sz="2900" b="1" dirty="0" smtClean="0">
                <a:solidFill>
                  <a:srgbClr val="FF0000"/>
                </a:solidFill>
              </a:rPr>
              <a:t>Egzamin z  języka angielskiego:</a:t>
            </a:r>
          </a:p>
          <a:p>
            <a:r>
              <a:rPr lang="pl-PL" sz="2300" dirty="0" smtClean="0"/>
              <a:t>1. KATOLICKA SZKOŁA PODSTAWOWA IM. JANA PAWŁA  II W ŻARACH</a:t>
            </a:r>
          </a:p>
          <a:p>
            <a:r>
              <a:rPr lang="pl-PL" sz="2300" dirty="0" smtClean="0"/>
              <a:t>2. SPOŁECZNA SZKOŁA PODSTAWOWA W ŻARACH</a:t>
            </a:r>
          </a:p>
          <a:p>
            <a:r>
              <a:rPr lang="pl-PL" sz="2300" dirty="0" smtClean="0"/>
              <a:t>3. SPOŁECZNA SZKOŁA PODSTAWOWA STOWARZYSZENIA EDUKACYJNEGO W GORZOWIE WIELKOPOLSKIM</a:t>
            </a:r>
          </a:p>
          <a:p>
            <a:r>
              <a:rPr lang="pl-PL" sz="2300" dirty="0" smtClean="0"/>
              <a:t>4.  SZKOŁA PODSTAWOWA NR 2 W ZIELONEJ GÓRZE</a:t>
            </a:r>
          </a:p>
          <a:p>
            <a:r>
              <a:rPr lang="pl-PL" sz="2300" dirty="0" smtClean="0"/>
              <a:t>5. EUROPEJSKA SZKOŁA PODSTAWOWA DR RAHN W ZIELONEJ GÓRZE</a:t>
            </a:r>
          </a:p>
          <a:p>
            <a:r>
              <a:rPr lang="pl-PL" sz="2300" dirty="0" smtClean="0"/>
              <a:t>6. SZKOŁA PODSTAWOWA NR 1 W STRZELCACH KRAJEŃSKICH</a:t>
            </a:r>
          </a:p>
          <a:p>
            <a:r>
              <a:rPr lang="pl-PL" sz="2300" dirty="0" smtClean="0"/>
              <a:t>7. SZKOŁA PODSTAWOWA W KUNOWICACH  (powiat słubicki)</a:t>
            </a:r>
          </a:p>
          <a:p>
            <a:r>
              <a:rPr lang="pl-PL" sz="2300" dirty="0" smtClean="0"/>
              <a:t>8. SZKOŁA PODSTAWOWA  W WITOSZYNIE  (powiat  żagański)</a:t>
            </a:r>
          </a:p>
          <a:p>
            <a:r>
              <a:rPr lang="pl-PL" sz="2300" dirty="0" smtClean="0"/>
              <a:t>9. SZKOŁA PODSTAWOWA IM. KAZIMIERZA KREMERA W BOBRÓWKU  (powiat strzelecko-drezdenecki)</a:t>
            </a:r>
          </a:p>
          <a:p>
            <a:r>
              <a:rPr lang="pl-PL" sz="2300" dirty="0" smtClean="0"/>
              <a:t>10. SZKOŁA PODSTAWOWA W JENIŃCU  (powiat  gorzowski)</a:t>
            </a:r>
          </a:p>
          <a:p>
            <a:r>
              <a:rPr lang="pl-PL" sz="2300" dirty="0" smtClean="0"/>
              <a:t>11. SPOŁECZNA NIEPUBLICZNA OGÓLNOKSZTAŁCĄCA SZKOŁA MUZYCZNA I ST. W SŁUBICACH  </a:t>
            </a:r>
            <a:endParaRPr lang="pl-PL" sz="23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pl-PL" sz="23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12. SZKOŁA PODSTAWOWA W CHLEBOWIE  (powiat  krośnieński)</a:t>
            </a:r>
          </a:p>
          <a:p>
            <a:r>
              <a:rPr lang="pl-PL" sz="23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13. SZKOŁA PODSTAWOWA IM.S. ŻEROMSKIEGO  W  GÓRZYNIE  (powiat  żarski)</a:t>
            </a:r>
          </a:p>
          <a:p>
            <a:r>
              <a:rPr lang="pl-PL" sz="23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14. SZKOŁA PODSTAWOWA IM. MARII SKŁODOWSKIEJ-CURIE  W KONOTOPIE  (powiat  nowosolski)</a:t>
            </a:r>
          </a:p>
          <a:p>
            <a:r>
              <a:rPr lang="pl-PL" sz="23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15. SZKOŁA PODSTAWOWA W MIROCINIE DOLNYM  (powiat  nowosolski)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9876339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24062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pl-PL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Szkoły  województwa lubuskiego z najlepszymi wynikami  </a:t>
            </a:r>
            <a:r>
              <a:rPr lang="pl-PL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(9 stanin) </a:t>
            </a:r>
            <a:r>
              <a:rPr lang="pl-PL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poszczególnych egzaminów:</a:t>
            </a:r>
            <a:endParaRPr lang="pl-PL" sz="1800" b="1" dirty="0" smtClean="0">
              <a:solidFill>
                <a:srgbClr val="FF0000"/>
              </a:solidFill>
            </a:endParaRPr>
          </a:p>
          <a:p>
            <a:r>
              <a:rPr lang="pl-PL" sz="1800" b="1" dirty="0" smtClean="0">
                <a:solidFill>
                  <a:srgbClr val="FF0000"/>
                </a:solidFill>
              </a:rPr>
              <a:t>Egzamin z  języka niemieckiego:</a:t>
            </a:r>
            <a:endParaRPr lang="pl-PL" sz="1800" dirty="0" smtClean="0"/>
          </a:p>
          <a:p>
            <a:pPr marL="457200" indent="-457200">
              <a:buAutoNum type="arabicPeriod"/>
            </a:pPr>
            <a:r>
              <a:rPr lang="pl-PL" sz="1600" dirty="0" smtClean="0"/>
              <a:t>SZKOŁA PODSTAWOWA NR 17 Z ODDZ. SPORTOWYMI IM. A. MICKIEWICZA W GORZOWIE WLKP. 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SZKOŁA PODSTAWOWA NR 18 IM. ARKADEGO FIEDLERA  W ZIELONEJ GÓRZE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PUBLICZNA SZKOŁA PODSTAWOWA NR 7 W ZIELONEJ GÓRZE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KATOLICKA SZKOŁA PODSTAWOWA IM. JANA PAWŁA II W ŻARACH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EUROPEJSKA SZKOŁA PODSTAWOWA DR RAHN W ZIELONEJ GÓRZE 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SZKOŁA PODSTAWOWA NR 2 W ZIELONEJ GÓRZE 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SPOŁECZNA NIEPUBLICZNA OGÓLNOKSZTAŁCĄCA SZKOŁA MUZYCZNA I ST. W SŁUBICACH 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SPOŁECZNA SZKOŁA PODSTAWOWA NR 3 IM. STEFANA CZARNIECKIEGO W SŁUBICACH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SZKOŁA PODSTAWOWA NR 1 IM. TADEUSZA KOŚCIUSZKI W NOWEJ SOLI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SZKOŁA PODSTAWOWA NR 2 IM. PRZYJACIÓŁ ZIEMI  W KOSTRZYNIE NAD ODRĄ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SZKOŁA PODSTAWOWA NR 1 IM. TADEUSZA KOŚCIUSZKI W NOWEJ SOLI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SZKOŁA PODSTAWOWA IM. HENRYKA SIENKIEWICZA W NIEDORADZU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SZKOŁA PODSTAWOWA IM. JANA PAWŁA II W TRZEBIECHOWIE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SZKOŁA PODSTAWOWA NR 16 Z ODDZIAŁAMI INTEGRACYJNYMI IM. JÓZEFA PIŁSUDSKIEGO               W GORZOWIE WLKP.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KATOLICKA SZKOŁA PODSTAWOWA IM. ŚW. JANA PAWŁA II  W GORZWIE WLKP.</a:t>
            </a:r>
          </a:p>
          <a:p>
            <a:pPr marL="457200" indent="-457200">
              <a:buFont typeface="Arial" pitchFamily="34" charset="0"/>
              <a:buAutoNum type="arabicPeriod"/>
            </a:pPr>
            <a:endParaRPr lang="pl-PL" sz="1800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pl-PL" sz="1800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pl-PL" sz="1700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pl-PL" sz="1700" dirty="0" smtClean="0"/>
          </a:p>
          <a:p>
            <a:pPr marL="457200" indent="-457200">
              <a:buAutoNum type="arabicPeriod"/>
            </a:pPr>
            <a:endParaRPr lang="pl-PL" dirty="0" smtClean="0"/>
          </a:p>
          <a:p>
            <a:pPr marL="457200" indent="-457200">
              <a:buAutoNum type="arabicPeriod"/>
            </a:pPr>
            <a:endParaRPr lang="pl-PL" dirty="0" smtClean="0"/>
          </a:p>
          <a:p>
            <a:pPr marL="457200" indent="-457200">
              <a:buAutoNum type="arabicPeriod"/>
            </a:pPr>
            <a:endParaRPr lang="pl-PL" dirty="0" smtClean="0"/>
          </a:p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418907679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pl-PL" b="1" dirty="0" smtClean="0">
                <a:solidFill>
                  <a:schemeClr val="bg2">
                    <a:lumMod val="25000"/>
                  </a:schemeClr>
                </a:solidFill>
              </a:rPr>
              <a:t>Średnie wyniki % </a:t>
            </a:r>
            <a:r>
              <a:rPr lang="pl-PL" b="1" dirty="0" err="1" smtClean="0">
                <a:solidFill>
                  <a:schemeClr val="bg2">
                    <a:lumMod val="25000"/>
                  </a:schemeClr>
                </a:solidFill>
              </a:rPr>
              <a:t>szkół</a:t>
            </a:r>
            <a:r>
              <a:rPr lang="pl-PL" b="1" dirty="0" smtClean="0">
                <a:solidFill>
                  <a:schemeClr val="bg2">
                    <a:lumMod val="25000"/>
                  </a:schemeClr>
                </a:solidFill>
              </a:rPr>
              <a:t> podstawowych specjalnych </a:t>
            </a:r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560512" y="1916832"/>
          <a:ext cx="8856984" cy="447732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3334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Język polski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Matematyka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Język angielski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Język niemiecki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9049">
                <a:tc>
                  <a:txBody>
                    <a:bodyPr/>
                    <a:lstStyle/>
                    <a:p>
                      <a:pPr algn="l"/>
                      <a:r>
                        <a:rPr lang="pl-PL" dirty="0" smtClean="0"/>
                        <a:t>Szkoły w </a:t>
                      </a:r>
                      <a:r>
                        <a:rPr lang="pl-PL" b="1" dirty="0" smtClean="0"/>
                        <a:t>powiatach północnej części </a:t>
                      </a:r>
                      <a:r>
                        <a:rPr lang="pl-PL" dirty="0" smtClean="0"/>
                        <a:t>województwa  </a:t>
                      </a:r>
                    </a:p>
                    <a:p>
                      <a:pPr algn="l"/>
                      <a:r>
                        <a:rPr lang="pl-PL" dirty="0" smtClean="0"/>
                        <a:t>(8/10)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11 – 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41 %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14 -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46,6 %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31 -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38,2 %</a:t>
                      </a:r>
                    </a:p>
                    <a:p>
                      <a:r>
                        <a:rPr lang="pl-PL" dirty="0" smtClean="0"/>
                        <a:t>(4 szkoły)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20 -39,1 %</a:t>
                      </a:r>
                    </a:p>
                    <a:p>
                      <a:r>
                        <a:rPr lang="pl-PL" dirty="0" smtClean="0"/>
                        <a:t>(4 szkoły)</a:t>
                      </a:r>
                    </a:p>
                    <a:p>
                      <a:endParaRPr lang="pl-PL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49,8 % – język rosyjski                   (1 </a:t>
                      </a:r>
                      <a:r>
                        <a:rPr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szkoła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pl-P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6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Szkoły w </a:t>
                      </a:r>
                      <a:r>
                        <a:rPr lang="pl-PL" b="1" dirty="0" smtClean="0"/>
                        <a:t>powiatach południowej części </a:t>
                      </a:r>
                      <a:r>
                        <a:rPr lang="pl-PL" dirty="0" smtClean="0"/>
                        <a:t>województwa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(13/16)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22-50% </a:t>
                      </a:r>
                    </a:p>
                    <a:p>
                      <a:r>
                        <a:rPr lang="pl-PL" b="1" dirty="0" smtClean="0"/>
                        <a:t> </a:t>
                      </a:r>
                      <a:r>
                        <a:rPr lang="pl-PL" b="1" dirty="0" smtClean="0">
                          <a:solidFill>
                            <a:srgbClr val="00B050"/>
                          </a:solidFill>
                        </a:rPr>
                        <a:t>(64)</a:t>
                      </a:r>
                      <a:endParaRPr lang="pl-PL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16,9 – </a:t>
                      </a:r>
                      <a:r>
                        <a:rPr lang="pl-PL" dirty="0" smtClean="0">
                          <a:solidFill>
                            <a:srgbClr val="00B050"/>
                          </a:solidFill>
                        </a:rPr>
                        <a:t>45 %</a:t>
                      </a:r>
                    </a:p>
                    <a:p>
                      <a:r>
                        <a:rPr lang="pl-PL" dirty="0" smtClean="0">
                          <a:solidFill>
                            <a:srgbClr val="00B050"/>
                          </a:solidFill>
                        </a:rPr>
                        <a:t>(83)</a:t>
                      </a:r>
                      <a:endParaRPr lang="pl-PL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15,7 –</a:t>
                      </a:r>
                      <a:r>
                        <a:rPr lang="pl-PL" baseline="0" dirty="0" smtClean="0"/>
                        <a:t> 43,5 %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21 - </a:t>
                      </a:r>
                      <a:r>
                        <a:rPr lang="pl-PL" b="1" dirty="0" smtClean="0">
                          <a:solidFill>
                            <a:srgbClr val="00B050"/>
                          </a:solidFill>
                        </a:rPr>
                        <a:t>54,7 %</a:t>
                      </a:r>
                    </a:p>
                    <a:p>
                      <a:r>
                        <a:rPr lang="pl-PL" b="0" dirty="0" smtClean="0">
                          <a:solidFill>
                            <a:srgbClr val="00B050"/>
                          </a:solidFill>
                        </a:rPr>
                        <a:t>(82)</a:t>
                      </a:r>
                      <a:endParaRPr lang="pl-PL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90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95544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808575"/>
          </a:xfrm>
        </p:spPr>
        <p:txBody>
          <a:bodyPr>
            <a:normAutofit fontScale="92500" lnSpcReduction="20000"/>
          </a:bodyPr>
          <a:lstStyle/>
          <a:p>
            <a:endParaRPr lang="pl-PL" dirty="0" smtClean="0"/>
          </a:p>
          <a:p>
            <a:pPr algn="just">
              <a:buFont typeface="Arial" pitchFamily="34" charset="0"/>
              <a:buChar char="•"/>
            </a:pPr>
            <a:r>
              <a:rPr lang="pl-PL" b="1" dirty="0" smtClean="0"/>
              <a:t> Szkoła, </a:t>
            </a:r>
            <a:r>
              <a:rPr lang="pl-PL" dirty="0" smtClean="0"/>
              <a:t>której uczniowie uzyskali </a:t>
            </a:r>
            <a:r>
              <a:rPr lang="pl-PL" b="1" dirty="0" smtClean="0"/>
              <a:t>najwyższe wyniki</a:t>
            </a:r>
            <a:r>
              <a:rPr lang="pl-PL" dirty="0" smtClean="0"/>
              <a:t> z</a:t>
            </a:r>
            <a:r>
              <a:rPr lang="pl-PL" b="1" dirty="0" smtClean="0"/>
              <a:t> 3 egzaminów</a:t>
            </a:r>
            <a:r>
              <a:rPr lang="pl-PL" dirty="0" smtClean="0"/>
              <a:t> to: </a:t>
            </a:r>
          </a:p>
          <a:p>
            <a:pPr algn="just"/>
            <a:r>
              <a:rPr lang="pl-PL" b="1" i="1" dirty="0" smtClean="0">
                <a:solidFill>
                  <a:srgbClr val="FF0000"/>
                </a:solidFill>
              </a:rPr>
              <a:t>Szkoła Podstawowa Specjalna w Zespole Szkół Specjalnych nr 14 </a:t>
            </a:r>
            <a:br>
              <a:rPr lang="pl-PL" b="1" i="1" dirty="0" smtClean="0">
                <a:solidFill>
                  <a:srgbClr val="FF0000"/>
                </a:solidFill>
              </a:rPr>
            </a:br>
            <a:r>
              <a:rPr lang="pl-PL" b="1" i="1" dirty="0" smtClean="0">
                <a:solidFill>
                  <a:srgbClr val="FF0000"/>
                </a:solidFill>
              </a:rPr>
              <a:t>im. Ambasadorów Praw Człowieka w Gorzowie Wielkopolskim</a:t>
            </a:r>
          </a:p>
          <a:p>
            <a:pPr algn="ctr"/>
            <a:endParaRPr lang="pl-PL" b="1" dirty="0" smtClean="0"/>
          </a:p>
          <a:p>
            <a:pPr algn="ctr"/>
            <a:r>
              <a:rPr lang="pl-PL" sz="2100" b="1" dirty="0" smtClean="0"/>
              <a:t>Wnioski</a:t>
            </a:r>
          </a:p>
          <a:p>
            <a:pPr lvl="0" algn="just"/>
            <a:r>
              <a:rPr lang="pl-PL" sz="2100" dirty="0" smtClean="0"/>
              <a:t>1) Wpływ na niskie wyniki egzaminu, </a:t>
            </a:r>
            <a:r>
              <a:rPr lang="pl-PL" sz="2100" b="1" dirty="0" smtClean="0"/>
              <a:t>w opinii dyrektorów, </a:t>
            </a:r>
            <a:r>
              <a:rPr lang="pl-PL" sz="2100" dirty="0" smtClean="0"/>
              <a:t>ma organizacja pracy </a:t>
            </a:r>
            <a:br>
              <a:rPr lang="pl-PL" sz="2100" dirty="0" smtClean="0"/>
            </a:br>
            <a:r>
              <a:rPr lang="pl-PL" sz="2100" dirty="0" smtClean="0"/>
              <a:t>w szkole  (łączenie kilku klas  np. IV, V, VI, VII i VIII), co nie sprzyja: realizacji podstawy programowej, wyjaśnianiu trudnych zagadnień, prowadzeniu zajęć powtórzeniowych </a:t>
            </a:r>
            <a:br>
              <a:rPr lang="pl-PL" sz="2100" dirty="0" smtClean="0"/>
            </a:br>
            <a:r>
              <a:rPr lang="pl-PL" sz="2100" dirty="0" smtClean="0"/>
              <a:t>i zajęć przygotowujących do egzaminu.</a:t>
            </a:r>
          </a:p>
          <a:p>
            <a:pPr algn="just"/>
            <a:r>
              <a:rPr lang="pl-PL" sz="2100" dirty="0" smtClean="0"/>
              <a:t>2)   IPET - należy doskonalić </a:t>
            </a:r>
            <a:r>
              <a:rPr lang="pl-PL" sz="2100" b="1" dirty="0" smtClean="0"/>
              <a:t>zapisy w indywidualnych programach edukacyjno-terapeutycznych,</a:t>
            </a:r>
            <a:r>
              <a:rPr lang="pl-PL" sz="2100" dirty="0" smtClean="0"/>
              <a:t> które powinny zawierać sposób przygotowania ucznia do egzaminu,                   z uwzględnieniem jego indywidualnych możliwości i potrzeb;  rzetelnie dokonywać </a:t>
            </a:r>
            <a:r>
              <a:rPr lang="pl-PL" sz="2100" b="1" dirty="0" smtClean="0"/>
              <a:t>analizy efektywność realizowanych działań </a:t>
            </a:r>
            <a:r>
              <a:rPr lang="pl-PL" sz="2100" dirty="0" smtClean="0"/>
              <a:t>w odniesieniu do celów edukacyjnych i kluczowych kompetencji.</a:t>
            </a:r>
          </a:p>
          <a:p>
            <a:pPr algn="just"/>
            <a:r>
              <a:rPr lang="pl-PL" sz="2100" dirty="0" smtClean="0"/>
              <a:t>3)  Doskonalenie zawodowe nauczycieli – wspomagać, w tym wewnątrzszkolne dzielenie się wiedzą i doświadczeniem.</a:t>
            </a:r>
          </a:p>
          <a:p>
            <a:pPr algn="just">
              <a:buFont typeface="Arial" pitchFamily="34" charset="0"/>
              <a:buChar char="•"/>
            </a:pPr>
            <a:endParaRPr lang="pl-PL" sz="2100" dirty="0"/>
          </a:p>
        </p:txBody>
      </p:sp>
    </p:spTree>
    <p:extLst>
      <p:ext uri="{BB962C8B-B14F-4D97-AF65-F5344CB8AC3E}">
        <p14:creationId xmlns:p14="http://schemas.microsoft.com/office/powerpoint/2010/main" val="9520707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>Wnioski i rekomendacje  </a:t>
            </a:r>
            <a:b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sz="2700" dirty="0" smtClean="0">
                <a:solidFill>
                  <a:srgbClr val="FF0000"/>
                </a:solidFill>
              </a:rPr>
              <a:t>Wyniki egzaminu ósmoklasisty</a:t>
            </a:r>
            <a:r>
              <a:rPr lang="pl-PL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428736"/>
            <a:ext cx="9751255" cy="574468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pl-PL" sz="2100" dirty="0" smtClean="0"/>
              <a:t>Uczniowie szkół podstawowych województwa lubuskiego najlepiej zdali </a:t>
            </a:r>
            <a:r>
              <a:rPr lang="pl-PL" sz="2100" b="1" dirty="0" smtClean="0"/>
              <a:t>egzamin </a:t>
            </a:r>
            <a:br>
              <a:rPr lang="pl-PL" sz="2100" b="1" dirty="0" smtClean="0"/>
            </a:br>
            <a:r>
              <a:rPr lang="pl-PL" sz="2100" b="1" dirty="0" smtClean="0"/>
              <a:t>z języka polskiego </a:t>
            </a:r>
            <a:r>
              <a:rPr lang="pl-PL" sz="2100" dirty="0" smtClean="0"/>
              <a:t>(średni wynik % - </a:t>
            </a:r>
            <a:r>
              <a:rPr lang="pl-PL" sz="2100" b="1" dirty="0" smtClean="0"/>
              <a:t>60,76) </a:t>
            </a:r>
            <a:r>
              <a:rPr lang="pl-PL" sz="2100" dirty="0" smtClean="0"/>
              <a:t>oraz </a:t>
            </a:r>
            <a:r>
              <a:rPr lang="pl-PL" sz="2100" b="1" dirty="0" smtClean="0"/>
              <a:t>języka angielskiego (58,40 %), słabe wyniki </a:t>
            </a:r>
            <a:r>
              <a:rPr lang="pl-PL" sz="2100" dirty="0" smtClean="0"/>
              <a:t>uzyskali na egzaminie z </a:t>
            </a:r>
            <a:r>
              <a:rPr lang="pl-PL" sz="2100" b="1" dirty="0" smtClean="0"/>
              <a:t>języka niemieckiego (40,40 %) i matematyki  (41,69 %), </a:t>
            </a:r>
            <a:r>
              <a:rPr lang="pl-PL" sz="2100" dirty="0" smtClean="0"/>
              <a:t>co wskazuje na konieczność intensyfikacji działań w obszarze realizacji podstawy programowej oraz efektywnych sposobów nauczania w szczególności matematyki oraz języka niemieckiego.</a:t>
            </a:r>
          </a:p>
          <a:p>
            <a:pPr algn="just"/>
            <a:endParaRPr lang="pl-PL" sz="2100" dirty="0" smtClean="0"/>
          </a:p>
          <a:p>
            <a:pPr marL="457200" indent="-457200" algn="just">
              <a:buFont typeface="+mj-lt"/>
              <a:buAutoNum type="arabicPeriod" startAt="2"/>
            </a:pPr>
            <a:r>
              <a:rPr lang="pl-PL" sz="2100" b="1" dirty="0" smtClean="0"/>
              <a:t>Najlepsze wyniki </a:t>
            </a:r>
            <a:r>
              <a:rPr lang="pl-PL" sz="2100" dirty="0" smtClean="0"/>
              <a:t>egzaminu ósmoklasisty w roku szkolnym 2018/2019 uzyskali </a:t>
            </a:r>
            <a:r>
              <a:rPr lang="pl-PL" sz="2100" b="1" dirty="0" smtClean="0"/>
              <a:t>uczniowie  dużych miast  (Zielona Góra i Gorzów Wlkp</a:t>
            </a:r>
            <a:r>
              <a:rPr lang="pl-PL" sz="2100" dirty="0" smtClean="0"/>
              <a:t>.), osiągając średni wynik procentowy egzaminu z języka polskiego, matematyki i języka obcego wyższy od średniego wyniku województwa lubuskiego, okręgi i kraju, </a:t>
            </a:r>
            <a:r>
              <a:rPr lang="pl-PL" sz="2100" b="1" dirty="0" smtClean="0"/>
              <a:t>słabsze wyniki </a:t>
            </a:r>
            <a:r>
              <a:rPr lang="pl-PL" sz="2100" dirty="0" smtClean="0"/>
              <a:t>uzyskali uczniowie szkół wiejskich i małych miasteczek (o liczbie ludności poniżej 20 tys. mieszkańców).</a:t>
            </a:r>
          </a:p>
          <a:p>
            <a:pPr marL="457200" indent="-457200" algn="just">
              <a:buFont typeface="+mj-lt"/>
              <a:buAutoNum type="arabicPeriod" startAt="2"/>
            </a:pPr>
            <a:endParaRPr lang="pl-PL" sz="2100" dirty="0" smtClean="0"/>
          </a:p>
          <a:p>
            <a:pPr marL="457200" indent="-457200" algn="just">
              <a:buFont typeface="+mj-lt"/>
              <a:buAutoNum type="arabicPeriod" startAt="2"/>
            </a:pPr>
            <a:r>
              <a:rPr lang="pl-PL" sz="2000" dirty="0" smtClean="0"/>
              <a:t>W pięciu powiatach (świebodziński, strzelecko–drezdenecki, wschowski, zielonogórski, żagański) średnie wyniki egzaminu </a:t>
            </a:r>
            <a:r>
              <a:rPr lang="pl-PL" sz="2000" b="1" dirty="0" smtClean="0"/>
              <a:t>ze wszystkich przedmiotów</a:t>
            </a:r>
            <a:r>
              <a:rPr lang="pl-PL" sz="2000" dirty="0" smtClean="0"/>
              <a:t> </a:t>
            </a:r>
            <a:r>
              <a:rPr lang="pl-PL" sz="2000" b="1" dirty="0" smtClean="0"/>
              <a:t>są niższe</a:t>
            </a:r>
            <a:r>
              <a:rPr lang="pl-PL" sz="2000" dirty="0" smtClean="0"/>
              <a:t> od średniego wyniku województwa lubuskiego i okręgu, a w kolejnych pięciu powiatach (krośnieński, nowosolski, międzyrzecki, słubicki, sulęciński) – są niższe </a:t>
            </a:r>
            <a:br>
              <a:rPr lang="pl-PL" sz="2000" dirty="0" smtClean="0"/>
            </a:br>
            <a:r>
              <a:rPr lang="pl-PL" sz="2000" b="1" dirty="0" smtClean="0"/>
              <a:t>z trzech przedmiotów </a:t>
            </a:r>
            <a:r>
              <a:rPr lang="pl-PL" sz="2000" dirty="0" smtClean="0"/>
              <a:t>egzaminacyjnych.</a:t>
            </a:r>
          </a:p>
          <a:p>
            <a:pPr algn="just"/>
            <a:endParaRPr lang="pl-PL" sz="2100" dirty="0" smtClean="0"/>
          </a:p>
          <a:p>
            <a:pPr algn="just"/>
            <a:r>
              <a:rPr lang="pl-PL" sz="2100" dirty="0" smtClean="0"/>
              <a:t> </a:t>
            </a:r>
          </a:p>
          <a:p>
            <a:pPr marL="457200" indent="-457200" algn="just"/>
            <a:endParaRPr lang="pl-PL" sz="29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/>
            <a:endParaRPr lang="pl-PL" sz="3300" dirty="0" smtClean="0"/>
          </a:p>
        </p:txBody>
      </p:sp>
    </p:spTree>
    <p:extLst>
      <p:ext uri="{BB962C8B-B14F-4D97-AF65-F5344CB8AC3E}">
        <p14:creationId xmlns:p14="http://schemas.microsoft.com/office/powerpoint/2010/main" val="53322069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Wnioski i rekomendacje 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Wyniki egzaminu ósmoklasisty</a:t>
            </a:r>
            <a:endParaRPr lang="pl-P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600664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pl-PL" sz="5200" dirty="0" smtClean="0"/>
              <a:t>4. Wyniki egzaminu ósmoklasisty  z poszczególnych przedmiotów wskazują, że łącznie </a:t>
            </a:r>
            <a:r>
              <a:rPr lang="pl-PL" sz="5200" b="1" dirty="0" smtClean="0"/>
              <a:t>113 szkół </a:t>
            </a:r>
            <a:r>
              <a:rPr lang="pl-PL" sz="5200" dirty="0" smtClean="0"/>
              <a:t>z terenu różnych powiatów w województwie (35 %) </a:t>
            </a:r>
            <a:r>
              <a:rPr lang="pl-PL" sz="5200" b="1" dirty="0" smtClean="0"/>
              <a:t>przynajmniej z jednego przedmiotu </a:t>
            </a:r>
            <a:r>
              <a:rPr lang="pl-PL" sz="5200" dirty="0" smtClean="0"/>
              <a:t>egzaminacyjnego (a 11,5 % szkół ze wszystkich przedmiotów) </a:t>
            </a:r>
            <a:r>
              <a:rPr lang="pl-PL" sz="5200" b="1" dirty="0" smtClean="0"/>
              <a:t>uzyskało wynik niższy </a:t>
            </a:r>
            <a:r>
              <a:rPr lang="pl-PL" sz="5200" dirty="0" smtClean="0"/>
              <a:t>od średniego wyniku gminy, powiatu i województwa, co oznacza, </a:t>
            </a:r>
            <a:r>
              <a:rPr lang="pl-PL" sz="5200" b="1" dirty="0" smtClean="0"/>
              <a:t>że w szkołach tych występują obszary, które bezwzględnie wymagają poprawy efektywności kształcenia</a:t>
            </a:r>
            <a:r>
              <a:rPr lang="pl-PL" sz="5200" dirty="0" smtClean="0"/>
              <a:t>.</a:t>
            </a:r>
          </a:p>
          <a:p>
            <a:pPr algn="just"/>
            <a:r>
              <a:rPr lang="pl-PL" sz="5200" dirty="0" smtClean="0"/>
              <a:t>5. Analiza wyników w  ujęciu terytorialnym oraz wyników poszczególnych szkół wskazuje na </a:t>
            </a:r>
            <a:r>
              <a:rPr lang="pl-PL" sz="5200" b="1" dirty="0" smtClean="0"/>
              <a:t>potrzebę prowadzenia </a:t>
            </a:r>
            <a:r>
              <a:rPr lang="pl-PL" sz="5200" dirty="0" smtClean="0"/>
              <a:t>w województwie i poszczególnych szkołach </a:t>
            </a:r>
            <a:r>
              <a:rPr lang="pl-PL" sz="5200" b="1" dirty="0" smtClean="0"/>
              <a:t>systemowych działań w celu poprawy jakości pracy szkół i efektów kształcenia </a:t>
            </a:r>
            <a:r>
              <a:rPr lang="pl-PL" sz="5200" dirty="0" smtClean="0"/>
              <a:t>mierzonych wynikami egzaminu zewnętrznego, w tym działań prowadzonych w ramach programu Lubuskiego Kuratora Oświaty dla szkół podstawowych.</a:t>
            </a:r>
          </a:p>
          <a:p>
            <a:pPr algn="just"/>
            <a:r>
              <a:rPr lang="pl-PL" sz="5200" dirty="0" smtClean="0"/>
              <a:t>6. Dyrektorzy </a:t>
            </a:r>
            <a:r>
              <a:rPr lang="pl-PL" sz="5200" dirty="0" err="1" smtClean="0"/>
              <a:t>szkół</a:t>
            </a:r>
            <a:r>
              <a:rPr lang="pl-PL" sz="5200" dirty="0" smtClean="0"/>
              <a:t>,  które uzyskały </a:t>
            </a:r>
            <a:r>
              <a:rPr lang="pl-PL" sz="5200" b="1" dirty="0" smtClean="0"/>
              <a:t>z jednego lub większej liczby przedmiotów </a:t>
            </a:r>
            <a:r>
              <a:rPr lang="pl-PL" sz="5200" dirty="0" smtClean="0"/>
              <a:t>egzaminacyjnych </a:t>
            </a:r>
            <a:r>
              <a:rPr lang="pl-PL" sz="5200" b="1" dirty="0" smtClean="0"/>
              <a:t>wynik niski lub niesatysfakcjonujący </a:t>
            </a:r>
            <a:r>
              <a:rPr lang="pl-PL" sz="5200" dirty="0" smtClean="0"/>
              <a:t>powinni </a:t>
            </a:r>
            <a:r>
              <a:rPr lang="pl-PL" sz="5200" b="1" dirty="0" smtClean="0"/>
              <a:t>wzmocnić nadzór pedagogiczny </a:t>
            </a:r>
            <a:r>
              <a:rPr lang="pl-PL" sz="5200" dirty="0" smtClean="0"/>
              <a:t>w obszarze organizowania i realizacji procesu edukacyjnego dotyczącego tych przedmiotów.</a:t>
            </a:r>
          </a:p>
          <a:p>
            <a:pPr algn="just"/>
            <a:r>
              <a:rPr lang="pl-PL" sz="5200" dirty="0" smtClean="0"/>
              <a:t>7. Niskie wyniki szkół i gmin wskazują na potrzebę diagnozowania wewnętrznych przyczyn niepowodzeń uczniów oraz </a:t>
            </a:r>
            <a:r>
              <a:rPr lang="pl-PL" sz="5200" b="1" dirty="0" smtClean="0"/>
              <a:t>poszukiwania i stosowania adekwatnych sposobów motywowania ucznia i nauczyciela do rozwoju i podnoszenia swoich osiągnięć.</a:t>
            </a:r>
          </a:p>
        </p:txBody>
      </p:sp>
    </p:spTree>
    <p:extLst>
      <p:ext uri="{BB962C8B-B14F-4D97-AF65-F5344CB8AC3E}">
        <p14:creationId xmlns:p14="http://schemas.microsoft.com/office/powerpoint/2010/main" val="5682487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Wnioski i rekomendacje 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>
                <a:solidFill>
                  <a:srgbClr val="FF0000"/>
                </a:solidFill>
              </a:rPr>
              <a:t>Doskonalenie zawodowe nauczycieli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4"/>
          </a:xfrm>
        </p:spPr>
        <p:txBody>
          <a:bodyPr>
            <a:normAutofit/>
          </a:bodyPr>
          <a:lstStyle/>
          <a:p>
            <a:pPr algn="just"/>
            <a:r>
              <a:rPr lang="pl-PL" sz="2000" dirty="0" smtClean="0"/>
              <a:t>1. Wszyscy nauczyciele uczący przedmiotów egzaminacyjnych powinni wziąć udział </a:t>
            </a:r>
            <a:br>
              <a:rPr lang="pl-PL" sz="2000" dirty="0" smtClean="0"/>
            </a:br>
            <a:r>
              <a:rPr lang="pl-PL" sz="2000" dirty="0" smtClean="0"/>
              <a:t>w konferencjach przedmiotowo-metodycznych, warsztatach lub innych formach doskonalenia zawodowego, ukierunkowanych na doskonalenie kompetencji </a:t>
            </a:r>
            <a:br>
              <a:rPr lang="pl-PL" sz="2000" dirty="0" smtClean="0"/>
            </a:br>
            <a:r>
              <a:rPr lang="pl-PL" sz="2000" dirty="0" smtClean="0"/>
              <a:t>w zakresie: realizacji podstawy programowej, sposobów pracy z uczniem, efektywnego planowania i realizowania procesu edukacyjnego, a placówki doskonalenia zawodowego nauczycieli zapewnić im ten udział planując odpowiednią liczbę zajęć/spotkań. </a:t>
            </a:r>
          </a:p>
          <a:p>
            <a:pPr algn="just"/>
            <a:r>
              <a:rPr lang="pl-PL" sz="2000" dirty="0" smtClean="0"/>
              <a:t> </a:t>
            </a:r>
          </a:p>
          <a:p>
            <a:pPr algn="just"/>
            <a:r>
              <a:rPr lang="pl-PL" sz="2000" dirty="0" smtClean="0"/>
              <a:t>2. Mając na uwadze dobrą współpracę pomiędzy nauczycielami i ich rozwój zawodowy, </a:t>
            </a:r>
            <a:r>
              <a:rPr lang="pl-PL" sz="2000" b="1" dirty="0" smtClean="0"/>
              <a:t>dyrektorzy szkół powinni zadbać o właściwe funkcjonowanie w szkole wewnątrzszkolnego doskonalenia zawodowego nauczycieli</a:t>
            </a:r>
            <a:r>
              <a:rPr lang="pl-PL" sz="2000" dirty="0" smtClean="0"/>
              <a:t>, uwzględniającego między innymi: dzielenie się wiedzą i doświadczeniem, prowadzenie lekcji otwartych, w tym  ukierunkowanych na umożliwianie uczniom powiązania różnych dziedzin wiedzy i jej wykorzystanie (łączenie wiedzy przedmiotowej i umiejętności z wiedzą </a:t>
            </a:r>
            <a:br>
              <a:rPr lang="pl-PL" sz="2000" dirty="0" smtClean="0"/>
            </a:br>
            <a:r>
              <a:rPr lang="pl-PL" sz="2000" dirty="0" smtClean="0"/>
              <a:t>z innych przedmiotów, doświadczeniami pozaszkolnymi, wydarzeniami w Polsce i na świecie).</a:t>
            </a:r>
          </a:p>
        </p:txBody>
      </p:sp>
    </p:spTree>
    <p:extLst>
      <p:ext uri="{BB962C8B-B14F-4D97-AF65-F5344CB8AC3E}">
        <p14:creationId xmlns:p14="http://schemas.microsoft.com/office/powerpoint/2010/main" val="38826655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Wnioski i rekomendacje 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>
                <a:solidFill>
                  <a:srgbClr val="FF0000"/>
                </a:solidFill>
              </a:rPr>
              <a:t>Doskonalenie zawodowe nauczycieli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880583"/>
          </a:xfrm>
        </p:spPr>
        <p:txBody>
          <a:bodyPr>
            <a:normAutofit lnSpcReduction="10000"/>
          </a:bodyPr>
          <a:lstStyle/>
          <a:p>
            <a:r>
              <a:rPr lang="pl-PL" sz="2000" dirty="0" smtClean="0"/>
              <a:t> </a:t>
            </a:r>
          </a:p>
          <a:p>
            <a:pPr algn="just"/>
            <a:r>
              <a:rPr lang="pl-PL" sz="2000" dirty="0" smtClean="0"/>
              <a:t>3. </a:t>
            </a:r>
            <a:r>
              <a:rPr lang="pl-PL" sz="2000" b="1" dirty="0" smtClean="0"/>
              <a:t>Sprawowanie wewnętrznego nadzoru pedagogicznego</a:t>
            </a:r>
            <a:r>
              <a:rPr lang="pl-PL" sz="2000" dirty="0" smtClean="0"/>
              <a:t> jest </a:t>
            </a:r>
            <a:r>
              <a:rPr lang="pl-PL" sz="2000" b="1" dirty="0" smtClean="0"/>
              <a:t>podstawowym zadaniem dyrektora szkoły.</a:t>
            </a:r>
            <a:r>
              <a:rPr lang="pl-PL" sz="2000" dirty="0" smtClean="0"/>
              <a:t> Jego właściwa realizacja ma wpływ na jakość pracy szkoły, w tym m.in. na efekty dydaktyczno-wychowawcze, relacje w społeczności szkolnej, motywację do nauki i pracy, dlatego też </a:t>
            </a:r>
            <a:r>
              <a:rPr lang="pl-PL" sz="2000" b="1" dirty="0" smtClean="0"/>
              <a:t>dyrektor winien czuć się zobowiązany do podnoszenia kompetencji w tym obszarze</a:t>
            </a:r>
            <a:r>
              <a:rPr lang="pl-PL" sz="2000" dirty="0" smtClean="0"/>
              <a:t> poprzez udział                          w formach doskonalenia zawodowego oraz samokształcenie.  </a:t>
            </a:r>
          </a:p>
          <a:p>
            <a:pPr algn="just"/>
            <a:r>
              <a:rPr lang="pl-PL" sz="2000" dirty="0" smtClean="0"/>
              <a:t> </a:t>
            </a:r>
          </a:p>
          <a:p>
            <a:pPr algn="just"/>
            <a:r>
              <a:rPr lang="pl-PL" sz="2000" dirty="0" smtClean="0"/>
              <a:t>4. Dyrektorzy </a:t>
            </a:r>
            <a:r>
              <a:rPr lang="pl-PL" sz="2000" dirty="0" err="1" smtClean="0"/>
              <a:t>szkół</a:t>
            </a:r>
            <a:r>
              <a:rPr lang="pl-PL" sz="2000" dirty="0" smtClean="0"/>
              <a:t>, które uzyskały ze wszystkich przedmiotów egzaminacyjnych </a:t>
            </a:r>
            <a:r>
              <a:rPr lang="pl-PL" sz="2000" b="1" dirty="0" smtClean="0"/>
              <a:t>bardzo niskie wyniki, </a:t>
            </a:r>
            <a:r>
              <a:rPr lang="pl-PL" sz="2000" dirty="0" smtClean="0"/>
              <a:t>powinni </a:t>
            </a:r>
            <a:r>
              <a:rPr lang="pl-PL" sz="2000" b="1" dirty="0" smtClean="0"/>
              <a:t>bezwzględnie podjąć działania doskonalące kompetencje</a:t>
            </a:r>
            <a:r>
              <a:rPr lang="pl-PL" sz="2000" dirty="0" smtClean="0"/>
              <a:t> dyrektora</a:t>
            </a:r>
            <a:r>
              <a:rPr lang="pl-PL" sz="2000" b="1" dirty="0" smtClean="0"/>
              <a:t> </a:t>
            </a:r>
            <a:r>
              <a:rPr lang="pl-PL" sz="2000" dirty="0" smtClean="0"/>
              <a:t>w zakresie organizowania i nadzorowania realizacji procesu edukacyjnego w szkole, a palcówki doskonalenia zawodowego nauczycieli uwzględnić w swoim planie pracy </a:t>
            </a:r>
            <a:r>
              <a:rPr lang="pl-PL" sz="2000" b="1" dirty="0" smtClean="0"/>
              <a:t>odpowiednie formy </a:t>
            </a:r>
            <a:r>
              <a:rPr lang="pl-PL" sz="2000" dirty="0" smtClean="0"/>
              <a:t>doskonalenia i zapewnić ich </a:t>
            </a:r>
            <a:r>
              <a:rPr lang="pl-PL" sz="2000" b="1" dirty="0" smtClean="0"/>
              <a:t>właściwą jakość. </a:t>
            </a:r>
          </a:p>
          <a:p>
            <a:pPr algn="just"/>
            <a:r>
              <a:rPr lang="pl-PL" sz="2000" b="1" dirty="0" smtClean="0"/>
              <a:t> </a:t>
            </a:r>
          </a:p>
          <a:p>
            <a:pPr algn="just"/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37203141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/>
          <a:lstStyle/>
          <a:p>
            <a:pPr algn="ctr"/>
            <a:r>
              <a:rPr lang="pl-PL" dirty="0" smtClean="0"/>
              <a:t>Wnioski i rekomendacje</a:t>
            </a:r>
            <a:br>
              <a:rPr lang="pl-PL" dirty="0" smtClean="0"/>
            </a:br>
            <a:r>
              <a:rPr lang="pl-PL" dirty="0" smtClean="0">
                <a:solidFill>
                  <a:srgbClr val="FF0000"/>
                </a:solidFill>
              </a:rPr>
              <a:t>Realizacja  programu LKO w szkołach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8464" y="1196752"/>
            <a:ext cx="9596505" cy="59607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pl-PL" sz="2300" dirty="0" smtClean="0"/>
              <a:t> </a:t>
            </a:r>
          </a:p>
          <a:p>
            <a:pPr algn="just"/>
            <a:r>
              <a:rPr lang="pl-PL" sz="2900" dirty="0" smtClean="0"/>
              <a:t>1. Szkoły, w których nie powołano </a:t>
            </a:r>
            <a:r>
              <a:rPr lang="pl-PL" sz="2900" b="1" dirty="0" smtClean="0"/>
              <a:t>formalnego zespołu</a:t>
            </a:r>
            <a:r>
              <a:rPr lang="pl-PL" sz="2900" dirty="0" smtClean="0"/>
              <a:t> realizującego plan działań oraz, które nie przeprowadziły </a:t>
            </a:r>
            <a:r>
              <a:rPr lang="pl-PL" sz="2900" b="1" dirty="0" smtClean="0"/>
              <a:t>ewaluacji swoich działań</a:t>
            </a:r>
            <a:r>
              <a:rPr lang="pl-PL" sz="2900" dirty="0" smtClean="0"/>
              <a:t> – powinny dostosować się do założeń programu. </a:t>
            </a:r>
          </a:p>
          <a:p>
            <a:pPr algn="just"/>
            <a:r>
              <a:rPr lang="pl-PL" sz="2900" dirty="0" smtClean="0"/>
              <a:t> </a:t>
            </a:r>
          </a:p>
          <a:p>
            <a:pPr algn="just"/>
            <a:r>
              <a:rPr lang="pl-PL" sz="2900" dirty="0" smtClean="0"/>
              <a:t>2. </a:t>
            </a:r>
            <a:r>
              <a:rPr lang="pl-PL" sz="2900" b="1" dirty="0" smtClean="0"/>
              <a:t>Podstawę do zaplanowania działań </a:t>
            </a:r>
            <a:r>
              <a:rPr lang="pl-PL" sz="2900" dirty="0" smtClean="0"/>
              <a:t>w poszczególnych obszarach zadań szkoły wymienionych w programie, </a:t>
            </a:r>
            <a:r>
              <a:rPr lang="pl-PL" sz="2900" b="1" dirty="0" smtClean="0"/>
              <a:t>powinny stanowić w szczególności wnioski </a:t>
            </a:r>
            <a:r>
              <a:rPr lang="pl-PL" sz="2900" dirty="0" smtClean="0"/>
              <a:t>z: </a:t>
            </a:r>
          </a:p>
          <a:p>
            <a:pPr marL="457200" indent="-4572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900" b="1" dirty="0" smtClean="0"/>
              <a:t>wewnętrznego nadzoru pedagogicznego dyrektora</a:t>
            </a:r>
            <a:r>
              <a:rPr lang="pl-PL" sz="2900" dirty="0" smtClean="0"/>
              <a:t>, </a:t>
            </a:r>
          </a:p>
          <a:p>
            <a:pPr marL="457200" indent="-4572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900" b="1" dirty="0" smtClean="0"/>
              <a:t>analizy wyników egzaminu ósmoklasisty</a:t>
            </a:r>
            <a:r>
              <a:rPr lang="pl-PL" sz="2900" dirty="0" smtClean="0"/>
              <a:t>, </a:t>
            </a:r>
          </a:p>
          <a:p>
            <a:pPr marL="457200" indent="-4572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900" b="1" dirty="0" smtClean="0"/>
              <a:t>ewaluacji działań prowadzonych w ramach programu </a:t>
            </a:r>
            <a:r>
              <a:rPr lang="pl-PL" sz="2900" dirty="0" smtClean="0"/>
              <a:t>w roku szkolnym 2018/2019,</a:t>
            </a:r>
          </a:p>
          <a:p>
            <a:pPr marL="457200" indent="-4572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900" b="1" dirty="0" smtClean="0"/>
              <a:t>diagnozy potrzeb szkoły oraz możliwości i potrzeb edukacyjnych, </a:t>
            </a:r>
          </a:p>
          <a:p>
            <a:pPr marL="457200" indent="-4572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900" b="1" dirty="0" smtClean="0"/>
              <a:t>sposobów uczenia się i sytuacji społecznej uczniów</a:t>
            </a:r>
            <a:r>
              <a:rPr lang="pl-PL" sz="2900" dirty="0" smtClean="0"/>
              <a:t> w kontekście właściwego przygotowania ich do egzaminu ósmoklasisty.</a:t>
            </a:r>
          </a:p>
          <a:p>
            <a:pPr algn="just"/>
            <a:r>
              <a:rPr lang="pl-PL" sz="2900" dirty="0" smtClean="0"/>
              <a:t> </a:t>
            </a:r>
          </a:p>
          <a:p>
            <a:pPr algn="just"/>
            <a:r>
              <a:rPr lang="pl-PL" sz="2900" dirty="0" smtClean="0"/>
              <a:t>3.  </a:t>
            </a:r>
            <a:r>
              <a:rPr lang="pl-PL" sz="2900" b="1" dirty="0" smtClean="0"/>
              <a:t>Wnioski i rekomendacje do modyfikacji planu </a:t>
            </a:r>
            <a:r>
              <a:rPr lang="pl-PL" sz="2900" dirty="0" smtClean="0"/>
              <a:t>działań szkoły w roku szkolnym 2019/2020 należy sformułować po analizie wyników uzyskanych przez uczniów szkoły uwzględniającej sprawozdanie Centralnej Komisji Egzaminacyjnej zawierające szczegółowe informacje  o zadaniach, umiejętnościach  i słabych stronach uczniów  (publikacja 26 sierpnia).  </a:t>
            </a:r>
          </a:p>
          <a:p>
            <a:pPr algn="just"/>
            <a:r>
              <a:rPr lang="pl-PL" sz="2300" dirty="0" smtClean="0"/>
              <a:t> </a:t>
            </a:r>
          </a:p>
          <a:p>
            <a:pPr algn="just"/>
            <a:endParaRPr lang="pl-PL" sz="2300" dirty="0"/>
          </a:p>
        </p:txBody>
      </p:sp>
    </p:spTree>
    <p:extLst>
      <p:ext uri="{BB962C8B-B14F-4D97-AF65-F5344CB8AC3E}">
        <p14:creationId xmlns:p14="http://schemas.microsoft.com/office/powerpoint/2010/main" val="65245751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00472" y="1412776"/>
            <a:ext cx="9361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roku szkolnym 2018/2019 przeprowadzono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35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ewaluacji zewnętrznych problemowych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 1 więcej niż planowano), w tym:</a:t>
            </a:r>
          </a:p>
          <a:p>
            <a:pPr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20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ewaluacji problemowych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- w zakresie wymagań ustalonych przez Ministra Edukacji Narodowej;</a:t>
            </a:r>
          </a:p>
          <a:p>
            <a:pPr lvl="0" algn="just"/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15 ewaluacji problemowych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- 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zakresie ustalonym przez Lubuskiego Kuratora Oświaty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 algn="just"/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929875"/>
              </p:ext>
            </p:extLst>
          </p:nvPr>
        </p:nvGraphicFramePr>
        <p:xfrm>
          <a:off x="200472" y="2996952"/>
          <a:ext cx="9505056" cy="3771045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7571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3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9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ewaluacji: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podstawowe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Technika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3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branżowe I stopnia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Przedszkola i inne formy wychowania przedszkolnego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Licea ogólnokształcące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MOW-y, MOS-y i inne ośrodki, o których mowa w art. 2 pkt 7 ustawy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Poradnie psychologiczno-pedagogiczne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specjalne (przysposabiające do pracy)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kształcenia ustawicznego i inne, o których mowa w art. 2 pkt. 4 ustawy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17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zapewniające opiekę i wychowanie, o których mowa w art. 2 pkt 8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oświatowo-wychowawcze i artystyczne, o których mowa w art. 2 pkt 3 ustawy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Razem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35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25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44074" y="2060848"/>
            <a:ext cx="8172450" cy="168820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5000" dirty="0" smtClean="0">
                <a:solidFill>
                  <a:srgbClr val="000099"/>
                </a:solidFill>
              </a:rPr>
              <a:t/>
            </a:r>
            <a:br>
              <a:rPr lang="pl-PL" sz="5000" dirty="0" smtClean="0">
                <a:solidFill>
                  <a:srgbClr val="000099"/>
                </a:solidFill>
              </a:rPr>
            </a:br>
            <a:r>
              <a:rPr lang="pl-PL" sz="5000" dirty="0" smtClean="0">
                <a:solidFill>
                  <a:srgbClr val="000099"/>
                </a:solidFill>
              </a:rPr>
              <a:t>Zmiany </a:t>
            </a:r>
            <a:r>
              <a:rPr lang="pl-PL" sz="5000" dirty="0">
                <a:solidFill>
                  <a:srgbClr val="000099"/>
                </a:solidFill>
              </a:rPr>
              <a:t>w przepisach prawa oświatowego</a:t>
            </a:r>
            <a:r>
              <a:rPr lang="pl-PL" sz="5000" dirty="0"/>
              <a:t/>
            </a:r>
            <a:br>
              <a:rPr lang="pl-PL" sz="5000" dirty="0"/>
            </a:br>
            <a:endParaRPr lang="pl-PL" sz="5000" dirty="0"/>
          </a:p>
        </p:txBody>
      </p:sp>
      <p:sp>
        <p:nvSpPr>
          <p:cNvPr id="10" name="Podtytuł 2"/>
          <p:cNvSpPr>
            <a:spLocks noGrp="1"/>
          </p:cNvSpPr>
          <p:nvPr>
            <p:ph type="subTitle" idx="1"/>
          </p:nvPr>
        </p:nvSpPr>
        <p:spPr>
          <a:xfrm>
            <a:off x="992560" y="4077072"/>
            <a:ext cx="8172450" cy="129614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endParaRPr lang="pl-PL" sz="5600" b="1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pl-PL" sz="56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pl-PL" sz="7200" b="1" dirty="0" smtClean="0">
                <a:solidFill>
                  <a:schemeClr val="tx1"/>
                </a:solidFill>
              </a:rPr>
              <a:t>Awans </a:t>
            </a:r>
            <a:r>
              <a:rPr lang="pl-PL" sz="7200" b="1" dirty="0">
                <a:solidFill>
                  <a:schemeClr val="tx1"/>
                </a:solidFill>
              </a:rPr>
              <a:t>zawodowy i ocena pracy nauczyciela </a:t>
            </a:r>
            <a:br>
              <a:rPr lang="pl-PL" sz="7200" b="1" dirty="0">
                <a:solidFill>
                  <a:schemeClr val="tx1"/>
                </a:solidFill>
              </a:rPr>
            </a:br>
            <a:r>
              <a:rPr lang="pl-PL" sz="7200" b="1" dirty="0">
                <a:solidFill>
                  <a:schemeClr val="tx1"/>
                </a:solidFill>
              </a:rPr>
              <a:t>od 1 września 2019 r. </a:t>
            </a:r>
          </a:p>
          <a:p>
            <a:pPr>
              <a:lnSpc>
                <a:spcPct val="120000"/>
              </a:lnSpc>
            </a:pPr>
            <a:r>
              <a:rPr lang="pl-PL" sz="7200" b="1" dirty="0">
                <a:solidFill>
                  <a:schemeClr val="tx1"/>
                </a:solidFill>
              </a:rPr>
              <a:t>Wybrane zagadnienia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503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2715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56456" y="1461239"/>
            <a:ext cx="9361040" cy="77993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Jak było do tej </a:t>
            </a:r>
            <a:r>
              <a:rPr lang="pl-PL" sz="2000" dirty="0" smtClean="0">
                <a:solidFill>
                  <a:srgbClr val="FF0000"/>
                </a:solidFill>
              </a:rPr>
              <a:t>pory? </a:t>
            </a:r>
            <a:br>
              <a:rPr lang="pl-PL" sz="2000" dirty="0" smtClean="0">
                <a:solidFill>
                  <a:srgbClr val="FF0000"/>
                </a:solidFill>
              </a:rPr>
            </a:br>
            <a:r>
              <a:rPr lang="pl-PL" sz="2000" dirty="0" smtClean="0">
                <a:solidFill>
                  <a:srgbClr val="FF0000"/>
                </a:solidFill>
              </a:rPr>
              <a:t>Awans </a:t>
            </a:r>
            <a:r>
              <a:rPr lang="pl-PL" sz="2000" dirty="0">
                <a:solidFill>
                  <a:srgbClr val="FF0000"/>
                </a:solidFill>
              </a:rPr>
              <a:t>zawodowy i ocena pracy </a:t>
            </a:r>
            <a:r>
              <a:rPr lang="pl-PL" sz="2000" dirty="0" smtClean="0">
                <a:solidFill>
                  <a:srgbClr val="FF0000"/>
                </a:solidFill>
              </a:rPr>
              <a:t>nauczyciela</a:t>
            </a:r>
            <a:br>
              <a:rPr lang="pl-PL" sz="2000" dirty="0" smtClean="0">
                <a:solidFill>
                  <a:srgbClr val="FF0000"/>
                </a:solidFill>
              </a:rPr>
            </a:br>
            <a:r>
              <a:rPr lang="pl-PL" sz="2000" dirty="0" smtClean="0">
                <a:solidFill>
                  <a:srgbClr val="FF0000"/>
                </a:solidFill>
              </a:rPr>
              <a:t>- stan </a:t>
            </a:r>
            <a:r>
              <a:rPr lang="pl-PL" sz="2000" dirty="0">
                <a:solidFill>
                  <a:srgbClr val="FF0000"/>
                </a:solidFill>
              </a:rPr>
              <a:t>prawny w okresie przed 1 września  2019 r.</a:t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064568" y="2045284"/>
            <a:ext cx="7984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rgbClr val="00B050"/>
                </a:solidFill>
              </a:rPr>
              <a:t>Przepisy przejściowe zawarte w ustawie z dnia 27 października 2017 r. </a:t>
            </a:r>
            <a:br>
              <a:rPr lang="pl-PL" b="1" dirty="0">
                <a:solidFill>
                  <a:srgbClr val="00B050"/>
                </a:solidFill>
              </a:rPr>
            </a:br>
            <a:r>
              <a:rPr lang="pl-PL" b="1" dirty="0">
                <a:solidFill>
                  <a:srgbClr val="00B050"/>
                </a:solidFill>
              </a:rPr>
              <a:t>o finansowaniu zadań oświatowych (Dz. U. poz. 2203)</a:t>
            </a:r>
          </a:p>
        </p:txBody>
      </p:sp>
      <p:sp>
        <p:nvSpPr>
          <p:cNvPr id="3" name="Prostokąt 2"/>
          <p:cNvSpPr/>
          <p:nvPr/>
        </p:nvSpPr>
        <p:spPr>
          <a:xfrm>
            <a:off x="632520" y="3452176"/>
            <a:ext cx="8640960" cy="3240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125.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[Odbywanie stażu na kolejny stopień na dotychczasowych warunkach]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Staż na kolejny stopień awansu zawodowego 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nauczyciela rozpoczęty i niezakończony przed dniem 1 września 2018 r. jest odbywany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126.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[Niezakończone postępowania o nadanie nauczycielom stopnia awansu]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 </a:t>
            </a:r>
            <a:r>
              <a:rPr lang="pl-PL" sz="1600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postępowań o nadanie nauczycielom stopnia awansu zawodowego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wszczętych </a:t>
            </a:r>
            <a:b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niezakończonych przed dniem 1 września 2018 r., stosuje się przepisy dotychczasowe.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127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[Ocena dorobku zawodowego nauczyciela - przepis przejściowy]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nauczycieli, którzy zakończyli staż na kolejny stopień awansu zawodowego przed dniem </a:t>
            </a:r>
            <a: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września 2018 r., lecz do tego dnia nie otrzymali oceny dorobku zawodowego za okres stażu lub nie złożyli wniosku o podjęcie postępowania kwalifikacyjnego lub egzaminacyjnego, ocena dorobku zawodowego nauczyciela za okres stażu jest dokonywana oraz postępowanie kwalifikacyjne lub egzaminacyjne jest prowadzone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596516" y="2691615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 123.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[Ocena pracy nauczyciela - przepis przejściowy] </a:t>
            </a:r>
            <a:r>
              <a:rPr lang="pl-PL" sz="16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 Do postępowań w sprawie dokonania oceny pracy nauczyciela, wszczętych i niezakończonych przed dniem 1 września 2018 r., stosuje się przepisy dotychczasowe.</a:t>
            </a:r>
          </a:p>
        </p:txBody>
      </p:sp>
    </p:spTree>
    <p:extLst>
      <p:ext uri="{BB962C8B-B14F-4D97-AF65-F5344CB8AC3E}">
        <p14:creationId xmlns:p14="http://schemas.microsoft.com/office/powerpoint/2010/main" val="281738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37316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66775" y="1682272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Jak było do tej pory?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>Awans zawodowy i ocena pracy nauczyciela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>stan prawny w okresie przed  1 września 2019 r.</a:t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776825" y="2266247"/>
            <a:ext cx="8272316" cy="4241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pl-PL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128.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[Niezakończony staż w przypadku nauczyciela stażysty - stosowanie przepisów dotychczasowych]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nauczyciela stażysty, który w dniu 1 września 2018 r. odbywa staż na kolejny stopień awansu zawodowego</a:t>
            </a: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rozpoczęty z początkiem roku szkolnego 2017/2018, ocena dorobku zawodowego nauczyciela za okres stażu jest dokonywana oraz postępowanie kwalifikacyjne na stopień nauczyciela kontraktowego jest prowadzone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129.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[Uwzględnienie pozytywnej oceny dorobku zawodowego nauczyciela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przypadku zmiany miejsca zatrudnienia]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nauczyciela kontraktowego i nauczyciela mianowanego, który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 dnia </a:t>
            </a:r>
            <a: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września 2018 r. w trakcie odbywania stażu na kolejny stopień awansu zawodowego zmienił miejsce zatrudnienia</a:t>
            </a: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 za okres dotychczas odbytego stażu otrzymał pozytywną ocenę dorobku zawodowego, ocena ta jest uwzględniana do oceny pracy dokonywanej po zakończeniu całego stażu.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34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8753" y="422150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20" y="1916832"/>
            <a:ext cx="8530530" cy="450444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 rot="19293236">
            <a:off x="205116" y="4338825"/>
            <a:ext cx="3273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Ustawa nowelizująca</a:t>
            </a:r>
            <a:endParaRPr lang="pl-P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3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1159817" y="2130429"/>
            <a:ext cx="74888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Wydłużono </a:t>
            </a:r>
            <a:r>
              <a:rPr lang="pl-PL" sz="2800" b="1" dirty="0">
                <a:solidFill>
                  <a:prstClr val="black"/>
                </a:solidFill>
              </a:rPr>
              <a:t>okres stażu </a:t>
            </a:r>
            <a:r>
              <a:rPr lang="pl-PL" sz="2800" dirty="0">
                <a:solidFill>
                  <a:prstClr val="black"/>
                </a:solidFill>
              </a:rPr>
              <a:t>wymagany do uzyskania stopnia nauczyciela kontraktowego do 1 roku i 9 miesięcy.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Skrócono </a:t>
            </a:r>
            <a:r>
              <a:rPr lang="pl-PL" sz="2800" b="1" dirty="0">
                <a:solidFill>
                  <a:prstClr val="black"/>
                </a:solidFill>
              </a:rPr>
              <a:t>okres stażu </a:t>
            </a:r>
            <a:r>
              <a:rPr lang="pl-PL" sz="2800" dirty="0">
                <a:solidFill>
                  <a:prstClr val="black"/>
                </a:solidFill>
              </a:rPr>
              <a:t>wymagany do uzyskania stopnia nauczyciela kontraktowego do 9 miesięcy.</a:t>
            </a:r>
          </a:p>
          <a:p>
            <a:endParaRPr lang="pl-PL" sz="2800" dirty="0">
              <a:solidFill>
                <a:prstClr val="black"/>
              </a:solidFill>
            </a:endParaRP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9c ust. 1 pkt 1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5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488504" y="2420888"/>
            <a:ext cx="89289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Uwaga!</a:t>
            </a:r>
          </a:p>
          <a:p>
            <a:pPr algn="just"/>
            <a:r>
              <a:rPr lang="pl-PL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W przypadku ubiegania się o awans na stopień nauczyciela kontraktowego staż rozpoczęty w roku szkolnym 2018/2019 trwa </a:t>
            </a:r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 miesięcy</a:t>
            </a:r>
            <a:r>
              <a:rPr lang="pl-PL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pl-PL" sz="2000" dirty="0">
              <a:solidFill>
                <a:srgbClr val="00B050"/>
              </a:solidFill>
            </a:endParaRPr>
          </a:p>
          <a:p>
            <a:pPr algn="just"/>
            <a:endParaRPr lang="pl-PL" sz="2000" dirty="0" smtClean="0">
              <a:solidFill>
                <a:prstClr val="black"/>
              </a:solidFill>
            </a:endParaRPr>
          </a:p>
          <a:p>
            <a:pPr algn="just"/>
            <a:r>
              <a:rPr lang="pl-PL" sz="2000" dirty="0" smtClean="0">
                <a:solidFill>
                  <a:prstClr val="black"/>
                </a:solidFill>
              </a:rPr>
              <a:t>2</a:t>
            </a:r>
            <a:r>
              <a:rPr lang="pl-PL" sz="2000" dirty="0">
                <a:solidFill>
                  <a:prstClr val="black"/>
                </a:solidFill>
              </a:rPr>
              <a:t>. Po zakończeniu stażu, o którym mowa w ust. 1, dokonywana jest </a:t>
            </a:r>
            <a:r>
              <a:rPr lang="pl-PL" sz="2000" b="1" dirty="0">
                <a:solidFill>
                  <a:prstClr val="black"/>
                </a:solidFill>
              </a:rPr>
              <a:t>ocena dorobku zawodowego</a:t>
            </a:r>
            <a:r>
              <a:rPr lang="pl-PL" sz="2000" dirty="0">
                <a:solidFill>
                  <a:prstClr val="black"/>
                </a:solidFill>
              </a:rPr>
              <a:t> nauczyciela za okres stażu oraz przeprowadzane jest postępowanie kwalifikacyjne, zgodnie z przepisami ustawy zmienianej 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w </a:t>
            </a:r>
            <a:r>
              <a:rPr lang="pl-PL" sz="2000" dirty="0">
                <a:solidFill>
                  <a:prstClr val="black"/>
                </a:solidFill>
              </a:rPr>
              <a:t>art. 1 w brzmieniu nadanym niniejszą ustawą.</a:t>
            </a:r>
          </a:p>
          <a:p>
            <a:pPr algn="ctr"/>
            <a:r>
              <a:rPr lang="pl-PL" sz="2000" dirty="0">
                <a:solidFill>
                  <a:prstClr val="black"/>
                </a:solidFill>
              </a:rPr>
              <a:t>(</a:t>
            </a:r>
            <a:r>
              <a:rPr lang="pl-PL" sz="2000" dirty="0">
                <a:solidFill>
                  <a:srgbClr val="0070C0"/>
                </a:solidFill>
              </a:rPr>
              <a:t>art. 9 ust. 1 i 2 ustawy nowelizującej</a:t>
            </a:r>
            <a:r>
              <a:rPr lang="pl-PL" sz="2000" dirty="0">
                <a:solidFill>
                  <a:prstClr val="black"/>
                </a:solidFill>
              </a:rPr>
              <a:t>)</a:t>
            </a:r>
          </a:p>
          <a:p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6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8578" y="422151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488504" y="2130430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Zatrudnienie nauczyciela na czas określony </a:t>
            </a:r>
            <a:r>
              <a:rPr lang="pl-PL" sz="2800" b="1" dirty="0">
                <a:solidFill>
                  <a:prstClr val="black"/>
                </a:solidFill>
              </a:rPr>
              <a:t>2 lat szkolnych </a:t>
            </a:r>
            <a:r>
              <a:rPr lang="pl-PL" sz="2800" dirty="0">
                <a:solidFill>
                  <a:prstClr val="black"/>
                </a:solidFill>
              </a:rPr>
              <a:t>w celu odbycia stażu na stopień nauczyciela kontraktowego.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Zatrudnienie nauczyciela na czas określony na </a:t>
            </a:r>
            <a:r>
              <a:rPr lang="pl-PL" sz="2800" b="1" dirty="0">
                <a:solidFill>
                  <a:prstClr val="black"/>
                </a:solidFill>
              </a:rPr>
              <a:t>jeden rok szkolny </a:t>
            </a:r>
            <a:r>
              <a:rPr lang="pl-PL" sz="2800" dirty="0">
                <a:solidFill>
                  <a:prstClr val="black"/>
                </a:solidFill>
              </a:rPr>
              <a:t>w celu odbycia stażu na stopień nauczyciela kontraktowego.</a:t>
            </a:r>
            <a:endParaRPr lang="pl-PL" sz="2800" b="1" dirty="0">
              <a:solidFill>
                <a:prstClr val="black"/>
              </a:solidFill>
            </a:endParaRP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10 ust. 2 KN</a:t>
            </a:r>
            <a:r>
              <a:rPr lang="pl-PL" sz="2800" dirty="0">
                <a:solidFill>
                  <a:prstClr val="black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32581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88504" y="1916832"/>
            <a:ext cx="9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dirty="0">
                <a:solidFill>
                  <a:srgbClr val="0000A3"/>
                </a:solidFill>
              </a:rPr>
              <a:t>Warunki nadania nauczycielowi kolejnego stopnia awansu zawodowego</a:t>
            </a:r>
          </a:p>
          <a:p>
            <a:pPr algn="ctr"/>
            <a:endParaRPr lang="pl-PL" i="1" dirty="0">
              <a:solidFill>
                <a:srgbClr val="0000A3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Zastąpienie komisji kwalifikacyjnej </a:t>
            </a:r>
            <a:r>
              <a:rPr lang="pl-PL" sz="2800" b="1" dirty="0">
                <a:solidFill>
                  <a:prstClr val="black"/>
                </a:solidFill>
              </a:rPr>
              <a:t>komisją egzaminacyjną</a:t>
            </a:r>
            <a:r>
              <a:rPr lang="pl-PL" sz="2800" dirty="0">
                <a:solidFill>
                  <a:prstClr val="black"/>
                </a:solidFill>
              </a:rPr>
              <a:t> w postępowaniu o nadanie stopnia awansu zawodowego </a:t>
            </a:r>
            <a:r>
              <a:rPr lang="pl-PL" sz="2800" dirty="0" smtClean="0">
                <a:solidFill>
                  <a:prstClr val="black"/>
                </a:solidFill>
              </a:rPr>
              <a:t>nauczyciela kontraktowego</a:t>
            </a:r>
            <a:r>
              <a:rPr lang="pl-PL" sz="2800" dirty="0">
                <a:solidFill>
                  <a:prstClr val="black"/>
                </a:solidFill>
              </a:rPr>
              <a:t>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W przypadku nauczyciela stażysty – uzyskanie akceptacji </a:t>
            </a:r>
            <a:r>
              <a:rPr lang="pl-PL" sz="2800" b="1" dirty="0">
                <a:solidFill>
                  <a:prstClr val="black"/>
                </a:solidFill>
              </a:rPr>
              <a:t>komisji kwalifikacyjnej </a:t>
            </a:r>
            <a:r>
              <a:rPr lang="pl-PL" sz="2800" b="1" dirty="0" smtClean="0">
                <a:solidFill>
                  <a:prstClr val="black"/>
                </a:solidFill>
              </a:rPr>
              <a:t/>
            </a:r>
            <a:br>
              <a:rPr lang="pl-PL" sz="2800" b="1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po </a:t>
            </a:r>
            <a:r>
              <a:rPr lang="pl-PL" sz="2800" dirty="0">
                <a:solidFill>
                  <a:prstClr val="black"/>
                </a:solidFill>
              </a:rPr>
              <a:t>przeprowadzonej rozmowie.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9b ust. 1 pkt 1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6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2680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282" y="1246921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56614" y="1700808"/>
            <a:ext cx="917690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1600" dirty="0">
                <a:solidFill>
                  <a:prstClr val="black"/>
                </a:solidFill>
              </a:rPr>
              <a:t>Skład </a:t>
            </a:r>
            <a:r>
              <a:rPr lang="pl-PL" sz="1600" b="1" dirty="0">
                <a:solidFill>
                  <a:prstClr val="black"/>
                </a:solidFill>
              </a:rPr>
              <a:t>komisji egzaminacyjnej </a:t>
            </a:r>
            <a:r>
              <a:rPr lang="pl-PL" sz="1600" dirty="0">
                <a:solidFill>
                  <a:prstClr val="black"/>
                </a:solidFill>
              </a:rPr>
              <a:t>dla nauczyciela ubiegającego się o awans na stopień nauczyciela kontraktowego </a:t>
            </a:r>
          </a:p>
          <a:p>
            <a:pPr algn="just"/>
            <a:r>
              <a:rPr lang="pl-PL" sz="1400" dirty="0">
                <a:solidFill>
                  <a:prstClr val="black"/>
                </a:solidFill>
              </a:rPr>
              <a:t>           1)</a:t>
            </a:r>
            <a:r>
              <a:rPr lang="pl-PL" sz="1600" dirty="0">
                <a:solidFill>
                  <a:prstClr val="black"/>
                </a:solidFill>
              </a:rPr>
              <a:t>	dyrektor lub wicedyrektor szkoły, jako przewodniczący komisji;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2)	przedstawiciel organu sprawującego nadzór pedagogiczny;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3)	przedstawiciel organu prowadzącego szkołę;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4)	ekspert z listy ekspertów prowadzonej przez ministra właściwego do spraw oświaty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          i </a:t>
            </a:r>
            <a:r>
              <a:rPr lang="pl-PL" sz="1600" dirty="0">
                <a:solidFill>
                  <a:prstClr val="black"/>
                </a:solidFill>
              </a:rPr>
              <a:t>wychowania;</a:t>
            </a:r>
          </a:p>
          <a:p>
            <a:pPr marL="800100" lvl="1" indent="-342900">
              <a:buFontTx/>
              <a:buAutoNum type="arabicParenR" startAt="5"/>
            </a:pPr>
            <a:r>
              <a:rPr lang="pl-PL" sz="1600" dirty="0">
                <a:solidFill>
                  <a:prstClr val="black"/>
                </a:solidFill>
              </a:rPr>
              <a:t>   opiekun </a:t>
            </a:r>
            <a:r>
              <a:rPr lang="pl-PL" sz="1600" dirty="0" smtClean="0">
                <a:solidFill>
                  <a:prstClr val="black"/>
                </a:solidFill>
              </a:rPr>
              <a:t>staż</a:t>
            </a:r>
          </a:p>
          <a:p>
            <a:pPr marL="0" lvl="1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175" lvl="1" algn="just"/>
            <a:r>
              <a:rPr lang="pl-PL" sz="1600" dirty="0">
                <a:solidFill>
                  <a:prstClr val="black"/>
                </a:solidFill>
              </a:rPr>
              <a:t>Skład </a:t>
            </a:r>
            <a:r>
              <a:rPr lang="pl-PL" sz="1600" b="1" dirty="0">
                <a:solidFill>
                  <a:prstClr val="black"/>
                </a:solidFill>
              </a:rPr>
              <a:t>komisji kwalifikacyjnej </a:t>
            </a:r>
            <a:r>
              <a:rPr lang="pl-PL" sz="1600" dirty="0">
                <a:solidFill>
                  <a:prstClr val="black"/>
                </a:solidFill>
              </a:rPr>
              <a:t>dla nauczycieli ubiegających się o awans na stopień nauczyciela kontraktowego: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dyrektor</a:t>
            </a:r>
            <a:r>
              <a:rPr lang="pl-PL" sz="1600" dirty="0" smtClean="0">
                <a:solidFill>
                  <a:prstClr val="black"/>
                </a:solidFill>
              </a:rPr>
              <a:t> </a:t>
            </a:r>
            <a:r>
              <a:rPr lang="pl-PL" sz="1600" dirty="0">
                <a:solidFill>
                  <a:prstClr val="black"/>
                </a:solidFill>
              </a:rPr>
              <a:t>lub wicedyrektor szkoły, jako przewodniczący </a:t>
            </a:r>
            <a:r>
              <a:rPr lang="pl-PL" sz="1600" dirty="0" smtClean="0">
                <a:solidFill>
                  <a:prstClr val="black"/>
                </a:solidFill>
              </a:rPr>
              <a:t>komisji;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przewodniczący zespołu nauczycieli</a:t>
            </a:r>
            <a:r>
              <a:rPr lang="pl-PL" sz="1600" dirty="0" smtClean="0">
                <a:solidFill>
                  <a:prstClr val="black"/>
                </a:solidFill>
              </a:rPr>
              <a:t>, o którym mowa w przepisach wydanych na podstawie art. 111   ustawy </a:t>
            </a:r>
            <a:r>
              <a:rPr lang="pl-PL" sz="1600" dirty="0">
                <a:solidFill>
                  <a:prstClr val="black"/>
                </a:solidFill>
              </a:rPr>
              <a:t>– Prawo oświatowe, a jeżeli zespół taki nie został w tej szkole powołany – nauczyciel mianowany </a:t>
            </a:r>
            <a:r>
              <a:rPr lang="pl-PL" sz="1600" dirty="0" smtClean="0">
                <a:solidFill>
                  <a:prstClr val="black"/>
                </a:solidFill>
              </a:rPr>
              <a:t>lub </a:t>
            </a:r>
            <a:r>
              <a:rPr lang="pl-PL" sz="1600" dirty="0">
                <a:solidFill>
                  <a:prstClr val="black"/>
                </a:solidFill>
              </a:rPr>
              <a:t>dyplomowany zatrudniony w szkole, a w przypadku przedszkola, szkoły lub placówki, </a:t>
            </a:r>
            <a:r>
              <a:rPr lang="pl-PL" sz="1600" dirty="0" smtClean="0">
                <a:solidFill>
                  <a:prstClr val="black"/>
                </a:solidFill>
              </a:rPr>
              <a:t>o </a:t>
            </a:r>
            <a:r>
              <a:rPr lang="pl-PL" sz="1600" dirty="0">
                <a:solidFill>
                  <a:prstClr val="black"/>
                </a:solidFill>
              </a:rPr>
              <a:t>których </a:t>
            </a:r>
            <a:r>
              <a:rPr lang="pl-PL" sz="1600" dirty="0" smtClean="0">
                <a:solidFill>
                  <a:prstClr val="black"/>
                </a:solidFill>
              </a:rPr>
              <a:t> </a:t>
            </a:r>
            <a:r>
              <a:rPr lang="pl-PL" sz="1600" dirty="0">
                <a:solidFill>
                  <a:prstClr val="black"/>
                </a:solidFill>
              </a:rPr>
              <a:t>mowa w art. 1 ust. 2 pkt 2, w których nie są zatrudnieni nauczyciele mianowani lub dyplomowani – </a:t>
            </a:r>
            <a:r>
              <a:rPr lang="pl-PL" sz="1600" dirty="0" smtClean="0">
                <a:solidFill>
                  <a:prstClr val="black"/>
                </a:solidFill>
              </a:rPr>
              <a:t>nauczyciel </a:t>
            </a:r>
            <a:r>
              <a:rPr lang="pl-PL" sz="1600" dirty="0">
                <a:solidFill>
                  <a:prstClr val="black"/>
                </a:solidFill>
              </a:rPr>
              <a:t>kontraktowy</a:t>
            </a:r>
            <a:r>
              <a:rPr lang="pl-PL" sz="1600" dirty="0" smtClean="0">
                <a:solidFill>
                  <a:prstClr val="black"/>
                </a:solidFill>
              </a:rPr>
              <a:t>;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opiekun </a:t>
            </a:r>
            <a:r>
              <a:rPr lang="pl-PL" sz="1600" b="1" dirty="0">
                <a:solidFill>
                  <a:prstClr val="black"/>
                </a:solidFill>
              </a:rPr>
              <a:t>stażu</a:t>
            </a:r>
            <a:r>
              <a:rPr lang="pl-PL" sz="1600" dirty="0">
                <a:solidFill>
                  <a:prstClr val="black"/>
                </a:solidFill>
              </a:rPr>
              <a:t>.</a:t>
            </a:r>
          </a:p>
          <a:p>
            <a:pPr lvl="1"/>
            <a:r>
              <a:rPr lang="pl-PL" sz="1600" dirty="0" smtClean="0">
                <a:solidFill>
                  <a:prstClr val="black"/>
                </a:solidFill>
              </a:rPr>
              <a:t>                                         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7473280" y="6381328"/>
            <a:ext cx="1996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0033CC"/>
                </a:solidFill>
              </a:rPr>
              <a:t>(art. 9g ust. 1 KN)</a:t>
            </a:r>
          </a:p>
        </p:txBody>
      </p:sp>
    </p:spTree>
    <p:extLst>
      <p:ext uri="{BB962C8B-B14F-4D97-AF65-F5344CB8AC3E}">
        <p14:creationId xmlns:p14="http://schemas.microsoft.com/office/powerpoint/2010/main" val="148487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76536" y="2852936"/>
            <a:ext cx="89289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pl-PL" sz="2800" dirty="0">
                <a:solidFill>
                  <a:prstClr val="black"/>
                </a:solidFill>
              </a:rPr>
              <a:t>Zastąpienie oceny dorobku zawodowego – </a:t>
            </a:r>
            <a:r>
              <a:rPr lang="pl-PL" sz="2800" b="1" dirty="0">
                <a:solidFill>
                  <a:prstClr val="black"/>
                </a:solidFill>
              </a:rPr>
              <a:t>oceną pracy</a:t>
            </a:r>
            <a:r>
              <a:rPr lang="pl-PL" sz="2800" dirty="0">
                <a:solidFill>
                  <a:prstClr val="black"/>
                </a:solidFill>
              </a:rPr>
              <a:t>.</a:t>
            </a:r>
          </a:p>
          <a:p>
            <a:endParaRPr lang="pl-PL" sz="2800" dirty="0">
              <a:solidFill>
                <a:prstClr val="black"/>
              </a:solidFill>
            </a:endParaRPr>
          </a:p>
          <a:p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pl-PL" sz="2800" dirty="0">
                <a:solidFill>
                  <a:prstClr val="black"/>
                </a:solidFill>
              </a:rPr>
              <a:t>Powrót </a:t>
            </a:r>
            <a:r>
              <a:rPr lang="pl-PL" sz="2800" b="1" dirty="0">
                <a:solidFill>
                  <a:prstClr val="black"/>
                </a:solidFill>
              </a:rPr>
              <a:t>oceny dorobku zawodowego.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9c ust. 5, 5a-5f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3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kuratorium2010_ver2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13722</TotalTime>
  <Words>10543</Words>
  <Application>Microsoft Office PowerPoint</Application>
  <PresentationFormat>Papier A4 (210x297 mm)</PresentationFormat>
  <Paragraphs>2553</Paragraphs>
  <Slides>181</Slides>
  <Notes>113</Notes>
  <HiddenSlides>1</HiddenSlides>
  <MMClips>0</MMClips>
  <ScaleCrop>false</ScaleCrop>
  <HeadingPairs>
    <vt:vector size="6" baseType="variant">
      <vt:variant>
        <vt:lpstr>Używane czcionki</vt:lpstr>
      </vt:variant>
      <vt:variant>
        <vt:i4>12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181</vt:i4>
      </vt:variant>
    </vt:vector>
  </HeadingPairs>
  <TitlesOfParts>
    <vt:vector size="197" baseType="lpstr">
      <vt:lpstr>SimSun</vt:lpstr>
      <vt:lpstr>Arial</vt:lpstr>
      <vt:lpstr>Calibri</vt:lpstr>
      <vt:lpstr>Cambria</vt:lpstr>
      <vt:lpstr>Courier New</vt:lpstr>
      <vt:lpstr>Symbol</vt:lpstr>
      <vt:lpstr>Times</vt:lpstr>
      <vt:lpstr>Times New Roman</vt:lpstr>
      <vt:lpstr>TimesNewRomanPS-BoldMT</vt:lpstr>
      <vt:lpstr>TimesNewRomanPSMT</vt:lpstr>
      <vt:lpstr>Verdana</vt:lpstr>
      <vt:lpstr>Wingdings</vt:lpstr>
      <vt:lpstr>kuratorium2010_ver2</vt:lpstr>
      <vt:lpstr>2_kuratorium2010_ver2</vt:lpstr>
      <vt:lpstr>1_kuratorium2010_ver2</vt:lpstr>
      <vt:lpstr>3_kuratorium2010_ver2</vt:lpstr>
      <vt:lpstr>   Narada  dotycząca wyników i wniosków ze sprawowanego nadzoru pedagogicznego  przez Lubuskiego Kuratora Oświaty  w roku szkolnym 2018/2019  i organizacji roku szkolnego 2019/2020  (publiczne i niepubliczne szkoły i placówki)</vt:lpstr>
      <vt:lpstr>Program narady</vt:lpstr>
      <vt:lpstr>Liczba nadzorowanych szkół i placówek</vt:lpstr>
      <vt:lpstr>  Realizacja podstawowych kierunków  polityki oświatowej państwa  w roku szkolnym 2018/2019 </vt:lpstr>
      <vt:lpstr>Podstawowe kierunki polityki oświatowej państwa ustalone przez MEN na rok szkolny 2018/2019 </vt:lpstr>
      <vt:lpstr>Podstawowe kierunki polityki oświatowej państwa ustalone przez MEN </vt:lpstr>
      <vt:lpstr>  Wyniki i wnioski  wynikające ze sprawowanego nadzoru pedagogicznego nad szkołami i placówkami  przez Lubuskiego Kuratora Oświaty</vt:lpstr>
      <vt:lpstr>  Ewaluacje zewnętrzne   </vt:lpstr>
      <vt:lpstr>Ewaluacje zewnętrzne</vt:lpstr>
      <vt:lpstr>Ewaluacje zewnętrzne</vt:lpstr>
      <vt:lpstr>Wnioski  wynikające z przeprowadzonych ewaluacji zewnętrznych  w szkołach podstawowych</vt:lpstr>
      <vt:lpstr>Wnioski  wynikające z przeprowadzonych ewaluacji zewnętrznych  w szkołach podstawowych</vt:lpstr>
      <vt:lpstr>Wnioski  wynikające z przeprowadzonych ewaluacji zewnętrznych  w szkołach podstawowych</vt:lpstr>
      <vt:lpstr>Wnioski  wynikające z przeprowadzonych ewaluacji zewnętrznych  w szkołach podstawowych</vt:lpstr>
      <vt:lpstr>  Kontrole  przewidziane w Planie Nadzoru Pedagogicznego Lubuskiego Kuratora Oświaty</vt:lpstr>
      <vt:lpstr> Realizacja kontroli przewidzianych  w planie nadzoru pedagogicznego Lubuskiego Kuratora Oświaty  w roku szkolnym 2018/2019</vt:lpstr>
      <vt:lpstr> Realizacja kontroli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 Działania doraźne prowadzone,  gdy zaistnieje potrzeba podjęcia działań nieprzewidzianych  w Planie Nadzoru Pedagogicznego  Lubuskiego Kuratora Oświaty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i innych kontroli 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 </vt:lpstr>
      <vt:lpstr>Uwagi dotyczące zaleceń</vt:lpstr>
      <vt:lpstr>  Kontrole w trybie działań doraźnych na prośbę Ministra Edukacji Narodowej  </vt:lpstr>
      <vt:lpstr>Kontrole w trybie działań doraźnych na prośbę MEN</vt:lpstr>
      <vt:lpstr>Kontrole w trybie działań doraźnych na prośbę MEN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Uwagi i rekomendacje do dalszej pracy wynikające z analizy wyników monitorowania pracy szkół i placówek</vt:lpstr>
      <vt:lpstr>Prezentacja programu PowerPoint</vt:lpstr>
      <vt:lpstr>Wspomaganie szkół i placówek</vt:lpstr>
      <vt:lpstr>Wspomaganie szkół i placówek</vt:lpstr>
      <vt:lpstr>  Pozostałe zadania  Lubuskiego Kuratora Oświaty</vt:lpstr>
      <vt:lpstr>Oceny pracy dyrektorów</vt:lpstr>
      <vt:lpstr>Organizacja konkursów przedmiotowych  Lubuskiego Kuratora Oświaty </vt:lpstr>
      <vt:lpstr>Awans zawodowy </vt:lpstr>
      <vt:lpstr>Dotacje</vt:lpstr>
      <vt:lpstr>Dotacje</vt:lpstr>
      <vt:lpstr>   </vt:lpstr>
      <vt:lpstr> </vt:lpstr>
      <vt:lpstr>Uwagi do arkusza organizacji szkoły</vt:lpstr>
      <vt:lpstr>Prezentacja programu PowerPoint</vt:lpstr>
      <vt:lpstr>                              PROGRAM LUBUSKIEGO KURATORA                                OŚWIATY  „Wspomaganie dyrektorów szkół podstawowych                          w zakresie sprawowania nadzoru pedagogicznego nad procesem kształcenia”  w roku szkolnym 2018/2019    Gorzów Wielkopolski, sierpień 2019 r.          </vt:lpstr>
      <vt:lpstr>Prezentacja programu PowerPoint</vt:lpstr>
      <vt:lpstr>Cele i założenia programu</vt:lpstr>
      <vt:lpstr>Cele i założenia programu</vt:lpstr>
      <vt:lpstr>Cele i założenia programu</vt:lpstr>
      <vt:lpstr>Uczestnicy i realizatorzy programu </vt:lpstr>
      <vt:lpstr>Realizacja programu w roku szkolnym 2018/2019 - Kuratorium Oświaty w Gorzowie Wielkopolskim</vt:lpstr>
      <vt:lpstr>Realizacja programu w roku szkolnym 2018/2019 - Kuratorium Oświaty w Gorzowie Wielkopolskim</vt:lpstr>
      <vt:lpstr>Realizacja programu w roku szkolnym 2018/2019  - Szkoły podstawowe województwa lubuskiego</vt:lpstr>
      <vt:lpstr>Realizacja programu w roku szkolnym 2018/2019 - Szkoły podstawowe województwa lubuskiego</vt:lpstr>
      <vt:lpstr>Realizacja programu w roku szkolnym 2018/2019 - Szkoły podstawowe województwa lubuskiego</vt:lpstr>
      <vt:lpstr>Realizacja programu w roku szkolnym 2018/2019 - Placówki doskonalenia zawodowego nauczycieli</vt:lpstr>
      <vt:lpstr>Realizacja programu w roku szkolnym 2018/2019 - Placówki doskonalenia zawodowego nauczycieli</vt:lpstr>
      <vt:lpstr>Wyniki egzaminu ósmoklasisty w roku szkolnym 2018/2019</vt:lpstr>
      <vt:lpstr>Średnie wyniki procentowe egzaminu ósmoklasisty w układzie powiatowym województwa lubuskiego</vt:lpstr>
      <vt:lpstr>Średnie wyniki procentowe egzaminu ósmoklasisty w układzie powiatowym województwa lubuskiego</vt:lpstr>
      <vt:lpstr>Wyniki egzaminu ósmoklasisty w roku szkolnym 2018/2019</vt:lpstr>
      <vt:lpstr>Wyniki egzaminu ósmoklasisty w roku szkolnym 2018/2019</vt:lpstr>
      <vt:lpstr>Wyniki egzaminu ósmoklasisty w roku szkolnym 2018/2019</vt:lpstr>
      <vt:lpstr>Wyniki egzaminu ósmoklasisty w roku szkolnym 2018/2019</vt:lpstr>
      <vt:lpstr>Wyniki egzaminu ósmoklasisty w roku szkolnym 2018/2019</vt:lpstr>
      <vt:lpstr>Wyniki egzaminu ósmoklasisty w roku szkolnym 2018/2019</vt:lpstr>
      <vt:lpstr>Wyniki egzaminu ósmoklasisty w roku szkolnym 2018/2019</vt:lpstr>
      <vt:lpstr>Wyniki egzaminu ósmoklasisty w roku szkolnym 2018/2019</vt:lpstr>
      <vt:lpstr>Wnioski i rekomendacje   Wyniki egzaminu ósmoklasisty </vt:lpstr>
      <vt:lpstr> Wnioski i rekomendacje    Wyniki egzaminu ósmoklasisty</vt:lpstr>
      <vt:lpstr>Wnioski i rekomendacje   Doskonalenie zawodowe nauczycieli</vt:lpstr>
      <vt:lpstr>Wnioski i rekomendacje   Doskonalenie zawodowe nauczycieli</vt:lpstr>
      <vt:lpstr>Wnioski i rekomendacje Realizacja  programu LKO w szkołach</vt:lpstr>
      <vt:lpstr> Zmiany w przepisach prawa oświatowego </vt:lpstr>
      <vt:lpstr>Jak było do tej pory?  Awans zawodowy i ocena pracy nauczyciela - stan prawny w okresie przed 1 września  2019 r. </vt:lpstr>
      <vt:lpstr>Jak było do tej pory? Awans zawodowy i ocena pracy nauczyciela  stan prawny w okresie przed  1 września 2019 r.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Awans zawodowy i ocena pracy nauczyciela po 1 września 2019 r.   </vt:lpstr>
      <vt:lpstr>Awans zawodowy i ocena pracy nauczyciela po 1 września 2019 r. 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          Zmiany  w kształceniu zawodowym          </vt:lpstr>
      <vt:lpstr>Prezentacja programu PowerPoint</vt:lpstr>
      <vt:lpstr>Typy szkół w latach  2019/2020 – 2023/24</vt:lpstr>
      <vt:lpstr>Organizacja szkoły policealnej  i branżowej szkoły II stopnia</vt:lpstr>
      <vt:lpstr>Nowa organizacja placówek,  o których mowa w art.2 ust 4 ustawy Prawo światowe </vt:lpstr>
      <vt:lpstr>Nowa organizacja szkół i placówek  </vt:lpstr>
      <vt:lpstr>Nowa organizacja szkół i placówek  </vt:lpstr>
      <vt:lpstr>Nowa organizacja szkół i placówek  (o których mowa w art.2 ust 4 ustawy Prawo oświatowe)</vt:lpstr>
      <vt:lpstr>Wzbogacona oferta edukacyjna od września 2019 r. </vt:lpstr>
      <vt:lpstr>Podstawa programowa w klasach I w roku szkolnym 2019/2020 </vt:lpstr>
      <vt:lpstr> Podstawa programowa w klasach I w roku szkolnym 2019/2020 </vt:lpstr>
      <vt:lpstr> Podstawa programowa w klasach I w roku szkolnym 2019/2020  </vt:lpstr>
      <vt:lpstr>Podstawa programowa w szkole policealnej</vt:lpstr>
      <vt:lpstr>Rekrutacja do szkół ponadpodstawowych kształcących                 w zawodach Art.. 134 ust 1 ustawy Prawo oświatowe </vt:lpstr>
      <vt:lpstr>   Rekrutacja do szkół ponadpodstawowych kształcących w zawodach    </vt:lpstr>
      <vt:lpstr> Kształcenie teoretyczne zawodowe pracowników młodocianych </vt:lpstr>
      <vt:lpstr>Kształcenie  teoretyczne zawodowe pracowników młodocianych</vt:lpstr>
      <vt:lpstr>Praktyczna nauka zawodu</vt:lpstr>
      <vt:lpstr>Staże uczniowskie</vt:lpstr>
      <vt:lpstr>Staże uczniowskie</vt:lpstr>
      <vt:lpstr>Zmiany w przyznawaniu akredytacji na kształcenie ustawiczne prowadzone w formie pozaszkolnej </vt:lpstr>
      <vt:lpstr> Utworzenie wydzielonego rachunku Ustawa z dnia 27 sierpnia 2009 r. o finansach publicznych                             (Dz. U. 2019 poz. 869). </vt:lpstr>
      <vt:lpstr>Zmiany w ustawie z dnia 26 stycznia 1982 r. Karta Nauczyciela – nauczyciele przedmiotów zawodowych</vt:lpstr>
      <vt:lpstr>Zmiany w ustawie z dnia 26 stycznia 1982 r. Karta Nauczyciela – nauczyciele przedmiotów zawodowych</vt:lpstr>
      <vt:lpstr>  Organizacja  nadzoru pedagogicznego  w roku szkolnym 2019/2020</vt:lpstr>
      <vt:lpstr>Kierunki polityki oświatowej państwa ustalone przez MEN </vt:lpstr>
      <vt:lpstr>   Planowe działania w zakresie nadzoru pedagogicznego 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Kontrole podejmowane przez Kuratora Oświaty, przewidziane w Planie Nadzoru Pedagogicznego, przeprowadzane z wykorzystaniem arkuszy kontroli zatwierdzonych przez MEN  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   Oferty lubuskich placówek doskonalenia nauczycieli na rok szkolny 2019/2020 w zakresie doskonalenia nauczycieli  oraz wspomagania szkół i placówek </vt:lpstr>
      <vt:lpstr>   Oferta  Wojewódzkiego Ośrodka Metodycznego w Gorzowie Wielkopolskim </vt:lpstr>
      <vt:lpstr>   Oferta  Ośrodka Doskonalenia Nauczycieli w Zielonej Górze  </vt:lpstr>
      <vt:lpstr>  Przedszkola i Szkoły  Promujące Zdrowie</vt:lpstr>
      <vt:lpstr>Szkoły Promujące Zdrowie</vt:lpstr>
      <vt:lpstr>Szkoły Promujące Zdrowie</vt:lpstr>
      <vt:lpstr>Szkoły Promujące Zdrowie</vt:lpstr>
      <vt:lpstr>   Komunikaty</vt:lpstr>
      <vt:lpstr>Monitoring wizyjny </vt:lpstr>
      <vt:lpstr>Bezpieczeństwo</vt:lpstr>
      <vt:lpstr>Profilaktyka zdrowotna w szkołach</vt:lpstr>
      <vt:lpstr>Informacje Ministerstwa Zdrowia dotyczące Ustawy z dnia 12 kwietnia 2019 r. o opiece zdrowotnej nad uczniami </vt:lpstr>
      <vt:lpstr>Akcja „Przerwany marsz…” </vt:lpstr>
      <vt:lpstr>Diecezjalne Konkursy Wiedzy Biblijnej Biblista Junior i Młody Biblista  – 4. Edycja 2019/2020</vt:lpstr>
      <vt:lpstr>Konferencja Uczeń-zawodnik</vt:lpstr>
      <vt:lpstr>Komunikaty</vt:lpstr>
      <vt:lpstr>Rekrutacja członków Komisji Dyscyplinarnej dla Nauczycieli  przy Wojewodzie Lubuskim – dodatkowy nabór</vt:lpstr>
      <vt:lpstr>Wolne miejsca w szkołach ponadpodstawowych i ponadgimnazjalnych</vt:lpstr>
      <vt:lpstr>Zatrudnienie w szkołach osób niebędących nauczycielami  oraz nauczycieli nieposiadających wymaganych kwalifikacji</vt:lpstr>
      <vt:lpstr>Wskazówki do realizacji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Patryk Ciepły</cp:lastModifiedBy>
  <cp:revision>735</cp:revision>
  <cp:lastPrinted>2019-08-19T10:53:46Z</cp:lastPrinted>
  <dcterms:created xsi:type="dcterms:W3CDTF">2010-04-15T09:51:31Z</dcterms:created>
  <dcterms:modified xsi:type="dcterms:W3CDTF">2019-09-13T12:54:45Z</dcterms:modified>
</cp:coreProperties>
</file>