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3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4.xml" ContentType="application/vnd.openxmlformats-officedocument.drawingml.chart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</p:sldMasterIdLst>
  <p:notesMasterIdLst>
    <p:notesMasterId r:id="rId134"/>
  </p:notesMasterIdLst>
  <p:handoutMasterIdLst>
    <p:handoutMasterId r:id="rId135"/>
  </p:handoutMasterIdLst>
  <p:sldIdLst>
    <p:sldId id="257" r:id="rId5"/>
    <p:sldId id="642" r:id="rId6"/>
    <p:sldId id="865" r:id="rId7"/>
    <p:sldId id="260" r:id="rId8"/>
    <p:sldId id="261" r:id="rId9"/>
    <p:sldId id="262" r:id="rId10"/>
    <p:sldId id="263" r:id="rId11"/>
    <p:sldId id="527" r:id="rId12"/>
    <p:sldId id="856" r:id="rId13"/>
    <p:sldId id="586" r:id="rId14"/>
    <p:sldId id="854" r:id="rId15"/>
    <p:sldId id="824" r:id="rId16"/>
    <p:sldId id="855" r:id="rId17"/>
    <p:sldId id="825" r:id="rId18"/>
    <p:sldId id="264" r:id="rId19"/>
    <p:sldId id="608" r:id="rId20"/>
    <p:sldId id="267" r:id="rId21"/>
    <p:sldId id="426" r:id="rId22"/>
    <p:sldId id="609" r:id="rId23"/>
    <p:sldId id="613" r:id="rId24"/>
    <p:sldId id="830" r:id="rId25"/>
    <p:sldId id="831" r:id="rId26"/>
    <p:sldId id="832" r:id="rId27"/>
    <p:sldId id="668" r:id="rId28"/>
    <p:sldId id="669" r:id="rId29"/>
    <p:sldId id="670" r:id="rId30"/>
    <p:sldId id="835" r:id="rId31"/>
    <p:sldId id="672" r:id="rId32"/>
    <p:sldId id="833" r:id="rId33"/>
    <p:sldId id="834" r:id="rId34"/>
    <p:sldId id="671" r:id="rId35"/>
    <p:sldId id="677" r:id="rId36"/>
    <p:sldId id="674" r:id="rId37"/>
    <p:sldId id="676" r:id="rId38"/>
    <p:sldId id="857" r:id="rId39"/>
    <p:sldId id="858" r:id="rId40"/>
    <p:sldId id="859" r:id="rId41"/>
    <p:sldId id="436" r:id="rId42"/>
    <p:sldId id="437" r:id="rId43"/>
    <p:sldId id="617" r:id="rId44"/>
    <p:sldId id="839" r:id="rId45"/>
    <p:sldId id="618" r:id="rId46"/>
    <p:sldId id="840" r:id="rId47"/>
    <p:sldId id="841" r:id="rId48"/>
    <p:sldId id="842" r:id="rId49"/>
    <p:sldId id="843" r:id="rId50"/>
    <p:sldId id="468" r:id="rId51"/>
    <p:sldId id="836" r:id="rId52"/>
    <p:sldId id="837" r:id="rId53"/>
    <p:sldId id="838" r:id="rId54"/>
    <p:sldId id="630" r:id="rId55"/>
    <p:sldId id="860" r:id="rId56"/>
    <p:sldId id="697" r:id="rId57"/>
    <p:sldId id="683" r:id="rId58"/>
    <p:sldId id="640" r:id="rId59"/>
    <p:sldId id="869" r:id="rId60"/>
    <p:sldId id="635" r:id="rId61"/>
    <p:sldId id="918" r:id="rId62"/>
    <p:sldId id="645" r:id="rId63"/>
    <p:sldId id="828" r:id="rId64"/>
    <p:sldId id="871" r:id="rId65"/>
    <p:sldId id="872" r:id="rId66"/>
    <p:sldId id="873" r:id="rId67"/>
    <p:sldId id="874" r:id="rId68"/>
    <p:sldId id="875" r:id="rId69"/>
    <p:sldId id="876" r:id="rId70"/>
    <p:sldId id="877" r:id="rId71"/>
    <p:sldId id="878" r:id="rId72"/>
    <p:sldId id="879" r:id="rId73"/>
    <p:sldId id="880" r:id="rId74"/>
    <p:sldId id="881" r:id="rId75"/>
    <p:sldId id="882" r:id="rId76"/>
    <p:sldId id="883" r:id="rId77"/>
    <p:sldId id="884" r:id="rId78"/>
    <p:sldId id="885" r:id="rId79"/>
    <p:sldId id="886" r:id="rId80"/>
    <p:sldId id="887" r:id="rId81"/>
    <p:sldId id="888" r:id="rId82"/>
    <p:sldId id="889" r:id="rId83"/>
    <p:sldId id="890" r:id="rId84"/>
    <p:sldId id="891" r:id="rId85"/>
    <p:sldId id="892" r:id="rId86"/>
    <p:sldId id="893" r:id="rId87"/>
    <p:sldId id="894" r:id="rId88"/>
    <p:sldId id="335" r:id="rId89"/>
    <p:sldId id="336" r:id="rId90"/>
    <p:sldId id="337" r:id="rId91"/>
    <p:sldId id="338" r:id="rId92"/>
    <p:sldId id="920" r:id="rId93"/>
    <p:sldId id="921" r:id="rId94"/>
    <p:sldId id="922" r:id="rId95"/>
    <p:sldId id="923" r:id="rId96"/>
    <p:sldId id="924" r:id="rId97"/>
    <p:sldId id="925" r:id="rId98"/>
    <p:sldId id="926" r:id="rId99"/>
    <p:sldId id="712" r:id="rId100"/>
    <p:sldId id="927" r:id="rId101"/>
    <p:sldId id="928" r:id="rId102"/>
    <p:sldId id="714" r:id="rId103"/>
    <p:sldId id="909" r:id="rId104"/>
    <p:sldId id="910" r:id="rId105"/>
    <p:sldId id="911" r:id="rId106"/>
    <p:sldId id="912" r:id="rId107"/>
    <p:sldId id="913" r:id="rId108"/>
    <p:sldId id="914" r:id="rId109"/>
    <p:sldId id="520" r:id="rId110"/>
    <p:sldId id="521" r:id="rId111"/>
    <p:sldId id="522" r:id="rId112"/>
    <p:sldId id="866" r:id="rId113"/>
    <p:sldId id="915" r:id="rId114"/>
    <p:sldId id="916" r:id="rId115"/>
    <p:sldId id="917" r:id="rId116"/>
    <p:sldId id="368" r:id="rId117"/>
    <p:sldId id="900" r:id="rId118"/>
    <p:sldId id="901" r:id="rId119"/>
    <p:sldId id="902" r:id="rId120"/>
    <p:sldId id="903" r:id="rId121"/>
    <p:sldId id="863" r:id="rId122"/>
    <p:sldId id="904" r:id="rId123"/>
    <p:sldId id="905" r:id="rId124"/>
    <p:sldId id="906" r:id="rId125"/>
    <p:sldId id="861" r:id="rId126"/>
    <p:sldId id="862" r:id="rId127"/>
    <p:sldId id="864" r:id="rId128"/>
    <p:sldId id="919" r:id="rId129"/>
    <p:sldId id="898" r:id="rId130"/>
    <p:sldId id="379" r:id="rId131"/>
    <p:sldId id="380" r:id="rId132"/>
    <p:sldId id="381" r:id="rId133"/>
  </p:sldIdLst>
  <p:sldSz cx="9906000" cy="6858000" type="A4"/>
  <p:notesSz cx="9926638" cy="679767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6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CC"/>
    <a:srgbClr val="0033CC"/>
    <a:srgbClr val="000099"/>
    <a:srgbClr val="0000A3"/>
    <a:srgbClr val="5805FF"/>
    <a:srgbClr val="3366FF"/>
    <a:srgbClr val="00FF00"/>
    <a:srgbClr val="78E89D"/>
    <a:srgbClr val="F7F7F7"/>
    <a:srgbClr val="156D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yl pośredni 3 — Ak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 jasny 1 — Ak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 jasny 1 — Ak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Styl pośredni 3 — 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yl pośredni 3 — 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yl pośredni 3 — 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Styl ciemny 1 — Ak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Styl pośredni 3 — Ak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Styl pośredni 3 — Ak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269D01E-BC32-4049-B463-5C60D7B0CCD2}" styleName="Styl z motywem 2 — Ak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Styl jasny 2 — Ak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FECB4D8-DB02-4DC6-A0A2-4F2EBAE1DC90}" styleName="Styl pośredni 1 — Ak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96" autoAdjust="0"/>
    <p:restoredTop sz="97714" autoAdjust="0"/>
  </p:normalViewPr>
  <p:slideViewPr>
    <p:cSldViewPr showGuides="1">
      <p:cViewPr varScale="1">
        <p:scale>
          <a:sx n="111" d="100"/>
          <a:sy n="111" d="100"/>
        </p:scale>
        <p:origin x="1218" y="102"/>
      </p:cViewPr>
      <p:guideLst>
        <p:guide orient="horz" pos="1706"/>
        <p:guide pos="3120"/>
      </p:guideLst>
    </p:cSldViewPr>
  </p:slideViewPr>
  <p:outlineViewPr>
    <p:cViewPr>
      <p:scale>
        <a:sx n="33" d="100"/>
        <a:sy n="33" d="100"/>
      </p:scale>
      <p:origin x="0" y="6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14" d="100"/>
          <a:sy n="114" d="100"/>
        </p:scale>
        <p:origin x="2160" y="102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63" Type="http://schemas.openxmlformats.org/officeDocument/2006/relationships/slide" Target="slides/slide59.xml"/><Relationship Id="rId84" Type="http://schemas.openxmlformats.org/officeDocument/2006/relationships/slide" Target="slides/slide80.xml"/><Relationship Id="rId138" Type="http://schemas.openxmlformats.org/officeDocument/2006/relationships/theme" Target="theme/theme1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slide" Target="slides/slide119.xml"/><Relationship Id="rId128" Type="http://schemas.openxmlformats.org/officeDocument/2006/relationships/slide" Target="slides/slide124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18" Type="http://schemas.openxmlformats.org/officeDocument/2006/relationships/slide" Target="slides/slide114.xml"/><Relationship Id="rId134" Type="http://schemas.openxmlformats.org/officeDocument/2006/relationships/notesMaster" Target="notesMasters/notesMaster1.xml"/><Relationship Id="rId139" Type="http://schemas.openxmlformats.org/officeDocument/2006/relationships/tableStyles" Target="tableStyles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124" Type="http://schemas.openxmlformats.org/officeDocument/2006/relationships/slide" Target="slides/slide120.xml"/><Relationship Id="rId129" Type="http://schemas.openxmlformats.org/officeDocument/2006/relationships/slide" Target="slides/slide125.xml"/><Relationship Id="rId54" Type="http://schemas.openxmlformats.org/officeDocument/2006/relationships/slide" Target="slides/slide50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slide" Target="slides/slide110.xml"/><Relationship Id="rId119" Type="http://schemas.openxmlformats.org/officeDocument/2006/relationships/slide" Target="slides/slide115.xml"/><Relationship Id="rId44" Type="http://schemas.openxmlformats.org/officeDocument/2006/relationships/slide" Target="slides/slide40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130" Type="http://schemas.openxmlformats.org/officeDocument/2006/relationships/slide" Target="slides/slide126.xml"/><Relationship Id="rId135" Type="http://schemas.openxmlformats.org/officeDocument/2006/relationships/handoutMaster" Target="handoutMasters/handoutMaster1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120" Type="http://schemas.openxmlformats.org/officeDocument/2006/relationships/slide" Target="slides/slide116.xml"/><Relationship Id="rId125" Type="http://schemas.openxmlformats.org/officeDocument/2006/relationships/slide" Target="slides/slide12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slide" Target="slides/slide111.xml"/><Relationship Id="rId131" Type="http://schemas.openxmlformats.org/officeDocument/2006/relationships/slide" Target="slides/slide127.xml"/><Relationship Id="rId136" Type="http://schemas.openxmlformats.org/officeDocument/2006/relationships/presProps" Target="presProps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126" Type="http://schemas.openxmlformats.org/officeDocument/2006/relationships/slide" Target="slides/slide12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slide" Target="slides/slide117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slide" Target="slides/slide112.xml"/><Relationship Id="rId137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32" Type="http://schemas.openxmlformats.org/officeDocument/2006/relationships/slide" Target="slides/slide128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27" Type="http://schemas.openxmlformats.org/officeDocument/2006/relationships/slide" Target="slides/slide12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52" Type="http://schemas.openxmlformats.org/officeDocument/2006/relationships/slide" Target="slides/slide48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slide" Target="slides/slide118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47" Type="http://schemas.openxmlformats.org/officeDocument/2006/relationships/slide" Target="slides/slide43.xml"/><Relationship Id="rId68" Type="http://schemas.openxmlformats.org/officeDocument/2006/relationships/slide" Target="slides/slide64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33" Type="http://schemas.openxmlformats.org/officeDocument/2006/relationships/slide" Target="slides/slide12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Marcin\Desktop\Na%20narady%202019\wykresy%20do%20narady%20ewaluacje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pl-PL"/>
              <a:t>Liczba przeprowadzonych ewaluacji zewnętrznych w latach 2009-2019 </a:t>
            </a:r>
          </a:p>
        </c:rich>
      </c:tx>
      <c:layout>
        <c:manualLayout>
          <c:xMode val="edge"/>
          <c:yMode val="edge"/>
          <c:x val="0.17915336531062287"/>
          <c:y val="2.762965634628042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0710538907789491E-2"/>
          <c:y val="9.4698413360676775E-2"/>
          <c:w val="0.91143599720263879"/>
          <c:h val="0.635718930920918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'od 2009'!$A$4</c:f>
              <c:strCache>
                <c:ptCount val="1"/>
                <c:pt idx="0">
                  <c:v>Ewaluacje zewnętrzne całościowe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'od 2009'!$B$3:$K$3</c:f>
              <c:strCache>
                <c:ptCount val="10"/>
                <c:pt idx="0">
                  <c:v>2009/2010</c:v>
                </c:pt>
                <c:pt idx="1">
                  <c:v>2010/2011</c:v>
                </c:pt>
                <c:pt idx="2">
                  <c:v>2011/2012</c:v>
                </c:pt>
                <c:pt idx="3">
                  <c:v>2012/2013</c:v>
                </c:pt>
                <c:pt idx="4">
                  <c:v>2013/2014</c:v>
                </c:pt>
                <c:pt idx="5">
                  <c:v>2014/2015</c:v>
                </c:pt>
                <c:pt idx="6">
                  <c:v>2015/2016</c:v>
                </c:pt>
                <c:pt idx="7">
                  <c:v>2016/2017</c:v>
                </c:pt>
                <c:pt idx="8">
                  <c:v>2017/2018</c:v>
                </c:pt>
                <c:pt idx="9">
                  <c:v>2018/2019</c:v>
                </c:pt>
              </c:strCache>
            </c:strRef>
          </c:cat>
          <c:val>
            <c:numRef>
              <c:f>'od 2009'!$B$4:$K$4</c:f>
              <c:numCache>
                <c:formatCode>General</c:formatCode>
                <c:ptCount val="10"/>
                <c:pt idx="0">
                  <c:v>3</c:v>
                </c:pt>
                <c:pt idx="1">
                  <c:v>13</c:v>
                </c:pt>
                <c:pt idx="2">
                  <c:v>23</c:v>
                </c:pt>
                <c:pt idx="3">
                  <c:v>31</c:v>
                </c:pt>
                <c:pt idx="4" formatCode="0">
                  <c:v>12</c:v>
                </c:pt>
                <c:pt idx="5">
                  <c:v>14</c:v>
                </c:pt>
                <c:pt idx="6">
                  <c:v>12</c:v>
                </c:pt>
                <c:pt idx="7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A5-4C3D-A279-ABA05DBC722D}"/>
            </c:ext>
          </c:extLst>
        </c:ser>
        <c:ser>
          <c:idx val="1"/>
          <c:order val="1"/>
          <c:tx>
            <c:strRef>
              <c:f>'od 2009'!$A$5</c:f>
              <c:strCache>
                <c:ptCount val="1"/>
                <c:pt idx="0">
                  <c:v>Ewaluacje zewnętrzne problemowe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6A5-4C3D-A279-ABA05DBC722D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36A5-4C3D-A279-ABA05DBC722D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36A5-4C3D-A279-ABA05DBC722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'od 2009'!$B$3:$K$3</c:f>
              <c:strCache>
                <c:ptCount val="10"/>
                <c:pt idx="0">
                  <c:v>2009/2010</c:v>
                </c:pt>
                <c:pt idx="1">
                  <c:v>2010/2011</c:v>
                </c:pt>
                <c:pt idx="2">
                  <c:v>2011/2012</c:v>
                </c:pt>
                <c:pt idx="3">
                  <c:v>2012/2013</c:v>
                </c:pt>
                <c:pt idx="4">
                  <c:v>2013/2014</c:v>
                </c:pt>
                <c:pt idx="5">
                  <c:v>2014/2015</c:v>
                </c:pt>
                <c:pt idx="6">
                  <c:v>2015/2016</c:v>
                </c:pt>
                <c:pt idx="7">
                  <c:v>2016/2017</c:v>
                </c:pt>
                <c:pt idx="8">
                  <c:v>2017/2018</c:v>
                </c:pt>
                <c:pt idx="9">
                  <c:v>2018/2019</c:v>
                </c:pt>
              </c:strCache>
            </c:strRef>
          </c:cat>
          <c:val>
            <c:numRef>
              <c:f>'od 2009'!$B$5:$K$5</c:f>
              <c:numCache>
                <c:formatCode>General</c:formatCode>
                <c:ptCount val="10"/>
                <c:pt idx="0">
                  <c:v>12</c:v>
                </c:pt>
                <c:pt idx="1">
                  <c:v>40</c:v>
                </c:pt>
                <c:pt idx="2">
                  <c:v>86</c:v>
                </c:pt>
                <c:pt idx="3">
                  <c:v>86</c:v>
                </c:pt>
                <c:pt idx="4" formatCode="0">
                  <c:v>113</c:v>
                </c:pt>
                <c:pt idx="5">
                  <c:v>122</c:v>
                </c:pt>
                <c:pt idx="6">
                  <c:v>116</c:v>
                </c:pt>
                <c:pt idx="7">
                  <c:v>42</c:v>
                </c:pt>
                <c:pt idx="8">
                  <c:v>50</c:v>
                </c:pt>
                <c:pt idx="9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6A5-4C3D-A279-ABA05DBC72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1031808"/>
        <c:axId val="281061248"/>
      </c:barChart>
      <c:catAx>
        <c:axId val="2810318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-5400000" vert="horz"/>
          <a:lstStyle/>
          <a:p>
            <a:pPr>
              <a:defRPr sz="1400" b="1"/>
            </a:pPr>
            <a:endParaRPr lang="pl-PL"/>
          </a:p>
        </c:txPr>
        <c:crossAx val="281061248"/>
        <c:crosses val="autoZero"/>
        <c:auto val="1"/>
        <c:lblAlgn val="ctr"/>
        <c:lblOffset val="100"/>
        <c:noMultiLvlLbl val="0"/>
      </c:catAx>
      <c:valAx>
        <c:axId val="28106124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81031808"/>
        <c:crosses val="autoZero"/>
        <c:crossBetween val="between"/>
      </c:valAx>
    </c:plotArea>
    <c:legend>
      <c:legendPos val="b"/>
      <c:overlay val="0"/>
      <c:spPr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c:spPr>
      <c:txPr>
        <a:bodyPr/>
        <a:lstStyle/>
        <a:p>
          <a:pPr>
            <a:defRPr sz="140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9597167950287888E-2"/>
          <c:y val="7.1943663292088483E-2"/>
          <c:w val="0.9327957870134872"/>
          <c:h val="0.837069897512810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Arkusz2!$E$3</c:f>
              <c:strCache>
                <c:ptCount val="1"/>
                <c:pt idx="0">
                  <c:v>Liczba przeprowadzonych kontroli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Arkusz2!$D$4:$D$5</c:f>
              <c:strCache>
                <c:ptCount val="2"/>
                <c:pt idx="0">
                  <c:v>Przedszkola</c:v>
                </c:pt>
                <c:pt idx="1">
                  <c:v>Szkoły podstawowe</c:v>
                </c:pt>
              </c:strCache>
            </c:strRef>
          </c:cat>
          <c:val>
            <c:numRef>
              <c:f>Arkusz2!$E$4:$E$5</c:f>
              <c:numCache>
                <c:formatCode>General</c:formatCode>
                <c:ptCount val="2"/>
                <c:pt idx="0">
                  <c:v>20</c:v>
                </c:pt>
                <c:pt idx="1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59-40D8-A059-A2269C40948D}"/>
            </c:ext>
          </c:extLst>
        </c:ser>
        <c:ser>
          <c:idx val="1"/>
          <c:order val="1"/>
          <c:tx>
            <c:strRef>
              <c:f>Arkusz2!$F$3</c:f>
              <c:strCache>
                <c:ptCount val="1"/>
                <c:pt idx="0">
                  <c:v>Liczba szkół, którym wydano zalecenia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Arkusz2!$D$4:$D$5</c:f>
              <c:strCache>
                <c:ptCount val="2"/>
                <c:pt idx="0">
                  <c:v>Przedszkola</c:v>
                </c:pt>
                <c:pt idx="1">
                  <c:v>Szkoły podstawowe</c:v>
                </c:pt>
              </c:strCache>
            </c:strRef>
          </c:cat>
          <c:val>
            <c:numRef>
              <c:f>Arkusz2!$F$4:$F$5</c:f>
              <c:numCache>
                <c:formatCode>General</c:formatCode>
                <c:ptCount val="2"/>
                <c:pt idx="0">
                  <c:v>20</c:v>
                </c:pt>
                <c:pt idx="1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59-40D8-A059-A2269C4094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82002944"/>
        <c:axId val="282009600"/>
        <c:axId val="0"/>
      </c:bar3DChart>
      <c:catAx>
        <c:axId val="2820029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0" vert="horz"/>
          <a:lstStyle/>
          <a:p>
            <a:pPr>
              <a:defRPr sz="1800" b="1"/>
            </a:pPr>
            <a:endParaRPr lang="pl-PL"/>
          </a:p>
        </c:txPr>
        <c:crossAx val="282009600"/>
        <c:crosses val="autoZero"/>
        <c:auto val="1"/>
        <c:lblAlgn val="ctr"/>
        <c:lblOffset val="100"/>
        <c:noMultiLvlLbl val="0"/>
      </c:catAx>
      <c:valAx>
        <c:axId val="282009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200294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"/>
          <c:y val="5.6833949215610224E-3"/>
          <c:w val="0.96165176835869048"/>
          <c:h val="7.0174026411836121E-2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pl-PL">
                <a:latin typeface="Times New Roman" panose="02020603050405020304" pitchFamily="18" charset="0"/>
                <a:cs typeface="Times New Roman" panose="02020603050405020304" pitchFamily="18" charset="0"/>
              </a:rPr>
              <a:t>Zgłaszane nieprawidłowości w obszarach funkcjonowania szkół i placówek</a:t>
            </a:r>
          </a:p>
        </c:rich>
      </c:tx>
      <c:overlay val="0"/>
    </c:title>
    <c:autoTitleDeleted val="0"/>
    <c:view3D>
      <c:rotX val="0"/>
      <c:rotY val="0"/>
      <c:rAngAx val="0"/>
      <c:perspective val="5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Arkusz2!$B$4</c:f>
              <c:strCache>
                <c:ptCount val="1"/>
                <c:pt idx="0">
                  <c:v>2014/2015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Arkusz2!$B$5:$B$13</c:f>
              <c:numCache>
                <c:formatCode>General</c:formatCode>
                <c:ptCount val="9"/>
                <c:pt idx="0">
                  <c:v>47</c:v>
                </c:pt>
                <c:pt idx="1">
                  <c:v>42</c:v>
                </c:pt>
                <c:pt idx="2">
                  <c:v>19</c:v>
                </c:pt>
                <c:pt idx="3">
                  <c:v>10</c:v>
                </c:pt>
                <c:pt idx="4">
                  <c:v>24</c:v>
                </c:pt>
                <c:pt idx="5">
                  <c:v>30</c:v>
                </c:pt>
                <c:pt idx="6">
                  <c:v>5</c:v>
                </c:pt>
                <c:pt idx="7">
                  <c:v>23</c:v>
                </c:pt>
                <c:pt idx="8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F1-4F66-8F3B-9A8803DC3D5A}"/>
            </c:ext>
          </c:extLst>
        </c:ser>
        <c:ser>
          <c:idx val="1"/>
          <c:order val="1"/>
          <c:tx>
            <c:strRef>
              <c:f>Arkusz2!$C$4</c:f>
              <c:strCache>
                <c:ptCount val="1"/>
                <c:pt idx="0">
                  <c:v>2015/2016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Arkusz2!$C$5:$C$13</c:f>
              <c:numCache>
                <c:formatCode>General</c:formatCode>
                <c:ptCount val="9"/>
                <c:pt idx="0">
                  <c:v>38</c:v>
                </c:pt>
                <c:pt idx="1">
                  <c:v>81</c:v>
                </c:pt>
                <c:pt idx="2">
                  <c:v>50</c:v>
                </c:pt>
                <c:pt idx="3">
                  <c:v>33</c:v>
                </c:pt>
                <c:pt idx="4">
                  <c:v>18</c:v>
                </c:pt>
                <c:pt idx="5">
                  <c:v>77</c:v>
                </c:pt>
                <c:pt idx="6">
                  <c:v>6</c:v>
                </c:pt>
                <c:pt idx="7">
                  <c:v>19</c:v>
                </c:pt>
                <c:pt idx="8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AF1-4F66-8F3B-9A8803DC3D5A}"/>
            </c:ext>
          </c:extLst>
        </c:ser>
        <c:ser>
          <c:idx val="2"/>
          <c:order val="2"/>
          <c:tx>
            <c:strRef>
              <c:f>Arkusz2!$D$4</c:f>
              <c:strCache>
                <c:ptCount val="1"/>
                <c:pt idx="0">
                  <c:v>2016/2017</c:v>
                </c:pt>
              </c:strCache>
            </c:strRef>
          </c:tx>
          <c:spPr>
            <a:solidFill>
              <a:srgbClr val="FF9933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Arkusz2!$D$5:$D$13</c:f>
              <c:numCache>
                <c:formatCode>General</c:formatCode>
                <c:ptCount val="9"/>
                <c:pt idx="0">
                  <c:v>37</c:v>
                </c:pt>
                <c:pt idx="1">
                  <c:v>35</c:v>
                </c:pt>
                <c:pt idx="2">
                  <c:v>32</c:v>
                </c:pt>
                <c:pt idx="3">
                  <c:v>16</c:v>
                </c:pt>
                <c:pt idx="4">
                  <c:v>13</c:v>
                </c:pt>
                <c:pt idx="5">
                  <c:v>9</c:v>
                </c:pt>
                <c:pt idx="6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AF1-4F66-8F3B-9A8803DC3D5A}"/>
            </c:ext>
          </c:extLst>
        </c:ser>
        <c:ser>
          <c:idx val="3"/>
          <c:order val="3"/>
          <c:tx>
            <c:strRef>
              <c:f>Arkusz2!$E$4</c:f>
              <c:strCache>
                <c:ptCount val="1"/>
                <c:pt idx="0">
                  <c:v>2017/2018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Arkusz2!$E$5:$E$13</c:f>
              <c:numCache>
                <c:formatCode>General</c:formatCode>
                <c:ptCount val="9"/>
                <c:pt idx="0">
                  <c:v>20</c:v>
                </c:pt>
                <c:pt idx="1">
                  <c:v>68</c:v>
                </c:pt>
                <c:pt idx="2">
                  <c:v>27</c:v>
                </c:pt>
                <c:pt idx="3">
                  <c:v>17</c:v>
                </c:pt>
                <c:pt idx="4">
                  <c:v>9</c:v>
                </c:pt>
                <c:pt idx="5">
                  <c:v>6</c:v>
                </c:pt>
                <c:pt idx="6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AF1-4F66-8F3B-9A8803DC3D5A}"/>
            </c:ext>
          </c:extLst>
        </c:ser>
        <c:ser>
          <c:idx val="4"/>
          <c:order val="4"/>
          <c:tx>
            <c:strRef>
              <c:f>Arkusz2!$F$4</c:f>
              <c:strCache>
                <c:ptCount val="1"/>
                <c:pt idx="0">
                  <c:v>2018/2019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Arkusz2!$F$5:$F$13</c:f>
              <c:numCache>
                <c:formatCode>General</c:formatCode>
                <c:ptCount val="9"/>
                <c:pt idx="0">
                  <c:v>58</c:v>
                </c:pt>
                <c:pt idx="1">
                  <c:v>43</c:v>
                </c:pt>
                <c:pt idx="2">
                  <c:v>22</c:v>
                </c:pt>
                <c:pt idx="3">
                  <c:v>1</c:v>
                </c:pt>
                <c:pt idx="4">
                  <c:v>15</c:v>
                </c:pt>
                <c:pt idx="5">
                  <c:v>16</c:v>
                </c:pt>
                <c:pt idx="6">
                  <c:v>2</c:v>
                </c:pt>
                <c:pt idx="8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AF1-4F66-8F3B-9A8803DC3D5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382025088"/>
        <c:axId val="382035072"/>
        <c:axId val="0"/>
      </c:bar3DChart>
      <c:catAx>
        <c:axId val="3820250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0" vert="horz"/>
          <a:lstStyle/>
          <a:p>
            <a:pPr>
              <a:defRPr/>
            </a:pPr>
            <a:endParaRPr lang="pl-PL"/>
          </a:p>
        </c:txPr>
        <c:crossAx val="382035072"/>
        <c:crosses val="autoZero"/>
        <c:auto val="1"/>
        <c:lblAlgn val="l"/>
        <c:lblOffset val="100"/>
        <c:noMultiLvlLbl val="0"/>
      </c:catAx>
      <c:valAx>
        <c:axId val="3820350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3820250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0825196850393701"/>
          <c:y val="9.6517589490145064E-2"/>
          <c:w val="0.62083949121744397"/>
          <c:h val="4.6211950778879914E-2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pl-PL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pl-PL" dirty="0"/>
              <a:t>Liczba nauczycieli </a:t>
            </a:r>
            <a:r>
              <a:rPr lang="pl-PL" dirty="0" smtClean="0"/>
              <a:t>wykorzystujących </a:t>
            </a:r>
            <a:r>
              <a:rPr lang="pl-PL" dirty="0"/>
              <a:t>technologie informacyjno-komunikacyjne do celów dydaktycznych</a:t>
            </a: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4.203851481779802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FA9-4634-B937-A88200BE9655}"/>
                </c:ext>
              </c:extLst>
            </c:dLbl>
            <c:dLbl>
              <c:idx val="1"/>
              <c:layout>
                <c:manualLayout>
                  <c:x val="1.9290391345406065E-2"/>
                  <c:y val="-1.65346211532051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FA9-4634-B937-A88200BE9655}"/>
                </c:ext>
              </c:extLst>
            </c:dLbl>
            <c:dLbl>
              <c:idx val="2"/>
              <c:layout>
                <c:manualLayout>
                  <c:x val="2.0668276441506501E-2"/>
                  <c:y val="-5.51154038440178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FA9-4634-B937-A88200BE9655}"/>
                </c:ext>
              </c:extLst>
            </c:dLbl>
            <c:dLbl>
              <c:idx val="3"/>
              <c:layout>
                <c:manualLayout>
                  <c:x val="1.1023080768803466E-2"/>
                  <c:y val="-8.26731057660259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FA9-4634-B937-A88200BE96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Arkusz1!$K$8:$N$8</c:f>
              <c:strCache>
                <c:ptCount val="4"/>
                <c:pt idx="0">
                  <c:v>często</c:v>
                </c:pt>
                <c:pt idx="1">
                  <c:v>czasami</c:v>
                </c:pt>
                <c:pt idx="2">
                  <c:v>rzadko</c:v>
                </c:pt>
                <c:pt idx="3">
                  <c:v>nigdy</c:v>
                </c:pt>
              </c:strCache>
            </c:strRef>
          </c:cat>
          <c:val>
            <c:numRef>
              <c:f>Arkusz1!$K$9:$N$9</c:f>
              <c:numCache>
                <c:formatCode>General</c:formatCode>
                <c:ptCount val="4"/>
                <c:pt idx="0">
                  <c:v>1987</c:v>
                </c:pt>
                <c:pt idx="1">
                  <c:v>1871</c:v>
                </c:pt>
                <c:pt idx="2">
                  <c:v>626</c:v>
                </c:pt>
                <c:pt idx="3">
                  <c:v>266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FA9-4634-B937-A88200BE965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87524480"/>
        <c:axId val="387687552"/>
        <c:axId val="0"/>
      </c:bar3DChart>
      <c:catAx>
        <c:axId val="3875244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pl-PL"/>
          </a:p>
        </c:txPr>
        <c:crossAx val="387687552"/>
        <c:crosses val="autoZero"/>
        <c:auto val="1"/>
        <c:lblAlgn val="ctr"/>
        <c:lblOffset val="100"/>
        <c:noMultiLvlLbl val="0"/>
      </c:catAx>
      <c:valAx>
        <c:axId val="3876875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875244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pl-PL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49622968181608879"/>
          <c:y val="0"/>
          <c:w val="0.44082508495215528"/>
          <c:h val="0.9577464788732393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FF5B5B"/>
            </a:solidFill>
            <a:scene3d>
              <a:camera prst="orthographicFront"/>
              <a:lightRig rig="balanced" dir="t">
                <a:rot lat="0" lon="0" rev="8700000"/>
              </a:lightRig>
            </a:scene3d>
            <a:sp3d>
              <a:bevelT w="190500" h="38100"/>
            </a:sp3d>
          </c:spPr>
          <c:invertIfNegative val="0"/>
          <c:dLbls>
            <c:dLbl>
              <c:idx val="8"/>
              <c:layout>
                <c:manualLayout>
                  <c:x val="-0.10873159276143114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D80-4B67-AAE8-8E34C361DE5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Arkusz1!$B$36:$B$44</c:f>
              <c:strCache>
                <c:ptCount val="9"/>
                <c:pt idx="0">
                  <c:v>Zasiłek losowy na cele edukacyjne</c:v>
                </c:pt>
                <c:pt idx="1">
                  <c:v>Wyprawka szkolna</c:v>
                </c:pt>
                <c:pt idx="2">
                  <c:v>Dofinansowanie wypoczynku letniego</c:v>
                </c:pt>
                <c:pt idx="3">
                  <c:v>Rządowy program  „Aktywna tablica” </c:v>
                </c:pt>
                <c:pt idx="4">
                  <c:v>Program „Posiłek w szkole i w domu”</c:v>
                </c:pt>
                <c:pt idx="5">
                  <c:v>Wypoczynek letni dla dzieci z rodzin z terenu województwa lubuskiego finansowany w całości z budżetu państwa</c:v>
                </c:pt>
                <c:pt idx="6">
                  <c:v>Dotacja celowa na wyposażenie szkół w podręczniki, materiały edukacyjne lub materiały ćwiczeniowe </c:v>
                </c:pt>
                <c:pt idx="7">
                  <c:v>Dofinansowanie świadczeń pomocy materialnej o charakterze socjalnym - stypendia i zasiłki szkolne za okres I – VI 2019 r.</c:v>
                </c:pt>
                <c:pt idx="8">
                  <c:v>Realizacja zadań w zakresie wychowania przedszkolnego</c:v>
                </c:pt>
              </c:strCache>
            </c:strRef>
          </c:cat>
          <c:val>
            <c:numRef>
              <c:f>Arkusz1!$C$36:$C$44</c:f>
              <c:numCache>
                <c:formatCode>#,##0.00\ "zł"</c:formatCode>
                <c:ptCount val="9"/>
                <c:pt idx="0">
                  <c:v>0</c:v>
                </c:pt>
                <c:pt idx="1">
                  <c:v>247455</c:v>
                </c:pt>
                <c:pt idx="2">
                  <c:v>526038</c:v>
                </c:pt>
                <c:pt idx="3">
                  <c:v>830200</c:v>
                </c:pt>
                <c:pt idx="4">
                  <c:v>1007938.18</c:v>
                </c:pt>
                <c:pt idx="5">
                  <c:v>1226305</c:v>
                </c:pt>
                <c:pt idx="6">
                  <c:v>5170000</c:v>
                </c:pt>
                <c:pt idx="7">
                  <c:v>5679236</c:v>
                </c:pt>
                <c:pt idx="8">
                  <c:v>35647424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D80-4B67-AAE8-8E34C361DE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758720"/>
        <c:axId val="169760256"/>
      </c:barChart>
      <c:catAx>
        <c:axId val="16975872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pl-PL"/>
          </a:p>
        </c:txPr>
        <c:crossAx val="169760256"/>
        <c:crosses val="autoZero"/>
        <c:auto val="1"/>
        <c:lblAlgn val="ctr"/>
        <c:lblOffset val="50"/>
        <c:noMultiLvlLbl val="0"/>
      </c:catAx>
      <c:valAx>
        <c:axId val="169760256"/>
        <c:scaling>
          <c:orientation val="minMax"/>
        </c:scaling>
        <c:delete val="1"/>
        <c:axPos val="b"/>
        <c:majorGridlines/>
        <c:numFmt formatCode="#,##0.00\ &quot;zł&quot;" sourceLinked="1"/>
        <c:majorTickMark val="out"/>
        <c:minorTickMark val="none"/>
        <c:tickLblPos val="nextTo"/>
        <c:crossAx val="1697587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Times" panose="02020603050405020304" pitchFamily="18" charset="0"/>
          <a:cs typeface="Times" panose="02020603050405020304" pitchFamily="18" charset="0"/>
        </a:defRPr>
      </a:pPr>
      <a:endParaRPr lang="pl-PL"/>
    </a:p>
  </c:txPr>
  <c:externalData r:id="rId2">
    <c:autoUpdate val="0"/>
  </c:externalData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773186-4BA5-404E-9D2C-7904A83A14A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9B292DC1-CE8F-47FB-B2ED-23C2A7C0613B}">
      <dgm:prSet/>
      <dgm:spPr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 rtl="0"/>
          <a:r>
            <a:rPr lang="pl-PL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886 dyrektorów</a:t>
          </a:r>
          <a:endParaRPr lang="pl-PL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842EA5-693B-4676-B27A-CB0B29A36626}" type="parTrans" cxnId="{5487A644-9046-4237-B012-E7A2B12EF499}">
      <dgm:prSet/>
      <dgm:spPr/>
      <dgm:t>
        <a:bodyPr/>
        <a:lstStyle/>
        <a:p>
          <a:endParaRPr lang="pl-PL"/>
        </a:p>
      </dgm:t>
    </dgm:pt>
    <dgm:pt modelId="{0F2656FD-F428-40C9-A92A-16A382A0C761}" type="sibTrans" cxnId="{5487A644-9046-4237-B012-E7A2B12EF499}">
      <dgm:prSet/>
      <dgm:spPr/>
      <dgm:t>
        <a:bodyPr/>
        <a:lstStyle/>
        <a:p>
          <a:endParaRPr lang="pl-PL"/>
        </a:p>
      </dgm:t>
    </dgm:pt>
    <dgm:pt modelId="{6C388986-32CE-403F-AC84-B342CB00A1B4}" type="pres">
      <dgm:prSet presAssocID="{55773186-4BA5-404E-9D2C-7904A83A14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DD1B12B8-4A38-4390-B35C-99A681147958}" type="pres">
      <dgm:prSet presAssocID="{9B292DC1-CE8F-47FB-B2ED-23C2A7C0613B}" presName="parentText" presStyleLbl="node1" presStyleIdx="0" presStyleCnt="1" custScaleY="68384" custLinFactY="4529" custLinFactNeighborX="72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50F2DC1-0EF7-41EA-9D92-423E5A74FBB2}" type="presOf" srcId="{55773186-4BA5-404E-9D2C-7904A83A14A4}" destId="{6C388986-32CE-403F-AC84-B342CB00A1B4}" srcOrd="0" destOrd="0" presId="urn:microsoft.com/office/officeart/2005/8/layout/vList2"/>
    <dgm:cxn modelId="{5487A644-9046-4237-B012-E7A2B12EF499}" srcId="{55773186-4BA5-404E-9D2C-7904A83A14A4}" destId="{9B292DC1-CE8F-47FB-B2ED-23C2A7C0613B}" srcOrd="0" destOrd="0" parTransId="{9E842EA5-693B-4676-B27A-CB0B29A36626}" sibTransId="{0F2656FD-F428-40C9-A92A-16A382A0C761}"/>
    <dgm:cxn modelId="{79C34FEA-C1D5-44C3-BDAB-BDD6C6775903}" type="presOf" srcId="{9B292DC1-CE8F-47FB-B2ED-23C2A7C0613B}" destId="{DD1B12B8-4A38-4390-B35C-99A681147958}" srcOrd="0" destOrd="0" presId="urn:microsoft.com/office/officeart/2005/8/layout/vList2"/>
    <dgm:cxn modelId="{3892D239-1F35-46DC-B864-C525F3A87013}" type="presParOf" srcId="{6C388986-32CE-403F-AC84-B342CB00A1B4}" destId="{DD1B12B8-4A38-4390-B35C-99A6811479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B12B8-4A38-4390-B35C-99A681147958}">
      <dsp:nvSpPr>
        <dsp:cNvPr id="0" name=""/>
        <dsp:cNvSpPr/>
      </dsp:nvSpPr>
      <dsp:spPr>
        <a:xfrm>
          <a:off x="0" y="7997"/>
          <a:ext cx="4212467" cy="640074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7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886 dyrektorów</a:t>
          </a:r>
          <a:endParaRPr lang="pl-PL" sz="27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246" y="39243"/>
        <a:ext cx="4149975" cy="5775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0.67903</cdr:x>
      <cdr:y>0.23957</cdr:y>
    </cdr:from>
    <cdr:to>
      <cdr:x>0.94482</cdr:x>
      <cdr:y>0.2871</cdr:y>
    </cdr:to>
    <cdr:sp macro="" textlink="">
      <cdr:nvSpPr>
        <cdr:cNvPr id="2" name="pole tekstowe 1"/>
        <cdr:cNvSpPr txBox="1"/>
      </cdr:nvSpPr>
      <cdr:spPr>
        <a:xfrm xmlns:a="http://schemas.openxmlformats.org/drawingml/2006/main">
          <a:off x="7128792" y="1296144"/>
          <a:ext cx="2790386" cy="2571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pl-PL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(będzie zwiększona o  2 000 000,00 zł)</a:t>
          </a:r>
        </a:p>
      </cdr:txBody>
    </cdr:sp>
  </cdr:relSizeAnchor>
  <cdr:relSizeAnchor xmlns:cdr="http://schemas.openxmlformats.org/drawingml/2006/chartDrawing">
    <cdr:from>
      <cdr:x>0.6173</cdr:x>
      <cdr:y>0.55901</cdr:y>
    </cdr:from>
    <cdr:to>
      <cdr:x>0.98585</cdr:x>
      <cdr:y>0.60787</cdr:y>
    </cdr:to>
    <cdr:sp macro="" textlink="">
      <cdr:nvSpPr>
        <cdr:cNvPr id="3" name="pole tekstowe 2"/>
        <cdr:cNvSpPr txBox="1"/>
      </cdr:nvSpPr>
      <cdr:spPr>
        <a:xfrm xmlns:a="http://schemas.openxmlformats.org/drawingml/2006/main">
          <a:off x="6480720" y="3024336"/>
          <a:ext cx="3869147" cy="2643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pl-PL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pl-PL" sz="1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(województwo lubuskie </a:t>
          </a:r>
          <a:r>
            <a:rPr lang="pl-PL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 br. 2 121 875,00 zł)</a:t>
          </a:r>
        </a:p>
      </cdr:txBody>
    </cdr:sp>
  </cdr:relSizeAnchor>
  <cdr:relSizeAnchor xmlns:cdr="http://schemas.openxmlformats.org/drawingml/2006/chartDrawing">
    <cdr:from>
      <cdr:x>0.63922</cdr:x>
      <cdr:y>0.45253</cdr:y>
    </cdr:from>
    <cdr:to>
      <cdr:x>0.93133</cdr:x>
      <cdr:y>0.50006</cdr:y>
    </cdr:to>
    <cdr:sp macro="" textlink="">
      <cdr:nvSpPr>
        <cdr:cNvPr id="4" name="pole tekstowe 3"/>
        <cdr:cNvSpPr txBox="1"/>
      </cdr:nvSpPr>
      <cdr:spPr>
        <a:xfrm xmlns:a="http://schemas.openxmlformats.org/drawingml/2006/main">
          <a:off x="6710831" y="2448272"/>
          <a:ext cx="3066705" cy="2571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pl-PL" sz="1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województwo </a:t>
          </a:r>
          <a:r>
            <a:rPr lang="pl-PL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lubuskie</a:t>
          </a:r>
          <a:r>
            <a:rPr lang="pl-PL" sz="1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w br. 1 016 003,00 zł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numeru slajdu 10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5AEF1-79CC-439D-B924-02BABF98C1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1684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3B61D-30E4-4D09-A828-E4AB2519AB07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4FE29-769A-4DE0-9603-92A9D3E435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7679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89046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95043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04630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87114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1BF193-E050-43B0-8BCC-28DD8A589D26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08403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>
                <a:solidFill>
                  <a:prstClr val="black"/>
                </a:solidFill>
              </a:rPr>
              <a:pPr/>
              <a:t>58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05838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07593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18555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12026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23008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14303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046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05954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58322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23464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52371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0379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23492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99992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96846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65285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1238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32017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80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87467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81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429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82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65944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83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9396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84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79573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89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96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99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114</a:t>
            </a:fld>
            <a:endParaRPr lang="pl-PL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115</a:t>
            </a:fld>
            <a:endParaRPr lang="pl-PL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116</a:t>
            </a:fld>
            <a:endParaRPr lang="pl-PL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117</a:t>
            </a:fld>
            <a:endParaRPr lang="pl-PL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118</a:t>
            </a:fld>
            <a:endParaRPr lang="pl-PL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119</a:t>
            </a:fld>
            <a:endParaRPr lang="pl-PL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120</a:t>
            </a:fld>
            <a:endParaRPr lang="pl-PL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121</a:t>
            </a:fld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8904619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122</a:t>
            </a:fld>
            <a:endParaRPr lang="pl-PL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123</a:t>
            </a:fld>
            <a:endParaRPr lang="pl-PL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127</a:t>
            </a:fld>
            <a:endParaRPr lang="pl-PL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0670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E58C8-B2F6-447B-AB26-62F9F48ACDD9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DA243-7023-49F0-B755-10BE2CEFC07A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526594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8B67D-FC75-4ED1-A44A-AC0C78A40B82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9B190-A276-43E7-A003-BA2BAF98FCA1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772293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89B55-4BA0-4DA4-9A69-827C7C0F9286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4088A-554B-4222-BF11-EDA878E8348D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694731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54EDA-D408-451B-BC01-919CFDF760EA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0ADA5-48B0-4192-B81A-971FEDD94037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043970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197C4-C4CD-4AA5-95D1-60DD9629DD2F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83153-D653-4306-8834-246321DB9EB0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929211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6E8DB-5411-4C30-A7E0-803A955B7775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73A26-3F9A-4FFF-94EA-1491D20D3669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328817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28F40-60BB-444B-813B-FACC33E7FF3E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32858-028F-40F4-86F2-FDD8549A6226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745863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95B67-83A6-425F-BA37-6BBC1A3B5104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58667-AE52-4B36-8709-A7B880A06D0A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60652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2B5FE-E59B-40A4-BEDD-D58F2A195D7E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8C9E5-8597-4016-A9DB-7D8B1B169E73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119166"/>
      </p:ext>
    </p:extLst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A62C7-FE87-4E58-8CF0-F0379D38E61E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7996-77B6-4B6F-B1B6-7A3279C5962F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55492"/>
      </p:ext>
    </p:extLst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999CD-A60A-4B87-AD23-BF0F81C4CF34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D79ED-1C93-492F-85C0-2DFDB7255904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434376"/>
      </p:ext>
    </p:extLst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401735"/>
      </p:ext>
    </p:extLst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507613"/>
      </p:ext>
    </p:extLst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296651"/>
      </p:ext>
    </p:extLst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69151"/>
      </p:ext>
    </p:extLst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523569"/>
      </p:ext>
    </p:extLst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49403"/>
      </p:ext>
    </p:extLst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078093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027126"/>
      </p:ext>
    </p:extLst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544774"/>
      </p:ext>
    </p:extLst>
  </p:cSld>
  <p:clrMapOvr>
    <a:masterClrMapping/>
  </p:clrMapOvr>
  <p:transition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952702"/>
      </p:ext>
    </p:extLst>
  </p:cSld>
  <p:clrMapOvr>
    <a:masterClrMapping/>
  </p:clrMapOvr>
  <p:transition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098879"/>
      </p:ext>
    </p:extLst>
  </p:cSld>
  <p:clrMapOvr>
    <a:masterClrMapping/>
  </p:clrMapOvr>
  <p:transition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02B154-EE2F-4B9C-AB84-6DB00B9990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3A3474C-2831-41D9-A71C-B58CBE3F3B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92DE9D2-589E-48AA-B935-53A548A9F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2294AD9-68A1-457D-8EBD-6E6E9A586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7351104-A6F3-4864-9B4A-31766292B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2140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74BAC14-7020-4E3F-ACA1-0E0010A00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1BFF75B-C971-4563-B7AC-23879C48F8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84E701-AB81-49BE-8D9B-46AC8CF22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C52D678-1150-4C65-B3CB-519A3EB9A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7AC0A7E-4289-4AD4-BD08-B3D8739E2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6406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0BEACF1-FAF9-4A81-BD76-6824FC47C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DA0DBE3-6F97-4009-8413-CA3E022FEE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C7CFA96-134D-4875-81C9-305A645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8AB7EE0-0BE1-4888-9026-D734B690E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9084036-3A5E-438A-9ACB-583C9F030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088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F79152E-9231-41F1-BB75-90DBFB8C2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90511FE-D1F3-49F7-A8E0-962D078C6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F362DF8-C1F1-4996-A426-B27B7DC6BF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0A41335-3A21-4670-93D3-1BDA82481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9EDB87D-BF49-4AC6-B2A3-D05307B94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6A6E59E-341F-4394-9C97-FEB90B6E2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3241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73DC55-52E8-43F0-9A30-0D3BAD399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66440-B03B-458D-B1AC-64A3AC098F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8E98B3C-A343-4D4D-ADA3-990D5CAF8B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CB08902C-FF1F-4C55-BEA2-49E7A3D8EC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6B59F9C3-1B0A-447B-8715-AB9CB8FC60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923DEDE1-B50D-44E6-99D4-8327F8026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A3C7C93-D7B9-432B-8AAF-7C4DDAEF0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1113F3B9-4DB4-48D1-BD45-CE470CDED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0919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9F69A7A-24E0-4D16-AA6A-00DF60A07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9F71C957-F614-4E4E-91BC-CB46630A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B28EAAD5-D050-4505-8003-4D0C55A9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3ABF492-E871-4652-B05E-0B1BC34F1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698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356855BB-24AA-4EE7-A295-1460F132A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A5A6D8A5-46D3-4104-BC0D-8307F2D5A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244D89A-D318-47D0-82A1-E5FD86E6C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5364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6D61C2-536A-41EA-98CA-5C74EAFA9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DC85326-0F92-4FD4-935E-3DC4C5126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03D6F9D3-4F64-47BF-B8F7-D274D6E50A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2874D67-0D88-4C05-AAB1-E548B1C01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24BE8AB-3430-4C93-AE2B-5B7479F7A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3E17D14-D7C9-49BC-99CA-1806729AA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5753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E56A79-68C3-4B29-94E5-0EA922389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FB9F24D2-CD00-4F50-87DF-CA4A91263E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E57D624-00E5-4AC8-8586-B85D9F97D2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BFBACFC-3918-4E50-ACAB-9B6A9BA63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89F0396-A4D0-4A89-8C03-54EBBB6E9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79C29E6-D264-4BD4-881D-B29F5D627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8349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E677929-6126-4965-821F-68E42FEC7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19E4CB3-9A7A-4F33-A557-65EF70591C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DA82889-3707-4232-B625-BF2BACDFF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61911B5-81E0-4682-B01B-9FA19167C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735E30C-6D4F-4957-B9C2-994678677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9067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D6D50068-41EF-4E10-A139-2C791D783B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4DDCBCF-FA50-4930-AB5F-30648B1BD9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4164002-71CC-409C-A5AE-8961D9639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ECAC0F7-E042-4017-A106-F853D5AC5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21E5DFB-9D47-44A5-923A-A0D50BC79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701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B727CA12-5CEE-4CA6-9DA8-05F3A7660705}"/>
              </a:ext>
            </a:extLst>
          </p:cNvPr>
          <p:cNvSpPr/>
          <p:nvPr userDrawn="1"/>
        </p:nvSpPr>
        <p:spPr>
          <a:xfrm>
            <a:off x="1" y="0"/>
            <a:ext cx="686368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FB0C2A7-EC22-47BC-ADE2-95AB0F34F241}"/>
              </a:ext>
            </a:extLst>
          </p:cNvPr>
          <p:cNvSpPr/>
          <p:nvPr userDrawn="1"/>
        </p:nvSpPr>
        <p:spPr>
          <a:xfrm>
            <a:off x="3432705" y="5483227"/>
            <a:ext cx="3430985" cy="125413"/>
          </a:xfrm>
          <a:prstGeom prst="rect">
            <a:avLst/>
          </a:prstGeom>
          <a:solidFill>
            <a:srgbClr val="CDA1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CB4D39C2-3E07-4A92-B453-E9EC27FCDB46}"/>
              </a:ext>
            </a:extLst>
          </p:cNvPr>
          <p:cNvSpPr/>
          <p:nvPr userDrawn="1"/>
        </p:nvSpPr>
        <p:spPr>
          <a:xfrm>
            <a:off x="1716353" y="5483227"/>
            <a:ext cx="1716352" cy="125413"/>
          </a:xfrm>
          <a:prstGeom prst="rect">
            <a:avLst/>
          </a:prstGeom>
          <a:solidFill>
            <a:srgbClr val="30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F74FD1D4-70A5-429C-974A-E261494F55E2}"/>
              </a:ext>
            </a:extLst>
          </p:cNvPr>
          <p:cNvSpPr/>
          <p:nvPr userDrawn="1"/>
        </p:nvSpPr>
        <p:spPr>
          <a:xfrm>
            <a:off x="1" y="5483227"/>
            <a:ext cx="1716352" cy="125413"/>
          </a:xfrm>
          <a:prstGeom prst="rect">
            <a:avLst/>
          </a:prstGeom>
          <a:solidFill>
            <a:srgbClr val="BA00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prstClr val="white"/>
              </a:solidFill>
            </a:endParaRPr>
          </a:p>
        </p:txBody>
      </p:sp>
      <p:pic>
        <p:nvPicPr>
          <p:cNvPr id="8" name="Picture 14">
            <a:extLst>
              <a:ext uri="{FF2B5EF4-FFF2-40B4-BE49-F238E27FC236}">
                <a16:creationId xmlns:a16="http://schemas.microsoft.com/office/drawing/2014/main" id="{43C32820-8C86-49B4-B9CB-F93B7CAF6A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946" y="4868863"/>
            <a:ext cx="2180696" cy="173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5">
            <a:extLst>
              <a:ext uri="{FF2B5EF4-FFF2-40B4-BE49-F238E27FC236}">
                <a16:creationId xmlns:a16="http://schemas.microsoft.com/office/drawing/2014/main" id="{C79A9D1C-20F1-49C2-AE37-A30713166DD6}"/>
              </a:ext>
            </a:extLst>
          </p:cNvPr>
          <p:cNvSpPr txBox="1"/>
          <p:nvPr userDrawn="1"/>
        </p:nvSpPr>
        <p:spPr>
          <a:xfrm>
            <a:off x="2846256" y="6021388"/>
            <a:ext cx="3589205" cy="6159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>
              <a:lnSpc>
                <a:spcPts val="1550"/>
              </a:lnSpc>
              <a:defRPr/>
            </a:pPr>
            <a:endParaRPr lang="en-GB" sz="1550" dirty="0">
              <a:solidFill>
                <a:prstClr val="white"/>
              </a:solidFill>
            </a:endParaRPr>
          </a:p>
          <a:p>
            <a:pPr algn="r">
              <a:lnSpc>
                <a:spcPts val="1550"/>
              </a:lnSpc>
              <a:defRPr/>
            </a:pPr>
            <a:r>
              <a:rPr lang="en-GB" sz="1550" dirty="0">
                <a:solidFill>
                  <a:prstClr val="white"/>
                </a:solidFill>
              </a:rPr>
              <a:t>www.</a:t>
            </a:r>
            <a:r>
              <a:rPr lang="pl-PL" sz="1550" dirty="0" err="1">
                <a:solidFill>
                  <a:prstClr val="white"/>
                </a:solidFill>
              </a:rPr>
              <a:t>rodm-gorzowwielkopolski</a:t>
            </a:r>
            <a:r>
              <a:rPr lang="en-GB" sz="1550" dirty="0">
                <a:solidFill>
                  <a:prstClr val="white"/>
                </a:solidFill>
              </a:rPr>
              <a:t>.</a:t>
            </a:r>
            <a:r>
              <a:rPr lang="en-GB" sz="1550" dirty="0" err="1">
                <a:solidFill>
                  <a:prstClr val="white"/>
                </a:solidFill>
              </a:rPr>
              <a:t>pl</a:t>
            </a:r>
            <a:endParaRPr lang="en-GB" sz="1550" dirty="0">
              <a:solidFill>
                <a:prstClr val="white"/>
              </a:solidFill>
            </a:endParaRPr>
          </a:p>
          <a:p>
            <a:pPr algn="r">
              <a:lnSpc>
                <a:spcPts val="1550"/>
              </a:lnSpc>
              <a:defRPr/>
            </a:pPr>
            <a:r>
              <a:rPr lang="pl-PL" sz="1550" dirty="0" err="1">
                <a:solidFill>
                  <a:prstClr val="white"/>
                </a:solidFill>
              </a:rPr>
              <a:t>rodm</a:t>
            </a:r>
            <a:r>
              <a:rPr lang="en-GB" sz="1550" dirty="0">
                <a:solidFill>
                  <a:prstClr val="white"/>
                </a:solidFill>
              </a:rPr>
              <a:t>@</a:t>
            </a:r>
            <a:r>
              <a:rPr lang="pl-PL" sz="1550" dirty="0" err="1">
                <a:solidFill>
                  <a:prstClr val="white"/>
                </a:solidFill>
              </a:rPr>
              <a:t>rodm-gorzowwielkopolski</a:t>
            </a:r>
            <a:r>
              <a:rPr lang="pl-PL" sz="1550" dirty="0">
                <a:solidFill>
                  <a:prstClr val="white"/>
                </a:solidFill>
              </a:rPr>
              <a:t>.</a:t>
            </a:r>
            <a:r>
              <a:rPr lang="en-GB" sz="1550" dirty="0" err="1">
                <a:solidFill>
                  <a:prstClr val="white"/>
                </a:solidFill>
              </a:rPr>
              <a:t>pl</a:t>
            </a:r>
            <a:endParaRPr lang="pl-PL" sz="1550" dirty="0">
              <a:solidFill>
                <a:prstClr val="white"/>
              </a:solidFill>
              <a:latin typeface="Arial" charset="0"/>
            </a:endParaRPr>
          </a:p>
        </p:txBody>
      </p:sp>
      <p:pic>
        <p:nvPicPr>
          <p:cNvPr id="10" name="Obraz 12">
            <a:extLst>
              <a:ext uri="{FF2B5EF4-FFF2-40B4-BE49-F238E27FC236}">
                <a16:creationId xmlns:a16="http://schemas.microsoft.com/office/drawing/2014/main" id="{B9A292C5-D32A-43B9-A76C-5EA35C02337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419" y="587375"/>
            <a:ext cx="1871133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76" y="2088042"/>
            <a:ext cx="5302171" cy="2133047"/>
          </a:xfrm>
        </p:spPr>
        <p:txBody>
          <a:bodyPr lIns="0" tIns="0" rIns="0" bIns="0">
            <a:noAutofit/>
          </a:bodyPr>
          <a:lstStyle>
            <a:lvl1pPr algn="r">
              <a:lnSpc>
                <a:spcPts val="5150"/>
              </a:lnSpc>
              <a:defRPr sz="5150" baseline="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9543" y="4437112"/>
            <a:ext cx="4403204" cy="792088"/>
          </a:xfrm>
        </p:spPr>
        <p:txBody>
          <a:bodyPr lIns="0" tIns="0" rIns="0" bIns="0">
            <a:noAutofit/>
          </a:bodyPr>
          <a:lstStyle>
            <a:lvl1pPr marL="0" indent="0" algn="r">
              <a:lnSpc>
                <a:spcPts val="2570"/>
              </a:lnSpc>
              <a:spcBef>
                <a:spcPts val="0"/>
              </a:spcBef>
              <a:buNone/>
              <a:defRPr sz="257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84270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1935163" y="142875"/>
            <a:ext cx="78168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153989" y="1428750"/>
            <a:ext cx="959802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8AD48E-E9B9-49D1-8C2F-7FC1BF649D54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CB7521-045F-4C7D-8B9F-B8F7394EE4BC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053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07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C2D8255A-ADFE-4122-8E65-7FB2FA51B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90E741D-2C55-48C5-AD49-B2CD3890E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9F7226B-8B52-4EF0-B54C-A127DF4463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681892A-64C4-4A4D-8F1A-925D5E47E7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3888C02-9187-4897-B91E-A6AF9F409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981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6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6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6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zerwanymarsz.pl/" TargetMode="External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iblijnieni.pl/" TargetMode="External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6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zydent.pl/" TargetMode="External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6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6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http://ko-gorzow.edu.pl/miejsca" TargetMode="External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6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hyperlink" Target="http://zatrudnienie.ko-gorzow.edu.pl/" TargetMode="External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6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1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o2.npseo.pl/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3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Narada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dotycząca wyników i wniosków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ze sprawowanego nadzoru pedagogicznego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przez Lubuskiego Kuratora Oświaty 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2018/2019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i organizacji roku szkolnego 2019/2020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800" i="0" dirty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publiczne i niepubliczne </a:t>
            </a:r>
            <a:r>
              <a:rPr lang="pl-PL" sz="1800" dirty="0" smtClean="0">
                <a:solidFill>
                  <a:srgbClr val="1D0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i placówki</a:t>
            </a: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4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6" name="Symbol zastępczy zawartości 2"/>
          <p:cNvSpPr>
            <a:spLocks noGrp="1"/>
          </p:cNvSpPr>
          <p:nvPr>
            <p:ph idx="1"/>
          </p:nvPr>
        </p:nvSpPr>
        <p:spPr>
          <a:xfrm>
            <a:off x="194471" y="908720"/>
            <a:ext cx="9596438" cy="5949280"/>
          </a:xfrm>
          <a:noFill/>
        </p:spPr>
        <p:txBody>
          <a:bodyPr/>
          <a:lstStyle/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7157930"/>
              </p:ext>
            </p:extLst>
          </p:nvPr>
        </p:nvGraphicFramePr>
        <p:xfrm>
          <a:off x="-290513" y="1345405"/>
          <a:ext cx="10487026" cy="5512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8945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publicznych szkołach: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odstawowych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ponadpodstawowych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100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Realizacja obowiązkowych zajęć wychowania fizycznego w szkole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100%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I-III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253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odstawowych ogólnodostępnych i integracyjnych</a:t>
            </a:r>
          </a:p>
          <a:p>
            <a:pPr marL="0" indent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Realizacja obowiązkowych zajęć wychowania fizycznego w szkole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30%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III-V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216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rzedszkolach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szkołach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i placówkach, o których mowa w art. 2 pkt 7 ustawy – Prawo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oświatowe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zkołach ponadpodstawowych</a:t>
            </a:r>
            <a:endParaRPr lang="pl-PL" sz="2000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102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26828" y="4437112"/>
            <a:ext cx="9289032" cy="108012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</a:rPr>
              <a:t>Wspieranie potencjału rozwojowego uczniów i stwarzanie warunków do ich aktywnego i pełnego uczestnictwa w życiu przedszkola, szkoły i placówki oraz w środowisku społecznym</a:t>
            </a:r>
            <a:endParaRPr lang="pl-PL" sz="2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30%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I-III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961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publicznych: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 podstawowych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Prowadzenie działalności innowacyjnej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100%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X-XI 2019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274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publicznych i niepublicznych: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 policealnych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104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Wdrażanie podstaw programowych kształcenia w zawodach szkolnictwa branżowego w zakresie warunków realizacji kształcenia w zawodzie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30%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II-VI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715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szystkich typach szkół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105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u uczniów kompetencji kluczowych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8" y="5864383"/>
            <a:ext cx="7016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szkoły wybrane przez Lubuskiego Kuratora Oświaty 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III-VI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6108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Oferty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lubuskich placówek doskonalenia nauczycieli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rok szkolny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2019/2020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zakresie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doskonalenia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nauczycieli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oraz wspomagania szkół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placówek</a:t>
            </a:r>
            <a: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8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Oferta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Wojewódzkiego Ośrodka Metodycznego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Gorzowie Wielkopolskim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54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Oferta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Ośrodka Doskonalenia Nauczycieli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Zielonej Górze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259A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20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75418" y="155679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Przedszkola i Szkoły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Promujące Zdrowie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320" y="4725145"/>
            <a:ext cx="1544290" cy="1551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4" y="4640070"/>
            <a:ext cx="2254863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Marcin\Desktop\25 lat Promujacych\nowe_logo_spz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912" y="4280030"/>
            <a:ext cx="190923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9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428736"/>
            <a:ext cx="9622787" cy="5312632"/>
          </a:xfrm>
        </p:spPr>
        <p:txBody>
          <a:bodyPr>
            <a:noAutofit/>
          </a:bodyPr>
          <a:lstStyle/>
          <a:p>
            <a:pPr lvl="0" algn="just"/>
            <a:r>
              <a:rPr lang="pl-PL" sz="2000" b="1" dirty="0" smtClean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Mocne strony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lvl="0" algn="just"/>
            <a:endParaRPr lang="pl-PL" sz="2000" b="1" dirty="0" smtClean="0">
              <a:solidFill>
                <a:srgbClr val="008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Nauczyciele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prowadzą diagnozy wiedzy i umiejętności uczniów, na tej podstawie planują i realizują procesy edukacyjne w sposób, który w znacznym zakresie odpowiada potrzebom uczniów.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Procesy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edukacyjne realizowane są z wykorzystaniem warunków i sposobów realizacji podstawy programowej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Nauczyciele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monitorują i analizują osiągnięcia uczniów z wykorzystaniem zróżnicowanych form analizy postępów uczniów, a wnioski wykorzystują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bieżącej pracy z uczniami, a także do podejmowania działań ukierunkowanych na podnoszenie efektywności realizowanych zadań dydaktyczno-wychowawczych.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42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20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Szkoły Promujące Zdrowie</a:t>
            </a:r>
            <a:endParaRPr lang="pl-PL" sz="20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5312618"/>
          </a:xfrm>
        </p:spPr>
        <p:txBody>
          <a:bodyPr>
            <a:normAutofit/>
          </a:bodyPr>
          <a:lstStyle/>
          <a:p>
            <a:pPr algn="ctr"/>
            <a:r>
              <a:rPr lang="pl-PL" sz="2800" b="1" i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Certyfikaty krajowe</a:t>
            </a:r>
          </a:p>
          <a:p>
            <a:pPr algn="just"/>
            <a:endParaRPr lang="pl-PL" sz="1800" b="1" i="1" u="sng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>Przedszkola</a:t>
            </a:r>
            <a:r>
              <a:rPr lang="pl-PL" sz="1900" b="1" i="1" dirty="0">
                <a:latin typeface="Times" panose="02020603050405020304" pitchFamily="18" charset="0"/>
                <a:cs typeface="Times" panose="02020603050405020304" pitchFamily="18" charset="0"/>
              </a:rPr>
              <a:t>, które w roku szkolnym 2018/2019 otrzymały </a:t>
            </a:r>
            <a:r>
              <a:rPr lang="pl-PL" sz="1900" b="1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certyfikat krajowy</a:t>
            </a:r>
            <a:r>
              <a:rPr lang="pl-PL" sz="1900" b="1" i="1" dirty="0">
                <a:latin typeface="Times" panose="02020603050405020304" pitchFamily="18" charset="0"/>
                <a:cs typeface="Times" panose="02020603050405020304" pitchFamily="18" charset="0"/>
              </a:rPr>
              <a:t>  </a:t>
            </a:r>
            <a: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900" b="1" i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900" b="1" i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wręczenie certyfikatów nastąpi w Ośrodku Rozwoju Edukacji w Warszawie) </a:t>
            </a:r>
            <a:endParaRPr lang="pl-PL" sz="19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Miejskie Przedszkole nr 34 Rozśpiewane Przedszkole w Zielonej Górze 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Przedszkole Miejskie nr 23 im. Małego Tygrysa Pietrka w Gorzowie Wielkopolskim</a:t>
            </a:r>
          </a:p>
          <a:p>
            <a:pPr algn="just"/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  <a:endParaRPr lang="pl-PL" sz="2100" u="sng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900" b="1" i="1" dirty="0">
                <a:latin typeface="Times" panose="02020603050405020304" pitchFamily="18" charset="0"/>
                <a:cs typeface="Times" panose="02020603050405020304" pitchFamily="18" charset="0"/>
              </a:rPr>
              <a:t>Szkoła rekomendowana do nadania certyfikatu krajowego w sesji letniej </a:t>
            </a:r>
            <a: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9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9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posiedzenie kapituły wrzesień 2019 r.)</a:t>
            </a:r>
            <a:endParaRPr lang="pl-PL" sz="19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Szkoła Podstawowa w Trzebiczu</a:t>
            </a:r>
          </a:p>
          <a:p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FF0000"/>
              </a:buClr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      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54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20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Szkoły Promujące Zdrowie</a:t>
            </a:r>
            <a:endParaRPr lang="pl-PL" sz="20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5312618"/>
          </a:xfrm>
        </p:spPr>
        <p:txBody>
          <a:bodyPr>
            <a:normAutofit/>
          </a:bodyPr>
          <a:lstStyle/>
          <a:p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pl-PL" sz="2400" b="1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Lubuska sieć Szkół Promujących Zdrowie </a:t>
            </a:r>
            <a:endParaRPr lang="pl-PL" sz="2400" b="1" dirty="0" smtClean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sz="2000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  <a:r>
              <a:rPr lang="pl-PL" sz="2000" b="1" i="1" u="sng" dirty="0">
                <a:latin typeface="Times" panose="02020603050405020304" pitchFamily="18" charset="0"/>
                <a:cs typeface="Times" panose="02020603050405020304" pitchFamily="18" charset="0"/>
              </a:rPr>
              <a:t>Szkoła </a:t>
            </a:r>
            <a:r>
              <a:rPr lang="pl-PL" sz="2000" b="1" i="1" u="sng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włączona do sieci</a:t>
            </a:r>
            <a:r>
              <a:rPr lang="pl-PL" sz="2000" b="1" i="1" u="sng" dirty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Zespół Szkół i Placówek Kształcenia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Zawodowego w Zielonej Górze</a:t>
            </a:r>
          </a:p>
          <a:p>
            <a:pPr lvl="0">
              <a:buClr>
                <a:srgbClr val="FF0000"/>
              </a:buClr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FF0000"/>
              </a:buClr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      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96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20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Szkoły Promujące Zdrowie</a:t>
            </a:r>
            <a:endParaRPr lang="pl-PL" sz="20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5312618"/>
          </a:xfrm>
        </p:spPr>
        <p:txBody>
          <a:bodyPr>
            <a:normAutofit/>
          </a:bodyPr>
          <a:lstStyle/>
          <a:p>
            <a:pPr algn="ctr"/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Certyfikaty wojewódzkie Szkoły Promującej Zdrowie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2018/2019</a:t>
            </a:r>
          </a:p>
          <a:p>
            <a:r>
              <a:rPr lang="pl-PL" sz="20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>Szkoły </a:t>
            </a:r>
            <a:r>
              <a:rPr lang="pl-PL" sz="2000" b="1" i="1" dirty="0">
                <a:latin typeface="Times" panose="02020603050405020304" pitchFamily="18" charset="0"/>
                <a:cs typeface="Times" panose="02020603050405020304" pitchFamily="18" charset="0"/>
              </a:rPr>
              <a:t>i przedszkola, które otrzymały </a:t>
            </a:r>
            <a:r>
              <a:rPr lang="pl-PL" sz="2000" b="1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certyfikaty wojewódzkie</a:t>
            </a:r>
            <a:endParaRPr lang="pl-PL" sz="2000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Przedszkole Miejskie nr 11 im. Marii Kownackiej w Gorzowie Wielkopolskim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Przedszkole Miejskie nr 19 im. Jana Brzechwy w Gorzowie Wielkopolskim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Przedszkole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Kasztanowa Kraina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w Przytocznej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Miejskie Przedszkole nr 17 im. Chatka Puchatka w Zielonej Górze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Miejskie Przedszkole nr 40 w Zielonej Górze 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Komisji Edukacji Narodowej w Nowym Miasteczku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w Stawie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z Oddziałami Integracyjnymi nr 1 w Rzepinie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Emilii </a:t>
            </a:r>
            <a:r>
              <a:rPr lang="pl-PL" sz="2000" dirty="0" err="1">
                <a:latin typeface="Times" panose="02020603050405020304" pitchFamily="18" charset="0"/>
                <a:cs typeface="Times" panose="02020603050405020304" pitchFamily="18" charset="0"/>
              </a:rPr>
              <a:t>Sczanieckiej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w Szczańcu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Kawalerów Orderu Uśmiechu w Osiecznicy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nr 3 im. Juliana Tuwima w Nowej Soli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Liceum Ogólnokształcące w Nowym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Miasteczku</a:t>
            </a:r>
            <a:endParaRPr lang="pl-PL" sz="2000" b="1" i="1" u="sng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FF0000"/>
              </a:buClr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FF0000"/>
              </a:buClr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84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Komunikaty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01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99"/>
                </a:solidFill>
              </a:rPr>
              <a:t>Monitoring wizyjny 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345945"/>
            <a:ext cx="9906000" cy="550766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Nowelizacja z 25 maja 2018 r. ustawy Prawo oświatowe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wprowadziła przepisem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art. 108a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uregulowanie zasad stosowania przez publiczne szkoły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placówki systemu oświaty monitoringu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wizyjnego. </a:t>
            </a:r>
          </a:p>
          <a:p>
            <a:pPr algn="just">
              <a:lnSpc>
                <a:spcPct val="115000"/>
              </a:lnSpc>
              <a:buSzPts val="1200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Monitoring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nie powinien stanowić środka nadzoru nad jakością wykonywania pracy przez pracowników szkoły lub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placówki. Ponadto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onitoring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nie obejmuje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pomieszczeń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których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odbywają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się zajęcia dydaktyczne, wychowawcze i opiekuńcze,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których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udzielana jest uczniom pomoc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psychologiczno-pedagogiczna,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przeznaczonych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do odpoczynku i rekreacji pracowników,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anitarno-higienicznych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gabinetu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profilaktyki zdrowotnej,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szatni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przebieralni,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chyba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że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stosowanie monitoringu w tych pomieszczeniach jest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niezbędne ze względu na istniejące zagrożenie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dla realizacji bezpieczeństwa i nie naruszy to godności oraz innych dóbr osobistych uczniów, pracowników i innych osób, w szczególności zostaną zastosowane techniki uniemożliwiające rozpoznanie przebywających w tych pomieszczeniach osób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>
              <a:lnSpc>
                <a:spcPct val="115000"/>
              </a:lnSpc>
              <a:buSzPts val="1200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Dyrektor szkoły ma obowiązek poinformować uczniów i pracowników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wprowadzeniu monitoringu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nie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później niż 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14 dni przed jego uruchomieniem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a monitorowane pomieszczenia muszą być oznakowane nie później niż dzień przed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włączeniem kamer.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44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Bezpieczeństwo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198526"/>
            <a:ext cx="9906000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Od listopada 2018 r. obowiązują nowe przepisy wprowadzone nowelizacją rozporządzenia Ministra Edukacji Narodowej i Sportu z dnia 31 grudnia 2002 r.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(Dz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 U. z 2003 r. Nr 6, poz. 69, z </a:t>
            </a:r>
            <a:r>
              <a:rPr lang="pl-PL" dirty="0" err="1">
                <a:latin typeface="Times" panose="02020603050405020304" pitchFamily="18" charset="0"/>
                <a:cs typeface="Times" panose="02020603050405020304" pitchFamily="18" charset="0"/>
              </a:rPr>
              <a:t>późn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 zm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.)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sprawie bezpieczeństwa i higieny w publicznych i niepublicznych szkołach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placówkach</a:t>
            </a:r>
            <a:r>
              <a:rPr lang="pl-PL" baseline="30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Wprowadzono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m.in.: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obowiązek </a:t>
            </a:r>
            <a:r>
              <a:rPr lang="pl-PL" b="1" i="1" dirty="0">
                <a:latin typeface="Times" panose="02020603050405020304" pitchFamily="18" charset="0"/>
                <a:cs typeface="Times" panose="02020603050405020304" pitchFamily="18" charset="0"/>
              </a:rPr>
              <a:t>rejestrowania wyjść grupowych uczniów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które nie są wycieczkami,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uzupełniono </a:t>
            </a:r>
            <a:r>
              <a:rPr lang="pl-PL" b="1" i="1" dirty="0">
                <a:latin typeface="Times" panose="02020603050405020304" pitchFamily="18" charset="0"/>
                <a:cs typeface="Times" panose="02020603050405020304" pitchFamily="18" charset="0"/>
              </a:rPr>
              <a:t>katalog miejsc, w których powinna znajdować się apteczka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obowiązek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przeszkolenia pracowników szkoły lub placówki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zakresie udzielania pierwszej pomocy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wskazano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warunki, które muszą spełniać strzelnice organizowane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szkołach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placówkach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określono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termin na sporządzenie i doręczenie protokołu powypadkowego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Zgodnie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 przepisami dyrektor szkoły zobowiązany jest do uwzględnienia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planie zajęć dydaktyczno-wychowawczych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marL="285750" indent="-285750" algn="just">
              <a:buClr>
                <a:srgbClr val="0033CC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równomiernego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obciążenia uczniów w poszczególnych dniach tygodnia, </a:t>
            </a:r>
          </a:p>
          <a:p>
            <a:pPr marL="285750" indent="-285750" algn="just">
              <a:buClr>
                <a:srgbClr val="0033CC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zróżnicowania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zajęć </a:t>
            </a:r>
          </a:p>
          <a:p>
            <a:pPr marL="285750" indent="-285750" algn="just">
              <a:buClr>
                <a:srgbClr val="0033CC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możliwości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psychofizycznych uczniów podejmowania intensywnego wysiłku umysłowego.</a:t>
            </a:r>
          </a:p>
          <a:p>
            <a:pPr lvl="0" algn="just">
              <a:buClr>
                <a:srgbClr val="FF0000"/>
              </a:buClr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§ 4a ww. rozporządzenia to do obowiązków dyrektora szkoły należy zapewnienie uczniom </a:t>
            </a:r>
            <a:b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szkole lub placówce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miejsca na pozostawianie podręczników i przyborów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szkolnych, </a:t>
            </a:r>
            <a:b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a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§14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wprowadzono obowiązek zasięgnięcia opinii rady rodziców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samorządu uczniowskiego przez dyrektora szkoły lub placówki w sprawie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długości przerw międzylekcyjnych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326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Profilaktyka zdrowotna w szkołach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260433"/>
            <a:ext cx="9906000" cy="286232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1 września 2019 r. w życie wchodzi nowe brzmienie przepisu art. 10 ust. 7 ustawy </a:t>
            </a:r>
            <a:r>
              <a:rPr lang="pl-PL" i="1" dirty="0">
                <a:latin typeface="Times" panose="02020603050405020304" pitchFamily="18" charset="0"/>
                <a:cs typeface="Times" panose="02020603050405020304" pitchFamily="18" charset="0"/>
              </a:rPr>
              <a:t>Prawo oświatowe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„Organ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prowadzący szkołę lub placówkę zobligowany jest do przekazania do szkół dla dzieci i młodzieży oraz placówek, z wyjątkiem szkół artystycznych realizujących wyłącznie kształcenie artystyczne,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informacji o podmiotach wykonujących działalność leczniczą udzielających świadczeń zdrowotnych w zakresie leczenia stomatologicznego dla dzieci i młodzieży, finansowanych ze środków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publicznych”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informacje te powinien się zwrócić do </a:t>
            </a:r>
            <a:r>
              <a:rPr lang="pl-PL" u="sng" dirty="0">
                <a:latin typeface="Times" panose="02020603050405020304" pitchFamily="18" charset="0"/>
                <a:cs typeface="Times" panose="02020603050405020304" pitchFamily="18" charset="0"/>
              </a:rPr>
              <a:t>wojewódzkiego oddziału NFZ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który zawiera kontrakty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stomatologię dziecięcą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26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84648" y="142852"/>
            <a:ext cx="7966604" cy="928694"/>
          </a:xfrm>
        </p:spPr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</a:t>
            </a:r>
            <a: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nformacje Ministerstwa </a:t>
            </a:r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Zdrowia dotyczące Ustawy z dnia 12 kwietnia 2019 r. o opiece zdrowotnej nad uczniami 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260433"/>
            <a:ext cx="9906000" cy="547842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Zgodnie z ustawą, opieka zdrowotna nad uczniami realizowana w szkole obejmuje: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u="sng" dirty="0">
                <a:latin typeface="Times" panose="02020603050405020304" pitchFamily="18" charset="0"/>
                <a:cs typeface="Times" panose="02020603050405020304" pitchFamily="18" charset="0"/>
              </a:rPr>
              <a:t>profilaktyczną opiekę zdrowotną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, sprawowaną przez pielęgniarkę środowiska nauczania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wychowania, zwaną dalej „pielęgniarką szkolną” albo higienistkę szkolną,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oraz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u="sng" dirty="0" smtClean="0">
                <a:latin typeface="Times" panose="02020603050405020304" pitchFamily="18" charset="0"/>
                <a:cs typeface="Times" panose="02020603050405020304" pitchFamily="18" charset="0"/>
              </a:rPr>
              <a:t>opiekę </a:t>
            </a:r>
            <a:r>
              <a:rPr lang="pl-PL" sz="2000" u="sng" dirty="0">
                <a:latin typeface="Times" panose="02020603050405020304" pitchFamily="18" charset="0"/>
                <a:cs typeface="Times" panose="02020603050405020304" pitchFamily="18" charset="0"/>
              </a:rPr>
              <a:t>stomatologiczną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realizowaną przez lekarza dentystę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b="1" u="sng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Gabinety profilaktyki zdrowotnej (pielęgniarskie)</a:t>
            </a:r>
            <a:endParaRPr lang="pl-PL" b="1" dirty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Organ prowadzący szkołę zapewnia uczniom możliwość korzystania z gabinetu profilaktyki zdrowotnej w szkole. Jeśli w szkole nie ma gabinetu profilaktyki zdrowotnej, pielęgniarka szkolna udziela świadczeń w miejscu wynikającym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umowy z NFZ, tzn. w poradni POZ – sytuacja taka dotyczy zazwyczaj małych szkół w miejscowościach gdzie poradnia POZ jest w niewielkiej odległości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od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szkoły. Pielęgniarka szkolna realizuje wówczas na terenie szkoły niektóre czynności, np. edukację zdrowotną, fluoryzację, natomiast badania przesiewowe – w gabinecie POZ.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b="1" u="sng" dirty="0" smtClean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b="1" u="sng" dirty="0" smtClean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Gabinety </a:t>
            </a:r>
            <a:r>
              <a:rPr lang="pl-PL" b="1" u="sng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dentystyczne</a:t>
            </a:r>
            <a:endParaRPr lang="pl-PL" b="1" dirty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Organ prowadzący szkołę zapewnia uczniom również możliwość korzystania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gabinetu dentystycznego. Jeśli w szkole nie ma gabinetu dentystycznego, organ prowadzący szkołę zawiera porozumienie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podmiotem udzielającym świadczeń stomatologicznych dla dzieci, finansowanych ze środków publicznych, tzw. podmiotem współpracującym. Uzupełniającym sposobem zapewnienia dostępności świadczeń stomatologicznych jest </a:t>
            </a:r>
            <a:r>
              <a:rPr lang="pl-PL" dirty="0" err="1">
                <a:latin typeface="Times" panose="02020603050405020304" pitchFamily="18" charset="0"/>
                <a:cs typeface="Times" panose="02020603050405020304" pitchFamily="18" charset="0"/>
              </a:rPr>
              <a:t>dentobus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0536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Akcja „Przerwany marsz…” 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906000" cy="44012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Parlamentarny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Wspierania Środowisk  Dzieci Wojny, Związek Harcerstwa Rzeczypospolitej, Stowarzyszenie „Dumni z Polski” oraz Stowarzyszenie „Dzieci Wojny w Polsce” organizują  akcję pn. „Przerwany marsz” …”, który ma polegać na symbolicznym dokończeniu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września 2019 roku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przerwanego, przez fakt wybuchu II wojny światowej, marszu do szkoły ówczesnej młodzieży.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Zachęcamy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aby 2 września 2019 r. wspólnie z babciami, dziadkami, a także osobami samotnymi, które mieszkają w danym regionie i wywodzą się z pokolenia Dzieci Wojny uczestniczyć w inauguracji roku szkolnego 2019/2020. W ten sposób w całej Polsce stworzymy możliwość międzypokoleniowego dialogu, który będzie cennym doświadczeniem dla uczniów. Będzie to również wyraz szacunku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wdzięczności dla żywego pomnika historii.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Dodatkowe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informacje, w tym dotyczące sposobu rejestracji, dostępne są na stronie internetowej Kuratorium Oświaty oraz pod adresem: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www.przerwanymarsz.pl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pl-PL" sz="2000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Marcin\Desktop\przerwany-marsz-logo-180x6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120" y="260648"/>
            <a:ext cx="1714500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43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84648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Diecezjalne Konkursy Wiedzy Biblijnej Biblista Junior i Młody Biblista </a:t>
            </a:r>
            <a:br>
              <a:rPr lang="pl-PL" sz="1800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– 4. Edycja 2019/2020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315874"/>
            <a:ext cx="9906000" cy="53245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Katolickie Stowarzyszenie uBIBLIJNIEni.pl organizuje w roku szkolnym 4. Edycję Diecezjalnych Konkursów Wiedzy Biblijnej dla uczniów Szkół Podstawowych </a:t>
            </a:r>
            <a:r>
              <a:rPr lang="pl-PL" sz="2000">
                <a:latin typeface="Times" panose="02020603050405020304" pitchFamily="18" charset="0"/>
                <a:cs typeface="Times" panose="02020603050405020304" pitchFamily="18" charset="0"/>
              </a:rPr>
              <a:t>Diecezji </a:t>
            </a:r>
            <a:r>
              <a:rPr lang="pl-PL" sz="2000" smtClean="0">
                <a:latin typeface="Times" panose="02020603050405020304" pitchFamily="18" charset="0"/>
                <a:cs typeface="Times" panose="02020603050405020304" pitchFamily="18" charset="0"/>
              </a:rPr>
              <a:t>Zielonogórsko-Gorzowskiej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Biblista Junior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(klasy 4-6 SP)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oraz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Młody Biblista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(klasy 7-8 SP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). 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tej edycji przedmiotem zmagań będzie Ewangelia według św. Łukasza dla uczestniczących w konkursie Biblista Junior oraz 1 i 2 List do Koryntian dla uczestniczących w konkursie Młody Biblista. </a:t>
            </a:r>
          </a:p>
          <a:p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Harmonogram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- zgłoszenia szkół poprzez formularz elektroniczny do 16.10.2019</a:t>
            </a: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- etap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szkolny: BJ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16.01.2020 ; MB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17.01.2020</a:t>
            </a: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- etap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rejonowy: BJ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5.03.2020; MB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6.03.2020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-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Finał: BJ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2.04.2020; MB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3.04.2020 </a:t>
            </a: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  <a:p>
            <a:pPr algn="just"/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Szczegółowe informacje na stronie </a:t>
            </a:r>
            <a:r>
              <a:rPr lang="pl-PL" sz="2000" u="sng" dirty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www.ubiblijnieni.pl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w zakładce /nasze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inicjatywy/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diecezjalne konkursy wiedzy biblijnej – tam też formularze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zgłoszeniowe </a:t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oraz FB/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Diecezjalne Konkursy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Biblijne/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34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428736"/>
            <a:ext cx="9622787" cy="5312632"/>
          </a:xfrm>
        </p:spPr>
        <p:txBody>
          <a:bodyPr>
            <a:noAutofit/>
          </a:bodyPr>
          <a:lstStyle/>
          <a:p>
            <a:pPr lvl="0" algn="just"/>
            <a:r>
              <a:rPr lang="pl-PL" sz="2000" b="1" dirty="0" smtClean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Mocne strony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lvl="0" algn="just"/>
            <a:endParaRPr lang="pl-PL" sz="2000" b="1" dirty="0" smtClean="0">
              <a:solidFill>
                <a:srgbClr val="008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4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ośrodkach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widoczna jest różnorodność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stosowanych metod pracy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wychowankami mających na celu pobudzenie ich do aktywności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uwzględniających ich zróżnicowane potrzeby.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4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Zajęcia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prowadzone w ośrodkach są użyteczne i prowadzą do jak najlepszego przygotowania wychowanków do samodzielnego funkcjonowania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społeczeństwie.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4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szkołach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widoczna jest powszechność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zaangażowania uczniów w realizację ważnych dla nich działań, inicjatyw na rzecz własnego rozwoju i rozwoju szkoły. Podejmowane przez nich działania i inicjatywy mają charakter użyteczny również dla środowiska lokalnego.</a:t>
            </a: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9035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Konferencja Uczeń-zawodnik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906000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smtClean="0">
                <a:latin typeface="Times" panose="02020603050405020304" pitchFamily="18" charset="0"/>
                <a:cs typeface="Times" panose="02020603050405020304" pitchFamily="18" charset="0"/>
              </a:rPr>
              <a:t>Zapraszamy na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II Ogólnopolską Konferencję Naukową </a:t>
            </a:r>
            <a:r>
              <a:rPr lang="pl-PL" sz="2000" b="1" i="1" dirty="0">
                <a:solidFill>
                  <a:srgbClr val="5805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Uczeń – zawodnik </a:t>
            </a:r>
            <a:r>
              <a:rPr lang="pl-PL" sz="2000" b="1" i="1" dirty="0" smtClean="0">
                <a:solidFill>
                  <a:srgbClr val="5805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b="1" i="1" dirty="0" smtClean="0">
                <a:solidFill>
                  <a:srgbClr val="5805FF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b="1" i="1" dirty="0" smtClean="0">
                <a:solidFill>
                  <a:srgbClr val="5805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„</a:t>
            </a:r>
            <a:r>
              <a:rPr lang="pl-PL" sz="2000" b="1" i="1" dirty="0">
                <a:solidFill>
                  <a:srgbClr val="5805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Szanse i wyzwania sportu w szkołach sportowych/szkołach mistrzostwa sportowego”.</a:t>
            </a:r>
            <a:endParaRPr lang="pl-PL" sz="2000" dirty="0">
              <a:solidFill>
                <a:srgbClr val="5805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Konferencja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odbędzie się w Auli</a:t>
            </a:r>
            <a:r>
              <a:rPr lang="pl-PL" sz="2000" b="1" i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Akademickiego Liceum Mistrzostwa Sportowego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Gorzowie Wielkopolskim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27 września 2019 r.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przy ul. Chopina 52 budynek 8, </a:t>
            </a:r>
            <a:b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rozpoczęcie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 godzinie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9</a:t>
            </a:r>
            <a:r>
              <a:rPr lang="pl-PL" sz="2000" b="1" baseline="30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00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Organizatorami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konferencji są: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Wydział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Humanistyczny, Zakład Edukacji, Katedra Edukacji Dziecka Akademii im. Jakuba z Paradyża w Gorzowie Wielkopolskim,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Kuratorium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Oświaty w Gorzowie Wielkopolskim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Akademickie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Liceum Mistrzostwa Sportowego w Gorzowie Wielkopolskim.</a:t>
            </a:r>
          </a:p>
        </p:txBody>
      </p:sp>
    </p:spTree>
    <p:extLst>
      <p:ext uri="{BB962C8B-B14F-4D97-AF65-F5344CB8AC3E}">
        <p14:creationId xmlns:p14="http://schemas.microsoft.com/office/powerpoint/2010/main" val="25988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84648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Komunikaty</a:t>
            </a:r>
            <a:endParaRPr lang="pl-PL" sz="1800" dirty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315874"/>
            <a:ext cx="9906000" cy="53245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Narodowe Czytanie 2019</a:t>
            </a:r>
            <a:endParaRPr lang="pl-PL" sz="2000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Podczas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tegorocznej odsłony akcji Narodowe Czytanie Para Prezydencka zaproponowała do czytania</a:t>
            </a:r>
            <a:r>
              <a:rPr lang="pl-PL" sz="200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  <a:r>
              <a:rPr lang="pl-PL" sz="2000" i="1" smtClean="0">
                <a:latin typeface="Times" panose="02020603050405020304" pitchFamily="18" charset="0"/>
                <a:cs typeface="Times" panose="02020603050405020304" pitchFamily="18" charset="0"/>
              </a:rPr>
              <a:t>Nowele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polskie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 Prezydent Andrzej Duda z Małżonką dokonali wyboru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ponad stu propozycji tytułów przesłanych do Kancelarii Prezydenta. </a:t>
            </a: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  <a:p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Osiem lektur na ósme Narodowe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Czytanie: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 smtClean="0">
                <a:latin typeface="Times" panose="02020603050405020304" pitchFamily="18" charset="0"/>
                <a:cs typeface="Times" panose="02020603050405020304" pitchFamily="18" charset="0"/>
              </a:rPr>
              <a:t>Dobra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pani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Eliza Orzeszkowa;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Dym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Maria Konopnicka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Katarynka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Bolesław Prus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Mój ojciec wstępuje do strażaków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(ze zbioru: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Sanatorium pod Klepsydrą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) – Bruno Schulz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Orka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– Władysław Stanisław Reymont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Rozdzióbią nas kruki, wrony…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Stefan Żeromski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Sachem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– Henryk Sienkiewicz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Sawa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(z cyklu: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Pamiątki Soplicy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) – Henryk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Rzewuski</a:t>
            </a:r>
          </a:p>
          <a:p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Więcej informacji na stronie </a:t>
            </a:r>
            <a:r>
              <a:rPr lang="pl-PL" sz="20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MEN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oraz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www.prezydent.pl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 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93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Rekrutacja członków Komisji Dyscyplinarnej dla Nauczycieli </a:t>
            </a:r>
            <a: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przy </a:t>
            </a:r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Wojewodzie Lubuskim – dodatkowy nabór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789537" cy="31670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Lubuski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Kurator Oświaty informuje, że prowadzony będzie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dodatkowy nabór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kandydatów na członków Komisji Dyscyplinarnej dla Nauczycieli przy Wojewodzie Lubuskim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Kandydatury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prosimy zgłaszać w formie pisemnej w terminie do dnia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30 września 2019 r.</a:t>
            </a:r>
            <a:r>
              <a:rPr lang="pl-PL" sz="2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20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na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adres Kuratorium Oświaty w Gorzowie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Wielkopolskim.</a:t>
            </a:r>
          </a:p>
          <a:p>
            <a:pPr algn="just"/>
            <a:endParaRPr lang="pl-PL" sz="2000" dirty="0"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ea typeface="Times New Roman"/>
                <a:cs typeface="Times" panose="02020603050405020304" pitchFamily="18" charset="0"/>
              </a:rPr>
              <a:t>Więcej informacji na stronie internetowej Kuratorium Oświaty.</a:t>
            </a:r>
            <a:endParaRPr lang="pl-PL" sz="1600" dirty="0" smtClean="0"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200"/>
              <a:buAutoNum type="arabicPeriod"/>
            </a:pPr>
            <a:endParaRPr lang="pl-PL" sz="1600" dirty="0" smtClean="0"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>
                <a:latin typeface="Times" panose="02020603050405020304" pitchFamily="18" charset="0"/>
                <a:ea typeface="Times New Roman"/>
                <a:cs typeface="Times" panose="02020603050405020304" pitchFamily="18" charset="0"/>
              </a:rPr>
              <a:t>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61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Wolne miejsca w szkołach ponadpodstawowych i ponadgimnazjalnych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789537" cy="44843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Kuratorium Oświaty w Gorzowie Wlkp. uruchomiło na swoim serwerze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platformę do wyszukiwania wolnych miejsc w szkołach ponadpodstawowych i ponadgimnazjalnych po przeprowadzonej rekrutacji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Zainteresowane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osoby mogą zapoznać się z ofertą edukacyjną szkół, w których pozostały wolne miejsca.</a:t>
            </a:r>
          </a:p>
          <a:p>
            <a:pPr algn="just"/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Serwis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został uruchomiony 16.07.2019 r., trwa zbieranie danych.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Prosimy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szkoły o uzupełnienie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danych poprzez stronę: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  <a:hlinkClick r:id="rId3"/>
            </a:endParaRPr>
          </a:p>
          <a:p>
            <a:pPr algn="ctr"/>
            <a:r>
              <a:rPr lang="pl-PL" sz="24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http</a:t>
            </a:r>
            <a:r>
              <a:rPr lang="pl-PL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://ko-gorzow.edu.pl/miejsca</a:t>
            </a:r>
            <a:endParaRPr lang="pl-PL" sz="2400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 smtClean="0">
                <a:latin typeface="Times" panose="02020603050405020304" pitchFamily="18" charset="0"/>
                <a:ea typeface="Times New Roman"/>
                <a:cs typeface="Times" panose="02020603050405020304" pitchFamily="18" charset="0"/>
              </a:rPr>
              <a:t> </a:t>
            </a:r>
            <a:endParaRPr lang="pl-PL" sz="1600" dirty="0"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33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</a:rPr>
              <a:t>Zatrudnienie </a:t>
            </a:r>
            <a:r>
              <a:rPr lang="pl-PL" sz="1800" dirty="0">
                <a:solidFill>
                  <a:srgbClr val="000099"/>
                </a:solidFill>
              </a:rPr>
              <a:t>w szkołach osób niebędących </a:t>
            </a:r>
            <a:r>
              <a:rPr lang="pl-PL" sz="1800" dirty="0" smtClean="0">
                <a:solidFill>
                  <a:srgbClr val="000099"/>
                </a:solidFill>
              </a:rPr>
              <a:t>nauczycielami</a:t>
            </a:r>
            <a:br>
              <a:rPr lang="pl-PL" sz="1800" dirty="0" smtClean="0">
                <a:solidFill>
                  <a:srgbClr val="000099"/>
                </a:solidFill>
              </a:rPr>
            </a:br>
            <a:r>
              <a:rPr lang="pl-PL" sz="1800" dirty="0" smtClean="0">
                <a:solidFill>
                  <a:srgbClr val="000099"/>
                </a:solidFill>
              </a:rPr>
              <a:t> </a:t>
            </a:r>
            <a:r>
              <a:rPr lang="pl-PL" sz="1800" dirty="0">
                <a:solidFill>
                  <a:srgbClr val="000099"/>
                </a:solidFill>
              </a:rPr>
              <a:t>oraz nauczycieli nieposiadających wymaganych kwalifikacji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 fontScale="92500"/>
          </a:bodyPr>
          <a:lstStyle/>
          <a:p>
            <a:pPr algn="just"/>
            <a:r>
              <a:rPr lang="pl-PL" b="1" dirty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Procedura wyrażania zgody na zatrudnienie w szkołach osób niebędących nauczycielami </a:t>
            </a:r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b="1" dirty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nauczycieli nieposiadających wymaganych kwalifikacji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Wniosek o wyrażenie zgody na zatrudnienie nauczyciela nieposiadającego wymaganych kwalifikacji lub o wyrażenie zgody na zatrudnienie osoby niebędącej nauczycielem powinien być wydrukiem wypełnionego formularza on-line umieszczonego pod adresem </a:t>
            </a:r>
            <a:r>
              <a:rPr lang="pl-PL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http://zatrudnienie.ko-gorzow.edu.pl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opatrzonym stosownymi pieczęciami oraz podpisem dyrektora szkoły. Wniosek powinien zostać przesłany do Kuratorium Oświaty w Gorzowie Wielkopolskim. </a:t>
            </a:r>
          </a:p>
          <a:p>
            <a:pPr algn="just"/>
            <a:endParaRPr lang="pl-PL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wniosku należy załączyć wskazane w procedurze dokumenty.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 jest udostępniona na stronie Kuratorium Oświaty w Gorzowie Wlkp. w zakładce: </a:t>
            </a:r>
          </a:p>
          <a:p>
            <a:pPr algn="just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i organy prowadzące » Dyrektorzy i nauczyciele » </a:t>
            </a: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Zgody na zatrudnienie </a:t>
            </a:r>
            <a:endParaRPr lang="pl-PL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81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7B000-5B5A-44FA-ABF3-4452C42B0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1611" y="243840"/>
            <a:ext cx="6645275" cy="4470399"/>
          </a:xfrm>
        </p:spPr>
        <p:txBody>
          <a:bodyPr rtlCol="0"/>
          <a:lstStyle/>
          <a:p>
            <a:pPr algn="ctr">
              <a:lnSpc>
                <a:spcPct val="150000"/>
              </a:lnSpc>
              <a:defRPr/>
            </a:pPr>
            <a:r>
              <a:rPr lang="pl-PL" sz="1600" dirty="0"/>
              <a:t>Celem działalności sieci Regionalnego Ośrodka Debaty Międzynarodowej jest przybliżenie obywatelom priorytetów polskiej polityki zagranicznej oraz wzmocnienie kanałów współpracy pomiędzy MSZ, jednostkami samorządu terytorialnego, organizacjami pozarządowymi, placówkami edukacyjnymi i naukowymi oraz innymi podmiotami, których działalność obejmuje szeroko rozumianą współpracę międzynarodową.</a:t>
            </a:r>
            <a:br>
              <a:rPr lang="pl-PL" sz="1600" dirty="0"/>
            </a:br>
            <a:r>
              <a:rPr lang="pl-PL" sz="1600" dirty="0"/>
              <a:t>Proponujemy m.in. zajęcia dla dzieci, młodzieży i dorosłych z zagadnień dotyczących stereotypów, uprzedzeń wobec innych, zagadnień dotyczących pojawienia się imigrantów jak również wybrane tematy z zagadnień historycznych. </a:t>
            </a:r>
            <a:br>
              <a:rPr lang="pl-PL" sz="1600" dirty="0"/>
            </a:br>
            <a:r>
              <a:rPr lang="pl-PL" sz="1600" dirty="0"/>
              <a:t/>
            </a:r>
            <a:br>
              <a:rPr lang="pl-PL" sz="1600" dirty="0"/>
            </a:br>
            <a:r>
              <a:rPr lang="pl-PL" sz="2000" dirty="0"/>
              <a:t>Zapraszamy do współpracy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795172-8B84-4EDD-BB7B-FCC39112BC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03922" y="4457383"/>
            <a:ext cx="4443511" cy="792162"/>
          </a:xfrm>
        </p:spPr>
        <p:txBody>
          <a:bodyPr rtlCol="0"/>
          <a:lstStyle/>
          <a:p>
            <a:pPr>
              <a:defRPr/>
            </a:pPr>
            <a:endParaRPr lang="pl-PL" dirty="0"/>
          </a:p>
          <a:p>
            <a:pPr>
              <a:defRPr/>
            </a:pPr>
            <a:r>
              <a:rPr lang="pl-PL" sz="1800" dirty="0"/>
              <a:t>Prof. </a:t>
            </a:r>
            <a:r>
              <a:rPr lang="pl-PL" sz="1800" dirty="0" err="1"/>
              <a:t>nadzw</a:t>
            </a:r>
            <a:r>
              <a:rPr lang="pl-PL" sz="1800" dirty="0"/>
              <a:t>. dr hab. Beata A. Orłowska</a:t>
            </a:r>
          </a:p>
          <a:p>
            <a:pPr>
              <a:defRPr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85429238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Wskazówki </a:t>
            </a:r>
            <a:r>
              <a:rPr lang="pl-PL" sz="1800" dirty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 </a:t>
            </a:r>
            <a:r>
              <a:rPr lang="pl-PL" sz="18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realizacji</a:t>
            </a:r>
            <a:endParaRPr lang="pl-PL" sz="18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531261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 Zaleca się: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prawidłowo wypełniać wnioski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 nagrody i odznaczenia dla nauczycieli (zachowanie rozsądku w ilości składanych wniosków i przedstawienie rzetelnego, oczywistego uzasadnienia),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prawidłowo wypełniać wnioski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 stypendia Prezesa Rady Ministrów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Ministra Edukacji Narodowej (uwzględnianie nowych formularzy),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bardzo dokładne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wypisywać dane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uczestników konkursów przedmiotowych, ponieważ na tej podstawie wystawiane są zaświadczenia,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systematyczne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monitorować stronę internetową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komunikator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elektronicznym systemie ankiet Kuratorium Oświaty,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pobierać aktualne wnioski i inne dokumenty niezbędne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do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załatwienia sprawy oraz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prawidłowo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wypełniać,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zgłaszać wycieczki zagraniczne 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kilkudniowym wyprzedzeniem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a nie dzień przed wyjazdem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).</a:t>
            </a:r>
            <a:endParaRPr lang="pl-PL" dirty="0"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82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789537" cy="415806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28600" algn="ctr">
              <a:lnSpc>
                <a:spcPct val="115000"/>
              </a:lnSpc>
              <a:spcAft>
                <a:spcPts val="1000"/>
              </a:spcAft>
            </a:pP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Ważne terminy: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Plan Nadzoru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edagogicznego Lubuskiego Kuratora Oświaty na rok szkolny 2019/2020 opublikowany zostanie </a:t>
            </a: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31 sierpnia 2019 r.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na stronie internetowej Kuratorium Oświaty.</a:t>
            </a: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Dyrektor szkoły lub placówki opracowuje na każdy rok szkolny Plan Nadzoru Pedagogicznego, który przedstawia na zebraniu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ady pedagogicznej w terminie </a:t>
            </a:r>
            <a:b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15 września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roku szkolnego, którego dotyczy plan.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ct val="1000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2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94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Podsumowanie,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zakończenie narady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76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2" y="2276877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DZIĘKUJĘ</a:t>
            </a:r>
            <a: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53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428736"/>
            <a:ext cx="9622787" cy="5312632"/>
          </a:xfrm>
        </p:spPr>
        <p:txBody>
          <a:bodyPr>
            <a:noAutofit/>
          </a:bodyPr>
          <a:lstStyle/>
          <a:p>
            <a:pPr lvl="0" algn="just"/>
            <a:r>
              <a:rPr lang="pl-PL" sz="2000" b="1" dirty="0" smtClean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Mocne strony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lvl="0" algn="just"/>
            <a:endParaRPr lang="pl-PL" sz="2000" b="1" dirty="0" smtClean="0">
              <a:solidFill>
                <a:srgbClr val="008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7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przedszkolach możliwości psychofizyczne i potrzeby rozwojowe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oraz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sytuacja społeczna każdego dziecka jest rozpoznawana w sposób systemowy i prowadzona jest przez wszystkich nauczycieli, co przynosi pozytywne efekty w pracy z każdym dzieckiem.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7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Opinie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sugestie rodziców na temat działań są wykorzystywane do planowania pracy dydaktyczno-wychowawczej i wprowadzania zmian organizacyjnych polepszających funkcjonowanie szkoły. 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7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Szkoły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realizują we współpracy z rodzicami działania ukierunkowane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rozwój uczniów.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7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Szkoły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placówki współpracują z instytucjami ze środowiska lokalnego. Podejmowane działania są celowe i zamierzone, dzięki czemu wzajemna współpraca przynosi obopólne korzyści. </a:t>
            </a: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6195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428736"/>
            <a:ext cx="9622787" cy="5312632"/>
          </a:xfrm>
        </p:spPr>
        <p:txBody>
          <a:bodyPr>
            <a:noAutofit/>
          </a:bodyPr>
          <a:lstStyle/>
          <a:p>
            <a:pPr lvl="0" algn="just"/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Słabe strony:</a:t>
            </a:r>
            <a:endParaRPr lang="pl-PL" sz="2000" b="1" dirty="0" smtClean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Nie wszyscy nauczyciele stwarzają uczniom możliwość wpływania na przebieg procesu uczenia się, co powoduje, że uczniowie na zajęciach są mało aktywni, nie proponują własnych rozwiązań. </a:t>
            </a:r>
          </a:p>
          <a:p>
            <a:pPr marL="457200" lvl="0" indent="-457200" algn="just">
              <a:buFont typeface="+mj-lt"/>
              <a:buAutoNum type="arabicPeriod"/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Nauczyciele są mało skuteczni w angażowaniu uczniów w proces uczenia się.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33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non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przewidziane 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edagogicznego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39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kontroli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przewidzianych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planie nadzoru pedagogicznego Lubuskiego Kuratora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Oświaty </a:t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2018/2019</a:t>
            </a: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438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19888"/>
              </p:ext>
            </p:extLst>
          </p:nvPr>
        </p:nvGraphicFramePr>
        <p:xfrm>
          <a:off x="97922" y="1556792"/>
          <a:ext cx="9777535" cy="4227919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5647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4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80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1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949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Kierunki realizacji zadań z zakresu nadzoru pedagogicznego – kontrole przewidziane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planie nadzoru pedagogicznego Lubuskiego Kuratora Oświaty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kontroli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wydanych zaleceń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111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</a:t>
                      </a:r>
                      <a:endParaRPr lang="pl-PL" sz="1800" b="1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realizacja</a:t>
                      </a:r>
                      <a:endParaRPr lang="pl-PL" sz="1800" b="1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80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45820" algn="l"/>
                        </a:tabLst>
                      </a:pPr>
                      <a:r>
                        <a:rPr lang="pl-PL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Ocena prawidłowości zapewnienia dzieciom </a:t>
                      </a:r>
                      <a:r>
                        <a:rPr lang="pl-PL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pl-PL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pl-PL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pl-PL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młodzieży pomocy psychologiczno-pedagogicznej.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52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52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pl-PL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4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pl-PL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45820" algn="l"/>
                        </a:tabLst>
                      </a:pPr>
                      <a:r>
                        <a:rPr lang="pl-PL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Zgodność przepisami prawa funkcjonowania oddziałów międzynarodowych i dwujęzycznych.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80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pl-PL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45820" algn="l"/>
                        </a:tabLst>
                      </a:pPr>
                      <a:r>
                        <a:rPr lang="pl-PL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Ocena prawidłowości tworzenia, organizowania oraz funkcjonowania oddziałów sportowych.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063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59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59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pl-PL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523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438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ytuł 1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Realizacja kontroli przewidzianych </a:t>
            </a:r>
            <a:b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</a:t>
            </a: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graphicFrame>
        <p:nvGraphicFramePr>
          <p:cNvPr id="6" name="Wykres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5831639"/>
              </p:ext>
            </p:extLst>
          </p:nvPr>
        </p:nvGraphicFramePr>
        <p:xfrm>
          <a:off x="1208584" y="1412776"/>
          <a:ext cx="7776864" cy="5412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7159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Przedszkola:</a:t>
            </a: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1088" lvl="0" indent="-1081088" algn="just"/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1: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Ocena prawidłowości zapewnienia dzieciom i młodzieży pomocy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 pedagogicznej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indent="-82550"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przeprowadzonych kontroli stanowiły podstawę do wydania dyrektorom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kontrolowanych przedszkoli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zaleceń.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Wydane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zalecenia dotyczyły zobowiązania dyrektora do przestrzegania: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17 ust.1a pkt 5 rozporządzenia Ministra Edukacji Narodowej z dnia 17 marca 2017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 sprawie szczegółowej organizacji publicznych szkół i publicznych przedszkoli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649,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póżn.zm.);</a:t>
            </a:r>
          </a:p>
          <a:p>
            <a:pPr lvl="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ust.1, §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ust.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 § 8, § 11, §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ust. 9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Ministra Edukacji Narodowej z dnia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sierpnia 2017 r.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sprawie zasad organizacji i udzielania pomocy psychologiczno-pedagogicznej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publicznych przedszkolach, szkołach i placówkach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1591);</a:t>
            </a:r>
          </a:p>
          <a:p>
            <a:pPr lvl="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+mj-lt"/>
              <a:buAutoNum type="arabicPeriod"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79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Należy zwrócić uwagę, żeby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określać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arkuszu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organizacji przedszkola ogólną liczbę godzin pracy finansowanych ze środków przydzielonych przez organ prowadzący przedszkole/szkołę, w tym liczbę godzin zajęć z zakresu pomocy psychologiczno-pedagogicznej, realizowanych w szczególności przez pedagoga, psychologa, logopedę i innych nauczycieli,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obejmować dzieci pomocą psychologiczno-pedagogiczną na podstawie rozpoznania indywidualnych możliwości psychofizycznych dziecka i czynników środowiskowych wpływających na jego funkcjonowanie w przedszkolu,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dokumentować realizację zajęć z zakresu pomocy psychologiczno-pedagogicznej w dziennikach zajęć,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 przekraczać dozwolonej prawem liczebności dzieci na zajęciach korekcyjno-kompensacyjnych,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oceniać efektywność udzielonej pomocy i formułować wnioski dotyczące dalszych działań mających na celu poprawę funkcjonowania dziecka,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uzgadniać warunki współpracy organizowania i udzielania pomocy psychologiczno-pedagogicznej w przedszkolu z podmiotami, z którymi tę pomoc się organizuje i udziela.</a:t>
            </a:r>
          </a:p>
          <a:p>
            <a:pPr algn="just">
              <a:buFont typeface="+mj-lt"/>
              <a:buAutoNum type="alphaLcParenR"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3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Tytuł 1"/>
          <p:cNvSpPr>
            <a:spLocks noGrp="1"/>
          </p:cNvSpPr>
          <p:nvPr>
            <p:ph type="title"/>
          </p:nvPr>
        </p:nvSpPr>
        <p:spPr bwMode="auto">
          <a:xfrm>
            <a:off x="2222697" y="188640"/>
            <a:ext cx="6826444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24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Program narady</a:t>
            </a:r>
            <a:endParaRPr lang="pl-PL" sz="240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268760"/>
            <a:ext cx="9906000" cy="6389885"/>
          </a:xfrm>
        </p:spPr>
        <p:txBody>
          <a:bodyPr>
            <a:normAutofit/>
          </a:bodyPr>
          <a:lstStyle/>
          <a:p>
            <a:pPr marL="228600" lvl="0" indent="-228600" algn="just">
              <a:buFont typeface="+mj-lt"/>
              <a:buAutoNum type="arabicPeriod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Powitanie uczestników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narady.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algn="just">
              <a:buFont typeface="+mj-lt"/>
              <a:buAutoNum type="arabicPeriod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Wystąpienie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28600" lvl="0" indent="-228600" algn="just">
              <a:buFont typeface="+mj-lt"/>
              <a:buAutoNum type="arabicPeriod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Wyniki, wnioski i rekomendacje ze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sprawowanego nadzoru pedagogicznego nad szkołami i placówkami przez Lubuskiego Kuratora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w roku szkolnym 2018/2019: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770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przewidziane w planie nadzoru pedagogicznego Lubuskiego Kuratora Oświaty, 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770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doraźnych, skargi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64770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ewaluacje zewnętrzne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problemowe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64770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placówek,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770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spomaganie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 algn="just">
              <a:buFont typeface="+mj-lt"/>
              <a:buAutoNum type="arabicPeriod" startAt="4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Pozostałe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zadania LKO (oceny pracy, konkursy, dotacje, awans zawodowy,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wypoczynek).</a:t>
            </a:r>
          </a:p>
          <a:p>
            <a:pPr marL="228600" indent="-228600" algn="just">
              <a:buFont typeface="+mj-lt"/>
              <a:buAutoNum type="arabicPeriod" startAt="4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oświatowego.</a:t>
            </a:r>
          </a:p>
          <a:p>
            <a:pPr marL="228600" indent="-228600" algn="just">
              <a:buFont typeface="+mj-lt"/>
              <a:buAutoNum type="arabicPeriod" startAt="4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w roku szkolnym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2019/2020: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92138" lvl="0" indent="-2286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kierunki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polityki oświatowej państwa,</a:t>
            </a:r>
          </a:p>
          <a:p>
            <a:pPr marL="592138" lvl="0" indent="-2286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planowe działania w zakresie nadzoru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pedagogicznego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(kontrole, ewaluacje,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monitorowanie, wspomaganie),</a:t>
            </a:r>
          </a:p>
          <a:p>
            <a:pPr marL="592138" lvl="0" indent="-2286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ozostałe zadania LKO.</a:t>
            </a:r>
          </a:p>
          <a:p>
            <a:pPr marL="342900" lvl="0" indent="-342900" algn="just">
              <a:buFont typeface="+mj-lt"/>
              <a:buAutoNum type="arabicPeriod" startAt="7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Oferty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lubuskich placówek doskonalenia nauczycieli na rok szkolny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2019/2020 dotyczące doskonalenia nauczycieli oraz wspomagania szkół i placówek.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lvl="0" indent="-273050" algn="just">
              <a:buFont typeface="+mj-lt"/>
              <a:buAutoNum type="arabicPeriod" startAt="7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podsumowanie i zakończenie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narady. 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96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zkoły podstawowe </a:t>
            </a:r>
            <a:r>
              <a:rPr lang="pl-PL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1088" lvl="0" indent="-1081088" algn="just"/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1: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Ocena prawidłowości zapewnienia dzieciom i młodzieży pomocy psychologiczno- pedagogicznej.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przeprowadzonych kontroli stanowiły podstawę do wydania dyrektorom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kontrolowanych szkół podstawowych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zaleceń.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Wydane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zalecenia dotyczyły zobowiązania dyrektora do przestrzegania: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 ust. 2a pkt 4 rozporządzenia Ministra Edukacji Narodowej z dnia 17 marca 2017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 sprawie szczegółowej organizacji publicznych szkół i publicznych przedszkoli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649, z </a:t>
            </a:r>
            <a:r>
              <a:rPr lang="pl-PL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póżn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zm.);</a:t>
            </a:r>
          </a:p>
          <a:p>
            <a:pPr lvl="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ust.1,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4 ust.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 § 7,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8, § 9,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20 ust. 9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rozporządzenia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Ministra Edukacji Narodowej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dnia 9 sierpnia 2017 r.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sprawie zasad organizacji i udzielania pomocy psychologiczno-pedagogicznej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publicznych przedszkolach, szkołach i placówkach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1591);</a:t>
            </a:r>
          </a:p>
          <a:p>
            <a:pPr marL="0" indent="0" algn="just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/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+mj-lt"/>
              <a:buAutoNum type="arabicPeriod"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32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Należy zwrócić uwagę, żeby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określać w arkuszu organizacji szkoły ogólną liczbę godzin pracy finansowanych ze środków przydzielonych przez organ prowadzący szkołę, w tym liczbę godzin zajęć z zakresu pomocy psychologiczno-pedagogicznej, realizowanych w szczególności przez pedagoga, psychologa, logopedę i innych nauczycieli,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obejmować uczniów pomocą psychologiczno-pedagogiczną na podstawie rozpoznania indywidualnych możliwości psychofizycznych ucznia i czynników środowiskowych wpływających na jego funkcjonowanie w szkole,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dokumentować realizację zajęć z zakresu pomocy psychologiczno-pedagogicznej w dziennikach zajęć,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 przekraczać dozwolonej prawem liczebności uczniów na zajęciach rozwijających uzdolnienia, zajęciach korekcyjno-kompensacyjnych, logopedycznych i dydaktyczno-wyrównawczych,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oceniać efektywność udzielonej pomocy 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formułować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wnioski dotyczące dalszych działań mających na celu poprawę funkcjonowania ucznia,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uzgadniać warunki współpracy organizowania i udzielania pomocy psychologiczno-pedagogicznej w szkole z podmiotami, z którymi tę pomoc uczniowi się organizuje i udziela.</a:t>
            </a:r>
          </a:p>
          <a:p>
            <a:pPr algn="just">
              <a:buFont typeface="+mj-lt"/>
              <a:buAutoNum type="alphaLcParenR"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2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zkoły podstawowe </a:t>
            </a:r>
            <a:r>
              <a:rPr lang="pl-PL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1088" indent="-1081088" algn="just"/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2: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Ocena prawidłowości tworzenia, organizowania oraz funkcjonowania oddziałów sportowych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przeprowadzonych kontroli stanowiły podstawę do wydania dyrektorom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kontrolowanych szkół podstawowych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zaleceń.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Wydane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zalecenia dotyczyły zobowiązania dyrektora do przestrzegania: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98 ust. 1 pkt 6 ustawy z dnia 14 grudnia 2016 r. –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Prawo oświatowe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U. 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 r. poz.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996);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 ust. 2 rozporządzenia Ministra Edukacji Narodowej z dnia 27 marca 2017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 sprawie oddziałów i szkół sportowych oraz oddziałów i szkół mistrzostwa sportowego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671), § 1 ust. 2 rozporządzenia Ministra Edukacji Narodowej z dnia 15 października 2012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sprawie warunków tworzenia, organizacji oraz działania oddziałów sportowych, szkół sportowych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szkół mistrzostwa sportowego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(Dz. U. z 2012 r., poz. 1129).</a:t>
            </a:r>
          </a:p>
          <a:p>
            <a:pPr marL="0" indent="0" algn="just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/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+mj-lt"/>
              <a:buAutoNum type="arabicPeriod"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55467" y="1389615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Należy zwrócić uwagę, żeby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uwzględnić w statucie szkoły organizację oddziałów sportowych,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liczba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uczniów realizujących szkolenie sportowe w oddziale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sportowym w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szkole podstawowej wynosiła co najmniej 20 uczniów w pierwszym roku szkolenia.</a:t>
            </a:r>
          </a:p>
          <a:p>
            <a:pPr algn="just">
              <a:buFont typeface="+mj-lt"/>
              <a:buAutoNum type="alphaLcParenR"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08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Działania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doraźne prowadzone, 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zaistnieje potrzeba podjęcia działań nieprzewidzianych 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58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896544"/>
          </a:xfrm>
        </p:spPr>
        <p:txBody>
          <a:bodyPr>
            <a:normAutofit fontScale="92500" lnSpcReduction="10000"/>
          </a:bodyPr>
          <a:lstStyle/>
          <a:p>
            <a:pPr marL="0" indent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są przeprowadzane przez organ sprawujący nadzór pedagogiczny w sytuacji, gdy zaistnieje potrzeba przeprowadzenia w szkole lub placówce działań nieujętych 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Pedagogicznego Lubuskiego Kuratora Oświaty.</a:t>
            </a:r>
          </a:p>
          <a:p>
            <a:pPr marL="0" indent="0"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2018/2019 przeprowadzono </a:t>
            </a:r>
            <a:r>
              <a:rPr lang="pl-PL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trybie działań doraźnych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od 1 września 2018 r. do 15 lipca 2019 r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115 szkołach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placówkach  nadzorowanych przez 115 dyrektorów oraz rozpatrzono </a:t>
            </a:r>
            <a:r>
              <a:rPr lang="pl-PL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pl-PL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skarg. </a:t>
            </a:r>
          </a:p>
          <a:p>
            <a:pPr algn="just"/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Ponadto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przeprowadzono:  </a:t>
            </a:r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wynikające z art. 14 ust. 3 ustawy Prawo oświatowe, </a:t>
            </a:r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w zakresie „Działania dotyczące wzmocnienia bezpieczeństwa”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wniosek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Ministra Edukacji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Narodowej.</a:t>
            </a: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E979DC-21E7-4990-B574-BD3412273BA3}" type="datetime1">
              <a:rPr lang="pl-PL" smtClean="0"/>
              <a:pPr>
                <a:defRPr/>
              </a:pPr>
              <a:t>2019-09-13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66124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10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kontroli w trybie działań doraźnych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wynikających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2019-09-13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sp>
        <p:nvSpPr>
          <p:cNvPr id="10" name="pole tekstowe 9"/>
          <p:cNvSpPr txBox="1"/>
          <p:nvPr/>
        </p:nvSpPr>
        <p:spPr>
          <a:xfrm>
            <a:off x="1280592" y="1052736"/>
            <a:ext cx="7254806" cy="400110"/>
          </a:xfrm>
          <a:prstGeom prst="rect">
            <a:avLst/>
          </a:prstGeom>
          <a:solidFill>
            <a:srgbClr val="5805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w trybie działań doraźnych przeprowadzono: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666424"/>
              </p:ext>
            </p:extLst>
          </p:nvPr>
        </p:nvGraphicFramePr>
        <p:xfrm>
          <a:off x="47994" y="1484784"/>
          <a:ext cx="9657534" cy="53707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218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7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84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53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22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96583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42416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Przedszkole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Szkoła  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podstawowa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Gimnazjum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Liceum 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Ogólnokształcące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Technikum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Szkoła </a:t>
                      </a:r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policealna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PPP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SOSW/MOW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Szkoły dla </a:t>
                      </a:r>
                      <a:br>
                        <a:rPr lang="pl-P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dorosłych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4437">
                <a:tc>
                  <a:txBody>
                    <a:bodyPr/>
                    <a:lstStyle/>
                    <a:p>
                      <a:pPr marL="85725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    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 wniosek, prośbę, w związku </a:t>
                      </a:r>
                      <a:b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z informacją pozyskaną od: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678">
                <a:tc>
                  <a:txBody>
                    <a:bodyPr/>
                    <a:lstStyle/>
                    <a:p>
                      <a:pPr marL="85725" indent="95250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MEN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968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Organu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prowadzącego </a:t>
                      </a: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szkołę lub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placówkę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Prokuratury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356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Obywatelskich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Rodziców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59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Uczniów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Nauczycieli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Dziecka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Innych podmiotów, np. policja,</a:t>
                      </a:r>
                      <a:r>
                        <a:rPr lang="pl-PL" sz="14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sądy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40993">
                <a:tc>
                  <a:txBody>
                    <a:bodyPr/>
                    <a:lstStyle/>
                    <a:p>
                      <a:pPr marL="85725" indent="0"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b)</a:t>
                      </a:r>
                      <a:r>
                        <a:rPr lang="pl-PL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na skutek stwierdzenia przez Kuratora Oświaty potrzeby przeprowadzenia kontroli 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trybie działań doraźnych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8600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79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pl-PL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pl-PL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pl-PL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98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8638614"/>
              </p:ext>
            </p:extLst>
          </p:nvPr>
        </p:nvGraphicFramePr>
        <p:xfrm>
          <a:off x="0" y="0"/>
          <a:ext cx="9906000" cy="7208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634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936024"/>
              </p:ext>
            </p:extLst>
          </p:nvPr>
        </p:nvGraphicFramePr>
        <p:xfrm>
          <a:off x="4105" y="1412776"/>
          <a:ext cx="9906001" cy="48711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139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261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800652">
                <a:tc>
                  <a:txBody>
                    <a:bodyPr/>
                    <a:lstStyle/>
                    <a:p>
                      <a:pPr marL="8255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obszarach funkcjonowania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szkół i placówek:</a:t>
                      </a: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9608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 i inne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589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5805FF"/>
                        </a:buClr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zapewnienie </a:t>
                      </a:r>
                      <a:r>
                        <a:rPr lang="pl-PL" sz="14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uczniom bezpiecznych  </a:t>
                      </a: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pl-PL" sz="14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higienicznych warunków nauki, wychowania  </a:t>
                      </a: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pl-PL" sz="14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opieki</a:t>
                      </a:r>
                      <a:endParaRPr lang="pl-PL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38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58</a:t>
                      </a:r>
                      <a:endParaRPr lang="pl-PL" sz="2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9204">
                <a:tc gridSpan="12">
                  <a:txBody>
                    <a:bodyPr/>
                    <a:lstStyle/>
                    <a:p>
                      <a:pPr marL="26543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966200" algn="l"/>
                        </a:tabLst>
                      </a:pPr>
                      <a:r>
                        <a:rPr lang="pl-PL" sz="1600" b="1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nieprawidłowości: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niezapewnienie bezpieczeństwa dzieciom/uczniom podczas pobytu w przedszkolu/szkole;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niezapewnienie bezpieczeństwa, zajęć lekcyjnych, pozalekcyjnych i wycieczek szkolnych;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niezapewnienie opieki uczniom podczas lekcji, podczas przerw;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działań zapewniających eliminowanie niepożądanych zachowań uczniów i nadzoru nauczycieli </a:t>
                      </a: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nad </a:t>
                      </a: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uczniami podczas przerw;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zakresu zadań nauczycieli i innych pracowników szkoły w związku z wypadkami uczniów.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503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709010"/>
              </p:ext>
            </p:extLst>
          </p:nvPr>
        </p:nvGraphicFramePr>
        <p:xfrm>
          <a:off x="4105" y="1412776"/>
          <a:ext cx="9906001" cy="45907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139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261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800652">
                <a:tc>
                  <a:txBody>
                    <a:bodyPr/>
                    <a:lstStyle/>
                    <a:p>
                      <a:pPr marL="8255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obszarach funkcjonowania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szkół i placówek:</a:t>
                      </a: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9608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 i inne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94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nieprawidłowego </a:t>
                      </a:r>
                      <a:r>
                        <a:rPr lang="pl-PL" sz="1400" kern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sprawowania nadzoru pedagogicznego przez dyrektora szkoły </a:t>
                      </a:r>
                      <a: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400" kern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niewłaściwej współpracy </a:t>
                      </a:r>
                      <a: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400" kern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rodzicami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43</a:t>
                      </a:r>
                      <a:endParaRPr lang="pl-PL" sz="2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896">
                <a:tc gridSpan="12">
                  <a:txBody>
                    <a:bodyPr/>
                    <a:lstStyle/>
                    <a:p>
                      <a:pPr marL="534988" indent="-179388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nieprawidłowości: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nadzoru dyrektora nad pracą nauczycieli;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nadzoru dyrektora nad organizacją, monitorowaniem i dokumentowaniem udzielanej pomocy psychologiczno-pedagogicznej, a także prowadzonej dokumentacji przebiegu nauczania, rekrutacji;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niewłaściwa współpraca dyrektora z</a:t>
                      </a: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nauczycielami,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rodzicami;</a:t>
                      </a: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indywidualizacji nauczania.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81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ymbol zastępczy zawartości 2"/>
          <p:cNvSpPr>
            <a:spLocks noGrp="1"/>
          </p:cNvSpPr>
          <p:nvPr>
            <p:ph idx="1"/>
          </p:nvPr>
        </p:nvSpPr>
        <p:spPr>
          <a:xfrm>
            <a:off x="0" y="2683239"/>
            <a:ext cx="9906000" cy="4174761"/>
          </a:xfrm>
          <a:solidFill>
            <a:schemeClr val="bg1"/>
          </a:solidFill>
        </p:spPr>
        <p:txBody>
          <a:bodyPr/>
          <a:lstStyle/>
          <a:p>
            <a:pPr algn="just" eaLnBrk="1" hangingPunct="1"/>
            <a:r>
              <a:rPr lang="pl-PL" alt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Liczba nadzorowanych szkół i placówek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371269" y="6838482"/>
            <a:ext cx="2311400" cy="365125"/>
          </a:xfrm>
        </p:spPr>
        <p:txBody>
          <a:bodyPr/>
          <a:lstStyle/>
          <a:p>
            <a:pPr>
              <a:defRPr/>
            </a:pPr>
            <a:fld id="{4506A613-5607-4FF4-8AA1-865E3F603A2E}" type="slidenum">
              <a:rPr lang="pl-PL" smtClean="0"/>
              <a:pPr>
                <a:defRPr/>
              </a:pPr>
              <a:t>3</a:t>
            </a:fld>
            <a:endParaRPr lang="pl-PL" dirty="0"/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4001731013"/>
              </p:ext>
            </p:extLst>
          </p:nvPr>
        </p:nvGraphicFramePr>
        <p:xfrm>
          <a:off x="2961523" y="5445224"/>
          <a:ext cx="4212467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trzałka w dół 2"/>
          <p:cNvSpPr/>
          <p:nvPr/>
        </p:nvSpPr>
        <p:spPr>
          <a:xfrm>
            <a:off x="4621254" y="2420718"/>
            <a:ext cx="273446" cy="31273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10" name="Łącznik prosty ze strzałką 9"/>
          <p:cNvCxnSpPr/>
          <p:nvPr/>
        </p:nvCxnSpPr>
        <p:spPr>
          <a:xfrm flipH="1">
            <a:off x="2461117" y="3595395"/>
            <a:ext cx="675105" cy="336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>
            <a:off x="6360929" y="3595400"/>
            <a:ext cx="567111" cy="2881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>
            <a:off x="2515089" y="4890322"/>
            <a:ext cx="1579816" cy="4776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/>
          <p:nvPr/>
        </p:nvCxnSpPr>
        <p:spPr>
          <a:xfrm flipH="1">
            <a:off x="5478422" y="4918891"/>
            <a:ext cx="1540010" cy="4817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rostokąt zaokrąglony 10"/>
          <p:cNvSpPr/>
          <p:nvPr/>
        </p:nvSpPr>
        <p:spPr>
          <a:xfrm>
            <a:off x="1988671" y="1521188"/>
            <a:ext cx="5538614" cy="77284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Oświaty </a:t>
            </a:r>
            <a:endParaRPr lang="pl-PL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3275718" y="2798208"/>
            <a:ext cx="2964518" cy="7728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1150</a:t>
            </a:r>
          </a:p>
          <a:p>
            <a:pPr algn="ctr"/>
            <a:r>
              <a:rPr lang="pl-PL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zkół i placówek</a:t>
            </a:r>
            <a:endParaRPr lang="pl-PL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584517" y="4029469"/>
            <a:ext cx="3861147" cy="70998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765 samodzielnych</a:t>
            </a:r>
            <a:endParaRPr lang="pl-PL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5366547" y="4021991"/>
            <a:ext cx="3646476" cy="72494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Aft>
                <a:spcPct val="35000"/>
              </a:spcAft>
            </a:pPr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385 w </a:t>
            </a:r>
            <a:r>
              <a:rPr lang="pl-PL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zespołach</a:t>
            </a:r>
            <a:endParaRPr lang="pl-PL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6360928" y="6381328"/>
            <a:ext cx="3200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danych SIO z 30.09.2018r.</a:t>
            </a:r>
            <a:endParaRPr lang="pl-PL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97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776867"/>
              </p:ext>
            </p:extLst>
          </p:nvPr>
        </p:nvGraphicFramePr>
        <p:xfrm>
          <a:off x="4105" y="1412776"/>
          <a:ext cx="9906001" cy="48489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139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261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800652">
                <a:tc>
                  <a:txBody>
                    <a:bodyPr/>
                    <a:lstStyle/>
                    <a:p>
                      <a:pPr marL="8255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obszarach funkcjonowania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szkół i placówek:</a:t>
                      </a: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9608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 i inne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962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chemeClr val="accent3">
                            <a:lumMod val="50000"/>
                          </a:schemeClr>
                        </a:buClr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przestrzegania </a:t>
                      </a:r>
                      <a:r>
                        <a:rPr lang="pl-PL" sz="14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praw dziecka i praw ucznia</a:t>
                      </a:r>
                      <a:endParaRPr lang="pl-PL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22</a:t>
                      </a:r>
                      <a:endParaRPr lang="pl-PL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62007">
                <a:tc gridSpan="12">
                  <a:txBody>
                    <a:bodyPr/>
                    <a:lstStyle/>
                    <a:p>
                      <a:pPr marL="534988" indent="-179388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nieprawidłowości: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kompleksowej organizacji pomocy psychologiczno-pedagogicznej i realizacji zaleceń  poradni;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niewłaściwa organizacja pomocy adekwatniej do rozpoznanych potrzeb ucznia we współpracy z rodzicami </a:t>
                      </a: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poradnią psychologiczno-pedagogiczną;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zajęć rewalidacyjnych i specjalistycznych, działań wspierających rodziców;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nieposzanowanie przez nauczycieli godności ucznia;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nierzetelne realizowanie zadań przez wychowawcę klasy.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729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600" dirty="0" smtClean="0">
                <a:effectLst/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i innych kontroli </a:t>
            </a:r>
            <a:b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wynikających z odrębnych przepisów</a:t>
            </a:r>
            <a:endParaRPr lang="pl-PL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2019-09-13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342647"/>
              </p:ext>
            </p:extLst>
          </p:nvPr>
        </p:nvGraphicFramePr>
        <p:xfrm>
          <a:off x="3" y="1318507"/>
          <a:ext cx="9905997" cy="55613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935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93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6227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332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16295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 i inne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</a:t>
                      </a:r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016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Obszary funkcjonowania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szkół i placówek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będące przedmiotem kontroli:</a:t>
                      </a:r>
                      <a:endParaRPr lang="pl-PL" sz="18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832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zapewnienie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uczniom bezpiecznych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higienicznych warunków nauki, wychowania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opieki</a:t>
                      </a:r>
                      <a:endParaRPr lang="pl-PL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185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zasad oceniania, klasyfikowania i promowania uczniów oraz prowadzenia egzaminów, a także przestrzeganie przepisów dotyczących obowiązku szkolnego i obowiązku </a:t>
                      </a:r>
                      <a:r>
                        <a:rPr lang="pl-PL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nauki, w szczególności niestosowanie</a:t>
                      </a:r>
                      <a: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przez nauczycieli </a:t>
                      </a:r>
                      <a:b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 ocenianiu bieżącym zapisów wewnątrzszkolnego oceniania</a:t>
                      </a:r>
                      <a:endParaRPr lang="pl-PL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realizacja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podstaw programowych i ramowych planów nauczania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2538">
                <a:tc>
                  <a:txBody>
                    <a:bodyPr/>
                    <a:lstStyle/>
                    <a:p>
                      <a:pPr marL="171450" lvl="0" indent="-171450" algn="l">
                        <a:lnSpc>
                          <a:spcPct val="115000"/>
                        </a:lnSpc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przestrzeganie przez szkołę niepubliczną przepisów art.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pl-PL" sz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3 ustawy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Prawo oświatowe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praw dziecka i praw ucznia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statutu szkoły lub placówki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zgodność zatrudniania nauczycieli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wymaganymi kwalifikacjami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63195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inne, </a:t>
                      </a: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 szczególności  dotyczące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nieprawidłowego sprawowania nadzoru pedagogicznego przez dyrektora szkoły, niewłaściwej współpracy</a:t>
                      </a:r>
                      <a:r>
                        <a:rPr lang="pl-PL" sz="1200" b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z rodzicami, organizacji pomocy psychologiczno-pedagogicznej</a:t>
                      </a:r>
                      <a:endParaRPr lang="pl-PL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86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115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29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Liczba wydanych zaleceń: </a:t>
                      </a:r>
                      <a:endParaRPr lang="pl-PL" sz="1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144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pl-PL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pl-PL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210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1465538" y="116096"/>
            <a:ext cx="8311997" cy="89255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pl-PL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 82  kontroli w trybie działań doraźnych wydano 210 zaleceń.</a:t>
            </a:r>
            <a:b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 38  kontroli w trybie działań doraźnych nie wydano zaleceń.</a:t>
            </a:r>
          </a:p>
          <a:p>
            <a:pPr algn="ctr"/>
            <a:endParaRPr lang="pl-PL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25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952151"/>
              </p:ext>
            </p:extLst>
          </p:nvPr>
        </p:nvGraphicFramePr>
        <p:xfrm>
          <a:off x="128464" y="1556792"/>
          <a:ext cx="9073007" cy="2770500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3096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75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53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75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2864">
                <a:tc>
                  <a:txBody>
                    <a:bodyPr/>
                    <a:lstStyle/>
                    <a:p>
                      <a:pPr algn="ctr" fontAlgn="b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2018/2019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2017/2018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2016/2017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2015/2016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2864">
                <a:tc>
                  <a:txBody>
                    <a:bodyPr/>
                    <a:lstStyle/>
                    <a:p>
                      <a:pPr algn="l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kontroli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239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2864">
                <a:tc>
                  <a:txBody>
                    <a:bodyPr/>
                    <a:lstStyle/>
                    <a:p>
                      <a:pPr algn="l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wydanych zaleceń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326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1908">
                <a:tc>
                  <a:txBody>
                    <a:bodyPr/>
                    <a:lstStyle/>
                    <a:p>
                      <a:pPr algn="l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Współczynnik  ilości zaleceń  do ilości kontroli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1,75</a:t>
                      </a:r>
                      <a:endParaRPr lang="pl-PL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1,04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1,22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1,36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768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 wynikające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 analizy wyników kontroli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17986"/>
            <a:ext cx="9751250" cy="5429263"/>
          </a:xfrm>
        </p:spPr>
        <p:txBody>
          <a:bodyPr>
            <a:normAutofit fontScale="92500" lnSpcReduction="20000"/>
          </a:bodyPr>
          <a:lstStyle/>
          <a:p>
            <a:r>
              <a:rPr lang="pl-PL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szkół i placówek powinni</a:t>
            </a:r>
            <a:r>
              <a:rPr lang="pl-PL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pl-PL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szczególny nacisk położyć na zapewnienie uczniom bezpiecznych i higienicznych warunków nauki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pobytu w szkole i placówce;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egzekwować od nauczycieli prawidłowej realizacji zadań związanych z zapewnieniem bezpieczeństwa uczniom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czasie zajęć organizowanych przez szkołę; 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wzmocnić nadzór nad przestrzeganiem przez nauczycieli zaleceń zawartych w opiniach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orzeczeniach poradni psychologiczno-pedagogicznych 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respektować przepisy prawa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dotyczące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działalności dydaktycznej, wychowawczej, opiekuńczej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innej działalności statutowej szkoły;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organizować pomoc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psychologiczno-pedagogiczną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stosownie do potrzeb i deficytów uczniów,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bądź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wychowanków;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przestrzegać zasad opracowywania indywidualnych programów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edukacyjno-terapeutycznych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określonych przepisami prawa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przestrzegać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przepisów prawa, w tym szczególnie zasad oceniania, klasyfikowania i promowania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uczniów;</a:t>
            </a: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zaplanować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nadzór w zakresie współpracy z rodzicami dzieci wymagających objęcia opieką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psychologiczno-pedagogiczną;</a:t>
            </a: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zaplanować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formy doskonalenia zawodowego dla dyrektorów/nauczycieli w zakresie udzielania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dokumentowania pomocy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psychologiczno-pedagogicznej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także skutecznej współpracy dyrektorów/ nauczycieli i komunikowania się z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rodzicami.</a:t>
            </a: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379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Uwagi dotyczące zaleceń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412776"/>
            <a:ext cx="9596439" cy="4478673"/>
          </a:xfrm>
        </p:spPr>
        <p:txBody>
          <a:bodyPr/>
          <a:lstStyle/>
          <a:p>
            <a:pPr marL="0" indent="0" algn="just"/>
            <a:endParaRPr lang="pl-PL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yrektor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lub placówki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zobowiązany jest egzekwować udzielanie kary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nauczycielowi,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rozpatrzona skarga lub zbadana sprawa w piśmie potwierdza zasadność wskazanych zarzutów.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lub placówki,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terminie 30 dni od dnia otrzymania zaleceń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wniesienia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zastrzeżeń – 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30 dni od dnia otrzymania pisemnego zawiadomienia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nieuwzględnieniu zastrzeżeń, jest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zobligowany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powiadomić: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o sposobie realizacji zaleceń,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prowadzący szkołę lub placówkę o otrzymanych zaleceniach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o sposobie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ich realizacji.</a:t>
            </a:r>
          </a:p>
          <a:p>
            <a:pPr marL="0" indent="0" algn="just">
              <a:buClr>
                <a:srgbClr val="FF0000"/>
              </a:buClr>
            </a:pP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262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28" y="2130426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Kontrole w trybie działań doraźnych </a:t>
            </a:r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na prośbę Ministra Edukacji Narodowej </a:t>
            </a:r>
            <a:b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60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w trybie działań doraźnych na prośbę MEN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412776"/>
            <a:ext cx="9596439" cy="4478673"/>
          </a:xfrm>
        </p:spPr>
        <p:txBody>
          <a:bodyPr>
            <a:noAutofit/>
          </a:bodyPr>
          <a:lstStyle/>
          <a:p>
            <a:pPr marL="0" indent="0" algn="just"/>
            <a:endParaRPr lang="pl-PL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dniu 11 maja 2019 r. Minister Edukacji Narodowej zwrócił się do kuratorów oświaty z prośbą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o zobowiązanie dyrektorów szkół w ramach sprawowanego nadzoru pedagogicznego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do:</a:t>
            </a:r>
          </a:p>
          <a:p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przeprowadzenia rad pedagogicznych na temat obowiązków w zakresie zapewnienia bezpieczeństwa uczniom, wynikających z przepisów prawa oświatowego, procedur zachowania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sytuacjach kryzysowych i nadzwyczajnych;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zorganizowania spotkań z rodzicami uczniów, podczas których zostaną przedstawione procedury bezpieczeństwa obowiązujące na terenie danej placówki oraz osoby i instytucje, do których można zgłosić się o wsparcie w sytuacjach wymagających pomocy psychologiczno-pedagogicznej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i wychowawczej;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przeprowadzenia godzin wychowawczych z uczniami na temat czynników warunkujących bezpieczeństwo w szkole, procedur zachowania w sytuacji nadzwyczajnej oraz obowiązków wynikających z poszanowania drugiego człowieka;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wzmocnienia współpracy pomiędzy szkołą a rodzicami, w tym przez utworzenie formuły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tzw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anonimowej skrzynki na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sygnały.</a:t>
            </a: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 algn="just">
              <a:buClr>
                <a:srgbClr val="FF0000"/>
              </a:buClr>
            </a:pPr>
            <a:endParaRPr lang="pl-PL" sz="18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18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w trybie działań doraźnych na prośbę MEN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340768"/>
            <a:ext cx="9596439" cy="4478673"/>
          </a:xfrm>
        </p:spPr>
        <p:txBody>
          <a:bodyPr>
            <a:noAutofit/>
          </a:bodyPr>
          <a:lstStyle/>
          <a:p>
            <a:pPr algn="just"/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Jednocześnie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zobowiązano kuratorów oświaty do przeprowadzenia kontroli w trybie działań doraźnych w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10 %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szkół określonego typu, w celu weryfikacji wykonania działań.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Lubuski Kurator Oświaty zobowiązał dyrektorów szkół z terenu województwa lubuskiego do przeprowadzenia wymienionych czynności do końca maja 2019 r.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czerwcu 2019 r. przeprowadzono łącznie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65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kontroli, obejmując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11,1%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szkół określonego typu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tj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szkoły podstawowe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(41)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gimnazja </a:t>
            </a:r>
            <a:r>
              <a:rPr lang="pl-PL" sz="18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licea ogólnokształcące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(8)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technika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(7)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oraz branżowe szkoły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I stopnia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(6)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endParaRPr lang="pl-PL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pięciu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jednostkach, tj. w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7,7 %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skontrolowanych szkół wydano zalecenia pokontrolne. Dotyczyły one niewykonania działań w zakresie: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zorganizowania spotkania z rodzicami uczniów w tym przekazania informacji o osobach oraz instytucjach, do których można zgłosić się o wsparcie w sytuacjach wymagających pomocy  psychologiczno-pedagogicznej i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wychowawczej;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przeprowadzenia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godziny wychowawczej z uczniami na temat:</a:t>
            </a:r>
          </a:p>
          <a:p>
            <a:pPr marL="273050"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-  procedur zachowania w sytuacji nadzwyczajnej;</a:t>
            </a:r>
          </a:p>
          <a:p>
            <a:pPr marL="273050"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-  obowiązków wynikających z poszanowania drugiego człowieka;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wzmocnienia współpracy z rodzicami, w tym utworzenia formuły tzw. anonimowej skrzynki na sygnały.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Dyrektorzy szkół, w których stwierdzono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nieprawidłowości,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poinformowali o wykonaniu zaleceń.</a:t>
            </a:r>
          </a:p>
          <a:p>
            <a:pPr marL="0" indent="0" algn="just">
              <a:buClr>
                <a:srgbClr val="FF0000"/>
              </a:buClr>
            </a:pPr>
            <a:endParaRPr lang="pl-PL" sz="18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65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28" y="2130426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26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240314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" y="1484784"/>
            <a:ext cx="9711664" cy="49530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2018/2019</a:t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zgodnie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ustalonymi przez Ministra Edukacji Narodowej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podstawowymi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kierunkami realizacji polityki oświatowej państwa,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prowadzone było na platformie SEO w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czterech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obszarach:</a:t>
            </a:r>
          </a:p>
          <a:p>
            <a:pPr algn="ctr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dostosowanie bazy lokalowej do wymagań określonych przepisami prawa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młodzieżowe ośrodki wychowawcze, młodzieżowe ośrodki socjoterapii, specjalne ośrodki szkolno-wychowawcze i specjalne ośrodki wychowawcze –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prowadzenie działalności innowacyjnej i wykorzystanie technologii informacyjno-komunikacyjnych w procesie nauczania </a:t>
            </a:r>
          </a:p>
          <a:p>
            <a:pPr marL="355600" lvl="0" algn="just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publiczne szkoły podstawowe, ogólnodostępne i specjalne, z wyłączeniem szkół podstawowych dla dorosłych –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organizacja kształcenia uczniów według indywidualnego programu i toku nauki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(publiczne szkoły podstawowe –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szkół, w których uczniowie realizują indywidualny program lub tok nauki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u uczniów kompetencji kluczowych </a:t>
            </a:r>
            <a:endParaRPr lang="pl-PL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lvl="0" algn="just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wszystkie typy szkół – szkoły wskazane przez Kuratora Oświaty).</a:t>
            </a:r>
          </a:p>
          <a:p>
            <a:pPr algn="just">
              <a:buClr>
                <a:srgbClr val="FF0000"/>
              </a:buClr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734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podstawowych kierunków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polityki oświatowej państwa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2018/2019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38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9877" y="2276872"/>
            <a:ext cx="9751250" cy="3816424"/>
          </a:xfrm>
        </p:spPr>
        <p:txBody>
          <a:bodyPr>
            <a:normAutofit/>
          </a:bodyPr>
          <a:lstStyle/>
          <a:p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placówek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 tym:</a:t>
            </a: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młodzieżowy ośrodek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wychowawczy,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młodzieżowe ośrodki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socjoterapii,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specjalnych ośrodków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szkolno-wychowawczych.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Bazę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lokalową do przepisów prawa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dostosowało 8 ośrodków.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dyrektorów ośrodków wskazało na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braki w wyposażeniu.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zaokrąglony 3"/>
          <p:cNvSpPr/>
          <p:nvPr/>
        </p:nvSpPr>
        <p:spPr>
          <a:xfrm>
            <a:off x="272480" y="1412776"/>
            <a:ext cx="9505056" cy="576064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/>
              <a:t>T1: Dostosowanie </a:t>
            </a:r>
            <a:r>
              <a:rPr lang="pl-PL" sz="2000" b="1" dirty="0"/>
              <a:t>bazy lokalowej do wymagań określonych przepisami prawa 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51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4490" y="1556792"/>
            <a:ext cx="9751250" cy="4392488"/>
          </a:xfrm>
        </p:spPr>
        <p:txBody>
          <a:bodyPr>
            <a:normAutofit/>
          </a:bodyPr>
          <a:lstStyle/>
          <a:p>
            <a:r>
              <a:rPr lang="pl-PL" sz="2000" b="1" dirty="0" smtClean="0">
                <a:solidFill>
                  <a:srgbClr val="5805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Wnioski:</a:t>
            </a:r>
            <a:endParaRPr lang="pl-PL" sz="2000" b="1" dirty="0">
              <a:solidFill>
                <a:srgbClr val="5805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prowadzące młodzieżowe ośrodki wychowawcze, młodzieżowe ośrodki socjoterapii, specjalne ośrodki szkolno-wychowawcze i specjalne ośrodki wychowawcze, które w dniu wejścia w życie rozporządzenia nie spełniają wymagań, o których mowa odpowiednio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26 i § 43,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dostosują ośrodki do tych wymagań do dnia 31 sierpnia 2020 r. </a:t>
            </a:r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(§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 rozporządzenia Ministra Edukacji Narodowej z dnia 11 sierpnia 2017 r. w sprawie publicznych placówek oświatowo-wychowawczych, młodzieżowych ośrodków wychowawczych, młodzieżowych ośrodków socjoterapii, specjalnych ośrodków szkolno-wychowawczych, specjalnych ośrodków wychowawczych, ośrodków rewalidacyjno-wychowawczych oraz placówek zapewniających opiekę i wychowanie uczniom w okresie pobierania nauki poza miejscem stałego zamieszkania (Dz.U. poz. 1606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87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2348880"/>
            <a:ext cx="9900633" cy="5429263"/>
          </a:xfrm>
        </p:spPr>
        <p:txBody>
          <a:bodyPr>
            <a:normAutofit/>
          </a:bodyPr>
          <a:lstStyle/>
          <a:p>
            <a:pPr lvl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302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publiczne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ogólnodostępne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specjalne,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wyłączeniem szkół podstawowych dla dorosłych. </a:t>
            </a:r>
          </a:p>
          <a:p>
            <a:pPr lvl="0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Działalność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innowacyjną w roku szkolnym 2018/2019 prowadziło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148 szkół podstawowych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Realizowane projekty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(232 projekty)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są innowacjami: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programowymi – 87 projektów, co stanowi 27,8 %,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rganizacyjnymi – 48 projektów, co stanowi 15,34 %, 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etodycznymi – 97 projektów, co stanowi 30,99 % wszystkich realizowanych projektów.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4" name="Prostokąt zaokrąglony 3"/>
          <p:cNvSpPr/>
          <p:nvPr/>
        </p:nvSpPr>
        <p:spPr>
          <a:xfrm>
            <a:off x="560512" y="1412776"/>
            <a:ext cx="8928992" cy="7200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T2: Prowadzenie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działalności innowacyjnej i wykorzystanie technologii informacyjno-komunikacyjnych w procesie nauczania </a:t>
            </a:r>
          </a:p>
        </p:txBody>
      </p:sp>
    </p:spTree>
    <p:extLst>
      <p:ext uri="{BB962C8B-B14F-4D97-AF65-F5344CB8AC3E}">
        <p14:creationId xmlns:p14="http://schemas.microsoft.com/office/powerpoint/2010/main" val="362584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242906892"/>
              </p:ext>
            </p:extLst>
          </p:nvPr>
        </p:nvGraphicFramePr>
        <p:xfrm>
          <a:off x="344488" y="1700808"/>
          <a:ext cx="943304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12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2348880"/>
            <a:ext cx="9900633" cy="5429263"/>
          </a:xfrm>
        </p:spPr>
        <p:txBody>
          <a:bodyPr>
            <a:normAutofit/>
          </a:bodyPr>
          <a:lstStyle/>
          <a:p>
            <a:pPr lvl="0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publiczne szkoły podstawowe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kilku przypadkach dyrektorzy szkół/placówek utożsamiali indywidualny program i tok nauki z nauczaniem indywidualnym lub zindywidualizowaną ścieżką kształcenia.</a:t>
            </a:r>
          </a:p>
        </p:txBody>
      </p:sp>
      <p:sp>
        <p:nvSpPr>
          <p:cNvPr id="4" name="Prostokąt zaokrąglony 3"/>
          <p:cNvSpPr/>
          <p:nvPr/>
        </p:nvSpPr>
        <p:spPr>
          <a:xfrm>
            <a:off x="560512" y="1412776"/>
            <a:ext cx="8928992" cy="7200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T3: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Organizacja kształcenia uczniów według indywidualnego programu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toku nauki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59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2348880"/>
            <a:ext cx="9900633" cy="5429263"/>
          </a:xfrm>
        </p:spPr>
        <p:txBody>
          <a:bodyPr>
            <a:normAutofit/>
          </a:bodyPr>
          <a:lstStyle/>
          <a:p>
            <a:pPr lvl="0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szkół wskazanych przez Lubuskiego Kuratora Oświaty,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tym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szkół podstawowych,</a:t>
            </a:r>
          </a:p>
          <a:p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liceów ogólnokształcących,</a:t>
            </a: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technika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Badanie przeprowadzone było w szkołach, za pomocą wywiadu i ankiet przeprowadzonych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dyrektorem i nauczycielami.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Każdy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wizytator </a:t>
            </a:r>
            <a:r>
              <a:rPr lang="pl-PL" sz="200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obserwacje 5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lekcji w danej szkole.</a:t>
            </a:r>
          </a:p>
        </p:txBody>
      </p:sp>
      <p:sp>
        <p:nvSpPr>
          <p:cNvPr id="4" name="Prostokąt zaokrąglony 3"/>
          <p:cNvSpPr/>
          <p:nvPr/>
        </p:nvSpPr>
        <p:spPr>
          <a:xfrm>
            <a:off x="560512" y="1412776"/>
            <a:ext cx="8928992" cy="7200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T4: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u uczniów kompetencji kluczowych</a:t>
            </a:r>
          </a:p>
        </p:txBody>
      </p:sp>
    </p:spTree>
    <p:extLst>
      <p:ext uri="{BB962C8B-B14F-4D97-AF65-F5344CB8AC3E}">
        <p14:creationId xmlns:p14="http://schemas.microsoft.com/office/powerpoint/2010/main" val="175395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4490" y="1556792"/>
            <a:ext cx="9751250" cy="4392488"/>
          </a:xfrm>
        </p:spPr>
        <p:txBody>
          <a:bodyPr>
            <a:normAutofit/>
          </a:bodyPr>
          <a:lstStyle/>
          <a:p>
            <a:r>
              <a:rPr lang="pl-PL" sz="2000" b="1" dirty="0" smtClean="0">
                <a:solidFill>
                  <a:srgbClr val="5805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Wnioski:</a:t>
            </a:r>
            <a:endParaRPr lang="pl-PL" sz="2000" b="1" dirty="0">
              <a:solidFill>
                <a:srgbClr val="5805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lvl="0" indent="-457200" algn="just">
              <a:buFont typeface="+mj-lt"/>
              <a:buAutoNum type="arabicParenR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Proces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kształtowania kompetencji kluczowych na zajęciach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nie ma charakteru powszechnego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lvl="0" indent="-457200">
              <a:buFont typeface="+mj-lt"/>
              <a:buAutoNum type="arabicParenR"/>
            </a:pPr>
            <a:endParaRPr lang="pl-PL" sz="2000" b="1" u="sng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lvl="0" indent="-457200">
              <a:buFont typeface="+mj-lt"/>
              <a:buAutoNum type="arabicParenR"/>
            </a:pPr>
            <a:r>
              <a:rPr lang="pl-PL" sz="2000" b="1" u="sng" dirty="0" smtClean="0">
                <a:latin typeface="Times" panose="02020603050405020304" pitchFamily="18" charset="0"/>
                <a:cs typeface="Times" panose="02020603050405020304" pitchFamily="18" charset="0"/>
              </a:rPr>
              <a:t>Nie </a:t>
            </a:r>
            <a:r>
              <a:rPr lang="pl-PL" sz="2000" b="1" u="sng" dirty="0">
                <a:latin typeface="Times" panose="02020603050405020304" pitchFamily="18" charset="0"/>
                <a:cs typeface="Times" panose="02020603050405020304" pitchFamily="18" charset="0"/>
              </a:rPr>
              <a:t>wszyscy nauczyciele: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628650" indent="-2730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świadomie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kształcą na lekcji kompetencje kluczowe uczniów,</a:t>
            </a:r>
          </a:p>
          <a:p>
            <a:pPr marL="628650" indent="-2730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potrafią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wskazać, jakie kompetencje kluczowe były kształtowane na zajęciach,</a:t>
            </a:r>
          </a:p>
          <a:p>
            <a:pPr marL="628650" indent="-2730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mają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świadomość, że obowiązek kształtowania kompetencji kluczowych na lekcji wynika z realizacji podstawy programowej,</a:t>
            </a:r>
          </a:p>
          <a:p>
            <a:pPr marL="628650" indent="-2730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nawiązują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na zajęciach do wiedzy i doświadczeń otaczającego nas świata.</a:t>
            </a:r>
          </a:p>
          <a:p>
            <a:endParaRPr lang="pl-PL" sz="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26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Uwagi i rekomendacje do dalszej pracy wynikające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 analizy wyników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monitorowania pracy szkół i placówek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340768"/>
            <a:ext cx="9751250" cy="5672672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i rekomendacje: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Zapoznawać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się z kierunkami realizacji polityki oświatowej państwa na dany rok szkolny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strona MEN: Strona główna » Jakość edukacji » Nadzór pedagogiczny ).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Obserwować komunikaty zamieszczane na stronie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Kuratorium Oświaty: </a:t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(Menu główne - Nadzór pedagogiczny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Monitorowanie).</a:t>
            </a: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Sprawdzać aktualny dostęp do platformy SEO (</a:t>
            </a:r>
            <a:r>
              <a:rPr lang="pl-PL" sz="19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http://www.seo2.npseo.pl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problemu z dostępem kontaktować się natychmiast z pracownikiem wskazanym przez Lubuskiego Kuratora Oświaty do przeprowadzania monitorowania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Sylwia Czapla 95-725-50-30).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Wypełniać </a:t>
            </a:r>
            <a:r>
              <a:rPr lang="pl-PL" sz="19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należy tyko </a:t>
            </a:r>
            <a:r>
              <a:rPr lang="pl-PL" sz="19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 arkusze, które dotyczą danej placówki/danego typu szkoły. </a:t>
            </a:r>
            <a:r>
              <a:rPr lang="pl-PL" sz="19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Jeśli </a:t>
            </a:r>
            <a:r>
              <a:rPr lang="pl-PL" sz="19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badany obszar nie dotyczy szkoły nie kończyć i nie zapisywać ankiety.</a:t>
            </a:r>
            <a:endParaRPr lang="pl-PL" sz="19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Ankiety należy wypełniać w wyznaczonym terminie. Ze względu na przekazywanie danych do MEN, ankiety wypełnione po wyznaczonym terminie nie są liczone do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sprawozdania, a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zadanie traktuje się jako niewypełnione przez dyrektora danej szkoły/placówki.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 wypełnieniem arkusza przypomnieć akty prawa, aby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udzielone odpowiedzi były zgodne </a:t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aktualnymi przepisami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prawa oświatowego.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Dochować staranności w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terminowym 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jakościowym przekazywaniu informacji.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jest jedną z form nadzoru pedagogicznego, ankiety monitorowania powinien wypełniać dyrektor szkoły.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399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48</a:t>
            </a:fld>
            <a:endParaRPr lang="pl-PL"/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2222697" y="2420893"/>
            <a:ext cx="6084676" cy="14700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450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i="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</a:t>
            </a:r>
            <a:b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szkół i placówek</a:t>
            </a:r>
          </a:p>
        </p:txBody>
      </p:sp>
    </p:spTree>
    <p:extLst>
      <p:ext uri="{BB962C8B-B14F-4D97-AF65-F5344CB8AC3E}">
        <p14:creationId xmlns:p14="http://schemas.microsoft.com/office/powerpoint/2010/main" val="160072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49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szkół i placówek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4023" y="1297506"/>
            <a:ext cx="9906000" cy="461664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tabLst>
                <a:tab pos="457200" algn="l"/>
              </a:tabLst>
            </a:pPr>
            <a:endParaRPr lang="pl-PL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/>
            </a:pPr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przygotowywanie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podawanie do publicznej wiadomości na stronie internetowej organu analiz wyników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sprawowanego nadzoru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pedagogicznego, w tym wniosków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ewaluacji zewnętrznych 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kontroli;</a:t>
            </a:r>
          </a:p>
          <a:p>
            <a:pPr marL="534988" lvl="0" indent="-17938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opracowywanie analiz okresowych i całościowych w kontekście tematyki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przewidzianych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planie nadzoru pedagogicznego Lubuskiego Kuratora Oświaty, kontroli w trybie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działań </a:t>
            </a:r>
            <a:r>
              <a:rPr lang="pl-PL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doraźnych 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oraz zakresu ewaluacji.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 startAt="2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przekazywanie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informacji o istotnych zagadnieniach dotyczących systemu oświaty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zmianach w przepisach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prawa dotyczących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funkcjonowania szkół 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placówek;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 organizowanie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konferencji i narad dla dyrektorów szkół 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placówek.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 startAt="2"/>
            </a:pPr>
            <a:endParaRPr lang="pl-PL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rostokąt z rogami zaokrąglonymi po przekątnej 1"/>
          <p:cNvSpPr/>
          <p:nvPr/>
        </p:nvSpPr>
        <p:spPr>
          <a:xfrm>
            <a:off x="-4423" y="1274124"/>
            <a:ext cx="9891977" cy="720080"/>
          </a:xfrm>
          <a:prstGeom prst="round2DiagRect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wspomaga szkoły i placówki </a:t>
            </a:r>
            <a:r>
              <a:rPr lang="pl-PL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szczególności </a:t>
            </a:r>
            <a:r>
              <a:rPr lang="pl-PL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poprzez</a:t>
            </a:r>
            <a:r>
              <a:rPr lang="pl-PL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20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MEN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na rok szkolny 2018/2019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na rok szkolny 2018/2019 ustalił następujące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podstawowe kierunki realizacji polityki oświatowej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państwa: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rocznica odzyskania niepodległości – wychowanie do wartości i kształtowanie patriotycznych postaw uczniów.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Wdrażanie nowej podstawy programowej kształcenia ogólnego. Kształcenie rozwijające samodzielność, kreatywność i innowacyjność uczniów.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zawodowe oparte na ścisłej współpracy z pracodawcami. Rozwój doradztwa zawodowego.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Rozwijanie kompetencji cyfrowych uczniów i nauczycieli. Bezpieczne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odpowiedzialne korzystanie z zasobów dostępnych w sieci.</a:t>
            </a:r>
          </a:p>
          <a:p>
            <a:pPr lvl="0" algn="just">
              <a:buFont typeface="+mj-lt"/>
              <a:buAutoNum type="arabicPeriod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FF0000"/>
              </a:buClr>
            </a:pP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853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50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szkół i placówek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4023" y="1297506"/>
            <a:ext cx="9906000" cy="529375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410"/>
              </a:spcBef>
              <a:spcAft>
                <a:spcPts val="0"/>
              </a:spcAft>
            </a:pP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Wnioski: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Przekazywane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informacje o istotnych zagadnieniach dotyczących systemu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oświaty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zmianach w przepisach prawa dotyczących funkcjonowania szkół  i placówek przez Lubuskiego Kuratora Oświaty z wykorzystaniem form konferencji i narad dla dyrektorów oraz informacji na stronie internetowej LKO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przyczyniły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się do podniesienia  kompetencji w obszarze planowania i realizacji zadań w zakresie sprawowanego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nadzoru.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związku z niezadowalającymi wynikami uzyskiwanymi przez szkoły na egzaminach zewnętrznych Lubuski Kurator Oświaty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określił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zadanie opracowania</a:t>
            </a:r>
            <a:b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i realizowania programu „Wspomaganie dyrektorów szkół podstawowych w zakresie sprawowania nadzoru pedagogicznego nad procesem kształcenia” w celu podwyższenia skuteczności kształcenia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Prowadzony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nadzór pedagogiczny na terenie gmin i powiatów przez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wizytatorów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przyczynił się do wsparcia merytorycznego dyrektorów szkół/placówek, pomocy </a:t>
            </a:r>
            <a:b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w rozwiązywaniu konkretnych problemów oraz współpracy z organami prowadzącymi.</a:t>
            </a:r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77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Pozostałe zadania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68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Oceny pracy dyrektorów</a:t>
            </a:r>
            <a:endParaRPr lang="pl-PL" sz="18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Od roku szkolnego 2017/2018 oceną pracy dyrektorów szkół i placówek zajmuje się Wydział Nadzoru Pedagogicznego.</a:t>
            </a:r>
          </a:p>
          <a:p>
            <a:pPr lvl="0"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roku szkolnym 2018/2019 w Kuratorium Oświaty dokonano ocen pracy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6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4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dyrektorów szkół i placówek, w tym:</a:t>
            </a:r>
          </a:p>
          <a:p>
            <a:pPr lvl="0"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19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ocen pracy w okresie IX-XII 2018,</a:t>
            </a:r>
          </a:p>
          <a:p>
            <a:pPr marL="342900" lvl="0" indent="-34290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45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ocen pracy w okresie I-VIII 2019.</a:t>
            </a:r>
          </a:p>
          <a:p>
            <a:pPr lvl="0"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99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Organizacja konkursów przedmiotowych </a:t>
            </a:r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Lubuskiego </a:t>
            </a:r>
            <a:r>
              <a:rPr lang="pl-PL" sz="1800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Kuratora Oświaty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429263"/>
          </a:xfrm>
        </p:spPr>
        <p:txBody>
          <a:bodyPr>
            <a:noAutofit/>
          </a:bodyPr>
          <a:lstStyle/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2019/2020 organizowane będą konkursy przedmiotowe Lubuskiego Kuratora Oświaty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uczniów szkół podstawowych z 10 przedmiotów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biologia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chemia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fizyka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geografia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historia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język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angielski,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język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francuski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język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niemiecki,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język polski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matematyka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Konkursy podobnie jak w latach ubiegłych obsługiwane będą na serwerze kuratorium. Zasady zgłaszania uczniów na platformie ESKP pozostają bez zmian. Szkoły dokonują wpisów na platformie za pomocą posiadanych loginów i haseł. W przypadku potrzeby wprowadzenia zmian istnieje możliwość dodania nowych placówek. </a:t>
            </a:r>
          </a:p>
          <a:p>
            <a:pPr algn="just"/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Prosimy o dokładne wypełnianie zgłoszeń uczniów, gdyż na tej podstawie wystawiane są zaświadczenia dla laureatów i finalistów konkursów. Zgłaszamy wszystkich uczniów do etapu szkolnego biorących udział 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poszczególnych konkursach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Platforma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zostanie uruchomiona od 1 listopada 2019 r. </a:t>
            </a:r>
          </a:p>
        </p:txBody>
      </p:sp>
    </p:spTree>
    <p:extLst>
      <p:ext uri="{BB962C8B-B14F-4D97-AF65-F5344CB8AC3E}">
        <p14:creationId xmlns:p14="http://schemas.microsoft.com/office/powerpoint/2010/main" val="296725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Awans zawodowy </a:t>
            </a:r>
            <a:endParaRPr lang="pl-PL" sz="18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sesji zimowej do Lubuskiego Kuratora Oświaty wpłynęło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117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wniosków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 podjęcie postępowania kwalifikacyjnego na stopień nauczyciela dyplomowanego:</a:t>
            </a:r>
          </a:p>
          <a:p>
            <a:pPr lvl="0" algn="just"/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116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postepowań zakończyło się pozytywnie,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postępowanie – negatywnie.</a:t>
            </a:r>
          </a:p>
          <a:p>
            <a:pPr lvl="0"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sesji </a:t>
            </a:r>
            <a:r>
              <a:rPr lang="pl-PL" smtClean="0">
                <a:latin typeface="Times" panose="02020603050405020304" pitchFamily="18" charset="0"/>
                <a:cs typeface="Times" panose="02020603050405020304" pitchFamily="18" charset="0"/>
              </a:rPr>
              <a:t>letniej 2019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wpłynęło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271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wniosków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 podjęcie postępowania kwalifikacyjnego na stopień nauczyciela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dyplomowanego, z czego: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267 postepowań zakończyło się pozytywnie, 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1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postępowanie –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negatywnie,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1 postępowanie zawieszono,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2 wnioski wycofano.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Razem w roku szkolnym 2018/2019 rozpatrzono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388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wniosków nauczycieli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 podjęcie postępowania kwalifikacyjnego na stopień nauczyciela dyplomowanego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lvl="0"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34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Dotacje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55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170994"/>
              </p:ext>
            </p:extLst>
          </p:nvPr>
        </p:nvGraphicFramePr>
        <p:xfrm>
          <a:off x="200472" y="1340769"/>
          <a:ext cx="9505056" cy="5508864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66432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1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53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Rodzaj działania – 2019 r.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Kwota w zł.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75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Wypoczynek letni dla dzieci z rodzin z terenu województwa lubuskiego finansowany w całości z budżetu państwa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1 226 305,00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53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Dofinansowanie wypoczynku letniego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526 038,00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53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Wyprawka szkolna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247 455,00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53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Realizacja zadań w zakresie wychowania przedszkolnego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35 647 424,00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860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Dotacja celowa na wyposażenie szkół w podręczniki, materiały edukacyjne lub materiały ćwiczeniowe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87313" indent="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5 170 </a:t>
                      </a: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000,00</a:t>
                      </a:r>
                      <a:br>
                        <a:rPr lang="pl-PL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(będzie 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zwiększona o  2 000 000,00)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412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Zasiłek losowy na cele edukacyjne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brak zdarzeń losowych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4435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Rządowy program rozwoju szkolnej infrastruktury oraz kompetencji uczniów i nauczycieli w zakresie technologii informacyjno-komunikacyjnych na lata 2017-2019 – „Aktywna tablica”.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830 200,00</a:t>
                      </a:r>
                    </a:p>
                    <a:p>
                      <a:pPr marL="4763" indent="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(limit na województwo lubuskie w br. 2 121 875,00 zł)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5241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Program „Posiłek w szkole i w domu”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763" indent="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1 007 938,18 zł (limit na województwo lubuskie w br. 1 016 003,00 zł)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275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Dofinansowanie świadczeń pomocy materialnej o charakterze socjalnym - stypendia i zasiłki szkolne za okres I – VI 2019 r.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5 679 236,00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5208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28664" y="116632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Dotacje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56</a:t>
            </a:fld>
            <a:endParaRPr lang="pl-PL"/>
          </a:p>
        </p:txBody>
      </p:sp>
      <p:graphicFrame>
        <p:nvGraphicFramePr>
          <p:cNvPr id="8" name="Wykres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9697757"/>
              </p:ext>
            </p:extLst>
          </p:nvPr>
        </p:nvGraphicFramePr>
        <p:xfrm>
          <a:off x="128464" y="1340768"/>
          <a:ext cx="1049846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1777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57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795880" y="2662759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Informacje dotyczące opiniowania arkuszy organizacji pracy szkół i placówek</a:t>
            </a:r>
            <a:endParaRPr lang="pl-PL" sz="32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13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3460" y="1256467"/>
            <a:ext cx="9906000" cy="51244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Przy opracowywaniu aneksów do arkusza organizacji </a:t>
            </a:r>
            <a:r>
              <a:rPr lang="pl-PL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szkoły/placówki </a:t>
            </a:r>
            <a:r>
              <a:rPr lang="pl-PL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szczególną uwagę należy zwrócić na:</a:t>
            </a:r>
          </a:p>
          <a:p>
            <a:pPr algn="just"/>
            <a:endParaRPr lang="pl-PL" sz="1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pełną nazwę szkoły, zgodną z podjętą uchwałą przez radę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gminy/powiatu,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czytelne zapisy ujęte w arkuszu i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załączniku,  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przydzielanie liczby godzin poszczególnym nauczycielom zgodnie z obowiązującym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prawem,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planowanie zajęć z zakresu pomocy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psychologiczno-pedagogicznej,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zgodność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tygodniowego wymiaru  godzin obowiązkowych zajęć edukacyjnych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ustalonych </a:t>
            </a:r>
            <a:b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szkolnym planie nauczania dla klas na I </a:t>
            </a:r>
            <a:r>
              <a:rPr lang="pl-PL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II etapie edukacyjnym z liczbą tygodniowego wymiaru godzin obowiązkowych zajęć edukacyjnych wskazanym w przedmiotowych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rozporządzeniach,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organizację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zajęć, które wynikają ze szczególnych przepisów między innymi: religii/etyki, wychowania do życia w rodzinie, zajęć doradztwa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zawodowego,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zaplanowanie godzin  pracy biblioteki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szkolnej,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przestrzeganie zasad obowiązkowego podziału na grupy – zgodnie z odpowiednimi przepisami w tym zakresie (język obcy, wychowanie fizyczne, zajęcia komputerowe/informatyka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pełne brzmienie nazw obowiązkowych i dodatkowych zajęć edukacyjnych, zgodnych 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ramowym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szkolnym planem nauczania/tygodniowym rozkładem zajęć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przedstawienie legendy w przypadku zastosowania skrótów lub innych oznaczeń w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arkuszu.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WS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>
              <a:solidFill>
                <a:prstClr val="black"/>
              </a:solidFill>
            </a:endParaRPr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1832653" y="160338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000" dirty="0" smtClean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do arkusza organizacji szkoły/placówki</a:t>
            </a:r>
            <a:endParaRPr lang="pl-PL" sz="20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42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 smtClean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do arkusza organizacji szkoły</a:t>
            </a:r>
            <a:endParaRPr lang="pl-PL" sz="20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Zmiany wprowadzone do 30 września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opracowuje,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 zasięgnięciu opinii zakładowych organizacji związkowych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(art. 110 ust. 5 Ustawy Prawo Oświatowe).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 prowadzący szkołę zatwierdza wprowadzone przez dyrektora szkoły zmiany, po zasięgnięciu opinii organu sprawującego nadzór pedagogiczny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(art. 110 ust. 5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Przepis opracowania arkusza organizacji szkoły </a:t>
            </a:r>
            <a:r>
              <a:rPr lang="pl-PL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 dotyczy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dyrektorów szkół niepublicznych. Jeśli organ prowadzący szkołę zdecyduje, że dyrektor ma opracować projekt arkusza, to tryb sporządzenia, warunki zatwierdzenia dobrze jest uregulować w statucie szkoły.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6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MEN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76"/>
            <a:ext cx="9906000" cy="5157664"/>
          </a:xfrm>
        </p:spPr>
        <p:txBody>
          <a:bodyPr>
            <a:normAutofit lnSpcReduction="10000"/>
          </a:bodyPr>
          <a:lstStyle/>
          <a:p>
            <a:pPr algn="just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związku z realizacją podstawowych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oświatowej państwa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2018/2019:</a:t>
            </a:r>
          </a:p>
          <a:p>
            <a:pPr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kontroli przewidzianych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 z wykorzystaniem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arkuszy kontroli zatwierdzonych przez ministra właściwego do spraw oświaty 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wychowania,</a:t>
            </a: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trybie działań doraźnych na sygnalizowane nieprawidłowości </a:t>
            </a:r>
            <a:b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 i placówkach związane z problematyką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w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115 szkołach i placówkach  nadzorowanych przez 115 dyrektorów oraz rozpatrzono </a:t>
            </a:r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skarg.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Ponadto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przeprowadzono: 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wynikające z art. 14 ust. 3 ustawy Prawo oświatowe,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w zakresie „Działania dotyczące wzmocnienia bezpieczeństwa” na wniosek Ministerstwa Edukacji Narodowej.</a:t>
            </a: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ewaluacji zewnętrznych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uwzględniających problematykę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oświatowej państwa,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monitorowania,</a:t>
            </a:r>
            <a:endParaRPr lang="pl-PL" sz="1800" dirty="0">
              <a:latin typeface="Times New Roman" pitchFamily="18" charset="0"/>
              <a:cs typeface="Times New Roman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itchFamily="18" charset="0"/>
                <a:cs typeface="Times New Roman" pitchFamily="18" charset="0"/>
              </a:rPr>
              <a:t>podejmował wiele działań na polecenie MEN, ORE wynikających z kierunków polityki oświatowej państwa.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114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360712" y="450852"/>
            <a:ext cx="6408190" cy="523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2800" b="1" i="1" dirty="0">
                <a:solidFill>
                  <a:srgbClr val="0000A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                                Aneksy</a:t>
            </a:r>
            <a:r>
              <a:rPr lang="pl-PL" b="1" i="1" dirty="0">
                <a:solidFill>
                  <a:srgbClr val="0000A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00026" y="1557340"/>
            <a:ext cx="9432925" cy="39703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r>
              <a:rPr lang="pl-PL" sz="28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 wszystkich zmian wprowadzonych w arkuszu organizacyjnym do 30 września należy sporządzić aneks </a:t>
            </a:r>
            <a:br>
              <a:rPr lang="pl-PL" sz="28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8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 przedstawić go do zaopiniowania organowi nadzoru pedagogicznego.</a:t>
            </a:r>
          </a:p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endParaRPr lang="pl-PL" sz="2800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r>
              <a:rPr lang="pl-PL" sz="2800" u="sng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Zgodnie z zarządzeniem Lubuskiego Kuratora Oświaty</a:t>
            </a:r>
            <a:r>
              <a:rPr lang="pl-PL" sz="2800" u="sng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r>
              <a:rPr lang="pl-PL" sz="28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„</a:t>
            </a:r>
            <a:r>
              <a:rPr lang="pl-PL" sz="28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Zmieniony arkusz należy przesłać wraz z pismem przewodnim wskazującym zmiany wprowadzone </a:t>
            </a:r>
            <a:r>
              <a:rPr lang="pl-PL" sz="28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8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8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 </a:t>
            </a:r>
            <a:r>
              <a:rPr lang="pl-PL" sz="28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zatwierdzonego arkusza</a:t>
            </a:r>
            <a:r>
              <a:rPr lang="pl-PL" sz="20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21778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844074" y="2060848"/>
            <a:ext cx="8172450" cy="168820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5000" dirty="0" smtClean="0">
                <a:solidFill>
                  <a:srgbClr val="000099"/>
                </a:solidFill>
              </a:rPr>
              <a:t/>
            </a:r>
            <a:br>
              <a:rPr lang="pl-PL" sz="5000" dirty="0" smtClean="0">
                <a:solidFill>
                  <a:srgbClr val="000099"/>
                </a:solidFill>
              </a:rPr>
            </a:br>
            <a:r>
              <a:rPr lang="pl-PL" sz="5000" dirty="0" smtClean="0">
                <a:solidFill>
                  <a:srgbClr val="000099"/>
                </a:solidFill>
              </a:rPr>
              <a:t>Zmiany </a:t>
            </a:r>
            <a:r>
              <a:rPr lang="pl-PL" sz="5000" dirty="0">
                <a:solidFill>
                  <a:srgbClr val="000099"/>
                </a:solidFill>
              </a:rPr>
              <a:t>w przepisach prawa oświatowego</a:t>
            </a:r>
            <a:r>
              <a:rPr lang="pl-PL" sz="5000" dirty="0"/>
              <a:t/>
            </a:r>
            <a:br>
              <a:rPr lang="pl-PL" sz="5000" dirty="0"/>
            </a:br>
            <a:endParaRPr lang="pl-PL" sz="5000" dirty="0"/>
          </a:p>
        </p:txBody>
      </p:sp>
      <p:sp>
        <p:nvSpPr>
          <p:cNvPr id="10" name="Podtytuł 2"/>
          <p:cNvSpPr>
            <a:spLocks noGrp="1"/>
          </p:cNvSpPr>
          <p:nvPr>
            <p:ph type="subTitle" idx="1"/>
          </p:nvPr>
        </p:nvSpPr>
        <p:spPr>
          <a:xfrm>
            <a:off x="992560" y="4077072"/>
            <a:ext cx="8172450" cy="1296145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endParaRPr lang="pl-PL" sz="5600" b="1" dirty="0" smtClean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endParaRPr lang="pl-PL" sz="5600" b="1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pl-PL" sz="7200" b="1" dirty="0" smtClean="0">
                <a:solidFill>
                  <a:schemeClr val="tx1"/>
                </a:solidFill>
              </a:rPr>
              <a:t>Awans </a:t>
            </a:r>
            <a:r>
              <a:rPr lang="pl-PL" sz="7200" b="1" dirty="0">
                <a:solidFill>
                  <a:schemeClr val="tx1"/>
                </a:solidFill>
              </a:rPr>
              <a:t>zawodowy i ocena pracy nauczyciela </a:t>
            </a:r>
            <a:br>
              <a:rPr lang="pl-PL" sz="7200" b="1" dirty="0">
                <a:solidFill>
                  <a:schemeClr val="tx1"/>
                </a:solidFill>
              </a:rPr>
            </a:br>
            <a:r>
              <a:rPr lang="pl-PL" sz="7200" b="1" dirty="0">
                <a:solidFill>
                  <a:schemeClr val="tx1"/>
                </a:solidFill>
              </a:rPr>
              <a:t>od 1 września 2019 r. </a:t>
            </a:r>
          </a:p>
          <a:p>
            <a:pPr>
              <a:lnSpc>
                <a:spcPct val="120000"/>
              </a:lnSpc>
            </a:pPr>
            <a:r>
              <a:rPr lang="pl-PL" sz="7200" b="1" dirty="0">
                <a:solidFill>
                  <a:schemeClr val="tx1"/>
                </a:solidFill>
              </a:rPr>
              <a:t>Wybrane zagadnienia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503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2715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56456" y="1461239"/>
            <a:ext cx="9361040" cy="779934"/>
          </a:xfrm>
        </p:spPr>
        <p:txBody>
          <a:bodyPr>
            <a:normAutofit fontScale="90000"/>
          </a:bodyPr>
          <a:lstStyle/>
          <a:p>
            <a:r>
              <a:rPr lang="pl-PL" sz="2000" dirty="0">
                <a:solidFill>
                  <a:srgbClr val="FF0000"/>
                </a:solidFill>
              </a:rPr>
              <a:t>Jak było do tej </a:t>
            </a:r>
            <a:r>
              <a:rPr lang="pl-PL" sz="2000" dirty="0" smtClean="0">
                <a:solidFill>
                  <a:srgbClr val="FF0000"/>
                </a:solidFill>
              </a:rPr>
              <a:t>pory? </a:t>
            </a:r>
            <a:br>
              <a:rPr lang="pl-PL" sz="2000" dirty="0" smtClean="0">
                <a:solidFill>
                  <a:srgbClr val="FF0000"/>
                </a:solidFill>
              </a:rPr>
            </a:br>
            <a:r>
              <a:rPr lang="pl-PL" sz="2000" dirty="0" smtClean="0">
                <a:solidFill>
                  <a:srgbClr val="FF0000"/>
                </a:solidFill>
              </a:rPr>
              <a:t>Awans </a:t>
            </a:r>
            <a:r>
              <a:rPr lang="pl-PL" sz="2000" dirty="0">
                <a:solidFill>
                  <a:srgbClr val="FF0000"/>
                </a:solidFill>
              </a:rPr>
              <a:t>zawodowy i ocena pracy </a:t>
            </a:r>
            <a:r>
              <a:rPr lang="pl-PL" sz="2000" dirty="0" smtClean="0">
                <a:solidFill>
                  <a:srgbClr val="FF0000"/>
                </a:solidFill>
              </a:rPr>
              <a:t>nauczyciela</a:t>
            </a:r>
            <a:br>
              <a:rPr lang="pl-PL" sz="2000" dirty="0" smtClean="0">
                <a:solidFill>
                  <a:srgbClr val="FF0000"/>
                </a:solidFill>
              </a:rPr>
            </a:br>
            <a:r>
              <a:rPr lang="pl-PL" sz="2000" dirty="0" smtClean="0">
                <a:solidFill>
                  <a:srgbClr val="FF0000"/>
                </a:solidFill>
              </a:rPr>
              <a:t>- stan </a:t>
            </a:r>
            <a:r>
              <a:rPr lang="pl-PL" sz="2000" dirty="0">
                <a:solidFill>
                  <a:srgbClr val="FF0000"/>
                </a:solidFill>
              </a:rPr>
              <a:t>prawny w okresie przed 1 września  2019 r.</a:t>
            </a:r>
            <a:br>
              <a:rPr lang="pl-PL" sz="2000" dirty="0">
                <a:solidFill>
                  <a:srgbClr val="FF0000"/>
                </a:solidFill>
              </a:rPr>
            </a:b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1064568" y="2045284"/>
            <a:ext cx="7984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>
                <a:solidFill>
                  <a:srgbClr val="00B050"/>
                </a:solidFill>
              </a:rPr>
              <a:t>Przepisy przejściowe zawarte w ustawie z dnia 27 października 2017 r. </a:t>
            </a:r>
            <a:br>
              <a:rPr lang="pl-PL" b="1" dirty="0">
                <a:solidFill>
                  <a:srgbClr val="00B050"/>
                </a:solidFill>
              </a:rPr>
            </a:br>
            <a:r>
              <a:rPr lang="pl-PL" b="1" dirty="0">
                <a:solidFill>
                  <a:srgbClr val="00B050"/>
                </a:solidFill>
              </a:rPr>
              <a:t>o finansowaniu zadań oświatowych (Dz. U. poz. 2203)</a:t>
            </a:r>
          </a:p>
        </p:txBody>
      </p:sp>
      <p:sp>
        <p:nvSpPr>
          <p:cNvPr id="3" name="Prostokąt 2"/>
          <p:cNvSpPr/>
          <p:nvPr/>
        </p:nvSpPr>
        <p:spPr>
          <a:xfrm>
            <a:off x="632520" y="3452176"/>
            <a:ext cx="8640960" cy="3240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pl-PL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art. 125. 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[Odbywanie stażu na kolejny stopień na dotychczasowych warunkach]</a:t>
            </a:r>
            <a:endParaRPr lang="pl-PL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sz="1600" b="1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Staż na kolejny stopień awansu zawodowego </a:t>
            </a: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nauczyciela rozpoczęty i niezakończony przed dniem 1 września 2018 r. jest odbywany według dotychczasowych przepisów.</a:t>
            </a:r>
            <a:endParaRPr lang="pl-PL" sz="16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art. 126. 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[Niezakończone postępowania o nadanie nauczycielom stopnia awansu]</a:t>
            </a:r>
            <a:endParaRPr lang="pl-PL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 </a:t>
            </a:r>
            <a:r>
              <a:rPr lang="pl-PL" sz="1600" b="1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postępowań o nadanie nauczycielom stopnia awansu zawodowego</a:t>
            </a: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wszczętych </a:t>
            </a:r>
            <a:b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niezakończonych przed dniem 1 września 2018 r., stosuje się przepisy dotychczasowe.</a:t>
            </a:r>
            <a:endParaRPr lang="pl-PL" sz="16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art. 127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[Ocena dorobku zawodowego nauczyciela - przepis przejściowy]</a:t>
            </a:r>
            <a:endParaRPr lang="pl-PL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 przypadku nauczycieli, którzy zakończyli staż na kolejny stopień awansu zawodowego przed dniem </a:t>
            </a:r>
            <a:r>
              <a:rPr lang="pl-PL" sz="1600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sz="1600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1600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września 2018 r., lecz do tego dnia nie otrzymali oceny dorobku zawodowego za okres stażu lub nie złożyli wniosku o podjęcie postępowania kwalifikacyjnego lub egzaminacyjnego, ocena dorobku zawodowego nauczyciela za okres stażu jest dokonywana oraz postępowanie kwalifikacyjne lub egzaminacyjne jest prowadzone według dotychczasowych przepisów.</a:t>
            </a:r>
            <a:endParaRPr lang="pl-PL" sz="16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596516" y="2691615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r>
              <a:rPr lang="pl-PL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 123.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[Ocena pracy nauczyciela - przepis przejściowy] </a:t>
            </a:r>
            <a:r>
              <a:rPr lang="pl-PL" sz="16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  Do postępowań w sprawie dokonania oceny pracy nauczyciela, wszczętych i niezakończonych przed dniem 1 września 2018 r., stosuje się przepisy dotychczasowe.</a:t>
            </a:r>
          </a:p>
        </p:txBody>
      </p:sp>
    </p:spTree>
    <p:extLst>
      <p:ext uri="{BB962C8B-B14F-4D97-AF65-F5344CB8AC3E}">
        <p14:creationId xmlns:p14="http://schemas.microsoft.com/office/powerpoint/2010/main" val="281738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37316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866775" y="1682272"/>
            <a:ext cx="8172450" cy="576064"/>
          </a:xfrm>
        </p:spPr>
        <p:txBody>
          <a:bodyPr>
            <a:normAutofit fontScale="90000"/>
          </a:bodyPr>
          <a:lstStyle/>
          <a:p>
            <a:r>
              <a:rPr lang="pl-PL" sz="2000" dirty="0">
                <a:solidFill>
                  <a:srgbClr val="FF0000"/>
                </a:solidFill>
              </a:rPr>
              <a:t>Jak było do tej pory?</a:t>
            </a:r>
            <a:br>
              <a:rPr lang="pl-PL" sz="2000" dirty="0">
                <a:solidFill>
                  <a:srgbClr val="FF0000"/>
                </a:solidFill>
              </a:rPr>
            </a:br>
            <a:r>
              <a:rPr lang="pl-PL" sz="2000" dirty="0">
                <a:solidFill>
                  <a:srgbClr val="FF0000"/>
                </a:solidFill>
              </a:rPr>
              <a:t>Awans zawodowy i ocena pracy nauczyciela </a:t>
            </a:r>
            <a:br>
              <a:rPr lang="pl-PL" sz="2000" dirty="0">
                <a:solidFill>
                  <a:srgbClr val="FF0000"/>
                </a:solidFill>
              </a:rPr>
            </a:br>
            <a:r>
              <a:rPr lang="pl-PL" sz="2000" dirty="0">
                <a:solidFill>
                  <a:srgbClr val="FF0000"/>
                </a:solidFill>
              </a:rPr>
              <a:t>stan prawny w okresie przed  1 września 2019 r.</a:t>
            </a:r>
            <a:br>
              <a:rPr lang="pl-PL" sz="2000" dirty="0">
                <a:solidFill>
                  <a:srgbClr val="FF0000"/>
                </a:solidFill>
              </a:rPr>
            </a:b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776825" y="2266247"/>
            <a:ext cx="8272316" cy="4241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pl-PL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art. 128.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[Niezakończony staż w przypadku nauczyciela stażysty - stosowanie przepisów dotychczasowych]</a:t>
            </a:r>
            <a:endParaRPr lang="pl-PL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 przypadku </a:t>
            </a:r>
            <a:r>
              <a:rPr lang="pl-PL" b="1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nauczyciela stażysty, który w dniu 1 września 2018 r. odbywa staż na kolejny stopień awansu zawodowego</a:t>
            </a:r>
            <a:r>
              <a:rPr lang="pl-PL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rozpoczęty z początkiem roku szkolnego 2017/2018, ocena dorobku zawodowego nauczyciela za okres stażu jest dokonywana oraz postępowanie kwalifikacyjne na stopień nauczyciela kontraktowego jest prowadzone według dotychczasowych przepisów.</a:t>
            </a:r>
            <a:endParaRPr lang="pl-PL" sz="16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art. 129.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[Uwzględnienie pozytywnej oceny dorobku zawodowego nauczyciela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przypadku zmiany miejsca zatrudnienia]</a:t>
            </a:r>
            <a:endParaRPr lang="pl-PL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 przypadku nauczyciela kontraktowego i nauczyciela mianowanego, który </a:t>
            </a:r>
            <a:r>
              <a:rPr lang="pl-PL" b="1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 dnia </a:t>
            </a:r>
            <a:r>
              <a:rPr lang="pl-PL" b="1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b="1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b="1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pl-PL" b="1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września 2018 r. w trakcie odbywania stażu na kolejny stopień awansu zawodowego zmienił miejsce zatrudnienia</a:t>
            </a:r>
            <a:r>
              <a:rPr lang="pl-PL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 za okres dotychczas odbytego stażu otrzymał pozytywną ocenę dorobku zawodowego, ocena ta jest uwzględniana do oceny pracy dokonywanej po zakończeniu całego stażu.</a:t>
            </a:r>
            <a:endParaRPr lang="pl-PL" sz="16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34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68753" y="422150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20" y="1916832"/>
            <a:ext cx="8530530" cy="4504442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 rot="19293236">
            <a:off x="205116" y="4338825"/>
            <a:ext cx="3273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Ustawa nowelizująca</a:t>
            </a:r>
            <a:endParaRPr lang="pl-P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3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568" y="1490295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1159817" y="2130429"/>
            <a:ext cx="74888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 Wydłużono </a:t>
            </a:r>
            <a:r>
              <a:rPr lang="pl-PL" sz="2800" b="1" dirty="0">
                <a:solidFill>
                  <a:prstClr val="black"/>
                </a:solidFill>
              </a:rPr>
              <a:t>okres stażu </a:t>
            </a:r>
            <a:r>
              <a:rPr lang="pl-PL" sz="2800" dirty="0">
                <a:solidFill>
                  <a:prstClr val="black"/>
                </a:solidFill>
              </a:rPr>
              <a:t>wymagany do uzyskania stopnia nauczyciela kontraktowego do 1 roku i 9 miesięcy.</a:t>
            </a:r>
          </a:p>
          <a:p>
            <a:pPr algn="just"/>
            <a:endParaRPr lang="pl-PL" sz="2800" dirty="0">
              <a:solidFill>
                <a:prstClr val="black"/>
              </a:solidFill>
            </a:endParaRP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Skrócono </a:t>
            </a:r>
            <a:r>
              <a:rPr lang="pl-PL" sz="2800" b="1" dirty="0">
                <a:solidFill>
                  <a:prstClr val="black"/>
                </a:solidFill>
              </a:rPr>
              <a:t>okres stażu </a:t>
            </a:r>
            <a:r>
              <a:rPr lang="pl-PL" sz="2800" dirty="0">
                <a:solidFill>
                  <a:prstClr val="black"/>
                </a:solidFill>
              </a:rPr>
              <a:t>wymagany do uzyskania stopnia nauczyciela kontraktowego do 9 miesięcy.</a:t>
            </a:r>
          </a:p>
          <a:p>
            <a:endParaRPr lang="pl-PL" sz="2800" dirty="0">
              <a:solidFill>
                <a:prstClr val="black"/>
              </a:solidFill>
            </a:endParaRP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(</a:t>
            </a:r>
            <a:r>
              <a:rPr lang="pl-PL" sz="2800" dirty="0">
                <a:solidFill>
                  <a:srgbClr val="0070C0"/>
                </a:solidFill>
              </a:rPr>
              <a:t>art. 9c ust. 1 pkt 1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  <a:p>
            <a:endParaRPr lang="pl-PL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25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568" y="1490295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488504" y="2420888"/>
            <a:ext cx="892899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Uwaga!</a:t>
            </a:r>
          </a:p>
          <a:p>
            <a:pPr algn="just"/>
            <a:r>
              <a:rPr lang="pl-PL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W przypadku ubiegania się o awans na stopień nauczyciela kontraktowego staż rozpoczęty w roku szkolnym 2018/2019 trwa </a:t>
            </a:r>
            <a:r>
              <a:rPr lang="pl-PL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12 miesięcy</a:t>
            </a:r>
            <a:r>
              <a:rPr lang="pl-PL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pl-PL" sz="2000" dirty="0">
              <a:solidFill>
                <a:srgbClr val="00B050"/>
              </a:solidFill>
            </a:endParaRPr>
          </a:p>
          <a:p>
            <a:pPr algn="just"/>
            <a:endParaRPr lang="pl-PL" sz="2000" dirty="0" smtClean="0">
              <a:solidFill>
                <a:prstClr val="black"/>
              </a:solidFill>
            </a:endParaRPr>
          </a:p>
          <a:p>
            <a:pPr algn="just"/>
            <a:r>
              <a:rPr lang="pl-PL" sz="2000" dirty="0" smtClean="0">
                <a:solidFill>
                  <a:prstClr val="black"/>
                </a:solidFill>
              </a:rPr>
              <a:t>2</a:t>
            </a:r>
            <a:r>
              <a:rPr lang="pl-PL" sz="2000" dirty="0">
                <a:solidFill>
                  <a:prstClr val="black"/>
                </a:solidFill>
              </a:rPr>
              <a:t>. Po zakończeniu stażu, o którym mowa w ust. 1, dokonywana jest </a:t>
            </a:r>
            <a:r>
              <a:rPr lang="pl-PL" sz="2000" b="1" dirty="0">
                <a:solidFill>
                  <a:prstClr val="black"/>
                </a:solidFill>
              </a:rPr>
              <a:t>ocena dorobku zawodowego</a:t>
            </a:r>
            <a:r>
              <a:rPr lang="pl-PL" sz="2000" dirty="0">
                <a:solidFill>
                  <a:prstClr val="black"/>
                </a:solidFill>
              </a:rPr>
              <a:t> nauczyciela za okres stażu oraz przeprowadzane jest postępowanie kwalifikacyjne, zgodnie z przepisami ustawy zmienianej </a:t>
            </a:r>
            <a:r>
              <a:rPr lang="pl-PL" sz="2000" dirty="0" smtClean="0">
                <a:solidFill>
                  <a:prstClr val="black"/>
                </a:solidFill>
              </a:rPr>
              <a:t/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prstClr val="black"/>
                </a:solidFill>
              </a:rPr>
              <a:t>w </a:t>
            </a:r>
            <a:r>
              <a:rPr lang="pl-PL" sz="2000" dirty="0">
                <a:solidFill>
                  <a:prstClr val="black"/>
                </a:solidFill>
              </a:rPr>
              <a:t>art. 1 w brzmieniu nadanym niniejszą ustawą.</a:t>
            </a:r>
          </a:p>
          <a:p>
            <a:pPr algn="ctr"/>
            <a:r>
              <a:rPr lang="pl-PL" sz="2000" dirty="0">
                <a:solidFill>
                  <a:prstClr val="black"/>
                </a:solidFill>
              </a:rPr>
              <a:t>(</a:t>
            </a:r>
            <a:r>
              <a:rPr lang="pl-PL" sz="2000" dirty="0">
                <a:solidFill>
                  <a:srgbClr val="0070C0"/>
                </a:solidFill>
              </a:rPr>
              <a:t>art. 9 ust. 1 i 2 ustawy nowelizującej</a:t>
            </a:r>
            <a:r>
              <a:rPr lang="pl-PL" sz="2000" dirty="0">
                <a:solidFill>
                  <a:prstClr val="black"/>
                </a:solidFill>
              </a:rPr>
              <a:t>)</a:t>
            </a:r>
          </a:p>
          <a:p>
            <a:endParaRPr lang="pl-PL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36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8578" y="422151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568" y="1490295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488504" y="2130430"/>
            <a:ext cx="89289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2800" dirty="0">
              <a:solidFill>
                <a:prstClr val="black"/>
              </a:solidFill>
            </a:endParaRPr>
          </a:p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 Zatrudnienie nauczyciela na czas określony </a:t>
            </a:r>
            <a:r>
              <a:rPr lang="pl-PL" sz="2800" b="1" dirty="0">
                <a:solidFill>
                  <a:prstClr val="black"/>
                </a:solidFill>
              </a:rPr>
              <a:t>2 lat szkolnych </a:t>
            </a:r>
            <a:r>
              <a:rPr lang="pl-PL" sz="2800" dirty="0">
                <a:solidFill>
                  <a:prstClr val="black"/>
                </a:solidFill>
              </a:rPr>
              <a:t>w celu odbycia stażu na stopień nauczyciela kontraktowego.</a:t>
            </a:r>
          </a:p>
          <a:p>
            <a:pPr algn="just"/>
            <a:endParaRPr lang="pl-PL" sz="2800" dirty="0">
              <a:solidFill>
                <a:prstClr val="black"/>
              </a:solidFill>
            </a:endParaRP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Zatrudnienie nauczyciela na czas określony na </a:t>
            </a:r>
            <a:r>
              <a:rPr lang="pl-PL" sz="2800" b="1" dirty="0">
                <a:solidFill>
                  <a:prstClr val="black"/>
                </a:solidFill>
              </a:rPr>
              <a:t>jeden rok szkolny </a:t>
            </a:r>
            <a:r>
              <a:rPr lang="pl-PL" sz="2800" dirty="0">
                <a:solidFill>
                  <a:prstClr val="black"/>
                </a:solidFill>
              </a:rPr>
              <a:t>w celu odbycia stażu na stopień nauczyciela kontraktowego.</a:t>
            </a:r>
            <a:endParaRPr lang="pl-PL" sz="2800" b="1" dirty="0">
              <a:solidFill>
                <a:prstClr val="black"/>
              </a:solidFill>
            </a:endParaRP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(</a:t>
            </a:r>
            <a:r>
              <a:rPr lang="pl-PL" sz="2800" dirty="0">
                <a:solidFill>
                  <a:srgbClr val="0070C0"/>
                </a:solidFill>
              </a:rPr>
              <a:t>art. 10 ust. 2 KN</a:t>
            </a:r>
            <a:r>
              <a:rPr lang="pl-PL" sz="2800" dirty="0">
                <a:solidFill>
                  <a:prstClr val="black"/>
                </a:solidFill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32581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488504" y="1916832"/>
            <a:ext cx="900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i="1" dirty="0">
                <a:solidFill>
                  <a:srgbClr val="0000A3"/>
                </a:solidFill>
              </a:rPr>
              <a:t>Warunki nadania nauczycielowi kolejnego stopnia awansu zawodowego</a:t>
            </a:r>
          </a:p>
          <a:p>
            <a:pPr algn="ctr"/>
            <a:endParaRPr lang="pl-PL" i="1" dirty="0">
              <a:solidFill>
                <a:srgbClr val="0000A3"/>
              </a:solidFill>
            </a:endParaRPr>
          </a:p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 Zastąpienie komisji kwalifikacyjnej </a:t>
            </a:r>
            <a:r>
              <a:rPr lang="pl-PL" sz="2800" b="1" dirty="0">
                <a:solidFill>
                  <a:prstClr val="black"/>
                </a:solidFill>
              </a:rPr>
              <a:t>komisją egzaminacyjną</a:t>
            </a:r>
            <a:r>
              <a:rPr lang="pl-PL" sz="2800" dirty="0">
                <a:solidFill>
                  <a:prstClr val="black"/>
                </a:solidFill>
              </a:rPr>
              <a:t> w postępowaniu o nadanie stopnia awansu zawodowego </a:t>
            </a:r>
            <a:r>
              <a:rPr lang="pl-PL" sz="2800" dirty="0" smtClean="0">
                <a:solidFill>
                  <a:prstClr val="black"/>
                </a:solidFill>
              </a:rPr>
              <a:t>nauczyciela kontraktowego</a:t>
            </a:r>
            <a:r>
              <a:rPr lang="pl-PL" sz="2800" dirty="0">
                <a:solidFill>
                  <a:prstClr val="black"/>
                </a:solidFill>
              </a:rPr>
              <a:t>.</a:t>
            </a:r>
          </a:p>
          <a:p>
            <a:pPr algn="just"/>
            <a:endParaRPr lang="pl-PL" sz="2800" dirty="0">
              <a:solidFill>
                <a:prstClr val="black"/>
              </a:solidFill>
            </a:endParaRPr>
          </a:p>
          <a:p>
            <a:pPr algn="just"/>
            <a:r>
              <a:rPr lang="pl-PL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01.09.2019 będzie</a:t>
            </a:r>
            <a:r>
              <a:rPr lang="pl-PL" sz="2800" dirty="0">
                <a:solidFill>
                  <a:prstClr val="black"/>
                </a:solidFill>
              </a:rPr>
              <a:t>: W przypadku nauczyciela stażysty – uzyskanie akceptacji </a:t>
            </a:r>
            <a:r>
              <a:rPr lang="pl-PL" sz="2800" b="1" dirty="0">
                <a:solidFill>
                  <a:prstClr val="black"/>
                </a:solidFill>
              </a:rPr>
              <a:t>komisji kwalifikacyjnej </a:t>
            </a:r>
            <a:r>
              <a:rPr lang="pl-PL" sz="2800" b="1" dirty="0" smtClean="0">
                <a:solidFill>
                  <a:prstClr val="black"/>
                </a:solidFill>
              </a:rPr>
              <a:t/>
            </a:r>
            <a:br>
              <a:rPr lang="pl-PL" sz="2800" b="1" dirty="0" smtClean="0">
                <a:solidFill>
                  <a:prstClr val="black"/>
                </a:solidFill>
              </a:rPr>
            </a:br>
            <a:r>
              <a:rPr lang="pl-PL" sz="2800" dirty="0" smtClean="0">
                <a:solidFill>
                  <a:prstClr val="black"/>
                </a:solidFill>
              </a:rPr>
              <a:t>po </a:t>
            </a:r>
            <a:r>
              <a:rPr lang="pl-PL" sz="2800" dirty="0">
                <a:solidFill>
                  <a:prstClr val="black"/>
                </a:solidFill>
              </a:rPr>
              <a:t>przeprowadzonej rozmowie.</a:t>
            </a: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(</a:t>
            </a:r>
            <a:r>
              <a:rPr lang="pl-PL" sz="2800" dirty="0">
                <a:solidFill>
                  <a:srgbClr val="0070C0"/>
                </a:solidFill>
              </a:rPr>
              <a:t>art. 9b ust. 1 pkt 1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  <a:p>
            <a:endParaRPr lang="pl-PL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64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52680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282" y="1246921"/>
            <a:ext cx="7584081" cy="64013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456614" y="1700808"/>
            <a:ext cx="9176905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/>
            <a:r>
              <a:rPr lang="pl-PL" sz="1600" dirty="0">
                <a:solidFill>
                  <a:prstClr val="black"/>
                </a:solidFill>
              </a:rPr>
              <a:t>Skład </a:t>
            </a:r>
            <a:r>
              <a:rPr lang="pl-PL" sz="1600" b="1" dirty="0">
                <a:solidFill>
                  <a:prstClr val="black"/>
                </a:solidFill>
              </a:rPr>
              <a:t>komisji egzaminacyjnej </a:t>
            </a:r>
            <a:r>
              <a:rPr lang="pl-PL" sz="1600" dirty="0">
                <a:solidFill>
                  <a:prstClr val="black"/>
                </a:solidFill>
              </a:rPr>
              <a:t>dla nauczyciela ubiegającego się o awans na stopień nauczyciela kontraktowego </a:t>
            </a:r>
          </a:p>
          <a:p>
            <a:pPr algn="just"/>
            <a:r>
              <a:rPr lang="pl-PL" sz="1400" dirty="0">
                <a:solidFill>
                  <a:prstClr val="black"/>
                </a:solidFill>
              </a:rPr>
              <a:t>           1)</a:t>
            </a:r>
            <a:r>
              <a:rPr lang="pl-PL" sz="1600" dirty="0">
                <a:solidFill>
                  <a:prstClr val="black"/>
                </a:solidFill>
              </a:rPr>
              <a:t>	dyrektor lub wicedyrektor szkoły, jako przewodniczący komisji;</a:t>
            </a:r>
          </a:p>
          <a:p>
            <a:pPr lvl="1" algn="just"/>
            <a:r>
              <a:rPr lang="pl-PL" sz="1600" dirty="0">
                <a:solidFill>
                  <a:prstClr val="black"/>
                </a:solidFill>
              </a:rPr>
              <a:t>2)	przedstawiciel organu sprawującego nadzór pedagogiczny;</a:t>
            </a:r>
          </a:p>
          <a:p>
            <a:pPr lvl="1" algn="just"/>
            <a:r>
              <a:rPr lang="pl-PL" sz="1600" dirty="0">
                <a:solidFill>
                  <a:prstClr val="black"/>
                </a:solidFill>
              </a:rPr>
              <a:t>3)	przedstawiciel organu prowadzącego szkołę;</a:t>
            </a:r>
          </a:p>
          <a:p>
            <a:pPr lvl="1" algn="just"/>
            <a:r>
              <a:rPr lang="pl-PL" sz="1600" dirty="0">
                <a:solidFill>
                  <a:prstClr val="black"/>
                </a:solidFill>
              </a:rPr>
              <a:t>4)	ekspert z listy ekspertów prowadzonej przez ministra właściwego do spraw oświaty </a:t>
            </a:r>
            <a:r>
              <a:rPr lang="pl-PL" sz="1600" dirty="0" smtClean="0">
                <a:solidFill>
                  <a:prstClr val="black"/>
                </a:solidFill>
              </a:rPr>
              <a:t/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          i </a:t>
            </a:r>
            <a:r>
              <a:rPr lang="pl-PL" sz="1600" dirty="0">
                <a:solidFill>
                  <a:prstClr val="black"/>
                </a:solidFill>
              </a:rPr>
              <a:t>wychowania;</a:t>
            </a:r>
          </a:p>
          <a:p>
            <a:pPr marL="800100" lvl="1" indent="-342900">
              <a:buFontTx/>
              <a:buAutoNum type="arabicParenR" startAt="5"/>
            </a:pPr>
            <a:r>
              <a:rPr lang="pl-PL" sz="1600" dirty="0">
                <a:solidFill>
                  <a:prstClr val="black"/>
                </a:solidFill>
              </a:rPr>
              <a:t>   opiekun </a:t>
            </a:r>
            <a:r>
              <a:rPr lang="pl-PL" sz="1600" dirty="0" smtClean="0">
                <a:solidFill>
                  <a:prstClr val="black"/>
                </a:solidFill>
              </a:rPr>
              <a:t>staż</a:t>
            </a:r>
          </a:p>
          <a:p>
            <a:pPr marL="0" lvl="1"/>
            <a:r>
              <a:rPr lang="pl-PL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01.09.2019 będzie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3175" lvl="1" algn="just"/>
            <a:r>
              <a:rPr lang="pl-PL" sz="1600" dirty="0">
                <a:solidFill>
                  <a:prstClr val="black"/>
                </a:solidFill>
              </a:rPr>
              <a:t>Skład </a:t>
            </a:r>
            <a:r>
              <a:rPr lang="pl-PL" sz="1600" b="1" dirty="0">
                <a:solidFill>
                  <a:prstClr val="black"/>
                </a:solidFill>
              </a:rPr>
              <a:t>komisji kwalifikacyjnej </a:t>
            </a:r>
            <a:r>
              <a:rPr lang="pl-PL" sz="1600" dirty="0">
                <a:solidFill>
                  <a:prstClr val="black"/>
                </a:solidFill>
              </a:rPr>
              <a:t>dla nauczycieli ubiegających się o awans na stopień nauczyciela kontraktowego:</a:t>
            </a:r>
          </a:p>
          <a:p>
            <a:pPr marL="800100" lvl="1" indent="-342900" algn="just">
              <a:buFontTx/>
              <a:buAutoNum type="arabicParenR"/>
            </a:pPr>
            <a:r>
              <a:rPr lang="pl-PL" sz="1600" b="1" dirty="0" smtClean="0">
                <a:solidFill>
                  <a:prstClr val="black"/>
                </a:solidFill>
              </a:rPr>
              <a:t>dyrektor</a:t>
            </a:r>
            <a:r>
              <a:rPr lang="pl-PL" sz="1600" dirty="0" smtClean="0">
                <a:solidFill>
                  <a:prstClr val="black"/>
                </a:solidFill>
              </a:rPr>
              <a:t> </a:t>
            </a:r>
            <a:r>
              <a:rPr lang="pl-PL" sz="1600" dirty="0">
                <a:solidFill>
                  <a:prstClr val="black"/>
                </a:solidFill>
              </a:rPr>
              <a:t>lub wicedyrektor szkoły, jako przewodniczący </a:t>
            </a:r>
            <a:r>
              <a:rPr lang="pl-PL" sz="1600" dirty="0" smtClean="0">
                <a:solidFill>
                  <a:prstClr val="black"/>
                </a:solidFill>
              </a:rPr>
              <a:t>komisji;</a:t>
            </a:r>
          </a:p>
          <a:p>
            <a:pPr marL="800100" lvl="1" indent="-342900" algn="just">
              <a:buFontTx/>
              <a:buAutoNum type="arabicParenR"/>
            </a:pPr>
            <a:r>
              <a:rPr lang="pl-PL" sz="1600" b="1" dirty="0" smtClean="0">
                <a:solidFill>
                  <a:prstClr val="black"/>
                </a:solidFill>
              </a:rPr>
              <a:t>przewodniczący zespołu nauczycieli</a:t>
            </a:r>
            <a:r>
              <a:rPr lang="pl-PL" sz="1600" dirty="0" smtClean="0">
                <a:solidFill>
                  <a:prstClr val="black"/>
                </a:solidFill>
              </a:rPr>
              <a:t>, o którym mowa w przepisach wydanych na podstawie art. 111   ustawy </a:t>
            </a:r>
            <a:r>
              <a:rPr lang="pl-PL" sz="1600" dirty="0">
                <a:solidFill>
                  <a:prstClr val="black"/>
                </a:solidFill>
              </a:rPr>
              <a:t>– Prawo oświatowe, a jeżeli zespół taki nie został w tej szkole powołany – nauczyciel mianowany </a:t>
            </a:r>
            <a:r>
              <a:rPr lang="pl-PL" sz="1600" dirty="0" smtClean="0">
                <a:solidFill>
                  <a:prstClr val="black"/>
                </a:solidFill>
              </a:rPr>
              <a:t>lub </a:t>
            </a:r>
            <a:r>
              <a:rPr lang="pl-PL" sz="1600" dirty="0">
                <a:solidFill>
                  <a:prstClr val="black"/>
                </a:solidFill>
              </a:rPr>
              <a:t>dyplomowany zatrudniony w szkole, a w przypadku przedszkola, szkoły lub placówki, </a:t>
            </a:r>
            <a:r>
              <a:rPr lang="pl-PL" sz="1600" dirty="0" smtClean="0">
                <a:solidFill>
                  <a:prstClr val="black"/>
                </a:solidFill>
              </a:rPr>
              <a:t>o </a:t>
            </a:r>
            <a:r>
              <a:rPr lang="pl-PL" sz="1600" dirty="0">
                <a:solidFill>
                  <a:prstClr val="black"/>
                </a:solidFill>
              </a:rPr>
              <a:t>których </a:t>
            </a:r>
            <a:r>
              <a:rPr lang="pl-PL" sz="1600" dirty="0" smtClean="0">
                <a:solidFill>
                  <a:prstClr val="black"/>
                </a:solidFill>
              </a:rPr>
              <a:t> </a:t>
            </a:r>
            <a:r>
              <a:rPr lang="pl-PL" sz="1600" dirty="0">
                <a:solidFill>
                  <a:prstClr val="black"/>
                </a:solidFill>
              </a:rPr>
              <a:t>mowa w art. 1 ust. 2 pkt 2, w których nie są zatrudnieni nauczyciele mianowani lub dyplomowani – </a:t>
            </a:r>
            <a:r>
              <a:rPr lang="pl-PL" sz="1600" dirty="0" smtClean="0">
                <a:solidFill>
                  <a:prstClr val="black"/>
                </a:solidFill>
              </a:rPr>
              <a:t>nauczyciel </a:t>
            </a:r>
            <a:r>
              <a:rPr lang="pl-PL" sz="1600" dirty="0">
                <a:solidFill>
                  <a:prstClr val="black"/>
                </a:solidFill>
              </a:rPr>
              <a:t>kontraktowy</a:t>
            </a:r>
            <a:r>
              <a:rPr lang="pl-PL" sz="1600" dirty="0" smtClean="0">
                <a:solidFill>
                  <a:prstClr val="black"/>
                </a:solidFill>
              </a:rPr>
              <a:t>;</a:t>
            </a:r>
          </a:p>
          <a:p>
            <a:pPr marL="800100" lvl="1" indent="-342900" algn="just">
              <a:buFontTx/>
              <a:buAutoNum type="arabicParenR"/>
            </a:pPr>
            <a:r>
              <a:rPr lang="pl-PL" sz="1600" b="1" dirty="0" smtClean="0">
                <a:solidFill>
                  <a:prstClr val="black"/>
                </a:solidFill>
              </a:rPr>
              <a:t>opiekun </a:t>
            </a:r>
            <a:r>
              <a:rPr lang="pl-PL" sz="1600" b="1" dirty="0">
                <a:solidFill>
                  <a:prstClr val="black"/>
                </a:solidFill>
              </a:rPr>
              <a:t>stażu</a:t>
            </a:r>
            <a:r>
              <a:rPr lang="pl-PL" sz="1600" dirty="0">
                <a:solidFill>
                  <a:prstClr val="black"/>
                </a:solidFill>
              </a:rPr>
              <a:t>.</a:t>
            </a:r>
          </a:p>
          <a:p>
            <a:pPr lvl="1"/>
            <a:r>
              <a:rPr lang="pl-PL" sz="1600" dirty="0" smtClean="0">
                <a:solidFill>
                  <a:prstClr val="black"/>
                </a:solidFill>
              </a:rPr>
              <a:t>                                         </a:t>
            </a:r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7473280" y="6381328"/>
            <a:ext cx="19964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>
                <a:solidFill>
                  <a:srgbClr val="0033CC"/>
                </a:solidFill>
              </a:rPr>
              <a:t>(art. 9g ust. 1 KN)</a:t>
            </a:r>
          </a:p>
        </p:txBody>
      </p:sp>
    </p:spTree>
    <p:extLst>
      <p:ext uri="{BB962C8B-B14F-4D97-AF65-F5344CB8AC3E}">
        <p14:creationId xmlns:p14="http://schemas.microsoft.com/office/powerpoint/2010/main" val="1484870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6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Wyniki i wnioski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wynikające ze sprawowanego nadzoru pedagogicznego nad szkołami i placówkami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przez 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42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776536" y="2852936"/>
            <a:ext cx="89289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pl-PL" sz="2800" dirty="0">
                <a:solidFill>
                  <a:prstClr val="black"/>
                </a:solidFill>
              </a:rPr>
              <a:t>Zastąpienie oceny dorobku zawodowego – </a:t>
            </a:r>
            <a:r>
              <a:rPr lang="pl-PL" sz="2800" b="1" dirty="0">
                <a:solidFill>
                  <a:prstClr val="black"/>
                </a:solidFill>
              </a:rPr>
              <a:t>oceną pracy</a:t>
            </a:r>
            <a:r>
              <a:rPr lang="pl-PL" sz="2800" dirty="0">
                <a:solidFill>
                  <a:prstClr val="black"/>
                </a:solidFill>
              </a:rPr>
              <a:t>.</a:t>
            </a:r>
          </a:p>
          <a:p>
            <a:endParaRPr lang="pl-PL" sz="2800" dirty="0">
              <a:solidFill>
                <a:prstClr val="black"/>
              </a:solidFill>
            </a:endParaRPr>
          </a:p>
          <a:p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pl-PL" sz="2800" dirty="0">
                <a:solidFill>
                  <a:prstClr val="black"/>
                </a:solidFill>
              </a:rPr>
              <a:t>Powrót </a:t>
            </a:r>
            <a:r>
              <a:rPr lang="pl-PL" sz="2800" b="1" dirty="0">
                <a:solidFill>
                  <a:prstClr val="black"/>
                </a:solidFill>
              </a:rPr>
              <a:t>oceny dorobku zawodowego.</a:t>
            </a: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(</a:t>
            </a:r>
            <a:r>
              <a:rPr lang="pl-PL" sz="2800" dirty="0">
                <a:solidFill>
                  <a:srgbClr val="0070C0"/>
                </a:solidFill>
              </a:rPr>
              <a:t>art. 9c ust. 5, 5a-5f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  <a:p>
            <a:endParaRPr lang="pl-PL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43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83176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704528" y="1916832"/>
            <a:ext cx="892899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/>
            <a:r>
              <a:rPr lang="pl-PL" sz="2800" dirty="0" smtClean="0">
                <a:solidFill>
                  <a:prstClr val="black"/>
                </a:solidFill>
              </a:rPr>
              <a:t>O </a:t>
            </a:r>
            <a:r>
              <a:rPr lang="pl-PL" sz="2800" dirty="0">
                <a:solidFill>
                  <a:prstClr val="black"/>
                </a:solidFill>
              </a:rPr>
              <a:t>nadanie stopnia awansu zawodowego może się ubiegać ten nauczyciel, który m.in. otrzymał </a:t>
            </a:r>
            <a:r>
              <a:rPr lang="pl-PL" sz="2800" b="1" dirty="0">
                <a:solidFill>
                  <a:prstClr val="black"/>
                </a:solidFill>
              </a:rPr>
              <a:t>co najmniej dobrą ocenę pracy.</a:t>
            </a:r>
          </a:p>
          <a:p>
            <a:r>
              <a:rPr lang="pl-PL" sz="2800" dirty="0">
                <a:solidFill>
                  <a:prstClr val="black"/>
                </a:solidFill>
              </a:rPr>
              <a:t> </a:t>
            </a:r>
          </a:p>
          <a:p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/>
            <a:r>
              <a:rPr lang="pl-PL" sz="2800" dirty="0">
                <a:solidFill>
                  <a:prstClr val="black"/>
                </a:solidFill>
              </a:rPr>
              <a:t>O nadanie stopnia awansu zawodowego może się ubiegać ten nauczyciel, m. in. którego staż zakończył się </a:t>
            </a:r>
            <a:r>
              <a:rPr lang="pl-PL" sz="2800" b="1" dirty="0">
                <a:solidFill>
                  <a:prstClr val="black"/>
                </a:solidFill>
              </a:rPr>
              <a:t>pozytywną oceną dorobku zawodowego.</a:t>
            </a:r>
          </a:p>
          <a:p>
            <a:r>
              <a:rPr lang="pl-PL" sz="2800" dirty="0">
                <a:solidFill>
                  <a:prstClr val="black"/>
                </a:solidFill>
              </a:rPr>
              <a:t>                                  (</a:t>
            </a:r>
            <a:r>
              <a:rPr lang="pl-PL" sz="2800" dirty="0">
                <a:solidFill>
                  <a:srgbClr val="0070C0"/>
                </a:solidFill>
              </a:rPr>
              <a:t>art. 9b ust. 1 KN</a:t>
            </a:r>
            <a:r>
              <a:rPr lang="pl-PL" sz="2800" dirty="0">
                <a:solidFill>
                  <a:prstClr val="black"/>
                </a:solidFill>
              </a:rPr>
              <a:t>).</a:t>
            </a:r>
          </a:p>
          <a:p>
            <a:endParaRPr lang="pl-PL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0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16696" y="95273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704528" y="1916832"/>
            <a:ext cx="89289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sz="2800" dirty="0">
                <a:solidFill>
                  <a:prstClr val="black"/>
                </a:solidFill>
              </a:rPr>
              <a:t>Zadaniem opiekuna stażu jest opracowanie </a:t>
            </a:r>
            <a:r>
              <a:rPr lang="pl-PL" sz="2800" b="1" dirty="0">
                <a:solidFill>
                  <a:prstClr val="black"/>
                </a:solidFill>
              </a:rPr>
              <a:t>opinii o dorobku zawodowym nauczyciela za okres stażu</a:t>
            </a:r>
            <a:r>
              <a:rPr lang="pl-PL" sz="2800" dirty="0">
                <a:solidFill>
                  <a:prstClr val="black"/>
                </a:solidFill>
              </a:rPr>
              <a:t>, zamiast projektu oceny dorobku zawodowego nauczyciela za okres stażu.</a:t>
            </a:r>
          </a:p>
          <a:p>
            <a:pPr algn="just"/>
            <a:r>
              <a:rPr lang="pl-PL" sz="2800" dirty="0">
                <a:solidFill>
                  <a:prstClr val="black"/>
                </a:solidFill>
              </a:rPr>
              <a:t> </a:t>
            </a: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sz="2800" dirty="0">
                <a:solidFill>
                  <a:prstClr val="black"/>
                </a:solidFill>
              </a:rPr>
              <a:t>Zadaniem opiekuna stażu jest opracowanie </a:t>
            </a:r>
            <a:r>
              <a:rPr lang="pl-PL" sz="2800" b="1" dirty="0">
                <a:solidFill>
                  <a:prstClr val="black"/>
                </a:solidFill>
              </a:rPr>
              <a:t>projektu oceny dorobku zawodowego nauczyciela</a:t>
            </a:r>
            <a:r>
              <a:rPr lang="pl-PL" sz="2800" dirty="0">
                <a:solidFill>
                  <a:prstClr val="black"/>
                </a:solidFill>
              </a:rPr>
              <a:t> za okres stażu zamiast opinii o dorobku zawodowym nauczyciela za okres stażu. </a:t>
            </a:r>
          </a:p>
          <a:p>
            <a:pPr algn="just"/>
            <a:r>
              <a:rPr lang="pl-PL" sz="2800" dirty="0">
                <a:solidFill>
                  <a:prstClr val="black"/>
                </a:solidFill>
              </a:rPr>
              <a:t>                                   (</a:t>
            </a:r>
            <a:r>
              <a:rPr lang="pl-PL" sz="2800" dirty="0">
                <a:solidFill>
                  <a:srgbClr val="0070C0"/>
                </a:solidFill>
              </a:rPr>
              <a:t>art. 9c ust. 5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8573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66992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576" y="1355057"/>
            <a:ext cx="7584081" cy="64013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560512" y="1995192"/>
            <a:ext cx="892899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pl-PL" sz="2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Nauczyciel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kontraktowy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może rozpocząć staż na stopień nauczyciela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mianowanego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po przepracowaniu w szkole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co najmniej 3 lat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, a nauczyciel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mianowany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może rozpocząć staż na stopień nauczyciela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dyplomowanego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po przepracowaniu w szkole co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najmniej 4 lat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od dnia nadania poprzedniego stopnia awansu zawodowego.</a:t>
            </a:r>
            <a:endParaRPr lang="pl-PL" strike="sngStrike" dirty="0">
              <a:solidFill>
                <a:prstClr val="black"/>
              </a:solidFill>
            </a:endParaRPr>
          </a:p>
          <a:p>
            <a:endParaRPr lang="pl-PL" sz="2800" dirty="0" smtClean="0">
              <a:solidFill>
                <a:srgbClr val="00B050"/>
              </a:solidFill>
            </a:endParaRPr>
          </a:p>
          <a:p>
            <a:pPr algn="just"/>
            <a:r>
              <a:rPr lang="pl-PL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01.09.2019 będzie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Nauczyciel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kontraktowy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może rozpocząć staż na stopień nauczyciela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mianowanego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po przepracowaniu w szkole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co najmniej 2 lat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nauczyciel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mianowany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może rozpocząć staż na stopień nauczyciela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dyplomowanego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po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przepracowaniu w szkole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co najmniej roku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od dnia nadania poprzedniego stopnia awansu zawodowego.                                      </a:t>
            </a:r>
            <a:endParaRPr lang="pl-PL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pl-PL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pl-PL" dirty="0" smtClean="0">
                <a:solidFill>
                  <a:prstClr val="black"/>
                </a:solidFill>
              </a:rPr>
              <a:t>(</a:t>
            </a:r>
            <a:r>
              <a:rPr lang="pl-PL" dirty="0">
                <a:solidFill>
                  <a:srgbClr val="0070C0"/>
                </a:solidFill>
              </a:rPr>
              <a:t>art. 9d ust. 4 KN</a:t>
            </a:r>
            <a:r>
              <a:rPr lang="pl-PL" dirty="0">
                <a:solidFill>
                  <a:prstClr val="black"/>
                </a:solidFill>
              </a:rPr>
              <a:t>)</a:t>
            </a:r>
          </a:p>
          <a:p>
            <a:endParaRPr lang="pl-PL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97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1306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488504" y="2204864"/>
            <a:ext cx="892899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i="1" dirty="0">
                <a:solidFill>
                  <a:srgbClr val="0000A3"/>
                </a:solidFill>
              </a:rPr>
              <a:t>okresy oczekiwań od dnia nadania poprzedniego stopnia awansu zawodowego</a:t>
            </a:r>
            <a:r>
              <a:rPr lang="pl-PL" sz="1600" i="1" dirty="0">
                <a:solidFill>
                  <a:srgbClr val="0000A3"/>
                </a:solidFill>
              </a:rPr>
              <a:t> </a:t>
            </a:r>
          </a:p>
          <a:p>
            <a:pPr algn="ctr"/>
            <a:endParaRPr lang="pl-PL" sz="1600" i="1" dirty="0">
              <a:solidFill>
                <a:srgbClr val="0000A3"/>
              </a:solidFill>
            </a:endParaRPr>
          </a:p>
          <a:p>
            <a:pPr algn="ctr"/>
            <a:endParaRPr lang="pl-PL" sz="1600" i="1" dirty="0">
              <a:solidFill>
                <a:srgbClr val="0000A3"/>
              </a:solidFill>
            </a:endParaRPr>
          </a:p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b="1" dirty="0">
                <a:solidFill>
                  <a:prstClr val="black"/>
                </a:solidFill>
              </a:rPr>
              <a:t>Skrócono przerwy między stażami </a:t>
            </a:r>
            <a:r>
              <a:rPr lang="pl-PL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nauczyciela kontraktowego i nauczyciela mianowanego</a:t>
            </a:r>
            <a:r>
              <a:rPr lang="pl-PL" dirty="0">
                <a:solidFill>
                  <a:prstClr val="black"/>
                </a:solidFill>
              </a:rPr>
              <a:t>, legitymującego się wyróżniającą oceną pracy – do 2 lat od dnia nadania poprzedniego stopnia awansu zawodowego. </a:t>
            </a:r>
          </a:p>
          <a:p>
            <a:pPr algn="just"/>
            <a:r>
              <a:rPr lang="pl-PL" dirty="0">
                <a:solidFill>
                  <a:prstClr val="black"/>
                </a:solidFill>
              </a:rPr>
              <a:t>(</a:t>
            </a:r>
            <a:r>
              <a:rPr lang="pl-PL" dirty="0">
                <a:solidFill>
                  <a:srgbClr val="0070C0"/>
                </a:solidFill>
              </a:rPr>
              <a:t>art. 9d ust. 4a KN</a:t>
            </a:r>
            <a:r>
              <a:rPr lang="pl-PL" dirty="0">
                <a:solidFill>
                  <a:prstClr val="black"/>
                </a:solidFill>
              </a:rPr>
              <a:t>)</a:t>
            </a:r>
          </a:p>
          <a:p>
            <a:pPr algn="just"/>
            <a:endParaRPr lang="pl-PL" sz="2800" dirty="0">
              <a:solidFill>
                <a:prstClr val="black"/>
              </a:solidFill>
            </a:endParaRPr>
          </a:p>
          <a:p>
            <a:pPr algn="just"/>
            <a:r>
              <a:rPr lang="pl-PL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01.09.2019 będzie</a:t>
            </a:r>
            <a:r>
              <a:rPr lang="pl-PL" sz="2800" dirty="0">
                <a:solidFill>
                  <a:prstClr val="black"/>
                </a:solidFill>
              </a:rPr>
              <a:t>: </a:t>
            </a:r>
            <a:r>
              <a:rPr lang="pl-PL" b="1" dirty="0">
                <a:solidFill>
                  <a:prstClr val="black"/>
                </a:solidFill>
              </a:rPr>
              <a:t>Przepis ten został uchylony.</a:t>
            </a:r>
            <a:r>
              <a:rPr lang="pl-PL" dirty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pl-PL" dirty="0">
                <a:solidFill>
                  <a:srgbClr val="00B050"/>
                </a:solidFill>
              </a:rPr>
              <a:t> </a:t>
            </a:r>
            <a:r>
              <a:rPr lang="pl-PL" dirty="0">
                <a:solidFill>
                  <a:srgbClr val="0033CC"/>
                </a:solidFill>
              </a:rPr>
              <a:t>(art. 1 pkt 4 lit. b ustawy nowelizującej)</a:t>
            </a:r>
          </a:p>
        </p:txBody>
      </p:sp>
    </p:spTree>
    <p:extLst>
      <p:ext uri="{BB962C8B-B14F-4D97-AF65-F5344CB8AC3E}">
        <p14:creationId xmlns:p14="http://schemas.microsoft.com/office/powerpoint/2010/main" val="189465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55029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10" name="pole tekstowe 9"/>
          <p:cNvSpPr txBox="1"/>
          <p:nvPr/>
        </p:nvSpPr>
        <p:spPr>
          <a:xfrm>
            <a:off x="632520" y="2053262"/>
            <a:ext cx="89289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 Wydłużono okresy zatrudnienia wymagane do uzyskania stopnia awansu zawodowego.</a:t>
            </a:r>
          </a:p>
          <a:p>
            <a:endParaRPr lang="pl-PL" sz="2800" dirty="0" smtClean="0">
              <a:solidFill>
                <a:srgbClr val="00B050"/>
              </a:solidFill>
            </a:endParaRPr>
          </a:p>
          <a:p>
            <a:pPr algn="just"/>
            <a:r>
              <a:rPr lang="pl-PL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01.09.2019 będzie</a:t>
            </a:r>
            <a:r>
              <a:rPr lang="pl-PL" sz="2800" dirty="0">
                <a:solidFill>
                  <a:prstClr val="black"/>
                </a:solidFill>
              </a:rPr>
              <a:t>: Skrócono wymagane okresy </a:t>
            </a:r>
            <a:r>
              <a:rPr lang="pl-PL" sz="2800" dirty="0" smtClean="0">
                <a:solidFill>
                  <a:prstClr val="black"/>
                </a:solidFill>
              </a:rPr>
              <a:t/>
            </a:r>
            <a:br>
              <a:rPr lang="pl-PL" sz="2800" dirty="0" smtClean="0">
                <a:solidFill>
                  <a:prstClr val="black"/>
                </a:solidFill>
              </a:rPr>
            </a:br>
            <a:r>
              <a:rPr lang="pl-PL" sz="2800" dirty="0" smtClean="0">
                <a:solidFill>
                  <a:prstClr val="black"/>
                </a:solidFill>
              </a:rPr>
              <a:t>w </a:t>
            </a:r>
            <a:r>
              <a:rPr lang="pl-PL" sz="2800" dirty="0">
                <a:solidFill>
                  <a:prstClr val="black"/>
                </a:solidFill>
              </a:rPr>
              <a:t>większości przypadków o rok.</a:t>
            </a:r>
          </a:p>
          <a:p>
            <a:pPr algn="just"/>
            <a:r>
              <a:rPr lang="pl-PL" sz="2400" i="1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Dotyczy dyrektorów szkół (ust. 1), nauczycieli mianowanych zatrudnionych na stanowiskach, na których wymagane są kwalifikacje pedagogiczne (ust. 2) oraz nauczycieli urlopowanych lub zwolnionych z obowiązku świadczenia pracy na podstawie ustawy o związkach zawodowych (ust. 3).</a:t>
            </a: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 (</a:t>
            </a:r>
            <a:r>
              <a:rPr lang="pl-PL" sz="2800" dirty="0">
                <a:solidFill>
                  <a:srgbClr val="0070C0"/>
                </a:solidFill>
              </a:rPr>
              <a:t>art. 9e ust. 1-3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2740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848544" y="2204864"/>
            <a:ext cx="83529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sz="2800" dirty="0">
                <a:solidFill>
                  <a:prstClr val="black"/>
                </a:solidFill>
              </a:rPr>
              <a:t>Objęto awansem zawodowym nauczycieli zatrudnionych </a:t>
            </a:r>
            <a:r>
              <a:rPr lang="pl-PL" sz="2800" b="1" dirty="0">
                <a:solidFill>
                  <a:prstClr val="black"/>
                </a:solidFill>
              </a:rPr>
              <a:t>w innych formach wychowania przedszkolnego.</a:t>
            </a:r>
          </a:p>
          <a:p>
            <a:pPr algn="just"/>
            <a:endParaRPr lang="pl-PL" sz="2800" b="1" dirty="0">
              <a:solidFill>
                <a:prstClr val="black"/>
              </a:solidFill>
            </a:endParaRP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Katalog rozszerzono </a:t>
            </a:r>
            <a:r>
              <a:rPr lang="pl-PL" sz="2800" dirty="0" smtClean="0">
                <a:solidFill>
                  <a:prstClr val="black"/>
                </a:solidFill>
              </a:rPr>
              <a:t/>
            </a:r>
            <a:br>
              <a:rPr lang="pl-PL" sz="2800" dirty="0" smtClean="0">
                <a:solidFill>
                  <a:prstClr val="black"/>
                </a:solidFill>
              </a:rPr>
            </a:br>
            <a:r>
              <a:rPr lang="pl-PL" sz="2800" dirty="0" smtClean="0">
                <a:solidFill>
                  <a:prstClr val="black"/>
                </a:solidFill>
              </a:rPr>
              <a:t>o </a:t>
            </a:r>
            <a:r>
              <a:rPr lang="pl-PL" sz="2800" dirty="0">
                <a:solidFill>
                  <a:prstClr val="black"/>
                </a:solidFill>
              </a:rPr>
              <a:t>nauczycieli zatrudnionych </a:t>
            </a:r>
            <a:r>
              <a:rPr lang="pl-PL" sz="2800" b="1" dirty="0">
                <a:solidFill>
                  <a:prstClr val="black"/>
                </a:solidFill>
              </a:rPr>
              <a:t>w niepublicznych </a:t>
            </a:r>
            <a:r>
              <a:rPr lang="pl-PL" sz="2800" b="1" dirty="0" smtClean="0">
                <a:solidFill>
                  <a:prstClr val="black"/>
                </a:solidFill>
              </a:rPr>
              <a:t>szkołach</a:t>
            </a:r>
            <a:r>
              <a:rPr lang="pl-PL" sz="2800" b="1" dirty="0">
                <a:solidFill>
                  <a:prstClr val="black"/>
                </a:solidFill>
              </a:rPr>
              <a:t> </a:t>
            </a:r>
            <a:r>
              <a:rPr lang="pl-PL" sz="2800" b="1" dirty="0" smtClean="0">
                <a:solidFill>
                  <a:prstClr val="black"/>
                </a:solidFill>
              </a:rPr>
              <a:t>artystycznych </a:t>
            </a:r>
            <a:r>
              <a:rPr lang="pl-PL" sz="2800" b="1" dirty="0">
                <a:solidFill>
                  <a:prstClr val="black"/>
                </a:solidFill>
              </a:rPr>
              <a:t>o uprawnieniach publicznych szkół artystycznych.</a:t>
            </a: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(</a:t>
            </a:r>
            <a:r>
              <a:rPr lang="pl-PL" sz="2800" dirty="0">
                <a:solidFill>
                  <a:srgbClr val="0070C0"/>
                </a:solidFill>
              </a:rPr>
              <a:t>art. 1 ust. 2 pkt 2 lit. b, c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5478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66403" y="350808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876691" y="1452846"/>
            <a:ext cx="8172450" cy="576064"/>
          </a:xfrm>
        </p:spPr>
        <p:txBody>
          <a:bodyPr>
            <a:normAutofit fontScale="90000"/>
          </a:bodyPr>
          <a:lstStyle/>
          <a:p>
            <a:r>
              <a:rPr lang="pl-PL" sz="2000" dirty="0">
                <a:solidFill>
                  <a:srgbClr val="FF0000"/>
                </a:solidFill>
              </a:rPr>
              <a:t>Awans zawodowy i ocena pracy nauczyciela po 1 września 2019 r. </a:t>
            </a:r>
            <a:br>
              <a:rPr lang="pl-PL" sz="2000" dirty="0">
                <a:solidFill>
                  <a:srgbClr val="FF0000"/>
                </a:solidFill>
              </a:rPr>
            </a:br>
            <a:r>
              <a:rPr lang="pl-PL" sz="2000" dirty="0">
                <a:solidFill>
                  <a:srgbClr val="FF0000"/>
                </a:solidFill>
              </a:rPr>
              <a:t/>
            </a:r>
            <a:br>
              <a:rPr lang="pl-PL" sz="2000" dirty="0">
                <a:solidFill>
                  <a:srgbClr val="FF0000"/>
                </a:solidFill>
              </a:rPr>
            </a:b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344488" y="1632282"/>
            <a:ext cx="921702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400" b="1" dirty="0">
                <a:solidFill>
                  <a:srgbClr val="0033CC"/>
                </a:solidFill>
                <a:latin typeface="TimesNewRomanPS-BoldMT"/>
              </a:rPr>
              <a:t>ROZPORZĄDZENIE MINISTRA EDUKACJI NARODOWEJ </a:t>
            </a:r>
            <a:endParaRPr lang="pl-PL" sz="1400" dirty="0">
              <a:solidFill>
                <a:srgbClr val="0033CC"/>
              </a:solidFill>
              <a:latin typeface="TimesNewRomanPSMT"/>
            </a:endParaRPr>
          </a:p>
          <a:p>
            <a:pPr algn="ctr"/>
            <a:r>
              <a:rPr lang="pl-PL" sz="1400" dirty="0">
                <a:solidFill>
                  <a:srgbClr val="0033CC"/>
                </a:solidFill>
                <a:latin typeface="TimesNewRomanPSMT"/>
              </a:rPr>
              <a:t>z dnia 26 lipca 2018 r. </a:t>
            </a:r>
            <a:r>
              <a:rPr lang="pl-PL" sz="1400" b="1" dirty="0">
                <a:solidFill>
                  <a:srgbClr val="0033CC"/>
                </a:solidFill>
                <a:latin typeface="TimesNewRomanPS-BoldMT"/>
              </a:rPr>
              <a:t>w sprawie uzyskiwania stopni awansu zawodowego przez </a:t>
            </a:r>
            <a:r>
              <a:rPr lang="pl-PL" sz="1400" b="1" dirty="0" smtClean="0">
                <a:solidFill>
                  <a:srgbClr val="0033CC"/>
                </a:solidFill>
                <a:latin typeface="TimesNewRomanPS-BoldMT"/>
              </a:rPr>
              <a:t>nauczycieli</a:t>
            </a:r>
            <a:br>
              <a:rPr lang="pl-PL" sz="1400" b="1" dirty="0" smtClean="0">
                <a:solidFill>
                  <a:srgbClr val="0033CC"/>
                </a:solidFill>
                <a:latin typeface="TimesNewRomanPS-BoldMT"/>
              </a:rPr>
            </a:br>
            <a:r>
              <a:rPr lang="pl-PL" sz="1400" b="1" dirty="0" smtClean="0">
                <a:solidFill>
                  <a:srgbClr val="0033CC"/>
                </a:solidFill>
                <a:latin typeface="TimesNewRomanPS-BoldMT"/>
              </a:rPr>
              <a:t> </a:t>
            </a:r>
            <a:r>
              <a:rPr lang="pl-PL" sz="1400" b="1" dirty="0">
                <a:solidFill>
                  <a:srgbClr val="0033CC"/>
                </a:solidFill>
                <a:latin typeface="TimesNewRomanPS-BoldMT"/>
              </a:rPr>
              <a:t>(Dz. U. 2018 r. poz. 1574)</a:t>
            </a:r>
          </a:p>
          <a:p>
            <a:pPr algn="ctr"/>
            <a:r>
              <a:rPr lang="pl-PL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-BoldMT"/>
              </a:rPr>
              <a:t>Projekt z dn. 4 lipca 2019 r. Rozporządzenia Ministra Edukacji Narodowej z dnia..  zmieniającego rozporządzenie….</a:t>
            </a:r>
            <a:endParaRPr lang="pl-PL" sz="1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39027" y="2852936"/>
            <a:ext cx="3962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b="1" dirty="0">
                <a:solidFill>
                  <a:prstClr val="black"/>
                </a:solidFill>
                <a:latin typeface="TimesNewRomanPS-BoldMT"/>
              </a:rPr>
              <a:t>§ 5.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665589" y="2794896"/>
            <a:ext cx="87336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pl-PL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Opiekun stażu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400" b="1" u="sng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terminie 7 dni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 dnia zakończenia stażu, </a:t>
            </a:r>
            <a:r>
              <a:rPr lang="pl-PL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przedstawia dyrektorowi szkoły opinię o dorobku zawodowym nauczyciela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 okres stażu, ze szczególnym uwzględnieniem obserwowanych zajęć prowadzonych przez nauczyciela oraz stopnia zaangażowania w realizację wymagań niezbędnych do uzyskania stopnia nauczyciela kontraktowego albo stopnia nauczyciela mianowanego.</a:t>
            </a:r>
          </a:p>
          <a:p>
            <a:pPr algn="just"/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2. Opiekun stażu, w terminie 7 dni od dnia zakończenia stażu, przedstawia dyrektorowi szkoły projekt oceny dorobku zawodowego nauczyciela za okres stażu, ze szczególnym uwzględnieniem obserwowanych zajęć prowadzonych przez nauczyciela oraz stopnia zaangażowania w realizację wymagań koniecznych do uzyskania odpowiednio stopnia nauczyciela kontraktowego albo nauczyciela mianowanego</a:t>
            </a:r>
            <a:r>
              <a:rPr lang="pl-PL" sz="1400" dirty="0">
                <a:solidFill>
                  <a:srgbClr val="00B05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;</a:t>
            </a:r>
            <a:endParaRPr lang="pl-PL" sz="1400" dirty="0">
              <a:solidFill>
                <a:srgbClr val="0033CC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239027" y="4758061"/>
            <a:ext cx="3962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b="1" dirty="0">
                <a:solidFill>
                  <a:prstClr val="black"/>
                </a:solidFill>
                <a:latin typeface="TimesNewRomanPS-BoldMT"/>
              </a:rPr>
              <a:t>§ 9.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769420" y="4758061"/>
            <a:ext cx="852601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wniosku o podjęcie postępowania egzaminacyjnego dołącza się:</a:t>
            </a:r>
          </a:p>
          <a:p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Do wniosku o podjęcie postępowania kwalifikacyjnego lub egzaminacyjnego dołącza się: (…)</a:t>
            </a:r>
          </a:p>
          <a:p>
            <a:endParaRPr lang="pl-PL" sz="1400" dirty="0">
              <a:solidFill>
                <a:srgbClr val="005C2A"/>
              </a:solidFill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kopię karty oceny pracy dokonanej po zakończeniu stażu, poświadczoną przez dyrektora szkoły za zgodność </a:t>
            </a:r>
            <a: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oryginałem. </a:t>
            </a:r>
          </a:p>
          <a:p>
            <a:pPr algn="just"/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kopię oceny dorobku zawodowego dokonanej po zakończeniu stażu, poświadczoną przez dyrektora szkoły za zgodność z oryginałem</a:t>
            </a:r>
            <a:r>
              <a:rPr lang="pl-PL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575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52680" y="350808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804214" y="1484313"/>
            <a:ext cx="8172450" cy="576064"/>
          </a:xfrm>
        </p:spPr>
        <p:txBody>
          <a:bodyPr>
            <a:normAutofit fontScale="90000"/>
          </a:bodyPr>
          <a:lstStyle/>
          <a:p>
            <a:r>
              <a:rPr lang="pl-PL" sz="2000" dirty="0">
                <a:solidFill>
                  <a:srgbClr val="FF0000"/>
                </a:solidFill>
              </a:rPr>
              <a:t>Awans zawodowy i ocena pracy nauczyciela po 1 września 2019 r. </a:t>
            </a:r>
            <a:br>
              <a:rPr lang="pl-PL" sz="2000" dirty="0">
                <a:solidFill>
                  <a:srgbClr val="FF0000"/>
                </a:solidFill>
              </a:rPr>
            </a:br>
            <a:r>
              <a:rPr lang="pl-PL" sz="2000" dirty="0">
                <a:solidFill>
                  <a:srgbClr val="FF0000"/>
                </a:solidFill>
              </a:rPr>
              <a:t/>
            </a:r>
            <a:br>
              <a:rPr lang="pl-PL" sz="2000" dirty="0">
                <a:solidFill>
                  <a:srgbClr val="FF0000"/>
                </a:solidFill>
              </a:rPr>
            </a:b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99435" y="2776174"/>
            <a:ext cx="3962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b="1" dirty="0">
                <a:solidFill>
                  <a:prstClr val="black"/>
                </a:solidFill>
                <a:latin typeface="TimesNewRomanPS-BoldMT"/>
              </a:rPr>
              <a:t>§ 9 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629826" y="2538012"/>
            <a:ext cx="872770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Do wniosku o podjęcie postępowania kwalifikacyjnego dołącza się dokumenty, o których mowa w ust. 1, oraz:</a:t>
            </a:r>
          </a:p>
          <a:p>
            <a:pPr algn="just"/>
            <a:r>
              <a:rPr lang="pl-PL" sz="1400" dirty="0" smtClean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wniosku o podjęcie postępowania kwalifikacyjnego dla nauczyciela ubiegającego się o awans na stopień nauczyciela dyplomowanego dołącza się również:</a:t>
            </a:r>
            <a:endParaRPr lang="pl-PL" sz="1400" dirty="0">
              <a:solidFill>
                <a:srgbClr val="005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189387" y="4293096"/>
            <a:ext cx="4667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b="1" dirty="0">
                <a:solidFill>
                  <a:prstClr val="black"/>
                </a:solidFill>
                <a:latin typeface="TimesNewRomanPS-BoldMT"/>
              </a:rPr>
              <a:t>§ 12.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99435" y="3451523"/>
            <a:ext cx="4667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b="1" dirty="0">
                <a:solidFill>
                  <a:prstClr val="black"/>
                </a:solidFill>
                <a:latin typeface="TimesNewRomanPS-BoldMT"/>
              </a:rPr>
              <a:t>§ 10 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739420" y="3256803"/>
            <a:ext cx="82001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strike="sngStrike" dirty="0">
                <a:solidFill>
                  <a:srgbClr val="005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Organ powołujący komisję egzaminacyjną dla nauczyciela ubiegającego się o awans na stopień nauczyciela kontraktowego zapewnia w jej składzie udział eksperta posiadającego kwalifikacje z zakresu psychologii lub pedagogiki, w tym pedagogiki specjalnej, lub nauczającego tego samego przedmiotu lub prowadzącego ten sam rodzaj zajęć. </a:t>
            </a:r>
          </a:p>
        </p:txBody>
      </p:sp>
      <p:sp>
        <p:nvSpPr>
          <p:cNvPr id="3" name="Prostokąt 2"/>
          <p:cNvSpPr/>
          <p:nvPr/>
        </p:nvSpPr>
        <p:spPr>
          <a:xfrm>
            <a:off x="682726" y="4191488"/>
            <a:ext cx="87572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Komisja egzaminacyjna zapoznaje się z oceną pracy nauczyciela i sprawozdaniem z realizacji planu rozwoju zawodowego oraz przeprowadza egzamin, podczas którego nauczyciel: </a:t>
            </a:r>
          </a:p>
          <a:p>
            <a:pPr algn="just"/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Komisja kwalifikacyjna dla nauczyciela ubiegającego się o awans na stopień nauczyciela kontraktowego i komisja egzaminacyjna zapoznaje się z oceną dorobku zawodowego i sprawozdaniem z realizacji planu rozwoju zawodowego oraz odpowiednio przeprowadza rozmowę albo egzamin, podczas którego nauczyciel: </a:t>
            </a:r>
          </a:p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Komisja kwalifikacyjna zapoznaje się z oceną pracy nauczyciela i sprawozdaniem z realizacji planu rozwoju zawodowego oraz analizuje dorobek zawodowy nauczyciela na podstawie przedłożonej przez niego dokumentacji, </a:t>
            </a:r>
            <a: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której mowa w § 9, i przeprowadzonej rozmowy, podczas której nauczyciel: </a:t>
            </a:r>
          </a:p>
          <a:p>
            <a:pPr algn="just"/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Komisja kwalifikacyjna dla nauczyciela ubiegającego się o awans na stopień nauczyciela dyplomowanego zapoznaje się z oceną dorobku zawodowego i sprawozdaniem z realizacji planu rozwoju zawodowego oraz analizuje dorobek zawodowy nauczyciela na podstawie przedłożonej przez niego dokumentacji, o której mowa w § 9, i przeprowadzonej rozmowy, podczas której nauczyciel: </a:t>
            </a:r>
            <a:endParaRPr lang="pl-PL" sz="1400" dirty="0">
              <a:solidFill>
                <a:srgbClr val="005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E397EB20-68A6-4B7E-B897-3147E06D063D}"/>
              </a:ext>
            </a:extLst>
          </p:cNvPr>
          <p:cNvSpPr/>
          <p:nvPr/>
        </p:nvSpPr>
        <p:spPr>
          <a:xfrm>
            <a:off x="248963" y="1673736"/>
            <a:ext cx="931254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300" b="1" dirty="0">
                <a:solidFill>
                  <a:srgbClr val="0033CC"/>
                </a:solidFill>
                <a:latin typeface="TimesNewRomanPS-BoldMT"/>
              </a:rPr>
              <a:t>ROZPORZĄDZENIE MINISTRA EDUKACJI NARODOWEJ </a:t>
            </a:r>
            <a:endParaRPr lang="pl-PL" sz="1300" dirty="0">
              <a:solidFill>
                <a:srgbClr val="0033CC"/>
              </a:solidFill>
              <a:latin typeface="TimesNewRomanPSMT"/>
            </a:endParaRPr>
          </a:p>
          <a:p>
            <a:pPr algn="ctr"/>
            <a:r>
              <a:rPr lang="pl-PL" sz="1300" dirty="0">
                <a:solidFill>
                  <a:srgbClr val="0033CC"/>
                </a:solidFill>
                <a:latin typeface="TimesNewRomanPSMT"/>
              </a:rPr>
              <a:t>z dnia 26 lipca 2018 r. </a:t>
            </a:r>
            <a:r>
              <a:rPr lang="pl-PL" sz="1300" b="1" dirty="0">
                <a:solidFill>
                  <a:srgbClr val="0033CC"/>
                </a:solidFill>
                <a:latin typeface="TimesNewRomanPS-BoldMT"/>
              </a:rPr>
              <a:t>w sprawie uzyskiwania stopni awansu zawodowego przez nauczycieli (Dz. U. 2018 r. poz. 1574)</a:t>
            </a:r>
          </a:p>
          <a:p>
            <a:pPr algn="ctr"/>
            <a:r>
              <a:rPr lang="pl-PL" sz="1300" b="1" dirty="0">
                <a:solidFill>
                  <a:srgbClr val="00B050"/>
                </a:solidFill>
                <a:latin typeface="TimesNewRomanPS-BoldMT"/>
              </a:rPr>
              <a:t>Projekt z dn. 4 lipca 2019 r. Rozporządzenia Ministra Edukacji Narodowej z dnia..  zmieniającego rozporządzenie….</a:t>
            </a:r>
            <a:endParaRPr lang="pl-PL" sz="13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37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66770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2792760" y="1340768"/>
            <a:ext cx="3562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Ocena pracy nauczycieli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6456" y="1700808"/>
            <a:ext cx="972108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01.09.2018 jest</a:t>
            </a:r>
            <a:r>
              <a:rPr lang="pl-PL" sz="2800" dirty="0">
                <a:solidFill>
                  <a:prstClr val="black"/>
                </a:solidFill>
              </a:rPr>
              <a:t>: </a:t>
            </a:r>
            <a:r>
              <a:rPr lang="pl-PL" dirty="0">
                <a:solidFill>
                  <a:prstClr val="black"/>
                </a:solidFill>
              </a:rPr>
              <a:t>Ocena pracy nauczycieli ustalana jest </a:t>
            </a:r>
            <a:r>
              <a:rPr lang="pl-PL" b="1" dirty="0">
                <a:solidFill>
                  <a:prstClr val="black"/>
                </a:solidFill>
              </a:rPr>
              <a:t>okresowo</a:t>
            </a:r>
            <a:r>
              <a:rPr lang="pl-PL" dirty="0">
                <a:solidFill>
                  <a:prstClr val="black"/>
                </a:solidFill>
              </a:rPr>
              <a:t> :</a:t>
            </a:r>
          </a:p>
          <a:p>
            <a:pPr marL="800100" lvl="1" indent="-342900">
              <a:buFont typeface="+mj-lt"/>
              <a:buAutoNum type="arabicParenR"/>
            </a:pPr>
            <a:r>
              <a:rPr lang="pl-PL" dirty="0" smtClean="0">
                <a:solidFill>
                  <a:prstClr val="black"/>
                </a:solidFill>
              </a:rPr>
              <a:t>po </a:t>
            </a:r>
            <a:r>
              <a:rPr lang="pl-PL" dirty="0">
                <a:solidFill>
                  <a:prstClr val="black"/>
                </a:solidFill>
              </a:rPr>
              <a:t>zakończeniu stażu na stopień nauczyciela kontraktowego, nauczyciela mianowanego </a:t>
            </a:r>
            <a:r>
              <a:rPr lang="pl-PL" dirty="0" smtClean="0">
                <a:solidFill>
                  <a:prstClr val="black"/>
                </a:solidFill>
              </a:rPr>
              <a:t/>
            </a:r>
            <a:br>
              <a:rPr lang="pl-PL" dirty="0" smtClean="0">
                <a:solidFill>
                  <a:prstClr val="black"/>
                </a:solidFill>
              </a:rPr>
            </a:br>
            <a:r>
              <a:rPr lang="pl-PL" dirty="0" smtClean="0">
                <a:solidFill>
                  <a:prstClr val="black"/>
                </a:solidFill>
              </a:rPr>
              <a:t>i </a:t>
            </a:r>
            <a:r>
              <a:rPr lang="pl-PL" dirty="0">
                <a:solidFill>
                  <a:prstClr val="black"/>
                </a:solidFill>
              </a:rPr>
              <a:t>nauczyciela dyplomowanego;</a:t>
            </a:r>
          </a:p>
          <a:p>
            <a:pPr marL="800100" lvl="1" indent="-342900">
              <a:buFont typeface="+mj-lt"/>
              <a:buAutoNum type="arabicParenR"/>
            </a:pPr>
            <a:r>
              <a:rPr lang="pl-PL" dirty="0" smtClean="0">
                <a:solidFill>
                  <a:prstClr val="black"/>
                </a:solidFill>
              </a:rPr>
              <a:t>po </a:t>
            </a:r>
            <a:r>
              <a:rPr lang="pl-PL" dirty="0">
                <a:solidFill>
                  <a:prstClr val="black"/>
                </a:solidFill>
              </a:rPr>
              <a:t>zakończeniu dodatkowego stażu, o którym mowa w art. 9g ust. 8 KN;</a:t>
            </a:r>
          </a:p>
          <a:p>
            <a:pPr marL="800100" lvl="1" indent="-342900">
              <a:buFont typeface="+mj-lt"/>
              <a:buAutoNum type="arabicParenR"/>
            </a:pPr>
            <a:r>
              <a:rPr lang="pl-PL" dirty="0">
                <a:solidFill>
                  <a:prstClr val="black"/>
                </a:solidFill>
              </a:rPr>
              <a:t>co 5 lat pracy w szkole od dnia uzyskania stopnia nauczyciela kontraktowego, nauczyciela mianowanego i nauczyciela dyplomowanego.</a:t>
            </a: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</a:t>
            </a:r>
            <a:r>
              <a:rPr lang="pl-PL" dirty="0">
                <a:solidFill>
                  <a:prstClr val="black"/>
                </a:solidFill>
              </a:rPr>
              <a:t>Praca nauczyciela, z wyjątkiem pracy nauczyciela stażysty, podlega ocenie. Ocena pracy nauczyciela </a:t>
            </a:r>
            <a:r>
              <a:rPr lang="pl-PL" b="1" dirty="0">
                <a:solidFill>
                  <a:prstClr val="black"/>
                </a:solidFill>
              </a:rPr>
              <a:t>może być dokonana w każdym czasie</a:t>
            </a:r>
            <a:r>
              <a:rPr lang="pl-PL" dirty="0">
                <a:solidFill>
                  <a:prstClr val="black"/>
                </a:solidFill>
              </a:rPr>
              <a:t>, nie wcześniej jednak niż po upływie roku od dokonania oceny poprzedniej lub oceny dorobku zawodowego, </a:t>
            </a:r>
            <a:r>
              <a:rPr lang="pl-PL" dirty="0" smtClean="0">
                <a:solidFill>
                  <a:prstClr val="black"/>
                </a:solidFill>
              </a:rPr>
              <a:t/>
            </a:r>
            <a:br>
              <a:rPr lang="pl-PL" dirty="0" smtClean="0">
                <a:solidFill>
                  <a:prstClr val="black"/>
                </a:solidFill>
              </a:rPr>
            </a:br>
            <a:r>
              <a:rPr lang="pl-PL" dirty="0" smtClean="0">
                <a:solidFill>
                  <a:prstClr val="black"/>
                </a:solidFill>
              </a:rPr>
              <a:t>o </a:t>
            </a:r>
            <a:r>
              <a:rPr lang="pl-PL" dirty="0">
                <a:solidFill>
                  <a:prstClr val="black"/>
                </a:solidFill>
              </a:rPr>
              <a:t>której mowa w art. 9c ust. 5a, </a:t>
            </a:r>
            <a:r>
              <a:rPr lang="pl-PL" b="1" dirty="0">
                <a:solidFill>
                  <a:prstClr val="black"/>
                </a:solidFill>
              </a:rPr>
              <a:t>z inicjatywy dyrektora szkoły lub na wniosek</a:t>
            </a:r>
            <a:r>
              <a:rPr lang="pl-PL" dirty="0">
                <a:solidFill>
                  <a:prstClr val="black"/>
                </a:solidFill>
              </a:rPr>
              <a:t>: </a:t>
            </a:r>
            <a:endParaRPr lang="pl-PL" dirty="0" smtClean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arenR"/>
            </a:pPr>
            <a:r>
              <a:rPr lang="pl-PL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nauczyciela</a:t>
            </a:r>
            <a:r>
              <a:rPr lang="pl-PL" dirty="0">
                <a:solidFill>
                  <a:prstClr val="black"/>
                </a:solidFill>
              </a:rPr>
              <a:t>; </a:t>
            </a:r>
            <a:endParaRPr lang="pl-PL" dirty="0" smtClean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arenR"/>
            </a:pPr>
            <a:r>
              <a:rPr lang="pl-PL" dirty="0" smtClean="0">
                <a:solidFill>
                  <a:prstClr val="black"/>
                </a:solidFill>
              </a:rPr>
              <a:t>organu </a:t>
            </a:r>
            <a:r>
              <a:rPr lang="pl-PL" dirty="0">
                <a:solidFill>
                  <a:prstClr val="black"/>
                </a:solidFill>
              </a:rPr>
              <a:t>sprawującego nadzór pedagogiczny, a w przypadku nauczycieli placówek doskonalenia nauczycieli – kuratora oświaty; </a:t>
            </a:r>
            <a:endParaRPr lang="pl-PL" dirty="0" smtClean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arenR"/>
            </a:pPr>
            <a:r>
              <a:rPr lang="pl-PL" dirty="0" smtClean="0">
                <a:solidFill>
                  <a:srgbClr val="F79646">
                    <a:lumMod val="75000"/>
                  </a:srgbClr>
                </a:solidFill>
              </a:rPr>
              <a:t>organu </a:t>
            </a:r>
            <a:r>
              <a:rPr lang="pl-PL" dirty="0">
                <a:solidFill>
                  <a:srgbClr val="F79646">
                    <a:lumMod val="75000"/>
                  </a:srgbClr>
                </a:solidFill>
              </a:rPr>
              <a:t>prowadzącego szkołę</a:t>
            </a:r>
            <a:r>
              <a:rPr lang="pl-PL" dirty="0">
                <a:solidFill>
                  <a:prstClr val="black"/>
                </a:solidFill>
              </a:rPr>
              <a:t>; </a:t>
            </a:r>
            <a:endParaRPr lang="pl-PL" dirty="0" smtClean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arenR"/>
            </a:pPr>
            <a:r>
              <a:rPr lang="pl-PL" dirty="0" smtClean="0">
                <a:solidFill>
                  <a:prstClr val="black"/>
                </a:solidFill>
              </a:rPr>
              <a:t>rady szkoły;</a:t>
            </a:r>
            <a:r>
              <a:rPr lang="pl-PL" dirty="0" smtClean="0">
                <a:solidFill>
                  <a:srgbClr val="F79646">
                    <a:lumMod val="75000"/>
                  </a:srgbClr>
                </a:solidFill>
              </a:rPr>
              <a:t> </a:t>
            </a:r>
          </a:p>
          <a:p>
            <a:pPr marL="342900" indent="-342900">
              <a:buFontTx/>
              <a:buAutoNum type="arabicParenR"/>
            </a:pPr>
            <a:r>
              <a:rPr lang="pl-PL" dirty="0" smtClean="0">
                <a:solidFill>
                  <a:srgbClr val="F79646">
                    <a:lumMod val="75000"/>
                  </a:srgbClr>
                </a:solidFill>
              </a:rPr>
              <a:t>rady </a:t>
            </a:r>
            <a:r>
              <a:rPr lang="pl-PL" dirty="0">
                <a:solidFill>
                  <a:srgbClr val="F79646">
                    <a:lumMod val="75000"/>
                  </a:srgbClr>
                </a:solidFill>
              </a:rPr>
              <a:t>rodziców</a:t>
            </a:r>
            <a:r>
              <a:rPr lang="pl-PL" dirty="0">
                <a:solidFill>
                  <a:prstClr val="black"/>
                </a:solidFill>
              </a:rPr>
              <a:t>. </a:t>
            </a:r>
            <a:r>
              <a:rPr lang="pl-PL" dirty="0" smtClean="0">
                <a:solidFill>
                  <a:prstClr val="black"/>
                </a:solidFill>
              </a:rPr>
              <a:t>                                            (</a:t>
            </a:r>
            <a:r>
              <a:rPr lang="pl-PL" dirty="0" smtClean="0">
                <a:solidFill>
                  <a:srgbClr val="0070C0"/>
                </a:solidFill>
              </a:rPr>
              <a:t>art. 6a ust. 1 KN</a:t>
            </a:r>
            <a:r>
              <a:rPr lang="pl-PL" dirty="0" smtClean="0">
                <a:solidFill>
                  <a:prstClr val="black"/>
                </a:solidFill>
              </a:rPr>
              <a:t>)</a:t>
            </a:r>
          </a:p>
          <a:p>
            <a:pPr lvl="1" algn="ctr"/>
            <a:r>
              <a:rPr lang="pl-PL" b="1" dirty="0" smtClean="0">
                <a:solidFill>
                  <a:srgbClr val="FF0000"/>
                </a:solidFill>
              </a:rPr>
              <a:t>Uwaga! </a:t>
            </a:r>
            <a:r>
              <a:rPr lang="pl-PL" dirty="0" smtClean="0">
                <a:solidFill>
                  <a:srgbClr val="000099"/>
                </a:solidFill>
              </a:rPr>
              <a:t>Przepisy ust. 1a- 1d – uchylone!</a:t>
            </a:r>
            <a:endParaRPr lang="pl-PL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92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311282" y="2420888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0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2792760" y="1408013"/>
            <a:ext cx="3562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Ocena pracy nauczycieli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363335" y="2118882"/>
            <a:ext cx="928903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800" b="1" dirty="0">
                <a:solidFill>
                  <a:srgbClr val="FF0000"/>
                </a:solidFill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  </a:t>
            </a:r>
            <a:r>
              <a:rPr lang="pl-PL" sz="1600" dirty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(1e</a:t>
            </a:r>
            <a:r>
              <a:rPr lang="pl-PL" sz="1600" dirty="0" smtClean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pl-PL" sz="1600" b="1" dirty="0" smtClean="0">
                <a:solidFill>
                  <a:prstClr val="black"/>
                </a:solidFill>
              </a:rPr>
              <a:t>Kryteria </a:t>
            </a:r>
            <a:r>
              <a:rPr lang="pl-PL" sz="1600" b="1" dirty="0">
                <a:solidFill>
                  <a:prstClr val="black"/>
                </a:solidFill>
              </a:rPr>
              <a:t>oceny pracy </a:t>
            </a:r>
            <a:r>
              <a:rPr lang="pl-PL" sz="1600" dirty="0">
                <a:solidFill>
                  <a:prstClr val="black"/>
                </a:solidFill>
              </a:rPr>
              <a:t>nauczyciela dotyczą stopnia realizacji obowiązków określonych w art. 6 i art. 42 ust. 2 oraz w art. 5 ustawy – Prawo oświatowe i obejmują wszystkie obszary działalności szkoły odpowiednio do posiadanego stopnia awansu zawodowego. </a:t>
            </a:r>
            <a:r>
              <a:rPr lang="pl-PL" sz="1600" dirty="0" smtClean="0">
                <a:solidFill>
                  <a:prstClr val="black"/>
                </a:solidFill>
              </a:rPr>
              <a:t/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pl-PL" sz="1600" dirty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1f)</a:t>
            </a:r>
            <a:r>
              <a:rPr lang="pl-PL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1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Kryteria oceny pracy </a:t>
            </a:r>
            <a:r>
              <a:rPr lang="pl-PL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dyrektora szkoły dotyczą stopnia realizacji obowiązków określonych w art. 6 i art. 7 oraz w art. 68 ust. 1, 5 i 6 ustawy – Prawo oświatowe, a w przypadku realizowania przez dyrektora szkoły zajęć dydaktycznych, wychowawczych i opiekuńczych – także obowiązków określonych w art. 42 ust. 2 oraz w art. 5 ustawy – Prawo oświatowe.</a:t>
            </a:r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22716" y="4151441"/>
            <a:ext cx="932965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</a:t>
            </a:r>
            <a:r>
              <a:rPr lang="pl-PL" sz="1600" dirty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(1e)</a:t>
            </a:r>
            <a:r>
              <a:rPr lang="pl-PL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1600" b="1" dirty="0">
                <a:solidFill>
                  <a:prstClr val="black"/>
                </a:solidFill>
              </a:rPr>
              <a:t>Ocena pracy nauczyciela </a:t>
            </a:r>
            <a:r>
              <a:rPr lang="pl-PL" sz="1600" dirty="0">
                <a:solidFill>
                  <a:prstClr val="black"/>
                </a:solidFill>
              </a:rPr>
              <a:t>dotyczy stopnia realizacji obowiązków określonych w art. 6 i art. 42 ust. 2 oraz w art. 5 ustawy – Prawo oświatowe w zakresie wszystkich obszarów działalności szkoły. </a:t>
            </a:r>
            <a:r>
              <a:rPr lang="pl-PL" sz="1600" dirty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(1f) </a:t>
            </a:r>
            <a:r>
              <a:rPr lang="pl-PL" sz="1600" b="1" dirty="0">
                <a:solidFill>
                  <a:prstClr val="black"/>
                </a:solidFill>
              </a:rPr>
              <a:t>Ocena pracy dyrektora </a:t>
            </a:r>
            <a:r>
              <a:rPr lang="pl-PL" sz="1600" dirty="0">
                <a:solidFill>
                  <a:prstClr val="black"/>
                </a:solidFill>
              </a:rPr>
              <a:t>szkoły dotyczy stopnia realizacji obowiązków określonych w art. 6 i art. 7 oraz w art. 68 ust. 1, 5 i 6 ustawy – Prawo oświatowe, </a:t>
            </a:r>
            <a:r>
              <a:rPr lang="pl-PL" sz="1600" dirty="0" smtClean="0">
                <a:solidFill>
                  <a:prstClr val="black"/>
                </a:solidFill>
              </a:rPr>
              <a:t/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a </a:t>
            </a:r>
            <a:r>
              <a:rPr lang="pl-PL" sz="1600" dirty="0">
                <a:solidFill>
                  <a:prstClr val="black"/>
                </a:solidFill>
              </a:rPr>
              <a:t>w przypadku realizowania przez dyrektora szkoły zajęć dydaktycznych, wychowawczych i opiekuńczych – także obowiązków określonych w art. 42 ust. 2 oraz w art. 5 ustawy – </a:t>
            </a:r>
            <a:r>
              <a:rPr lang="pl-PL" sz="1600" dirty="0" smtClean="0">
                <a:solidFill>
                  <a:prstClr val="black"/>
                </a:solidFill>
              </a:rPr>
              <a:t>Prawo oświatowe.</a:t>
            </a:r>
          </a:p>
          <a:p>
            <a:pPr marL="0" lvl="1" algn="just"/>
            <a:r>
              <a:rPr lang="pl-PL" dirty="0" smtClean="0">
                <a:solidFill>
                  <a:prstClr val="black"/>
                </a:solidFill>
              </a:rPr>
              <a:t>                                     </a:t>
            </a:r>
          </a:p>
          <a:p>
            <a:pPr marL="0" lvl="1" algn="ctr"/>
            <a:r>
              <a:rPr lang="pl-PL" dirty="0" smtClean="0">
                <a:solidFill>
                  <a:prstClr val="black"/>
                </a:solidFill>
              </a:rPr>
              <a:t>(</a:t>
            </a:r>
            <a:r>
              <a:rPr lang="pl-PL" dirty="0" smtClean="0">
                <a:solidFill>
                  <a:srgbClr val="0070C0"/>
                </a:solidFill>
              </a:rPr>
              <a:t>art. 6a ust. 1e, 1f KN</a:t>
            </a:r>
            <a:r>
              <a:rPr lang="pl-PL" dirty="0" smtClean="0">
                <a:solidFill>
                  <a:prstClr val="black"/>
                </a:solidFill>
              </a:rPr>
              <a:t>)</a:t>
            </a:r>
          </a:p>
          <a:p>
            <a:pPr algn="just"/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682775" y="1791031"/>
            <a:ext cx="3701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i="1" dirty="0">
                <a:solidFill>
                  <a:srgbClr val="000099"/>
                </a:solidFill>
              </a:rPr>
              <a:t>Rezygnacja z kryteriów oceny pracy</a:t>
            </a:r>
          </a:p>
        </p:txBody>
      </p:sp>
    </p:spTree>
    <p:extLst>
      <p:ext uri="{BB962C8B-B14F-4D97-AF65-F5344CB8AC3E}">
        <p14:creationId xmlns:p14="http://schemas.microsoft.com/office/powerpoint/2010/main" val="48178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67411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51291" y="1462112"/>
            <a:ext cx="91450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Ocena pracy nauczycieli – nowe przepisy wykonawcze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704528" y="1844824"/>
            <a:ext cx="8344612" cy="31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pl-PL" sz="1400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Projekt z dnia 04 lipca 2019 r.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l-PL" sz="1400" b="1" cap="all" spc="270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l-PL" sz="1400" b="1" cap="all" spc="270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rozporządzenie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l-PL" sz="1400" b="1" cap="all" spc="270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Ministra Edukacji Narodowej</a:t>
            </a:r>
            <a:r>
              <a:rPr lang="pl-PL" sz="1400" b="1" cap="all" baseline="30000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l-PL" sz="1400" b="1" cap="all" spc="270" dirty="0">
              <a:solidFill>
                <a:prstClr val="black"/>
              </a:solidFill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400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z dnia ………………….. 2019 r.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1800"/>
              </a:spcAft>
            </a:pPr>
            <a:r>
              <a:rPr lang="pl-PL" sz="1400" b="1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 sprawie trybu dokonywania oceny pracy nauczycieli, szczegółowego zakresu informacji zawartych w karcie oceny pracy, składu i sposobu powoływania zespołu oceniającego oraz trybu postępowania odwoławczego </a:t>
            </a:r>
          </a:p>
        </p:txBody>
      </p:sp>
    </p:spTree>
    <p:extLst>
      <p:ext uri="{BB962C8B-B14F-4D97-AF65-F5344CB8AC3E}">
        <p14:creationId xmlns:p14="http://schemas.microsoft.com/office/powerpoint/2010/main" val="4260844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5279" y="332656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51291" y="1462112"/>
            <a:ext cx="91450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solidFill>
                  <a:srgbClr val="FF0000"/>
                </a:solidFill>
              </a:rPr>
              <a:t>Ocena pracy nauczycieli </a:t>
            </a:r>
            <a:r>
              <a:rPr lang="pl-PL" sz="2000" b="1" dirty="0" smtClean="0">
                <a:solidFill>
                  <a:srgbClr val="FF0000"/>
                </a:solidFill>
              </a:rPr>
              <a:t>i awans zawodowy </a:t>
            </a:r>
          </a:p>
          <a:p>
            <a:pPr algn="ctr"/>
            <a:r>
              <a:rPr lang="pl-PL" sz="2000" b="1" dirty="0" smtClean="0">
                <a:solidFill>
                  <a:srgbClr val="FF0000"/>
                </a:solidFill>
              </a:rPr>
              <a:t>– </a:t>
            </a:r>
            <a:r>
              <a:rPr lang="pl-PL" sz="2000" b="1" dirty="0">
                <a:solidFill>
                  <a:srgbClr val="FF0000"/>
                </a:solidFill>
              </a:rPr>
              <a:t>dotychczasowe przepisy przejściowe</a:t>
            </a:r>
            <a:endParaRPr lang="pl-PL" sz="2000" dirty="0">
              <a:solidFill>
                <a:prstClr val="black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632520" y="2101062"/>
            <a:ext cx="841662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Art. 140.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1. Do postępowań w sprawie dokonania oceny pracy nauczyciela, </a:t>
            </a:r>
            <a:r>
              <a:rPr lang="pl-PL" sz="14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wszczętych po dniu 31 sierpnia 2018 r.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i niezakończonych </a:t>
            </a:r>
            <a:r>
              <a:rPr lang="pl-PL" sz="14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przed dniem 1 stycznia 2019 r.,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stosuje się przepisy dotychczasowe. </a:t>
            </a:r>
          </a:p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2. Do postępowań w sprawie dokonania oceny pracy nauczycieli, którzy w okresie </a:t>
            </a:r>
            <a:r>
              <a:rPr lang="pl-PL" sz="14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od dnia 1 września 2018 r. do dnia 31 grudnia 2018 r.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zakończyli staż na kolejny stopień awansu zawodowego, stosuje się przepisy dotychczasowe. </a:t>
            </a:r>
            <a:endParaRPr lang="pl-PL" sz="1400" dirty="0">
              <a:solidFill>
                <a:srgbClr val="0033CC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704528" y="3383156"/>
            <a:ext cx="834461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b="1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Art. 141. </a:t>
            </a:r>
            <a:r>
              <a:rPr lang="pl-PL" sz="1400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1. Oceny pracy nauczyciela kontraktowego i nauczyciela mianowanego dokonuje się po raz pierwszy na zasadach określonych w art. 6a ustawy zmienianej w art. 6, w brzmieniu nadanym niniejszą ustawą, </a:t>
            </a:r>
            <a:r>
              <a:rPr lang="pl-PL" sz="1400" b="1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do dnia 31 sierpnia 2023 r., </a:t>
            </a:r>
            <a:r>
              <a:rPr lang="pl-PL" sz="1400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a jeżeli nauczyciel w tym okresie rozpocznie staż na kolejny stopień awansu zawodowego – po zakończeniu tego stażu. </a:t>
            </a:r>
          </a:p>
          <a:p>
            <a:pPr algn="just"/>
            <a:r>
              <a:rPr lang="pl-PL" sz="1400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2. Oceny pracy nauczyciela dyplomowanego dokonuje się po raz pierwszy na zasadach określonych w art. 6a ustawy zmienianej w art. 6, w brzmieniu nadanym niniejszą ustawą, </a:t>
            </a:r>
            <a:r>
              <a:rPr lang="pl-PL" sz="1400" b="1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do dnia 30 czerwca 2022 r. </a:t>
            </a:r>
          </a:p>
          <a:p>
            <a:pPr algn="just"/>
            <a:r>
              <a:rPr lang="pl-PL" sz="1400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3. Przepisów ust. 1 i 2 nie stosuje się do nauczycieli legitymujących się oceną pracy dokonaną na zasadach określonych w art. 6a ustawy zmienianej w art. 6, w brzmieniu obowiązującym od dnia 1 września 2018 r. do dnia 31 grudnia 2018 r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. </a:t>
            </a:r>
            <a:r>
              <a:rPr lang="pl-PL" sz="1400" dirty="0">
                <a:solidFill>
                  <a:srgbClr val="FF0000"/>
                </a:solidFill>
                <a:latin typeface="Times New Roman" panose="02020603050405020304" pitchFamily="18" charset="0"/>
              </a:rPr>
              <a:t>(uchylony)</a:t>
            </a:r>
          </a:p>
          <a:p>
            <a:pPr algn="just"/>
            <a:endParaRPr lang="pl-PL" sz="14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just"/>
            <a:endParaRPr lang="pl-PL" sz="14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(ustawa z dn. 22 listopada 2018 r. o zmianie ustawy Prawo oświatowe, ustawy o systemie oświaty oraz niektórych innych ustaw Dz. U. z 2018 r. poz. 2245)</a:t>
            </a:r>
          </a:p>
        </p:txBody>
      </p:sp>
    </p:spTree>
    <p:extLst>
      <p:ext uri="{BB962C8B-B14F-4D97-AF65-F5344CB8AC3E}">
        <p14:creationId xmlns:p14="http://schemas.microsoft.com/office/powerpoint/2010/main" val="418995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44488" y="1556792"/>
            <a:ext cx="88569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solidFill>
                  <a:srgbClr val="FF0000"/>
                </a:solidFill>
              </a:rPr>
              <a:t>Awans zawodowy i ocena pracy nauczyciela od 1 września 2019 r.  Przepisy przejściowe w ustawie nowelizującej</a:t>
            </a:r>
          </a:p>
          <a:p>
            <a:endParaRPr lang="pl-PL" sz="2000" b="1" dirty="0">
              <a:solidFill>
                <a:srgbClr val="FF0000"/>
              </a:solidFill>
            </a:endParaRPr>
          </a:p>
          <a:p>
            <a:pPr algn="just"/>
            <a:r>
              <a:rPr lang="pl-PL" sz="1400" b="1" dirty="0">
                <a:solidFill>
                  <a:srgbClr val="FF0000"/>
                </a:solidFill>
              </a:rPr>
              <a:t>Art. 8. </a:t>
            </a:r>
            <a:r>
              <a:rPr lang="pl-PL" sz="1400" dirty="0">
                <a:solidFill>
                  <a:prstClr val="black"/>
                </a:solidFill>
              </a:rPr>
              <a:t>Do postępowań w sprawie dokonania </a:t>
            </a:r>
            <a:r>
              <a:rPr lang="pl-PL" sz="1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oceny pracy nauczyciela</a:t>
            </a:r>
            <a:r>
              <a:rPr lang="pl-PL" sz="1400" dirty="0">
                <a:solidFill>
                  <a:prstClr val="black"/>
                </a:solidFill>
              </a:rPr>
              <a:t>, </a:t>
            </a:r>
            <a:r>
              <a:rPr lang="pl-PL" sz="1400" b="1" dirty="0">
                <a:solidFill>
                  <a:prstClr val="black"/>
                </a:solidFill>
              </a:rPr>
              <a:t>wszczętych i niezakończonych przed dniem 1 września 2019 r., stosuje się przepisy dotychczasowe. </a:t>
            </a:r>
          </a:p>
          <a:p>
            <a:pPr algn="just"/>
            <a:r>
              <a:rPr lang="pl-PL" sz="1400" b="1" dirty="0">
                <a:solidFill>
                  <a:srgbClr val="FF0000"/>
                </a:solidFill>
              </a:rPr>
              <a:t>Art. 9</a:t>
            </a:r>
            <a:r>
              <a:rPr lang="pl-PL" sz="1400" b="1" dirty="0">
                <a:solidFill>
                  <a:prstClr val="black"/>
                </a:solidFill>
              </a:rPr>
              <a:t>. </a:t>
            </a:r>
            <a:r>
              <a:rPr lang="pl-PL" sz="1400" dirty="0">
                <a:solidFill>
                  <a:prstClr val="black"/>
                </a:solidFill>
              </a:rPr>
              <a:t>1. W przypadku ubiegania się o awans na stopień nauczyciela kontraktowego staż rozpoczęty w roku szkolnym 2018/2019 trwa 12 miesięcy. </a:t>
            </a:r>
          </a:p>
          <a:p>
            <a:pPr algn="just"/>
            <a:r>
              <a:rPr lang="pl-PL" sz="1400" dirty="0">
                <a:solidFill>
                  <a:prstClr val="black"/>
                </a:solidFill>
              </a:rPr>
              <a:t>2. Po zakończeniu stażu, o którym mowa w ust. 1, dokonywana jest ocena dorobku zawodowego nauczyciela za okres stażu oraz przeprowadzane jest postępowanie kwalifikacyjne, zgodnie </a:t>
            </a:r>
            <a:r>
              <a:rPr lang="pl-PL" sz="1400" i="1" dirty="0">
                <a:solidFill>
                  <a:prstClr val="black"/>
                </a:solidFill>
              </a:rPr>
              <a:t>[z nowymi przepisami ustawy Karta Nauczyciela]</a:t>
            </a:r>
          </a:p>
          <a:p>
            <a:pPr algn="just"/>
            <a:r>
              <a:rPr lang="pl-PL" sz="1400" b="1" dirty="0">
                <a:solidFill>
                  <a:srgbClr val="FF0000"/>
                </a:solidFill>
              </a:rPr>
              <a:t>Art. 10</a:t>
            </a:r>
            <a:r>
              <a:rPr lang="pl-PL" sz="1400" b="1" dirty="0">
                <a:solidFill>
                  <a:prstClr val="black"/>
                </a:solidFill>
              </a:rPr>
              <a:t>. </a:t>
            </a:r>
            <a:r>
              <a:rPr lang="pl-PL" sz="1400" dirty="0">
                <a:solidFill>
                  <a:prstClr val="black"/>
                </a:solidFill>
              </a:rPr>
              <a:t>Do postępowań </a:t>
            </a:r>
            <a:r>
              <a:rPr lang="pl-PL" sz="1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nadanie nauczycielom stopnia awansu zawodowego</a:t>
            </a:r>
            <a:r>
              <a:rPr lang="pl-PL" sz="1400" dirty="0">
                <a:solidFill>
                  <a:prstClr val="black"/>
                </a:solidFill>
              </a:rPr>
              <a:t>, </a:t>
            </a:r>
            <a:r>
              <a:rPr lang="pl-PL" sz="1400" b="1" dirty="0">
                <a:solidFill>
                  <a:prstClr val="black"/>
                </a:solidFill>
              </a:rPr>
              <a:t>wszczętych </a:t>
            </a:r>
            <a:r>
              <a:rPr lang="pl-PL" sz="1400" b="1" dirty="0" smtClean="0">
                <a:solidFill>
                  <a:prstClr val="black"/>
                </a:solidFill>
              </a:rPr>
              <a:t/>
            </a:r>
            <a:br>
              <a:rPr lang="pl-PL" sz="1400" b="1" dirty="0" smtClean="0">
                <a:solidFill>
                  <a:prstClr val="black"/>
                </a:solidFill>
              </a:rPr>
            </a:br>
            <a:r>
              <a:rPr lang="pl-PL" sz="1400" b="1" dirty="0" smtClean="0">
                <a:solidFill>
                  <a:prstClr val="black"/>
                </a:solidFill>
              </a:rPr>
              <a:t>i </a:t>
            </a:r>
            <a:r>
              <a:rPr lang="pl-PL" sz="1400" b="1" dirty="0">
                <a:solidFill>
                  <a:prstClr val="black"/>
                </a:solidFill>
              </a:rPr>
              <a:t>niezakończonych przed dniem 1 września 2019 r., stosuje się przepisy dotychczasowe. </a:t>
            </a:r>
          </a:p>
          <a:p>
            <a:pPr algn="just"/>
            <a:r>
              <a:rPr lang="pl-PL" sz="1400" b="1" dirty="0">
                <a:solidFill>
                  <a:srgbClr val="FF0000"/>
                </a:solidFill>
              </a:rPr>
              <a:t>Art. 11</a:t>
            </a:r>
            <a:r>
              <a:rPr lang="pl-PL" sz="1400" b="1" dirty="0">
                <a:solidFill>
                  <a:prstClr val="black"/>
                </a:solidFill>
              </a:rPr>
              <a:t>. </a:t>
            </a:r>
            <a:r>
              <a:rPr lang="pl-PL" sz="1400" dirty="0">
                <a:solidFill>
                  <a:prstClr val="black"/>
                </a:solidFill>
              </a:rPr>
              <a:t>W przypadku nauczycieli, którzy </a:t>
            </a:r>
            <a:r>
              <a:rPr lang="pl-PL" sz="1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zakończyli staż na kolejny stopień awansu zawodowego w okresie od dnia 1 września 2018 r. do dnia 31 sierpnia 2019 r., lecz do dnia 31 sierpnia 2019 r. nie otrzymali oceny pracy nauczyciela po zakończeniu stażu lub nie złożyli wniosku o podjęcie postępowania kwalifikacyjnego lub egzaminacyjnego</a:t>
            </a:r>
            <a:r>
              <a:rPr lang="pl-PL" sz="1400" dirty="0">
                <a:solidFill>
                  <a:prstClr val="black"/>
                </a:solidFill>
              </a:rPr>
              <a:t>, ocena pracy nauczyciela po zakończeniu stażu jest dokonywana oraz postępowanie kwalifikacyjne lub egzaminacyjne jest prowadzone </a:t>
            </a:r>
            <a:r>
              <a:rPr lang="pl-PL" sz="1400" b="1" dirty="0">
                <a:solidFill>
                  <a:prstClr val="black"/>
                </a:solidFill>
              </a:rPr>
              <a:t>według dotychczasowych przepisów</a:t>
            </a:r>
            <a:r>
              <a:rPr lang="pl-PL" sz="1400" dirty="0">
                <a:solidFill>
                  <a:prstClr val="black"/>
                </a:solidFill>
              </a:rPr>
              <a:t>. </a:t>
            </a:r>
          </a:p>
          <a:p>
            <a:pPr algn="just"/>
            <a:r>
              <a:rPr lang="pl-PL" sz="1400" b="1" dirty="0">
                <a:solidFill>
                  <a:srgbClr val="FF0000"/>
                </a:solidFill>
              </a:rPr>
              <a:t>Art. 12</a:t>
            </a:r>
            <a:r>
              <a:rPr lang="pl-PL" sz="1400" b="1" dirty="0">
                <a:solidFill>
                  <a:prstClr val="black"/>
                </a:solidFill>
              </a:rPr>
              <a:t>. </a:t>
            </a:r>
            <a:r>
              <a:rPr lang="pl-PL" sz="1400" dirty="0">
                <a:solidFill>
                  <a:prstClr val="black"/>
                </a:solidFill>
              </a:rPr>
              <a:t>W przypadku nauczycieli, którzy w okresie od dnia 1 września 2018 r. do dnia 31 sierpnia 2019 r. </a:t>
            </a:r>
            <a:br>
              <a:rPr lang="pl-PL" sz="1400" dirty="0">
                <a:solidFill>
                  <a:prstClr val="black"/>
                </a:solidFill>
              </a:rPr>
            </a:br>
            <a:r>
              <a:rPr lang="pl-PL" sz="1400" dirty="0">
                <a:solidFill>
                  <a:prstClr val="black"/>
                </a:solidFill>
              </a:rPr>
              <a:t>w trakcie odbywania stażu na kolejny stopień awansu zawodowego zmienili miejsce zatrudnienia i za okres dotychczas odbytego stażu otrzymali co najmniej dobrą ocenę pracy, ocena ta jest uwzględniana do oceny dorobku zawodowego nauczyciela dokonywanej po zakończeniu całego stażu.</a:t>
            </a:r>
          </a:p>
        </p:txBody>
      </p:sp>
    </p:spTree>
    <p:extLst>
      <p:ext uri="{BB962C8B-B14F-4D97-AF65-F5344CB8AC3E}">
        <p14:creationId xmlns:p14="http://schemas.microsoft.com/office/powerpoint/2010/main" val="336785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2144688" y="1700808"/>
            <a:ext cx="52976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2400" b="1" dirty="0">
                <a:solidFill>
                  <a:srgbClr val="FF0000"/>
                </a:solidFill>
              </a:rPr>
              <a:t>Inne istotne zmiany dot. nauczycieli.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488504" y="2420889"/>
            <a:ext cx="849694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i="1" dirty="0">
                <a:solidFill>
                  <a:srgbClr val="7030A0"/>
                </a:solidFill>
              </a:rPr>
              <a:t>Przykład w zakresie odpowiedzialności dyscyplinarnej:</a:t>
            </a:r>
          </a:p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(2) Za uchybienia przeciwko porządkowi pracy, </a:t>
            </a:r>
            <a:b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w rozumieniu art. 108 Kodeksu pracy, wymierza się nauczycielom kary porządkowe zgodnie z Kodeksem pracy. </a:t>
            </a: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</a:t>
            </a:r>
            <a:r>
              <a:rPr lang="pl-PL" dirty="0">
                <a:solidFill>
                  <a:prstClr val="black"/>
                </a:solidFill>
              </a:rPr>
              <a:t>(2a) Kar porządkowych, o których mowa w ust. 2, nie wymierza się za </a:t>
            </a:r>
            <a:r>
              <a:rPr lang="pl-PL" b="1" dirty="0">
                <a:solidFill>
                  <a:prstClr val="black"/>
                </a:solidFill>
              </a:rPr>
              <a:t>popełnienie czynu naruszającego prawa i dobro dziecka</a:t>
            </a:r>
            <a:r>
              <a:rPr lang="pl-PL" dirty="0">
                <a:solidFill>
                  <a:prstClr val="black"/>
                </a:solidFill>
              </a:rPr>
              <a:t>. </a:t>
            </a:r>
            <a:br>
              <a:rPr lang="pl-PL" dirty="0">
                <a:solidFill>
                  <a:prstClr val="black"/>
                </a:solidFill>
              </a:rPr>
            </a:br>
            <a:r>
              <a:rPr lang="pl-PL" dirty="0">
                <a:solidFill>
                  <a:prstClr val="black"/>
                </a:solidFill>
              </a:rPr>
              <a:t>O popełnieniu przez nauczyciela czynu naruszającego prawa i dobro dziecka </a:t>
            </a:r>
            <a:r>
              <a:rPr lang="pl-PL" b="1" dirty="0">
                <a:solidFill>
                  <a:prstClr val="black"/>
                </a:solidFill>
              </a:rPr>
              <a:t>dyrektor</a:t>
            </a:r>
            <a:r>
              <a:rPr lang="pl-PL" dirty="0">
                <a:solidFill>
                  <a:prstClr val="black"/>
                </a:solidFill>
              </a:rPr>
              <a:t> szkoły, a w przypadku popełnienia takiego czynu przez dyrektora szkoły – organ prowadzący szkołę, </a:t>
            </a:r>
            <a:r>
              <a:rPr lang="pl-PL" b="1" dirty="0">
                <a:solidFill>
                  <a:prstClr val="black"/>
                </a:solidFill>
              </a:rPr>
              <a:t>zawiadamia rzecznika dyscyplinarnego, o którym mowa w art. 83, nie później niż w ciągu 3 dni roboczych </a:t>
            </a:r>
            <a:r>
              <a:rPr lang="pl-PL" dirty="0">
                <a:solidFill>
                  <a:prstClr val="black"/>
                </a:solidFill>
              </a:rPr>
              <a:t>od dnia powzięcia wiadomości o popełnieniu czynu. </a:t>
            </a:r>
          </a:p>
          <a:p>
            <a:pPr algn="just"/>
            <a:endParaRPr lang="pl-PL" sz="2800" b="1" dirty="0">
              <a:solidFill>
                <a:prstClr val="black"/>
              </a:solidFill>
            </a:endParaRPr>
          </a:p>
          <a:p>
            <a:pPr marL="0" lvl="1" algn="ctr"/>
            <a:r>
              <a:rPr lang="pl-PL" dirty="0">
                <a:solidFill>
                  <a:prstClr val="black"/>
                </a:solidFill>
              </a:rPr>
              <a:t>(</a:t>
            </a:r>
            <a:r>
              <a:rPr lang="pl-PL" dirty="0">
                <a:solidFill>
                  <a:srgbClr val="0070C0"/>
                </a:solidFill>
              </a:rPr>
              <a:t>art. 75 ust. 2, 2a KN</a:t>
            </a:r>
            <a:r>
              <a:rPr lang="pl-PL" dirty="0">
                <a:solidFill>
                  <a:prstClr val="black"/>
                </a:solidFill>
              </a:rPr>
              <a:t>)</a:t>
            </a:r>
          </a:p>
          <a:p>
            <a:pPr algn="just"/>
            <a:endParaRPr lang="pl-PL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93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Organizacja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2019/2020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30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Kierunki polityki oświatowej państwa ustalone przez MEN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9"/>
            <a:ext cx="9906000" cy="5373687"/>
          </a:xfrm>
        </p:spPr>
        <p:txBody>
          <a:bodyPr>
            <a:normAutofit/>
          </a:bodyPr>
          <a:lstStyle/>
          <a:p>
            <a:pPr marL="0" indent="0" algn="ctr"/>
            <a:r>
              <a:rPr lang="pl-PL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 szkolny </a:t>
            </a:r>
            <a:r>
              <a:rPr lang="pl-PL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2019/2020 Minister </a:t>
            </a:r>
            <a:r>
              <a:rPr lang="pl-PL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 </a:t>
            </a:r>
            <a:r>
              <a:rPr lang="pl-PL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ustalił następujące </a:t>
            </a:r>
            <a:r>
              <a:rPr lang="pl-PL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kierunki polityki oświatowej </a:t>
            </a:r>
            <a:r>
              <a:rPr lang="pl-PL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państwa:</a:t>
            </a:r>
          </a:p>
          <a:p>
            <a:pPr mar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Profilaktyka uzależnień w szkołach i placówkach oświatowych.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Wychowanie do wartości przez kształtowanie postaw obywatelskich i patriotycznych.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Wdrażanie nowej podstawy programowej kształcenia ogólnego w szkołach podstawowych i ponadpodstawowych.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Rozwijanie kompetencji matematycznych uczniów.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Rozwijanie kreatywności, przedsiębiorczości i kompetencji cyfrowych uczniów,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tym bezpieczne i celowe wykorzystywanie technologii informacyjno-komunikacyjnych w realizacji podstawy programowej kształcenia ogólnego.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Tworzenie oferty programowej w kształceniu zawodowym. Wdrażanie nowych podstaw programowych kształcenia w zawodach szkolnictwa branżowego.</a:t>
            </a:r>
          </a:p>
          <a:p>
            <a:pPr lvl="0" algn="just">
              <a:buClr>
                <a:srgbClr val="FF0000"/>
              </a:buClr>
            </a:pPr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/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86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140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Planowe działania w zakresie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64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2483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86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18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graphicFrame>
        <p:nvGraphicFramePr>
          <p:cNvPr id="2" name="Symbol zastępczy zawartośc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0004018"/>
              </p:ext>
            </p:extLst>
          </p:nvPr>
        </p:nvGraphicFramePr>
        <p:xfrm>
          <a:off x="19544" y="2492894"/>
          <a:ext cx="9757992" cy="42484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09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91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Lp.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Rodzaj ewaluacji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Wskaźnik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Ilość 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5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Ewaluacje problemowe w zakresie wymagań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ustalonych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przez Ministra Edukacji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Narodowej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ewaluacji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roku szkolnym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ewaluacji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29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Ewaluacja problemowe w zakresie wymagań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ustalonych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przez Lubuskiego Kuratora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Oświaty na podstawie wniosków z nadzoru pedagogicznego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ewaluacji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roku szkolnym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13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ewaluacji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1008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pl-PL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33</a:t>
                      </a:r>
                      <a:endParaRPr lang="pl-PL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89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-21374" y="1268765"/>
            <a:ext cx="9923882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l-PL" altLang="pl-PL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/>
            <a: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Liczbę 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ewaluacji  zewnętrznych w rozbiciu na poszczeg</a:t>
            </a:r>
            <a:r>
              <a:rPr lang="pl-PL" altLang="pl-PL" dirty="0">
                <a:solidFill>
                  <a:prstClr val="black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lne typy szk</a:t>
            </a:r>
            <a:r>
              <a:rPr lang="pl-PL" altLang="pl-PL" dirty="0">
                <a:solidFill>
                  <a:prstClr val="black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ł i plac</a:t>
            </a:r>
            <a:r>
              <a:rPr lang="pl-PL" altLang="pl-PL" dirty="0">
                <a:solidFill>
                  <a:prstClr val="black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wek oraz </a:t>
            </a:r>
            <a: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zakresy 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ewaluacji problemowych na rok szkolny </a:t>
            </a:r>
            <a: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2019/2020 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ustalił Minister Edukacji </a:t>
            </a:r>
            <a: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Narodowej </a:t>
            </a:r>
            <a:b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lipca 2019r.:</a:t>
            </a:r>
            <a:endParaRPr lang="pl-PL" altLang="pl-PL" b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pl-PL" altLang="pl-PL" sz="800" b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pl-PL" altLang="pl-PL" sz="1050" dirty="0">
              <a:solidFill>
                <a:prstClr val="black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8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6" name="Symbol zastępczy zawartości 2"/>
          <p:cNvSpPr>
            <a:spLocks noGrp="1"/>
          </p:cNvSpPr>
          <p:nvPr>
            <p:ph idx="1"/>
          </p:nvPr>
        </p:nvSpPr>
        <p:spPr>
          <a:xfrm>
            <a:off x="194471" y="908720"/>
            <a:ext cx="9596438" cy="5949280"/>
          </a:xfrm>
          <a:noFill/>
        </p:spPr>
        <p:txBody>
          <a:bodyPr/>
          <a:lstStyle/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00472" y="1412776"/>
            <a:ext cx="93610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roku szkolnym 2018/2019 przeprowadzono 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35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ewaluacji zewnętrznych problemowych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 1 więcej niż planowano), w tym:</a:t>
            </a:r>
          </a:p>
          <a:p>
            <a:pPr algn="just"/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20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ewaluacji problemowych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- w zakresie wymagań ustalonych przez Ministra Edukacji Narodowej;</a:t>
            </a:r>
          </a:p>
          <a:p>
            <a:pPr lvl="0" algn="just"/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15 ewaluacji problemowych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- 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zakresie ustalonym przez Lubuskiego Kuratora Oświaty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lvl="0" algn="just"/>
            <a:endParaRPr lang="pl-PL" b="1" i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/>
            <a:endParaRPr lang="pl-PL" b="1" i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929875"/>
              </p:ext>
            </p:extLst>
          </p:nvPr>
        </p:nvGraphicFramePr>
        <p:xfrm>
          <a:off x="200472" y="2996952"/>
          <a:ext cx="9505056" cy="3771045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7571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32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091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Typ szkoły/placówki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ewaluacji: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Szkoły podstawowe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Technika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23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Szkoły branżowe I stopnia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Przedszkola i inne formy wychowania przedszkolnego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Licea ogólnokształcące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MOW-y, MOS-y i inne ośrodki, o których mowa w art. 2 pkt 7 ustawy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Poradnie psychologiczno-pedagogiczne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Szkoły specjalne (przysposabiające do pracy)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Placówki kształcenia ustawicznego i inne, o których mowa w art. 2 pkt. 4 ustawy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217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Placówki zapewniające opiekę i wychowanie, o których mowa w art. 2 pkt 8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Placówki oświatowo-wychowawcze i artystyczne, o których mowa w art. 2 pkt 3 ustawy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Razem</a:t>
                      </a:r>
                      <a:endParaRPr lang="pl-PL" sz="2000" b="1" i="0" u="none" strike="noStrike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35</a:t>
                      </a:r>
                      <a:endParaRPr lang="pl-PL" sz="2000" b="1" i="0" u="none" strike="noStrike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225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775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przedszkolach</a:t>
            </a:r>
            <a:endParaRPr lang="pl-PL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innych 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formach wychowania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przedszkolnego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oddziałach 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przedszkolnych w szkołach podstawowych – w zakresie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wymagań:</a:t>
            </a:r>
            <a:endParaRPr lang="pl-PL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90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Prostokąt zaokrąglony 1"/>
          <p:cNvSpPr/>
          <p:nvPr/>
        </p:nvSpPr>
        <p:spPr>
          <a:xfrm>
            <a:off x="701527" y="1484784"/>
            <a:ext cx="8502945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sz="2200" b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7" y="3899099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Procesy </a:t>
            </a:r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wspomagania rozwoju i edukacji dzieci są zorganizowane w sposób sprzyjający uczeniu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się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4918014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Przedszkole </a:t>
            </a:r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wspomaga rozwój dzieci, z uwzględnieniem ich indywidualnej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sytuacji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rostokąt z rogami ściętymi po przekątnej 8"/>
          <p:cNvSpPr/>
          <p:nvPr/>
        </p:nvSpPr>
        <p:spPr>
          <a:xfrm>
            <a:off x="337695" y="5949280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Rodzice </a:t>
            </a:r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są partnerami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przedszkola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22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775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podstawowych 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dla dzieci i młodzieży </a:t>
            </a:r>
            <a:endParaRPr lang="pl-PL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ponadpodstawowych dla 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dzieci i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młodzieży </a:t>
            </a:r>
            <a:r>
              <a:rPr lang="pl-PL" sz="2000" dirty="0"/>
              <a:t>–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zakresie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wymagań:</a:t>
            </a:r>
            <a:endParaRPr lang="pl-PL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Prostokąt zaokrąglony 1"/>
          <p:cNvSpPr/>
          <p:nvPr/>
        </p:nvSpPr>
        <p:spPr>
          <a:xfrm>
            <a:off x="701527" y="1484784"/>
            <a:ext cx="8502945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sz="2200" b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7" y="3899099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Kształtowane są postawy i respektowane normy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społeczne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4918014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Szkoła </a:t>
            </a:r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 placówka wspomaga rozwój uczniów, z uwzględnieniem ich indywidualnej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sytuacji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rostokąt z rogami ściętymi po przekątnej 8"/>
          <p:cNvSpPr/>
          <p:nvPr/>
        </p:nvSpPr>
        <p:spPr>
          <a:xfrm>
            <a:off x="337695" y="5949280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Rodzice </a:t>
            </a:r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są partnerami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lub placówki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21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850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dorosłych – w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zakresie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wymagań:</a:t>
            </a:r>
            <a:endParaRPr lang="pl-P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92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Prostokąt zaokrąglony 1"/>
          <p:cNvSpPr/>
          <p:nvPr/>
        </p:nvSpPr>
        <p:spPr>
          <a:xfrm>
            <a:off x="701527" y="1484784"/>
            <a:ext cx="8502945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sz="2200" b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7" y="3899099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Procesy edukacyjne są zorganizowane w sposób sprzyjający uczeniu się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4918014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Uczniowie nabywają wiadomości i umiejętności określone w podstawie programowej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40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850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bibliotekach pedagogicznych – w zakresie wymagań:</a:t>
            </a:r>
            <a:endParaRPr lang="pl-P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Prostokąt zaokrąglony 1"/>
          <p:cNvSpPr/>
          <p:nvPr/>
        </p:nvSpPr>
        <p:spPr>
          <a:xfrm>
            <a:off x="701527" y="1484784"/>
            <a:ext cx="8502945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sz="2200" b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7" y="3899099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Placówka zaspokaja potrzeby osób, instytucji i organizacji korzystających z oferty placówki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4918014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Placówka współpracuje ze środowiskiem lokalnym na rzecz wzajemnego rozwoju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rostokąt z rogami ściętymi po przekątnej 8"/>
          <p:cNvSpPr/>
          <p:nvPr/>
        </p:nvSpPr>
        <p:spPr>
          <a:xfrm>
            <a:off x="337695" y="5949280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Zarządzanie placówką służy jej rozwojowi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88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84784"/>
            <a:ext cx="9906000" cy="4969023"/>
          </a:xfrm>
        </p:spPr>
        <p:txBody>
          <a:bodyPr/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przedszkolach - w zakresie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wymagań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94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581285" y="1484784"/>
            <a:ext cx="8740202" cy="936104"/>
          </a:xfrm>
          <a:prstGeom prst="roundRect">
            <a:avLst/>
          </a:prstGeom>
          <a:solidFill>
            <a:srgbClr val="0080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w zakresie wymagań ustalonych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przez Lubuskiego Kuratora Oświaty </a:t>
            </a:r>
            <a:b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wniosków z nadzoru pedagogicznego </a:t>
            </a:r>
            <a:endParaRPr lang="pl-PL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5494" y="5661248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72480" y="3963612"/>
            <a:ext cx="9217024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>
                <a:solidFill>
                  <a:prstClr val="whit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Procesy wspomagania rozwoju i edukacji dzieci są zorganizowane w sposób sprzyjający uczeniu </a:t>
            </a:r>
            <a:r>
              <a:rPr lang="pl-PL" sz="2000" b="1" dirty="0" smtClean="0">
                <a:solidFill>
                  <a:prstClr val="whit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się</a:t>
            </a:r>
            <a:endParaRPr lang="pl-PL" sz="2000" b="1" i="1" dirty="0">
              <a:solidFill>
                <a:prstClr val="white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35300" y="5265204"/>
            <a:ext cx="9217024" cy="79208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>
                <a:solidFill>
                  <a:prstClr val="whit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Przedszkole wspomaga rozwój dzieci, z uwzględnieniem ich indywidualnej </a:t>
            </a:r>
            <a:r>
              <a:rPr lang="pl-PL" sz="2000" b="1" dirty="0" smtClean="0">
                <a:solidFill>
                  <a:prstClr val="whit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sytuacji</a:t>
            </a:r>
            <a:endParaRPr lang="pl-PL" sz="2000" b="1" dirty="0">
              <a:solidFill>
                <a:prstClr val="white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48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84784"/>
            <a:ext cx="9906000" cy="4969023"/>
          </a:xfrm>
        </p:spPr>
        <p:txBody>
          <a:bodyPr/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odstawowych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ponadpodstawowych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w zakresie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wymagań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95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581285" y="1484784"/>
            <a:ext cx="8740202" cy="936104"/>
          </a:xfrm>
          <a:prstGeom prst="roundRect">
            <a:avLst/>
          </a:prstGeom>
          <a:solidFill>
            <a:srgbClr val="0080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w zakresie wymagań ustalonych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przez Lubuskiego Kuratora Oświaty </a:t>
            </a:r>
            <a:b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wniosków z nadzoru pedagogicznego </a:t>
            </a:r>
            <a:endParaRPr lang="pl-PL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5494" y="5661248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72480" y="4356615"/>
            <a:ext cx="9217024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Procesy edukacyjne są zorganizowane w sposób sprzyjający uczeniu się</a:t>
            </a:r>
            <a:endParaRPr lang="pl-PL" sz="20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111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311285" y="2636917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Kuratora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światy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przeprowadzane z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wykorzystaniem arkuszy kontroli zatwierdzonych 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  <a:b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24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</a:t>
            </a:r>
            <a:r>
              <a:rPr lang="pl-PL" altLang="pl-PL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2019/2020 ustalone przez Ministra Edukacji Narodowej: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97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884602"/>
              </p:ext>
            </p:extLst>
          </p:nvPr>
        </p:nvGraphicFramePr>
        <p:xfrm>
          <a:off x="194471" y="1786529"/>
          <a:ext cx="9517057" cy="155448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10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771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1: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Zgodność z przepisami prawa funkcjonowania monitoringu wizyjnego w szkołach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6729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podstawowe </a:t>
                      </a:r>
                      <a:r>
                        <a:rPr lang="pl-PL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(5% - 16)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ponadpodstawowe </a:t>
                      </a:r>
                      <a:r>
                        <a:rPr lang="pl-PL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(5% - 9)</a:t>
                      </a: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pl-PL" sz="1800" b="1" kern="1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65924"/>
              </p:ext>
            </p:extLst>
          </p:nvPr>
        </p:nvGraphicFramePr>
        <p:xfrm>
          <a:off x="194471" y="3573017"/>
          <a:ext cx="9517057" cy="206454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10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4331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2: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Zgodność z przepisami prawa organizowania zajęć w grupie do pięciu uczniów lub w formie indywidualnej oraz udzielania </a:t>
                      </a:r>
                      <a:b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uczniom pomocy psychologiczno-pedagogicznej w formie zindywidualizowanej ścieżki kształcenia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5829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ogólnodostępne </a:t>
                      </a:r>
                      <a:r>
                        <a:rPr lang="pl-PL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(5% - 26)</a:t>
                      </a:r>
                      <a:endParaRPr lang="pl-PL" sz="1800" kern="1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integracyjne --------</a:t>
                      </a:r>
                      <a:endParaRPr lang="pl-PL" sz="1800" b="1" kern="1200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6726488" y="2523440"/>
            <a:ext cx="2412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Termin: II-VI 2020</a:t>
            </a:r>
            <a:endParaRPr lang="pl-PL" b="1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Strzałka w prawo 8"/>
          <p:cNvSpPr/>
          <p:nvPr/>
        </p:nvSpPr>
        <p:spPr>
          <a:xfrm>
            <a:off x="6280452" y="2600094"/>
            <a:ext cx="417072" cy="216024"/>
          </a:xfrm>
          <a:prstGeom prst="rightArrow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12" name="Strzałka w prawo 11"/>
          <p:cNvSpPr/>
          <p:nvPr/>
        </p:nvSpPr>
        <p:spPr>
          <a:xfrm>
            <a:off x="6309417" y="4945814"/>
            <a:ext cx="417071" cy="216024"/>
          </a:xfrm>
          <a:prstGeom prst="rightArrow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6726488" y="485756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Termin: I-III 2020</a:t>
            </a:r>
            <a:endParaRPr lang="pl-PL" b="1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11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98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790354"/>
              </p:ext>
            </p:extLst>
          </p:nvPr>
        </p:nvGraphicFramePr>
        <p:xfrm>
          <a:off x="61946" y="1340768"/>
          <a:ext cx="9844054" cy="243455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89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54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76204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3: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Zgodność z przepisami prawa wydawania orzeczeń o potrzebie kształcenia specjalnego w zakresie dotyczącym organizacji zajęć w grupie do pięciu uczniów lub w formie indywidualnej oraz opinii w sprawie objęcia ucznia pomocą psychologiczno-pedagogiczną w formie zindywidualizowanej ścieżki kształcenia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8355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poradnie psychologiczno-pedagogiczne </a:t>
                      </a:r>
                      <a:r>
                        <a:rPr lang="pl-PL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(50% - 10)</a:t>
                      </a: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695333"/>
              </p:ext>
            </p:extLst>
          </p:nvPr>
        </p:nvGraphicFramePr>
        <p:xfrm>
          <a:off x="93036" y="3908791"/>
          <a:ext cx="9756508" cy="2680285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1236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8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42925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4: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Zgodność oferty kształcenia zawodowego z nową klasyfikacją zawodów szkolnictwa branżowego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7037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FF0000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i niepubliczne szkoły</a:t>
                      </a:r>
                      <a:b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prowadzące kształcenie zawodowe: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branżowe szkoły I stopnia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(15% - 9),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niepubliczne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(50% -3)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technika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(15% - 7),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niepubliczne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(50% - 3)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szkoły policealne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(15% -1),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niepubliczne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(50% -3)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szkoły przysposabiające do pracy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(15% -3)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niepubliczne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(50% - 0)</a:t>
                      </a: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7010897" y="2921425"/>
            <a:ext cx="2412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Termin: I-III 2020</a:t>
            </a:r>
            <a:endParaRPr lang="pl-PL" b="1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Strzałka w prawo 8"/>
          <p:cNvSpPr/>
          <p:nvPr/>
        </p:nvSpPr>
        <p:spPr>
          <a:xfrm>
            <a:off x="6486153" y="2998079"/>
            <a:ext cx="417072" cy="216024"/>
          </a:xfrm>
          <a:prstGeom prst="rightArrow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12" name="Strzałka w prawo 11"/>
          <p:cNvSpPr/>
          <p:nvPr/>
        </p:nvSpPr>
        <p:spPr>
          <a:xfrm>
            <a:off x="6510319" y="5064268"/>
            <a:ext cx="417071" cy="216024"/>
          </a:xfrm>
          <a:prstGeom prst="rightArrow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7010897" y="498761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Termin: X-XII 2019</a:t>
            </a:r>
            <a:endParaRPr lang="pl-PL" b="1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08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0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13740</TotalTime>
  <Words>5750</Words>
  <Application>Microsoft Office PowerPoint</Application>
  <PresentationFormat>Papier A4 (210x297 mm)</PresentationFormat>
  <Paragraphs>1688</Paragraphs>
  <Slides>129</Slides>
  <Notes>94</Notes>
  <HiddenSlides>1</HiddenSlides>
  <MMClips>0</MMClips>
  <ScaleCrop>false</ScaleCrop>
  <HeadingPairs>
    <vt:vector size="6" baseType="variant">
      <vt:variant>
        <vt:lpstr>Używane czcionki</vt:lpstr>
      </vt:variant>
      <vt:variant>
        <vt:i4>12</vt:i4>
      </vt:variant>
      <vt:variant>
        <vt:lpstr>Motyw</vt:lpstr>
      </vt:variant>
      <vt:variant>
        <vt:i4>4</vt:i4>
      </vt:variant>
      <vt:variant>
        <vt:lpstr>Tytuły slajdów</vt:lpstr>
      </vt:variant>
      <vt:variant>
        <vt:i4>129</vt:i4>
      </vt:variant>
    </vt:vector>
  </HeadingPairs>
  <TitlesOfParts>
    <vt:vector size="145" baseType="lpstr">
      <vt:lpstr>SimSun</vt:lpstr>
      <vt:lpstr>Arial</vt:lpstr>
      <vt:lpstr>Calibri</vt:lpstr>
      <vt:lpstr>Calibri Light</vt:lpstr>
      <vt:lpstr>Cambria</vt:lpstr>
      <vt:lpstr>Courier New</vt:lpstr>
      <vt:lpstr>Symbol</vt:lpstr>
      <vt:lpstr>Times</vt:lpstr>
      <vt:lpstr>Times New Roman</vt:lpstr>
      <vt:lpstr>TimesNewRomanPS-BoldMT</vt:lpstr>
      <vt:lpstr>TimesNewRomanPSMT</vt:lpstr>
      <vt:lpstr>Wingdings</vt:lpstr>
      <vt:lpstr>kuratorium2010_ver2</vt:lpstr>
      <vt:lpstr>2_kuratorium2010_ver2</vt:lpstr>
      <vt:lpstr>1_kuratorium2010_ver2</vt:lpstr>
      <vt:lpstr>Motyw pakietu Office</vt:lpstr>
      <vt:lpstr>   Narada  dotycząca wyników i wniosków ze sprawowanego nadzoru pedagogicznego  przez Lubuskiego Kuratora Oświaty  w roku szkolnym 2018/2019  i organizacji roku szkolnego 2019/2020  (publiczne i niepubliczne szkoły i placówki)</vt:lpstr>
      <vt:lpstr>Program narady</vt:lpstr>
      <vt:lpstr>Liczba nadzorowanych szkół i placówek</vt:lpstr>
      <vt:lpstr>  Realizacja podstawowych kierunków  polityki oświatowej państwa  w roku szkolnym 2018/2019 </vt:lpstr>
      <vt:lpstr>Podstawowe kierunki polityki oświatowej państwa ustalone przez MEN na rok szkolny 2018/2019 </vt:lpstr>
      <vt:lpstr>Podstawowe kierunki polityki oświatowej państwa ustalone przez MEN </vt:lpstr>
      <vt:lpstr>  Wyniki i wnioski  wynikające ze sprawowanego nadzoru pedagogicznego nad szkołami i placówkami  przez Lubuskiego Kuratora Oświaty</vt:lpstr>
      <vt:lpstr>  Ewaluacje zewnętrzne   </vt:lpstr>
      <vt:lpstr>Ewaluacje zewnętrzne</vt:lpstr>
      <vt:lpstr>Ewaluacje zewnętrzne</vt:lpstr>
      <vt:lpstr>Wnioski  wynikające z przeprowadzonych ewaluacji zewnętrznych  w szkołach podstawowych</vt:lpstr>
      <vt:lpstr>Wnioski  wynikające z przeprowadzonych ewaluacji zewnętrznych  w szkołach podstawowych</vt:lpstr>
      <vt:lpstr>Wnioski  wynikające z przeprowadzonych ewaluacji zewnętrznych  w szkołach podstawowych</vt:lpstr>
      <vt:lpstr>Wnioski  wynikające z przeprowadzonych ewaluacji zewnętrznych  w szkołach podstawowych</vt:lpstr>
      <vt:lpstr>  Kontrole  przewidziane w Planie Nadzoru Pedagogicznego Lubuskiego Kuratora Oświaty</vt:lpstr>
      <vt:lpstr> Realizacja kontroli przewidzianych  w planie nadzoru pedagogicznego Lubuskiego Kuratora Oświaty  w roku szkolnym 2018/2019</vt:lpstr>
      <vt:lpstr> Realizacja kontroli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 Działania doraźne prowadzone,  gdy zaistnieje potrzeba podjęcia działań nieprzewidzianych  w Planie Nadzoru Pedagogicznego  Lubuskiego Kuratora Oświaty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</vt:lpstr>
      <vt:lpstr>Wnioski wynikające ze sprawowanego nadzoru pedagogicznego  ustalone w wyniku przeprowadzonych kontroli w trybie działań doraźnych  </vt:lpstr>
      <vt:lpstr>Wnioski wynikające ze sprawowanego nadzoru pedagogicznego  ustalone w wyniku przeprowadzonych kontroli w trybie działań doraźnych  </vt:lpstr>
      <vt:lpstr>Wnioski wynikające ze sprawowanego nadzoru pedagogicznego  ustalone w wyniku przeprowadzonych kontroli w trybie działań doraźnych i innych kontroli 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Rekomendacje do dalszej pracy wynikające z analizy wyników kontroli  w trybie działań doraźnych </vt:lpstr>
      <vt:lpstr>Uwagi dotyczące zaleceń</vt:lpstr>
      <vt:lpstr>  Kontrole w trybie działań doraźnych na prośbę Ministra Edukacji Narodowej  </vt:lpstr>
      <vt:lpstr>Kontrole w trybie działań doraźnych na prośbę MEN</vt:lpstr>
      <vt:lpstr>Kontrole w trybie działań doraźnych na prośbę MEN</vt:lpstr>
      <vt:lpstr>  Monitorowanie  pracy szkół i placówek 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Uwagi i rekomendacje do dalszej pracy wynikające z analizy wyników monitorowania pracy szkół i placówek</vt:lpstr>
      <vt:lpstr>Prezentacja programu PowerPoint</vt:lpstr>
      <vt:lpstr>Wspomaganie szkół i placówek</vt:lpstr>
      <vt:lpstr>Wspomaganie szkół i placówek</vt:lpstr>
      <vt:lpstr>  Pozostałe zadania  Lubuskiego Kuratora Oświaty</vt:lpstr>
      <vt:lpstr>Oceny pracy dyrektorów</vt:lpstr>
      <vt:lpstr>Organizacja konkursów przedmiotowych  Lubuskiego Kuratora Oświaty </vt:lpstr>
      <vt:lpstr>Awans zawodowy </vt:lpstr>
      <vt:lpstr>Dotacje</vt:lpstr>
      <vt:lpstr>Dotacje</vt:lpstr>
      <vt:lpstr>   </vt:lpstr>
      <vt:lpstr> </vt:lpstr>
      <vt:lpstr>Uwagi do arkusza organizacji szkoły</vt:lpstr>
      <vt:lpstr>Prezentacja programu PowerPoint</vt:lpstr>
      <vt:lpstr> Zmiany w przepisach prawa oświatowego </vt:lpstr>
      <vt:lpstr>Jak było do tej pory?  Awans zawodowy i ocena pracy nauczyciela - stan prawny w okresie przed 1 września  2019 r. </vt:lpstr>
      <vt:lpstr>Jak było do tej pory? Awans zawodowy i ocena pracy nauczyciela  stan prawny w okresie przed  1 września 2019 r.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Awans zawodowy i ocena pracy nauczyciela po 1 września 2019 r.   </vt:lpstr>
      <vt:lpstr>Awans zawodowy i ocena pracy nauczyciela po 1 września 2019 r.  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  Organizacja  nadzoru pedagogicznego  w roku szkolnym 2019/2020</vt:lpstr>
      <vt:lpstr>Kierunki polityki oświatowej państwa ustalone przez MEN </vt:lpstr>
      <vt:lpstr>   Planowe działania w zakresie nadzoru pedagogicznego </vt:lpstr>
      <vt:lpstr>  Ewaluacje zewnętrzne</vt:lpstr>
      <vt:lpstr>  Ewaluacje zewnętrzne</vt:lpstr>
      <vt:lpstr>  Ewaluacje zewnętrzne</vt:lpstr>
      <vt:lpstr>  Ewaluacje zewnętrzne</vt:lpstr>
      <vt:lpstr>  Ewaluacje zewnętrzne</vt:lpstr>
      <vt:lpstr>  Ewaluacje zewnętrzne</vt:lpstr>
      <vt:lpstr>  Ewaluacje zewnętrzne</vt:lpstr>
      <vt:lpstr>  Ewaluacje zewnętrzne</vt:lpstr>
      <vt:lpstr>  Kontrole podejmowane przez Kuratora Oświaty, przewidziane w Planie Nadzoru Pedagogicznego, przeprowadzane z wykorzystaniem arkuszy kontroli zatwierdzonych przez MEN  </vt:lpstr>
      <vt:lpstr>Kontrole podejmowane przez Kuratora Oświaty,  przewidziane w planie nadzoru pedagogicznego, przeprowadzane  z wykorzystaniem arkuszy kontroli zatwierdzonych przez MEN</vt:lpstr>
      <vt:lpstr>Kontrole podejmowane przez Kuratora Oświaty,  przewidziane w planie nadzoru pedagogicznego, przeprowadzane  z wykorzystaniem arkuszy kontroli zatwierdzonych przez MEN</vt:lpstr>
      <vt:lpstr>  Monitorowanie  pracy szkół i placówek 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   Oferty lubuskich placówek doskonalenia nauczycieli na rok szkolny 2019/2020  w zakresie doskonalenia nauczycieli  oraz wspomagania szkół i placówek </vt:lpstr>
      <vt:lpstr>   Oferta  Wojewódzkiego Ośrodka Metodycznego w Gorzowie Wielkopolskim </vt:lpstr>
      <vt:lpstr>   Oferta  Ośrodka Doskonalenia Nauczycieli w Zielonej Górze  </vt:lpstr>
      <vt:lpstr>  Przedszkola i Szkoły  Promujące Zdrowie</vt:lpstr>
      <vt:lpstr>Szkoły Promujące Zdrowie</vt:lpstr>
      <vt:lpstr>Szkoły Promujące Zdrowie</vt:lpstr>
      <vt:lpstr>Szkoły Promujące Zdrowie</vt:lpstr>
      <vt:lpstr>   Komunikaty</vt:lpstr>
      <vt:lpstr>Monitoring wizyjny </vt:lpstr>
      <vt:lpstr>Bezpieczeństwo</vt:lpstr>
      <vt:lpstr>Profilaktyka zdrowotna w szkołach</vt:lpstr>
      <vt:lpstr>Informacje Ministerstwa Zdrowia dotyczące Ustawy z dnia 12 kwietnia 2019 r. o opiece zdrowotnej nad uczniami </vt:lpstr>
      <vt:lpstr>Akcja „Przerwany marsz…” </vt:lpstr>
      <vt:lpstr>Diecezjalne Konkursy Wiedzy Biblijnej Biblista Junior i Młody Biblista  – 4. Edycja 2019/2020</vt:lpstr>
      <vt:lpstr>Konferencja Uczeń-zawodnik</vt:lpstr>
      <vt:lpstr>Komunikaty</vt:lpstr>
      <vt:lpstr>Rekrutacja członków Komisji Dyscyplinarnej dla Nauczycieli  przy Wojewodzie Lubuskim – dodatkowy nabór</vt:lpstr>
      <vt:lpstr>Wolne miejsca w szkołach ponadpodstawowych i ponadgimnazjalnych</vt:lpstr>
      <vt:lpstr>Zatrudnienie w szkołach osób niebędących nauczycielami  oraz nauczycieli nieposiadających wymaganych kwalifikacji</vt:lpstr>
      <vt:lpstr>Celem działalności sieci Regionalnego Ośrodka Debaty Międzynarodowej jest przybliżenie obywatelom priorytetów polskiej polityki zagranicznej oraz wzmocnienie kanałów współpracy pomiędzy MSZ, jednostkami samorządu terytorialnego, organizacjami pozarządowymi, placówkami edukacyjnymi i naukowymi oraz innymi podmiotami, których działalność obejmuje szeroko rozumianą współpracę międzynarodową. Proponujemy m.in. zajęcia dla dzieci, młodzieży i dorosłych z zagadnień dotyczących stereotypów, uprzedzeń wobec innych, zagadnień dotyczących pojawienia się imigrantów jak również wybrane tematy z zagadnień historycznych.   Zapraszamy do współpracy</vt:lpstr>
      <vt:lpstr>Wskazówki do realizacji</vt:lpstr>
      <vt:lpstr>Komunikaty</vt:lpstr>
      <vt:lpstr>  Podsumowanie,  zakończenie narady</vt:lpstr>
      <vt:lpstr>   DZIĘKUJĘ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Patryk Ciepły</cp:lastModifiedBy>
  <cp:revision>735</cp:revision>
  <cp:lastPrinted>2019-08-19T10:53:46Z</cp:lastPrinted>
  <dcterms:created xsi:type="dcterms:W3CDTF">2010-04-15T09:51:31Z</dcterms:created>
  <dcterms:modified xsi:type="dcterms:W3CDTF">2019-09-13T12:54:06Z</dcterms:modified>
</cp:coreProperties>
</file>