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notesSlides/notesSlide11.xml" ContentType="application/vnd.openxmlformats-officedocument.presentationml.notesSlide+xml"/>
  <Override PartName="/ppt/charts/chart2.xml" ContentType="application/vnd.openxmlformats-officedocument.drawingml.chart+xml"/>
  <Override PartName="/ppt/notesSlides/notesSlide12.xml" ContentType="application/vnd.openxmlformats-officedocument.presentationml.notesSlide+xml"/>
  <Override PartName="/ppt/charts/chart3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4.xml" ContentType="application/vnd.openxmlformats-officedocument.drawingml.char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5.xml" ContentType="application/vnd.openxmlformats-officedocument.drawingml.chart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charts/chart6.xml" ContentType="application/vnd.openxmlformats-officedocument.drawingml.chart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0"/>
  </p:notesMasterIdLst>
  <p:handoutMasterIdLst>
    <p:handoutMasterId r:id="rId101"/>
  </p:handoutMasterIdLst>
  <p:sldIdLst>
    <p:sldId id="257" r:id="rId2"/>
    <p:sldId id="258" r:id="rId3"/>
    <p:sldId id="484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425" r:id="rId12"/>
    <p:sldId id="433" r:id="rId13"/>
    <p:sldId id="470" r:id="rId14"/>
    <p:sldId id="271" r:id="rId15"/>
    <p:sldId id="458" r:id="rId16"/>
    <p:sldId id="462" r:id="rId17"/>
    <p:sldId id="501" r:id="rId18"/>
    <p:sldId id="277" r:id="rId19"/>
    <p:sldId id="483" r:id="rId20"/>
    <p:sldId id="477" r:id="rId21"/>
    <p:sldId id="282" r:id="rId22"/>
    <p:sldId id="552" r:id="rId23"/>
    <p:sldId id="382" r:id="rId24"/>
    <p:sldId id="289" r:id="rId25"/>
    <p:sldId id="383" r:id="rId26"/>
    <p:sldId id="391" r:id="rId27"/>
    <p:sldId id="398" r:id="rId28"/>
    <p:sldId id="399" r:id="rId29"/>
    <p:sldId id="406" r:id="rId30"/>
    <p:sldId id="489" r:id="rId31"/>
    <p:sldId id="436" r:id="rId32"/>
    <p:sldId id="437" r:id="rId33"/>
    <p:sldId id="479" r:id="rId34"/>
    <p:sldId id="480" r:id="rId35"/>
    <p:sldId id="504" r:id="rId36"/>
    <p:sldId id="535" r:id="rId37"/>
    <p:sldId id="482" r:id="rId38"/>
    <p:sldId id="335" r:id="rId39"/>
    <p:sldId id="336" r:id="rId40"/>
    <p:sldId id="337" r:id="rId41"/>
    <p:sldId id="338" r:id="rId42"/>
    <p:sldId id="553" r:id="rId43"/>
    <p:sldId id="473" r:id="rId44"/>
    <p:sldId id="474" r:id="rId45"/>
    <p:sldId id="343" r:id="rId46"/>
    <p:sldId id="498" r:id="rId47"/>
    <p:sldId id="344" r:id="rId48"/>
    <p:sldId id="345" r:id="rId49"/>
    <p:sldId id="346" r:id="rId50"/>
    <p:sldId id="350" r:id="rId51"/>
    <p:sldId id="440" r:id="rId52"/>
    <p:sldId id="352" r:id="rId53"/>
    <p:sldId id="536" r:id="rId54"/>
    <p:sldId id="537" r:id="rId55"/>
    <p:sldId id="538" r:id="rId56"/>
    <p:sldId id="539" r:id="rId57"/>
    <p:sldId id="540" r:id="rId58"/>
    <p:sldId id="541" r:id="rId59"/>
    <p:sldId id="542" r:id="rId60"/>
    <p:sldId id="543" r:id="rId61"/>
    <p:sldId id="544" r:id="rId62"/>
    <p:sldId id="545" r:id="rId63"/>
    <p:sldId id="546" r:id="rId64"/>
    <p:sldId id="547" r:id="rId65"/>
    <p:sldId id="548" r:id="rId66"/>
    <p:sldId id="549" r:id="rId67"/>
    <p:sldId id="550" r:id="rId68"/>
    <p:sldId id="551" r:id="rId69"/>
    <p:sldId id="497" r:id="rId70"/>
    <p:sldId id="490" r:id="rId71"/>
    <p:sldId id="491" r:id="rId72"/>
    <p:sldId id="492" r:id="rId73"/>
    <p:sldId id="493" r:id="rId74"/>
    <p:sldId id="494" r:id="rId75"/>
    <p:sldId id="495" r:id="rId76"/>
    <p:sldId id="496" r:id="rId77"/>
    <p:sldId id="486" r:id="rId78"/>
    <p:sldId id="356" r:id="rId79"/>
    <p:sldId id="357" r:id="rId80"/>
    <p:sldId id="360" r:id="rId81"/>
    <p:sldId id="417" r:id="rId82"/>
    <p:sldId id="418" r:id="rId83"/>
    <p:sldId id="365" r:id="rId84"/>
    <p:sldId id="366" r:id="rId85"/>
    <p:sldId id="367" r:id="rId86"/>
    <p:sldId id="368" r:id="rId87"/>
    <p:sldId id="521" r:id="rId88"/>
    <p:sldId id="502" r:id="rId89"/>
    <p:sldId id="469" r:id="rId90"/>
    <p:sldId id="445" r:id="rId91"/>
    <p:sldId id="505" r:id="rId92"/>
    <p:sldId id="506" r:id="rId93"/>
    <p:sldId id="507" r:id="rId94"/>
    <p:sldId id="372" r:id="rId95"/>
    <p:sldId id="373" r:id="rId96"/>
    <p:sldId id="379" r:id="rId97"/>
    <p:sldId id="380" r:id="rId98"/>
    <p:sldId id="381" r:id="rId99"/>
  </p:sldIdLst>
  <p:sldSz cx="9906000" cy="6858000" type="A4"/>
  <p:notesSz cx="9926638" cy="6797675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706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141">
          <p15:clr>
            <a:srgbClr val="A4A3A4"/>
          </p15:clr>
        </p15:guide>
        <p15:guide id="2" pos="312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0A88"/>
    <a:srgbClr val="000097"/>
    <a:srgbClr val="C0C0C0"/>
    <a:srgbClr val="000099"/>
    <a:srgbClr val="CCFFCC"/>
    <a:srgbClr val="660033"/>
    <a:srgbClr val="0033CC"/>
    <a:srgbClr val="FF9F89"/>
    <a:srgbClr val="FF3300"/>
    <a:srgbClr val="23D3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5BE263C-DBD7-4A20-BB59-AAB30ACAA65A}">
  <a:tblStyle styleId="{69C7853C-536D-4A76-A0AE-DD22124D55A5}" styleName="Styl z motywem 1 — Ak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Styl z motywem 1 — Ak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Styl z motywem 1 — Ak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Styl pośredni 3 — Ak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yl jasny 1 — Ak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Styl jasny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yl jasny 1 — Ak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yl jasny 1 — Ak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083E6E3-FA7D-4D7B-A595-EF9225AFEA82}" styleName="Styl jasny 1 — Ak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Styl jasny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Styl pośredn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Styl pośredni 3 — 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27102A9-8310-4765-A935-A1911B00CA55}" styleName="Styl jasny 1 — Ak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A488322-F2BA-4B5B-9748-0D474271808F}" styleName="Styl pośredni 3 — Ak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Styl pośredni 3 — Ak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8FB837D-C827-4EFA-A057-4D05807E0F7C}" styleName="Styl z motywem 1 — Ak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E3FDE45-AF77-4B5C-9715-49D594BDF05E}" styleName="Styl jasny 1 — Ak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7CE84F3-28C3-443E-9E96-99CF82512B78}" styleName="Styl ciemny 1 — Ak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344D84-9AFB-497E-A393-DC336BA19D2E}" styleName="Styl pośredni 3 — Ak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EC20E35-A176-4012-BC5E-935CFFF8708E}" styleName="Styl pośredni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4C1A8A3-306A-4EB7-A6B1-4F7E0EB9C5D6}" styleName="Styl pośredni 3 — Ak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1EBBBCC-DAD2-459C-BE2E-F6DE35CF9A28}" styleName="Styl ciemny 2 - Akcent 3/Ak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Styl ciemny 2 - Akcent 5/Ak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Styl ciemny 2 - Akcent 1/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269D01E-BC32-4049-B463-5C60D7B0CCD2}" styleName="Styl z motywem 2 — Ak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Styl z motywem 1 — Ak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7292A2E-F333-43FB-9621-5CBBE7FDCDCB}" styleName="Styl jasny 2 — Ak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2833802-FEF1-4C79-8D5D-14CF1EAF98D9}" styleName="Styl jasny 2 — Ak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FECB4D8-DB02-4DC6-A0A2-4F2EBAE1DC90}" styleName="Styl pośredni 1 — Ak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Styl pośredni 1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96" autoAdjust="0"/>
    <p:restoredTop sz="97714" autoAdjust="0"/>
  </p:normalViewPr>
  <p:slideViewPr>
    <p:cSldViewPr showGuides="1">
      <p:cViewPr>
        <p:scale>
          <a:sx n="80" d="100"/>
          <a:sy n="80" d="100"/>
        </p:scale>
        <p:origin x="-1278" y="-216"/>
      </p:cViewPr>
      <p:guideLst>
        <p:guide orient="horz" pos="1706"/>
        <p:guide pos="3120"/>
      </p:guideLst>
    </p:cSldViewPr>
  </p:slideViewPr>
  <p:outlineViewPr>
    <p:cViewPr>
      <p:scale>
        <a:sx n="33" d="100"/>
        <a:sy n="33" d="100"/>
      </p:scale>
      <p:origin x="0" y="66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114" d="100"/>
          <a:sy n="114" d="100"/>
        </p:scale>
        <p:origin x="2160" y="102"/>
      </p:cViewPr>
      <p:guideLst>
        <p:guide orient="horz" pos="2141"/>
        <p:guide pos="312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notesMaster" Target="notesMasters/notesMaster1.xml"/><Relationship Id="rId105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Narady%202016\Zeszyt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Zeszyt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9597167950287888E-2"/>
          <c:y val="7.1943663292088483E-2"/>
          <c:w val="0.9327957870134872"/>
          <c:h val="0.8370698975128109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Arkusz2!$E$3</c:f>
              <c:strCache>
                <c:ptCount val="1"/>
                <c:pt idx="0">
                  <c:v>Liczba przeprowadzonych kontroli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Arkusz2!$D$4:$D$8</c:f>
              <c:strCache>
                <c:ptCount val="5"/>
                <c:pt idx="0">
                  <c:v> Szkoły podstawowe</c:v>
                </c:pt>
                <c:pt idx="1">
                  <c:v> Gimnazja</c:v>
                </c:pt>
                <c:pt idx="2">
                  <c:v> Zasadnicze szkoły zawodowe</c:v>
                </c:pt>
                <c:pt idx="3">
                  <c:v> Technika</c:v>
                </c:pt>
                <c:pt idx="4">
                  <c:v> Licea ogólnokształcące</c:v>
                </c:pt>
              </c:strCache>
            </c:strRef>
          </c:cat>
          <c:val>
            <c:numRef>
              <c:f>Arkusz2!$E$4:$E$8</c:f>
              <c:numCache>
                <c:formatCode>General</c:formatCode>
                <c:ptCount val="5"/>
                <c:pt idx="0">
                  <c:v>77</c:v>
                </c:pt>
                <c:pt idx="1">
                  <c:v>41</c:v>
                </c:pt>
                <c:pt idx="2">
                  <c:v>30</c:v>
                </c:pt>
                <c:pt idx="3">
                  <c:v>16</c:v>
                </c:pt>
                <c:pt idx="4">
                  <c:v>12</c:v>
                </c:pt>
              </c:numCache>
            </c:numRef>
          </c:val>
        </c:ser>
        <c:ser>
          <c:idx val="1"/>
          <c:order val="1"/>
          <c:tx>
            <c:strRef>
              <c:f>Arkusz2!$F$3</c:f>
              <c:strCache>
                <c:ptCount val="1"/>
                <c:pt idx="0">
                  <c:v>Liczba szkół, którym wydano zalecenia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Arkusz2!$D$4:$D$8</c:f>
              <c:strCache>
                <c:ptCount val="5"/>
                <c:pt idx="0">
                  <c:v> Szkoły podstawowe</c:v>
                </c:pt>
                <c:pt idx="1">
                  <c:v> Gimnazja</c:v>
                </c:pt>
                <c:pt idx="2">
                  <c:v> Zasadnicze szkoły zawodowe</c:v>
                </c:pt>
                <c:pt idx="3">
                  <c:v> Technika</c:v>
                </c:pt>
                <c:pt idx="4">
                  <c:v> Licea ogólnokształcące</c:v>
                </c:pt>
              </c:strCache>
            </c:strRef>
          </c:cat>
          <c:val>
            <c:numRef>
              <c:f>Arkusz2!$F$4:$F$8</c:f>
              <c:numCache>
                <c:formatCode>General</c:formatCode>
                <c:ptCount val="5"/>
                <c:pt idx="0">
                  <c:v>128</c:v>
                </c:pt>
                <c:pt idx="1">
                  <c:v>51</c:v>
                </c:pt>
                <c:pt idx="2">
                  <c:v>26</c:v>
                </c:pt>
                <c:pt idx="3">
                  <c:v>25</c:v>
                </c:pt>
                <c:pt idx="4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14734336"/>
        <c:axId val="214735872"/>
        <c:axId val="0"/>
      </c:bar3DChart>
      <c:catAx>
        <c:axId val="214734336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 rot="0" vert="horz"/>
          <a:lstStyle/>
          <a:p>
            <a:pPr>
              <a:defRPr sz="1200" b="1"/>
            </a:pPr>
            <a:endParaRPr lang="pl-PL"/>
          </a:p>
        </c:txPr>
        <c:crossAx val="214735872"/>
        <c:crosses val="autoZero"/>
        <c:auto val="1"/>
        <c:lblAlgn val="ctr"/>
        <c:lblOffset val="100"/>
        <c:noMultiLvlLbl val="0"/>
      </c:catAx>
      <c:valAx>
        <c:axId val="2147358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4734336"/>
        <c:crosses val="autoZero"/>
        <c:crossBetween val="between"/>
      </c:valAx>
    </c:plotArea>
    <c:legend>
      <c:legendPos val="t"/>
      <c:layout/>
      <c:overlay val="0"/>
      <c:spPr>
        <a:solidFill>
          <a:srgbClr val="ECEADC"/>
        </a:solidFill>
      </c:spPr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pl-PL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ofPieChart>
        <c:ofPieType val="bar"/>
        <c:varyColors val="1"/>
        <c:ser>
          <c:idx val="0"/>
          <c:order val="0"/>
          <c:dPt>
            <c:idx val="0"/>
            <c:bubble3D val="0"/>
            <c:spPr>
              <a:solidFill>
                <a:srgbClr val="0033CC"/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explosion val="6"/>
          </c:dPt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2000" b="1">
                        <a:solidFill>
                          <a:schemeClr val="bg1"/>
                        </a:solidFill>
                      </a:defRPr>
                    </a:pPr>
                    <a:r>
                      <a:rPr lang="en-US" b="1" dirty="0" smtClean="0">
                        <a:solidFill>
                          <a:schemeClr val="bg1"/>
                        </a:solidFill>
                      </a:rPr>
                      <a:t>8</a:t>
                    </a:r>
                    <a:r>
                      <a:rPr lang="en-US" dirty="0" smtClean="0">
                        <a:solidFill>
                          <a:schemeClr val="bg1"/>
                        </a:solidFill>
                      </a:rPr>
                      <a:t>3</a:t>
                    </a:r>
                    <a:r>
                      <a:rPr lang="pl-PL" dirty="0" smtClean="0">
                        <a:solidFill>
                          <a:schemeClr val="bg1"/>
                        </a:solidFill>
                      </a:rPr>
                      <a:t/>
                    </a:r>
                    <a:br>
                      <a:rPr lang="pl-PL" dirty="0" smtClean="0">
                        <a:solidFill>
                          <a:schemeClr val="bg1"/>
                        </a:solidFill>
                      </a:rPr>
                    </a:br>
                    <a:r>
                      <a:rPr lang="en-US" dirty="0" smtClean="0">
                        <a:solidFill>
                          <a:schemeClr val="bg1"/>
                        </a:solidFill>
                      </a:rPr>
                      <a:t> </a:t>
                    </a:r>
                    <a:r>
                      <a:rPr lang="en-US" dirty="0">
                        <a:solidFill>
                          <a:schemeClr val="bg1"/>
                        </a:solidFill>
                      </a:rPr>
                      <a:t>53%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 sz="2000" b="1">
                        <a:solidFill>
                          <a:schemeClr val="tx1"/>
                        </a:solidFill>
                      </a:defRPr>
                    </a:pPr>
                    <a:r>
                      <a:rPr lang="en-US" b="1" smtClean="0">
                        <a:solidFill>
                          <a:schemeClr val="tx1"/>
                        </a:solidFill>
                      </a:rPr>
                      <a:t>7</a:t>
                    </a:r>
                    <a:r>
                      <a:rPr lang="en-US" smtClean="0">
                        <a:solidFill>
                          <a:schemeClr val="tx1"/>
                        </a:solidFill>
                      </a:rPr>
                      <a:t>3</a:t>
                    </a:r>
                    <a:r>
                      <a:rPr lang="pl-PL" smtClean="0">
                        <a:solidFill>
                          <a:schemeClr val="tx1"/>
                        </a:solidFill>
                      </a:rPr>
                      <a:t/>
                    </a:r>
                    <a:br>
                      <a:rPr lang="pl-PL" smtClean="0">
                        <a:solidFill>
                          <a:schemeClr val="tx1"/>
                        </a:solidFill>
                      </a:rPr>
                    </a:br>
                    <a:r>
                      <a:rPr lang="en-US" smtClean="0">
                        <a:solidFill>
                          <a:schemeClr val="tx1"/>
                        </a:solidFill>
                      </a:rPr>
                      <a:t>47</a:t>
                    </a:r>
                    <a:r>
                      <a:rPr lang="en-US" dirty="0">
                        <a:solidFill>
                          <a:schemeClr val="tx1"/>
                        </a:solidFill>
                      </a:rPr>
                      <a:t>%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delete val="1"/>
            </c:dLbl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Arkusz1!$B$3:$B$4</c:f>
              <c:strCache>
                <c:ptCount val="2"/>
                <c:pt idx="0">
                  <c:v>Nie wydano zaleceń</c:v>
                </c:pt>
                <c:pt idx="1">
                  <c:v>Wydano zalecenia</c:v>
                </c:pt>
              </c:strCache>
            </c:strRef>
          </c:cat>
          <c:val>
            <c:numRef>
              <c:f>Arkusz1!$C$3:$C$4</c:f>
              <c:numCache>
                <c:formatCode>General</c:formatCode>
                <c:ptCount val="2"/>
                <c:pt idx="0">
                  <c:v>83</c:v>
                </c:pt>
                <c:pt idx="1">
                  <c:v>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/>
      </c:ofPieChart>
    </c:plotArea>
    <c:legend>
      <c:legendPos val="b"/>
      <c:layout/>
      <c:overlay val="0"/>
      <c:txPr>
        <a:bodyPr/>
        <a:lstStyle/>
        <a:p>
          <a:pPr rtl="0">
            <a:defRPr sz="1600"/>
          </a:pPr>
          <a:endParaRPr lang="pl-PL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ofPieChart>
        <c:ofPieType val="bar"/>
        <c:varyColors val="1"/>
        <c:ser>
          <c:idx val="0"/>
          <c:order val="0"/>
          <c:explosion val="25"/>
          <c:dPt>
            <c:idx val="0"/>
            <c:bubble3D val="0"/>
            <c:explosion val="8"/>
            <c:spPr>
              <a:solidFill>
                <a:srgbClr val="0070C0"/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explosion val="0"/>
          </c:dPt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2000" b="1">
                        <a:solidFill>
                          <a:schemeClr val="bg1"/>
                        </a:solidFill>
                      </a:defRPr>
                    </a:pPr>
                    <a:r>
                      <a:rPr lang="en-US" b="1" smtClean="0">
                        <a:solidFill>
                          <a:schemeClr val="bg1"/>
                        </a:solidFill>
                      </a:rPr>
                      <a:t>1</a:t>
                    </a:r>
                    <a:r>
                      <a:rPr lang="en-US" smtClean="0">
                        <a:solidFill>
                          <a:schemeClr val="bg1"/>
                        </a:solidFill>
                      </a:rPr>
                      <a:t>2</a:t>
                    </a:r>
                    <a:r>
                      <a:rPr lang="pl-PL" smtClean="0">
                        <a:solidFill>
                          <a:schemeClr val="bg1"/>
                        </a:solidFill>
                      </a:rPr>
                      <a:t/>
                    </a:r>
                    <a:br>
                      <a:rPr lang="pl-PL" smtClean="0">
                        <a:solidFill>
                          <a:schemeClr val="bg1"/>
                        </a:solidFill>
                      </a:rPr>
                    </a:br>
                    <a:r>
                      <a:rPr lang="en-US" smtClean="0">
                        <a:solidFill>
                          <a:schemeClr val="bg1"/>
                        </a:solidFill>
                      </a:rPr>
                      <a:t> </a:t>
                    </a:r>
                    <a:r>
                      <a:rPr lang="en-US">
                        <a:solidFill>
                          <a:schemeClr val="bg1"/>
                        </a:solidFill>
                      </a:rPr>
                      <a:t>60%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 sz="2000" b="1"/>
                    </a:pPr>
                    <a:r>
                      <a:rPr lang="en-US" b="1" smtClean="0"/>
                      <a:t>8</a:t>
                    </a:r>
                    <a:r>
                      <a:rPr lang="pl-PL" smtClean="0"/>
                      <a:t/>
                    </a:r>
                    <a:br>
                      <a:rPr lang="pl-PL" smtClean="0"/>
                    </a:br>
                    <a:r>
                      <a:rPr lang="en-US" smtClean="0"/>
                      <a:t> </a:t>
                    </a:r>
                    <a:r>
                      <a:rPr lang="en-US"/>
                      <a:t>40%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delete val="1"/>
            </c:dLbl>
            <c:txPr>
              <a:bodyPr/>
              <a:lstStyle/>
              <a:p>
                <a:pPr>
                  <a:defRPr b="1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Arkusz1!$B$24:$B$25</c:f>
              <c:strCache>
                <c:ptCount val="2"/>
                <c:pt idx="0">
                  <c:v>Nie wydano zaleceń</c:v>
                </c:pt>
                <c:pt idx="1">
                  <c:v>Wydano zalecenia</c:v>
                </c:pt>
              </c:strCache>
            </c:strRef>
          </c:cat>
          <c:val>
            <c:numRef>
              <c:f>Arkusz1!$C$24:$C$25</c:f>
              <c:numCache>
                <c:formatCode>General</c:formatCode>
                <c:ptCount val="2"/>
                <c:pt idx="0">
                  <c:v>12</c:v>
                </c:pt>
                <c:pt idx="1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/>
      </c:ofPieChart>
    </c:plotArea>
    <c:legend>
      <c:legendPos val="b"/>
      <c:layout/>
      <c:overlay val="0"/>
      <c:txPr>
        <a:bodyPr/>
        <a:lstStyle/>
        <a:p>
          <a:pPr rtl="0">
            <a:defRPr sz="1600"/>
          </a:pPr>
          <a:endParaRPr lang="pl-PL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Arkusz2!$I$4</c:f>
              <c:strCache>
                <c:ptCount val="1"/>
                <c:pt idx="0">
                  <c:v>2016/2017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2.0925170272982851E-2"/>
                  <c:y val="3.52738584601710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-2.44203635493492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Arkusz2!$H$5:$H$6</c:f>
              <c:strCache>
                <c:ptCount val="2"/>
                <c:pt idx="0">
                  <c:v>Liczba kontroli</c:v>
                </c:pt>
                <c:pt idx="1">
                  <c:v>Liczba wydanych zaleceń</c:v>
                </c:pt>
              </c:strCache>
            </c:strRef>
          </c:cat>
          <c:val>
            <c:numRef>
              <c:f>Arkusz2!$I$5:$I$6</c:f>
              <c:numCache>
                <c:formatCode>General</c:formatCode>
                <c:ptCount val="2"/>
                <c:pt idx="0">
                  <c:v>124</c:v>
                </c:pt>
                <c:pt idx="1">
                  <c:v>151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Arkusz2!$J$4</c:f>
              <c:strCache>
                <c:ptCount val="1"/>
                <c:pt idx="0">
                  <c:v>2015/2016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2.0925170272982851E-2"/>
                  <c:y val="4.61273533709929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Arkusz2!$H$5:$H$6</c:f>
              <c:strCache>
                <c:ptCount val="2"/>
                <c:pt idx="0">
                  <c:v>Liczba kontroli</c:v>
                </c:pt>
                <c:pt idx="1">
                  <c:v>Liczba wydanych zaleceń</c:v>
                </c:pt>
              </c:strCache>
            </c:strRef>
          </c:cat>
          <c:val>
            <c:numRef>
              <c:f>Arkusz2!$J$5:$J$6</c:f>
              <c:numCache>
                <c:formatCode>General</c:formatCode>
                <c:ptCount val="2"/>
                <c:pt idx="0">
                  <c:v>239</c:v>
                </c:pt>
                <c:pt idx="1">
                  <c:v>326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27108736"/>
        <c:axId val="227110272"/>
      </c:lineChart>
      <c:catAx>
        <c:axId val="227108736"/>
        <c:scaling>
          <c:orientation val="minMax"/>
        </c:scaling>
        <c:delete val="0"/>
        <c:axPos val="b"/>
        <c:majorTickMark val="none"/>
        <c:minorTickMark val="none"/>
        <c:tickLblPos val="nextTo"/>
        <c:crossAx val="227110272"/>
        <c:crosses val="autoZero"/>
        <c:auto val="1"/>
        <c:lblAlgn val="ctr"/>
        <c:lblOffset val="100"/>
        <c:noMultiLvlLbl val="0"/>
      </c:catAx>
      <c:valAx>
        <c:axId val="22711027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2710873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0"/>
      <c:rotY val="10"/>
      <c:depthPercent val="10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wom!$A$2</c:f>
              <c:strCache>
                <c:ptCount val="1"/>
                <c:pt idx="0">
                  <c:v>spełnione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600" b="1">
                    <a:solidFill>
                      <a:schemeClr val="bg1">
                        <a:lumMod val="95000"/>
                      </a:schemeClr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wom!$B$2:$I$2</c:f>
              <c:numCache>
                <c:formatCode>General</c:formatCode>
                <c:ptCount val="8"/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6">
                  <c:v>1</c:v>
                </c:pt>
              </c:numCache>
            </c:numRef>
          </c:val>
        </c:ser>
        <c:ser>
          <c:idx val="1"/>
          <c:order val="1"/>
          <c:tx>
            <c:strRef>
              <c:f>wom!$A$3</c:f>
              <c:strCache>
                <c:ptCount val="1"/>
                <c:pt idx="0">
                  <c:v>niespełnione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4"/>
              <c:delete val="1"/>
            </c:dLbl>
            <c:txPr>
              <a:bodyPr/>
              <a:lstStyle/>
              <a:p>
                <a:pPr>
                  <a:defRPr sz="1600" b="1">
                    <a:solidFill>
                      <a:schemeClr val="bg1">
                        <a:lumMod val="95000"/>
                      </a:schemeClr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wom!$B$3:$I$3</c:f>
              <c:numCache>
                <c:formatCode>General</c:formatCode>
                <c:ptCount val="8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box"/>
        <c:axId val="227719424"/>
        <c:axId val="227725312"/>
        <c:axId val="0"/>
      </c:bar3DChart>
      <c:catAx>
        <c:axId val="2277194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pl-PL"/>
          </a:p>
        </c:txPr>
        <c:crossAx val="227725312"/>
        <c:crosses val="autoZero"/>
        <c:auto val="1"/>
        <c:lblAlgn val="ctr"/>
        <c:lblOffset val="100"/>
        <c:tickMarkSkip val="1"/>
        <c:noMultiLvlLbl val="0"/>
      </c:catAx>
      <c:valAx>
        <c:axId val="227725312"/>
        <c:scaling>
          <c:orientation val="minMax"/>
        </c:scaling>
        <c:delete val="0"/>
        <c:axPos val="l"/>
        <c:majorGridlines/>
        <c:numFmt formatCode="General" sourceLinked="0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400"/>
            </a:pPr>
            <a:endParaRPr lang="pl-PL"/>
          </a:p>
        </c:txPr>
        <c:crossAx val="227719424"/>
        <c:crosses val="autoZero"/>
        <c:crossBetween val="between"/>
        <c:majorUnit val="1"/>
        <c:minorUnit val="0.1"/>
      </c:valAx>
    </c:plotArea>
    <c:legend>
      <c:legendPos val="t"/>
      <c:layout/>
      <c:overlay val="0"/>
      <c:txPr>
        <a:bodyPr/>
        <a:lstStyle/>
        <a:p>
          <a:pPr>
            <a:defRPr sz="1600"/>
          </a:pPr>
          <a:endParaRPr lang="pl-PL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2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Pt>
            <c:idx val="4"/>
            <c:invertIfNegative val="0"/>
            <c:bubble3D val="0"/>
            <c:spPr>
              <a:solidFill>
                <a:srgbClr val="FFFF00"/>
              </a:solidFill>
              <a:ln w="9525" cap="flat" cmpd="sng" algn="ctr">
                <a:solidFill>
                  <a:schemeClr val="accent6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5"/>
            <c:invertIfNegative val="0"/>
            <c:bubble3D val="0"/>
            <c:spPr>
              <a:solidFill>
                <a:srgbClr val="FF0000"/>
              </a:solidFill>
              <a:ln w="9525" cap="flat" cmpd="sng" algn="ctr">
                <a:solidFill>
                  <a:schemeClr val="accent4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6"/>
            <c:invertIfNegative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7"/>
            <c:invertIfNegative val="0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6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8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3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pl-PL" smtClean="0"/>
                      <a:t>brak</a:t>
                    </a:r>
                    <a:r>
                      <a:rPr lang="en-US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313 000</a:t>
                    </a:r>
                    <a:r>
                      <a:rPr lang="pl-PL" smtClean="0"/>
                      <a:t> zł</a:t>
                    </a:r>
                    <a:r>
                      <a:rPr lang="en-US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336 720</a:t>
                    </a:r>
                    <a:r>
                      <a:rPr lang="pl-PL" smtClean="0"/>
                      <a:t> zł</a:t>
                    </a:r>
                    <a:r>
                      <a:rPr lang="en-US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tx>
                <c:rich>
                  <a:bodyPr/>
                  <a:lstStyle/>
                  <a:p>
                    <a:r>
                      <a:rPr lang="en-US" smtClean="0"/>
                      <a:t>532 960</a:t>
                    </a:r>
                    <a:r>
                      <a:rPr lang="pl-PL" smtClean="0"/>
                      <a:t> zł</a:t>
                    </a:r>
                    <a:r>
                      <a:rPr lang="en-US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tx>
                <c:rich>
                  <a:bodyPr/>
                  <a:lstStyle/>
                  <a:p>
                    <a:r>
                      <a:rPr lang="en-US" smtClean="0"/>
                      <a:t>1 </a:t>
                    </a:r>
                    <a:r>
                      <a:rPr lang="en-US"/>
                      <a:t>273 </a:t>
                    </a:r>
                    <a:r>
                      <a:rPr lang="en-US" smtClean="0"/>
                      <a:t>780</a:t>
                    </a:r>
                    <a:r>
                      <a:rPr lang="pl-PL" smtClean="0"/>
                      <a:t> zł</a:t>
                    </a:r>
                    <a:r>
                      <a:rPr lang="en-US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tx>
                <c:rich>
                  <a:bodyPr/>
                  <a:lstStyle/>
                  <a:p>
                    <a:r>
                      <a:rPr lang="en-US" smtClean="0"/>
                      <a:t>2 </a:t>
                    </a:r>
                    <a:r>
                      <a:rPr lang="en-US"/>
                      <a:t>546 </a:t>
                    </a:r>
                    <a:r>
                      <a:rPr lang="en-US" smtClean="0"/>
                      <a:t>250</a:t>
                    </a:r>
                    <a:r>
                      <a:rPr lang="pl-PL" smtClean="0"/>
                      <a:t> zł</a:t>
                    </a:r>
                    <a:r>
                      <a:rPr lang="en-US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tx>
                <c:rich>
                  <a:bodyPr/>
                  <a:lstStyle/>
                  <a:p>
                    <a:r>
                      <a:rPr lang="en-US" smtClean="0"/>
                      <a:t>6 </a:t>
                    </a:r>
                    <a:r>
                      <a:rPr lang="en-US"/>
                      <a:t>652 </a:t>
                    </a:r>
                    <a:r>
                      <a:rPr lang="en-US" smtClean="0"/>
                      <a:t>116</a:t>
                    </a:r>
                    <a:r>
                      <a:rPr lang="pl-PL" smtClean="0"/>
                      <a:t> zł</a:t>
                    </a:r>
                    <a:r>
                      <a:rPr lang="en-US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tx>
                <c:rich>
                  <a:bodyPr/>
                  <a:lstStyle/>
                  <a:p>
                    <a:r>
                      <a:rPr lang="en-US" smtClean="0"/>
                      <a:t>10 </a:t>
                    </a:r>
                    <a:r>
                      <a:rPr lang="en-US"/>
                      <a:t>020 </a:t>
                    </a:r>
                    <a:r>
                      <a:rPr lang="en-US" smtClean="0"/>
                      <a:t>692</a:t>
                    </a:r>
                    <a:r>
                      <a:rPr lang="pl-PL" smtClean="0"/>
                      <a:t> zł</a:t>
                    </a:r>
                    <a:r>
                      <a:rPr lang="en-US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tx>
                <c:rich>
                  <a:bodyPr/>
                  <a:lstStyle/>
                  <a:p>
                    <a:r>
                      <a:rPr lang="en-US" sz="1600" smtClean="0"/>
                      <a:t>10 </a:t>
                    </a:r>
                    <a:r>
                      <a:rPr lang="en-US" sz="1600"/>
                      <a:t>154 </a:t>
                    </a:r>
                    <a:r>
                      <a:rPr lang="en-US" sz="1600" smtClean="0"/>
                      <a:t>000</a:t>
                    </a:r>
                    <a:r>
                      <a:rPr lang="pl-PL" sz="1600" smtClean="0"/>
                      <a:t> zł</a:t>
                    </a:r>
                    <a:r>
                      <a:rPr lang="en-US" sz="1600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3.7775445960125921E-2"/>
                  <c:y val="0"/>
                </c:manualLayout>
              </c:layout>
              <c:tx>
                <c:rich>
                  <a:bodyPr/>
                  <a:lstStyle/>
                  <a:p>
                    <a:pPr>
                      <a:defRPr sz="1600" b="1">
                        <a:solidFill>
                          <a:schemeClr val="bg1"/>
                        </a:solidFill>
                      </a:defRPr>
                    </a:pPr>
                    <a:r>
                      <a:rPr lang="en-US" sz="1600" dirty="0" smtClean="0"/>
                      <a:t>33 </a:t>
                    </a:r>
                    <a:r>
                      <a:rPr lang="en-US" sz="1600" dirty="0"/>
                      <a:t>265 </a:t>
                    </a:r>
                    <a:r>
                      <a:rPr lang="en-US" sz="1600" dirty="0" smtClean="0"/>
                      <a:t>356</a:t>
                    </a:r>
                    <a:r>
                      <a:rPr lang="pl-PL" sz="1600" dirty="0" smtClean="0"/>
                      <a:t> zł</a:t>
                    </a:r>
                    <a:r>
                      <a:rPr lang="en-US" sz="1600" dirty="0" smtClean="0"/>
                      <a:t> 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Arkusz2!$C$2:$C$11</c:f>
              <c:strCache>
                <c:ptCount val="10"/>
                <c:pt idx="0">
                  <c:v>Zasiłek losowy na cele edukacyjne</c:v>
                </c:pt>
                <c:pt idx="1">
                  <c:v>Organizacja szkoleń dokonalących dla nauczycieli</c:v>
                </c:pt>
                <c:pt idx="2">
                  <c:v>Wyprawka szkolna </c:v>
                </c:pt>
                <c:pt idx="3">
                  <c:v>Dofinansowanie wypoczynku letniego</c:v>
                </c:pt>
                <c:pt idx="4">
                  <c:v>Wypoczynek letni dla dzieci z najuboższych rodzin
finansowany w całości z budżetu państwa</c:v>
                </c:pt>
                <c:pt idx="5">
                  <c:v>Rządowy program "Aktywna tablica"</c:v>
                </c:pt>
                <c:pt idx="6">
                  <c:v>Stypendia i zasiłki za okres I-VI 2017</c:v>
                </c:pt>
                <c:pt idx="7">
                  <c:v>Dofinansowanie pracodawcom kosztów 
kształcenia młodocianych pracowników</c:v>
                </c:pt>
                <c:pt idx="8">
                  <c:v>Dotacja celowa na wyposażenie szkół w podręcznki i ćwiczenia</c:v>
                </c:pt>
                <c:pt idx="9">
                  <c:v>Dofinansowanie wychowania przedszkolnego</c:v>
                </c:pt>
              </c:strCache>
            </c:strRef>
          </c:cat>
          <c:val>
            <c:numRef>
              <c:f>Arkusz2!$D$2:$D$11</c:f>
              <c:numCache>
                <c:formatCode>"zł"#,##0_);[Red]\("zł"#,##0\)</c:formatCode>
                <c:ptCount val="10"/>
                <c:pt idx="0">
                  <c:v>0</c:v>
                </c:pt>
                <c:pt idx="1">
                  <c:v>313000</c:v>
                </c:pt>
                <c:pt idx="2">
                  <c:v>336720</c:v>
                </c:pt>
                <c:pt idx="3">
                  <c:v>532960</c:v>
                </c:pt>
                <c:pt idx="4">
                  <c:v>1273780</c:v>
                </c:pt>
                <c:pt idx="5">
                  <c:v>2546250</c:v>
                </c:pt>
                <c:pt idx="6">
                  <c:v>6652116</c:v>
                </c:pt>
                <c:pt idx="7">
                  <c:v>10020692</c:v>
                </c:pt>
                <c:pt idx="8">
                  <c:v>10154000</c:v>
                </c:pt>
                <c:pt idx="9">
                  <c:v>33265356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8"/>
        <c:axId val="180833280"/>
        <c:axId val="180835072"/>
      </c:barChart>
      <c:catAx>
        <c:axId val="180833280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pl-PL"/>
          </a:p>
        </c:txPr>
        <c:crossAx val="180835072"/>
        <c:crosses val="autoZero"/>
        <c:auto val="1"/>
        <c:lblAlgn val="ctr"/>
        <c:lblOffset val="100"/>
        <c:noMultiLvlLbl val="0"/>
      </c:catAx>
      <c:valAx>
        <c:axId val="180835072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numFmt formatCode="&quot;zł&quot;#,##0_);[Red]\(&quot;zł&quot;#,##0\)" sourceLinked="1"/>
        <c:majorTickMark val="out"/>
        <c:minorTickMark val="none"/>
        <c:tickLblPos val="none"/>
        <c:crossAx val="180833280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ln>
      <a:solidFill>
        <a:sysClr val="windowText" lastClr="000000"/>
      </a:solidFill>
    </a:ln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pl-PL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773186-4BA5-404E-9D2C-7904A83A14A4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pl-PL"/>
        </a:p>
      </dgm:t>
    </dgm:pt>
    <dgm:pt modelId="{9B292DC1-CE8F-47FB-B2ED-23C2A7C0613B}">
      <dgm:prSet/>
      <dgm:spPr>
        <a:solidFill>
          <a:srgbClr val="F7994B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 rtl="0"/>
          <a:r>
            <a:rPr lang="pl-PL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874 dyrektorów</a:t>
          </a:r>
          <a:endParaRPr lang="pl-PL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E842EA5-693B-4676-B27A-CB0B29A36626}" type="parTrans" cxnId="{5487A644-9046-4237-B012-E7A2B12EF499}">
      <dgm:prSet/>
      <dgm:spPr/>
      <dgm:t>
        <a:bodyPr/>
        <a:lstStyle/>
        <a:p>
          <a:endParaRPr lang="pl-PL"/>
        </a:p>
      </dgm:t>
    </dgm:pt>
    <dgm:pt modelId="{0F2656FD-F428-40C9-A92A-16A382A0C761}" type="sibTrans" cxnId="{5487A644-9046-4237-B012-E7A2B12EF499}">
      <dgm:prSet/>
      <dgm:spPr/>
      <dgm:t>
        <a:bodyPr/>
        <a:lstStyle/>
        <a:p>
          <a:endParaRPr lang="pl-PL"/>
        </a:p>
      </dgm:t>
    </dgm:pt>
    <dgm:pt modelId="{6C388986-32CE-403F-AC84-B342CB00A1B4}" type="pres">
      <dgm:prSet presAssocID="{55773186-4BA5-404E-9D2C-7904A83A14A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DD1B12B8-4A38-4390-B35C-99A681147958}" type="pres">
      <dgm:prSet presAssocID="{9B292DC1-CE8F-47FB-B2ED-23C2A7C0613B}" presName="parentText" presStyleLbl="node1" presStyleIdx="0" presStyleCnt="1" custScaleY="68384" custLinFactY="4529" custLinFactNeighborX="724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5487A644-9046-4237-B012-E7A2B12EF499}" srcId="{55773186-4BA5-404E-9D2C-7904A83A14A4}" destId="{9B292DC1-CE8F-47FB-B2ED-23C2A7C0613B}" srcOrd="0" destOrd="0" parTransId="{9E842EA5-693B-4676-B27A-CB0B29A36626}" sibTransId="{0F2656FD-F428-40C9-A92A-16A382A0C761}"/>
    <dgm:cxn modelId="{94FB28BE-C205-4002-8F9C-AF4C1DC25DCB}" type="presOf" srcId="{9B292DC1-CE8F-47FB-B2ED-23C2A7C0613B}" destId="{DD1B12B8-4A38-4390-B35C-99A681147958}" srcOrd="0" destOrd="0" presId="urn:microsoft.com/office/officeart/2005/8/layout/vList2"/>
    <dgm:cxn modelId="{5F68FC3C-9DAF-4A5A-82E9-732D69DA8C8B}" type="presOf" srcId="{55773186-4BA5-404E-9D2C-7904A83A14A4}" destId="{6C388986-32CE-403F-AC84-B342CB00A1B4}" srcOrd="0" destOrd="0" presId="urn:microsoft.com/office/officeart/2005/8/layout/vList2"/>
    <dgm:cxn modelId="{E638FF96-4E3D-4A91-8871-162CF37CD20B}" type="presParOf" srcId="{6C388986-32CE-403F-AC84-B342CB00A1B4}" destId="{DD1B12B8-4A38-4390-B35C-99A68114795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1B12B8-4A38-4390-B35C-99A681147958}">
      <dsp:nvSpPr>
        <dsp:cNvPr id="0" name=""/>
        <dsp:cNvSpPr/>
      </dsp:nvSpPr>
      <dsp:spPr>
        <a:xfrm>
          <a:off x="0" y="15999"/>
          <a:ext cx="4212467" cy="560064"/>
        </a:xfrm>
        <a:prstGeom prst="roundRect">
          <a:avLst/>
        </a:prstGeom>
        <a:solidFill>
          <a:srgbClr val="F7994B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874 dyrektorów</a:t>
          </a:r>
          <a:endParaRPr lang="pl-PL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340" y="43339"/>
        <a:ext cx="4157787" cy="5053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numeru slajdu 10"/>
          <p:cNvSpPr>
            <a:spLocks noGrp="1"/>
          </p:cNvSpPr>
          <p:nvPr>
            <p:ph type="sldNum" sz="quarter" idx="3"/>
          </p:nvPr>
        </p:nvSpPr>
        <p:spPr>
          <a:xfrm>
            <a:off x="5622925" y="6456363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5AEF1-79CC-439D-B924-02BABF98C153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1684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23B61D-30E4-4D09-A828-E4AB2519AB07}" type="datetimeFigureOut">
              <a:rPr lang="pl-PL" smtClean="0"/>
              <a:pPr/>
              <a:t>2017-08-28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3122613" y="509588"/>
            <a:ext cx="3681412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1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5622799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E4FE29-769A-4DE0-9603-92A9D3E435A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17679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95043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590030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590030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389046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23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04630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287114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1BF193-E050-43B0-8BCC-28DD8A589D26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084033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934329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934329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934329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934329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69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70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77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83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84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85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86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87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88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89</a:t>
            </a:fld>
            <a:endParaRPr lang="pl-P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90</a:t>
            </a:fld>
            <a:endParaRPr lang="pl-PL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96</a:t>
            </a:fld>
            <a:endParaRPr lang="pl-PL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97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98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06708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9343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2506" y="440690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9530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03555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2017-08-28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2017-08-28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2017-08-28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2017-08-28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2017-08-28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2017-08-28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1934744" y="142852"/>
            <a:ext cx="7816508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54750" y="1428737"/>
            <a:ext cx="9596505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95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616E3-A5D3-42C7-824B-A16A7C07FD08}" type="datetimeFigureOut">
              <a:rPr lang="pl-PL" smtClean="0"/>
              <a:pPr/>
              <a:t>2017-08-28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384550" y="635635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7099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6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hyperlink" Target="http://zatrudnienie.ko-gorzow.edu.pl/" TargetMode="External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zus.pl/" TargetMode="External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6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Narada 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dotycząca wyników i wniosków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ze sprawowanego nadzoru pedagogicznego 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przez Lubuskiego Kuratora Oświaty </a:t>
            </a:r>
            <a:r>
              <a:rPr lang="pl-PL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w roku szkolnym 2016/2017 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i organizacji roku szkolnego 2017/2018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3100" i="0" dirty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i="0" dirty="0" smtClean="0">
                <a:solidFill>
                  <a:srgbClr val="1D05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(poradnie psychologiczno-pedagogiczne)</a:t>
            </a:r>
            <a:br>
              <a:rPr lang="pl-PL" sz="1800" i="0" dirty="0" smtClean="0">
                <a:solidFill>
                  <a:srgbClr val="1D05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1D057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sz="1800" i="0" dirty="0" smtClean="0">
                <a:solidFill>
                  <a:srgbClr val="1D05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ośrodki </a:t>
            </a:r>
            <a:r>
              <a:rPr lang="pl-PL" sz="1800" i="0" dirty="0">
                <a:solidFill>
                  <a:srgbClr val="1D05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doskonalenia nauczycieli, biblioteki pedagogiczne, bursy</a:t>
            </a:r>
            <a:r>
              <a:rPr lang="pl-PL" sz="1800" i="0" dirty="0" smtClean="0">
                <a:solidFill>
                  <a:srgbClr val="1D05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1800" i="0" dirty="0">
                <a:solidFill>
                  <a:srgbClr val="1D05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placówki o specyficznych zadaniach statutowych)</a:t>
            </a:r>
            <a:r>
              <a:rPr lang="pl-PL" sz="2800" dirty="0">
                <a:effectLst/>
              </a:rPr>
              <a:t/>
            </a:r>
            <a:br>
              <a:rPr lang="pl-PL" sz="2800" dirty="0">
                <a:effectLst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743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596438" cy="4286250"/>
          </a:xfrm>
        </p:spPr>
        <p:txBody>
          <a:bodyPr/>
          <a:lstStyle/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B073-DDEF-4281-887B-67B316609F0A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  <p:sp>
        <p:nvSpPr>
          <p:cNvPr id="8" name="Tytuł 1"/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Realizacja kontroli przewidzianych </a:t>
            </a:r>
            <a:b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b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roku szkolnym 2016/2017</a:t>
            </a:r>
            <a:endParaRPr lang="pl-PL" sz="20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Wykres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4988024"/>
              </p:ext>
            </p:extLst>
          </p:nvPr>
        </p:nvGraphicFramePr>
        <p:xfrm>
          <a:off x="0" y="1340768"/>
          <a:ext cx="9906000" cy="5517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71598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10663" y="116632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Liczba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 wydanych</a:t>
            </a:r>
            <a:r>
              <a:rPr lang="pl-PL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zaleceń po kontroli w zakresie prawidłowości </a:t>
            </a:r>
            <a:br>
              <a:rPr lang="pl-PL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organizacji i funkcjonowania biblioteki szkolnej</a:t>
            </a:r>
          </a:p>
        </p:txBody>
      </p:sp>
      <p:sp>
        <p:nvSpPr>
          <p:cNvPr id="44035" name="Symbol zastępczy zawartości 2"/>
          <p:cNvSpPr>
            <a:spLocks noGrp="1"/>
          </p:cNvSpPr>
          <p:nvPr>
            <p:ph idx="1"/>
          </p:nvPr>
        </p:nvSpPr>
        <p:spPr>
          <a:xfrm>
            <a:off x="309562" y="1412776"/>
            <a:ext cx="9596438" cy="504056"/>
          </a:xfrm>
        </p:spPr>
        <p:txBody>
          <a:bodyPr>
            <a:normAutofit fontScale="25000" lnSpcReduction="20000"/>
          </a:bodyPr>
          <a:lstStyle/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anose="02020603050405020304" pitchFamily="18" charset="0"/>
              <a:cs typeface="Times New Roman" pitchFamily="18" charset="0"/>
            </a:endParaRPr>
          </a:p>
          <a:p>
            <a:pPr fontAlgn="t"/>
            <a:r>
              <a:rPr lang="pl-PL" sz="6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Temat </a:t>
            </a:r>
            <a:r>
              <a:rPr lang="pl-PL" sz="6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1: </a:t>
            </a:r>
            <a:r>
              <a:rPr lang="pl-PL" sz="6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Prawidłowość </a:t>
            </a:r>
            <a:r>
              <a:rPr lang="pl-PL" sz="6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organizacji i funkcjonowania biblioteki szkolnej.</a:t>
            </a: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r>
              <a:rPr lang="pl-PL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C2404-EEBE-40FA-A511-838746F3D007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  <p:sp>
        <p:nvSpPr>
          <p:cNvPr id="9" name="Symbol zastępczy zawartości 2"/>
          <p:cNvSpPr txBox="1">
            <a:spLocks/>
          </p:cNvSpPr>
          <p:nvPr/>
        </p:nvSpPr>
        <p:spPr bwMode="auto">
          <a:xfrm>
            <a:off x="5832" y="5517232"/>
            <a:ext cx="9906000" cy="13407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Wykres 6"/>
          <p:cNvGraphicFramePr/>
          <p:nvPr>
            <p:extLst>
              <p:ext uri="{D42A27DB-BD31-4B8C-83A1-F6EECF244321}">
                <p14:modId xmlns:p14="http://schemas.microsoft.com/office/powerpoint/2010/main" val="1211839372"/>
              </p:ext>
            </p:extLst>
          </p:nvPr>
        </p:nvGraphicFramePr>
        <p:xfrm>
          <a:off x="5832" y="1844824"/>
          <a:ext cx="9900168" cy="5013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40693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10663" y="116632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Liczba wydanych zaleceń po kontroli w zakresie realizacji kształcenia dualnego w ramach praktycznej nauki zawodu.</a:t>
            </a:r>
          </a:p>
        </p:txBody>
      </p:sp>
      <p:sp>
        <p:nvSpPr>
          <p:cNvPr id="44035" name="Symbol zastępczy zawartości 2"/>
          <p:cNvSpPr>
            <a:spLocks noGrp="1"/>
          </p:cNvSpPr>
          <p:nvPr>
            <p:ph idx="1"/>
          </p:nvPr>
        </p:nvSpPr>
        <p:spPr>
          <a:xfrm>
            <a:off x="309562" y="1412776"/>
            <a:ext cx="9596438" cy="4103688"/>
          </a:xfrm>
        </p:spPr>
        <p:txBody>
          <a:bodyPr>
            <a:normAutofit/>
          </a:bodyPr>
          <a:lstStyle/>
          <a:p>
            <a:pPr fontAlgn="t"/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Temat </a:t>
            </a:r>
            <a:r>
              <a:rPr lang="pl-PL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2: </a:t>
            </a:r>
            <a:r>
              <a:rPr lang="pl-PL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Realizacja </a:t>
            </a:r>
            <a:r>
              <a:rPr lang="pl-PL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kształcenia dualnego w ramach praktycznej nauki zawodu.</a:t>
            </a: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r>
              <a:rPr lang="pl-PL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C2404-EEBE-40FA-A511-838746F3D007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  <p:sp>
        <p:nvSpPr>
          <p:cNvPr id="9" name="Symbol zastępczy zawartości 2"/>
          <p:cNvSpPr txBox="1">
            <a:spLocks/>
          </p:cNvSpPr>
          <p:nvPr/>
        </p:nvSpPr>
        <p:spPr bwMode="auto">
          <a:xfrm>
            <a:off x="5832" y="5517232"/>
            <a:ext cx="9906000" cy="13407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Wykres 6"/>
          <p:cNvGraphicFramePr/>
          <p:nvPr>
            <p:extLst>
              <p:ext uri="{D42A27DB-BD31-4B8C-83A1-F6EECF244321}">
                <p14:modId xmlns:p14="http://schemas.microsoft.com/office/powerpoint/2010/main" val="2331235462"/>
              </p:ext>
            </p:extLst>
          </p:nvPr>
        </p:nvGraphicFramePr>
        <p:xfrm>
          <a:off x="5832" y="1772816"/>
          <a:ext cx="9900168" cy="5085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78394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Działania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doraźne prowadzone, 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gdy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zaistnieje potrzeba podjęcia działań nieprzewidzianych 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Planie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adzoru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edagogicznego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Lubuskiego Kuratora Oświaty</a:t>
            </a: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150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24608" y="116632"/>
            <a:ext cx="7816508" cy="928694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ustalone w wyniku przeprowadzonych kontroli w trybie działań doraźnych </a:t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i innych kontroli wynikających z odrębnych przepisów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286250"/>
          </a:xfrm>
        </p:spPr>
        <p:txBody>
          <a:bodyPr/>
          <a:lstStyle/>
          <a:p>
            <a:pPr marL="0" indent="0" algn="just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trybie działań doraźnych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są przeprowadzane przez organ sprawujący nadzór pedagogiczny w sytuacji, gdy zaistnieje potrzeba przeprowadzenia w szkole lub placówce działań nieujętych w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Planie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adzoru Pedagogicznego Lubuskiego Kuratora Oświaty.</a:t>
            </a:r>
          </a:p>
          <a:p>
            <a:pPr marL="0" indent="0"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2016/2017 przeprowadzono </a:t>
            </a:r>
            <a:r>
              <a:rPr lang="pl-PL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124</a:t>
            </a:r>
            <a:r>
              <a:rPr lang="pl-PL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kontrole</a:t>
            </a:r>
            <a:r>
              <a:rPr lang="pl-PL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trybie działań doraźnych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terminie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 1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września 2016 r. do 30 czerwca 2017 r., w szkołach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placówkach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nadzorowanych przez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101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dyrektorów.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Ponadto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rozpatrzono </a:t>
            </a:r>
            <a:r>
              <a:rPr lang="pl-PL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skargi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przeprowadzono </a:t>
            </a: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pl-PL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kontroli wynikających z art. 7 ust. 3 ustawy o systemie oświaty.</a:t>
            </a:r>
          </a:p>
          <a:p>
            <a:pPr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E979DC-21E7-4990-B574-BD3412273BA3}" type="datetime1">
              <a:rPr lang="pl-PL" smtClean="0"/>
              <a:pPr>
                <a:defRPr/>
              </a:pPr>
              <a:t>2017-08-28</a:t>
            </a:fld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/>
              <a:pPr>
                <a:defRPr/>
              </a:pPr>
              <a:t>14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1233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ustalone w wyniku przeprowadzonych kontroli doraźnych i innych kontroli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wynikających z odrębnych przepisów</a:t>
            </a:r>
            <a:endParaRPr lang="pl-PL" sz="1800" dirty="0">
              <a:solidFill>
                <a:srgbClr val="000099"/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22AB95-6382-4921-B9DB-BF1A29D013DA}" type="datetime1">
              <a:rPr lang="pl-PL" smtClean="0"/>
              <a:pPr>
                <a:defRPr/>
              </a:pPr>
              <a:t>2017-08-28</a:t>
            </a:fld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  <p:sp>
        <p:nvSpPr>
          <p:cNvPr id="10" name="pole tekstowe 9"/>
          <p:cNvSpPr txBox="1"/>
          <p:nvPr/>
        </p:nvSpPr>
        <p:spPr>
          <a:xfrm>
            <a:off x="1208584" y="1252791"/>
            <a:ext cx="7254806" cy="400110"/>
          </a:xfrm>
          <a:prstGeom prst="rect">
            <a:avLst/>
          </a:prstGeom>
          <a:solidFill>
            <a:srgbClr val="66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w trybie działań doraźnych przeprowadzono:</a:t>
            </a: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9519593"/>
              </p:ext>
            </p:extLst>
          </p:nvPr>
        </p:nvGraphicFramePr>
        <p:xfrm>
          <a:off x="56456" y="1730099"/>
          <a:ext cx="9720000" cy="51279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9069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3319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4840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0372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0186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9428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586646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602794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678141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904187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</a:tblGrid>
              <a:tr h="242416">
                <a:tc>
                  <a:txBody>
                    <a:bodyPr/>
                    <a:lstStyle/>
                    <a:p>
                      <a:pPr marL="0" indent="0" algn="l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5000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podstawowa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Gimnazjum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Ogólnokształcące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Technikum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Zasadnicza Szkoła Zawodowa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PPP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SOSW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38812">
                <a:tc>
                  <a:txBody>
                    <a:bodyPr/>
                    <a:lstStyle/>
                    <a:p>
                      <a:pPr marL="85725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a)    </a:t>
                      </a:r>
                      <a: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na wniosek, prośbę, w związku </a:t>
                      </a:r>
                      <a:b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z informacją pozyskaną od:</a:t>
                      </a:r>
                      <a:endParaRPr lang="pl-PL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8678">
                <a:tc>
                  <a:txBody>
                    <a:bodyPr/>
                    <a:lstStyle/>
                    <a:p>
                      <a:pPr marL="85725" indent="95250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MEN</a:t>
                      </a:r>
                      <a:endParaRPr lang="pl-PL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4968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Organu </a:t>
                      </a:r>
                      <a:r>
                        <a:rPr lang="pl-PL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prowadzącego </a:t>
                      </a: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szkołę</a:t>
                      </a:r>
                      <a:b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lub placówkę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Prokuratury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12356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Rzecznika </a:t>
                      </a:r>
                      <a:r>
                        <a:rPr lang="pl-PL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Praw Obywatelskich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Rodziców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Uczniów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Nauczycieli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Rzecznika </a:t>
                      </a:r>
                      <a:r>
                        <a:rPr lang="pl-PL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Praw Dziecka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Innych podmiotów, np. policja,</a:t>
                      </a:r>
                      <a:r>
                        <a:rPr lang="pl-PL" sz="140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sądy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540993">
                <a:tc>
                  <a:txBody>
                    <a:bodyPr/>
                    <a:lstStyle/>
                    <a:p>
                      <a:pPr marL="85725" indent="0"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b)</a:t>
                      </a:r>
                      <a:r>
                        <a:rPr lang="pl-PL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  na skutek stwierdzenia przez Kuratora Oświaty potrzeby przeprowadzenia kontroli </a:t>
                      </a:r>
                      <a: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trybie działań doraźnych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486009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4270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  <a:t>ustalone w wyniku przeprowadzonych kontroli doraźnych i innych kontroli </a:t>
            </a:r>
            <a:b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  <a:t>wynikających z odrębnych przepisów</a:t>
            </a:r>
            <a:endParaRPr lang="pl-PL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22AB95-6382-4921-B9DB-BF1A29D013DA}" type="datetime1">
              <a:rPr lang="pl-PL" smtClean="0"/>
              <a:pPr>
                <a:defRPr/>
              </a:pPr>
              <a:t>2017-08-28</a:t>
            </a:fld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5418843"/>
              </p:ext>
            </p:extLst>
          </p:nvPr>
        </p:nvGraphicFramePr>
        <p:xfrm>
          <a:off x="0" y="1229642"/>
          <a:ext cx="9905997" cy="56181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9354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4162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2703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2703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2703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34162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56934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341628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341628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362278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733214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</a:tblGrid>
              <a:tr h="361227">
                <a:tc>
                  <a:txBody>
                    <a:bodyPr/>
                    <a:lstStyle/>
                    <a:p>
                      <a:pPr marL="0" indent="0" algn="l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5000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podstawowa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Gimnazjum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Ogólnokształcące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Technikum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Zasadnicza Szkoła Zawodowa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PPP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SOSW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</a:t>
                      </a:r>
                      <a:endParaRPr lang="pl-PL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90161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Obszary funkcjonowania </a:t>
                      </a:r>
                      <a:b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szkół i placówek </a:t>
                      </a:r>
                      <a:b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będące przedmiotem kontroli:</a:t>
                      </a:r>
                      <a:endParaRPr lang="pl-PL" sz="18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l" fontAlgn="ctr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4832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zapewnienie </a:t>
                      </a:r>
                      <a:r>
                        <a:rPr lang="pl-PL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uczniom bezpiecznych </a:t>
                      </a: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pl-PL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higienicznych warunków nauki, wychowania </a:t>
                      </a: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 opieki</a:t>
                      </a:r>
                      <a:endParaRPr lang="pl-PL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25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37</a:t>
                      </a:r>
                      <a:endParaRPr lang="pl-PL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0185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przestrzeganie </a:t>
                      </a:r>
                      <a:r>
                        <a:rPr lang="pl-PL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zasad oceniania, klasyfikowania i promowania uczniów oraz prowadzenia egzaminów, a także przestrzeganie przepisów dotyczących obowiązku szkolnego i obowiązku </a:t>
                      </a:r>
                      <a:r>
                        <a:rPr lang="pl-PL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nauki, w szczególności niestosowanie</a:t>
                      </a:r>
                      <a:r>
                        <a:rPr lang="pl-PL" sz="12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przez nauczycieli </a:t>
                      </a:r>
                      <a:br>
                        <a:rPr lang="pl-PL" sz="12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pl-PL" sz="12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w ocenianiu bieżącym zapisów WO</a:t>
                      </a:r>
                      <a:endParaRPr lang="pl-PL" sz="1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158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realizacja </a:t>
                      </a: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podstaw programowych i ramowych planów nauczania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7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22538">
                <a:tc>
                  <a:txBody>
                    <a:bodyPr/>
                    <a:lstStyle/>
                    <a:p>
                      <a:pPr marL="171450" lvl="0" indent="-171450" algn="l">
                        <a:lnSpc>
                          <a:spcPct val="115000"/>
                        </a:lnSpc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przestrzeganie przez szkołę niepubliczną przepisów art. 7 ust. 3 ustawy o systemie oświaty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6158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przestrzeganie </a:t>
                      </a:r>
                      <a:r>
                        <a:rPr lang="pl-PL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praw dziecka i praw ucznia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24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32</a:t>
                      </a:r>
                      <a:endParaRPr lang="pl-PL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6158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przestrzeganie </a:t>
                      </a: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statutu szkoły lub placówki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16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6158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zgodność zatrudniania nauczycieli </a:t>
                      </a: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 </a:t>
                      </a: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wymaganymi kwalifikacjami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63195"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nne</a:t>
                      </a: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w szczególności dotyczące </a:t>
                      </a: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nieprawidłowego sprawowania nadzoru pedagogicznego przez dyrektora szkoły, niewłaściwej współpracy</a:t>
                      </a:r>
                      <a:r>
                        <a:rPr lang="pl-PL" sz="1200" b="1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z rodzicami, pomocy psychologiczno-pedagogicznej</a:t>
                      </a:r>
                      <a:endParaRPr lang="pl-PL" sz="1200" b="1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35</a:t>
                      </a:r>
                      <a:endParaRPr lang="pl-PL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629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Razem: </a:t>
                      </a:r>
                      <a:endParaRPr lang="pl-PL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89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17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151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3" name="pole tekstowe 2"/>
          <p:cNvSpPr txBox="1"/>
          <p:nvPr/>
        </p:nvSpPr>
        <p:spPr>
          <a:xfrm>
            <a:off x="2222697" y="204028"/>
            <a:ext cx="7098789" cy="89255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pl-PL" sz="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 79  kontroli doraźnych wydano 151 zaleceń.</a:t>
            </a:r>
            <a:b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 45  kontroli doraźnych nie wydano zaleceń.</a:t>
            </a:r>
          </a:p>
          <a:p>
            <a:pPr algn="ctr"/>
            <a:endParaRPr lang="pl-PL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618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28664" y="129894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ustalone w wyniku przeprowadzonych </a:t>
            </a: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kontroli w trybie działań doraźnych </a:t>
            </a:r>
            <a:b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innych kontroli </a:t>
            </a: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wynikających </a:t>
            </a: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z odrębnych przepisów</a:t>
            </a:r>
            <a:endParaRPr lang="pl-PL" sz="1800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22AB95-6382-4921-B9DB-BF1A29D013DA}" type="datetime1">
              <a:rPr lang="pl-PL" smtClean="0"/>
              <a:pPr>
                <a:defRPr/>
              </a:pPr>
              <a:t>2017-08-28</a:t>
            </a:fld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4160129"/>
              </p:ext>
            </p:extLst>
          </p:nvPr>
        </p:nvGraphicFramePr>
        <p:xfrm>
          <a:off x="4105" y="1307400"/>
          <a:ext cx="9906001" cy="55219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0848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6935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6935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46935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6935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46935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69351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469351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469351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469351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69351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469351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734653">
                  <a:extLst>
                    <a:ext uri="{9D8B030D-6E8A-4147-A177-3AD203B41FA5}">
                      <a16:colId xmlns="" xmlns:a16="http://schemas.microsoft.com/office/drawing/2014/main" val="20014"/>
                    </a:ext>
                  </a:extLst>
                </a:gridCol>
              </a:tblGrid>
              <a:tr h="1804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800" dirty="0">
                        <a:effectLst/>
                        <a:latin typeface="Calibri"/>
                      </a:endParaRPr>
                    </a:p>
                  </a:txBody>
                  <a:tcPr marL="259608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podstawowa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Gimnazjum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Ogólnokształcące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Technikum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Zasadnicza Szkoła Zawodowa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dla dorosłych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 dla dorosłych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PPP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SOSW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10699"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Zgłaszane nieprawidłowości </a:t>
                      </a:r>
                      <a:b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obszarach funkcjonowania </a:t>
                      </a:r>
                      <a:b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szkół i placówek:</a:t>
                      </a:r>
                      <a:endParaRPr lang="pl-PL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75890">
                <a:tc>
                  <a:txBody>
                    <a:bodyPr/>
                    <a:lstStyle/>
                    <a:p>
                      <a:pPr marL="257175" indent="-171450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z</a:t>
                      </a: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apewnienie uczniom bezpiecznych  i higienicznych warunków nauki, wychowania  i opieki, 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25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37</a:t>
                      </a:r>
                      <a:endParaRPr lang="pl-PL" sz="2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49204">
                <a:tc gridSpan="12">
                  <a:txBody>
                    <a:bodyPr/>
                    <a:lstStyle/>
                    <a:p>
                      <a:pPr marL="266700" indent="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Zgłaszane</a:t>
                      </a:r>
                      <a:r>
                        <a:rPr lang="pl-PL" sz="1200" b="1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nieprawidłowości: </a:t>
                      </a:r>
                      <a:r>
                        <a:rPr lang="pl-PL" sz="1200" b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rak dokumentacji powypadkowej, działań zapewniających eliminowanie niepożądanych zachowań uczniów </a:t>
                      </a:r>
                      <a:b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 nadzoru nauczycieli na uczniami podczas przerw; nierównomierne rozłożenie zajęć lekcyjnych w poszczególnych dniach tygodnia, niewłaściwa reakcja szkoły na wypadek ucznia w szkole, niezapewnienie bezpieczeństwa podczas zajęć pozalekcyjnych i wycieczek szkolnych.</a:t>
                      </a:r>
                      <a:endParaRPr lang="pl-PL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1B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37949">
                <a:tc>
                  <a:txBody>
                    <a:bodyPr/>
                    <a:lstStyle/>
                    <a:p>
                      <a:pPr marL="257175" indent="-171450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Przestrzeganie</a:t>
                      </a:r>
                      <a:r>
                        <a:rPr lang="pl-PL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praw dziecka i praw ucznia</a:t>
                      </a: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24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32</a:t>
                      </a:r>
                      <a:endParaRPr lang="pl-PL" sz="2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68896">
                <a:tc gridSpan="12">
                  <a:txBody>
                    <a:bodyPr/>
                    <a:lstStyle/>
                    <a:p>
                      <a:pPr marL="0" indent="273050"/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Zgłaszane</a:t>
                      </a:r>
                      <a:r>
                        <a:rPr lang="pl-PL" sz="1200" b="1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nieprawidłowości: </a:t>
                      </a: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brak poszanowania przez nauczycieli godności ucznia.</a:t>
                      </a:r>
                      <a:endParaRPr lang="pl-PL" sz="12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1B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21020">
                <a:tc>
                  <a:txBody>
                    <a:bodyPr/>
                    <a:lstStyle/>
                    <a:p>
                      <a:pPr marL="257175" indent="-171450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Inne, w szczególności dotyczące nieprawidłowego sprawowania nadzoru pedagogicznego przez dyrektora szkoły</a:t>
                      </a:r>
                      <a:r>
                        <a:rPr lang="pl-PL" sz="12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i niewłaściwej współpracy z rodzicami.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35</a:t>
                      </a:r>
                      <a:endParaRPr lang="pl-PL" sz="2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162007">
                <a:tc gridSpan="12">
                  <a:txBody>
                    <a:bodyPr/>
                    <a:lstStyle/>
                    <a:p>
                      <a:pPr marL="273050" indent="0" algn="just"/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Zgłaszane</a:t>
                      </a:r>
                      <a:r>
                        <a:rPr lang="pl-PL" sz="1200" b="1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nieprawidłowości: </a:t>
                      </a: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brak nadzoru dyrektora szkoły nad realizacją podstawy programowej, pracą nauczycieli, prowadzoną dokumentacją przebiegu nauczania, pełnieniem dyżurów przez nauczycieli;</a:t>
                      </a:r>
                      <a:r>
                        <a:rPr lang="pl-PL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nieprzestrzeganie trybu podejmowania uchwał oraz pozyskiwania opinii rady pedagogicznej, zła współpraca z nauczycielami, rodzicami i samorządem uczniowskim; brak organizacji pomocy adekwatniej do rozpoznanych potrzeb ucznia we współpracy z rodzicami i poradnią psychologiczno-pedagogiczną; brak zajęć rewalidacyjnych </a:t>
                      </a:r>
                      <a:b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 specjalistycznych, działań wspierających rodziców i nauczycieli, dokumentowania udzielanej pomocy; nieprawidłowa organizacja nauczania indywidualnego.</a:t>
                      </a:r>
                      <a:endParaRPr lang="pl-PL" sz="12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1B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599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ustalone w wyniku przeprowadzonych kontroli w trybie działań doraźnych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i innych kontroli wynikających z odrębnych przepisów</a:t>
            </a:r>
            <a:endParaRPr lang="pl-PL" sz="1800" dirty="0">
              <a:solidFill>
                <a:srgbClr val="000099"/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22AB95-6382-4921-B9DB-BF1A29D013DA}" type="datetime1">
              <a:rPr lang="pl-PL" smtClean="0"/>
              <a:pPr>
                <a:defRPr/>
              </a:pPr>
              <a:t>2017-08-28</a:t>
            </a:fld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  <p:graphicFrame>
        <p:nvGraphicFramePr>
          <p:cNvPr id="8" name="Wykres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1272040"/>
              </p:ext>
            </p:extLst>
          </p:nvPr>
        </p:nvGraphicFramePr>
        <p:xfrm>
          <a:off x="776536" y="1556792"/>
          <a:ext cx="8496944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79754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ustalone w wyniku przeprowadzonych kontroli w trybie działań doraźnych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i innych kontroli wynikających z odrębnych przepisów</a:t>
            </a:r>
            <a:endParaRPr lang="pl-PL" sz="1800" dirty="0">
              <a:solidFill>
                <a:srgbClr val="000099"/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907588" cy="774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2167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" name="Tytuł 1"/>
          <p:cNvSpPr>
            <a:spLocks noGrp="1"/>
          </p:cNvSpPr>
          <p:nvPr>
            <p:ph type="title"/>
          </p:nvPr>
        </p:nvSpPr>
        <p:spPr bwMode="auto">
          <a:xfrm>
            <a:off x="2222697" y="188640"/>
            <a:ext cx="6826444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24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Program narady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26855" y="1340768"/>
            <a:ext cx="9906000" cy="6389885"/>
          </a:xfrm>
        </p:spPr>
        <p:txBody>
          <a:bodyPr>
            <a:normAutofit/>
          </a:bodyPr>
          <a:lstStyle/>
          <a:p>
            <a:pPr marL="363538" lvl="0" indent="-363538" algn="just">
              <a:buFont typeface="+mj-lt"/>
              <a:buAutoNum type="arabicPeriod"/>
            </a:pPr>
            <a:r>
              <a:rPr lang="pl-PL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Powitanie uczestników </a:t>
            </a:r>
            <a:r>
              <a:rPr lang="pl-PL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narady.</a:t>
            </a:r>
            <a:endParaRPr lang="pl-PL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Font typeface="+mj-lt"/>
              <a:buAutoNum type="arabicPeriod"/>
            </a:pPr>
            <a:r>
              <a:rPr lang="pl-PL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Wystąpienie </a:t>
            </a:r>
            <a:r>
              <a:rPr lang="pl-PL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Lubuskiego Kuratora Oświaty</a:t>
            </a:r>
            <a:r>
              <a:rPr lang="pl-PL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3538" lvl="0" indent="-363538" algn="just">
              <a:buFont typeface="+mj-lt"/>
              <a:buAutoNum type="arabicPeriod"/>
            </a:pPr>
            <a:r>
              <a:rPr lang="pl-PL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Wyniki </a:t>
            </a:r>
            <a:r>
              <a:rPr lang="pl-PL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wnioski </a:t>
            </a:r>
            <a:r>
              <a:rPr lang="pl-PL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ze </a:t>
            </a:r>
            <a:r>
              <a:rPr lang="pl-PL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sprawowanego nadzoru pedagogicznego nad szkołami i placówkami przez Lubuskiego Kuratora </a:t>
            </a:r>
            <a:r>
              <a:rPr lang="pl-PL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Oświaty </a:t>
            </a:r>
            <a:br>
              <a:rPr lang="pl-PL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2016/2017:</a:t>
            </a:r>
            <a:endParaRPr lang="pl-PL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lvl="0" indent="-176213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przewidziane w planie nadzoru pedagogicznego Lubuskiego Kuratora Oświaty, </a:t>
            </a:r>
            <a:endParaRPr lang="pl-PL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lvl="0" indent="-176213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</a:t>
            </a:r>
            <a:r>
              <a:rPr lang="pl-PL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trybie działań doraźnych, skargi</a:t>
            </a:r>
            <a:r>
              <a:rPr lang="pl-PL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715963" indent="-176213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ewaluacje zewnętrzne całościowe i problemowe,</a:t>
            </a:r>
          </a:p>
          <a:p>
            <a:pPr marL="715963" lvl="0" indent="-176213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wspomaganie</a:t>
            </a:r>
            <a:r>
              <a:rPr lang="pl-PL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3538" lvl="0" indent="-363538" algn="just">
              <a:buAutoNum type="arabicPeriod" startAt="4"/>
            </a:pPr>
            <a:r>
              <a:rPr lang="pl-PL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</a:t>
            </a:r>
            <a:r>
              <a:rPr lang="pl-PL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pracy szkół i </a:t>
            </a:r>
            <a:r>
              <a:rPr lang="pl-PL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placówek. </a:t>
            </a:r>
          </a:p>
          <a:p>
            <a:pPr marL="363538" indent="-363538" algn="just">
              <a:buFont typeface="Arial" pitchFamily="34" charset="0"/>
              <a:buAutoNum type="arabicPeriod" startAt="4"/>
            </a:pPr>
            <a:r>
              <a:rPr lang="pl-PL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Rekomendacje do dalszej pracy.</a:t>
            </a:r>
          </a:p>
          <a:p>
            <a:pPr marL="363538" indent="-363538" algn="just">
              <a:buFont typeface="+mj-lt"/>
              <a:buAutoNum type="arabicPeriod" startAt="4"/>
            </a:pPr>
            <a:r>
              <a:rPr lang="pl-PL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Wystąpienie </a:t>
            </a:r>
            <a:r>
              <a:rPr lang="pl-PL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kierownika Wydziału Diagnozy i Współpracy z Poradniami Psychologiczno-Pedagogicznymi – Ośrodek Rozwoju </a:t>
            </a:r>
            <a:r>
              <a:rPr lang="pl-PL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Edukacji.</a:t>
            </a:r>
          </a:p>
          <a:p>
            <a:pPr marL="363538" indent="-363538" algn="just">
              <a:buFont typeface="+mj-lt"/>
              <a:buAutoNum type="arabicPeriod" startAt="4"/>
            </a:pPr>
            <a:r>
              <a:rPr lang="pl-PL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Organizacja </a:t>
            </a:r>
            <a:r>
              <a:rPr lang="pl-PL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nadzoru pedagogicznego w roku szkolnym </a:t>
            </a:r>
            <a:r>
              <a:rPr lang="pl-PL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2017/2018:</a:t>
            </a:r>
            <a:endParaRPr lang="pl-PL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lvl="0" indent="-176213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kierunki </a:t>
            </a:r>
            <a:r>
              <a:rPr lang="pl-PL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polityki oświatowej państwa,</a:t>
            </a:r>
          </a:p>
          <a:p>
            <a:pPr marL="715963" lvl="0" indent="-176213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planowe działania w zakresie nadzoru pedagogicznego</a:t>
            </a:r>
            <a:r>
              <a:rPr lang="pl-PL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pl-PL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lvl="0" indent="-176213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pracy szkół i </a:t>
            </a:r>
            <a:r>
              <a:rPr lang="pl-PL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placówek.</a:t>
            </a:r>
            <a:endParaRPr lang="pl-PL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Font typeface="+mj-lt"/>
              <a:buAutoNum type="arabicPeriod" startAt="8"/>
            </a:pPr>
            <a:r>
              <a:rPr lang="pl-PL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oświatowego.</a:t>
            </a:r>
          </a:p>
          <a:p>
            <a:pPr marL="363538" lvl="0" indent="-363538" algn="just">
              <a:buFont typeface="+mj-lt"/>
              <a:buAutoNum type="arabicPeriod" startAt="8"/>
            </a:pPr>
            <a:r>
              <a:rPr lang="pl-PL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Wdrożenie działań na rzecz poprawy efektywności kształcenia w szkołach województwa lubuskiego.</a:t>
            </a:r>
          </a:p>
          <a:p>
            <a:pPr marL="363538" lvl="0" indent="-363538" algn="just">
              <a:buFont typeface="+mj-lt"/>
              <a:buAutoNum type="arabicPeriod" startAt="8"/>
            </a:pPr>
            <a:r>
              <a:rPr lang="pl-PL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Oferty </a:t>
            </a:r>
            <a:r>
              <a:rPr lang="pl-PL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lubuskich placówek doskonalenia nauczycieli na rok szkolny </a:t>
            </a:r>
            <a:r>
              <a:rPr lang="pl-PL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2017/2018.</a:t>
            </a:r>
            <a:endParaRPr lang="pl-PL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Font typeface="+mj-lt"/>
              <a:buAutoNum type="arabicPeriod" startAt="8"/>
            </a:pPr>
            <a:r>
              <a:rPr lang="pl-PL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Komunikaty, podsumowanie i zakończenie </a:t>
            </a:r>
            <a:r>
              <a:rPr lang="pl-PL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narady. </a:t>
            </a:r>
            <a:endParaRPr lang="pl-PL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C78BF8-F6AA-4F0E-994C-AC86945A3D87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430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7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7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7"/>
                </a:solidFill>
                <a:effectLst/>
                <a:latin typeface="Times New Roman" pitchFamily="18" charset="0"/>
                <a:cs typeface="Times New Roman" pitchFamily="18" charset="0"/>
              </a:rPr>
              <a:t>ustalone w wyniku przeprowadzonych kontroli </a:t>
            </a:r>
            <a:r>
              <a:rPr lang="pl-PL" sz="1800" dirty="0" smtClean="0">
                <a:solidFill>
                  <a:srgbClr val="000097"/>
                </a:solidFill>
                <a:effectLst/>
                <a:latin typeface="Times New Roman" pitchFamily="18" charset="0"/>
                <a:cs typeface="Times New Roman" pitchFamily="18" charset="0"/>
              </a:rPr>
              <a:t>doraźnych </a:t>
            </a:r>
            <a:br>
              <a:rPr lang="pl-PL" sz="1800" dirty="0" smtClean="0">
                <a:solidFill>
                  <a:srgbClr val="000097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7"/>
                </a:solidFill>
                <a:effectLst/>
                <a:latin typeface="Times New Roman" pitchFamily="18" charset="0"/>
                <a:cs typeface="Times New Roman" pitchFamily="18" charset="0"/>
              </a:rPr>
              <a:t>w poradniach psychologiczno-pedagogicznych</a:t>
            </a:r>
            <a:endParaRPr lang="pl-PL" sz="1800" dirty="0">
              <a:solidFill>
                <a:srgbClr val="000097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82" y="1700808"/>
            <a:ext cx="9622754" cy="4464496"/>
          </a:xfrm>
        </p:spPr>
        <p:txBody>
          <a:bodyPr>
            <a:noAutofit/>
          </a:bodyPr>
          <a:lstStyle/>
          <a:p>
            <a:pPr marL="265113" indent="-265113" algn="just">
              <a:buAutoNum type="arabicPeriod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Powoływać zespoły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wczesnego wspomagania rozwoju dziecka zgodnie z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§ 3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ust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2 rozporządzenia Ministra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Edukacji Narodowej z dnia 11 października 2013 r.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sprawie organizowania wczesnego wspomagania rozwoju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dzieci ( Dz. U.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z 2013 r. poz.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1257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265113" indent="-265113" algn="just">
              <a:buAutoNum type="arabicPeriod"/>
            </a:pPr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5113" indent="-265113" algn="just">
              <a:buAutoNum type="arabicPeriod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Organizować zajęcia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wczesnego wspomagania w miejscach określonych w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§ 2 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§ 5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wyżej cytowanego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rozporządzenia.</a:t>
            </a:r>
          </a:p>
          <a:p>
            <a:pPr marL="265113" indent="-265113" algn="just">
              <a:buAutoNum type="arabicPeriod"/>
            </a:pPr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5113" indent="-265113" algn="just">
              <a:buAutoNum type="arabicPeriod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Zatrudniać kadrę merytoryczną spełniającą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wymagania określone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§ 14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ust. 4 rozporządzenia Ministra Edukacji Narodowej z dnia 12 marca 2009 r.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sprawie szczegółowych kwalifikacji wymaganych od nauczycieli oraz określenie szkól i wypadków, </a:t>
            </a:r>
            <a:r>
              <a:rPr lang="pl-PL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których można zatrudnić nauczycieli niemających wyższego wykształcenia lub ukończonego zakładu kształcenia nauczycieli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(Dz. U z 2009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poz.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50) oraz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§ 3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ust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2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rozporządzenia Ministra Edukacji Narodowej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dnia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października 2013 r.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sprawie organizowania wczesnego wspomagania rozwoju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dzieci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(Dz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U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z 2013 r. poz.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1257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>
              <a:buAutoNum type="arabicPeriod"/>
            </a:pPr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56479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całościowe i problemowe</a:t>
            </a:r>
            <a:r>
              <a:rPr lang="pl-PL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21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20EB79-5E80-440F-B4B2-5BB3E6DBC7A8}" type="slidenum">
              <a:rPr lang="pl-PL" smtClean="0"/>
              <a:pPr>
                <a:defRPr/>
              </a:pPr>
              <a:t>22</a:t>
            </a:fld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6" name="Symbol zastępczy zawartości 2"/>
          <p:cNvSpPr>
            <a:spLocks noGrp="1"/>
          </p:cNvSpPr>
          <p:nvPr>
            <p:ph idx="1"/>
          </p:nvPr>
        </p:nvSpPr>
        <p:spPr>
          <a:xfrm>
            <a:off x="194471" y="908720"/>
            <a:ext cx="9596438" cy="5949280"/>
          </a:xfrm>
          <a:noFill/>
        </p:spPr>
        <p:txBody>
          <a:bodyPr/>
          <a:lstStyle/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9906000" cy="5517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378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Realizacja ewaluacji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zewnętrznych w </a:t>
            </a: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roku szkolnym 2016/2017</a:t>
            </a:r>
            <a:endParaRPr lang="pl-PL" sz="1800" dirty="0" smtClean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Symbol zastępczy zawartości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0876243"/>
              </p:ext>
            </p:extLst>
          </p:nvPr>
        </p:nvGraphicFramePr>
        <p:xfrm>
          <a:off x="21619" y="1340768"/>
          <a:ext cx="9884382" cy="55172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82909"/>
                <a:gridCol w="4778366"/>
                <a:gridCol w="1545363"/>
                <a:gridCol w="1545363"/>
                <a:gridCol w="1332381"/>
              </a:tblGrid>
              <a:tr h="37372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Lp.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 ewaluacji: 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373723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problemowe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całościowe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łącznie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  <a:tr h="4982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Szkoły podstawowe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  <a:tr h="4627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Gimnazja 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  <a:tr h="5338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Licea ogólnokształcące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  <a:tr h="4627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Technika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  <a:tr h="5694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Zasadnicze szkoły zawodowe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  <a:tr h="6406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Placówki doskonalenia nauczycieli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  <a:tr h="11037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Placówki kształcenia ustawicznego i inne, </a:t>
                      </a:r>
                      <a:r>
                        <a:rPr lang="pl-PL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 </a:t>
                      </a: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których mowa w art. 2 pkt. 3a ustawy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  <a:tr h="4982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Suma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pl-PL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pl-PL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  <a:endParaRPr lang="pl-PL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</a:tbl>
          </a:graphicData>
        </a:graphic>
      </p:graphicFrame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672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marL="0" indent="0" algn="just"/>
            <a:endParaRPr lang="pl-PL" sz="1600" i="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160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PPEK </a:t>
            </a:r>
            <a:r>
              <a:rPr lang="pl-PL" sz="16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program i harmonogram poprawy efektywności kształcenia.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24230" y="1628802"/>
            <a:ext cx="9596438" cy="4969023"/>
          </a:xfrm>
        </p:spPr>
        <p:txBody>
          <a:bodyPr/>
          <a:lstStyle/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9650287"/>
              </p:ext>
            </p:extLst>
          </p:nvPr>
        </p:nvGraphicFramePr>
        <p:xfrm>
          <a:off x="-21899" y="1399391"/>
          <a:ext cx="9889174" cy="3825259"/>
        </p:xfrm>
        <a:graphic>
          <a:graphicData uri="http://schemas.openxmlformats.org/drawingml/2006/table">
            <a:tbl>
              <a:tblPr firstRow="1" firstCol="1" bandRow="1"/>
              <a:tblGrid>
                <a:gridCol w="760124"/>
                <a:gridCol w="5947070"/>
                <a:gridCol w="1602632"/>
                <a:gridCol w="1579348"/>
              </a:tblGrid>
              <a:tr h="9814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Lp.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C47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Nazwa wymagania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C47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Nie spełnia wymagań </a:t>
                      </a:r>
                      <a:b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na poziomie podstawowym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C47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Polecenie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art. 34 ust. 2b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C477"/>
                    </a:solidFill>
                  </a:tcPr>
                </a:tc>
              </a:tr>
              <a:tr h="3198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endParaRPr lang="pl-PL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Placówka realizuje koncepcję pracy.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836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pl-PL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Procesy edukacyjne są zorganizowane w sposób </a:t>
                      </a:r>
                      <a:r>
                        <a:rPr lang="pl-PL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sprzyjający </a:t>
                      </a: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rozwojowi osób, instytucji </a:t>
                      </a:r>
                      <a:r>
                        <a:rPr lang="pl-PL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/>
                      </a:r>
                      <a:br>
                        <a:rPr lang="pl-PL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pl-PL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 </a:t>
                      </a: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organizacji </a:t>
                      </a:r>
                      <a:r>
                        <a:rPr lang="pl-PL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korzystających </a:t>
                      </a: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z oferty placówki.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60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endParaRPr lang="pl-PL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Placówka zaspokaja potrzeby osób, </a:t>
                      </a:r>
                      <a:r>
                        <a:rPr lang="pl-PL" sz="12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instytucji</a:t>
                      </a:r>
                      <a:r>
                        <a:rPr lang="pl-PL" sz="1200" b="1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i </a:t>
                      </a:r>
                      <a:r>
                        <a:rPr lang="pl-PL" sz="12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organizacji </a:t>
                      </a:r>
                      <a:r>
                        <a:rPr lang="pl-PL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korzystających </a:t>
                      </a:r>
                      <a:r>
                        <a:rPr lang="pl-PL" sz="12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/>
                      </a:r>
                      <a:br>
                        <a:rPr lang="pl-PL" sz="12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pl-PL" sz="12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z </a:t>
                      </a:r>
                      <a:r>
                        <a:rPr lang="pl-PL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oferty placówki.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X</a:t>
                      </a:r>
                      <a:endParaRPr lang="pl-PL" sz="11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PPEK</a:t>
                      </a:r>
                      <a:endParaRPr lang="pl-PL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232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  <a:endParaRPr lang="pl-PL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Procesy edukacyjne są efektem współpracy nauczycieli </a:t>
                      </a:r>
                      <a:r>
                        <a:rPr lang="pl-PL" sz="12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 </a:t>
                      </a:r>
                      <a:r>
                        <a:rPr lang="pl-PL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innych </a:t>
                      </a: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osób realizujących zadania placówki.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6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5.</a:t>
                      </a:r>
                      <a:endParaRPr lang="pl-PL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Promowana jest wartość edukacji.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82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6.</a:t>
                      </a:r>
                      <a:endParaRPr lang="pl-PL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Wykorzystywane są zasoby placówki i środowiska </a:t>
                      </a:r>
                      <a:r>
                        <a:rPr lang="pl-PL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lokalnego </a:t>
                      </a: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na rzecz wzajemnego rozwoju.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91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7.</a:t>
                      </a:r>
                      <a:endParaRPr lang="pl-PL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Placówka w planowaniu pracy uwzględnia </a:t>
                      </a:r>
                      <a:r>
                        <a:rPr lang="pl-PL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wnioski z </a:t>
                      </a: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analizy badań zewnętrznych </a:t>
                      </a:r>
                      <a:r>
                        <a:rPr lang="pl-PL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/>
                      </a:r>
                      <a:br>
                        <a:rPr lang="pl-PL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pl-PL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 </a:t>
                      </a: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wewnętrznych.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98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8.</a:t>
                      </a:r>
                      <a:endParaRPr lang="pl-PL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Zarządzanie placówką służy jej rozwojowi.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Tytuł 4"/>
          <p:cNvSpPr>
            <a:spLocks noGrp="1"/>
          </p:cNvSpPr>
          <p:nvPr>
            <p:ph type="title"/>
          </p:nvPr>
        </p:nvSpPr>
        <p:spPr>
          <a:xfrm>
            <a:off x="1884599" y="116632"/>
            <a:ext cx="8035028" cy="928688"/>
          </a:xfrm>
        </p:spPr>
        <p:txBody>
          <a:bodyPr>
            <a:no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zewnętrzne</a:t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Wymagania wobec placówek doskonalenia nauczycieli,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poradni psychologiczno-pedagogicznych i bibliotek pedagogicznych</a:t>
            </a:r>
          </a:p>
        </p:txBody>
      </p:sp>
    </p:spTree>
    <p:extLst>
      <p:ext uri="{BB962C8B-B14F-4D97-AF65-F5344CB8AC3E}">
        <p14:creationId xmlns:p14="http://schemas.microsoft.com/office/powerpoint/2010/main" val="1358619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alt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Rozporządzenie Ministra Edukacji Narodowej </a:t>
            </a:r>
            <a:br>
              <a:rPr lang="pl-PL" alt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alt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dnia 27 sierpnia 2015 r. w sprawie nadzoru pedagogicznego</a:t>
            </a:r>
            <a:r>
              <a:rPr lang="pl-PL" altLang="pl-PL" sz="1800" dirty="0">
                <a:solidFill>
                  <a:srgbClr val="00155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1800" dirty="0"/>
          </a:p>
        </p:txBody>
      </p:sp>
      <p:sp>
        <p:nvSpPr>
          <p:cNvPr id="5" name="Prostokąt zaokrąglony 4"/>
          <p:cNvSpPr/>
          <p:nvPr/>
        </p:nvSpPr>
        <p:spPr>
          <a:xfrm>
            <a:off x="1364602" y="1916832"/>
            <a:ext cx="7176797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CHARAKTERYSTYKA WYMAGANIA NA POZIOMIE WYSOKIM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1364325" y="4797152"/>
            <a:ext cx="7176797" cy="100811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CHARAKTERYSTYKA WYMAGANIA NA POZIOMIE PODSTAWOWYM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7" name="Symbol zastępczy zawartości 6"/>
          <p:cNvSpPr>
            <a:spLocks noGrp="1"/>
          </p:cNvSpPr>
          <p:nvPr>
            <p:ph idx="1"/>
          </p:nvPr>
        </p:nvSpPr>
        <p:spPr>
          <a:xfrm>
            <a:off x="154747" y="2924944"/>
            <a:ext cx="9596505" cy="1512168"/>
          </a:xfrm>
        </p:spPr>
        <p:txBody>
          <a:bodyPr>
            <a:normAutofit/>
          </a:bodyPr>
          <a:lstStyle/>
          <a:p>
            <a:endParaRPr lang="pl-PL" altLang="pl-PL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altLang="pl-PL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Podstawa </a:t>
            </a:r>
            <a:r>
              <a:rPr lang="pl-PL" altLang="pl-PL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prawna: § 6 ust. 3 ww. rozporządzenia: </a:t>
            </a:r>
            <a:br>
              <a:rPr lang="pl-PL" altLang="pl-PL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alt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„Szkoła lub placówka spełnia badane wymagania, jeżeli realizuje każde z tych wymagań </a:t>
            </a: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 </a:t>
            </a:r>
            <a:r>
              <a:rPr lang="pl-PL" alt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najmniej na poziomie podstawowym”. 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86380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Spełnianie wymagań w ośrodkach doskonalenia nauczycieli</a:t>
            </a:r>
            <a:endParaRPr lang="pl-PL" sz="1800" dirty="0" smtClean="0">
              <a:solidFill>
                <a:srgbClr val="140A98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-16891" y="6669360"/>
            <a:ext cx="649412" cy="541834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6" name="Wykres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3633139"/>
              </p:ext>
            </p:extLst>
          </p:nvPr>
        </p:nvGraphicFramePr>
        <p:xfrm>
          <a:off x="124264" y="1437983"/>
          <a:ext cx="9781736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49024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676636" y="44624"/>
            <a:ext cx="8229364" cy="1224136"/>
          </a:xfrm>
        </p:spPr>
        <p:txBody>
          <a:bodyPr>
            <a:noAutofit/>
          </a:bodyPr>
          <a:lstStyle/>
          <a:p>
            <a:pPr algn="ctr">
              <a:lnSpc>
                <a:spcPts val="2000"/>
              </a:lnSpc>
            </a:pP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Wnioski wynikające </a:t>
            </a: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z przeprowadzonych ewaluacji zewnętrznych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 placówkach </a:t>
            </a: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doskonalenia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nauczycieli,</a:t>
            </a:r>
            <a:b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poradniach psychologiczno-pedagogicznych </a:t>
            </a:r>
            <a:b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bibliotekach pedagogicznych</a:t>
            </a:r>
            <a:endParaRPr lang="pl-PL" sz="1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49" y="1428737"/>
            <a:ext cx="9596505" cy="4376527"/>
          </a:xfrm>
        </p:spPr>
        <p:txBody>
          <a:bodyPr>
            <a:no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Analizowanie, monitorowanie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modyfikacja działań umożliwia dostosowanie do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zmieniających się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potrzeb klientów i wpływa pozytywnie na rozwój i jakość 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świadczonych usług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 algn="just">
              <a:buFont typeface="+mj-lt"/>
              <a:buAutoNum type="arabicPeriod"/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Analiza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wyników badań zewnętrznych i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wewnętrznych, monitorowanie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modyfikacja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podejmowanych działań oraz pozyskiwanie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informacji od osób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instytucji korzystających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usług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placówki  wzbogaca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uatrakcyjnia ofertę szkoleniową.</a:t>
            </a:r>
          </a:p>
          <a:p>
            <a:pPr marL="457200" indent="-457200" algn="just">
              <a:buFont typeface="+mj-lt"/>
              <a:buAutoNum type="arabicPeriod"/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Szeroka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oferta szkoleniowa jest powszechnie dostępna, systematycznie modyfikowana w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oparciu o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zdiagnozowane potrzeby klientów, dzięki czemu jest atrakcyjną formą doskonalenia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zawodowego.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337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520619" y="44624"/>
            <a:ext cx="8268919" cy="1152128"/>
          </a:xfrm>
        </p:spPr>
        <p:txBody>
          <a:bodyPr>
            <a:no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Szkoły i placówki, które otrzymały polecenie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Lubuskiego </a:t>
            </a: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Kuratora Oświaty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opracowania Programu </a:t>
            </a: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i harmonogramu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poprawy efektywności </a:t>
            </a: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kształcenia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lub </a:t>
            </a: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wychowania w roku szkolnym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2016/2017</a:t>
            </a:r>
            <a:endParaRPr lang="pl-PL" sz="1800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3990610"/>
              </p:ext>
            </p:extLst>
          </p:nvPr>
        </p:nvGraphicFramePr>
        <p:xfrm>
          <a:off x="516182" y="1484784"/>
          <a:ext cx="9005725" cy="3405059"/>
        </p:xfrm>
        <a:graphic>
          <a:graphicData uri="http://schemas.openxmlformats.org/drawingml/2006/table">
            <a:tbl>
              <a:tblPr firstRow="1" firstCol="1" bandRow="1">
                <a:tableStyleId>{17292A2E-F333-43FB-9621-5CBBE7FDCDCB}</a:tableStyleId>
              </a:tblPr>
              <a:tblGrid>
                <a:gridCol w="6170243"/>
                <a:gridCol w="2835482"/>
              </a:tblGrid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</a:t>
                      </a:r>
                      <a:endParaRPr lang="pl-PL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pl-PL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iczba szkół</a:t>
                      </a:r>
                      <a:endParaRPr lang="pl-PL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4106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podstawowa</a:t>
                      </a:r>
                      <a:endParaRPr lang="pl-PL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8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gimnazjum</a:t>
                      </a:r>
                      <a:endParaRPr lang="pl-PL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pl-PL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ogólnokształcące</a:t>
                      </a:r>
                      <a:endParaRPr lang="pl-PL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technikum</a:t>
                      </a:r>
                      <a:endParaRPr lang="pl-PL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zasadnicza szkoła zawodowa</a:t>
                      </a:r>
                      <a:endParaRPr lang="pl-PL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7587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     </a:t>
                      </a:r>
                      <a:endParaRPr lang="pl-PL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pl-PL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Prostokąt 4"/>
          <p:cNvSpPr/>
          <p:nvPr/>
        </p:nvSpPr>
        <p:spPr>
          <a:xfrm>
            <a:off x="550911" y="5445224"/>
            <a:ext cx="89709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niespełnienia wymagania, które nie skutkuje opracowaniem </a:t>
            </a:r>
            <a:r>
              <a:rPr lang="pl-PL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Programu </a:t>
            </a:r>
            <a:r>
              <a:rPr lang="pl-P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harmonogramu poprawy efektywności kształcenia lub wychowania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szkoła lub placówka wdraża działania mające na celu poprawę stanu spełniania danego wymagania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18997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29</a:t>
            </a:fld>
            <a:endParaRPr lang="pl-PL"/>
          </a:p>
        </p:txBody>
      </p:sp>
      <p:sp>
        <p:nvSpPr>
          <p:cNvPr id="7" name="Tytuł 1"/>
          <p:cNvSpPr txBox="1">
            <a:spLocks/>
          </p:cNvSpPr>
          <p:nvPr/>
        </p:nvSpPr>
        <p:spPr bwMode="auto">
          <a:xfrm>
            <a:off x="2222697" y="2420893"/>
            <a:ext cx="6084676" cy="14700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45000" lnSpcReduction="2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ctr"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200" i="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76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Wspomaganie </a:t>
            </a:r>
            <a:br>
              <a:rPr lang="pl-PL" sz="76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6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szkół i placówek</a:t>
            </a:r>
          </a:p>
        </p:txBody>
      </p:sp>
    </p:spTree>
    <p:extLst>
      <p:ext uri="{BB962C8B-B14F-4D97-AF65-F5344CB8AC3E}">
        <p14:creationId xmlns:p14="http://schemas.microsoft.com/office/powerpoint/2010/main" val="1522119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ymbol zastępczy zawartości 2"/>
          <p:cNvSpPr>
            <a:spLocks noGrp="1"/>
          </p:cNvSpPr>
          <p:nvPr>
            <p:ph idx="1"/>
          </p:nvPr>
        </p:nvSpPr>
        <p:spPr>
          <a:xfrm>
            <a:off x="0" y="2683239"/>
            <a:ext cx="9906000" cy="4174761"/>
          </a:xfrm>
          <a:solidFill>
            <a:schemeClr val="bg1"/>
          </a:solidFill>
        </p:spPr>
        <p:txBody>
          <a:bodyPr/>
          <a:lstStyle/>
          <a:p>
            <a:pPr algn="just" eaLnBrk="1" hangingPunct="1"/>
            <a:r>
              <a:rPr lang="pl-PL" alt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Liczba nadzorowanych szkół i placówek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7371269" y="6838482"/>
            <a:ext cx="2311400" cy="365125"/>
          </a:xfrm>
        </p:spPr>
        <p:txBody>
          <a:bodyPr/>
          <a:lstStyle/>
          <a:p>
            <a:pPr>
              <a:defRPr/>
            </a:pPr>
            <a:fld id="{4506A613-5607-4FF4-8AA1-865E3F603A2E}" type="slidenum">
              <a:rPr lang="pl-PL" smtClean="0"/>
              <a:pPr>
                <a:defRPr/>
              </a:pPr>
              <a:t>3</a:t>
            </a:fld>
            <a:endParaRPr lang="pl-PL" dirty="0"/>
          </a:p>
        </p:txBody>
      </p:sp>
      <p:graphicFrame>
        <p:nvGraphicFramePr>
          <p:cNvPr id="22" name="Diagram 21"/>
          <p:cNvGraphicFramePr/>
          <p:nvPr>
            <p:extLst>
              <p:ext uri="{D42A27DB-BD31-4B8C-83A1-F6EECF244321}">
                <p14:modId xmlns:p14="http://schemas.microsoft.com/office/powerpoint/2010/main" val="2434257025"/>
              </p:ext>
            </p:extLst>
          </p:nvPr>
        </p:nvGraphicFramePr>
        <p:xfrm>
          <a:off x="2961523" y="5445224"/>
          <a:ext cx="4212467" cy="576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trzałka w dół 2"/>
          <p:cNvSpPr/>
          <p:nvPr/>
        </p:nvSpPr>
        <p:spPr>
          <a:xfrm>
            <a:off x="4621254" y="2420718"/>
            <a:ext cx="273446" cy="31273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ln>
                <a:solidFill>
                  <a:srgbClr val="FF0000"/>
                </a:solidFill>
              </a:ln>
            </a:endParaRPr>
          </a:p>
        </p:txBody>
      </p:sp>
      <p:cxnSp>
        <p:nvCxnSpPr>
          <p:cNvPr id="10" name="Łącznik prosty ze strzałką 9"/>
          <p:cNvCxnSpPr/>
          <p:nvPr/>
        </p:nvCxnSpPr>
        <p:spPr>
          <a:xfrm flipH="1">
            <a:off x="2461117" y="3595395"/>
            <a:ext cx="675105" cy="3368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ze strzałką 11"/>
          <p:cNvCxnSpPr/>
          <p:nvPr/>
        </p:nvCxnSpPr>
        <p:spPr>
          <a:xfrm>
            <a:off x="6360929" y="3595400"/>
            <a:ext cx="567111" cy="2881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y ze strzałką 13"/>
          <p:cNvCxnSpPr/>
          <p:nvPr/>
        </p:nvCxnSpPr>
        <p:spPr>
          <a:xfrm>
            <a:off x="2515089" y="4890322"/>
            <a:ext cx="1579816" cy="4776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y ze strzałką 15"/>
          <p:cNvCxnSpPr/>
          <p:nvPr/>
        </p:nvCxnSpPr>
        <p:spPr>
          <a:xfrm flipH="1">
            <a:off x="5478422" y="4918891"/>
            <a:ext cx="1540010" cy="4817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rostokąt zaokrąglony 10"/>
          <p:cNvSpPr/>
          <p:nvPr/>
        </p:nvSpPr>
        <p:spPr>
          <a:xfrm>
            <a:off x="1988671" y="1521188"/>
            <a:ext cx="5538614" cy="772840"/>
          </a:xfrm>
          <a:prstGeom prst="roundRect">
            <a:avLst/>
          </a:prstGeom>
          <a:solidFill>
            <a:srgbClr val="FFFF99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Lubuski Kurator Oświaty </a:t>
            </a:r>
            <a:endParaRPr lang="pl-PL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Prostokąt zaokrąglony 16"/>
          <p:cNvSpPr/>
          <p:nvPr/>
        </p:nvSpPr>
        <p:spPr>
          <a:xfrm>
            <a:off x="3275718" y="2798208"/>
            <a:ext cx="2964518" cy="772840"/>
          </a:xfrm>
          <a:prstGeom prst="roundRect">
            <a:avLst/>
          </a:prstGeom>
          <a:solidFill>
            <a:srgbClr val="99FF99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1265</a:t>
            </a:r>
          </a:p>
          <a:p>
            <a:pPr algn="ctr"/>
            <a:r>
              <a:rPr lang="pl-PL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pl-PL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zkół i placówek</a:t>
            </a:r>
            <a:endParaRPr lang="pl-PL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Prostokąt zaokrąglony 18"/>
          <p:cNvSpPr/>
          <p:nvPr/>
        </p:nvSpPr>
        <p:spPr>
          <a:xfrm>
            <a:off x="584517" y="4029469"/>
            <a:ext cx="3861147" cy="709985"/>
          </a:xfrm>
          <a:prstGeom prst="roundRect">
            <a:avLst/>
          </a:prstGeom>
          <a:solidFill>
            <a:srgbClr val="F7D7F3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745 samodzielnych</a:t>
            </a:r>
            <a:endParaRPr lang="pl-PL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Prostokąt zaokrąglony 22"/>
          <p:cNvSpPr/>
          <p:nvPr/>
        </p:nvSpPr>
        <p:spPr>
          <a:xfrm>
            <a:off x="5366547" y="4021991"/>
            <a:ext cx="3646476" cy="724940"/>
          </a:xfrm>
          <a:prstGeom prst="roundRect">
            <a:avLst/>
          </a:prstGeom>
          <a:solidFill>
            <a:srgbClr val="F7D7F3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Aft>
                <a:spcPct val="35000"/>
              </a:spcAft>
            </a:pPr>
            <a:r>
              <a:rPr lang="pl-PL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520 w </a:t>
            </a:r>
            <a:r>
              <a:rPr lang="pl-PL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zespołach</a:t>
            </a:r>
            <a:endParaRPr lang="pl-PL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6360928" y="6381328"/>
            <a:ext cx="3200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podstawie danych SIO z 30.09.2016r.</a:t>
            </a:r>
            <a:endParaRPr lang="pl-PL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9229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30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Wspomaganie szkół i placówek</a:t>
            </a:r>
            <a:endParaRPr lang="pl-PL" sz="20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4023" y="1297506"/>
            <a:ext cx="9906000" cy="529375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spcBef>
                <a:spcPts val="410"/>
              </a:spcBef>
              <a:spcAft>
                <a:spcPts val="0"/>
              </a:spcAft>
            </a:pPr>
            <a:r>
              <a:rPr lang="pl-PL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  <a:tabLst>
                <a:tab pos="457200" algn="l"/>
              </a:tabLst>
            </a:pPr>
            <a:endParaRPr lang="pl-PL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  <a:tabLst>
                <a:tab pos="457200" algn="l"/>
              </a:tabLst>
            </a:pPr>
            <a: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Przygotowywanie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podawanie do publicznej wiadomości na stronie internetowej organu analiz, wyników sprawowanego nadzoru pedagogicznego, w tym wniosków z ewaluacji zewnętrznych </a:t>
            </a:r>
            <a: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kontroli</a:t>
            </a:r>
            <a: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algn="just">
              <a:spcAft>
                <a:spcPts val="0"/>
              </a:spcAft>
              <a:buClr>
                <a:schemeClr val="tx1"/>
              </a:buClr>
              <a:tabLst>
                <a:tab pos="457200" algn="l"/>
              </a:tabLst>
            </a:pPr>
            <a:endParaRPr lang="pl-PL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4988" lvl="0" indent="-179388" algn="just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opracowywanie analiz okresowych i całościowych w kontekście tematyki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kontroli 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przewidzianych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planie nadzoru pedagogicznego Lubuskiego Kuratora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Oświaty, kontroli w trybie działań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doraźnych 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oraz zakresu ewaluacji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55600" lvl="0" algn="just">
              <a:spcAft>
                <a:spcPts val="0"/>
              </a:spcAft>
              <a:buClr>
                <a:srgbClr val="FF0000"/>
              </a:buClr>
              <a:tabLst>
                <a:tab pos="457200" algn="l"/>
              </a:tabLst>
            </a:pPr>
            <a:endParaRPr lang="pl-PL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 startAt="2"/>
              <a:tabLst>
                <a:tab pos="457200" algn="l"/>
              </a:tabLst>
            </a:pP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romowanie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wykorzystania ewaluacji w procesie doskonalenia jakości działalności dydaktycznej, wychowawczej i opiekuńczej oraz innej działalności statutowej szkoły </a:t>
            </a:r>
            <a: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lub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placówki</a:t>
            </a:r>
            <a: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algn="just">
              <a:spcAft>
                <a:spcPts val="0"/>
              </a:spcAft>
              <a:tabLst>
                <a:tab pos="457200" algn="l"/>
              </a:tabLst>
            </a:pPr>
            <a:endParaRPr lang="pl-PL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4988" lvl="0" indent="-179388" algn="just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konferencje regionalne dotyczące ewaluacji organizowane przy współpracy 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 ORE,</a:t>
            </a:r>
            <a:endParaRPr lang="pl-PL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4988" lvl="0" indent="-179388" algn="just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informacje o wynikach ewaluacji na stronie internetowej SEO,</a:t>
            </a:r>
            <a:endParaRPr lang="pl-PL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4988" lvl="0" indent="-179388" algn="just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dystrybucja do szkół i placówek publikacji książkowych na temat 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ewaluacji,</a:t>
            </a:r>
          </a:p>
          <a:p>
            <a:pPr marL="534988" lvl="0" indent="-179388" algn="just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realizacja zadań: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,,</a:t>
            </a:r>
            <a:r>
              <a:rPr lang="pl-PL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Wdrożenie działań na rzecz poprawy </a:t>
            </a:r>
            <a:r>
              <a:rPr lang="pl-P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efektywności kształcenia </a:t>
            </a:r>
            <a:r>
              <a:rPr lang="pl-PL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szkołach województwa lubuskiego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”, „</a:t>
            </a:r>
            <a:r>
              <a:rPr lang="pl-P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Szkoła promująca zdrowie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”. </a:t>
            </a:r>
            <a:endParaRPr lang="pl-PL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Prostokąt z rogami zaokrąglonymi po przekątnej 1"/>
          <p:cNvSpPr/>
          <p:nvPr/>
        </p:nvSpPr>
        <p:spPr>
          <a:xfrm>
            <a:off x="14023" y="1297506"/>
            <a:ext cx="9891977" cy="417733"/>
          </a:xfrm>
          <a:prstGeom prst="round2Diag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410"/>
              </a:spcBef>
              <a:spcAft>
                <a:spcPts val="0"/>
              </a:spcAft>
            </a:pPr>
            <a:r>
              <a:rPr lang="pl-PL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Organ sprawujący nadzór pedagogiczny wspomaga szkoły i placówki w szczególności poprzez</a:t>
            </a:r>
            <a:r>
              <a:rPr lang="pl-PL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pl-PL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179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28" y="2130426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Monitorowanie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pracy szkół i placówek</a:t>
            </a:r>
            <a:r>
              <a:rPr lang="pl-PL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268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240314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Realizacja podstawowych kierunków polityki oświatowej państwa ustalone przez  MEN na rok szkolny 2016/2017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" y="1484784"/>
            <a:ext cx="9711664" cy="4953000"/>
          </a:xfrm>
        </p:spPr>
        <p:txBody>
          <a:bodyPr/>
          <a:lstStyle/>
          <a:p>
            <a:pPr marL="0" indent="0" algn="ctr">
              <a:lnSpc>
                <a:spcPts val="1600"/>
              </a:lnSpc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roku szkolnym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2016/2017</a:t>
            </a:r>
          </a:p>
          <a:p>
            <a:pPr marL="0" indent="0" algn="ctr">
              <a:lnSpc>
                <a:spcPts val="1600"/>
              </a:lnSpc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polecenia Ministra Edukacji Narodowej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ts val="1600"/>
              </a:lnSpc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monitorowany był temat</a:t>
            </a:r>
          </a:p>
          <a:p>
            <a:pPr marL="0" indent="0" algn="ctr">
              <a:lnSpc>
                <a:spcPts val="1600"/>
              </a:lnSpc>
            </a:pP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600"/>
              </a:lnSpc>
            </a:pPr>
            <a:r>
              <a:rPr lang="pl-PL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„Monitorowanie </a:t>
            </a:r>
            <a:r>
              <a:rPr lang="pl-PL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liczby uczniów technikum i zasadniczej szkoły zawodowej realizujących kształcenie dualne w ramach praktycznej nauki </a:t>
            </a:r>
            <a:r>
              <a:rPr lang="pl-PL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zawodu”</a:t>
            </a:r>
            <a:endParaRPr lang="pl-PL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ts val="1600"/>
              </a:lnSpc>
            </a:pPr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Clr>
                <a:srgbClr val="FF0000"/>
              </a:buClr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Monitorowaniem objęto </a:t>
            </a: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106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szkół 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ponadgimnazjalnych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prowadzących kształcenie 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zawodowe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ankietę odpowiedziały </a:t>
            </a: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93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szkoły, co stanowi </a:t>
            </a: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87,7%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wszystkich szkół objętych monitorowaniem. </a:t>
            </a:r>
          </a:p>
          <a:p>
            <a:pPr algn="just">
              <a:buClr>
                <a:srgbClr val="FF0000"/>
              </a:buClr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32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67348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Rekomendacje </a:t>
            </a: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dalszej pracy</a:t>
            </a:r>
            <a:b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dirty="0">
              <a:solidFill>
                <a:srgbClr val="130A8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9574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Rekomendacje do dalszej pracy wynikające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 analizy wyników kontroli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trybie działań doraźnych </a:t>
            </a:r>
            <a:endParaRPr lang="pl-PL" sz="1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751250" cy="5429263"/>
          </a:xfrm>
        </p:spPr>
        <p:txBody>
          <a:bodyPr>
            <a:normAutofit fontScale="92500"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związku z dużą liczbą zaleceń wydanych w obszarze  przestrzegania praw dziecka i praw </a:t>
            </a: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ucznia, wskazane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jest zaplanować nadzór w tym obszarze w zakresie:</a:t>
            </a:r>
          </a:p>
          <a:p>
            <a:pPr marL="715963" lvl="0" indent="-263525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organizacji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pomocy </a:t>
            </a:r>
            <a:r>
              <a:rPr lang="pl-PL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pedagogicznej, w tym wynikającej z zaleceń i wskazań </a:t>
            </a: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określonych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opiniach </a:t>
            </a: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orzeczeniach,</a:t>
            </a:r>
          </a:p>
          <a:p>
            <a:pPr marL="715963" lvl="0" indent="-263525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współpracy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rodzicami dzieci wymagających objęcia opieką </a:t>
            </a:r>
            <a:r>
              <a:rPr lang="pl-PL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pedagogiczną,</a:t>
            </a:r>
          </a:p>
          <a:p>
            <a:pPr marL="715963" lvl="0" indent="-263525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realizacji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zadań  pedagoga/psychologa wynikających z pomocy psychologiczno-pedagogicznej,</a:t>
            </a:r>
          </a:p>
          <a:p>
            <a:pPr marL="715963" lvl="0" indent="-263525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kontroli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zakresie przestrzegania przepisów prawa dotyczących organizacji, </a:t>
            </a: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realizacji nadzoru  pedagogicznego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 tym  nadzoru pedagogicznego prowadzonego przez dyrektora </a:t>
            </a: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szkoły w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zakresie pomocy </a:t>
            </a:r>
            <a:r>
              <a:rPr lang="pl-PL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pedagogicznej.</a:t>
            </a:r>
          </a:p>
          <a:p>
            <a:pPr marL="452438" lvl="0">
              <a:buClr>
                <a:srgbClr val="FF0000"/>
              </a:buClr>
            </a:pPr>
            <a:endParaRPr lang="pl-PL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 startAt="2"/>
            </a:pP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Należałoby zwiększyć efektywność nadzoru pedagogicznego sprawowanego przez dyrektora poprzez planowanie  działań adekwatnych do potrzeb szkoły/placówki oraz  konsekwentną ich realizację. </a:t>
            </a:r>
            <a:endParaRPr lang="pl-PL" sz="1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 startAt="2"/>
            </a:pPr>
            <a:endParaRPr lang="pl-PL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 startAt="2"/>
            </a:pP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Wzmóc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działania w celu zapewnienia bezpieczeństwa uczniom w czasie zajęć lekcyjnych i pozalekcyjnych </a:t>
            </a:r>
            <a:b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szkołach/placówkach i działania zapewniające eliminowanie </a:t>
            </a: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niepożądanych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zachowań uczniów</a:t>
            </a: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buFont typeface="+mj-lt"/>
              <a:buAutoNum type="arabicPeriod" startAt="2"/>
            </a:pPr>
            <a:endParaRPr lang="pl-PL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 startAt="2"/>
            </a:pP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Wskazana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jest realizacja form doskonalenia zawodowego dla dyrektorów/nauczycieli w zakresie udzielania </a:t>
            </a:r>
            <a:b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dokumentowania pomocy </a:t>
            </a:r>
            <a:r>
              <a:rPr lang="pl-PL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pedagogicznej, a także skutecznej współpracy dyrektorów/ </a:t>
            </a:r>
            <a:b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nauczycieli i komunikowania się z rodzicami.</a:t>
            </a:r>
          </a:p>
          <a:p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34ECAE-590B-4112-B991-1139B699C3CA}" type="datetime1">
              <a:rPr lang="pl-PL" smtClean="0"/>
              <a:pPr>
                <a:defRPr/>
              </a:pPr>
              <a:t>2017-08-28</a:t>
            </a:fld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34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13231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Rekomendacje do dalszej pracy wynikające ze zgromadzonych danych  podczas przeprowadzonych ewaluacji</a:t>
            </a:r>
            <a:endParaRPr lang="pl-PL" sz="1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622786" cy="5312631"/>
          </a:xfrm>
        </p:spPr>
        <p:txBody>
          <a:bodyPr>
            <a:normAutofit/>
          </a:bodyPr>
          <a:lstStyle/>
          <a:p>
            <a:pPr algn="just"/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 podstawie zgromadzonych danych podczas przeprowadzonych ewaluacji sformułowano następujące rekomendacje dotyczące podejmowanych działań mających na celu doskonalenie jakości pracy szkół w województwie lubuskim w roku szkolnym 2017/2018:</a:t>
            </a:r>
          </a:p>
          <a:p>
            <a:pPr lvl="0"/>
            <a:endParaRPr lang="pl-PL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poziomie sprawowanego przez dyrektorów szkół wewnętrznego nadzoru pedagogicznego należy zwrócić większą uwagę na</a:t>
            </a: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/>
            <a:endParaRPr lang="pl-PL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realizacji działań wychowawczych i profilaktycznych dostosowanych do potrzeb uczniów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lvl="0" indent="-285750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prowadzenie obserwacji w kontekście realizowanych przez nauczycieli procesów edukacyjnych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wykorzystaniem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metod stwarzających uczniom możliwość aktywnego uczenia się, umożliwiających podejmowanie decyzji, a także pod kątem indywidualizacji i udzielania pełnej informacji zwrotnej uczniom na każdym etapie uczenia się.</a:t>
            </a:r>
          </a:p>
          <a:p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35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77295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Uwagi dotyczące zaleceń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54780" y="1412776"/>
            <a:ext cx="9596439" cy="4478673"/>
          </a:xfrm>
        </p:spPr>
        <p:txBody>
          <a:bodyPr/>
          <a:lstStyle/>
          <a:p>
            <a:pPr marL="0" indent="0" algn="just"/>
            <a:endParaRPr lang="pl-PL" sz="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FF0000"/>
              </a:buClr>
            </a:pPr>
            <a:endParaRPr lang="pl-PL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yrektor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szkoły lub placówki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zobowiązany jest egzekwować udzielanie kary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nauczycielowi,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gdy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rozpatrzona skarga lub zbadana sprawa w piśmie potwierdza zasadność wskazanych zarzutów.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FF0000"/>
              </a:buClr>
            </a:pPr>
            <a:endParaRPr lang="pl-PL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 szkoły lub placówki,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terminie 30 dni od dnia otrzymania zaleceń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</a:t>
            </a:r>
            <a:r>
              <a:rPr lang="pl-PL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wniesienia zastrzeżeń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w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terminie 30 dni od dnia otrzymania pisemnego zawiadomienia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nieuwzględnieniu zastrzeżeń, jest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zobligowany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powiadomić:</a:t>
            </a:r>
          </a:p>
          <a:p>
            <a:pPr marL="804863" lvl="0" indent="-352425" algn="just">
              <a:buClr>
                <a:srgbClr val="FF0000"/>
              </a:buClr>
              <a:buFont typeface="+mj-lt"/>
              <a:buAutoNum type="alphaLcParenR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 sprawujący nadzór pedagogiczny o sposobie realizacji zaleceń,</a:t>
            </a:r>
          </a:p>
          <a:p>
            <a:pPr marL="804863" lvl="0" indent="-352425" algn="just">
              <a:buClr>
                <a:srgbClr val="FF0000"/>
              </a:buClr>
              <a:buFont typeface="+mj-lt"/>
              <a:buAutoNum type="alphaLcParenR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 prowadzący szkołę lub placówkę o otrzymanych zaleceniach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oraz o sposobie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ich realizacji.</a:t>
            </a:r>
          </a:p>
          <a:p>
            <a:pPr marL="0" indent="0" algn="just">
              <a:buClr>
                <a:srgbClr val="FF0000"/>
              </a:buClr>
            </a:pP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/>
              <a:pPr>
                <a:defRPr/>
              </a:pPr>
              <a:t>36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65066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Wystąpienie </a:t>
            </a:r>
            <a:r>
              <a:rPr lang="pl-PL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kierownika Wydziału Diagnozy </a:t>
            </a: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Współpracy z Poradniami Psychologiczno-Pedagogicznymi </a:t>
            </a: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Ośrodek </a:t>
            </a:r>
            <a:r>
              <a:rPr lang="pl-PL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Rozwoju </a:t>
            </a: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Edukacji</a:t>
            </a:r>
            <a:r>
              <a:rPr lang="pl-PL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dirty="0">
              <a:solidFill>
                <a:srgbClr val="130A8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5107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>
          <a:xfrm>
            <a:off x="742950" y="2060852"/>
            <a:ext cx="8420100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Organizacja 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nadzoru pedagogicznego 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2017/2018</a:t>
            </a:r>
            <a:endParaRPr lang="pl-PL" sz="31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308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Kierunki polityki oświatowej państwa ustalone przez MEN 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9"/>
            <a:ext cx="9906000" cy="5373687"/>
          </a:xfrm>
        </p:spPr>
        <p:txBody>
          <a:bodyPr/>
          <a:lstStyle/>
          <a:p>
            <a:pPr marL="0" indent="0" algn="just"/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rok szkolny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2017/2018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ustalił następujące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kierunki polityki oświatowej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państwa:</a:t>
            </a:r>
          </a:p>
          <a:p>
            <a:pPr marL="0" indent="0"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Wdrażanie nowej podstawy programowej kształcenia ogólnego.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Podniesienie jakości edukacji matematycznej, przyrodniczej i informatycznej.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Bezpieczeństwo w </a:t>
            </a:r>
            <a:r>
              <a:rPr lang="pl-P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internecie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Odpowiedzialne korzystanie z mediów społecznych.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Wprowadzanie doradztwa zawodowego do szkół i placówek.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Wzmacnianie wychowawczej roli szkoły.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Podnoszenie jakości edukacji włączającej w szkołach i placówkach systemu oświaty.</a:t>
            </a:r>
          </a:p>
          <a:p>
            <a:pPr lvl="0" algn="just">
              <a:buClr>
                <a:srgbClr val="FF0000"/>
              </a:buClr>
            </a:pPr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/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39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91409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Realizacja podstawowych kierunków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polityki oświatowej państwa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roku szkolnym 2016/2017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382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>
          <a:xfrm>
            <a:off x="742950" y="2060852"/>
            <a:ext cx="8420100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Planowe działania w zakresie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nadzoru pedagogicznego </a:t>
            </a:r>
            <a:endParaRPr lang="pl-PL" sz="31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64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2483" y="2348885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868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sz="1800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graphicFrame>
        <p:nvGraphicFramePr>
          <p:cNvPr id="2" name="Symbol zastępczy zawartości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2739288"/>
              </p:ext>
            </p:extLst>
          </p:nvPr>
        </p:nvGraphicFramePr>
        <p:xfrm>
          <a:off x="183637" y="3036667"/>
          <a:ext cx="9538730" cy="24343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9049"/>
                <a:gridCol w="4803549"/>
                <a:gridCol w="4156132"/>
              </a:tblGrid>
              <a:tr h="3346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Lp.</a:t>
                      </a:r>
                      <a:endParaRPr lang="pl-PL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Rodzaj ewaluacji</a:t>
                      </a:r>
                      <a:endParaRPr lang="pl-PL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Wskaźnik</a:t>
                      </a:r>
                      <a:endParaRPr lang="pl-PL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7682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Ewaluacje problemowe w zakresie wymagań </a:t>
                      </a: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ustalonych </a:t>
                      </a: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przez Ministra Edukacji </a:t>
                      </a: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Narodowej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wszystkich ewaluacji w roku szkolnym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045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Ewaluacja problemowe w zakresie wymagań </a:t>
                      </a: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ustalonych </a:t>
                      </a: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przez Lubuskiego Kuratora </a:t>
                      </a: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Oświaty na podstawie wniosków z nadzoru pedagogicznego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pl-PL" sz="1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pl-PL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wszystkich ewaluacji w roku szkolnym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6985"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</a:t>
                      </a: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pl-PL" sz="1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42</a:t>
            </a:fld>
            <a:endParaRPr lang="pl-PL"/>
          </a:p>
        </p:txBody>
      </p:sp>
      <p:sp>
        <p:nvSpPr>
          <p:cNvPr id="6" name="Prostokąt 5"/>
          <p:cNvSpPr/>
          <p:nvPr/>
        </p:nvSpPr>
        <p:spPr>
          <a:xfrm>
            <a:off x="-21374" y="1268765"/>
            <a:ext cx="9923882" cy="1485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pl-PL" altLang="pl-PL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pl-PL" altLang="pl-PL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Liczbę </a:t>
            </a:r>
            <a:r>
              <a:rPr lang="pl-PL" altLang="pl-PL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ewaluacji  zewnętrznych w rozbiciu na poszczeg</a:t>
            </a:r>
            <a:r>
              <a:rPr lang="pl-PL" altLang="pl-PL" dirty="0">
                <a:latin typeface="Calibri"/>
                <a:ea typeface="Times New Roman" pitchFamily="18" charset="0"/>
                <a:cs typeface="Times New Roman" pitchFamily="18" charset="0"/>
              </a:rPr>
              <a:t>ó</a:t>
            </a:r>
            <a:r>
              <a:rPr lang="pl-PL" altLang="pl-PL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lne typy szk</a:t>
            </a:r>
            <a:r>
              <a:rPr lang="pl-PL" altLang="pl-PL" dirty="0">
                <a:latin typeface="Calibri"/>
                <a:ea typeface="Times New Roman" pitchFamily="18" charset="0"/>
                <a:cs typeface="Times New Roman" pitchFamily="18" charset="0"/>
              </a:rPr>
              <a:t>ó</a:t>
            </a:r>
            <a:r>
              <a:rPr lang="pl-PL" altLang="pl-PL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ł i plac</a:t>
            </a:r>
            <a:r>
              <a:rPr lang="pl-PL" altLang="pl-PL" dirty="0">
                <a:latin typeface="Calibri"/>
                <a:ea typeface="Times New Roman" pitchFamily="18" charset="0"/>
                <a:cs typeface="Times New Roman" pitchFamily="18" charset="0"/>
              </a:rPr>
              <a:t>ó</a:t>
            </a:r>
            <a:r>
              <a:rPr lang="pl-PL" altLang="pl-PL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wek oraz </a:t>
            </a:r>
            <a:r>
              <a:rPr lang="pl-PL" altLang="pl-PL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zakresy </a:t>
            </a:r>
            <a:r>
              <a:rPr lang="pl-PL" altLang="pl-PL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ewaluacji problemowych na rok szkolny </a:t>
            </a:r>
            <a:r>
              <a:rPr lang="pl-PL" altLang="pl-PL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2017/2018 </a:t>
            </a:r>
            <a:r>
              <a:rPr lang="pl-PL" altLang="pl-PL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ustalił Minister Edukacji </a:t>
            </a:r>
            <a:r>
              <a:rPr lang="pl-PL" altLang="pl-PL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Narodowej </a:t>
            </a:r>
            <a:br>
              <a:rPr lang="pl-PL" altLang="pl-PL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pl-PL" altLang="pl-PL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 lipca 2017r.:</a:t>
            </a:r>
            <a:endParaRPr lang="pl-PL" altLang="pl-PL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hangingPunct="0"/>
            <a:endParaRPr lang="pl-PL" altLang="pl-PL" sz="8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hangingPunct="0"/>
            <a:endParaRPr lang="pl-PL" altLang="pl-PL" sz="1050" dirty="0">
              <a:cs typeface="Arial" pitchFamily="34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9544" y="5645813"/>
            <a:ext cx="9905999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9480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40773"/>
            <a:ext cx="9789537" cy="4969023"/>
          </a:xfrm>
        </p:spPr>
        <p:txBody>
          <a:bodyPr>
            <a:normAutofit fontScale="62500" lnSpcReduction="20000"/>
          </a:bodyPr>
          <a:lstStyle/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przedszkolach, innych </a:t>
            </a:r>
            <a:r>
              <a:rPr lang="pl-PL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formach wychowania przedszkolnego </a:t>
            </a:r>
            <a:r>
              <a:rPr lang="pl-PL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oraz oddziałach </a:t>
            </a:r>
            <a:r>
              <a:rPr lang="pl-PL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przedszkolnych zorganizowanych w szkołach </a:t>
            </a:r>
            <a:r>
              <a:rPr lang="pl-PL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podstawowych – </a:t>
            </a:r>
            <a:r>
              <a:rPr lang="pl-PL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zakresie wymagań</a:t>
            </a:r>
            <a:r>
              <a:rPr lang="pl-PL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43</a:t>
            </a:fld>
            <a:endParaRPr lang="pl-PL"/>
          </a:p>
        </p:txBody>
      </p:sp>
      <p:sp>
        <p:nvSpPr>
          <p:cNvPr id="2" name="Prostokąt zaokrąglony 1"/>
          <p:cNvSpPr/>
          <p:nvPr/>
        </p:nvSpPr>
        <p:spPr>
          <a:xfrm>
            <a:off x="584517" y="1700808"/>
            <a:ext cx="8502945" cy="720080"/>
          </a:xfrm>
          <a:prstGeom prst="roundRect">
            <a:avLst/>
          </a:prstGeom>
          <a:solidFill>
            <a:srgbClr val="008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Ewaluacje problemowe </a:t>
            </a:r>
            <a:r>
              <a:rPr lang="pl-PL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zakresie wymagań ustalonych przez </a:t>
            </a:r>
            <a:endParaRPr lang="pl-PL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Ministra </a:t>
            </a:r>
            <a:r>
              <a:rPr lang="pl-PL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Edukacji Narodowej</a:t>
            </a:r>
          </a:p>
        </p:txBody>
      </p:sp>
      <p:sp>
        <p:nvSpPr>
          <p:cNvPr id="6" name="Tytuł 1"/>
          <p:cNvSpPr txBox="1">
            <a:spLocks/>
          </p:cNvSpPr>
          <p:nvPr/>
        </p:nvSpPr>
        <p:spPr bwMode="auto">
          <a:xfrm>
            <a:off x="0" y="5372620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z rogami ściętymi po przekątnej 6"/>
          <p:cNvSpPr/>
          <p:nvPr/>
        </p:nvSpPr>
        <p:spPr>
          <a:xfrm>
            <a:off x="344488" y="4307101"/>
            <a:ext cx="9217024" cy="792088"/>
          </a:xfrm>
          <a:prstGeom prst="snip2Diag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Dzieci nabywają wiadomości i umiejętności określone w podstawie programowej </a:t>
            </a:r>
          </a:p>
        </p:txBody>
      </p:sp>
      <p:sp>
        <p:nvSpPr>
          <p:cNvPr id="10" name="Prostokąt z rogami ściętymi po przekątnej 9"/>
          <p:cNvSpPr/>
          <p:nvPr/>
        </p:nvSpPr>
        <p:spPr>
          <a:xfrm>
            <a:off x="344488" y="5445224"/>
            <a:ext cx="9217024" cy="792088"/>
          </a:xfrm>
          <a:prstGeom prst="snip2Diag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Kształtowane są postawy i respektowane normy społeczne</a:t>
            </a:r>
          </a:p>
        </p:txBody>
      </p:sp>
    </p:spTree>
    <p:extLst>
      <p:ext uri="{BB962C8B-B14F-4D97-AF65-F5344CB8AC3E}">
        <p14:creationId xmlns:p14="http://schemas.microsoft.com/office/powerpoint/2010/main" val="1664842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84784"/>
            <a:ext cx="9906000" cy="4969023"/>
          </a:xfrm>
        </p:spPr>
        <p:txBody>
          <a:bodyPr/>
          <a:lstStyle/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Planowana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liczba ewaluacji zewnętrznych podana zostanie </a:t>
            </a:r>
            <a:b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Planie Nadzoru Pedagogicznego Lubuskiego Kuratora Oświaty </a:t>
            </a:r>
            <a:b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 rok szkolny 2017/2018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 terminie do 31 sierpnia 2017r.</a:t>
            </a:r>
          </a:p>
          <a:p>
            <a:pPr algn="ctr"/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(strona internetowa Kuratorium Oświaty)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44</a:t>
            </a:fld>
            <a:endParaRPr lang="pl-PL"/>
          </a:p>
        </p:txBody>
      </p:sp>
      <p:sp>
        <p:nvSpPr>
          <p:cNvPr id="6" name="Prostokąt zaokrąglony 5"/>
          <p:cNvSpPr/>
          <p:nvPr/>
        </p:nvSpPr>
        <p:spPr>
          <a:xfrm>
            <a:off x="581285" y="1484784"/>
            <a:ext cx="8740202" cy="936104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Ewaluacje problemowe w zakresie wymagań ustalonych przez </a:t>
            </a:r>
            <a:endParaRPr lang="pl-PL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Lubuskiego Kuratora Oświaty </a:t>
            </a:r>
            <a:br>
              <a:rPr lang="pl-PL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 podstawie wniosków z nadzoru pedagogicznego </a:t>
            </a:r>
            <a:endParaRPr lang="pl-PL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ytuł 1"/>
          <p:cNvSpPr txBox="1">
            <a:spLocks/>
          </p:cNvSpPr>
          <p:nvPr/>
        </p:nvSpPr>
        <p:spPr bwMode="auto">
          <a:xfrm>
            <a:off x="5494" y="5661248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29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311285" y="2636917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przez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Kuratora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światy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Planie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adzoru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edagogicznego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przeprowadzane z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wykorzystaniem arkuszy kontroli zatwierdzonych przez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MEN</a:t>
            </a:r>
            <a:b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662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>
          <a:xfrm>
            <a:off x="1715090" y="30907"/>
            <a:ext cx="8190910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przez Kuratora Oświaty,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w planie nadzoru pedagogicznego, przeprowadzane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wykorzystaniem arkuszy kontroli zatwierdzonych przez MEN</a:t>
            </a:r>
            <a:endParaRPr lang="pl-PL" sz="1800" dirty="0" smtClean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789537" cy="4286250"/>
          </a:xfrm>
        </p:spPr>
        <p:txBody>
          <a:bodyPr/>
          <a:lstStyle/>
          <a:p>
            <a:pPr marL="0" lvl="0" indent="0"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Tematy kontroli i ich liczbę w rozbiciu na poszczególne typy szkół i placówek  oraz  terminy ich realizacji </a:t>
            </a:r>
            <a:r>
              <a:rPr lang="pl-PL" altLang="pl-PL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 rok szkolny 2017/2018 ustalił Minister Edukacji Narodowej: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B073-DDEF-4281-887B-67B316609F0A}" type="slidenum">
              <a:rPr lang="pl-PL" smtClean="0"/>
              <a:pPr>
                <a:defRPr/>
              </a:pPr>
              <a:t>46</a:t>
            </a:fld>
            <a:endParaRPr lang="pl-PL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116977"/>
              </p:ext>
            </p:extLst>
          </p:nvPr>
        </p:nvGraphicFramePr>
        <p:xfrm>
          <a:off x="194471" y="2060848"/>
          <a:ext cx="9517057" cy="391984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934426"/>
                <a:gridCol w="6582631"/>
              </a:tblGrid>
              <a:tr h="108012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Temat: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  <a:solidFill>
                      <a:srgbClr val="EC700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Zgodność z przepisami prawa </a:t>
                      </a:r>
                      <a:r>
                        <a:rPr lang="pl-PL" sz="1800" kern="120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przeprowadzania postępowania </a:t>
                      </a: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rekrutacyjnego do przedszkoli </a:t>
                      </a:r>
                      <a:b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 rok szkolny 2018/2019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  <a:solidFill>
                      <a:srgbClr val="EC700A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Publiczne: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przedszkola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inne formy wychowania przedszkolnego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oddziały przedszkolne w szkołach podstawowych</a:t>
                      </a: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Termin realizacji: 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Procent podmiotów objętych kontrolą: 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</a:t>
                      </a:r>
                      <a:r>
                        <a:rPr lang="pl-PL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podmiotów objętych kontrolą: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4051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>
          <a:xfrm>
            <a:off x="1752047" y="34261"/>
            <a:ext cx="8190910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przez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Kuratora Oświaty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planie nadzoru pedagogicznego, przeprowadzane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wykorzystaniem arkuszy kontroli zatwierdzonych przez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MEN</a:t>
            </a: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789537" cy="4286250"/>
          </a:xfrm>
        </p:spPr>
        <p:txBody>
          <a:bodyPr/>
          <a:lstStyle/>
          <a:p>
            <a:pPr marL="0" lvl="0" indent="0"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Tematy kontroli i ich liczbę w rozbiciu na poszczególne typy szkół i placówek  oraz  terminy ich realizacji </a:t>
            </a:r>
            <a:r>
              <a:rPr lang="pl-PL" altLang="pl-PL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 rok szkolny 2017/2018 ustalił Minister Edukacji Narodowej: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B073-DDEF-4281-887B-67B316609F0A}" type="slidenum">
              <a:rPr lang="pl-PL" smtClean="0"/>
              <a:pPr>
                <a:defRPr/>
              </a:pPr>
              <a:t>47</a:t>
            </a:fld>
            <a:endParaRPr lang="pl-PL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345359"/>
              </p:ext>
            </p:extLst>
          </p:nvPr>
        </p:nvGraphicFramePr>
        <p:xfrm>
          <a:off x="155467" y="2060848"/>
          <a:ext cx="9595066" cy="409178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2958478"/>
                <a:gridCol w="6636588"/>
              </a:tblGrid>
              <a:tr h="997386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Temat: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Ocena prawidłowości realizacji zadań szkół i przedszkoli </a:t>
                      </a:r>
                      <a:b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zakresie organizacji nauki języka mniejszości narodowej, etnicznej i języka regionalnego oraz własnej historii i kultury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  <a:tr h="428044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indent="0">
                        <a:buClr>
                          <a:srgbClr val="FF0000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Publiczne i niepubliczne: 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przedszkola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szkoły organizujące naukę języka mniejszości narodowej, etnicznej i języka regionalnego oraz własnej historii i kultury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  <a:tr h="428044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Termin realizacji: 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80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  <a:tr h="738815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Procent szkół i przedszkoli  objętych kontrolą: 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  <a:tr h="7388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 szkół i przedszkoli  objętych kontrolą: 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3421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>
          <a:xfrm>
            <a:off x="1715090" y="30907"/>
            <a:ext cx="8190910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przez Kuratora Oświaty,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w planie nadzoru pedagogicznego, przeprowadzane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wykorzystaniem arkuszy kontroli zatwierdzonych przez MEN</a:t>
            </a:r>
            <a:endParaRPr lang="pl-PL" sz="1800" dirty="0" smtClean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789537" cy="4286250"/>
          </a:xfrm>
        </p:spPr>
        <p:txBody>
          <a:bodyPr/>
          <a:lstStyle/>
          <a:p>
            <a:pPr marL="0" lvl="0" indent="0"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Tematy kontroli i ich liczbę w rozbiciu na poszczególne typy szkół i placówek  oraz  terminy ich realizacji </a:t>
            </a:r>
            <a:r>
              <a:rPr lang="pl-PL" altLang="pl-PL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 rok szkolny 2017/2018 ustalił Minister Edukacji Narodowej:</a:t>
            </a:r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B073-DDEF-4281-887B-67B316609F0A}" type="slidenum">
              <a:rPr lang="pl-PL" smtClean="0"/>
              <a:pPr>
                <a:defRPr/>
              </a:pPr>
              <a:t>48</a:t>
            </a:fld>
            <a:endParaRPr lang="pl-PL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7545284"/>
              </p:ext>
            </p:extLst>
          </p:nvPr>
        </p:nvGraphicFramePr>
        <p:xfrm>
          <a:off x="194471" y="2132516"/>
          <a:ext cx="9517057" cy="320548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2855117"/>
                <a:gridCol w="6661940"/>
              </a:tblGrid>
              <a:tr h="864096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Temat: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Ocena prawidłowości zapewnienia warunków i organizacji kształcenia uczniów niepełnosprawnych w szkołach ogólnodostępnych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Publiczne i niepubliczne: 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szkoły ogólnodostępne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Termin realizacji: 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80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Procent szkół objętych kontrolą: 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l-PL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 szkół objętych kontrolą: 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6818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>
          <a:xfrm>
            <a:off x="1715090" y="30907"/>
            <a:ext cx="8190910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przez Kuratora Oświaty,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w planie nadzoru pedagogicznego, przeprowadzane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wykorzystaniem arkuszy kontroli zatwierdzonych przez MEN</a:t>
            </a:r>
            <a:endParaRPr lang="pl-PL" sz="1800" dirty="0" smtClean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789537" cy="4286250"/>
          </a:xfrm>
        </p:spPr>
        <p:txBody>
          <a:bodyPr/>
          <a:lstStyle/>
          <a:p>
            <a:pPr marL="0" lvl="0" indent="0"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Tematy kontroli i ich liczbę w rozbiciu na poszczególne typy szkół i placówek  oraz  terminy ich realizacji </a:t>
            </a:r>
            <a:r>
              <a:rPr lang="pl-PL" altLang="pl-PL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 rok szkolny 2017/2018 ustalił Minister Edukacji Narodowej: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B073-DDEF-4281-887B-67B316609F0A}" type="slidenum">
              <a:rPr lang="pl-PL" smtClean="0"/>
              <a:pPr>
                <a:defRPr/>
              </a:pPr>
              <a:t>49</a:t>
            </a:fld>
            <a:endParaRPr lang="pl-PL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9733099"/>
              </p:ext>
            </p:extLst>
          </p:nvPr>
        </p:nvGraphicFramePr>
        <p:xfrm>
          <a:off x="194471" y="2060848"/>
          <a:ext cx="9517057" cy="33712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934426"/>
                <a:gridCol w="6582631"/>
              </a:tblGrid>
              <a:tr h="108012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Temat: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Ocena prawidłowości</a:t>
                      </a:r>
                      <a:r>
                        <a:rPr lang="pl-PL" sz="1800" kern="12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współpracy publicznych poradni psychologiczno-pedagogicznych z przedszkolami i szkołami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Publiczne: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poradnie psychologiczno-pedagogiczne</a:t>
                      </a:r>
                      <a:endParaRPr lang="pl-PL" sz="18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Termin realizacji: 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Procent podmiotów objętych kontrolą: 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</a:t>
                      </a:r>
                      <a:r>
                        <a:rPr lang="pl-PL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podmiotów objętych kontrolą: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3742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Podstawowe kierunki polityki oświatowej państwa ustalone przez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MEN</a:t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na rok szkolny 2016/2017 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12780"/>
            <a:ext cx="9906000" cy="5445223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just"/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na rok szkolny 2016/2017 ustalił następujące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podstawowe kierunki realizacji polityki oświatowej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państwa: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266700" lvl="0" indent="-266700" algn="just">
              <a:buFont typeface="+mj-lt"/>
              <a:buAutoNum type="arabicPeriod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Upowszechnianie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czytelnictwa, rozwijanie kompetencji czytelniczych wśród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dzieci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młodzieży.</a:t>
            </a:r>
          </a:p>
          <a:p>
            <a:pPr marL="266700" lvl="0" indent="-266700" algn="just">
              <a:buFont typeface="+mj-lt"/>
              <a:buAutoNum type="arabicPeriod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Rozwijanie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kompetencji informatycznych dzieci i młodzieży w szkołach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placówkach.</a:t>
            </a:r>
          </a:p>
          <a:p>
            <a:pPr marL="266700" lvl="0" indent="-266700" algn="just">
              <a:buFont typeface="+mj-lt"/>
              <a:buAutoNum type="arabicPeriod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Kształtowanie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postaw.  Wychowanie do wartości.</a:t>
            </a:r>
          </a:p>
          <a:p>
            <a:pPr marL="266700" lvl="0" indent="-266700" algn="just">
              <a:buFont typeface="+mj-lt"/>
              <a:buAutoNum type="arabicPeriod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Podniesienie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jakości kształcenia zawodowego w szkołach ponadgimnazjalnych poprzez angażowanie pracodawców w proces dostosowania kształcenia zawodowego do potrzeb rynku pracy.</a:t>
            </a:r>
          </a:p>
          <a:p>
            <a:pPr marL="266700" lvl="0" indent="-266700" algn="just">
              <a:buFont typeface="+mj-lt"/>
              <a:buAutoNum type="arabicPeriod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Przygotowanie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wdrożenia od roku szkolnego 2017/2018 nowej podstawy programowej. </a:t>
            </a:r>
          </a:p>
          <a:p>
            <a:pPr lvl="0" algn="just">
              <a:buFont typeface="+mj-lt"/>
              <a:buAutoNum type="arabicPeriod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Clr>
                <a:srgbClr val="FF0000"/>
              </a:buClr>
            </a:pPr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Clr>
                <a:srgbClr val="FF0000"/>
              </a:buClr>
            </a:pP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Rok </a:t>
            </a:r>
            <a:r>
              <a:rPr lang="pl-PL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szkolny 2016/2017 ogłoszony został przez Ministra Edukacji Narodowej </a:t>
            </a:r>
            <a:br>
              <a:rPr lang="pl-PL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Rokiem Wolontariatu</a:t>
            </a:r>
          </a:p>
          <a:p>
            <a:pPr marL="0" lvl="0" indent="0"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8539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Monitorowanie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pracy szkół i placówek</a:t>
            </a:r>
            <a:r>
              <a:rPr lang="pl-PL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0788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pracy szkół i placówek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286250"/>
          </a:xfrm>
        </p:spPr>
        <p:txBody>
          <a:bodyPr/>
          <a:lstStyle/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ustalił, że w roku szkolnym 2017/2018 monitorowanie będzie obejmowało:</a:t>
            </a:r>
          </a:p>
          <a:p>
            <a:pPr marL="0" indent="0"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/>
              <a:pPr>
                <a:defRPr/>
              </a:pPr>
              <a:t>51</a:t>
            </a:fld>
            <a:endParaRPr lang="pl-PL"/>
          </a:p>
        </p:txBody>
      </p:sp>
      <p:sp>
        <p:nvSpPr>
          <p:cNvPr id="7" name="Prostokąt z rogami ściętymi z jednej strony 6"/>
          <p:cNvSpPr/>
          <p:nvPr/>
        </p:nvSpPr>
        <p:spPr>
          <a:xfrm>
            <a:off x="272480" y="2564904"/>
            <a:ext cx="9289032" cy="900100"/>
          </a:xfrm>
          <a:prstGeom prst="snip2Same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Zapewnienie bezpieczeństwa uczniom podczas zajęć na strzelnicach funkcjonujących w szkołach </a:t>
            </a: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Prostokąt z rogami ściętymi z jednej strony 8"/>
          <p:cNvSpPr/>
          <p:nvPr/>
        </p:nvSpPr>
        <p:spPr>
          <a:xfrm>
            <a:off x="272480" y="4149080"/>
            <a:ext cx="9289032" cy="900100"/>
          </a:xfrm>
          <a:prstGeom prst="snip2Same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Organizację pomocy psychologiczno-pedagogicznej  we wszystkich typach szkół</a:t>
            </a: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7287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1988842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Zmiany w przepisach prawa oświatowego</a:t>
            </a: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4424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53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39159" y="1297506"/>
            <a:ext cx="990600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742950" lvl="1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2" name="Prostokąt 1"/>
          <p:cNvSpPr/>
          <p:nvPr/>
        </p:nvSpPr>
        <p:spPr>
          <a:xfrm>
            <a:off x="1208584" y="2567226"/>
            <a:ext cx="741682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3200" b="1" dirty="0">
                <a:solidFill>
                  <a:srgbClr val="0000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 wchodzące w życie 1 września 2017 r</a:t>
            </a:r>
            <a:r>
              <a:rPr lang="pl-PL" sz="3200" b="1" dirty="0" smtClean="0">
                <a:solidFill>
                  <a:srgbClr val="0000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pl-PL" sz="3200" b="1" dirty="0" smtClean="0">
              <a:solidFill>
                <a:srgbClr val="0000A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3200" b="1" dirty="0" smtClean="0">
                <a:solidFill>
                  <a:srgbClr val="0000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Akty </a:t>
            </a:r>
            <a:r>
              <a:rPr lang="pl-PL" sz="3200" b="1" dirty="0">
                <a:solidFill>
                  <a:srgbClr val="0000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prawne </a:t>
            </a:r>
            <a:r>
              <a:rPr lang="pl-PL" sz="3200" b="1" dirty="0" smtClean="0">
                <a:solidFill>
                  <a:srgbClr val="0000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opublikowane</a:t>
            </a:r>
            <a:endParaRPr lang="pl-PL" sz="3200" dirty="0">
              <a:solidFill>
                <a:srgbClr val="0000A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3200" b="1" dirty="0">
              <a:solidFill>
                <a:srgbClr val="0000A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2400" b="1" dirty="0" smtClean="0">
                <a:solidFill>
                  <a:srgbClr val="0000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(stan na 28 sierpnia 2017 r.)</a:t>
            </a:r>
          </a:p>
          <a:p>
            <a:pPr algn="ctr"/>
            <a:endParaRPr lang="pl-PL" sz="3200" b="1" dirty="0">
              <a:solidFill>
                <a:srgbClr val="0000A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5672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54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9673350"/>
              </p:ext>
            </p:extLst>
          </p:nvPr>
        </p:nvGraphicFramePr>
        <p:xfrm>
          <a:off x="56454" y="1340768"/>
          <a:ext cx="9849545" cy="5684311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4170589"/>
                <a:gridCol w="1503791"/>
                <a:gridCol w="4175165"/>
              </a:tblGrid>
              <a:tr h="3361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Nazwa aktu prawnego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Dziennik Ustaw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Uwagi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405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Ustawa z dnia 14 grudnia 2016 r. – Prawo oświatowe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r, poz. 59 zmiana: poz. 949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Data wejścia w życie: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września 2017 r.,                               z wyjątkiem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</a:t>
                      </a:r>
                    </a:p>
                    <a:p>
                      <a:pPr marL="34290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AutoNum type="arabicParenR"/>
                      </a:pP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art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18 ust. 4, art. 47 ust. 3 pkt 2 oraz rozdziału 6, które wchodzą  w życie po upływie 14 dni od dnia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ogłoszenia;</a:t>
                      </a:r>
                    </a:p>
                    <a:p>
                      <a:pPr marL="34290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AutoNum type="arabicParenR"/>
                      </a:pP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art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47 ust. 1 pkt 1 lit. c, d, g oraz pkt 4, które wchodzą w życie z dniem 1 września  2018 r.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4537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Ustawa z dnia 14 grudnia 2016 r. – Przepisy wprowadzające ustawę – Prawo oświatowe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r., poz. 60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Część przepisów ustawowych wchodzi w życie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terminach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innych niż 1 września 2017 r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Ustawa zmienia m.in. przepisy ponad stu ustaw, w tym ustawy Karta Nauczyciela np. w zakresie awansu zawodowego (art. 4 pkt 3-4).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2689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Rozporządzenie Ministra Edukacji Narodowej </a:t>
                      </a:r>
                      <a: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 </a:t>
                      </a:r>
                      <a:r>
                        <a:rPr lang="pl-PL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dnia 14 lutego 2017 r. w sprawie podstawy programowej wychowania przedszkolnego </a:t>
                      </a:r>
                      <a: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oraz </a:t>
                      </a:r>
                      <a:r>
                        <a:rPr lang="pl-PL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podstawy programowej kształcenia ogólnego </a:t>
                      </a:r>
                      <a: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dla </a:t>
                      </a:r>
                      <a:r>
                        <a:rPr lang="pl-PL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szkoły podstawowej, w tym dla uczniów </a:t>
                      </a:r>
                      <a: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pl-PL" sz="140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niepełnosprawnością </a:t>
                      </a:r>
                      <a:r>
                        <a:rPr lang="pl-PL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intelektualną w stopniu umiarkowanym lub znacznym, kształcenia ogólnego dla branżowej szkoły I stopnia, kształcenia ogólnego dla szkoły specjalnej przysposabiającej do pracy oraz kształcenia ogólnego dla szkoły policealnej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r., poz. 356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Podstawa programowa uległa zmianie w związku ze zmianą ustroju szkolnego.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0188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55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1911650"/>
              </p:ext>
            </p:extLst>
          </p:nvPr>
        </p:nvGraphicFramePr>
        <p:xfrm>
          <a:off x="15383" y="1124744"/>
          <a:ext cx="9905999" cy="5672614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4194494"/>
                <a:gridCol w="1406578"/>
                <a:gridCol w="4304927"/>
              </a:tblGrid>
              <a:tr h="2563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Nazwa aktu prawnego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Dziennik Ustaw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Uwagi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762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Rozporządzenie Ministra Edukacji Narodowej z dnia 13 marca 2017 r. w sprawie klasyfikacji zawodów szkolnictwa zawodowego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r., poz. 622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Nowe uregulowania wynikające z art. 46 ust.1 ustawy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dnia 14 grudnia 2016 r.  Prawo oświatowe.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9992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Rozporządzenie Ministra Edukacji Narodowej z dnia 17 marca 2017 r. w sprawie szczegółowej organizacji publicznych szkół i publicznych przedszkoli</a:t>
                      </a:r>
                      <a:endParaRPr lang="pl-PL" sz="1400" u="non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r., poz. 649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Istotniejsze zmiany dotyczą: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zespołów nauczycieli;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organizacji oddziałów w tym oddziałów przedszkolnych oraz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oddziałów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przysposabiających do pracy;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opracowywania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arkuszy organizacji szkół i placówek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3215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3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Rozporządzenie Ministra Edukacji Narodowej z dnia 27 marca 2017 r. w sprawie oddziałów i szkół sportowych oraz oddziałów i szkół mistrzostwa sportowego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2017 r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., poz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. 671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Zachowano większość obowiązujących obecnie rozwiązań. Zmiany dot. m.in.: funkcjonowania oddziałów mistrzostwa sportowego, oddziałów sportowych, szkolenia sportowego.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773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Rozporządzenie Ministra Edukacji Narodowej z dnia 28 marca 2017 r. w sprawie ramowych planów nauczania dla publicznych szkół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2017 r., poz. 703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Zgodnie z treścią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§ 9 rozporządzenia,</a:t>
                      </a: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jego przepisy stosuje się m.in. począwszy od roku szkolnego 2017/2018 w: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a) klasach I, IV i VII szkoły podstawowej, a w latach następnych również w kolejnych klasach szkoły podstawowej,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b) branżowej szkole I stopnia dla uczniów będących absolwentami dotychczasowego gimnazjum,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c) szkole specjalnej przysposabiającej do pracy,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d) semestrach I szkoły policealnej, a w latach następnych również w kolejnych semestrach szkoły policealnej.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4643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56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8543064"/>
              </p:ext>
            </p:extLst>
          </p:nvPr>
        </p:nvGraphicFramePr>
        <p:xfrm>
          <a:off x="0" y="1240916"/>
          <a:ext cx="9905999" cy="5617083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4194494"/>
                <a:gridCol w="1512410"/>
                <a:gridCol w="4199095"/>
              </a:tblGrid>
              <a:tr h="2795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Nazwa aktu prawnego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Dziennik Ustaw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Uwagi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33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Rozporządzenie Ministra Edukacji Narodowej z dnia 31 marca 2017 r. w sprawie podstawy programowej kształcenia w zawodach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2017 r., poz. 860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Podstawa programowa kształcenia w zawodach uległa zmianie w związku ze zmianą ustroju szkolnego.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61869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Ustawa z dnia 21 kwietnia 2017 r. o zmianie ustawy </a:t>
                      </a:r>
                      <a:r>
                        <a:rPr lang="pl-PL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pl-PL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o </a:t>
                      </a:r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systemie informacji oświatowej oraz niektórych innych ustaw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2017 r., poz. 949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 dniem 1 września 2017 r. wchodzą w życie: 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art</a:t>
                      </a:r>
                      <a:r>
                        <a:rPr lang="pl-PL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. 2 pkt 1, 4 i 5, art. 4 pkt 1, 4–9 i 13 oraz art. 10 ust. 1, 3, 4, 7 i 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8.</a:t>
                      </a: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 dniem 2 września 2017 r. wchodzą w życie: 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art. 1 pkt 7 lit. c w zakresie pkt 28b, pkt 10, 13, 16, 17, 22 i 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23.</a:t>
                      </a: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7347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Rozporządzenie Ministra Edukacji Narodowej </a:t>
                      </a:r>
                      <a:r>
                        <a:rPr lang="pl-PL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pl-PL" sz="1400" b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dnia </a:t>
                      </a:r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 czerwca 2017 r. zmieniające rozporządzenie w sprawie sposobu nauczania szkolnego oraz zakresu treści dotyczących wiedzy o życiu seksualnym człowieka, o zasadach świadomego </a:t>
                      </a:r>
                      <a:r>
                        <a:rPr lang="pl-PL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odpowiedzialnego rodzicielstwa, o wartości rodziny, życia w fazie prenatalnej oraz metodach i środkach świadomej prokreacji zawartych w podstawie programowej kształcenia ogólnego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2017 r., 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poz.1117</a:t>
                      </a: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Główny cel: </a:t>
                      </a:r>
                      <a:r>
                        <a:rPr lang="pl-PL" sz="1400" b="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dostosowanie sposobu realizacji zajęć „wychowanie do życia w rodzinie” do nowych typów szkół.</a:t>
                      </a: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5038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57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6628485"/>
              </p:ext>
            </p:extLst>
          </p:nvPr>
        </p:nvGraphicFramePr>
        <p:xfrm>
          <a:off x="0" y="1340768"/>
          <a:ext cx="9905999" cy="5297922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4194494"/>
                <a:gridCol w="1512410"/>
                <a:gridCol w="4199095"/>
              </a:tblGrid>
              <a:tr h="215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Nazwa aktu prawnego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Dziennik Ustaw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Uwagi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7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Rozporządzenie Ministra Kultury i Dziedzictwa Narodowego z dnia 26 maja 2017 r. w sprawie typów szkół artystycznych publicznych i niepublicznych</a:t>
                      </a:r>
                      <a:endParaRPr lang="pl-PL" sz="14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/>
                          <a:ea typeface="Calibri"/>
                        </a:rPr>
                        <a:t>2017 r., </a:t>
                      </a:r>
                      <a: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  <a:t>poz.1125</a:t>
                      </a:r>
                      <a:endParaRPr lang="pl-PL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/>
                          <a:ea typeface="Calibri"/>
                        </a:rPr>
                        <a:t>Data wejścia w życie: 2017-09-01, z tym że przepisy </a:t>
                      </a:r>
                      <a: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  <a:t>§ </a:t>
                      </a:r>
                      <a:r>
                        <a:rPr lang="pl-PL" sz="1400" dirty="0">
                          <a:effectLst/>
                          <a:latin typeface="Times New Roman"/>
                          <a:ea typeface="Calibri"/>
                        </a:rPr>
                        <a:t>6 ust. 2 oraz § 9 ust. 2 i 6 pkt 1 weszły w życie </a:t>
                      </a:r>
                      <a: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  <a:t>z </a:t>
                      </a:r>
                      <a:r>
                        <a:rPr lang="pl-PL" sz="1400" dirty="0">
                          <a:effectLst/>
                          <a:latin typeface="Times New Roman"/>
                          <a:ea typeface="Calibri"/>
                        </a:rPr>
                        <a:t>dniem następującym po dniu ogłoszenia.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87243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400" b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Rozporządzenie Ministra Edukacji Narodowej z dnia 7 czerwca 2017 r. zmieniające rozporządzenie </a:t>
                      </a:r>
                      <a:r>
                        <a:rPr lang="pl-PL" sz="14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4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4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w </a:t>
                      </a:r>
                      <a:r>
                        <a:rPr lang="pl-PL" sz="1400" b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sprawie warunków i sposobu organizowania nauki religii w publicznych przedszkolach i szkołach</a:t>
                      </a:r>
                      <a:endParaRPr lang="pl-PL" sz="14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/>
                          <a:ea typeface="Calibri"/>
                        </a:rPr>
                        <a:t>2017 r</a:t>
                      </a:r>
                      <a: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  <a:t>., poz.1147</a:t>
                      </a:r>
                      <a:endParaRPr lang="pl-PL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/>
                          <a:ea typeface="Calibri"/>
                        </a:rPr>
                        <a:t>Główny cel</a:t>
                      </a:r>
                      <a: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  <a:t>: </a:t>
                      </a:r>
                      <a:r>
                        <a:rPr lang="pl-PL" sz="1400" dirty="0">
                          <a:effectLst/>
                          <a:latin typeface="Times New Roman"/>
                          <a:ea typeface="Calibri"/>
                        </a:rPr>
                        <a:t>konieczność </a:t>
                      </a:r>
                      <a:r>
                        <a:rPr lang="pl-PL" sz="1400" i="1" dirty="0">
                          <a:effectLst/>
                          <a:latin typeface="Times New Roman"/>
                          <a:ea typeface="Calibri"/>
                        </a:rPr>
                        <a:t>dostosowania przepisów rozporządzenia do nowego ustroju szkolnego</a:t>
                      </a:r>
                      <a:endParaRPr lang="pl-PL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3702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Rozporządzenie Ministra Edukacji Narodowej z dnia 14 </a:t>
                      </a:r>
                      <a:r>
                        <a:rPr lang="pl-PL" sz="14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czerwca</a:t>
                      </a:r>
                      <a:r>
                        <a:rPr lang="pl-PL" sz="1400" b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pl-PL" sz="14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2017 </a:t>
                      </a:r>
                      <a:r>
                        <a:rPr lang="pl-PL" sz="1400" b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r. zmieniające rozporządzenie </a:t>
                      </a:r>
                      <a:r>
                        <a:rPr lang="pl-PL" sz="14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4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4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w </a:t>
                      </a:r>
                      <a:r>
                        <a:rPr lang="pl-PL" sz="1400" b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sprawie sposobu realizacji edukacji </a:t>
                      </a:r>
                      <a:r>
                        <a:rPr lang="pl-PL" sz="14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dla</a:t>
                      </a:r>
                      <a:r>
                        <a:rPr lang="pl-PL" sz="1400" b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pl-PL" sz="14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bezpieczeństwa</a:t>
                      </a:r>
                      <a:endParaRPr lang="pl-PL" sz="14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/>
                          <a:ea typeface="Calibri"/>
                        </a:rPr>
                        <a:t>2017 r., </a:t>
                      </a:r>
                      <a: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  <a:t>poz.1239</a:t>
                      </a:r>
                      <a:endParaRPr lang="pl-PL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/>
                          <a:ea typeface="Calibri"/>
                        </a:rPr>
                        <a:t>Główny cel: </a:t>
                      </a:r>
                      <a:r>
                        <a:rPr lang="pl-PL" sz="1400" i="1" dirty="0">
                          <a:effectLst/>
                          <a:latin typeface="Times New Roman"/>
                          <a:ea typeface="Calibri"/>
                        </a:rPr>
                        <a:t>dostosowanie sposobu realizacji obowiązkowej edukacji dla bezpieczeństwa do nowych typów szkół, wprowadzonych ustawą z dnia 14 grudnia 2016 r. – Prawo oświatowe.</a:t>
                      </a:r>
                      <a:endParaRPr lang="pl-PL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82415">
                <a:tc>
                  <a:txBody>
                    <a:bodyPr/>
                    <a:lstStyle/>
                    <a:p>
                      <a:pPr algn="l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Rozporządzenie Ministra Edukacji Narodowej z dnia 29 czerwca  2017 r. w sprawie dopuszczalnych form realizacji obowiązkowych zajęć wychowania </a:t>
                      </a:r>
                      <a:r>
                        <a:rPr lang="pl-PL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fizycznego.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2017 r.,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poz.1322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400" i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Nowym rozwiązaniem jest przepis § 2, w którym uściślono rodzaje możliwych grup ćwiczebnych </a:t>
                      </a:r>
                      <a:r>
                        <a:rPr lang="pl-PL" sz="1400" i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400" i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400" i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i </a:t>
                      </a:r>
                      <a:r>
                        <a:rPr lang="pl-PL" sz="1400" i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dopuszczono grupy: </a:t>
                      </a:r>
                      <a:r>
                        <a:rPr lang="pl-PL" sz="1400" i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oddziałowe,</a:t>
                      </a:r>
                      <a:r>
                        <a:rPr lang="pl-PL" sz="1400" i="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pl-PL" sz="1400" i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międzyoddziałowe</a:t>
                      </a:r>
                      <a:r>
                        <a:rPr lang="pl-PL" sz="1400" i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, </a:t>
                      </a:r>
                      <a:r>
                        <a:rPr lang="pl-PL" sz="1400" i="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międzyklasowe</a:t>
                      </a:r>
                      <a:r>
                        <a:rPr lang="pl-PL" sz="1400" i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 i (w przypadku zespołów szkół) międzyszkolne.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824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Rozporządzenie Ministra Edukacji Narodowej z dnia 21 lipca 2017 r. w sprawie ramowych statutów: publicznej placówki kształcenia ustawicznego, publicznej placówki kształcenia praktycznego oraz publicznego ośrodka dokształcania i doskonalenia zawodowego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2017 r., poz. 1451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i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Na podstawie delegacji ustawowej (art. 112 ust. 2 Prawa oświatowego).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3697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58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9115756"/>
              </p:ext>
            </p:extLst>
          </p:nvPr>
        </p:nvGraphicFramePr>
        <p:xfrm>
          <a:off x="0" y="1240917"/>
          <a:ext cx="9921552" cy="4270039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4448944"/>
                <a:gridCol w="1152128"/>
                <a:gridCol w="4320480"/>
              </a:tblGrid>
              <a:tr h="215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Nazwa aktu prawnego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Dziennik Ustaw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Uwagi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243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Rozporządzenie Ministra Edukacji Narodowej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z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dnia 1 sierpnia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2017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r. w sprawie szczegółowych warunków i sposobu przeprowadzania egzaminu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ósmoklasisty.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2017 r., poz.1512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Przyjęte regulacje są podobne do tych, które obowiązywały w przypadku egzaminu gimnazjalnego. Po raz pierwszy uczniowie będą zdawać nowy egzamin w roku szkolnym 2018/2019.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824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Rozporządzenie Ministra Edukacji Narodowej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z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dnia 3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sierpnia 2017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r. w sprawie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oceniania,</a:t>
                      </a:r>
                      <a:r>
                        <a:rPr lang="pl-PL" sz="14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klasyfikowania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i promowania uczniów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i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słuchaczy w szkołach publicznych.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2017 r.,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poz.1534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Obowiązuje tylko w szkołach o których mowa w art. 18 </a:t>
                      </a:r>
                      <a:br>
                        <a:rPr lang="pl-PL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ust. 1 ustawy z dnia 14 grudnia 2016 r. – Prawo oświatowe (Dz. U. z 2017 r. poz. 59 i 949).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82415">
                <a:tc>
                  <a:txBody>
                    <a:bodyPr/>
                    <a:lstStyle/>
                    <a:p>
                      <a:r>
                        <a:rPr lang="pl-PL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Rozporządzenie Ministra Edukacji Narodowej z dnia 8 sierpnia 2017 r. w sprawie szczegółowych warunków przechodzenia ucznia ze szkoły publicznej lub szkoły niepublicznej o uprawnieniach szkoły publicznej jednego typu do szkoły publicznej innego typu.</a:t>
                      </a:r>
                    </a:p>
                    <a:p>
                      <a:r>
                        <a:rPr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albo do szkoły publicznej tego samego typu</a:t>
                      </a:r>
                      <a:endParaRPr lang="pl-PL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2017 r., poz. 1546</a:t>
                      </a:r>
                      <a:endParaRPr lang="pl-PL" sz="1400" baseline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Delegacja wynikająca z art. 164 ust. 5 ustawy z dnia 14 grudnia 2016 r. – Prawo oświatowe (Dz. U. z 2017 r. poz. 59 i 949).</a:t>
                      </a:r>
                    </a:p>
                    <a:p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</a:p>
                    <a:p>
                      <a:r>
                        <a:rPr lang="pl-PL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Wchodzi w życie po upływie 14 dni od daty ogłoszenia (17.08), czyli 1 września 2017 r.</a:t>
                      </a:r>
                      <a:endParaRPr lang="pl-PL" sz="1400" baseline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9080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59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2227800"/>
              </p:ext>
            </p:extLst>
          </p:nvPr>
        </p:nvGraphicFramePr>
        <p:xfrm>
          <a:off x="0" y="1240917"/>
          <a:ext cx="9921552" cy="4917948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4448944"/>
                <a:gridCol w="1152128"/>
                <a:gridCol w="4320480"/>
              </a:tblGrid>
              <a:tr h="215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Nazwa aktu prawnego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Dziennik Ustaw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Uwagi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2435">
                <a:tc>
                  <a:txBody>
                    <a:bodyPr/>
                    <a:lstStyle/>
                    <a:p>
                      <a:r>
                        <a:rPr lang="pl-PL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Rozporządzenie Ministra Edukacji Narodowej z dnia 8 sierpnia 2017 r. w sprawie przypadków, w których do publicznej lub niepublicznej szkoły dla dorosłych można przyjąć osobę, która ukończyła 16 albo 15 lat, oraz przypadków, w których osoba, która ukończyła ośmioletnią szkołę podstawową, może spełniać obowiązek nauki przez uczęszczanie na kwalifikacyjny kurs zawodowy.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2017 r., poz. 1562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Na podstawie delegacji wynikającej z art. 36 ust. 16 ustawy z dnia 14 grudnia 2016 r. – Prawo oświatowe.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824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Rozporządzenie Ministra Edukacji Narodowej z dnia 1 sierpnia 2017 r. w sprawie szczegółowych kwalifikacji wymaganych od nauczycieli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2017 r., poz. 1575</a:t>
                      </a:r>
                      <a:endParaRPr lang="pl-PL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§ 27. Nauczyciele zatrudnieni w dniu wejścia w życie rozporządzenia na podstawie mianowania, którzy spełniali wymagania</a:t>
                      </a:r>
                    </a:p>
                    <a:p>
                      <a:r>
                        <a:rPr lang="pl-PL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kwalifikacyjne na podstawie dotychczasowych przepisów, zachowują nabyte kwalifikacje do zajmowania stanowiska</a:t>
                      </a:r>
                    </a:p>
                    <a:p>
                      <a:r>
                        <a:rPr lang="pl-PL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nauczyciela.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824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Rozporządzenie Ministra Edukacji Narodowej z dnia 9 sierpnia 2017 r. w sprawie warunków organizowania kształcenia, wychowania i opieki dla dzieci i młodzieży niepełnosprawnych, niedostosowanych społecznie i zagrożonych niedostosowaniem społecznym.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2017 r., poz.1578</a:t>
                      </a:r>
                      <a:endParaRPr lang="pl-PL" sz="1400" b="1" dirty="0" smtClean="0">
                        <a:latin typeface="Times New Roman"/>
                        <a:ea typeface="Calibri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6548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Podstawowe kierunki polityki oświatowej państwa ustalone przez MEN 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9"/>
            <a:ext cx="9906000" cy="5373687"/>
          </a:xfrm>
        </p:spPr>
        <p:txBody>
          <a:bodyPr/>
          <a:lstStyle/>
          <a:p>
            <a:pPr algn="just"/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związku z realizacją podstawowych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kierunków polityki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oświatowej państwa </a:t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Lubuski Kurator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Oświaty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2016/2017:</a:t>
            </a:r>
          </a:p>
          <a:p>
            <a:pPr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przeprowadził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176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kontroli przewidzianych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adzoru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edagogicznego </a:t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Lubuskiego Kuratora Oświaty z wykorzystaniem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arkuszy kontroli zatwierdzonych przez ministra właściwego do spraw oświaty i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wychowania,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przeprowadził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124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trybie działań doraźnych na sygnalizowane nieprawidłowości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szkołach i placówkach związane z problematyką kierunków,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skargi i</a:t>
            </a:r>
            <a:r>
              <a:rPr lang="pl-PL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pl-PL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kontroli wynikających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art. 7 ust. 3 ustawy o systemie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oświaty,</a:t>
            </a:r>
          </a:p>
          <a:p>
            <a:pPr marL="363538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przeprowadził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48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ewaluacji zewnętrznych w zakresie wymagań uwzględniających problematykę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kierunków polityki oświatowej państwa,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rzeprowadził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pl-PL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wynikające z danego kierunku,</a:t>
            </a: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podejmował wiele działań na polecenie MEN, ORE wynikających z kierunków polityki oświatowej państwa.</a:t>
            </a:r>
            <a:r>
              <a:rPr lang="pl-PL" sz="16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2114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60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7441048"/>
              </p:ext>
            </p:extLst>
          </p:nvPr>
        </p:nvGraphicFramePr>
        <p:xfrm>
          <a:off x="0" y="1240917"/>
          <a:ext cx="9921552" cy="4263126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4448944"/>
                <a:gridCol w="1152128"/>
                <a:gridCol w="4320480"/>
              </a:tblGrid>
              <a:tr h="215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Nazwa aktu prawnego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Dziennik Ustaw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Uwagi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2435">
                <a:tc>
                  <a:txBody>
                    <a:bodyPr/>
                    <a:lstStyle/>
                    <a:p>
                      <a:r>
                        <a:rPr lang="pl-PL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Rozporządzenie Ministra Edukacji Narodowej z dnia 18 sierpnia 2017 r. zmieniające rozporządzenie w sprawie organizacji oraz sposobu przeprowadzania konkursów, turniejów i olimpiad.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2017 r., poz. 1580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Główny cel : dostosowanie do nowego ustroju szkolnego.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824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Rozporządzenie Ministra Edukacji Narodowej z dnia 11 sierpnia 2017 r. w sprawie regulaminu konkursu na stanowisko dyrektora publicznego przedszkola, publicznej szkoły podstawowej, publicznej szkoły ponadpodstawowej lub publicznej placówki oraz trybu pracy komisji konkursowej.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2017 r., poz.1587</a:t>
                      </a:r>
                      <a:endParaRPr lang="pl-PL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Główne zmiany dotyczą dokumentów, jakie ma dołączać kandydaci na dyrektora. Zrezygnowano ze zgody na przetwarzanie danych osobowych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824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Rozporządzenie Ministra Edukacji Narodowej z dnia 9 sierpnia 2017 r. w sprawie zasad organizacji i udzielania pomocy psychologiczno-pedagogicznej w publicznych przedszkolach, szkołach i placówkach.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2017 </a:t>
                      </a:r>
                      <a:r>
                        <a:rPr lang="pl-PL" sz="1400" b="1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</a:t>
                      </a:r>
                      <a:r>
                        <a:rPr lang="pl-PL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poz. 1591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238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61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8786925"/>
              </p:ext>
            </p:extLst>
          </p:nvPr>
        </p:nvGraphicFramePr>
        <p:xfrm>
          <a:off x="0" y="1240917"/>
          <a:ext cx="9921552" cy="1984248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4448944"/>
                <a:gridCol w="1152128"/>
                <a:gridCol w="4320480"/>
              </a:tblGrid>
              <a:tr h="215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Nazwa aktu prawnego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Dziennik Ustaw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Uwagi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24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Rozporządzenie Ministra Edukacji Narodowej z dnia 11 sierpnia 2017 r. w sprawie wymagań, jakim powinna odpowiadać osoba zajmująca stanowisko dyrektora oraz inne stanowisko kierownicze w publicznym przedszkolu, publicznej szkole podstawowej, publicznej szkole ponadpodstawowej oraz publicznej placówce.</a:t>
                      </a:r>
                    </a:p>
                    <a:p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2017 r.,</a:t>
                      </a:r>
                    </a:p>
                    <a:p>
                      <a:r>
                        <a:rPr lang="pl-PL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poz. 1597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Wynika z delegacji ustawowej i wprowadza szereg zmian w stosunku do regulacji dotychczasowych.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083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62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39159" y="1297506"/>
            <a:ext cx="990600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742950" lvl="1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2" name="Prostokąt 1"/>
          <p:cNvSpPr/>
          <p:nvPr/>
        </p:nvSpPr>
        <p:spPr>
          <a:xfrm>
            <a:off x="1208584" y="2567226"/>
            <a:ext cx="74168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3200" b="1" dirty="0">
                <a:solidFill>
                  <a:srgbClr val="0000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 wchodzące w życie 1 września 2017 r.</a:t>
            </a:r>
            <a:endParaRPr lang="pl-PL" sz="3200" dirty="0">
              <a:solidFill>
                <a:srgbClr val="0000A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772200" y="3644444"/>
            <a:ext cx="84969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l-PL" sz="3200" b="1" dirty="0">
              <a:solidFill>
                <a:srgbClr val="0000A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3200" b="1" dirty="0" smtClean="0">
                <a:solidFill>
                  <a:srgbClr val="0000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Akty prawne podpisane, nieopublikowane</a:t>
            </a:r>
            <a:endParaRPr lang="pl-PL" sz="3200" dirty="0">
              <a:solidFill>
                <a:srgbClr val="0000A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267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63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7753863"/>
              </p:ext>
            </p:extLst>
          </p:nvPr>
        </p:nvGraphicFramePr>
        <p:xfrm>
          <a:off x="0" y="1340768"/>
          <a:ext cx="9906000" cy="1107963"/>
        </p:xfrm>
        <a:graphic>
          <a:graphicData uri="http://schemas.openxmlformats.org/drawingml/2006/table">
            <a:tbl>
              <a:tblPr firstRow="1" firstCol="1" bandRow="1">
                <a:tableStyleId>{1FECB4D8-DB02-4DC6-A0A2-4F2EBAE1DC90}</a:tableStyleId>
              </a:tblPr>
              <a:tblGrid>
                <a:gridCol w="9906000"/>
              </a:tblGrid>
              <a:tr h="3158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</a:rPr>
                        <a:t>Nazwa aktu prawnego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/>
                          <a:ea typeface="Calibri"/>
                        </a:rPr>
                        <a:t>Rozporządzenie Ministra Edukacji Narodowej w sprawie indywidualnego obowiązkowego rocznego przygotowania przedszkolnego dzieci i indywidualnego nauczania dzieci i młodzieży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6824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64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39159" y="1297506"/>
            <a:ext cx="990600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742950" lvl="1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8" name="Prostokąt 7"/>
          <p:cNvSpPr/>
          <p:nvPr/>
        </p:nvSpPr>
        <p:spPr>
          <a:xfrm>
            <a:off x="795880" y="2118811"/>
            <a:ext cx="84969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l-PL" sz="3200" b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Przewidywane </a:t>
            </a:r>
            <a:r>
              <a:rPr lang="pl-PL" sz="3200" b="1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zmiany w wybranych przepisach prawa oświatowego, </a:t>
            </a:r>
            <a:r>
              <a:rPr lang="pl-PL" sz="3200" b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3200" b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3200" b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będące aktualnie w </a:t>
            </a:r>
            <a:r>
              <a:rPr lang="pl-PL" sz="3200" b="1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fazie </a:t>
            </a:r>
            <a:r>
              <a:rPr lang="pl-PL" sz="3200" b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procedowania</a:t>
            </a:r>
            <a:endParaRPr lang="pl-PL" sz="3200" dirty="0">
              <a:solidFill>
                <a:srgbClr val="0000A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094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65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464310"/>
              </p:ext>
            </p:extLst>
          </p:nvPr>
        </p:nvGraphicFramePr>
        <p:xfrm>
          <a:off x="0" y="1185312"/>
          <a:ext cx="9906000" cy="5573995"/>
        </p:xfrm>
        <a:graphic>
          <a:graphicData uri="http://schemas.openxmlformats.org/drawingml/2006/table">
            <a:tbl>
              <a:tblPr firstRow="1" firstCol="1" bandRow="1">
                <a:tableStyleId>{10A1B5D5-9B99-4C35-A422-299274C87663}</a:tableStyleId>
              </a:tblPr>
              <a:tblGrid>
                <a:gridCol w="9906000"/>
              </a:tblGrid>
              <a:tr h="3158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</a:rPr>
                        <a:t>Nazwa aktu prawnego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/>
                </a:tc>
              </a:tr>
              <a:tr h="2716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effectLst/>
                          <a:latin typeface="Times" panose="02020603050405020304" pitchFamily="18" charset="0"/>
                          <a:ea typeface="Calibri"/>
                          <a:cs typeface="Times" panose="02020603050405020304" pitchFamily="18" charset="0"/>
                        </a:rPr>
                        <a:t>Rozporządzenie Ministra Edukacji Narodowej w sprawie organizacji roku </a:t>
                      </a:r>
                      <a:r>
                        <a:rPr lang="pl-PL" sz="1600" b="1" dirty="0" smtClean="0">
                          <a:effectLst/>
                          <a:latin typeface="Times" panose="02020603050405020304" pitchFamily="18" charset="0"/>
                          <a:ea typeface="Calibri"/>
                          <a:cs typeface="Times" panose="02020603050405020304" pitchFamily="18" charset="0"/>
                        </a:rPr>
                        <a:t>szkolnego</a:t>
                      </a:r>
                      <a:endParaRPr lang="pl-PL" sz="1600" b="1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7606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800"/>
                        </a:spcAft>
                      </a:pPr>
                      <a:r>
                        <a:rPr lang="pl-PL" sz="1600" b="1" dirty="0">
                          <a:effectLst/>
                          <a:latin typeface="Times" panose="02020603050405020304" pitchFamily="18" charset="0"/>
                          <a:ea typeface="Times New Roman"/>
                          <a:cs typeface="Times" panose="02020603050405020304" pitchFamily="18" charset="0"/>
                        </a:rPr>
                        <a:t>Rozporządzenie Ministra Edukacji Narodowej zmieniające rozporządzenie w sprawie szczegółowych zasad działania publicznych poradni </a:t>
                      </a:r>
                      <a:r>
                        <a:rPr lang="pl-PL" sz="1600" b="1" dirty="0" smtClean="0">
                          <a:effectLst/>
                          <a:latin typeface="Times" panose="02020603050405020304" pitchFamily="18" charset="0"/>
                          <a:ea typeface="Times New Roman"/>
                          <a:cs typeface="Times" panose="02020603050405020304" pitchFamily="18" charset="0"/>
                        </a:rPr>
                        <a:t>psychologiczno-pedagogicznych</a:t>
                      </a:r>
                      <a:endParaRPr lang="pl-PL" sz="1600" b="1" dirty="0">
                        <a:effectLst/>
                        <a:latin typeface="Times" panose="02020603050405020304" pitchFamily="18" charset="0"/>
                        <a:ea typeface="Times New Roman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7606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800"/>
                        </a:spcAft>
                      </a:pPr>
                      <a:r>
                        <a:rPr lang="pl-PL" sz="1600" b="1" dirty="0">
                          <a:effectLst/>
                          <a:latin typeface="Times" panose="02020603050405020304" pitchFamily="18" charset="0"/>
                          <a:ea typeface="Times New Roman"/>
                          <a:cs typeface="Times" panose="02020603050405020304" pitchFamily="18" charset="0"/>
                        </a:rPr>
                        <a:t>Rozporządzenie Ministra Edukacji Narodowej w sprawie orzeczeń i opinii wydawanych przez zespoły orzekające działające w publicznych poradniach </a:t>
                      </a:r>
                      <a:r>
                        <a:rPr lang="pl-PL" sz="1600" b="1" dirty="0" smtClean="0">
                          <a:effectLst/>
                          <a:latin typeface="Times" panose="02020603050405020304" pitchFamily="18" charset="0"/>
                          <a:ea typeface="Times New Roman"/>
                          <a:cs typeface="Times" panose="02020603050405020304" pitchFamily="18" charset="0"/>
                        </a:rPr>
                        <a:t>psychologiczno‑pedagogicznych</a:t>
                      </a:r>
                      <a:endParaRPr lang="pl-PL" sz="1600" b="1" dirty="0">
                        <a:effectLst/>
                        <a:latin typeface="Times" panose="02020603050405020304" pitchFamily="18" charset="0"/>
                        <a:ea typeface="Times New Roman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00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effectLst/>
                          <a:latin typeface="Times" panose="02020603050405020304" pitchFamily="18" charset="0"/>
                          <a:ea typeface="Calibri"/>
                          <a:cs typeface="Times" panose="02020603050405020304" pitchFamily="18" charset="0"/>
                        </a:rPr>
                        <a:t>Rozporządzenie Ministra Edukacji Narodowej w sprawie w sprawie wczesnego wspomagania rozwoju dzieci</a:t>
                      </a:r>
                      <a:r>
                        <a:rPr lang="pl-PL" sz="1600" b="1" dirty="0" smtClean="0">
                          <a:effectLst/>
                          <a:latin typeface="Times" panose="02020603050405020304" pitchFamily="18" charset="0"/>
                          <a:ea typeface="Calibri"/>
                          <a:cs typeface="Times" panose="02020603050405020304" pitchFamily="18" charset="0"/>
                        </a:rPr>
                        <a:t>.</a:t>
                      </a:r>
                      <a:endParaRPr lang="pl-PL" sz="1600" b="1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405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effectLst/>
                          <a:latin typeface="Times" panose="02020603050405020304" pitchFamily="18" charset="0"/>
                          <a:ea typeface="Calibri"/>
                          <a:cs typeface="Times" panose="02020603050405020304" pitchFamily="18" charset="0"/>
                        </a:rPr>
                        <a:t>Rozporządzenie Ministra Edukacji Narodowej w sprawie </a:t>
                      </a:r>
                      <a:r>
                        <a:rPr lang="pl-PL" sz="1600" b="1" dirty="0">
                          <a:effectLst/>
                          <a:latin typeface="Times" panose="02020603050405020304" pitchFamily="18" charset="0"/>
                          <a:ea typeface="Times New Roman"/>
                          <a:cs typeface="Times" panose="02020603050405020304" pitchFamily="18" charset="0"/>
                        </a:rPr>
                        <a:t>w sprawie </a:t>
                      </a:r>
                      <a:r>
                        <a:rPr lang="pl-PL" sz="1600" b="1" dirty="0" smtClean="0">
                          <a:effectLst/>
                          <a:latin typeface="Times" panose="02020603050405020304" pitchFamily="18" charset="0"/>
                          <a:ea typeface="Times New Roman"/>
                          <a:cs typeface="Times" panose="02020603050405020304" pitchFamily="18" charset="0"/>
                        </a:rPr>
                        <a:t>podstawy </a:t>
                      </a:r>
                      <a:r>
                        <a:rPr lang="pl-PL" sz="1600" b="1" dirty="0">
                          <a:effectLst/>
                          <a:latin typeface="Times" panose="02020603050405020304" pitchFamily="18" charset="0"/>
                          <a:ea typeface="Times New Roman"/>
                          <a:cs typeface="Times" panose="02020603050405020304" pitchFamily="18" charset="0"/>
                        </a:rPr>
                        <a:t>programowej kształcenia ogólnego dla liceum ogólnokształcącego, technikum oraz branżowej szkoły II stopnia </a:t>
                      </a:r>
                      <a:r>
                        <a:rPr lang="pl-PL" sz="1600" b="1" dirty="0">
                          <a:effectLst/>
                          <a:latin typeface="Times" panose="02020603050405020304" pitchFamily="18" charset="0"/>
                          <a:ea typeface="Calibri"/>
                          <a:cs typeface="Times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3600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Rozporządzenie Ministra Edukacji Narodowej w sprawie nadzoru pedagogicznego.</a:t>
                      </a:r>
                    </a:p>
                  </a:txBody>
                  <a:tcPr marL="68580" marR="68580" marT="0" marB="0"/>
                </a:tc>
              </a:tr>
              <a:tr h="57606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800"/>
                        </a:spcAft>
                      </a:pPr>
                      <a:r>
                        <a:rPr lang="pl-PL" sz="16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Rozporządzenie Ministra Edukacji Narodowej w sprawie rodzajów innych form wychowania przedszkolnego, warunków tworzenia i organizowania tych form oraz sposobu ich działania.</a:t>
                      </a:r>
                    </a:p>
                  </a:txBody>
                  <a:tcPr marL="68580" marR="68580" marT="0" marB="0"/>
                </a:tc>
              </a:tr>
              <a:tr h="57606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Rozporządzenie Ministra Edukacji Narodowej </a:t>
                      </a: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w sprawie warunków i sposobu wykonywania przez przedszkola, szkoły i placówki publiczne zadań umożliwiających podtrzymywanie poczucia tożsamości narodowej, etnicznej </a:t>
                      </a:r>
                      <a:r>
                        <a:rPr lang="pl-PL" sz="16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6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6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językowej uczniów należących do mniejszości narodowych i etnicznych oraz społeczności posługującej się językiem regionalnym</a:t>
                      </a:r>
                      <a:r>
                        <a:rPr lang="pl-PL" sz="16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31849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Rozporządzenie Ministra Edukacji Narodowej </a:t>
                      </a:r>
                      <a:r>
                        <a:rPr lang="pl-PL" sz="16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w sprawie wymagań wobec szkół i placówek.</a:t>
                      </a:r>
                      <a:endParaRPr lang="pl-PL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7606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800"/>
                        </a:spcAft>
                      </a:pPr>
                      <a:r>
                        <a:rPr lang="pl-PL" sz="16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Rozporządzenie </a:t>
                      </a:r>
                      <a:r>
                        <a:rPr lang="pl-PL" sz="16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Ministra Edukacji Narodowej w sprawie sposobu prowadzenia przez publiczne przedszkola, szkoły i placówki dokumentacji przebiegu nauczania, działalności wychowawczej i opiekuńczej oraz rodzajów tej dokumentacji.</a:t>
                      </a:r>
                      <a:r>
                        <a:rPr lang="pl-PL" sz="16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pl-PL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9817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66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5223845"/>
              </p:ext>
            </p:extLst>
          </p:nvPr>
        </p:nvGraphicFramePr>
        <p:xfrm>
          <a:off x="0" y="1185312"/>
          <a:ext cx="9906000" cy="1169315"/>
        </p:xfrm>
        <a:graphic>
          <a:graphicData uri="http://schemas.openxmlformats.org/drawingml/2006/table">
            <a:tbl>
              <a:tblPr firstRow="1" firstCol="1" bandRow="1">
                <a:tableStyleId>{10A1B5D5-9B99-4C35-A422-299274C87663}</a:tableStyleId>
              </a:tblPr>
              <a:tblGrid>
                <a:gridCol w="9906000"/>
              </a:tblGrid>
              <a:tr h="3158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Nazwa aktu prawnego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/>
                </a:tc>
              </a:tr>
              <a:tr h="57606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800"/>
                        </a:spcAft>
                      </a:pPr>
                      <a:r>
                        <a:rPr lang="pl-PL" sz="1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Rozporządzenie Ministra Edukacji Narodowej w sprawie publicznych placówek oświatowo-wychowawczych, młodzieżowych ośrodków wychowawczych, młodzieżowych ośrodków socjoterapii, specjalnych ośrodków szkolno-wychowawczych, specjalnych ośrodków wychowawczych, ośrodków rewalidacyjno-wychowawczych oraz placówek zapewniających opiekę i wychowanie uczniom w okresie pobierania nauki poza miejscem stałego zamieszkania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200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67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39159" y="1297506"/>
            <a:ext cx="990600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742950" lvl="1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8" name="Prostokąt 7"/>
          <p:cNvSpPr/>
          <p:nvPr/>
        </p:nvSpPr>
        <p:spPr>
          <a:xfrm>
            <a:off x="795880" y="2662759"/>
            <a:ext cx="84969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3200" b="1" dirty="0">
                <a:solidFill>
                  <a:srgbClr val="000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Wybrane akty prawne, które weszły w życie przed  1 września 2017 r.</a:t>
            </a:r>
            <a:endParaRPr lang="pl-PL" sz="3200" dirty="0">
              <a:solidFill>
                <a:srgbClr val="0000A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977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68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5831389"/>
              </p:ext>
            </p:extLst>
          </p:nvPr>
        </p:nvGraphicFramePr>
        <p:xfrm>
          <a:off x="0" y="1240917"/>
          <a:ext cx="9906000" cy="3586522"/>
        </p:xfrm>
        <a:graphic>
          <a:graphicData uri="http://schemas.openxmlformats.org/drawingml/2006/table">
            <a:tbl>
              <a:tblPr firstRow="1" firstCol="1" bandRow="1">
                <a:tableStyleId>{F2DE63D5-997A-4646-A377-4702673A728D}</a:tableStyleId>
              </a:tblPr>
              <a:tblGrid>
                <a:gridCol w="7154958"/>
                <a:gridCol w="2751042"/>
              </a:tblGrid>
              <a:tr h="215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</a:rPr>
                        <a:t>Nazwa aktu prawnego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</a:rPr>
                        <a:t>Dziennik Ustaw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94647">
                <a:tc>
                  <a:txBody>
                    <a:bodyPr/>
                    <a:lstStyle/>
                    <a:p>
                      <a:pPr algn="just"/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Rozporządzenie Ministra Edukacji Narodowej z dnia 14 marca 2017 r. w sprawie przeprowadzania postępowania rekrutacyjnego oraz postępowania uzupełniającego na lata szkolne 2017/2018–2019/2020 do trzyletniego liceum ogólnokształcącego, czteroletniego technikum i branżowej szkoły I stopnia, dla kandydatów będących absolwentami dotychczasowego gimnazjum.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2017 r., poz. 586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just"/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Rozporządzenie Ministra Edukacji Narodowej z dnia 16 marca 2017 r. w sprawie przeprowadzania postępowania rekrutacyjnego oraz postępowania uzupełniającego do publicznych przedszkoli, szkół i placówek.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2017 r., poz. 610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82415">
                <a:tc>
                  <a:txBody>
                    <a:bodyPr/>
                    <a:lstStyle/>
                    <a:p>
                      <a:pPr algn="just"/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Rozporządzenie Ministra Edukacji Narodowej z dnia 25 maja 2017 r. w sprawie warunków </a:t>
                      </a: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i </a:t>
                      </a: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sposobu wspomagania nauczania języka polskiego, historii, geografii, kultury polskiej </a:t>
                      </a: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i </a:t>
                      </a: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innych przedmiotów nauczanych w języku polskim wśród Polonii i Polaków zamieszkałych za granicą oraz dzieci pracowników migrujących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2017 r., poz.1042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9189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00472" y="2636912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dirty="0" smtClean="0">
                <a:solidFill>
                  <a:srgbClr val="130A8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,,</a:t>
            </a:r>
            <a:r>
              <a:rPr lang="pl-PL" dirty="0">
                <a:solidFill>
                  <a:srgbClr val="130A8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Wdrożenie działań na rzecz poprawy </a:t>
            </a:r>
            <a:r>
              <a:rPr lang="pl-PL" dirty="0" smtClean="0">
                <a:solidFill>
                  <a:srgbClr val="130A8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efektywności kształcenia </a:t>
            </a:r>
            <a:r>
              <a:rPr lang="pl-PL" dirty="0">
                <a:solidFill>
                  <a:srgbClr val="130A8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 szkołach województwa lubuskiego” </a:t>
            </a: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ZADANIE </a:t>
            </a:r>
            <a:r>
              <a:rPr lang="pl-PL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PRIORYTETOWE </a:t>
            </a:r>
            <a:br>
              <a:rPr lang="pl-PL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LUBUSKIEGO KURATORA OŚWIATY</a:t>
            </a:r>
            <a:br>
              <a:rPr lang="pl-PL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dirty="0">
              <a:solidFill>
                <a:srgbClr val="130A8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47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16466" y="2348885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Wyniki i wnioski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wynikające ze sprawowanego nadzoru pedagogicznego nad szkołami i placówkami przez Lubuskiego Kuratora Oświaty</a:t>
            </a: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420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Sprawozdanie </a:t>
            </a:r>
            <a:r>
              <a:rPr lang="pl-PL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realizacji </a:t>
            </a: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zadania</a:t>
            </a:r>
            <a:b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srgbClr val="130A8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,,</a:t>
            </a:r>
            <a:r>
              <a:rPr lang="pl-PL" dirty="0">
                <a:solidFill>
                  <a:srgbClr val="130A8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Wdrożenie działań na rzecz poprawy </a:t>
            </a:r>
            <a:r>
              <a:rPr lang="pl-PL" dirty="0" smtClean="0">
                <a:solidFill>
                  <a:srgbClr val="130A8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efektywności </a:t>
            </a:r>
            <a:r>
              <a:rPr lang="pl-PL" dirty="0">
                <a:solidFill>
                  <a:srgbClr val="130A8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kształcenia w szkołach województwa lubuskiego” </a:t>
            </a: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roku szkolnym </a:t>
            </a: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2016/2017 </a:t>
            </a:r>
            <a:endParaRPr lang="pl-PL" dirty="0">
              <a:solidFill>
                <a:srgbClr val="130A8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4140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71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Wdrożenie działań na rzecz </a:t>
            </a: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poprawy efektywności kształcenia </a:t>
            </a:r>
            <a:b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szkołach województwa </a:t>
            </a: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lubuskiego</a:t>
            </a:r>
            <a:b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2016/2017</a:t>
            </a:r>
            <a:endParaRPr lang="pl-PL" sz="18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39159" y="1297506"/>
            <a:ext cx="9906000" cy="523220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 główny: 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doskonalenie procesu dydaktycznego  i wychowawczego, ukierunkowanego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rozwój uczniów i osiąganie przez nich zadowalających wyników kształcenia.</a:t>
            </a:r>
          </a:p>
          <a:p>
            <a:pPr algn="just"/>
            <a:endParaRPr lang="pl-PL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Cele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szczegółowe: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pozyskiwanie, gromadzenie, analizowanie informacji o stanie, warunkach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działalności dydaktycznej i wychowawczej szkoły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742950" lvl="1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wykorzystanie przez szkoły informacji o  efektach działalności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dydaktycznej </a:t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wychowawczej w planowaniu procesu edukacyjnego, a w szczególności lekcyjnego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1" algn="just">
              <a:buClr>
                <a:srgbClr val="FF0000"/>
              </a:buClr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prowadzenie przez szkoły działań warunkujących podnoszenie efektów kształcenia poprzez opracowanie odpowiednich programów działań doskonalących proces dydaktyczny i wychowawczy oraz ich wdrożenie w praktyce szkolnej;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buClr>
                <a:srgbClr val="FF0000"/>
              </a:buClr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wspomaganie szkół realizujących programy działań doskonalących proces dydaktyczny i wychowawczy.</a:t>
            </a:r>
          </a:p>
        </p:txBody>
      </p:sp>
    </p:spTree>
    <p:extLst>
      <p:ext uri="{BB962C8B-B14F-4D97-AF65-F5344CB8AC3E}">
        <p14:creationId xmlns:p14="http://schemas.microsoft.com/office/powerpoint/2010/main" val="375628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72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Wdrożenie działań na rzecz </a:t>
            </a: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poprawy efektywności kształcenia </a:t>
            </a:r>
            <a:b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szkołach województwa </a:t>
            </a: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lubuskiego</a:t>
            </a:r>
            <a:b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2016/2017</a:t>
            </a:r>
            <a:endParaRPr lang="pl-PL" sz="18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39159" y="1297506"/>
            <a:ext cx="9906000" cy="437042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Liczba szkół zaproszonych do udziału w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Programie: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lvl="0" indent="-352425"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podstawowe : </a:t>
            </a: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             </a:t>
            </a:r>
            <a:endParaRPr lang="pl-PL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lvl="0" indent="-352425"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Gimnazja: </a:t>
            </a:r>
            <a:r>
              <a:rPr lang="pl-PL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Realizatorzy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zadania:</a:t>
            </a:r>
          </a:p>
          <a:p>
            <a:pPr marL="715963" indent="-352425">
              <a:buClr>
                <a:srgbClr val="FF0000"/>
              </a:buClr>
              <a:buFont typeface="Wingdings" panose="05000000000000000000" pitchFamily="2" charset="2"/>
              <a:buChar char="q"/>
              <a:tabLst>
                <a:tab pos="715963" algn="l"/>
              </a:tabLst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Zespół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ds. poprawy efektów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kształcenia, 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indent="-352425">
              <a:buClr>
                <a:srgbClr val="FF0000"/>
              </a:buClr>
              <a:buFont typeface="Wingdings" panose="05000000000000000000" pitchFamily="2" charset="2"/>
              <a:buChar char="q"/>
              <a:tabLst>
                <a:tab pos="715963" algn="l"/>
              </a:tabLst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Dyrektorzy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nauczyciele lubuskich szkół podstawowych,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gimnazjów. 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Współpraca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715963" indent="-352425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prowadzące szkoły,</a:t>
            </a:r>
          </a:p>
          <a:p>
            <a:pPr marL="715963" indent="-352425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Wojewódzki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Ośrodek Metodyczny w Gorzowie Wielkopolskim,</a:t>
            </a:r>
          </a:p>
          <a:p>
            <a:pPr marL="715963" indent="-352425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Ośrodek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Doskonalenia Nauczycieli w Zielonej Górze,</a:t>
            </a:r>
          </a:p>
          <a:p>
            <a:pPr marL="715963" indent="-352425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Samorządowy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Ośrodek Doskonalenia i Doradztwa w Zielonej Górze.</a:t>
            </a:r>
          </a:p>
        </p:txBody>
      </p:sp>
      <p:sp>
        <p:nvSpPr>
          <p:cNvPr id="2" name="Nawias klamrowy zamykający 1"/>
          <p:cNvSpPr/>
          <p:nvPr/>
        </p:nvSpPr>
        <p:spPr>
          <a:xfrm>
            <a:off x="3584848" y="2060848"/>
            <a:ext cx="216024" cy="432048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" name="Prostokąt 2"/>
          <p:cNvSpPr/>
          <p:nvPr/>
        </p:nvSpPr>
        <p:spPr>
          <a:xfrm>
            <a:off x="4088904" y="2060848"/>
            <a:ext cx="1368152" cy="43204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Razem</a:t>
            </a:r>
            <a:r>
              <a:rPr lang="pl-PL" dirty="0" smtClean="0"/>
              <a:t>: </a:t>
            </a:r>
            <a:r>
              <a:rPr lang="pl-PL" b="1" dirty="0" smtClean="0"/>
              <a:t>41</a:t>
            </a: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2888019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73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Wdrożenie działań na rzecz </a:t>
            </a: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poprawy efektywności kształcenia </a:t>
            </a:r>
            <a:b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szkołach województwa </a:t>
            </a: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lubuskiego</a:t>
            </a:r>
            <a:b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2016/2017</a:t>
            </a:r>
            <a:endParaRPr lang="pl-PL" sz="18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39159" y="1297506"/>
            <a:ext cx="9906000" cy="470898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l-PL" sz="20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DZIAŁANIA KURATORIUM OŚWIATY W GORZOWIE </a:t>
            </a:r>
            <a:r>
              <a:rPr lang="pl-PL" sz="20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WIELKOPOLSKIM:</a:t>
            </a:r>
            <a:endParaRPr lang="pl-PL" sz="2000" b="1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ZAPROSZENIE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UDZIAŁU W PROGRAMIE WYBRANYCH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SZKÓŁ.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SPOTKANIE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ZESPOŁU Z PRZEDSTAWICIELAMI ORGANÓW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PROWADZĄCYCH.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KONFERENCJA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SZKOLENIOWA W JESIONCE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,,</a:t>
            </a:r>
            <a:r>
              <a:rPr lang="pl-PL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Diagnozowanie środowiska </a:t>
            </a:r>
            <a:r>
              <a:rPr lang="pl-PL" sz="2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dydaktyczno</a:t>
            </a:r>
            <a:r>
              <a:rPr lang="pl-PL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wychowawczego i dostosowanie metod działań do potrzeb w kontekście podniesienia efektywności kształcenia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”.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SPOTKANIE FOKUSOWE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,,</a:t>
            </a:r>
            <a:r>
              <a:rPr lang="pl-PL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Badanie </a:t>
            </a:r>
            <a:r>
              <a:rPr lang="pl-PL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potrzeb dyrektorów i nauczycieli w zakresie wsparcia w realizacji </a:t>
            </a:r>
            <a:r>
              <a:rPr lang="pl-PL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Programu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”.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KONFERENCJA SZKOLENIOWA W ZESPOLE PLACÓWEK OŚWIATOWYCH          W GÓRKACH NOTECKICH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,,</a:t>
            </a:r>
            <a:r>
              <a:rPr lang="pl-PL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Przykłady </a:t>
            </a:r>
            <a:r>
              <a:rPr lang="pl-PL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dobrych praktyk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”.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ANALIZA PRZESŁANYCH SPRAWOZDAŃ Z REALIZACJI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Programu</a:t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SZKOŁACH.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KONFERENCJA PODSUMOWUJĄCA W ZESPOLE SZKÓŁ W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SZCZAŃCU. 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F0000"/>
              </a:buClr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343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74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Wdrożenie działań na rzecz </a:t>
            </a: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poprawy efektywności kształcenia </a:t>
            </a:r>
            <a:b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szkołach województwa </a:t>
            </a: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lubuskiego</a:t>
            </a:r>
            <a:b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2016/2017</a:t>
            </a:r>
            <a:endParaRPr lang="pl-PL" sz="18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39159" y="1297506"/>
            <a:ext cx="9906000" cy="437042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Szkoły uczestniczące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poszczególnych działaniach prowadzonych przez Kuratorium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Oświaty:</a:t>
            </a:r>
          </a:p>
          <a:p>
            <a:pPr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Konferencja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szkoleniowa w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Jesionce: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indent="-352425" algn="just"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szkoły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podstawowe,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indent="-352425" algn="just"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 gimnazjów.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Spotkanie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fokusowe: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indent="-352425" algn="just"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szkół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podstawowych,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indent="-352425" algn="just"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 gimnazjów.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Konferencja szkoleniowa w Zespole Placówek Oświatowych w Górkach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Noteckich: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indent="-352425" algn="just"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szkół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podstawowych,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indent="-352425" algn="just"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gimnazjów.</a:t>
            </a:r>
          </a:p>
          <a:p>
            <a:pPr marL="363538"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Liczba przesłanych sprawozdań do Kuratorium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Oświaty - </a:t>
            </a: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  <a:endParaRPr lang="pl-PL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Liczba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uczestników konferencji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podsumowującej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Szczańcu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pl-PL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2156433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75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Wdrożenie działań na rzecz </a:t>
            </a: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poprawy efektywności kształcenia </a:t>
            </a:r>
            <a:b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szkołach województwa </a:t>
            </a: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lubuskiego</a:t>
            </a:r>
            <a:b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2016/2017</a:t>
            </a:r>
            <a:endParaRPr lang="pl-PL" sz="18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39159" y="1297506"/>
            <a:ext cx="9906000" cy="427809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EFEKTY REALIZACJI Programu w SZKOŁACH:</a:t>
            </a:r>
          </a:p>
          <a:p>
            <a:pPr algn="just"/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buClr>
                <a:srgbClr val="DA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Realizacja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celów lekcji z zastosowaniem elementów oceniania kształtującego w większości szkół uczestniczących w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Programie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 algn="just">
              <a:lnSpc>
                <a:spcPct val="150000"/>
              </a:lnSpc>
              <a:buClr>
                <a:srgbClr val="DA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Wzrost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odpowiedzialności nauczycieli za efekty swojej pracy.</a:t>
            </a:r>
          </a:p>
          <a:p>
            <a:pPr marL="342900" lvl="0" indent="-342900" algn="just">
              <a:lnSpc>
                <a:spcPct val="150000"/>
              </a:lnSpc>
              <a:buClr>
                <a:srgbClr val="DA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Nabycie umiejętności prawidłowego diagnozowania potrzeb uczniów.</a:t>
            </a:r>
          </a:p>
          <a:p>
            <a:pPr marL="342900" lvl="0" indent="-342900" algn="just">
              <a:lnSpc>
                <a:spcPct val="150000"/>
              </a:lnSpc>
              <a:buClr>
                <a:srgbClr val="DA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Podniesienie świadomości nauczycieli w zakresie znaczenia  indywidualizacji nauczania. </a:t>
            </a:r>
          </a:p>
          <a:p>
            <a:pPr marL="342900" lvl="0" indent="-342900" algn="just">
              <a:lnSpc>
                <a:spcPct val="150000"/>
              </a:lnSpc>
              <a:buClr>
                <a:srgbClr val="DA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Zwiększenie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motywacji edukacyjnej uczniów.</a:t>
            </a:r>
          </a:p>
          <a:p>
            <a:pPr marL="342900" lvl="0" indent="-342900" algn="just">
              <a:lnSpc>
                <a:spcPct val="150000"/>
              </a:lnSpc>
              <a:buClr>
                <a:srgbClr val="DA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Wzbogacenie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warsztatu pracy nauczycieli.</a:t>
            </a:r>
          </a:p>
          <a:p>
            <a:pPr marL="342900" lvl="0" indent="-342900" algn="just">
              <a:lnSpc>
                <a:spcPct val="150000"/>
              </a:lnSpc>
              <a:buClr>
                <a:srgbClr val="DA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Zwiększenie zainteresowania rodziców postępami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ich dzieci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nauce.</a:t>
            </a:r>
          </a:p>
          <a:p>
            <a:pPr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6029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76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Wdrożenie działań na rzecz </a:t>
            </a: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poprawy efektywności kształcenia </a:t>
            </a:r>
            <a:b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szkołach województwa </a:t>
            </a: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lubuskiego</a:t>
            </a:r>
            <a:b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2016/2017</a:t>
            </a:r>
            <a:endParaRPr lang="pl-PL" sz="18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39159" y="1297506"/>
            <a:ext cx="9906000" cy="467820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pl-PL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Rekomendacje</a:t>
            </a:r>
            <a:r>
              <a:rPr lang="pl-PL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arenR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Kontynuować Program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2017/2018 i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2018/2019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szkołach podstawowych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 terenie województwa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lubuskiego.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arenR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Współpracować we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współpracy z Ośrodkiem Doskonalenia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Nauczycieli.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arenR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Realizować program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,,Całościowy rozwój szkoły” we współpracy  z Centrum Edukacji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Obywatelskiej.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arenR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Skorzystać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 wsparcia instytucji działających na rzecz jakości edukacji np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.:</a:t>
            </a:r>
          </a:p>
          <a:p>
            <a:pPr marL="892175" indent="-352425" algn="just"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Ośrodek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Rozwoju Edukacji,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92175" indent="-352425" algn="just"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Instytut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Badań Edukacyjnych,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92175" indent="-352425" algn="just"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Portal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Oświatowy,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92175" indent="-352425" algn="just"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Okręgowa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Komisja Egzaminacyjna,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92175" indent="-352425" algn="just"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Poradnia </a:t>
            </a:r>
            <a:r>
              <a:rPr lang="pl-P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Pedagogiczna.</a:t>
            </a:r>
          </a:p>
          <a:p>
            <a:r>
              <a:rPr lang="pl-PL" dirty="0"/>
              <a:t> </a:t>
            </a:r>
          </a:p>
          <a:p>
            <a:pPr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8042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00472" y="2636912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dirty="0" smtClean="0">
                <a:solidFill>
                  <a:srgbClr val="130A8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,,</a:t>
            </a:r>
            <a:r>
              <a:rPr lang="pl-PL" dirty="0">
                <a:solidFill>
                  <a:srgbClr val="130A8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Wdrożenie działań na rzecz poprawy </a:t>
            </a:r>
            <a:r>
              <a:rPr lang="pl-PL" dirty="0" smtClean="0">
                <a:solidFill>
                  <a:srgbClr val="130A8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efektywności kształcenia </a:t>
            </a:r>
            <a:r>
              <a:rPr lang="pl-PL" dirty="0">
                <a:solidFill>
                  <a:srgbClr val="130A8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 szkołach województwa lubuskiego” </a:t>
            </a: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roku szkolnym </a:t>
            </a: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2017/2018</a:t>
            </a:r>
            <a:b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ZADANIE </a:t>
            </a:r>
            <a:r>
              <a:rPr lang="pl-PL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PRIORYTETOWE </a:t>
            </a:r>
            <a:br>
              <a:rPr lang="pl-PL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LUBUSKIEGO KURATORA OŚWIATY</a:t>
            </a:r>
            <a:br>
              <a:rPr lang="pl-PL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dirty="0">
              <a:solidFill>
                <a:srgbClr val="130A8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373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34766" y="142878"/>
            <a:ext cx="7816453" cy="9810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pl-PL" sz="1800" b="0" i="0" dirty="0" smtClean="0"/>
              <a:t/>
            </a:r>
            <a:br>
              <a:rPr lang="pl-PL" sz="1800" b="0" i="0" dirty="0" smtClean="0"/>
            </a:br>
            <a:r>
              <a:rPr lang="pl-PL" sz="1800" b="0" i="0" dirty="0" smtClean="0"/>
              <a:t/>
            </a:r>
            <a:br>
              <a:rPr lang="pl-PL" sz="1800" b="0" i="0" dirty="0" smtClean="0"/>
            </a:br>
            <a:r>
              <a:rPr lang="pl-PL" sz="2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Cele zadania priorytetowego </a:t>
            </a:r>
            <a:br>
              <a:rPr lang="pl-PL" sz="2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„Wdrożenie działań na rzecz poprawy efektów kształcenia </a:t>
            </a:r>
            <a:br>
              <a:rPr lang="pl-PL" sz="2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szkołach województwa lubuskiego”</a:t>
            </a:r>
            <a:r>
              <a:rPr lang="pl-PL" sz="2000" i="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i="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0" i="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b="0" i="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751219" cy="5429250"/>
          </a:xfrm>
        </p:spPr>
        <p:txBody>
          <a:bodyPr>
            <a:noAutofit/>
          </a:bodyPr>
          <a:lstStyle/>
          <a:p>
            <a:r>
              <a:rPr lang="pl-PL" alt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 główny: </a:t>
            </a:r>
            <a:endParaRPr lang="pl-PL" alt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indent="-352425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Podniesienie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jakości kształcenia uczniów oraz zapewnienie jakości pracy szkoły.</a:t>
            </a:r>
          </a:p>
          <a:p>
            <a:endParaRPr lang="pl-PL" alt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alt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Cele szczegółowe:</a:t>
            </a:r>
            <a:endParaRPr lang="pl-PL" alt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indent="-352425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Wykorzystanie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samooceny skuteczności pracy szkoły do planowania jej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rozwoju,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indent="-352425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Zwiększenie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skuteczności nauczania kompetencji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kluczowych,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indent="-352425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Wyposażenie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zespołów nauczycieli w umiejętność planowania pracy zespołowej skoncentrowanej na uczeniu się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uczniów,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indent="-352425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Wyposażenie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dyrektorów szkół w umiejętność skutecznej współpracy z rodzicami uczniów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rzecz poprawy efektów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kształcenia,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indent="-352425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Wyposażenie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dyrektorów szkół w umiejętność efektywnej współpracy z Rada Pedagogiczną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alt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alt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252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Realizatorzy zadania priorytetowego</a:t>
            </a:r>
            <a:br>
              <a:rPr lang="pl-PL" sz="18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„Wdrożenie działań na rzecz poprawy efektów kształcenia </a:t>
            </a:r>
            <a:br>
              <a:rPr lang="pl-PL" sz="18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szkołach województwa lubuskiego”</a:t>
            </a:r>
          </a:p>
        </p:txBody>
      </p:sp>
      <p:sp>
        <p:nvSpPr>
          <p:cNvPr id="4099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pl-PL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Realizatorzy: </a:t>
            </a:r>
          </a:p>
          <a:p>
            <a:pPr marL="715963" indent="-352425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Zespół ds. poprawy efektywności kształcenia, </a:t>
            </a:r>
          </a:p>
          <a:p>
            <a:pPr marL="715963" indent="-352425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Dyrektorzy i nauczyciele lubuskich szkół 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podstawowych.</a:t>
            </a:r>
            <a:endParaRPr lang="pl-P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F0000"/>
              </a:buClr>
            </a:pPr>
            <a:endParaRPr lang="pl-PL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F0000"/>
              </a:buClr>
            </a:pPr>
            <a:r>
              <a:rPr lang="pl-PL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Współpraca</a:t>
            </a:r>
            <a:r>
              <a:rPr lang="pl-PL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715963" indent="-352425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Wojewódzki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Ośrodek Metodyczny w Gorzowie Wielkopolskim,</a:t>
            </a:r>
          </a:p>
          <a:p>
            <a:pPr marL="715963" indent="-352425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Ośrodek Doskonalenia Nauczycieli w Zielonej Górze,</a:t>
            </a:r>
          </a:p>
          <a:p>
            <a:pPr marL="715963" indent="-352425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Instytucje działające na rzecz jakości edukacji 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(ORE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CEO).</a:t>
            </a:r>
          </a:p>
          <a:p>
            <a:r>
              <a:rPr lang="pl-PL" altLang="pl-PL" b="1" dirty="0" smtClean="0"/>
              <a:t> </a:t>
            </a:r>
            <a:endParaRPr lang="pl-PL" altLang="pl-PL" dirty="0" smtClean="0"/>
          </a:p>
          <a:p>
            <a:r>
              <a:rPr lang="pl-PL" altLang="pl-PL" b="1" dirty="0" smtClean="0"/>
              <a:t> </a:t>
            </a:r>
            <a:endParaRPr lang="pl-PL" altLang="pl-PL" dirty="0" smtClean="0"/>
          </a:p>
          <a:p>
            <a:r>
              <a:rPr lang="pl-PL" altLang="pl-PL" b="1" dirty="0" smtClean="0"/>
              <a:t> </a:t>
            </a:r>
            <a:endParaRPr lang="pl-PL" altLang="pl-PL" dirty="0" smtClean="0"/>
          </a:p>
          <a:p>
            <a:r>
              <a:rPr lang="pl-PL" altLang="pl-PL" b="1" dirty="0" smtClean="0"/>
              <a:t> </a:t>
            </a:r>
            <a:endParaRPr lang="pl-PL" altLang="pl-PL" dirty="0" smtClean="0"/>
          </a:p>
          <a:p>
            <a:r>
              <a:rPr lang="pl-PL" altLang="pl-PL" b="1" dirty="0" smtClean="0"/>
              <a:t> </a:t>
            </a:r>
            <a:endParaRPr lang="pl-PL" altLang="pl-PL" dirty="0" smtClean="0"/>
          </a:p>
          <a:p>
            <a:r>
              <a:rPr lang="pl-PL" altLang="pl-PL" b="1" dirty="0" smtClean="0"/>
              <a:t> </a:t>
            </a:r>
            <a:endParaRPr lang="pl-PL" altLang="pl-PL" dirty="0" smtClean="0"/>
          </a:p>
          <a:p>
            <a:r>
              <a:rPr lang="pl-PL" altLang="pl-PL" b="1" dirty="0" smtClean="0"/>
              <a:t> </a:t>
            </a:r>
            <a:endParaRPr lang="pl-PL" altLang="pl-PL" dirty="0" smtClean="0"/>
          </a:p>
          <a:p>
            <a:r>
              <a:rPr lang="pl-PL" altLang="pl-PL" b="1" dirty="0" smtClean="0"/>
              <a:t> </a:t>
            </a:r>
            <a:endParaRPr lang="pl-PL" altLang="pl-PL" dirty="0" smtClean="0"/>
          </a:p>
          <a:p>
            <a:r>
              <a:rPr lang="pl-PL" altLang="pl-PL" b="1" dirty="0" smtClean="0"/>
              <a:t> </a:t>
            </a:r>
            <a:endParaRPr lang="pl-PL" altLang="pl-PL" dirty="0" smtClean="0"/>
          </a:p>
          <a:p>
            <a:endParaRPr lang="pl-PL" altLang="pl-PL" dirty="0" smtClean="0"/>
          </a:p>
        </p:txBody>
      </p:sp>
    </p:spTree>
    <p:extLst>
      <p:ext uri="{BB962C8B-B14F-4D97-AF65-F5344CB8AC3E}">
        <p14:creationId xmlns:p14="http://schemas.microsoft.com/office/powerpoint/2010/main" val="2334090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non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Kontrole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przewidziane w Planie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N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adzoru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edagogicznego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Lubuskiego Kuratora Oświaty</a:t>
            </a: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39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HARMONOGRAM</a:t>
            </a:r>
            <a:b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ramach </a:t>
            </a:r>
            <a:r>
              <a:rPr lang="pl-PL" sz="18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„Wdrożenia </a:t>
            </a:r>
            <a:r>
              <a:rPr lang="pl-PL" sz="18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działań na rzecz poprawy efektów kształcenia </a:t>
            </a:r>
            <a:br>
              <a:rPr lang="pl-PL" sz="18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szkołach województwa lubuskiego</a:t>
            </a:r>
            <a:r>
              <a:rPr lang="pl-PL" sz="18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pl-PL" sz="1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1" name="Symbol zastępczy zawartości 2"/>
          <p:cNvSpPr>
            <a:spLocks noGrp="1"/>
          </p:cNvSpPr>
          <p:nvPr>
            <p:ph idx="1"/>
          </p:nvPr>
        </p:nvSpPr>
        <p:spPr>
          <a:xfrm>
            <a:off x="-26045" y="1426408"/>
            <a:ext cx="9848464" cy="4953000"/>
          </a:xfrm>
          <a:solidFill>
            <a:schemeClr val="bg1"/>
          </a:solidFill>
        </p:spPr>
        <p:txBody>
          <a:bodyPr/>
          <a:lstStyle/>
          <a:p>
            <a:r>
              <a:rPr lang="pl-PL" altLang="pl-PL" dirty="0" smtClean="0"/>
              <a:t>  </a:t>
            </a:r>
          </a:p>
        </p:txBody>
      </p:sp>
      <p:sp>
        <p:nvSpPr>
          <p:cNvPr id="19" name="Prostokąt zaokrąglony 18"/>
          <p:cNvSpPr/>
          <p:nvPr/>
        </p:nvSpPr>
        <p:spPr>
          <a:xfrm>
            <a:off x="56456" y="1412776"/>
            <a:ext cx="4715718" cy="503237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 typeface="+mj-lt"/>
              <a:buAutoNum type="arabicPeriod"/>
              <a:defRPr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Opracowanie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kryteriów kwalifikacyjnych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udziału w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Programie 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Prostokąt zaokrąglony 12"/>
          <p:cNvSpPr/>
          <p:nvPr/>
        </p:nvSpPr>
        <p:spPr>
          <a:xfrm>
            <a:off x="4953000" y="1412775"/>
            <a:ext cx="2410295" cy="503237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ipiec 2017r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Prostokąt zaokrąglony 13"/>
          <p:cNvSpPr/>
          <p:nvPr/>
        </p:nvSpPr>
        <p:spPr>
          <a:xfrm>
            <a:off x="7527529" y="1426408"/>
            <a:ext cx="2250007" cy="503237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Zespół ds. realizacji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Programu LKO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Prostokąt zaokrąglony 15"/>
          <p:cNvSpPr/>
          <p:nvPr/>
        </p:nvSpPr>
        <p:spPr>
          <a:xfrm>
            <a:off x="90900" y="2132856"/>
            <a:ext cx="4681274" cy="503237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 typeface="+mj-lt"/>
              <a:buAutoNum type="arabicPeriod" startAt="2"/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Zaproszenie szkół podstawowych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udziału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Programie 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Prostokąt zaokrąglony 21"/>
          <p:cNvSpPr/>
          <p:nvPr/>
        </p:nvSpPr>
        <p:spPr>
          <a:xfrm>
            <a:off x="4952999" y="2132854"/>
            <a:ext cx="2410295" cy="503237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Narady dla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dyrektorów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szkół – sierpień 2017r.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Prostokąt zaokrąglony 22"/>
          <p:cNvSpPr/>
          <p:nvPr/>
        </p:nvSpPr>
        <p:spPr>
          <a:xfrm>
            <a:off x="7527529" y="2139455"/>
            <a:ext cx="2250007" cy="503237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Kuratorium Oświaty 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Prostokąt zaokrąglony 23"/>
          <p:cNvSpPr/>
          <p:nvPr/>
        </p:nvSpPr>
        <p:spPr>
          <a:xfrm>
            <a:off x="90900" y="2852936"/>
            <a:ext cx="4681274" cy="503237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 typeface="+mj-lt"/>
              <a:buAutoNum type="arabicPeriod" startAt="3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Zgłoszenia szkół do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Programu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Prostokąt zaokrąglony 24"/>
          <p:cNvSpPr/>
          <p:nvPr/>
        </p:nvSpPr>
        <p:spPr>
          <a:xfrm>
            <a:off x="4952999" y="2852935"/>
            <a:ext cx="2410295" cy="503237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10 września 2017r.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Prostokąt zaokrąglony 25"/>
          <p:cNvSpPr/>
          <p:nvPr/>
        </p:nvSpPr>
        <p:spPr>
          <a:xfrm>
            <a:off x="7527528" y="2852936"/>
            <a:ext cx="2250007" cy="503237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Dyrektorzy szkół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podstawowych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Prostokąt zaokrąglony 26"/>
          <p:cNvSpPr/>
          <p:nvPr/>
        </p:nvSpPr>
        <p:spPr>
          <a:xfrm>
            <a:off x="90900" y="3587584"/>
            <a:ext cx="4681274" cy="503237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 typeface="+mj-lt"/>
              <a:buAutoNum type="arabicPeriod" startAt="4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Zakwalifikowanie szkół do udziału w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Programie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zgodnie z ustalonymi kryteriami</a:t>
            </a:r>
          </a:p>
        </p:txBody>
      </p:sp>
      <p:sp>
        <p:nvSpPr>
          <p:cNvPr id="28" name="Prostokąt zaokrąglony 27"/>
          <p:cNvSpPr/>
          <p:nvPr/>
        </p:nvSpPr>
        <p:spPr>
          <a:xfrm>
            <a:off x="4953000" y="3587583"/>
            <a:ext cx="2410295" cy="503237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września 2017r.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Prostokąt zaokrąglony 28"/>
          <p:cNvSpPr/>
          <p:nvPr/>
        </p:nvSpPr>
        <p:spPr>
          <a:xfrm>
            <a:off x="7527527" y="3587584"/>
            <a:ext cx="2250007" cy="503237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Zespół ds. realizacji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Programu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LKO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Prostokąt zaokrąglony 29"/>
          <p:cNvSpPr/>
          <p:nvPr/>
        </p:nvSpPr>
        <p:spPr>
          <a:xfrm>
            <a:off x="73678" y="4293096"/>
            <a:ext cx="4681274" cy="86409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 typeface="+mj-lt"/>
              <a:buAutoNum type="arabicPeriod" startAt="5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Badanie fokusowe potrzeb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szkół zakwalifikowanych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udziału w P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rogramie </a:t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(dyrektorzy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szkół)</a:t>
            </a:r>
          </a:p>
        </p:txBody>
      </p:sp>
      <p:sp>
        <p:nvSpPr>
          <p:cNvPr id="31" name="Prostokąt zaokrąglony 30"/>
          <p:cNvSpPr/>
          <p:nvPr/>
        </p:nvSpPr>
        <p:spPr>
          <a:xfrm>
            <a:off x="4952998" y="4293096"/>
            <a:ext cx="2410295" cy="864096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września 2017r.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Prostokąt zaokrąglony 31"/>
          <p:cNvSpPr/>
          <p:nvPr/>
        </p:nvSpPr>
        <p:spPr>
          <a:xfrm>
            <a:off x="7527529" y="4293096"/>
            <a:ext cx="2250007" cy="864096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Zespół ds. realizacji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Programu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LKO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Prostokąt zaokrąglony 32"/>
          <p:cNvSpPr/>
          <p:nvPr/>
        </p:nvSpPr>
        <p:spPr>
          <a:xfrm>
            <a:off x="4952996" y="5794313"/>
            <a:ext cx="2410295" cy="597965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października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2017r.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Prostokąt zaokrąglony 34"/>
          <p:cNvSpPr/>
          <p:nvPr/>
        </p:nvSpPr>
        <p:spPr>
          <a:xfrm>
            <a:off x="91812" y="5794312"/>
            <a:ext cx="4681274" cy="59796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 typeface="+mj-lt"/>
              <a:buAutoNum type="arabicPeriod" startAt="6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Konferencja szkoleniowa dla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dyrektorów oraz </a:t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liderów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uwzględniająca zdiagnozowane potrzeby </a:t>
            </a:r>
          </a:p>
        </p:txBody>
      </p:sp>
      <p:sp>
        <p:nvSpPr>
          <p:cNvPr id="36" name="Prostokąt zaokrąglony 35"/>
          <p:cNvSpPr/>
          <p:nvPr/>
        </p:nvSpPr>
        <p:spPr>
          <a:xfrm>
            <a:off x="7527526" y="5373216"/>
            <a:ext cx="2250007" cy="1440160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Zespół ds. realizacji </a:t>
            </a:r>
            <a:r>
              <a:rPr lang="pl-PL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Programu </a:t>
            </a:r>
            <a:r>
              <a:rPr lang="pl-PL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LKO, placówka doskonalenia </a:t>
            </a:r>
            <a:r>
              <a:rPr lang="pl-PL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nauczycieli</a:t>
            </a:r>
            <a:r>
              <a:rPr lang="pl-PL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instytucje działające na rzecz jakości edukacji</a:t>
            </a:r>
            <a:endParaRPr lang="pl-PL" sz="15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938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3" grpId="0" animBg="1"/>
      <p:bldP spid="14" grpId="0" animBg="1"/>
      <p:bldP spid="16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5" grpId="0" animBg="1"/>
      <p:bldP spid="36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HARMONOGRAM</a:t>
            </a:r>
            <a:b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ramach </a:t>
            </a:r>
            <a:r>
              <a:rPr lang="pl-PL" sz="18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„Wdrożenia </a:t>
            </a:r>
            <a:r>
              <a:rPr lang="pl-PL" sz="18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działań na rzecz poprawy efektów kształcenia </a:t>
            </a:r>
            <a:br>
              <a:rPr lang="pl-PL" sz="18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szkołach województwa lubuskiego</a:t>
            </a:r>
            <a:r>
              <a:rPr lang="pl-PL" sz="18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pl-PL" sz="1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1" name="Symbol zastępczy zawartości 2"/>
          <p:cNvSpPr>
            <a:spLocks noGrp="1"/>
          </p:cNvSpPr>
          <p:nvPr>
            <p:ph idx="1"/>
          </p:nvPr>
        </p:nvSpPr>
        <p:spPr>
          <a:xfrm>
            <a:off x="-25635" y="1317309"/>
            <a:ext cx="9848464" cy="4953000"/>
          </a:xfrm>
          <a:solidFill>
            <a:schemeClr val="bg1"/>
          </a:solidFill>
        </p:spPr>
        <p:txBody>
          <a:bodyPr/>
          <a:lstStyle/>
          <a:p>
            <a:r>
              <a:rPr lang="pl-PL" altLang="pl-PL" dirty="0" smtClean="0"/>
              <a:t>  </a:t>
            </a:r>
          </a:p>
        </p:txBody>
      </p:sp>
      <p:sp>
        <p:nvSpPr>
          <p:cNvPr id="19" name="Prostokąt zaokrąglony 18"/>
          <p:cNvSpPr/>
          <p:nvPr/>
        </p:nvSpPr>
        <p:spPr>
          <a:xfrm>
            <a:off x="56456" y="1412776"/>
            <a:ext cx="4715718" cy="64807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 typeface="+mj-lt"/>
              <a:buAutoNum type="arabicPeriod" startAt="7"/>
            </a:pPr>
            <a:r>
              <a:rPr lang="pl-PL" sz="16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Opracowanie planu działań podnoszenia efektywności kształcenia w </a:t>
            </a:r>
            <a:r>
              <a:rPr lang="pl-PL" sz="1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szkołach</a:t>
            </a:r>
            <a:endParaRPr lang="pl-PL" sz="16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Prostokąt zaokrąglony 13"/>
          <p:cNvSpPr/>
          <p:nvPr/>
        </p:nvSpPr>
        <p:spPr>
          <a:xfrm>
            <a:off x="7527529" y="1426408"/>
            <a:ext cx="2250007" cy="634440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Dyrektorzy szkół </a:t>
            </a:r>
            <a:r>
              <a:rPr lang="pl-PL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szkolni koordynatorzy, zespoły nauczycieli</a:t>
            </a:r>
            <a:endParaRPr lang="pl-PL" sz="15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Prostokąt zaokrąglony 15"/>
          <p:cNvSpPr/>
          <p:nvPr/>
        </p:nvSpPr>
        <p:spPr>
          <a:xfrm>
            <a:off x="91812" y="2279369"/>
            <a:ext cx="4681274" cy="63444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 typeface="+mj-lt"/>
              <a:buAutoNum type="arabicPeriod" startAt="8"/>
              <a:defRPr/>
            </a:pPr>
            <a:r>
              <a:rPr lang="pl-PL" sz="16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Realizacja działań w szkołach </a:t>
            </a:r>
          </a:p>
        </p:txBody>
      </p:sp>
      <p:sp>
        <p:nvSpPr>
          <p:cNvPr id="22" name="Prostokąt zaokrąglony 21"/>
          <p:cNvSpPr/>
          <p:nvPr/>
        </p:nvSpPr>
        <p:spPr>
          <a:xfrm>
            <a:off x="4952997" y="2345809"/>
            <a:ext cx="2410295" cy="50155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 1 listopada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2017r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Prostokąt zaokrąglony 23"/>
          <p:cNvSpPr/>
          <p:nvPr/>
        </p:nvSpPr>
        <p:spPr>
          <a:xfrm>
            <a:off x="85905" y="3111598"/>
            <a:ext cx="4681274" cy="1482459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 typeface="+mj-lt"/>
              <a:buAutoNum type="arabicPeriod" startAt="9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Konferencja monitorująca realizację działań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szkołach, wymiana dobrych praktyk,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dzielenie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się wiedzą związaną z przebiegiem procesu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dydaktycznego.</a:t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Elementy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sprawozdania z realizacji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Programu </a:t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szkołach  składanego do Kuratorium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Oświaty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Prostokąt zaokrąglony 24"/>
          <p:cNvSpPr/>
          <p:nvPr/>
        </p:nvSpPr>
        <p:spPr>
          <a:xfrm>
            <a:off x="4995057" y="3584948"/>
            <a:ext cx="2410295" cy="503237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wiecień 2018r.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Prostokąt zaokrąglony 25"/>
          <p:cNvSpPr/>
          <p:nvPr/>
        </p:nvSpPr>
        <p:spPr>
          <a:xfrm>
            <a:off x="7527528" y="3212977"/>
            <a:ext cx="2250007" cy="1152128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Zespół ds. realizacji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Programu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LKO, dyrektorzy szkół,  szkolni koordynatorzy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Prostokąt zaokrąglony 26"/>
          <p:cNvSpPr/>
          <p:nvPr/>
        </p:nvSpPr>
        <p:spPr>
          <a:xfrm>
            <a:off x="73678" y="4869979"/>
            <a:ext cx="4681274" cy="1439341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 typeface="+mj-lt"/>
              <a:buAutoNum type="arabicPeriod" startAt="10"/>
            </a:pPr>
            <a:r>
              <a:rPr lang="pl-PL" sz="16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Ewaluacja </a:t>
            </a:r>
            <a:r>
              <a:rPr lang="pl-PL" sz="1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Programu </a:t>
            </a:r>
            <a:r>
              <a:rPr lang="pl-PL" sz="16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szkołach, sporządzenie raportu, zapoznanie z wynikami ewaluacji rad </a:t>
            </a:r>
            <a:r>
              <a:rPr lang="pl-PL" sz="1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pedagogicznych.</a:t>
            </a:r>
            <a:br>
              <a:rPr lang="pl-PL" sz="1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Sporządzenie </a:t>
            </a:r>
            <a:r>
              <a:rPr lang="pl-PL" sz="16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krótkich sprawozdań z realizacji zadań w szkołach i przesłanie ich do </a:t>
            </a:r>
            <a:r>
              <a:rPr lang="pl-PL" sz="1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Kuratorium Oświaty</a:t>
            </a:r>
            <a:endParaRPr lang="pl-PL" sz="16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Prostokąt zaokrąglony 27"/>
          <p:cNvSpPr/>
          <p:nvPr/>
        </p:nvSpPr>
        <p:spPr>
          <a:xfrm>
            <a:off x="4952998" y="5338030"/>
            <a:ext cx="2410295" cy="503237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czerwca 2018r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Prostokąt zaokrąglony 32"/>
          <p:cNvSpPr/>
          <p:nvPr/>
        </p:nvSpPr>
        <p:spPr>
          <a:xfrm>
            <a:off x="4959095" y="1498416"/>
            <a:ext cx="2410295" cy="49042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 października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2017r.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Prostokąt zaokrąglony 36"/>
          <p:cNvSpPr/>
          <p:nvPr/>
        </p:nvSpPr>
        <p:spPr>
          <a:xfrm>
            <a:off x="7527529" y="2279369"/>
            <a:ext cx="2250007" cy="634440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Dyrektorzy szkół </a:t>
            </a:r>
            <a:r>
              <a:rPr lang="pl-PL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szkolni koordynatorzy, zespoły nauczycieli</a:t>
            </a:r>
            <a:endParaRPr lang="pl-PL" sz="15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Prostokąt zaokrąglony 37"/>
          <p:cNvSpPr/>
          <p:nvPr/>
        </p:nvSpPr>
        <p:spPr>
          <a:xfrm>
            <a:off x="7527526" y="5193604"/>
            <a:ext cx="2250007" cy="792089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Dyrektorzy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szkół,  szkolni koordynatorzy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552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4" grpId="0" animBg="1"/>
      <p:bldP spid="16" grpId="0" animBg="1"/>
      <p:bldP spid="22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3" grpId="0" animBg="1"/>
      <p:bldP spid="37" grpId="0" animBg="1"/>
      <p:bldP spid="38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HARMONOGRAM</a:t>
            </a:r>
            <a:b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ramach </a:t>
            </a:r>
            <a:r>
              <a:rPr lang="pl-PL" sz="18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„Wdrożenia </a:t>
            </a:r>
            <a:r>
              <a:rPr lang="pl-PL" sz="18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działań na rzecz poprawy efektów kształcenia </a:t>
            </a:r>
            <a:br>
              <a:rPr lang="pl-PL" sz="18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szkołach województwa lubuskiego</a:t>
            </a:r>
            <a:r>
              <a:rPr lang="pl-PL" sz="18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pl-PL" sz="1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1" name="Symbol zastępczy zawartości 2"/>
          <p:cNvSpPr>
            <a:spLocks noGrp="1"/>
          </p:cNvSpPr>
          <p:nvPr>
            <p:ph idx="1"/>
          </p:nvPr>
        </p:nvSpPr>
        <p:spPr>
          <a:xfrm>
            <a:off x="-25635" y="1317309"/>
            <a:ext cx="9848464" cy="4953000"/>
          </a:xfrm>
          <a:solidFill>
            <a:schemeClr val="bg1"/>
          </a:solidFill>
        </p:spPr>
        <p:txBody>
          <a:bodyPr/>
          <a:lstStyle/>
          <a:p>
            <a:r>
              <a:rPr lang="pl-PL" altLang="pl-PL" dirty="0" smtClean="0"/>
              <a:t>  </a:t>
            </a:r>
          </a:p>
        </p:txBody>
      </p:sp>
      <p:sp>
        <p:nvSpPr>
          <p:cNvPr id="19" name="Prostokąt zaokrąglony 18"/>
          <p:cNvSpPr/>
          <p:nvPr/>
        </p:nvSpPr>
        <p:spPr>
          <a:xfrm>
            <a:off x="56456" y="1412776"/>
            <a:ext cx="4715718" cy="792088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 typeface="+mj-lt"/>
              <a:buAutoNum type="arabicPeriod" startAt="11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Sformułowanie wniosków i rekomendacji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oparciu o  sprawozdania – przygotowanie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konferencji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podsumowującej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Prostokąt zaokrąglony 15"/>
          <p:cNvSpPr/>
          <p:nvPr/>
        </p:nvSpPr>
        <p:spPr>
          <a:xfrm>
            <a:off x="90900" y="2459638"/>
            <a:ext cx="4681274" cy="63444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 typeface="+mj-lt"/>
              <a:buAutoNum type="arabicPeriod" startAt="12"/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Konferencja podsumowująca realizację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Programu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2017/2018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Prostokąt zaokrąglony 21"/>
          <p:cNvSpPr/>
          <p:nvPr/>
        </p:nvSpPr>
        <p:spPr>
          <a:xfrm>
            <a:off x="4952996" y="2526078"/>
            <a:ext cx="2410295" cy="50155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czerwca 2018r.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Prostokąt zaokrąglony 23"/>
          <p:cNvSpPr/>
          <p:nvPr/>
        </p:nvSpPr>
        <p:spPr>
          <a:xfrm>
            <a:off x="56456" y="3356992"/>
            <a:ext cx="4681274" cy="1482459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 typeface="+mj-lt"/>
              <a:buAutoNum type="arabicPeriod" startAt="13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Badanie ankietowe dotyczące oceny działań realizowanych przez Kuratorium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Oświaty</a:t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ramach wspomagania realizacji Programu w szkołach, ewaluacja Programu w oparciu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sprawozdania, badanie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fokusowe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Prostokąt zaokrąglony 24"/>
          <p:cNvSpPr/>
          <p:nvPr/>
        </p:nvSpPr>
        <p:spPr>
          <a:xfrm>
            <a:off x="4952998" y="3707427"/>
            <a:ext cx="2410295" cy="503237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30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lipca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2018r.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Prostokąt zaokrąglony 26"/>
          <p:cNvSpPr/>
          <p:nvPr/>
        </p:nvSpPr>
        <p:spPr>
          <a:xfrm>
            <a:off x="73678" y="5121596"/>
            <a:ext cx="4681274" cy="1439341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 typeface="+mj-lt"/>
              <a:buAutoNum type="arabicPeriod" startAt="14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Opracowanie Programu na rok szkoły 2018/2019 z uwzględnieniem wniosków i rekomendacji po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ewaluacji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Prostokąt zaokrąglony 27"/>
          <p:cNvSpPr/>
          <p:nvPr/>
        </p:nvSpPr>
        <p:spPr>
          <a:xfrm>
            <a:off x="4952998" y="5589648"/>
            <a:ext cx="2410295" cy="503237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sierpnia 2018r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Prostokąt zaokrąglony 16"/>
          <p:cNvSpPr/>
          <p:nvPr/>
        </p:nvSpPr>
        <p:spPr>
          <a:xfrm>
            <a:off x="4952997" y="1557611"/>
            <a:ext cx="2410295" cy="503237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czerwca 2018r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Prostokąt zaokrąglony 17"/>
          <p:cNvSpPr/>
          <p:nvPr/>
        </p:nvSpPr>
        <p:spPr>
          <a:xfrm>
            <a:off x="7527525" y="1557611"/>
            <a:ext cx="2250007" cy="503237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Zespół ds. realizacji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Programu LKO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Prostokąt zaokrąglony 19"/>
          <p:cNvSpPr/>
          <p:nvPr/>
        </p:nvSpPr>
        <p:spPr>
          <a:xfrm>
            <a:off x="7552280" y="2526078"/>
            <a:ext cx="2250007" cy="503237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Zespół ds. realizacji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Programu LKO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Prostokąt zaokrąglony 20"/>
          <p:cNvSpPr/>
          <p:nvPr/>
        </p:nvSpPr>
        <p:spPr>
          <a:xfrm>
            <a:off x="7527523" y="3707427"/>
            <a:ext cx="2250007" cy="503237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Zespół ds. realizacji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Programu LKO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Prostokąt zaokrąglony 22"/>
          <p:cNvSpPr/>
          <p:nvPr/>
        </p:nvSpPr>
        <p:spPr>
          <a:xfrm>
            <a:off x="7552279" y="5589648"/>
            <a:ext cx="2250007" cy="503237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Zespół ds. realizacji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Programu LKO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567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6" grpId="0" animBg="1"/>
      <p:bldP spid="22" grpId="0" animBg="1"/>
      <p:bldP spid="24" grpId="0" animBg="1"/>
      <p:bldP spid="25" grpId="0" animBg="1"/>
      <p:bldP spid="27" grpId="0" animBg="1"/>
      <p:bldP spid="28" grpId="0" animBg="1"/>
      <p:bldP spid="17" grpId="0" animBg="1"/>
      <p:bldP spid="18" grpId="0" animBg="1"/>
      <p:bldP spid="20" grpId="0" animBg="1"/>
      <p:bldP spid="21" grpId="0" animBg="1"/>
      <p:bldP spid="23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2420893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lvl="0">
              <a:defRPr/>
            </a:pP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Oferty </a:t>
            </a:r>
            <a:r>
              <a:rPr lang="pl-PL" sz="44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lubuskich placówek doskonalenia nauczycieli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 rok szkolny 2017/2018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44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zakresie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doskonalenia </a:t>
            </a:r>
            <a:r>
              <a:rPr lang="pl-PL" sz="44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nauczycieli oraz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wspomagania szkół </a:t>
            </a:r>
            <a:r>
              <a:rPr lang="pl-PL" sz="44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placówek</a:t>
            </a:r>
            <a:r>
              <a:rPr lang="pl-PL" sz="4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4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982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2420893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lvl="0"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>
                <a:solidFill>
                  <a:srgbClr val="1E339A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>
                <a:solidFill>
                  <a:srgbClr val="1E339A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Oferta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Wojewódzkiego Ośrodka Metodycznego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Gorzowie Wielkopolskim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na rok szkolny 2017/2018 </a:t>
            </a:r>
            <a:r>
              <a:rPr lang="pl-PL" sz="4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4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728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2420893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lvl="0"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>
                <a:solidFill>
                  <a:srgbClr val="1E339A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>
                <a:solidFill>
                  <a:srgbClr val="1E339A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Oferta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Ośrodka Doskonalenia Nauczycieli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Zielonej Górze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 rok szkolny 2017/2018</a:t>
            </a:r>
            <a:r>
              <a:rPr lang="pl-PL" sz="4400" dirty="0">
                <a:solidFill>
                  <a:srgbClr val="0025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4400" dirty="0">
                <a:solidFill>
                  <a:srgbClr val="0025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6700" i="0" dirty="0" smtClean="0">
              <a:solidFill>
                <a:srgbClr val="00259A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8312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1988842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Komunikaty</a:t>
            </a: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017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Kalendarz roku szkolnego 2017/2018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12780"/>
            <a:ext cx="9906000" cy="5445223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lvl="0" indent="0"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87</a:t>
            </a:fld>
            <a:endParaRPr lang="pl-PL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6666279"/>
              </p:ext>
            </p:extLst>
          </p:nvPr>
        </p:nvGraphicFramePr>
        <p:xfrm>
          <a:off x="0" y="1412776"/>
          <a:ext cx="9906000" cy="5465101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560512"/>
                <a:gridCol w="6552728"/>
                <a:gridCol w="2792760"/>
              </a:tblGrid>
              <a:tr h="388843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bg1"/>
                          </a:solidFill>
                        </a:rPr>
                        <a:t>Lp.</a:t>
                      </a:r>
                      <a:endParaRPr lang="pl-PL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bg1"/>
                          </a:solidFill>
                        </a:rPr>
                        <a:t>Działanie</a:t>
                      </a:r>
                      <a:endParaRPr lang="pl-PL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bg1"/>
                          </a:solidFill>
                        </a:rPr>
                        <a:t>Termin</a:t>
                      </a:r>
                      <a:endParaRPr lang="pl-PL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1.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Rozpoczęcie zajęć dydaktyczno-wychowawczych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1" dirty="0" smtClean="0">
                          <a:solidFill>
                            <a:schemeClr val="tx1"/>
                          </a:solidFill>
                        </a:rPr>
                        <a:t>4 września 2017r.</a:t>
                      </a:r>
                      <a:endParaRPr lang="pl-PL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2.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Zimowa przerwa świąteczna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23 - 31 grudnia 2017 r	.</a:t>
                      </a:r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3.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Ferie zimowe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12-25 lutego 2018 r. 	</a:t>
                      </a:r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4.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Wiosenna przerwa świąteczna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 marca – 3 kwietnia 2018 r.</a:t>
                      </a:r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5.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Egzamin gimnazjalny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ustali dyrektor CKE</a:t>
                      </a:r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6.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Zakończenie zajęć w klasach (semestrach) programowo najwyższych w szkołach ponadgimnazjalnych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 kwietnia 2018 r. 	</a:t>
                      </a:r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7.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Zakończenie zajęć w klasach (semestrach) programowo najwyższych liceów ogólnokształcących dla dorosłych/</a:t>
                      </a:r>
                      <a:r>
                        <a:rPr lang="pl-PL" sz="1600" b="1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zasadniczych szkół zawodowych</a:t>
                      </a:r>
                      <a:r>
                        <a:rPr lang="pl-PL" sz="16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pl-PL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 których zajęcia dydaktyczno-wychowawcze rozpoczynają się w pierwszym powszednim dniu lutego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 stycznia 2018 r. /</a:t>
                      </a:r>
                      <a:br>
                        <a:rPr lang="pl-PL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l-PL" sz="1400" b="1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26 stycznia 2018 r.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400" b="1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8.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Egzamin maturalny, egzamin potwierdzający kwalifikacje w zawodzie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ustali dyrektor CKE</a:t>
                      </a:r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9.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Zakończenie zajęć dydaktyczno-wychowawczych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 czerwca 2018 r. </a:t>
                      </a:r>
                      <a:endParaRPr lang="pl-PL" sz="14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10.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Ferie letnie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 czerwca - 31 sierpnia 2018 r. </a:t>
                      </a:r>
                      <a:r>
                        <a:rPr lang="pl-PL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5639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Dotacje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12780"/>
            <a:ext cx="9906000" cy="5445223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lvl="0" indent="0"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88</a:t>
            </a:fld>
            <a:endParaRPr lang="pl-PL"/>
          </a:p>
        </p:txBody>
      </p:sp>
      <p:graphicFrame>
        <p:nvGraphicFramePr>
          <p:cNvPr id="7" name="Wykres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5378433"/>
              </p:ext>
            </p:extLst>
          </p:nvPr>
        </p:nvGraphicFramePr>
        <p:xfrm>
          <a:off x="0" y="1268760"/>
          <a:ext cx="9906000" cy="5589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968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endParaRPr lang="pl-PL" sz="1800" dirty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53234" y="2564904"/>
            <a:ext cx="9825100" cy="424731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wyniku licznych kontroli w placówkach edukacyjnych stwierdzono stosowanie m.in.: 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dwuchromianu potasu, 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dwuchromianu amonu, 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formaliny, 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formaldehydu, 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fenoloftaleiny, 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także w nielicznych przypadkach substancji podlegającej ograniczeniu – benzenu.</a:t>
            </a:r>
          </a:p>
          <a:p>
            <a:pPr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związku z powyższym, jak </a:t>
            </a:r>
            <a:r>
              <a:rPr lang="pl-PL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również z reorganizacją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szkół i tworzeniem nowych pracowni przedmiotowych Lubuski Państwowy Wojewódzki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nspektor Sanitarny pragnie poinformować i zwrócić uwagę, że w celu ochrony zdrowia uczniów i nauczycieli przed skutkami narażenia spowodowanego kontaktami z niebezpiecznymi substancjami chemicznymi, ich mieszaninami, zaleca się rezygnację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procesie dydaktycznym ze stosowania w/w substancji chemicznych i ich mieszanin działających rakotwórczo lub mutagennie na organizm człowieka i stosowanie zastępczych substancji chemicznych mniej niebezpiecznych dla zdrowia.</a:t>
            </a:r>
          </a:p>
        </p:txBody>
      </p:sp>
      <p:sp>
        <p:nvSpPr>
          <p:cNvPr id="6" name="Prostokąt 5"/>
          <p:cNvSpPr/>
          <p:nvPr/>
        </p:nvSpPr>
        <p:spPr>
          <a:xfrm>
            <a:off x="53234" y="1500753"/>
            <a:ext cx="990600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endParaRPr lang="pl-PL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WSS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1027" name="Picture 3" descr="C:\Users\Marcin\Desktop\logo wss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2720" y="1426094"/>
            <a:ext cx="5372100" cy="109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1401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Realizacja kontroli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przewidzianych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planie nadzoru pedagogicznego Lubuskiego Kuratora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Oświaty </a:t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roku szkolnym 2016/2017</a:t>
            </a: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596438" cy="4286250"/>
          </a:xfrm>
        </p:spPr>
        <p:txBody>
          <a:bodyPr/>
          <a:lstStyle/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B073-DDEF-4281-887B-67B316609F0A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9593425"/>
              </p:ext>
            </p:extLst>
          </p:nvPr>
        </p:nvGraphicFramePr>
        <p:xfrm>
          <a:off x="0" y="1340769"/>
          <a:ext cx="9906000" cy="5569889"/>
        </p:xfrm>
        <a:graphic>
          <a:graphicData uri="http://schemas.openxmlformats.org/drawingml/2006/table">
            <a:tbl>
              <a:tblPr/>
              <a:tblGrid>
                <a:gridCol w="974558"/>
                <a:gridCol w="6942771"/>
                <a:gridCol w="780087"/>
                <a:gridCol w="1208584"/>
              </a:tblGrid>
              <a:tr h="410801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 kontroli</a:t>
                      </a:r>
                    </a:p>
                  </a:txBody>
                  <a:tcPr marL="7143" marR="7143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F9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Plan</a:t>
                      </a:r>
                    </a:p>
                  </a:txBody>
                  <a:tcPr marL="7143" marR="7143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F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Wykonanie</a:t>
                      </a:r>
                    </a:p>
                  </a:txBody>
                  <a:tcPr marL="7143" marR="7143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F9C9"/>
                    </a:solidFill>
                  </a:tcPr>
                </a:tc>
              </a:tr>
              <a:tr h="3092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Temat 1: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solidFill>
                            <a:srgbClr val="0000EE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Prawidłowość organizacji i funkcjonowania biblioteki szkolnej.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18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Kontrolą objęto</a:t>
                      </a:r>
                      <a:r>
                        <a:rPr lang="pl-PL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97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indent="-2857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77 szkół podstawowych, </a:t>
                      </a:r>
                    </a:p>
                    <a:p>
                      <a:pPr marL="285750" marR="0" indent="-2857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41</a:t>
                      </a:r>
                      <a:r>
                        <a:rPr lang="pl-PL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g</a:t>
                      </a: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imnazjów,</a:t>
                      </a:r>
                    </a:p>
                    <a:p>
                      <a:pPr marL="285750" marR="0" indent="-2857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 liceów ogólnokształcących,</a:t>
                      </a:r>
                    </a:p>
                    <a:p>
                      <a:pPr marL="285750" marR="0" indent="-2857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 techników,</a:t>
                      </a:r>
                    </a:p>
                    <a:p>
                      <a:pPr marL="285750" marR="0" indent="-2857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 zasadniczych szkół zawodowych. 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80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Temat 2: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solidFill>
                            <a:srgbClr val="0000EE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Realizacja kształcenia dualnego w ramach praktycznej nauki zawodu.</a:t>
                      </a:r>
                      <a:endParaRPr lang="pl-PL" sz="1600" b="1" dirty="0">
                        <a:solidFill>
                          <a:srgbClr val="0000EE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03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Kontrolą objęto</a:t>
                      </a:r>
                      <a:r>
                        <a:rPr lang="pl-PL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03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indent="-2857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 technika, w tym 2 technika </a:t>
                      </a: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 których realizowano kształcenie dualne,</a:t>
                      </a:r>
                    </a:p>
                    <a:p>
                      <a:pPr marL="285750" marR="0" indent="-2857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 zasadniczych szkół zawodowych, w których realizowano kształcenie dualne.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07617">
                <a:tc gridSpan="2">
                  <a:txBody>
                    <a:bodyPr/>
                    <a:lstStyle/>
                    <a:p>
                      <a:pPr marL="0" indent="5830888" algn="ctr" fontAlgn="b"/>
                      <a:r>
                        <a:rPr lang="pl-PL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      </a:t>
                      </a:r>
                      <a:r>
                        <a:rPr lang="pl-PL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endParaRPr lang="pl-PL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176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176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8840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endParaRPr lang="pl-PL" sz="1800" dirty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24444" y="2132856"/>
            <a:ext cx="9825100" cy="230832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okresie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dnia 31 sierpnia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2023r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 szkoły prowadzonej przez jednostkę samorządu terytorialnego informuje kuratora oświaty sprawującego nadzór pedagogiczny nad szkołą o wolnych stanowiskach pracy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dla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nauczycieli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poprzez wypełnienie formularza on-line na stronie podmiotowej kuratorium oświaty. 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Oferty udostępniane są na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stronie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Kuratorium Oświaty w Gorzowie Wlkp.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zakładce </a:t>
            </a:r>
            <a:r>
              <a:rPr lang="pl-PL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Praca dla nauczycieli.</a:t>
            </a:r>
          </a:p>
          <a:p>
            <a:pPr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53234" y="1500753"/>
            <a:ext cx="990600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Baza ofert pracy dla nauczycieli</a:t>
            </a:r>
            <a:endParaRPr lang="pl-PL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53234" y="6021288"/>
            <a:ext cx="9906000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Podstawa prawna: art</a:t>
            </a:r>
            <a:r>
              <a:rPr lang="pl-PL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224. ust. 1 ustawy z dnia 14 grudnia 2016 r. Przepisy wprowadzające </a:t>
            </a:r>
            <a: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ustawę</a:t>
            </a:r>
            <a:b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Prawo Oświatowe (Dz. U. </a:t>
            </a:r>
            <a: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2017r. poz. 60</a:t>
            </a:r>
            <a:r>
              <a:rPr lang="pl-PL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pl-PL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109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91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8" name="Prostokąt 7"/>
          <p:cNvSpPr/>
          <p:nvPr/>
        </p:nvSpPr>
        <p:spPr>
          <a:xfrm>
            <a:off x="11123" y="1412776"/>
            <a:ext cx="97775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Program </a:t>
            </a:r>
            <a:r>
              <a:rPr lang="pl-PL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Wspierania Zdolności i Talentów „Lubuscy poszukiwacze talentów”</a:t>
            </a:r>
            <a:r>
              <a:rPr lang="pl-PL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16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dniu 31 maja 2017 roku zakończył się kolejny etap wdrażania opracowanego przez Lubuskiego Kuratora Oświaty Programu Wspierania Zdolności i Talentów „Lubuscy poszukiwacze talentów”.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Dyrektorzy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szkół,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które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wyrażają chęć przystąpienia do Programu, poproszeni zostali o wypełnienie krótkiej ankiety, w której zadeklarowano chęć przystąpienia szkoły do Programu oraz wskazywano koordynatora Szkolnego Programu Wspierania Zdolności i Talentów. Chęć przystąpienia do Programu zadeklarowało </a:t>
            </a:r>
            <a:r>
              <a:rPr lang="pl-PL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105 szkół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terenu województwa lubuskiego.</a:t>
            </a:r>
          </a:p>
          <a:p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Kolejne etapy wdrażania Programu:</a:t>
            </a: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opracowanie Szkolnych Programów Wspierania Zdolności i Talentów – od 1 czerwca 2017 r.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31 sierpnia 2017 r</a:t>
            </a: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</a:t>
            </a:r>
            <a:endParaRPr lang="pl-PL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zaopiniowanie przez Radę Pedagogiczną Szkolnego Programu Wspierania Zdolności i Talentów oraz włączenie go do zestawu programów szkolnych – 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14 września 2017 r</a:t>
            </a: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</a:t>
            </a:r>
            <a:endParaRPr lang="pl-PL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przedstawienie założeń Programu rodzicom podczas pierwszych zebrań oddziałów klasowych oraz oferty zajęć pozalekcyjnych – 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ustalają </a:t>
            </a: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szkoły,</a:t>
            </a:r>
            <a:endParaRPr lang="pl-PL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przekazanie do Kuratorium Oświaty informacji o podjęciu przez Radę Pedagogiczną uchwały o przystąpieniu do Programu (poprzez elektroniczny system ankiet) – 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wrzesień 2017 r</a:t>
            </a: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</a:t>
            </a:r>
            <a:endParaRPr lang="pl-PL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realizacja zaplanowanych zadań w ramach Szkolnych Programów Wspierania Zdolności i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Talentów.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937508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92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8" name="Prostokąt 7"/>
          <p:cNvSpPr/>
          <p:nvPr/>
        </p:nvSpPr>
        <p:spPr>
          <a:xfrm>
            <a:off x="11123" y="1412776"/>
            <a:ext cx="977753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Nowa </a:t>
            </a:r>
            <a:r>
              <a:rPr lang="pl-PL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procedura wyrażania zgody na zatrudnienie w szkołach osób niebędących nauczycielami </a:t>
            </a:r>
            <a:r>
              <a:rPr lang="pl-PL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oraz </a:t>
            </a:r>
            <a:r>
              <a:rPr lang="pl-PL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nauczycieli nieposiadających wymaganych kwalifikacji</a:t>
            </a:r>
            <a:endParaRPr lang="pl-PL" sz="1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>
              <a:spcAft>
                <a:spcPts val="600"/>
              </a:spcAft>
            </a:pPr>
            <a:r>
              <a:rPr lang="pl-PL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Od dnia 15 sierpnia 2017 r.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wniosek o wyrażenie zgody na zatrudnienie nauczyciela nieposiadającego wymaganych kwalifikacji lub o wyrażenie zgody na zatrudnienie osoby niebędącej nauczycielem powinien być wydrukiem wypełnionego formularza on-line umieszczonego pod adresem </a:t>
            </a:r>
            <a:r>
              <a:rPr lang="pl-PL" sz="16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http://zatrudnienie.ko-gorzow.edu.pl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opatrzonym stosownymi pieczęciami oraz podpisem dyrektora szkoły. Wniosek powinien zostać przesłany </a:t>
            </a:r>
            <a:b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Kuratorium Oświaty w Gorzowie Wielkopolskim. </a:t>
            </a:r>
          </a:p>
          <a:p>
            <a:pPr algn="just">
              <a:spcAft>
                <a:spcPts val="600"/>
              </a:spcAft>
            </a:pP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wniosku należy załączyć wskazane w procedurze dokumenty.</a:t>
            </a:r>
          </a:p>
          <a:p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Nowa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procedura jest udostępniona na stronie Kuratorium Oświaty w Gorzowie Wlkp.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zakładce: </a:t>
            </a:r>
          </a:p>
          <a:p>
            <a:endParaRPr lang="pl-PL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Szkoły i organy prowadzące » Dyrektorzy i nauczyciele » </a:t>
            </a:r>
            <a:r>
              <a:rPr lang="pl-PL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Zgody na </a:t>
            </a:r>
            <a:r>
              <a:rPr lang="pl-PL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zatrudnienie </a:t>
            </a:r>
            <a:endParaRPr lang="pl-PL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583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93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8" name="Prostokąt 7"/>
          <p:cNvSpPr/>
          <p:nvPr/>
        </p:nvSpPr>
        <p:spPr>
          <a:xfrm>
            <a:off x="11123" y="1412776"/>
            <a:ext cx="977753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Program rehabilitacji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oferowany przez ZUS skierowany jest do osób zagrożonych utratą zdolności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pracy, jeśli istnieje szansa na jej odzyskanie. </a:t>
            </a:r>
          </a:p>
          <a:p>
            <a:pPr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rehabilitacji mogą skorzystać osoby: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ubezpieczone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ZUS (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pracujące), 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obierające zasiłek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chorobowy lub świadczenie rehabilitacyjne, </a:t>
            </a: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obierające 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rentę okresową z tytułu niezdolności do pracy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FF0000"/>
              </a:buClr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Wniosek o rehabilitację leczniczą w ramach prewencji rentowej ZUS 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wystawia lekarz prowadzący.  Należy go złożyć w placówce ZUS wraz z dokumentacją medyczną leczenia.</a:t>
            </a:r>
          </a:p>
          <a:p>
            <a:pPr algn="just">
              <a:buClr>
                <a:srgbClr val="FF0000"/>
              </a:buClr>
            </a:pP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FF0000"/>
              </a:buClr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Orzeczenie o potrzebie rehabilitacji wydaje lekarz orzecznik ZUS. </a:t>
            </a:r>
          </a:p>
          <a:p>
            <a:pPr algn="just">
              <a:buClr>
                <a:srgbClr val="FF0000"/>
              </a:buClr>
            </a:pP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FF0000"/>
              </a:buClr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Rehabilitacja trwa 24 dni, ale może być wydłużona lub skrócona, o czym decyduje ordynator ośrodka prowadzącego rehabilitację. </a:t>
            </a:r>
          </a:p>
          <a:p>
            <a:pPr algn="just">
              <a:buClr>
                <a:srgbClr val="FF0000"/>
              </a:buClr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Clr>
                <a:srgbClr val="FF0000"/>
              </a:buClr>
            </a:pP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Więcej informacji na stronie: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www.zus.pl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pl-PL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2" descr="C:\Users\Marcin\Desktop\zu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6735" y="1894651"/>
            <a:ext cx="1438275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1880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Wskazówki na przyszłość </a:t>
            </a:r>
            <a:endParaRPr lang="pl-PL" sz="1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87" name="Symbol zastępczy zawartości 2"/>
          <p:cNvSpPr>
            <a:spLocks noGrp="1"/>
          </p:cNvSpPr>
          <p:nvPr>
            <p:ph idx="1"/>
          </p:nvPr>
        </p:nvSpPr>
        <p:spPr>
          <a:xfrm>
            <a:off x="1" y="1428750"/>
            <a:ext cx="9906000" cy="5429250"/>
          </a:xfrm>
          <a:solidFill>
            <a:schemeClr val="bg1"/>
          </a:solidFill>
        </p:spPr>
        <p:txBody>
          <a:bodyPr/>
          <a:lstStyle/>
          <a:p>
            <a:r>
              <a:rPr lang="pl-PL" altLang="pl-PL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Zaleca się:</a:t>
            </a:r>
          </a:p>
          <a:p>
            <a:endParaRPr lang="pl-PL" altLang="pl-PL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pl-PL" alt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prawidłowe wypełnianie wniosków o nagrody i odznaczenia dla nauczycieli (zachowanie rozsądku w ilości składanych wniosków i przedstawienie rzetelnego, oczywistego uzasadnienia)</a:t>
            </a:r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</a:pPr>
            <a:endParaRPr lang="pl-PL" altLang="pl-PL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pl-PL" alt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prawidłowe wypełnianie wniosków o stypendia Prezesa Rady Ministrów </a:t>
            </a:r>
            <a:br>
              <a:rPr lang="pl-PL" alt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alt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Ministra Edukacji Narodowej</a:t>
            </a:r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</a:pPr>
            <a:endParaRPr lang="pl-PL" altLang="pl-PL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pl-PL" alt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uruchomienie w szkołach procedur przyznawania stypendium za wyniki </a:t>
            </a:r>
            <a:br>
              <a:rPr lang="pl-PL" alt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alt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nauce oraz osiągnięcia sportowe</a:t>
            </a:r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</a:pPr>
            <a:endParaRPr lang="pl-PL" altLang="pl-PL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pl-PL" alt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bardzo dokładne wypisywanie danych uczestników konkursów przedmiotowych, ponieważ na tej podstawie wystawiane są zaświadczenia</a:t>
            </a:r>
          </a:p>
        </p:txBody>
      </p:sp>
    </p:spTree>
    <p:extLst>
      <p:ext uri="{BB962C8B-B14F-4D97-AF65-F5344CB8AC3E}">
        <p14:creationId xmlns:p14="http://schemas.microsoft.com/office/powerpoint/2010/main" val="94887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Wskazówki na przyszłość </a:t>
            </a:r>
            <a:endParaRPr lang="pl-PL" sz="1800" dirty="0"/>
          </a:p>
        </p:txBody>
      </p:sp>
      <p:sp>
        <p:nvSpPr>
          <p:cNvPr id="17411" name="Symbol zastępczy zawartości 2"/>
          <p:cNvSpPr>
            <a:spLocks noGrp="1"/>
          </p:cNvSpPr>
          <p:nvPr>
            <p:ph idx="1"/>
          </p:nvPr>
        </p:nvSpPr>
        <p:spPr>
          <a:xfrm>
            <a:off x="3" y="1428750"/>
            <a:ext cx="9905999" cy="5429250"/>
          </a:xfrm>
          <a:solidFill>
            <a:schemeClr val="bg1"/>
          </a:solidFill>
        </p:spPr>
        <p:txBody>
          <a:bodyPr/>
          <a:lstStyle/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systematyczne monitorowanie strony internetowej i komunikatora w elektronicznym systemie ankiet Kuratorium Oświaty,</a:t>
            </a:r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terminową realizację zadań, bez konieczności przypominania przez pracowników Kuratorium Oświaty,</a:t>
            </a:r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rzetelną i terminową realizację zadania związanego z dystrybucją podręczników – przekazywanie danych na platformie i potwierdzanie odbioru</a:t>
            </a:r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pobieranie aktualnych wniosków i innych dokumentów niezbędnych </a:t>
            </a:r>
            <a:b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załatwienia sprawy oraz prawidłowe ich wypełnianie,</a:t>
            </a:r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zgłaszanie wycieczek zagranicznych z kilkudniowym wyprzedzeniem </a:t>
            </a:r>
            <a:b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 nie dzień przed wyjazdem),</a:t>
            </a:r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zobowiązanie nauczycieli do rzetelnego i czytelnego wypełniania dokumentacji przebiegu nauczania zgodnie z obowiązującym prawem oraz monitorowanie i kontrolę tej  dokumentacji</a:t>
            </a:r>
            <a:r>
              <a:rPr lang="pl-PL" alt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363538" indent="-363538"/>
            <a:endParaRPr lang="pl-PL" altLang="pl-PL" dirty="0" smtClean="0"/>
          </a:p>
        </p:txBody>
      </p:sp>
    </p:spTree>
    <p:extLst>
      <p:ext uri="{BB962C8B-B14F-4D97-AF65-F5344CB8AC3E}">
        <p14:creationId xmlns:p14="http://schemas.microsoft.com/office/powerpoint/2010/main" val="969569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</a:rPr>
              <a:t>Komunikaty</a:t>
            </a:r>
            <a:endParaRPr lang="pl-PL" sz="1800" dirty="0">
              <a:solidFill>
                <a:srgbClr val="000099"/>
              </a:solidFill>
              <a:effectLst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0" y="1484789"/>
            <a:ext cx="9789537" cy="415806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28600" algn="ctr">
              <a:lnSpc>
                <a:spcPct val="115000"/>
              </a:lnSpc>
              <a:spcAft>
                <a:spcPts val="1000"/>
              </a:spcAft>
            </a:pP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Ważne terminy:</a:t>
            </a:r>
            <a:endParaRPr lang="pl-PL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685800" indent="-4572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Plan Nadzoru </a:t>
            </a:r>
            <a:r>
              <a:rPr lang="pl-PL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P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edagogicznego Lubuskiego Kuratora Oświaty na rok szkolny 2017/2018 opublikowany zostanie </a:t>
            </a:r>
            <a:r>
              <a:rPr lang="pl-PL" sz="20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do dnia 31 sierpnia 2017 r. 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na stronie internetowej Kuratorium Oświaty.</a:t>
            </a:r>
          </a:p>
          <a:p>
            <a:pPr marL="685800" indent="-4572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Dyrektor szkoły lub placówki opracowuje na każdy rok szkolny Plan Nadzoru Pedagogicznego, który przedstawia na zebraniu </a:t>
            </a:r>
            <a:r>
              <a:rPr lang="pl-PL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r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ady pedagogicznej w terminie </a:t>
            </a:r>
            <a:b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do dnia 15 września 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roku szkolnego, którego dotyczy plan.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ct val="100000"/>
              <a:buAutoNum type="arabicPeriod"/>
            </a:pPr>
            <a:endParaRPr lang="pl-PL" sz="16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200"/>
              <a:buAutoNum type="arabicPeriod"/>
            </a:pPr>
            <a:endParaRPr lang="pl-PL" sz="16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200"/>
            </a:pPr>
            <a:r>
              <a:rPr lang="pl-PL" sz="16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"/>
            </a:pPr>
            <a:endParaRPr lang="pl-PL" sz="2000" dirty="0"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5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945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1988842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Podsumowanie,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zakończenie narady</a:t>
            </a: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76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16462" y="2276877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DZIĘKUJĘ</a:t>
            </a:r>
            <a:r>
              <a:rPr lang="pl-PL" sz="67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67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538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uratorium2010_ver2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uratrorium 2010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11267</TotalTime>
  <Words>4983</Words>
  <Application>Microsoft Office PowerPoint</Application>
  <PresentationFormat>Papier A4 (210x297 mm)</PresentationFormat>
  <Paragraphs>1296</Paragraphs>
  <Slides>98</Slides>
  <Notes>53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98</vt:i4>
      </vt:variant>
    </vt:vector>
  </HeadingPairs>
  <TitlesOfParts>
    <vt:vector size="99" baseType="lpstr">
      <vt:lpstr>kuratorium2010_ver2</vt:lpstr>
      <vt:lpstr>   Narada  dotycząca wyników i wniosków ze sprawowanego nadzoru pedagogicznego  przez Lubuskiego Kuratora Oświaty  w roku szkolnym 2016/2017  i organizacji roku szkolnego 2017/2018  (poradnie psychologiczno-pedagogiczne) (ośrodki doskonalenia nauczycieli, biblioteki pedagogiczne, bursy, placówki o specyficznych zadaniach statutowych) </vt:lpstr>
      <vt:lpstr>Program narady</vt:lpstr>
      <vt:lpstr>Liczba nadzorowanych szkół i placówek</vt:lpstr>
      <vt:lpstr>  Realizacja podstawowych kierunków  polityki oświatowej państwa  w roku szkolnym 2016/2017 </vt:lpstr>
      <vt:lpstr>Podstawowe kierunki polityki oświatowej państwa ustalone przez MEN na rok szkolny 2016/2017 </vt:lpstr>
      <vt:lpstr>Podstawowe kierunki polityki oświatowej państwa ustalone przez MEN </vt:lpstr>
      <vt:lpstr>  Wyniki i wnioski  wynikające ze sprawowanego nadzoru pedagogicznego nad szkołami i placówkami przez Lubuskiego Kuratora Oświaty</vt:lpstr>
      <vt:lpstr>  Kontrole  przewidziane w Planie Nadzoru Pedagogicznego Lubuskiego Kuratora Oświaty</vt:lpstr>
      <vt:lpstr> Realizacja kontroli przewidzianych  w planie nadzoru pedagogicznego Lubuskiego Kuratora Oświaty  w roku szkolnym 2016/2017</vt:lpstr>
      <vt:lpstr> Realizacja kontroli przewidzianych  w planie nadzoru pedagogicznego Lubuskiego Kuratora Oświaty  w roku szkolnym 2016/2017</vt:lpstr>
      <vt:lpstr>Liczba wydanych zaleceń po kontroli w zakresie prawidłowości  organizacji i funkcjonowania biblioteki szkolnej</vt:lpstr>
      <vt:lpstr>Liczba wydanych zaleceń po kontroli w zakresie realizacji kształcenia dualnego w ramach praktycznej nauki zawodu.</vt:lpstr>
      <vt:lpstr>  Działania doraźne prowadzone,  gdy zaistnieje potrzeba podjęcia działań nieprzewidzianych  w Planie Nadzoru Pedagogicznego  Lubuskiego Kuratora Oświaty</vt:lpstr>
      <vt:lpstr>Wnioski wynikające ze sprawowanego nadzoru pedagogicznego  ustalone w wyniku przeprowadzonych kontroli w trybie działań doraźnych  i innych kontroli wynikających z odrębnych przepisów</vt:lpstr>
      <vt:lpstr>Wnioski wynikające ze sprawowanego nadzoru pedagogicznego  ustalone w wyniku przeprowadzonych kontroli doraźnych i innych kontroli  wynikających z odrębnych przepisów</vt:lpstr>
      <vt:lpstr>Wnioski wynikające ze sprawowanego nadzoru pedagogicznego  ustalone w wyniku przeprowadzonych kontroli doraźnych i innych kontroli  wynikających z odrębnych przepisów</vt:lpstr>
      <vt:lpstr>Wnioski wynikające ze sprawowanego nadzoru pedagogicznego  ustalone w wyniku przeprowadzonych kontroli w trybie działań doraźnych  i innych kontroli wynikających z odrębnych przepisów</vt:lpstr>
      <vt:lpstr>Wnioski wynikające ze sprawowanego nadzoru pedagogicznego  ustalone w wyniku przeprowadzonych kontroli w trybie działań doraźnych  i innych kontroli wynikających z odrębnych przepisów</vt:lpstr>
      <vt:lpstr>Wnioski wynikające ze sprawowanego nadzoru pedagogicznego  ustalone w wyniku przeprowadzonych kontroli w trybie działań doraźnych  i innych kontroli wynikających z odrębnych przepisów</vt:lpstr>
      <vt:lpstr>Wnioski wynikające ze sprawowanego nadzoru pedagogicznego  ustalone w wyniku przeprowadzonych kontroli doraźnych  w poradniach psychologiczno-pedagogicznych</vt:lpstr>
      <vt:lpstr>  Ewaluacje zewnętrzne  całościowe i problemowe </vt:lpstr>
      <vt:lpstr>Ewaluacje zewnętrzne</vt:lpstr>
      <vt:lpstr>Realizacja ewaluacji zewnętrznych w roku szkolnym 2016/2017</vt:lpstr>
      <vt:lpstr> Ewaluacje zewnętrzne Wymagania wobec placówek doskonalenia nauczycieli,  poradni psychologiczno-pedagogicznych i bibliotek pedagogicznych</vt:lpstr>
      <vt:lpstr>Rozporządzenie Ministra Edukacji Narodowej  z dnia 27 sierpnia 2015 r. w sprawie nadzoru pedagogicznego </vt:lpstr>
      <vt:lpstr>  Spełnianie wymagań w ośrodkach doskonalenia nauczycieli</vt:lpstr>
      <vt:lpstr>Wnioski wynikające z przeprowadzonych ewaluacji zewnętrznych  w placówkach doskonalenia nauczycieli, poradniach psychologiczno-pedagogicznych  i bibliotekach pedagogicznych</vt:lpstr>
      <vt:lpstr>Szkoły i placówki, które otrzymały polecenie  Lubuskiego Kuratora Oświaty  opracowania Programu i harmonogramu poprawy efektywności kształcenia  lub wychowania w roku szkolnym 2016/2017</vt:lpstr>
      <vt:lpstr>Prezentacja programu PowerPoint</vt:lpstr>
      <vt:lpstr>Wspomaganie szkół i placówek</vt:lpstr>
      <vt:lpstr>  Monitorowanie  pracy szkół i placówek </vt:lpstr>
      <vt:lpstr>Realizacja podstawowych kierunków polityki oświatowej państwa ustalone przez  MEN na rok szkolny 2016/2017</vt:lpstr>
      <vt:lpstr>  Rekomendacje  do dalszej pracy   </vt:lpstr>
      <vt:lpstr>Rekomendacje do dalszej pracy wynikające z analizy wyników kontroli  w trybie działań doraźnych </vt:lpstr>
      <vt:lpstr>Rekomendacje do dalszej pracy wynikające ze zgromadzonych danych  podczas przeprowadzonych ewaluacji</vt:lpstr>
      <vt:lpstr>Uwagi dotyczące zaleceń</vt:lpstr>
      <vt:lpstr>  Wystąpienie kierownika Wydziału Diagnozy  i Współpracy z Poradniami Psychologiczno-Pedagogicznymi   - Ośrodek Rozwoju Edukacji </vt:lpstr>
      <vt:lpstr>   Organizacja  nadzoru pedagogicznego  w roku szkolnym 2017/2018</vt:lpstr>
      <vt:lpstr>Kierunki polityki oświatowej państwa ustalone przez MEN </vt:lpstr>
      <vt:lpstr>   Planowe działania w zakresie nadzoru pedagogicznego </vt:lpstr>
      <vt:lpstr>  Ewaluacje zewnętrzne </vt:lpstr>
      <vt:lpstr>  Ewaluacje zewnętrzne</vt:lpstr>
      <vt:lpstr>  Ewaluacje zewnętrzne</vt:lpstr>
      <vt:lpstr>  Ewaluacje zewnętrzne</vt:lpstr>
      <vt:lpstr>  Kontrole podejmowane przez Kuratora Oświaty, przewidziane w Planie Nadzoru Pedagogicznego, przeprowadzane z wykorzystaniem arkuszy kontroli zatwierdzonych przez MEN  </vt:lpstr>
      <vt:lpstr>Kontrole podejmowane przez Kuratora Oświaty,  przewidziane w planie nadzoru pedagogicznego, przeprowadzane  z wykorzystaniem arkuszy kontroli zatwierdzonych przez MEN</vt:lpstr>
      <vt:lpstr>Kontrole podejmowane przez Kuratora Oświaty,  przewidziane w planie nadzoru pedagogicznego, przeprowadzane  z wykorzystaniem arkuszy kontroli zatwierdzonych przez MEN</vt:lpstr>
      <vt:lpstr>Kontrole podejmowane przez Kuratora Oświaty,  przewidziane w planie nadzoru pedagogicznego, przeprowadzane  z wykorzystaniem arkuszy kontroli zatwierdzonych przez MEN</vt:lpstr>
      <vt:lpstr>Kontrole podejmowane przez Kuratora Oświaty,  przewidziane w planie nadzoru pedagogicznego, przeprowadzane  z wykorzystaniem arkuszy kontroli zatwierdzonych przez MEN</vt:lpstr>
      <vt:lpstr>  Monitorowanie  pracy szkół i placówek </vt:lpstr>
      <vt:lpstr>Monitorowanie pracy szkół i placówek</vt:lpstr>
      <vt:lpstr>   Zmiany w przepisach prawa oświatowego</vt:lpstr>
      <vt:lpstr>  </vt:lpstr>
      <vt:lpstr>Zmiany w przepisach prawa oświatowego</vt:lpstr>
      <vt:lpstr>Zmiany w przepisach prawa oświatowego</vt:lpstr>
      <vt:lpstr>Zmiany w przepisach prawa oświatowego</vt:lpstr>
      <vt:lpstr>Zmiany w przepisach prawa oświatowego</vt:lpstr>
      <vt:lpstr>Zmiany w przepisach prawa oświatowego</vt:lpstr>
      <vt:lpstr>Zmiany w przepisach prawa oświatowego</vt:lpstr>
      <vt:lpstr>Zmiany w przepisach prawa oświatowego</vt:lpstr>
      <vt:lpstr>Zmiany w przepisach prawa oświatowego</vt:lpstr>
      <vt:lpstr>   </vt:lpstr>
      <vt:lpstr>Zmiany w przepisach prawa oświatowego</vt:lpstr>
      <vt:lpstr>   </vt:lpstr>
      <vt:lpstr>Zmiany w przepisach prawa oświatowego</vt:lpstr>
      <vt:lpstr>Zmiany w przepisach prawa oświatowego</vt:lpstr>
      <vt:lpstr>   </vt:lpstr>
      <vt:lpstr>Zmiany w przepisach prawa oświatowego</vt:lpstr>
      <vt:lpstr>  ,,Wdrożenie działań na rzecz poprawy efektywności kształcenia w szkołach województwa lubuskiego”    ZADANIE PRIORYTETOWE  LUBUSKIEGO KURATORA OŚWIATY </vt:lpstr>
      <vt:lpstr>  Sprawozdanie z realizacji zadania   ,,Wdrożenie działań na rzecz poprawy efektywności kształcenia w szkołach województwa lubuskiego”   w roku szkolnym 2016/2017 </vt:lpstr>
      <vt:lpstr>Wdrożenie działań na rzecz poprawy efektywności kształcenia  w szkołach województwa lubuskiego w roku szkolnym 2016/2017</vt:lpstr>
      <vt:lpstr>Wdrożenie działań na rzecz poprawy efektywności kształcenia  w szkołach województwa lubuskiego w roku szkolnym 2016/2017</vt:lpstr>
      <vt:lpstr>Wdrożenie działań na rzecz poprawy efektywności kształcenia  w szkołach województwa lubuskiego w roku szkolnym 2016/2017</vt:lpstr>
      <vt:lpstr>Wdrożenie działań na rzecz poprawy efektywności kształcenia  w szkołach województwa lubuskiego w roku szkolnym 2016/2017</vt:lpstr>
      <vt:lpstr>Wdrożenie działań na rzecz poprawy efektywności kształcenia  w szkołach województwa lubuskiego w roku szkolnym 2016/2017</vt:lpstr>
      <vt:lpstr>Wdrożenie działań na rzecz poprawy efektywności kształcenia  w szkołach województwa lubuskiego w roku szkolnym 2016/2017</vt:lpstr>
      <vt:lpstr>  ,,Wdrożenie działań na rzecz poprawy efektywności kształcenia w szkołach województwa lubuskiego”   w roku szkolnym 2017/2018  ZADANIE PRIORYTETOWE  LUBUSKIEGO KURATORA OŚWIATY </vt:lpstr>
      <vt:lpstr>  Cele zadania priorytetowego  „Wdrożenie działań na rzecz poprawy efektów kształcenia  w szkołach województwa lubuskiego”  </vt:lpstr>
      <vt:lpstr>Realizatorzy zadania priorytetowego  „Wdrożenie działań na rzecz poprawy efektów kształcenia  w szkołach województwa lubuskiego”</vt:lpstr>
      <vt:lpstr>HARMONOGRAM w ramach „Wdrożenia działań na rzecz poprawy efektów kształcenia  w szkołach województwa lubuskiego”</vt:lpstr>
      <vt:lpstr>HARMONOGRAM w ramach „Wdrożenia działań na rzecz poprawy efektów kształcenia  w szkołach województwa lubuskiego”</vt:lpstr>
      <vt:lpstr>HARMONOGRAM w ramach „Wdrożenia działań na rzecz poprawy efektów kształcenia  w szkołach województwa lubuskiego”</vt:lpstr>
      <vt:lpstr>   Oferty lubuskich placówek doskonalenia nauczycieli  na rok szkolny 2017/2018  w zakresie doskonalenia nauczycieli oraz wspomagania szkół i placówek </vt:lpstr>
      <vt:lpstr>   Oferta  Wojewódzkiego Ośrodka Metodycznego w Gorzowie Wielkopolskim na rok szkolny 2017/2018  </vt:lpstr>
      <vt:lpstr>   Oferta  Ośrodka Doskonalenia Nauczycieli w Zielonej Górze  na rok szkolny 2017/2018 </vt:lpstr>
      <vt:lpstr>   Komunikaty</vt:lpstr>
      <vt:lpstr>Kalendarz roku szkolnego 2017/2018</vt:lpstr>
      <vt:lpstr>Dotacje</vt:lpstr>
      <vt:lpstr>Komunikaty</vt:lpstr>
      <vt:lpstr>Komunikaty</vt:lpstr>
      <vt:lpstr>Komunikaty</vt:lpstr>
      <vt:lpstr>Komunikaty</vt:lpstr>
      <vt:lpstr>Komunikaty</vt:lpstr>
      <vt:lpstr>Wskazówki na przyszłość </vt:lpstr>
      <vt:lpstr>Wskazówki na przyszłość </vt:lpstr>
      <vt:lpstr>Komunikaty</vt:lpstr>
      <vt:lpstr>  Podsumowanie,  zakończenie narady</vt:lpstr>
      <vt:lpstr>   DZIĘKUJĘ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User</dc:creator>
  <cp:lastModifiedBy>Marcin</cp:lastModifiedBy>
  <cp:revision>499</cp:revision>
  <dcterms:created xsi:type="dcterms:W3CDTF">2010-04-15T09:51:31Z</dcterms:created>
  <dcterms:modified xsi:type="dcterms:W3CDTF">2017-08-28T13:45:28Z</dcterms:modified>
</cp:coreProperties>
</file>