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43" r:id="rId2"/>
    <p:sldId id="371" r:id="rId3"/>
    <p:sldId id="372" r:id="rId4"/>
    <p:sldId id="373" r:id="rId5"/>
    <p:sldId id="360" r:id="rId6"/>
    <p:sldId id="374" r:id="rId7"/>
    <p:sldId id="348" r:id="rId8"/>
    <p:sldId id="347" r:id="rId9"/>
    <p:sldId id="349" r:id="rId10"/>
    <p:sldId id="351" r:id="rId11"/>
    <p:sldId id="352" r:id="rId12"/>
    <p:sldId id="353" r:id="rId13"/>
    <p:sldId id="355" r:id="rId14"/>
    <p:sldId id="357" r:id="rId15"/>
    <p:sldId id="365" r:id="rId16"/>
    <p:sldId id="354" r:id="rId17"/>
    <p:sldId id="364" r:id="rId18"/>
    <p:sldId id="356" r:id="rId19"/>
    <p:sldId id="358" r:id="rId20"/>
    <p:sldId id="369" r:id="rId21"/>
    <p:sldId id="359" r:id="rId22"/>
    <p:sldId id="361" r:id="rId23"/>
    <p:sldId id="363" r:id="rId24"/>
    <p:sldId id="366" r:id="rId25"/>
    <p:sldId id="367" r:id="rId26"/>
    <p:sldId id="368" r:id="rId27"/>
    <p:sldId id="370" r:id="rId28"/>
    <p:sldId id="310" r:id="rId29"/>
  </p:sldIdLst>
  <p:sldSz cx="9144000" cy="6858000" type="screen4x3"/>
  <p:notesSz cx="6797675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>
        <p:scale>
          <a:sx n="90" d="100"/>
          <a:sy n="90" d="100"/>
        </p:scale>
        <p:origin x="-2244" y="-5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9C84513-8A42-44EC-87D6-521E3D978094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BDE8B5D-BC93-439F-8E22-185CB789EAE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91E72B5-0D6B-4A41-93C6-3260202F8A43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  <a:endParaRPr lang="pl-PL" noProof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02EFE55-8A52-44C8-9D29-7DACE667691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DAA9A8-4B55-408D-963D-A7B5E33B6902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86F83D-58AD-4DE6-BB39-70456689D0CF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ED9774-C5ED-4836-A4AB-16F90A05D7B9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73EBFE-E3D6-41A3-AE66-E08776EBB2F2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6D89BF-8302-43BE-99AE-373CA5D9078C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1A2C46-287D-454D-AF3A-1370C1FBBA1A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D7DD42-1FBF-4F42-A6B6-07DCF0DF142A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18B23C-D6A6-4633-B64C-0B19F7B0A7D8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26F751-65A5-4064-B0E9-BADD8BE2A29E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C31856-6A82-4ADF-AC2B-0092BE422CA3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2229C1-16B6-4858-84E0-02DC181FA746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863C87-EE9C-449F-B7C0-5A4DAEB7BF91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DA3D33-92C0-47F5-AA3E-28736940C2F6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F43E6C-9708-4F92-B824-0D55F504A6C9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9BD679-4CF6-420D-B216-A6E9861E44F6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2CCC231-6289-419F-880C-5E5282C90947}" type="slidenum">
              <a:rPr lang="pl-PL" smtClean="0"/>
              <a:pPr>
                <a:defRPr/>
              </a:pPr>
              <a:t>28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AE38A9-E973-46D0-8AAF-2A8125A27964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B6FFA6-B17E-42E6-9FEF-D34E864FC13E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CB4EF5-7589-4804-888E-5AA7A22BD6C6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16F887-9939-435A-8C24-8B3FAE1E865E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138F9F-F834-4EA5-846D-A28195F37825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A2829C-420B-40D6-947D-F708DE3F8885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smtClean="0"/>
          </a:p>
        </p:txBody>
      </p:sp>
      <p:sp>
        <p:nvSpPr>
          <p:cNvPr id="10752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D1D51A-DA1E-49EB-B8B5-F97967A0509F}" type="slidenum">
              <a:rPr lang="pl-PL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pl-PL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FB7B5-D941-44F8-ACB8-DEBB5BEE091A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FE1AD-3454-47EE-8DC4-A3EE9AC402C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med"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FD7AA-5E1D-470E-A898-86F20183A635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00DAC-92F8-4FA1-89F8-F9D414A2D52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med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70EC6-D619-4481-A58A-85B1675D27CD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7195D-4627-4E24-AF82-43F04FC4CDA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med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CAA87-FD5F-4F55-A833-86E4CE2DF358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E7A0F-D374-4492-B691-FB2FAF50AD3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med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B0908-6DB7-446A-BFF0-A9F26B5DBC52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F4A58-57DC-4E8D-9645-C6F52191905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med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63F80-046E-43A1-811D-9CCD17E8D222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61A87-A044-45C9-97C8-F1A12F440ED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med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91DA3-9FBB-4F85-BEA1-98A83A9AA214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72606-74EE-4517-B06A-F5066DF71A5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med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406F4-6389-41FA-885D-414980C46FD9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D517E-AB17-4ADC-ADD6-785D509AFD5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med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204-D542-4294-9EA0-16C28C5FE592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8A0B4-033C-40EC-8A6B-7EFFF81D1C8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med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7485B-3FE5-4CD4-8E25-D63A32431E06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84DC5-8DEE-4657-B044-A54E7116DB0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med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6A42C-3E75-46BB-AD7A-AFE60D42FF8C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FD484-788D-47A3-B2FB-C16BEA64E68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med"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104F6D-405A-4F71-A2FB-B6C113550408}" type="datetimeFigureOut">
              <a:rPr lang="pl-PL"/>
              <a:pPr>
                <a:defRPr/>
              </a:pPr>
              <a:t>2017-08-29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4CE3F2-EFFD-4667-BFA1-82CEF09CB77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 txBox="1">
            <a:spLocks/>
          </p:cNvSpPr>
          <p:nvPr/>
        </p:nvSpPr>
        <p:spPr bwMode="auto">
          <a:xfrm>
            <a:off x="900113" y="3789363"/>
            <a:ext cx="7772400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auto" hangingPunct="0">
              <a:spcAft>
                <a:spcPts val="0"/>
              </a:spcAft>
              <a:defRPr/>
            </a:pPr>
            <a:r>
              <a:rPr lang="pl-PL" sz="2000" b="1" i="1" dirty="0"/>
              <a:t>Grzegorz </a:t>
            </a:r>
            <a:r>
              <a:rPr lang="pl-PL" sz="2000" b="1" i="1" dirty="0" err="1"/>
              <a:t>Königsberg</a:t>
            </a:r>
            <a:r>
              <a:rPr lang="pl-PL" sz="2000" b="1" i="1" dirty="0"/>
              <a:t> </a:t>
            </a:r>
          </a:p>
          <a:p>
            <a:pPr algn="ctr" eaLnBrk="0" fontAlgn="auto" hangingPunct="0">
              <a:spcAft>
                <a:spcPts val="0"/>
              </a:spcAft>
              <a:defRPr/>
            </a:pPr>
            <a:endParaRPr lang="pl-PL" sz="2000" b="1" dirty="0"/>
          </a:p>
          <a:p>
            <a:pPr algn="ctr" eaLnBrk="0" fontAlgn="auto" hangingPunct="0">
              <a:spcAft>
                <a:spcPts val="0"/>
              </a:spcAft>
              <a:defRPr/>
            </a:pPr>
            <a:r>
              <a:rPr lang="pl-PL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CENTRUM KSZTAŁCENIA ZAWODOWEGO i USTAWICZNEGO</a:t>
            </a:r>
            <a:br>
              <a:rPr lang="pl-PL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pl-PL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‘’Elektryk”  w Nowej Soli</a:t>
            </a:r>
          </a:p>
          <a:p>
            <a:pPr algn="ctr" eaLnBrk="0" fontAlgn="auto" hangingPunct="0">
              <a:spcAft>
                <a:spcPts val="0"/>
              </a:spcAft>
              <a:defRPr/>
            </a:pPr>
            <a:endParaRPr lang="pl-PL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eaLnBrk="0" fontAlgn="auto" hangingPunct="0">
              <a:spcAft>
                <a:spcPts val="0"/>
              </a:spcAft>
              <a:defRPr/>
            </a:pPr>
            <a:r>
              <a:rPr lang="pl-PL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Sulechów, 30 sierpnia 2017</a:t>
            </a:r>
          </a:p>
        </p:txBody>
      </p:sp>
      <p:pic>
        <p:nvPicPr>
          <p:cNvPr id="5" name="Obraz 4" descr="logo_CKZiU_png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476250"/>
            <a:ext cx="2862262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468313" y="1557338"/>
            <a:ext cx="8429625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/>
              <a:t>praktyki w 2017 roku dotyczą następujących zawodów technik</a:t>
            </a:r>
            <a:r>
              <a:rPr lang="pl-PL" sz="1400">
                <a:ea typeface="Calibri" pitchFamily="34" charset="0"/>
                <a:cs typeface="Times New Roman" pitchFamily="18" charset="0"/>
              </a:rPr>
              <a:t> elektryk, technik ekonomista oraz technik organizacji reklamy,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endParaRPr lang="pl-PL" sz="1400">
              <a:ea typeface="Calibri" pitchFamily="34" charset="0"/>
              <a:cs typeface="Times New Roman" pitchFamily="18" charset="0"/>
            </a:endParaRP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/>
              <a:t>w technikum kształcenie zawodowe odbywa się w oparciu o modułowe programy nauczania,</a:t>
            </a:r>
          </a:p>
          <a:p>
            <a:pPr marL="809625" lvl="1" indent="-352425">
              <a:lnSpc>
                <a:spcPct val="150000"/>
              </a:lnSpc>
            </a:pPr>
            <a:endParaRPr lang="pl-PL" sz="1400"/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/>
              <a:t>kształcenie zawodowe odbywa się w CKZiU „Elektryk”,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endParaRPr lang="pl-PL" sz="1400"/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/>
              <a:t>praktyki zawodowe odbywają się u pracodawców, 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endParaRPr lang="pl-PL" sz="1400"/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/>
              <a:t>ciekawym rozwiązaniem jest realizacja praktyk zawodowych u niemieckiego pracodawcy, sprawa jest o tyle ciekaw, że pracodawcą jest Urząd Żeglugi Rzecznej </a:t>
            </a:r>
            <a:br>
              <a:rPr lang="pl-PL" sz="1400"/>
            </a:br>
            <a:r>
              <a:rPr lang="pl-PL" sz="1400"/>
              <a:t>i Śródlądowej w Berlinie (WSA Berlin); </a:t>
            </a:r>
          </a:p>
          <a:p>
            <a:pPr marL="809625" lvl="1" indent="-352425">
              <a:lnSpc>
                <a:spcPct val="150000"/>
              </a:lnSpc>
            </a:pPr>
            <a:r>
              <a:rPr lang="pl-PL" sz="1400"/>
              <a:t>        </a:t>
            </a:r>
            <a:endParaRPr lang="pl-PL" sz="1400" i="1"/>
          </a:p>
          <a:p>
            <a:pPr marL="809625" lvl="1" indent="-352425">
              <a:lnSpc>
                <a:spcPct val="150000"/>
              </a:lnSpc>
            </a:pPr>
            <a:endParaRPr lang="pl-PL" sz="1400"/>
          </a:p>
        </p:txBody>
      </p:sp>
      <p:sp>
        <p:nvSpPr>
          <p:cNvPr id="11269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pole tekstowe 15"/>
          <p:cNvSpPr txBox="1">
            <a:spLocks noChangeArrowheads="1"/>
          </p:cNvSpPr>
          <p:nvPr/>
        </p:nvSpPr>
        <p:spPr bwMode="auto">
          <a:xfrm>
            <a:off x="1476375" y="2992438"/>
            <a:ext cx="6480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12292" name="Obraz 8" descr="10_Schleuse_Wernsdorf,_Nordkammer_und_Schleusenhaus_neu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3214688"/>
            <a:ext cx="4232275" cy="317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Obraz 9" descr="Ausbildungswerkstatt_Fuerstenwalde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3214688"/>
            <a:ext cx="39909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pole tekstowe 10"/>
          <p:cNvSpPr txBox="1">
            <a:spLocks noChangeArrowheads="1"/>
          </p:cNvSpPr>
          <p:nvPr/>
        </p:nvSpPr>
        <p:spPr bwMode="auto">
          <a:xfrm rot="-5400000">
            <a:off x="-1176337" y="3165475"/>
            <a:ext cx="3224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/>
              <a:t>W S A     F </a:t>
            </a:r>
            <a:r>
              <a:rPr lang="hu-HU"/>
              <a:t>ű</a:t>
            </a:r>
            <a:r>
              <a:rPr lang="pl-PL"/>
              <a:t> r s t e n w a l d e</a:t>
            </a:r>
          </a:p>
        </p:txBody>
      </p:sp>
      <p:pic>
        <p:nvPicPr>
          <p:cNvPr id="1229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3" y="3143250"/>
            <a:ext cx="898525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pole tekstowe 10"/>
          <p:cNvSpPr txBox="1">
            <a:spLocks noChangeArrowheads="1"/>
          </p:cNvSpPr>
          <p:nvPr/>
        </p:nvSpPr>
        <p:spPr bwMode="auto">
          <a:xfrm>
            <a:off x="714375" y="1428750"/>
            <a:ext cx="8429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pl-PL" sz="1600"/>
              <a:t>  instytucja rządowa podlegająca pod Ministerstwo Transportu i Infrastruktury Cyfrowej,</a:t>
            </a:r>
          </a:p>
          <a:p>
            <a:endParaRPr lang="pl-PL" sz="1600"/>
          </a:p>
          <a:p>
            <a:pPr>
              <a:buFont typeface="Wingdings" pitchFamily="2" charset="2"/>
              <a:buChar char="Ø"/>
            </a:pPr>
            <a:r>
              <a:rPr lang="pl-PL" sz="1600"/>
              <a:t> WSA Berlin zarządza: 400 km drogi wodnej, 1000 km linii brzegowej, 17 śluzami, 20  </a:t>
            </a:r>
          </a:p>
          <a:p>
            <a:r>
              <a:rPr lang="pl-PL" sz="1600"/>
              <a:t>    tamami, 2 przepompowniami, 96 własnymi i 263 innymi mostami, </a:t>
            </a:r>
          </a:p>
          <a:p>
            <a:pPr>
              <a:buFont typeface="Wingdings" pitchFamily="2" charset="2"/>
              <a:buChar char="Ø"/>
            </a:pPr>
            <a:endParaRPr lang="pl-PL" sz="1600"/>
          </a:p>
          <a:p>
            <a:pPr>
              <a:buFont typeface="Wingdings" pitchFamily="2" charset="2"/>
              <a:buChar char="Ø"/>
            </a:pPr>
            <a:r>
              <a:rPr lang="pl-PL" sz="1600"/>
              <a:t> w swej strukturze  ma  również działy biurowe, finansowe, marketingowe;</a:t>
            </a:r>
          </a:p>
        </p:txBody>
      </p:sp>
      <p:sp>
        <p:nvSpPr>
          <p:cNvPr id="12297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285720" y="1785938"/>
            <a:ext cx="8678893" cy="42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 dirty="0"/>
              <a:t>współpraca pozwala to na realizację praktyk w wielu zawodach, w ostatnich latach realizowaliśmy praktyki w następujących zawodach: technik elektryk, technik elektronik, technik mechatronik, technik ekonomista, technik teleinformatyk oraz technik organizacji reklamy,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endParaRPr lang="pl-PL" sz="1400" dirty="0"/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 dirty="0"/>
              <a:t>praktyki realizowane były w różnych miejscach: np. w biurach w Berlinie, na śluzach </a:t>
            </a:r>
            <a:br>
              <a:rPr lang="pl-PL" sz="1400" dirty="0"/>
            </a:br>
            <a:r>
              <a:rPr lang="pl-PL" sz="1400" dirty="0"/>
              <a:t>i przepompowniach w Berlinie, </a:t>
            </a:r>
            <a:r>
              <a:rPr lang="pl-PL" sz="1400" dirty="0" err="1"/>
              <a:t>Kleinmachnow</a:t>
            </a:r>
            <a:r>
              <a:rPr lang="pl-PL" sz="1400" dirty="0"/>
              <a:t>, </a:t>
            </a:r>
            <a:r>
              <a:rPr lang="pl-PL" sz="1400" dirty="0" err="1"/>
              <a:t>Fürstenwalde</a:t>
            </a:r>
            <a:r>
              <a:rPr lang="pl-PL" sz="1400" dirty="0"/>
              <a:t>, w warsztatach naprawczych </a:t>
            </a:r>
            <a:br>
              <a:rPr lang="pl-PL" sz="1400" dirty="0"/>
            </a:br>
            <a:r>
              <a:rPr lang="pl-PL" sz="1400" dirty="0"/>
              <a:t>w </a:t>
            </a:r>
            <a:r>
              <a:rPr lang="pl-PL" sz="1400" dirty="0" err="1"/>
              <a:t>Fürstenwalde</a:t>
            </a:r>
            <a:r>
              <a:rPr lang="pl-PL" sz="1400" dirty="0"/>
              <a:t>, na statkach i barkach,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endParaRPr lang="pl-PL" sz="1400" dirty="0"/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 dirty="0"/>
              <a:t> praktyki realizowane były w ramach programów Leonardo da Vinci oraz Erasmus i trwały od 2 do 4 tygodni,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endParaRPr lang="pl-PL" sz="1400" dirty="0"/>
          </a:p>
          <a:p>
            <a:pPr marL="809625" lvl="1" indent="-352425">
              <a:lnSpc>
                <a:spcPct val="150000"/>
              </a:lnSpc>
            </a:pPr>
            <a:endParaRPr lang="pl-PL" sz="1400" dirty="0"/>
          </a:p>
          <a:p>
            <a:pPr marL="809625" lvl="1" indent="-352425">
              <a:lnSpc>
                <a:spcPct val="150000"/>
              </a:lnSpc>
            </a:pPr>
            <a:endParaRPr lang="pl-PL" sz="1400" dirty="0"/>
          </a:p>
        </p:txBody>
      </p:sp>
      <p:sp>
        <p:nvSpPr>
          <p:cNvPr id="13317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pole tekstowe 15"/>
          <p:cNvSpPr txBox="1">
            <a:spLocks noChangeArrowheads="1"/>
          </p:cNvSpPr>
          <p:nvPr/>
        </p:nvSpPr>
        <p:spPr bwMode="auto">
          <a:xfrm>
            <a:off x="1500188" y="29289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900113" y="2060575"/>
            <a:ext cx="78486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809625" lvl="1" indent="-352425">
              <a:lnSpc>
                <a:spcPct val="150000"/>
              </a:lnSpc>
            </a:pPr>
            <a:r>
              <a:rPr lang="pl-PL" sz="1400"/>
              <a:t> </a:t>
            </a:r>
          </a:p>
          <a:p>
            <a:pPr marL="809625" lvl="1" indent="-352425">
              <a:lnSpc>
                <a:spcPct val="150000"/>
              </a:lnSpc>
            </a:pPr>
            <a:endParaRPr lang="pl-PL" sz="1400"/>
          </a:p>
        </p:txBody>
      </p:sp>
      <p:sp>
        <p:nvSpPr>
          <p:cNvPr id="14341" name="Prostokąt 9"/>
          <p:cNvSpPr>
            <a:spLocks noChangeArrowheads="1"/>
          </p:cNvSpPr>
          <p:nvPr/>
        </p:nvSpPr>
        <p:spPr bwMode="auto">
          <a:xfrm>
            <a:off x="323850" y="1700213"/>
            <a:ext cx="8820150" cy="42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/>
              <a:t>w ostatnim roku szkolnym praktyki zawodowe odbyło 30 uczniów w zawodach technik ekonomista, technik elektryk oraz technik organizacji reklamy, </a:t>
            </a:r>
          </a:p>
          <a:p>
            <a:pPr marL="809625" lvl="1" indent="-352425">
              <a:lnSpc>
                <a:spcPct val="150000"/>
              </a:lnSpc>
            </a:pPr>
            <a:endParaRPr lang="pl-PL" sz="1400"/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/>
              <a:t>technicy ekonomiści odbyli praktyki w biurach WSA w Berlinie; w ramach praktyk zapoznali się z funkcjonowaniem biura oraz przeszli przez większość działów biura, 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endParaRPr lang="pl-PL" sz="1400"/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/>
              <a:t>bardzo ciekawe praktyki odbyli technicy elektrycy oraz technicy organizacji reklamy – może to być przykład dobrej praktyki, 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endParaRPr lang="pl-PL" sz="1400"/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/>
              <a:t> przedstawiciel WSA Berlin zaproponował dużo wcześniej aby w ramach praktyk wykonać mural reklamujący ich instytucję;  mural miał być wykonany na ścianie budynku i być doświetlony specjalnymi lampami z  zainstalowanymi czujnikami załączającymi oświetlenie (zmierzchowe, zbliżeniowe itd.); </a:t>
            </a:r>
          </a:p>
        </p:txBody>
      </p:sp>
      <p:sp>
        <p:nvSpPr>
          <p:cNvPr id="14342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85720" y="1412875"/>
            <a:ext cx="8858280" cy="580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895350" lvl="1" indent="-4381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pl-PL" sz="1400" dirty="0"/>
              <a:t>zadaniem techników elektryków było zaprojektowanie instalacji elektrycznej i teleinformatycznej </a:t>
            </a:r>
            <a:br>
              <a:rPr lang="pl-PL" sz="1400" dirty="0"/>
            </a:br>
            <a:r>
              <a:rPr lang="pl-PL" sz="1400" dirty="0"/>
              <a:t>w budynkach WSA , przygotowanie specyfikacji zapotrzebowania w języku niemieckim oraz wykonanie wszystkich prac elektrycznych;</a:t>
            </a:r>
          </a:p>
          <a:p>
            <a:pPr marL="895350" lvl="1" indent="-43815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pl-PL" sz="1400" dirty="0"/>
          </a:p>
          <a:p>
            <a:pPr marL="895350" lvl="1" indent="-4381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pl-PL" sz="1400" dirty="0"/>
              <a:t>zadaniem techników organizacji reklamy było wykonanie projektu </a:t>
            </a:r>
            <a:r>
              <a:rPr lang="pl-PL" sz="1400" dirty="0" err="1"/>
              <a:t>murala</a:t>
            </a:r>
            <a:r>
              <a:rPr lang="pl-PL" sz="1400" dirty="0"/>
              <a:t> i to przy użyciu programów graficznych używanych w WSA Berlin (trudnością było to, iż logotyp musiał być zgodny ze wszystkimi wytycznymi WSA – kształt, rozmiary, kolory itd.), uzyskanie zatwierdzenia projektu przez dyrekcję WSA Berlin oraz wykonanie wszelkich prac graficznych;</a:t>
            </a:r>
          </a:p>
          <a:p>
            <a:pPr marL="895350" lvl="1" indent="-43815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pl-PL" sz="1400" dirty="0"/>
          </a:p>
          <a:p>
            <a:pPr marL="895350" lvl="1" indent="-4381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pl-PL" sz="1400" dirty="0"/>
              <a:t>zadaniem strony niemieckiej było uzyskanie zgody na wykonanie </a:t>
            </a:r>
            <a:r>
              <a:rPr lang="pl-PL" sz="1400" dirty="0" err="1"/>
              <a:t>murala</a:t>
            </a:r>
            <a:r>
              <a:rPr lang="pl-PL" sz="1400" dirty="0"/>
              <a:t>,  i tu zaczęły się schody, okazało się że zaplanowanej wcześniej ścianie nie może  powstać  mural, musiał zostać wykonany </a:t>
            </a:r>
            <a:br>
              <a:rPr lang="pl-PL" sz="1400" dirty="0"/>
            </a:br>
            <a:r>
              <a:rPr lang="pl-PL" sz="1400" dirty="0"/>
              <a:t>na specjalnym stelażu, </a:t>
            </a:r>
          </a:p>
          <a:p>
            <a:pPr marL="895350" lvl="1" indent="-43815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pl-PL" sz="1400" dirty="0"/>
          </a:p>
          <a:p>
            <a:pPr marL="895350" lvl="1" indent="-43815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pl-PL" sz="1400" dirty="0"/>
              <a:t>pracodawca zapewnił młodzieży odzież ochronną, instruktora - elektryka z uprawnieniami, narzędzi, materiałów eksploatacyjnych, komputerów, projektora, zabezpieczenia przed deszczem; </a:t>
            </a:r>
          </a:p>
          <a:p>
            <a:pPr>
              <a:defRPr/>
            </a:pPr>
            <a:r>
              <a:rPr lang="pl-PL" sz="1400" dirty="0"/>
              <a:t> </a:t>
            </a:r>
          </a:p>
          <a:p>
            <a:pPr marL="809625" lvl="1" indent="-352425">
              <a:lnSpc>
                <a:spcPct val="150000"/>
              </a:lnSpc>
              <a:defRPr/>
            </a:pPr>
            <a:endParaRPr lang="pl-PL" sz="1400" dirty="0"/>
          </a:p>
          <a:p>
            <a:pPr marL="809625" lvl="1" indent="-352425">
              <a:lnSpc>
                <a:spcPct val="150000"/>
              </a:lnSpc>
              <a:defRPr/>
            </a:pPr>
            <a:endParaRPr lang="pl-PL" sz="1400" dirty="0"/>
          </a:p>
        </p:txBody>
      </p:sp>
      <p:sp>
        <p:nvSpPr>
          <p:cNvPr id="19461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18435" name="pole tekstowe 17"/>
          <p:cNvSpPr txBox="1">
            <a:spLocks noChangeArrowheads="1"/>
          </p:cNvSpPr>
          <p:nvPr/>
        </p:nvSpPr>
        <p:spPr bwMode="auto">
          <a:xfrm rot="-5400000">
            <a:off x="-1296987" y="3311525"/>
            <a:ext cx="33226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/>
              <a:t>T e c h n i k   e k o n o m i s t a</a:t>
            </a: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989138"/>
            <a:ext cx="3671887" cy="2232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4292600"/>
            <a:ext cx="3671887" cy="2066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843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1989138"/>
            <a:ext cx="3744913" cy="2303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8439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3800" y="4221163"/>
            <a:ext cx="3744913" cy="2160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8440" name="Obraz 18" descr="PRZYCISK_2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pole tekstowe 12"/>
          <p:cNvSpPr txBox="1">
            <a:spLocks noChangeArrowheads="1"/>
          </p:cNvSpPr>
          <p:nvPr/>
        </p:nvSpPr>
        <p:spPr bwMode="auto">
          <a:xfrm>
            <a:off x="1042988" y="1268413"/>
            <a:ext cx="74898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180975" algn="just"/>
            <a:endParaRPr lang="pl-PL" sz="1400" b="1">
              <a:solidFill>
                <a:srgbClr val="0070C0"/>
              </a:solidFill>
              <a:ea typeface="Calibri" pitchFamily="34" charset="0"/>
              <a:cs typeface="Times New Roman" pitchFamily="18" charset="0"/>
            </a:endParaRPr>
          </a:p>
          <a:p>
            <a:pPr marL="266700" indent="-180975" algn="just"/>
            <a:endParaRPr lang="pl-PL" sz="3200" b="1">
              <a:solidFill>
                <a:srgbClr val="0070C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364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15365" name="Picture 3" descr="C:\Users\Łukasz\Desktop\Praktyka zawodowa\IMG_20170518_0817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989138"/>
            <a:ext cx="3476625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C:\Users\Łukasz\Desktop\Praktyka zawodowa\IMG_20170518_1115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8888" y="4149725"/>
            <a:ext cx="3457575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2" descr="C:\Users\Łukasz\Desktop\Praktyka zawodowa\IMG_20170522_1241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1989138"/>
            <a:ext cx="3671887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5" descr="C:\Users\Łukasz\Desktop\Praktyka zawodowa\IMG_20170523_08174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463" y="4149725"/>
            <a:ext cx="3671887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Prostokąt 14"/>
          <p:cNvSpPr>
            <a:spLocks noChangeArrowheads="1"/>
          </p:cNvSpPr>
          <p:nvPr/>
        </p:nvSpPr>
        <p:spPr bwMode="auto">
          <a:xfrm rot="-5400000">
            <a:off x="-1072356" y="3244057"/>
            <a:ext cx="2873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/>
              <a:t>T e c h n i k    e l e k t r y k</a:t>
            </a:r>
          </a:p>
        </p:txBody>
      </p:sp>
      <p:sp>
        <p:nvSpPr>
          <p:cNvPr id="15370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pole tekstowe 15"/>
          <p:cNvSpPr txBox="1">
            <a:spLocks noChangeArrowheads="1"/>
          </p:cNvSpPr>
          <p:nvPr/>
        </p:nvSpPr>
        <p:spPr bwMode="auto">
          <a:xfrm>
            <a:off x="16922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16388" name="Prostokąt 14"/>
          <p:cNvSpPr>
            <a:spLocks noChangeArrowheads="1"/>
          </p:cNvSpPr>
          <p:nvPr/>
        </p:nvSpPr>
        <p:spPr bwMode="auto">
          <a:xfrm rot="-5400000">
            <a:off x="-1072356" y="3244057"/>
            <a:ext cx="2873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/>
              <a:t>T e c h n i k    e l e k t r y k</a:t>
            </a:r>
          </a:p>
        </p:txBody>
      </p:sp>
      <p:pic>
        <p:nvPicPr>
          <p:cNvPr id="16389" name="Picture 2" descr="C:\Users\Łukasz\Desktop\Praktyka zawodowa\IMG_20170523_1036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6375" y="1989138"/>
            <a:ext cx="3382963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" descr="C:\Users\Łukasz\Desktop\Praktyka zawodowa\IMG_20170523_1036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1989138"/>
            <a:ext cx="3311525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4" descr="C:\Users\Łukasz\Desktop\Praktyka zawodowa\IMG_20170523_1037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6375" y="3860800"/>
            <a:ext cx="33591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5" descr="C:\Users\Łukasz\Desktop\Praktyka zawodowa\IMG_20170523_1308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363" y="3860800"/>
            <a:ext cx="3311525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pole tekstowe 12"/>
          <p:cNvSpPr txBox="1">
            <a:spLocks noChangeArrowheads="1"/>
          </p:cNvSpPr>
          <p:nvPr/>
        </p:nvSpPr>
        <p:spPr bwMode="auto">
          <a:xfrm>
            <a:off x="1042988" y="1268413"/>
            <a:ext cx="74898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180975" algn="just"/>
            <a:endParaRPr lang="pl-PL" sz="1400" b="1">
              <a:solidFill>
                <a:srgbClr val="0070C0"/>
              </a:solidFill>
              <a:ea typeface="Calibri" pitchFamily="34" charset="0"/>
              <a:cs typeface="Times New Roman" pitchFamily="18" charset="0"/>
            </a:endParaRPr>
          </a:p>
          <a:p>
            <a:pPr marL="266700" indent="-180975" algn="just"/>
            <a:endParaRPr lang="pl-PL" sz="3200" b="1">
              <a:solidFill>
                <a:srgbClr val="0070C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7411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989138"/>
            <a:ext cx="3743325" cy="2808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7" y="1988840"/>
            <a:ext cx="4104457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076700"/>
            <a:ext cx="4105275" cy="236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741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0113" y="4076700"/>
            <a:ext cx="3743325" cy="2373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7416" name="Obraz 18" descr="PRZYCISK_2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pole tekstowe 17"/>
          <p:cNvSpPr txBox="1">
            <a:spLocks noChangeArrowheads="1"/>
          </p:cNvSpPr>
          <p:nvPr/>
        </p:nvSpPr>
        <p:spPr bwMode="auto">
          <a:xfrm rot="-5400000">
            <a:off x="-1296987" y="3311525"/>
            <a:ext cx="33226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/>
              <a:t>T e c h n i k   e k o n o m i s t a</a:t>
            </a:r>
          </a:p>
        </p:txBody>
      </p:sp>
      <p:sp>
        <p:nvSpPr>
          <p:cNvPr id="17418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pole tekstowe 15"/>
          <p:cNvSpPr txBox="1">
            <a:spLocks noChangeArrowheads="1"/>
          </p:cNvSpPr>
          <p:nvPr/>
        </p:nvSpPr>
        <p:spPr bwMode="auto">
          <a:xfrm>
            <a:off x="1679575" y="2493963"/>
            <a:ext cx="6481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20483" name="pole tekstowe 17"/>
          <p:cNvSpPr txBox="1">
            <a:spLocks noChangeArrowheads="1"/>
          </p:cNvSpPr>
          <p:nvPr/>
        </p:nvSpPr>
        <p:spPr bwMode="auto">
          <a:xfrm rot="-5400000">
            <a:off x="-1822449" y="3311525"/>
            <a:ext cx="4373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/>
              <a:t>T e c h n i k   o r g n i z a c j i r e k l a m y</a:t>
            </a:r>
          </a:p>
        </p:txBody>
      </p:sp>
      <p:pic>
        <p:nvPicPr>
          <p:cNvPr id="20484" name="Obraz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1875" y="1557338"/>
            <a:ext cx="4824413" cy="299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Symbol zastępczy zawartości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1875" y="3862388"/>
            <a:ext cx="4824413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Symbol zastępczy zawartości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6288" y="1557338"/>
            <a:ext cx="3036887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Obraz 18" descr="PRZYCISK_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ytuł 1"/>
          <p:cNvSpPr>
            <a:spLocks noGrp="1"/>
          </p:cNvSpPr>
          <p:nvPr>
            <p:ph type="title"/>
          </p:nvPr>
        </p:nvSpPr>
        <p:spPr>
          <a:xfrm>
            <a:off x="500063" y="571500"/>
            <a:ext cx="8229600" cy="1143000"/>
          </a:xfrm>
        </p:spPr>
        <p:txBody>
          <a:bodyPr/>
          <a:lstStyle/>
          <a:p>
            <a:r>
              <a:rPr lang="pl-PL" sz="2800" b="1" smtClean="0"/>
              <a:t>Przykład dobrej praktyki w zakresie kształcenia zawodowego u pracodawców.</a:t>
            </a:r>
            <a:r>
              <a:rPr lang="pl-PL" smtClean="0"/>
              <a:t/>
            </a:r>
            <a:br>
              <a:rPr lang="pl-PL" smtClean="0"/>
            </a:br>
            <a:endParaRPr 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85813" y="1600200"/>
            <a:ext cx="8358187" cy="4525963"/>
          </a:xfrm>
        </p:spPr>
        <p:txBody>
          <a:bodyPr/>
          <a:lstStyle/>
          <a:p>
            <a:pPr algn="ctr">
              <a:defRPr/>
            </a:pPr>
            <a:endParaRPr lang="pl-PL" sz="2400" dirty="0" smtClean="0"/>
          </a:p>
          <a:p>
            <a:pPr marL="457200" indent="-457200">
              <a:buFont typeface="Arial" charset="0"/>
              <a:buAutoNum type="arabicPeriod"/>
              <a:defRPr/>
            </a:pPr>
            <a:r>
              <a:rPr lang="pl-PL" sz="2400" dirty="0" smtClean="0"/>
              <a:t>kształcenie dualne w technikum </a:t>
            </a:r>
            <a:r>
              <a:rPr lang="pl-PL" sz="2400" dirty="0" smtClean="0"/>
              <a:t>kształcącym </a:t>
            </a:r>
            <a:r>
              <a:rPr lang="pl-PL" sz="2400" dirty="0" smtClean="0"/>
              <a:t>w zawodzie</a:t>
            </a:r>
            <a:r>
              <a:rPr lang="pl-PL" sz="2400" dirty="0" smtClean="0"/>
              <a:t> technik mechanik w </a:t>
            </a:r>
            <a:r>
              <a:rPr lang="pl-PL" sz="2400" dirty="0" smtClean="0"/>
              <a:t>porozumieniu z firmą NORD,</a:t>
            </a:r>
          </a:p>
          <a:p>
            <a:pPr marL="457200" indent="-457200">
              <a:buFont typeface="Arial" charset="0"/>
              <a:buNone/>
              <a:defRPr/>
            </a:pPr>
            <a:endParaRPr lang="pl-PL" sz="2400" dirty="0" smtClean="0"/>
          </a:p>
          <a:p>
            <a:pPr marL="457200" indent="-457200">
              <a:buNone/>
              <a:defRPr/>
            </a:pPr>
            <a:r>
              <a:rPr lang="pl-PL" sz="2400" dirty="0" smtClean="0"/>
              <a:t>2.   kształcenie „kombinowane” w zasadniczej szkole zawodowej – operator obrabiarek skrawających w porozumieniu z firmą NORD,</a:t>
            </a:r>
          </a:p>
          <a:p>
            <a:pPr marL="457200" indent="-457200">
              <a:buFont typeface="Arial" charset="0"/>
              <a:buAutoNum type="arabicPeriod"/>
              <a:defRPr/>
            </a:pPr>
            <a:endParaRPr lang="pl-PL" sz="2400" dirty="0" smtClean="0"/>
          </a:p>
          <a:p>
            <a:pPr>
              <a:buFont typeface="Arial" charset="0"/>
              <a:buNone/>
              <a:defRPr/>
            </a:pPr>
            <a:r>
              <a:rPr lang="pl-PL" sz="2400" dirty="0" smtClean="0"/>
              <a:t>3. praktyki zawodowe uczniów technikum u pracodawcy  zagranicznego w ramach programu Erasmus</a:t>
            </a:r>
            <a:r>
              <a:rPr lang="pl-PL" sz="2400" dirty="0" smtClean="0"/>
              <a:t>+</a:t>
            </a:r>
            <a:endParaRPr lang="pl-PL" sz="2400" dirty="0" smtClean="0"/>
          </a:p>
          <a:p>
            <a:pPr algn="ctr">
              <a:buFont typeface="Arial" charset="0"/>
              <a:buNone/>
              <a:defRPr/>
            </a:pPr>
            <a:endParaRPr lang="pl-PL" sz="2400" dirty="0" smtClean="0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Obraz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628775"/>
            <a:ext cx="3960813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pole tekstowe 15"/>
          <p:cNvSpPr txBox="1">
            <a:spLocks noChangeArrowheads="1"/>
          </p:cNvSpPr>
          <p:nvPr/>
        </p:nvSpPr>
        <p:spPr bwMode="auto">
          <a:xfrm>
            <a:off x="1679575" y="2492375"/>
            <a:ext cx="6481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21508" name="pole tekstowe 17"/>
          <p:cNvSpPr txBox="1">
            <a:spLocks noChangeArrowheads="1"/>
          </p:cNvSpPr>
          <p:nvPr/>
        </p:nvSpPr>
        <p:spPr bwMode="auto">
          <a:xfrm rot="-5400000">
            <a:off x="-1822449" y="3311525"/>
            <a:ext cx="4373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/>
              <a:t>T e c h n i k   o r g n i z a c j i r e k l a m y</a:t>
            </a:r>
          </a:p>
        </p:txBody>
      </p:sp>
      <p:pic>
        <p:nvPicPr>
          <p:cNvPr id="21509" name="Obraz 18" descr="PRZYCISK_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Obraz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1628775"/>
            <a:ext cx="3816350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Symbol zastępczy zawartości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6013" y="4005263"/>
            <a:ext cx="3808412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3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7900" y="3429000"/>
            <a:ext cx="4049713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3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22531" name="pole tekstowe 17"/>
          <p:cNvSpPr txBox="1">
            <a:spLocks noChangeArrowheads="1"/>
          </p:cNvSpPr>
          <p:nvPr/>
        </p:nvSpPr>
        <p:spPr bwMode="auto">
          <a:xfrm rot="-5400000">
            <a:off x="-1822449" y="3311525"/>
            <a:ext cx="4373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/>
              <a:t>T e c h n i k   o r g n i z a c j i r e k l a m y</a:t>
            </a:r>
          </a:p>
        </p:txBody>
      </p:sp>
      <p:pic>
        <p:nvPicPr>
          <p:cNvPr id="22532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Symbol zastępczy zawartości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8175" y="2060575"/>
            <a:ext cx="6048375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79388" y="1412875"/>
            <a:ext cx="8750300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895350" lvl="1" indent="-438150" algn="ctr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pl-PL" sz="1400" dirty="0"/>
              <a:t>oprócz  typowych zdań wykonywanych przez uczniów w ramach praktyk, w czasie wolnym nasi uczniowie mogli skorzystać z szeregu atrakcji przygotowanych zarówno przez  organizatora praktyk jak i opiekunów.  m.in. zwiedzanie Berlina i Poczdamu, </a:t>
            </a:r>
            <a:r>
              <a:rPr lang="pl-PL" sz="1400" dirty="0">
                <a:solidFill>
                  <a:srgbClr val="000000"/>
                </a:solidFill>
              </a:rPr>
              <a:t>rejs statkiem po </a:t>
            </a:r>
            <a:r>
              <a:rPr lang="pl-PL" sz="1400" dirty="0" err="1">
                <a:solidFill>
                  <a:srgbClr val="000000"/>
                </a:solidFill>
              </a:rPr>
              <a:t>Teltow-kanal</a:t>
            </a:r>
            <a:r>
              <a:rPr lang="pl-PL" sz="1400" dirty="0">
                <a:solidFill>
                  <a:srgbClr val="000000"/>
                </a:solidFill>
              </a:rPr>
              <a:t>. przejażdżki rowerowe oraz współzawodnictwo sportowe w tenisa stołowego oraz kręglach,</a:t>
            </a:r>
            <a:endParaRPr lang="de-DE" sz="1400" dirty="0">
              <a:solidFill>
                <a:srgbClr val="000000"/>
              </a:solidFill>
            </a:endParaRPr>
          </a:p>
          <a:p>
            <a:pPr marL="895350" lvl="1" indent="-438150">
              <a:lnSpc>
                <a:spcPct val="150000"/>
              </a:lnSpc>
              <a:defRPr/>
            </a:pPr>
            <a:r>
              <a:rPr lang="pl-PL" sz="1400" dirty="0"/>
              <a:t>  </a:t>
            </a:r>
          </a:p>
          <a:p>
            <a:pPr marL="809625" lvl="1" indent="-352425">
              <a:lnSpc>
                <a:spcPct val="150000"/>
              </a:lnSpc>
              <a:defRPr/>
            </a:pPr>
            <a:endParaRPr lang="pl-PL" sz="1400" dirty="0"/>
          </a:p>
          <a:p>
            <a:pPr marL="809625" lvl="1" indent="-352425">
              <a:lnSpc>
                <a:spcPct val="150000"/>
              </a:lnSpc>
              <a:defRPr/>
            </a:pPr>
            <a:endParaRPr lang="pl-PL" sz="1400" dirty="0"/>
          </a:p>
        </p:txBody>
      </p:sp>
      <p:pic>
        <p:nvPicPr>
          <p:cNvPr id="23557" name="Obraz 8" descr="obrazek_sredni_399662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63" y="2857500"/>
            <a:ext cx="5357812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2133600"/>
            <a:ext cx="3810000" cy="28559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997200"/>
            <a:ext cx="4311650" cy="32321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</p:spPr>
      </p:pic>
      <p:sp>
        <p:nvSpPr>
          <p:cNvPr id="24582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4365625"/>
            <a:ext cx="8161338" cy="17510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713" y="2205038"/>
            <a:ext cx="2770187" cy="20780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2205038"/>
            <a:ext cx="2808288" cy="21066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</p:spPr>
      </p:pic>
      <p:sp>
        <p:nvSpPr>
          <p:cNvPr id="25607" name="Tytuł 11"/>
          <p:cNvSpPr>
            <a:spLocks noGrp="1"/>
          </p:cNvSpPr>
          <p:nvPr>
            <p:ph type="title"/>
          </p:nvPr>
        </p:nvSpPr>
        <p:spPr>
          <a:xfrm>
            <a:off x="250825" y="476250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2349500"/>
            <a:ext cx="4156075" cy="3382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2349500"/>
            <a:ext cx="3779838" cy="3382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6630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27652" name="Symbol zastępczy zawartości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205038"/>
            <a:ext cx="3240088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Obraz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2181225"/>
            <a:ext cx="3095625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2133600"/>
            <a:ext cx="3024188" cy="40322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133600"/>
            <a:ext cx="3057525" cy="40767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>
            <a:outerShdw dist="139498" dir="2700000" algn="ctr" rotWithShape="0">
              <a:srgbClr val="333333">
                <a:alpha val="65019"/>
              </a:srgbClr>
            </a:outerShdw>
          </a:effectLst>
        </p:spPr>
      </p:pic>
      <p:sp>
        <p:nvSpPr>
          <p:cNvPr id="28678" name="Tytuł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smtClean="0"/>
              <a:t>Praktyki zawodowe uczniów technikum </a:t>
            </a:r>
            <a:br>
              <a:rPr lang="pl-PL" sz="2800" b="1" smtClean="0"/>
            </a:br>
            <a:r>
              <a:rPr lang="pl-PL" sz="2800" b="1" smtClean="0"/>
              <a:t> Urząd Żeglugi Rzecznej i Śródlądowej – WSA Berlin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Prostokąt 4"/>
          <p:cNvSpPr>
            <a:spLocks noChangeArrowheads="1"/>
          </p:cNvSpPr>
          <p:nvPr/>
        </p:nvSpPr>
        <p:spPr bwMode="auto">
          <a:xfrm>
            <a:off x="2051050" y="2852738"/>
            <a:ext cx="49641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3600"/>
              <a:t>DZIĘKUJĘ ZA UWAGĘ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200" b="1" smtClean="0"/>
              <a:t>NORD napędy</a:t>
            </a:r>
            <a:r>
              <a:rPr lang="pl-PL" sz="1400" smtClean="0"/>
              <a:t/>
            </a:r>
            <a:br>
              <a:rPr lang="pl-PL" sz="1400" smtClean="0"/>
            </a:br>
            <a:endParaRPr lang="pl-PL" sz="1400" smtClean="0"/>
          </a:p>
        </p:txBody>
      </p:sp>
      <p:sp>
        <p:nvSpPr>
          <p:cNvPr id="4099" name="Symbol zastępczy zawartości 2"/>
          <p:cNvSpPr>
            <a:spLocks noGrp="1"/>
          </p:cNvSpPr>
          <p:nvPr>
            <p:ph idx="1"/>
          </p:nvPr>
        </p:nvSpPr>
        <p:spPr>
          <a:xfrm>
            <a:off x="142875" y="1143000"/>
            <a:ext cx="9001125" cy="5383213"/>
          </a:xfrm>
        </p:spPr>
        <p:txBody>
          <a:bodyPr/>
          <a:lstStyle/>
          <a:p>
            <a:pPr indent="1722438">
              <a:buFont typeface="Arial" charset="0"/>
              <a:buNone/>
            </a:pPr>
            <a:r>
              <a:rPr lang="pl-PL" sz="2400" dirty="0" smtClean="0"/>
              <a:t>Podstawowe produkty:</a:t>
            </a:r>
          </a:p>
          <a:p>
            <a:pPr indent="1722438">
              <a:buFont typeface="Arial" charset="0"/>
              <a:buNone/>
            </a:pPr>
            <a:r>
              <a:rPr lang="pl-PL" sz="2400" dirty="0" smtClean="0"/>
              <a:t>- motoreduktory,</a:t>
            </a:r>
          </a:p>
          <a:p>
            <a:pPr indent="1722438">
              <a:buFont typeface="Arial" charset="0"/>
              <a:buNone/>
            </a:pPr>
            <a:r>
              <a:rPr lang="pl-PL" sz="2400" dirty="0" smtClean="0"/>
              <a:t>- silniki,</a:t>
            </a:r>
          </a:p>
          <a:p>
            <a:pPr indent="1722438">
              <a:buFont typeface="Arial" charset="0"/>
              <a:buNone/>
            </a:pPr>
            <a:r>
              <a:rPr lang="pl-PL" sz="2400" dirty="0" smtClean="0"/>
              <a:t>- elektronika napędowa,</a:t>
            </a:r>
          </a:p>
          <a:p>
            <a:pPr indent="1722438">
              <a:buFont typeface="Arial" charset="0"/>
              <a:buNone/>
            </a:pPr>
            <a:r>
              <a:rPr lang="pl-PL" sz="2400" dirty="0" smtClean="0"/>
              <a:t>- rozwiązania napędowe do stref </a:t>
            </a:r>
            <a:r>
              <a:rPr lang="pl-PL" sz="2400" dirty="0" smtClean="0"/>
              <a:t>zagrożonych   </a:t>
            </a:r>
            <a:endParaRPr lang="pl-PL" sz="2400" dirty="0" smtClean="0"/>
          </a:p>
          <a:p>
            <a:pPr indent="1722438">
              <a:buFont typeface="Arial" charset="0"/>
              <a:buNone/>
            </a:pPr>
            <a:r>
              <a:rPr lang="pl-PL" sz="2400" dirty="0" smtClean="0"/>
              <a:t>  </a:t>
            </a:r>
            <a:r>
              <a:rPr lang="pl-PL" sz="2400" dirty="0" smtClean="0"/>
              <a:t>wybuchem;</a:t>
            </a:r>
            <a:endParaRPr lang="pl-PL" sz="2400" dirty="0" smtClean="0"/>
          </a:p>
        </p:txBody>
      </p:sp>
      <p:pic>
        <p:nvPicPr>
          <p:cNvPr id="4100" name="Obraz 6" descr="TEST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3857625"/>
            <a:ext cx="393541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Obraz 7" descr="siedziba firm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5663" y="3857625"/>
            <a:ext cx="43402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200" b="1" smtClean="0"/>
              <a:t>NORD napędy</a:t>
            </a:r>
          </a:p>
        </p:txBody>
      </p:sp>
      <p:sp>
        <p:nvSpPr>
          <p:cNvPr id="512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47688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pl-PL" sz="2400" smtClean="0"/>
              <a:t>Referencje: </a:t>
            </a:r>
          </a:p>
          <a:p>
            <a:pPr algn="ctr">
              <a:buFont typeface="Arial" charset="0"/>
              <a:buNone/>
            </a:pPr>
            <a:r>
              <a:rPr lang="pl-PL" sz="2400" smtClean="0"/>
              <a:t>-browar OCTOPI (USA),</a:t>
            </a:r>
          </a:p>
          <a:p>
            <a:pPr algn="ctr">
              <a:buFont typeface="Arial" charset="0"/>
              <a:buNone/>
            </a:pPr>
            <a:r>
              <a:rPr lang="pl-PL" sz="2400" smtClean="0"/>
              <a:t>-fabryka czekolady ZOTTER (Austria),</a:t>
            </a:r>
          </a:p>
          <a:p>
            <a:pPr algn="ctr">
              <a:buFont typeface="Arial" charset="0"/>
              <a:buNone/>
            </a:pPr>
            <a:r>
              <a:rPr lang="pl-PL" sz="2400" smtClean="0"/>
              <a:t>-lotnisko w Hamburgu (Niemcy),</a:t>
            </a:r>
          </a:p>
          <a:p>
            <a:pPr algn="ctr">
              <a:buFont typeface="Arial" charset="0"/>
              <a:buNone/>
            </a:pPr>
            <a:r>
              <a:rPr lang="pl-PL" sz="2400" smtClean="0"/>
              <a:t>-walcownia metali SMS MEER (Bahrajn),</a:t>
            </a:r>
          </a:p>
          <a:p>
            <a:pPr algn="ctr">
              <a:buFont typeface="Arial" charset="0"/>
              <a:buNone/>
            </a:pPr>
            <a:r>
              <a:rPr lang="pl-PL" sz="2400" smtClean="0"/>
              <a:t>-żwirownia NORSTONE (Norwegia),</a:t>
            </a:r>
          </a:p>
          <a:p>
            <a:pPr algn="ctr">
              <a:buFont typeface="Arial" charset="0"/>
              <a:buNone/>
            </a:pPr>
            <a:r>
              <a:rPr lang="pl-PL" sz="2400" smtClean="0"/>
              <a:t>-elektrownia słoneczna TORRESOL (Hiszpania),</a:t>
            </a:r>
          </a:p>
          <a:p>
            <a:pPr algn="ctr">
              <a:buFont typeface="Arial" charset="0"/>
              <a:buNone/>
            </a:pPr>
            <a:r>
              <a:rPr lang="pl-PL" sz="2400" smtClean="0"/>
              <a:t>-żurawie wieżowe ELECTROMECH (Indie),</a:t>
            </a:r>
          </a:p>
          <a:p>
            <a:pPr algn="ctr">
              <a:buFont typeface="Arial" charset="0"/>
              <a:buNone/>
            </a:pPr>
            <a:r>
              <a:rPr lang="pl-PL" sz="2400" smtClean="0"/>
              <a:t>-oczyszczalnia ścieków ONAS (Tunezja),</a:t>
            </a:r>
          </a:p>
          <a:p>
            <a:pPr algn="ctr">
              <a:buFont typeface="Arial" charset="0"/>
              <a:buNone/>
            </a:pPr>
            <a:r>
              <a:rPr lang="pl-PL" sz="2400" smtClean="0"/>
              <a:t>-teatr w Duisburgu (Niemcy);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0" y="1357313"/>
            <a:ext cx="914400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 algn="ctr"/>
            <a:r>
              <a:rPr lang="pl-PL" sz="1600" dirty="0">
                <a:latin typeface="Verdana" pitchFamily="34" charset="0"/>
                <a:cs typeface="Times New Roman" pitchFamily="18" charset="0"/>
              </a:rPr>
              <a:t>Kształcenie zawodowe praktyczne odbywa się w:</a:t>
            </a:r>
          </a:p>
          <a:p>
            <a:pPr lvl="1" algn="ctr"/>
            <a:r>
              <a:rPr lang="pl-PL" sz="1600" dirty="0">
                <a:latin typeface="Verdana" pitchFamily="34" charset="0"/>
                <a:cs typeface="Times New Roman" pitchFamily="18" charset="0"/>
              </a:rPr>
              <a:t> </a:t>
            </a:r>
            <a:endParaRPr lang="pl-PL" sz="1600" dirty="0"/>
          </a:p>
          <a:p>
            <a:pPr marL="990600" lvl="2" indent="-361950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pl-PL" sz="1600" dirty="0">
                <a:latin typeface="Verdana" pitchFamily="34" charset="0"/>
                <a:cs typeface="Times New Roman" pitchFamily="18" charset="0"/>
              </a:rPr>
              <a:t>szkole: pracownia konstrukcji maszyn - </a:t>
            </a: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60 godzin, </a:t>
            </a:r>
            <a:r>
              <a:rPr lang="pl-PL" sz="1600" dirty="0">
                <a:latin typeface="Verdana" pitchFamily="34" charset="0"/>
                <a:cs typeface="Times New Roman" pitchFamily="18" charset="0"/>
              </a:rPr>
              <a:t>pracownia procesów produkcyjnych – </a:t>
            </a: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165 godzin;</a:t>
            </a:r>
            <a:endParaRPr lang="pl-PL" sz="1600" dirty="0"/>
          </a:p>
          <a:p>
            <a:pPr marL="990600" lvl="2" indent="-361950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pl-PL" sz="1600" dirty="0">
                <a:latin typeface="Verdana" pitchFamily="34" charset="0"/>
                <a:cs typeface="Times New Roman" pitchFamily="18" charset="0"/>
              </a:rPr>
              <a:t>centrum kształcenia praktycznego w Centrum Kształcenia Zawodowego </a:t>
            </a:r>
            <a:br>
              <a:rPr lang="pl-PL" sz="1600" dirty="0">
                <a:latin typeface="Verdana" pitchFamily="34" charset="0"/>
                <a:cs typeface="Times New Roman" pitchFamily="18" charset="0"/>
              </a:rPr>
            </a:br>
            <a:r>
              <a:rPr lang="pl-PL" sz="1600" dirty="0">
                <a:latin typeface="Verdana" pitchFamily="34" charset="0"/>
                <a:cs typeface="Times New Roman" pitchFamily="18" charset="0"/>
              </a:rPr>
              <a:t>i Ustawicznego </a:t>
            </a:r>
            <a:r>
              <a:rPr lang="pl-PL" sz="1600" dirty="0">
                <a:latin typeface="Calibri" pitchFamily="34" charset="0"/>
                <a:cs typeface="Times New Roman" pitchFamily="18" charset="0"/>
              </a:rPr>
              <a:t>„</a:t>
            </a:r>
            <a:r>
              <a:rPr lang="pl-PL" sz="1600" dirty="0">
                <a:latin typeface="Verdana" pitchFamily="34" charset="0"/>
                <a:cs typeface="Times New Roman" pitchFamily="18" charset="0"/>
              </a:rPr>
              <a:t>Elektryk</a:t>
            </a:r>
            <a:r>
              <a:rPr lang="pl-PL" sz="1600" dirty="0">
                <a:latin typeface="Calibri" pitchFamily="34" charset="0"/>
                <a:cs typeface="Times New Roman" pitchFamily="18" charset="0"/>
              </a:rPr>
              <a:t>”</a:t>
            </a:r>
            <a:r>
              <a:rPr lang="pl-PL" sz="1600" dirty="0">
                <a:latin typeface="Verdana" pitchFamily="34" charset="0"/>
                <a:cs typeface="Times New Roman" pitchFamily="18" charset="0"/>
              </a:rPr>
              <a:t> w Nowej Soli: pracownia programowania obrabiarek sterowanych numerycznie - </a:t>
            </a: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255 godzin;</a:t>
            </a:r>
            <a:endParaRPr lang="pl-PL" sz="1600" dirty="0"/>
          </a:p>
          <a:p>
            <a:pPr marL="990600" lvl="2" indent="-361950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pl-PL" sz="1600" b="1" dirty="0" smtClean="0">
                <a:latin typeface="Verdana" pitchFamily="34" charset="0"/>
                <a:cs typeface="Times New Roman" pitchFamily="18" charset="0"/>
              </a:rPr>
              <a:t>firmie </a:t>
            </a:r>
            <a:r>
              <a:rPr lang="pl-PL" sz="1600" b="1" dirty="0">
                <a:latin typeface="Verdana" pitchFamily="34" charset="0"/>
                <a:cs typeface="Times New Roman" pitchFamily="18" charset="0"/>
              </a:rPr>
              <a:t>NORD Napędy Zakłady Produkcyjne w Nowej Soli </a:t>
            </a:r>
            <a:r>
              <a:rPr lang="pl-PL" sz="1600" b="1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pl-PL" sz="1600" b="1" dirty="0">
                <a:latin typeface="Verdana" pitchFamily="34" charset="0"/>
                <a:cs typeface="Times New Roman" pitchFamily="18" charset="0"/>
              </a:rPr>
              <a:t> zajęcia praktyczne - </a:t>
            </a:r>
            <a:r>
              <a:rPr lang="pl-PL" sz="1600" b="1" dirty="0" smtClean="0">
                <a:latin typeface="Verdana" pitchFamily="34" charset="0"/>
                <a:cs typeface="Times New Roman" pitchFamily="18" charset="0"/>
              </a:rPr>
              <a:t>270 godzin</a:t>
            </a:r>
            <a:r>
              <a:rPr lang="pl-PL" sz="1600" b="1" dirty="0">
                <a:latin typeface="Verdana" pitchFamily="34" charset="0"/>
                <a:cs typeface="Times New Roman" pitchFamily="18" charset="0"/>
              </a:rPr>
              <a:t>;</a:t>
            </a:r>
          </a:p>
          <a:p>
            <a:pPr marL="990600" lvl="2" indent="-361950" algn="ctr" eaLnBrk="0" hangingPunct="0">
              <a:lnSpc>
                <a:spcPct val="150000"/>
              </a:lnSpc>
            </a:pPr>
            <a:endParaRPr lang="pl-PL" sz="1600" dirty="0">
              <a:latin typeface="Verdana" pitchFamily="34" charset="0"/>
              <a:cs typeface="Times New Roman" pitchFamily="18" charset="0"/>
            </a:endParaRPr>
          </a:p>
          <a:p>
            <a:pPr marL="990600" lvl="2" indent="-361950" algn="ctr" eaLnBrk="0" hangingPunct="0">
              <a:lnSpc>
                <a:spcPct val="150000"/>
              </a:lnSpc>
            </a:pPr>
            <a:endParaRPr lang="pl-PL" sz="1600" dirty="0">
              <a:latin typeface="Verdana" pitchFamily="34" charset="0"/>
              <a:cs typeface="Times New Roman" pitchFamily="18" charset="0"/>
            </a:endParaRPr>
          </a:p>
          <a:p>
            <a:pPr marL="990600" lvl="2" indent="-361950" algn="ctr" eaLnBrk="0" hangingPunct="0"/>
            <a:endParaRPr lang="pl-PL" sz="1600" dirty="0"/>
          </a:p>
        </p:txBody>
      </p:sp>
      <p:sp>
        <p:nvSpPr>
          <p:cNvPr id="6149" name="Tytuł 6"/>
          <p:cNvSpPr>
            <a:spLocks noGrp="1"/>
          </p:cNvSpPr>
          <p:nvPr>
            <p:ph type="title"/>
          </p:nvPr>
        </p:nvSpPr>
        <p:spPr>
          <a:xfrm>
            <a:off x="571500" y="571500"/>
            <a:ext cx="8229600" cy="1143000"/>
          </a:xfrm>
        </p:spPr>
        <p:txBody>
          <a:bodyPr/>
          <a:lstStyle/>
          <a:p>
            <a:r>
              <a:rPr lang="pl-PL" sz="2800" b="1" dirty="0" smtClean="0">
                <a:ea typeface="Calibri" pitchFamily="34" charset="0"/>
                <a:cs typeface="Times New Roman" pitchFamily="18" charset="0"/>
              </a:rPr>
              <a:t/>
            </a:r>
            <a:br>
              <a:rPr lang="pl-PL" sz="2800" b="1" dirty="0" smtClean="0">
                <a:ea typeface="Calibri" pitchFamily="34" charset="0"/>
                <a:cs typeface="Times New Roman" pitchFamily="18" charset="0"/>
              </a:rPr>
            </a:br>
            <a:r>
              <a:rPr lang="pl-PL" sz="2800" b="1" dirty="0" smtClean="0">
                <a:ea typeface="Calibri" pitchFamily="34" charset="0"/>
                <a:cs typeface="Times New Roman" pitchFamily="18" charset="0"/>
              </a:rPr>
              <a:t/>
            </a:r>
            <a:br>
              <a:rPr lang="pl-PL" sz="2800" b="1" dirty="0" smtClean="0">
                <a:ea typeface="Calibri" pitchFamily="34" charset="0"/>
                <a:cs typeface="Times New Roman" pitchFamily="18" charset="0"/>
              </a:rPr>
            </a:br>
            <a:r>
              <a:rPr lang="pl-PL" sz="2800" b="1" dirty="0" smtClean="0">
                <a:ea typeface="Calibri" pitchFamily="34" charset="0"/>
                <a:cs typeface="Times New Roman" pitchFamily="18" charset="0"/>
              </a:rPr>
              <a:t>Typ </a:t>
            </a:r>
            <a:r>
              <a:rPr lang="pl-PL" sz="2800" b="1" dirty="0" smtClean="0">
                <a:ea typeface="Calibri" pitchFamily="34" charset="0"/>
                <a:cs typeface="Times New Roman" pitchFamily="18" charset="0"/>
              </a:rPr>
              <a:t>szkoły - technikum </a:t>
            </a:r>
            <a:br>
              <a:rPr lang="pl-PL" sz="2800" b="1" dirty="0" smtClean="0">
                <a:ea typeface="Calibri" pitchFamily="34" charset="0"/>
                <a:cs typeface="Times New Roman" pitchFamily="18" charset="0"/>
              </a:rPr>
            </a:br>
            <a:r>
              <a:rPr lang="pl-PL" sz="2800" b="1" dirty="0" smtClean="0">
                <a:ea typeface="Calibri" pitchFamily="34" charset="0"/>
                <a:cs typeface="Times New Roman" pitchFamily="18" charset="0"/>
              </a:rPr>
              <a:t>zawód – technik mechanik </a:t>
            </a:r>
            <a:br>
              <a:rPr lang="pl-PL" sz="2800" b="1" dirty="0" smtClean="0">
                <a:ea typeface="Calibri" pitchFamily="34" charset="0"/>
                <a:cs typeface="Times New Roman" pitchFamily="18" charset="0"/>
              </a:rPr>
            </a:br>
            <a:r>
              <a:rPr lang="pl-PL" sz="2800" b="1" dirty="0" smtClean="0">
                <a:ea typeface="Calibri" pitchFamily="34" charset="0"/>
                <a:cs typeface="Times New Roman" pitchFamily="18" charset="0"/>
              </a:rPr>
              <a:t>Zespół </a:t>
            </a:r>
            <a:r>
              <a:rPr lang="pl-PL" sz="2800" b="1" dirty="0" smtClean="0">
                <a:ea typeface="Calibri" pitchFamily="34" charset="0"/>
                <a:cs typeface="Times New Roman" pitchFamily="18" charset="0"/>
              </a:rPr>
              <a:t>Szkół </a:t>
            </a:r>
            <a:r>
              <a:rPr lang="pl-PL" sz="2800" b="1" dirty="0" err="1" smtClean="0">
                <a:ea typeface="Calibri" pitchFamily="34" charset="0"/>
                <a:cs typeface="Times New Roman" pitchFamily="18" charset="0"/>
              </a:rPr>
              <a:t>Ponadgimnazjalnych</a:t>
            </a:r>
            <a:r>
              <a:rPr lang="pl-PL" sz="2800" b="1" dirty="0" smtClean="0">
                <a:ea typeface="Calibri" pitchFamily="34" charset="0"/>
                <a:cs typeface="Times New Roman" pitchFamily="18" charset="0"/>
              </a:rPr>
              <a:t> nr 3 w Nowej Soli:</a:t>
            </a:r>
            <a:r>
              <a:rPr lang="pl-PL" sz="2800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pl-PL" sz="8000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pl-PL" sz="8000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</a:br>
            <a:r>
              <a:rPr lang="pl-PL" sz="8000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pl-PL" sz="8000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</a:br>
            <a:endParaRPr lang="pl-PL" dirty="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150" name="Prostokąt 7"/>
          <p:cNvSpPr>
            <a:spLocks noChangeArrowheads="1"/>
          </p:cNvSpPr>
          <p:nvPr/>
        </p:nvSpPr>
        <p:spPr bwMode="auto">
          <a:xfrm>
            <a:off x="714375" y="4857750"/>
            <a:ext cx="8429625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>
              <a:lnSpc>
                <a:spcPct val="150000"/>
              </a:lnSpc>
            </a:pPr>
            <a:r>
              <a:rPr lang="pl-PL" sz="1600" dirty="0">
                <a:latin typeface="Verdana" pitchFamily="34" charset="0"/>
                <a:cs typeface="Times New Roman" pitchFamily="18" charset="0"/>
              </a:rPr>
              <a:t>Jest to zatem kształcenie dualne w myśl rozporządzenia MEN w sprawie praktycznej nauki zawodu </a:t>
            </a:r>
            <a:r>
              <a:rPr lang="pl-PL" sz="1600" b="1" dirty="0">
                <a:latin typeface="Verdana" pitchFamily="34" charset="0"/>
                <a:cs typeface="Times New Roman" pitchFamily="18" charset="0"/>
              </a:rPr>
              <a:t>(min 30% kształcenia praktycznego </a:t>
            </a:r>
            <a:r>
              <a:rPr lang="pl-PL" sz="1600" b="1" dirty="0" smtClean="0">
                <a:latin typeface="Verdana" pitchFamily="34" charset="0"/>
                <a:cs typeface="Times New Roman" pitchFamily="18" charset="0"/>
              </a:rPr>
              <a:t/>
            </a:r>
            <a:br>
              <a:rPr lang="pl-PL" sz="1600" b="1" dirty="0" smtClean="0">
                <a:latin typeface="Verdana" pitchFamily="34" charset="0"/>
                <a:cs typeface="Times New Roman" pitchFamily="18" charset="0"/>
              </a:rPr>
            </a:br>
            <a:r>
              <a:rPr lang="pl-PL" sz="1600" b="1" dirty="0" smtClean="0">
                <a:latin typeface="Verdana" pitchFamily="34" charset="0"/>
                <a:cs typeface="Times New Roman" pitchFamily="18" charset="0"/>
              </a:rPr>
              <a:t>w technikum odbywa </a:t>
            </a:r>
            <a:r>
              <a:rPr lang="pl-PL" sz="1600" b="1" dirty="0">
                <a:latin typeface="Verdana" pitchFamily="34" charset="0"/>
                <a:cs typeface="Times New Roman" pitchFamily="18" charset="0"/>
              </a:rPr>
              <a:t>się u pracodawcy)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pl-PL" sz="2800" b="1" dirty="0" smtClean="0"/>
              <a:t>T</a:t>
            </a:r>
            <a:r>
              <a:rPr lang="pl-PL" sz="2800" b="1" dirty="0" smtClean="0"/>
              <a:t>yp </a:t>
            </a:r>
            <a:r>
              <a:rPr lang="pl-PL" sz="2800" b="1" dirty="0" smtClean="0"/>
              <a:t>szkoły – zasadnicza </a:t>
            </a:r>
            <a:r>
              <a:rPr lang="pl-PL" sz="2800" b="1" smtClean="0"/>
              <a:t>szkoła </a:t>
            </a:r>
            <a:r>
              <a:rPr lang="pl-PL" sz="2800" b="1" smtClean="0"/>
              <a:t>zawodowa, </a:t>
            </a:r>
            <a:r>
              <a:rPr lang="pl-PL" sz="2800" b="1" dirty="0" smtClean="0"/>
              <a:t/>
            </a:r>
            <a:br>
              <a:rPr lang="pl-PL" sz="2800" b="1" dirty="0" smtClean="0"/>
            </a:br>
            <a:r>
              <a:rPr lang="pl-PL" sz="2800" b="1" dirty="0" smtClean="0"/>
              <a:t>zawód - operator obrabiarek skrawających </a:t>
            </a:r>
            <a:br>
              <a:rPr lang="pl-PL" sz="2800" b="1" dirty="0" smtClean="0"/>
            </a:br>
            <a:r>
              <a:rPr lang="pl-PL" sz="2800" b="1" dirty="0" smtClean="0"/>
              <a:t>Zespół Szkół </a:t>
            </a:r>
            <a:r>
              <a:rPr lang="pl-PL" sz="2800" b="1" dirty="0" err="1" smtClean="0"/>
              <a:t>Ponadgimnazjalnych</a:t>
            </a:r>
            <a:r>
              <a:rPr lang="pl-PL" sz="2800" b="1" dirty="0" smtClean="0"/>
              <a:t> nr 3 w Nowej Soli</a:t>
            </a:r>
          </a:p>
        </p:txBody>
      </p:sp>
      <p:sp>
        <p:nvSpPr>
          <p:cNvPr id="7171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285860"/>
            <a:ext cx="8686800" cy="4525963"/>
          </a:xfrm>
        </p:spPr>
        <p:txBody>
          <a:bodyPr/>
          <a:lstStyle/>
          <a:p>
            <a:pPr lvl="1" algn="ctr">
              <a:buFont typeface="Arial" charset="0"/>
              <a:buNone/>
            </a:pPr>
            <a:endParaRPr lang="pl-PL" sz="1600" dirty="0" smtClean="0">
              <a:latin typeface="Verdana" pitchFamily="34" charset="0"/>
              <a:cs typeface="Times New Roman" pitchFamily="18" charset="0"/>
            </a:endParaRPr>
          </a:p>
          <a:p>
            <a:pPr lvl="1" algn="ctr">
              <a:buFont typeface="Arial" charset="0"/>
              <a:buNone/>
            </a:pP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Kształcenie zawodowe praktyczne odbywa się w:</a:t>
            </a:r>
          </a:p>
          <a:p>
            <a:pPr marL="990600" lvl="2" indent="-361950">
              <a:lnSpc>
                <a:spcPct val="150000"/>
              </a:lnSpc>
              <a:buFont typeface="Wingdings" pitchFamily="2" charset="2"/>
              <a:buChar char="ü"/>
            </a:pP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szkole: pracownia konstrukcji maszyn -  </a:t>
            </a:r>
            <a:r>
              <a:rPr lang="pl-PL" sz="1600" smtClean="0">
                <a:latin typeface="Verdana" pitchFamily="34" charset="0"/>
                <a:cs typeface="Times New Roman" pitchFamily="18" charset="0"/>
              </a:rPr>
              <a:t>60 godzin;</a:t>
            </a:r>
            <a:endParaRPr lang="pl-PL" sz="1600" dirty="0" smtClean="0"/>
          </a:p>
          <a:p>
            <a:pPr marL="990600" lvl="2" indent="-361950">
              <a:lnSpc>
                <a:spcPct val="150000"/>
              </a:lnSpc>
              <a:buFont typeface="Wingdings" pitchFamily="2" charset="2"/>
              <a:buChar char="ü"/>
            </a:pP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centrum kształcenia praktycznego w Centrum Kształcenia Zawodowego </a:t>
            </a:r>
            <a:br>
              <a:rPr lang="pl-PL" sz="1600" dirty="0" smtClean="0">
                <a:latin typeface="Verdana" pitchFamily="34" charset="0"/>
                <a:cs typeface="Times New Roman" pitchFamily="18" charset="0"/>
              </a:rPr>
            </a:b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i Ustawicznego </a:t>
            </a:r>
            <a:r>
              <a:rPr lang="pl-PL" sz="1600" dirty="0" smtClean="0">
                <a:cs typeface="Times New Roman" pitchFamily="18" charset="0"/>
              </a:rPr>
              <a:t>„</a:t>
            </a: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Elektryk</a:t>
            </a:r>
            <a:r>
              <a:rPr lang="pl-PL" sz="1600" dirty="0" smtClean="0">
                <a:cs typeface="Times New Roman" pitchFamily="18" charset="0"/>
              </a:rPr>
              <a:t>”</a:t>
            </a: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 w Nowej Soli: pracownia programowania obrabiarek sterowanych numerycznie - 360 godzin;</a:t>
            </a:r>
            <a:endParaRPr lang="pl-PL" sz="1600" dirty="0" smtClean="0"/>
          </a:p>
          <a:p>
            <a:pPr marL="990600" lvl="2" indent="-361950">
              <a:lnSpc>
                <a:spcPct val="150000"/>
              </a:lnSpc>
              <a:buFont typeface="Wingdings" pitchFamily="2" charset="2"/>
              <a:buChar char="ü"/>
            </a:pP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firmie NORD Napędy Zakłady Produkcyjne w Nowej Soli </a:t>
            </a:r>
            <a:r>
              <a:rPr lang="pl-PL" sz="1600" dirty="0" smtClean="0">
                <a:cs typeface="Times New Roman" pitchFamily="18" charset="0"/>
              </a:rPr>
              <a:t>–</a:t>
            </a: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 zajęcia praktyczne – 480 godzin;</a:t>
            </a:r>
          </a:p>
          <a:p>
            <a:pPr lvl="1" algn="ctr">
              <a:lnSpc>
                <a:spcPct val="150000"/>
              </a:lnSpc>
              <a:buFont typeface="Arial" charset="0"/>
              <a:buNone/>
            </a:pP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Nie jest to zatem kształcenie dualne w myśl rozporządzenia MEN w sprawie praktycznej nauki zawodu; </a:t>
            </a:r>
          </a:p>
          <a:p>
            <a:pPr lvl="1" algn="ctr">
              <a:lnSpc>
                <a:spcPct val="150000"/>
              </a:lnSpc>
              <a:buNone/>
            </a:pP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Z mojego punktu najlepszy w przypadku kształcenia uczni</a:t>
            </a:r>
            <a:r>
              <a:rPr lang="pl-PL" sz="1600" dirty="0" smtClean="0">
                <a:cs typeface="Times New Roman" pitchFamily="18" charset="0"/>
              </a:rPr>
              <a:t>ó</a:t>
            </a: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w </a:t>
            </a:r>
            <a:r>
              <a:rPr lang="pl-PL" sz="1600" dirty="0" err="1" smtClean="0">
                <a:latin typeface="Verdana" pitchFamily="34" charset="0"/>
                <a:cs typeface="Times New Roman" pitchFamily="18" charset="0"/>
              </a:rPr>
              <a:t>zsz</a:t>
            </a:r>
            <a:r>
              <a:rPr lang="pl-PL" sz="1600" dirty="0" smtClean="0">
                <a:latin typeface="Verdana" pitchFamily="34" charset="0"/>
                <a:cs typeface="Times New Roman" pitchFamily="18" charset="0"/>
              </a:rPr>
              <a:t>!!!!, pozwala on na odpowiednie przygotowanie do egzaminu potwierdzającego kwalifikacje w zawodzie (egzamin CKE);</a:t>
            </a:r>
            <a:endParaRPr lang="pl-PL" sz="1600" dirty="0" smtClean="0"/>
          </a:p>
          <a:p>
            <a:endParaRPr lang="pl-PL" dirty="0" smtClean="0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285720" y="1143000"/>
            <a:ext cx="885828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 dirty="0"/>
              <a:t> kształcenie odbywa się na podstawie umowy pomiędzy dyrekcjami ZSP 3 oraz </a:t>
            </a:r>
            <a:r>
              <a:rPr lang="pl-PL" sz="1400" dirty="0" err="1"/>
              <a:t>NORDa</a:t>
            </a:r>
            <a:r>
              <a:rPr lang="pl-PL" sz="1400" dirty="0"/>
              <a:t>, umowa podpisywana jest na każdy rok szkolny, załącznikami do umowy jest wykaz uczniów na każdy rok oraz program kształcenia praktycznego na dany rok szkolny;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 dirty="0"/>
              <a:t>uczniowie, realizują zajęcia przez cały rok szkolny na wydziale obróbki pod opieką instruktora praktycznej nauki zawodu z ramienia szkoły oraz opiekuna ze strony zakładu;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 dirty="0"/>
              <a:t>zajęcia w </a:t>
            </a:r>
            <a:r>
              <a:rPr lang="pl-PL" sz="1400" dirty="0" err="1"/>
              <a:t>NORD-dzie</a:t>
            </a:r>
            <a:r>
              <a:rPr lang="pl-PL" sz="1400" dirty="0"/>
              <a:t> realizowane są, w małych grupach w wymiarze 4 h tygodniowo </a:t>
            </a:r>
            <a:br>
              <a:rPr lang="pl-PL" sz="1400" dirty="0"/>
            </a:br>
            <a:r>
              <a:rPr lang="pl-PL" sz="1400" dirty="0"/>
              <a:t>w I klasie i po 6h w II i III klasie w zasadniczej szkole zawodowej oraz 6 h tygodniowo w klasie II technikum oraz 3 h tygodniowo w klasie III,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 dirty="0"/>
              <a:t> w przypadku technikum w klasie II  oraz III organizowane są praktyki zawodowe w wymiarze odpowiednio 4 oraz 3 tygodni,</a:t>
            </a:r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 dirty="0"/>
              <a:t>sprawdza się rozwiązanie polegające na ciągłej obecności, w firmie NORD, instruktora z ramienia szkoły, wpływa to na efektywność nauczania oraz zachowanie </a:t>
            </a:r>
            <a:r>
              <a:rPr lang="pl-PL" sz="1400" dirty="0" smtClean="0"/>
              <a:t>uczniów,</a:t>
            </a:r>
            <a:endParaRPr lang="pl-PL" sz="1400" dirty="0"/>
          </a:p>
          <a:p>
            <a:pPr marL="809625" lvl="1" indent="-352425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1400" dirty="0"/>
              <a:t>ciekawym rozwiązaniem jest to, iż NORD pokrywa część kosztów wynagrodzenia instruktora ze szkoły oraz wprowadzony przez NORD system motywowania ucznia, a mianowicie stypendia, które przyznawana są dwa razy w roku szkolnym (w zakończonym roku szkolnym 12 uczniów otrzymało stypendia</a:t>
            </a:r>
            <a:r>
              <a:rPr lang="pl-PL" sz="1400" dirty="0" smtClean="0"/>
              <a:t>);</a:t>
            </a:r>
            <a:endParaRPr lang="pl-PL" sz="1400" dirty="0"/>
          </a:p>
        </p:txBody>
      </p:sp>
      <p:sp>
        <p:nvSpPr>
          <p:cNvPr id="8197" name="Prostokąt 9"/>
          <p:cNvSpPr>
            <a:spLocks noChangeArrowheads="1"/>
          </p:cNvSpPr>
          <p:nvPr/>
        </p:nvSpPr>
        <p:spPr bwMode="auto">
          <a:xfrm>
            <a:off x="857250" y="142875"/>
            <a:ext cx="8001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2400" b="1"/>
              <a:t>Zajęcia praktyczne – NORD</a:t>
            </a:r>
            <a:br>
              <a:rPr lang="pl-PL" sz="2400" b="1"/>
            </a:br>
            <a:r>
              <a:rPr lang="pl-PL" sz="2400" b="1"/>
              <a:t>technik mechanik, operator obrabiarek skrawających 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pole tekstowe 15"/>
          <p:cNvSpPr txBox="1">
            <a:spLocks noChangeArrowheads="1"/>
          </p:cNvSpPr>
          <p:nvPr/>
        </p:nvSpPr>
        <p:spPr bwMode="auto">
          <a:xfrm>
            <a:off x="1476375" y="2852738"/>
            <a:ext cx="6480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9220" name="Obraz 6" descr="TEST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1844675"/>
            <a:ext cx="35274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Obraz 7" descr="siedziba firmy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844675"/>
            <a:ext cx="38893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Obraz 8" descr="11146300_1567971906788331_8793533127500047531_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6013" y="4149725"/>
            <a:ext cx="35274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Obraz 9" descr="12540972_938532059561382_8883118532807166464_n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4149725"/>
            <a:ext cx="38893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Tytuł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b="1" smtClean="0"/>
              <a:t>Zajęcia praktyczne – NORD</a:t>
            </a:r>
            <a:br>
              <a:rPr lang="pl-PL" sz="2800" b="1" smtClean="0"/>
            </a:br>
            <a:r>
              <a:rPr lang="pl-PL" sz="2800" b="1" smtClean="0"/>
              <a:t>technik mechanik</a:t>
            </a:r>
            <a:br>
              <a:rPr lang="pl-PL" sz="2800" b="1" smtClean="0"/>
            </a:br>
            <a:r>
              <a:rPr lang="pl-PL" sz="2800" b="1" smtClean="0"/>
              <a:t>operator obrabiarek skrawających 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Obraz 18" descr="PRZYCISK_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175" y="6261100"/>
            <a:ext cx="5969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pole tekstowe 15"/>
          <p:cNvSpPr txBox="1">
            <a:spLocks noChangeArrowheads="1"/>
          </p:cNvSpPr>
          <p:nvPr/>
        </p:nvSpPr>
        <p:spPr bwMode="auto">
          <a:xfrm>
            <a:off x="1835150" y="2852738"/>
            <a:ext cx="6481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10244" name="Obraz 10" descr="SAM_015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1844675"/>
            <a:ext cx="3024187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Obraz 11" descr="SAM_015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844675"/>
            <a:ext cx="3529013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Obraz 13" descr="SAM_015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813" y="3933825"/>
            <a:ext cx="3024187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Obraz 14" descr="SAM_0154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933825"/>
            <a:ext cx="3529013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Tytuł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b="1" smtClean="0"/>
              <a:t>Zajęcia praktyczne – NORD</a:t>
            </a:r>
            <a:br>
              <a:rPr lang="pl-PL" sz="2800" b="1" smtClean="0"/>
            </a:br>
            <a:r>
              <a:rPr lang="pl-PL" sz="2800" b="1" smtClean="0"/>
              <a:t>technik mechanik</a:t>
            </a:r>
            <a:br>
              <a:rPr lang="pl-PL" sz="2800" b="1" smtClean="0"/>
            </a:br>
            <a:r>
              <a:rPr lang="pl-PL" sz="2800" b="1" smtClean="0"/>
              <a:t>operator obrabiarek skrawających 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</TotalTime>
  <Words>923</Words>
  <Application>Microsoft Office PowerPoint</Application>
  <PresentationFormat>Pokaz na ekranie (4:3)</PresentationFormat>
  <Paragraphs>145</Paragraphs>
  <Slides>28</Slides>
  <Notes>23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28</vt:i4>
      </vt:variant>
    </vt:vector>
  </HeadingPairs>
  <TitlesOfParts>
    <vt:vector size="29" baseType="lpstr">
      <vt:lpstr>Motyw pakietu Office</vt:lpstr>
      <vt:lpstr>Slajd 1</vt:lpstr>
      <vt:lpstr>Przykład dobrej praktyki w zakresie kształcenia zawodowego u pracodawców. </vt:lpstr>
      <vt:lpstr>NORD napędy </vt:lpstr>
      <vt:lpstr>NORD napędy</vt:lpstr>
      <vt:lpstr>  Typ szkoły - technikum  zawód – technik mechanik  Zespół Szkół Ponadgimnazjalnych nr 3 w Nowej Soli:   </vt:lpstr>
      <vt:lpstr>Typ szkoły – zasadnicza szkoła zawodowa,  zawód - operator obrabiarek skrawających  Zespół Szkół Ponadgimnazjalnych nr 3 w Nowej Soli</vt:lpstr>
      <vt:lpstr>Slajd 7</vt:lpstr>
      <vt:lpstr>Zajęcia praktyczne – NORD technik mechanik operator obrabiarek skrawających </vt:lpstr>
      <vt:lpstr>Zajęcia praktyczne – NORD technik mechanik operator obrabiarek skrawających 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Praktyki zawodowe uczniów technikum   Urząd Żeglugi Rzecznej i Śródlądowej – WSA Berlin</vt:lpstr>
      <vt:lpstr>Slajd 28</vt:lpstr>
    </vt:vector>
  </TitlesOfParts>
  <Company>ZSP1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Zmiany  w  programie profilaktycznym  i wychowawczym</dc:title>
  <dc:creator>ZSP1</dc:creator>
  <cp:lastModifiedBy>gdul</cp:lastModifiedBy>
  <cp:revision>268</cp:revision>
  <dcterms:created xsi:type="dcterms:W3CDTF">2011-06-06T08:09:27Z</dcterms:created>
  <dcterms:modified xsi:type="dcterms:W3CDTF">2017-08-29T13:24:15Z</dcterms:modified>
</cp:coreProperties>
</file>