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4" r:id="rId2"/>
    <p:sldMasterId id="2147483802" r:id="rId3"/>
    <p:sldMasterId id="2147483814" r:id="rId4"/>
    <p:sldMasterId id="2147483826" r:id="rId5"/>
  </p:sldMasterIdLst>
  <p:notesMasterIdLst>
    <p:notesMasterId r:id="rId29"/>
  </p:notesMasterIdLst>
  <p:sldIdLst>
    <p:sldId id="350" r:id="rId6"/>
    <p:sldId id="371" r:id="rId7"/>
    <p:sldId id="375" r:id="rId8"/>
    <p:sldId id="335" r:id="rId9"/>
    <p:sldId id="336" r:id="rId10"/>
    <p:sldId id="417" r:id="rId11"/>
    <p:sldId id="395" r:id="rId12"/>
    <p:sldId id="396" r:id="rId13"/>
    <p:sldId id="420" r:id="rId14"/>
    <p:sldId id="399" r:id="rId15"/>
    <p:sldId id="400" r:id="rId16"/>
    <p:sldId id="401" r:id="rId17"/>
    <p:sldId id="402" r:id="rId18"/>
    <p:sldId id="404" r:id="rId19"/>
    <p:sldId id="406" r:id="rId20"/>
    <p:sldId id="407" r:id="rId21"/>
    <p:sldId id="408" r:id="rId22"/>
    <p:sldId id="409" r:id="rId23"/>
    <p:sldId id="410" r:id="rId24"/>
    <p:sldId id="418" r:id="rId25"/>
    <p:sldId id="419" r:id="rId26"/>
    <p:sldId id="411" r:id="rId27"/>
    <p:sldId id="421" r:id="rId2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Styl pośredni 2 — Ak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Bez stylu, siatka tabeli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Bez stylu, bez siatki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Styl z motywem 1 — Ak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Styl jasny 3 — Ak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202B0CA-FC54-4496-8BCA-5EF66A818D29}" styleName="Styl ciemny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AF606853-7671-496A-8E4F-DF71F8EC918B}" styleName="Styl ciemny 1 — Ak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Styl ciemny 1 — Ak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929F9F4-4A8F-4326-A1B4-22849713DDAB}" styleName="Styl ciemny 1 — Ak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Styl ciemny 1 — Ak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4C1A8A3-306A-4EB7-A6B1-4F7E0EB9C5D6}" styleName="Styl pośredni 3 — Ak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Styl pośredni 3 — Ak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D7AC3CCA-C797-4891-BE02-D94E43425B78}" styleName="Styl pośredni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Styl pośredni 4 — Ak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E3FDE45-AF77-4B5C-9715-49D594BDF05E}" styleName="Styl jasny 1 — Ak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 jasny 1 — Ak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Styl jasny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27102A9-8310-4765-A935-A1911B00CA55}" styleName="Styl jasny 1 — Ak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F5AB1C69-6EDB-4FF4-983F-18BD219EF322}" styleName="Styl pośredni 2 — Ak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 pośredni 2 — Ak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Styl pośredni 2 — Ak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Styl pośredni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1EBBBCC-DAD2-459C-BE2E-F6DE35CF9A28}" styleName="Styl ciemny 2 - Akcent 3/Ak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B301B821-A1FF-4177-AEE7-76D212191A09}" styleName="Styl pośredni 1 — Ak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Styl pośredni 1 — Ak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5294" autoAdjust="0"/>
    <p:restoredTop sz="93979" autoAdjust="0"/>
  </p:normalViewPr>
  <p:slideViewPr>
    <p:cSldViewPr>
      <p:cViewPr varScale="1">
        <p:scale>
          <a:sx n="69" d="100"/>
          <a:sy n="69" d="100"/>
        </p:scale>
        <p:origin x="520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2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4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3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</a:lstStyle>
          <a:p>
            <a:fld id="{2447E72A-D913-4DC2-9E0A-E520CE8FCC86}" type="datetimeFigureOut">
              <a:rPr lang="en-US" smtClean="0"/>
              <a:pPr/>
              <a:t>8/28/2017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</a:lstStyle>
          <a:p>
            <a:fld id="{A5D78FC6-CE17-4259-A63C-DDFC12E048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4960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ymbol zastępczy obrazu slajd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Symbol zastępczy notatek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pl-PL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676" name="Symbol zastępczy numeru slajdu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2EBB09-9F97-4B58-B0C6-ACD7D7001A58}" type="slidenum">
              <a:rPr lang="pl-PL" smtClean="0">
                <a:latin typeface="Arial" pitchFamily="34" charset="0"/>
                <a:cs typeface="Arial" pitchFamily="34" charset="0"/>
              </a:rPr>
              <a:pPr/>
              <a:t>2</a:t>
            </a:fld>
            <a:endParaRPr lang="pl-PL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3182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6318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bg>
      <p:bgPr>
        <a:blipFill dpi="0" rotWithShape="1">
          <a:blip r:embed="rId2" cstate="print">
            <a:lum bright="42000" contrast="-68000"/>
          </a:blip>
          <a:srcRect/>
          <a:stretch>
            <a:fillRect l="-30000" t="-20000" r="-2000" b="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pl-PL" smtClean="0"/>
              <a:t>Kliknij, aby edytować styl wzorca podtytułu</a:t>
            </a:r>
            <a:endParaRPr lang="en-US" dirty="0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 algn="ctr"/>
            <a:fld id="{743653DA-8BF4-4869-96FE-9BCF43372D46}" type="datetime8">
              <a:rPr lang="en-US" smtClean="0"/>
              <a:pPr algn="ctr"/>
              <a:t>8/28/2017 7:51 AM</a:t>
            </a:fld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 algn="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AC53DF-4216-466D-99A7-94400E6C2A25}" type="slidenum">
              <a:rPr lang="en-US" smtClean="0"/>
              <a:pPr/>
              <a:t>‹#›</a:t>
            </a:fld>
            <a:endParaRPr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16DF-213E-421B-92D3-C068DBB023D6}" type="datetime8">
              <a:rPr lang="en-US" smtClean="0">
                <a:solidFill>
                  <a:schemeClr val="tx2"/>
                </a:solidFill>
              </a:rPr>
              <a:pPr/>
              <a:t>8/28/2017 7:51 AM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8D3816DF-213E-421B-92D3-C068DBB023D6}" type="datetime8">
              <a:rPr lang="en-US" smtClean="0">
                <a:solidFill>
                  <a:schemeClr val="tx2"/>
                </a:solidFill>
              </a:rPr>
              <a:pPr/>
              <a:t>8/28/2017 7:51 AM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34900" y="3085765"/>
            <a:ext cx="8447150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5894" y="1020431"/>
            <a:ext cx="8245162" cy="1475013"/>
          </a:xfrm>
          <a:effectLst/>
        </p:spPr>
        <p:txBody>
          <a:bodyPr anchor="b">
            <a:normAutofit/>
          </a:bodyPr>
          <a:lstStyle>
            <a:lvl1pPr>
              <a:defRPr sz="2700">
                <a:solidFill>
                  <a:schemeClr val="accent1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5895" y="2495446"/>
            <a:ext cx="8245160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200" cap="all">
                <a:solidFill>
                  <a:schemeClr val="accent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704463" y="5956138"/>
            <a:ext cx="21336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fld id="{F2253F72-E226-47D5-95E8-3B7F48ADEF35}" type="datetimeFigureOut">
              <a:rPr lang="pl-PL" smtClean="0">
                <a:solidFill>
                  <a:srgbClr val="1A3260">
                    <a:lumMod val="75000"/>
                    <a:lumOff val="25000"/>
                  </a:srgbClr>
                </a:solidFill>
              </a:rPr>
              <a:pPr defTabSz="685800"/>
              <a:t>2017-08-28</a:t>
            </a:fld>
            <a:endParaRPr lang="pl-PL">
              <a:solidFill>
                <a:srgbClr val="1A326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5894" y="5951812"/>
            <a:ext cx="5187908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endParaRPr lang="pl-PL">
              <a:solidFill>
                <a:srgbClr val="1A326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18725" y="5956138"/>
            <a:ext cx="76233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fld id="{8AE1502B-5FC6-4587-B384-A5E0D57DCEC1}" type="slidenum">
              <a:rPr lang="pl-PL" smtClean="0">
                <a:solidFill>
                  <a:srgbClr val="1A3260">
                    <a:lumMod val="75000"/>
                    <a:lumOff val="25000"/>
                  </a:srgbClr>
                </a:solidFill>
              </a:rPr>
              <a:pPr defTabSz="685800"/>
              <a:t>‹#›</a:t>
            </a:fld>
            <a:endParaRPr lang="pl-PL">
              <a:solidFill>
                <a:srgbClr val="1A326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3069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330214" y="614407"/>
            <a:ext cx="8482004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894" y="702156"/>
            <a:ext cx="8272212" cy="1013800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5895" y="2180497"/>
            <a:ext cx="8272211" cy="3678303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F2253F72-E226-47D5-95E8-3B7F48ADEF35}" type="datetimeFigureOut">
              <a:rPr lang="pl-PL" smtClean="0">
                <a:solidFill>
                  <a:srgbClr val="4590B8"/>
                </a:solidFill>
              </a:rPr>
              <a:pPr defTabSz="685800"/>
              <a:t>2017-08-28</a:t>
            </a:fld>
            <a:endParaRPr lang="pl-PL">
              <a:solidFill>
                <a:srgbClr val="4590B8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pl-PL">
              <a:solidFill>
                <a:srgbClr val="4590B8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18725" y="5956138"/>
            <a:ext cx="789381" cy="365125"/>
          </a:xfrm>
        </p:spPr>
        <p:txBody>
          <a:bodyPr/>
          <a:lstStyle/>
          <a:p>
            <a:pPr defTabSz="685800"/>
            <a:fld id="{8AE1502B-5FC6-4587-B384-A5E0D57DCEC1}" type="slidenum">
              <a:rPr lang="pl-PL" smtClean="0">
                <a:solidFill>
                  <a:srgbClr val="4590B8"/>
                </a:solidFill>
              </a:rPr>
              <a:pPr defTabSz="685800"/>
              <a:t>‹#›</a:t>
            </a:fld>
            <a:endParaRPr lang="pl-PL">
              <a:solidFill>
                <a:srgbClr val="4590B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15631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335863" y="5141975"/>
            <a:ext cx="8468145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895" y="3043911"/>
            <a:ext cx="8272211" cy="1497507"/>
          </a:xfrm>
        </p:spPr>
        <p:txBody>
          <a:bodyPr anchor="b">
            <a:normAutofit/>
          </a:bodyPr>
          <a:lstStyle>
            <a:lvl1pPr algn="l">
              <a:defRPr sz="2700" b="0" cap="all">
                <a:solidFill>
                  <a:schemeClr val="accent1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5895" y="4541417"/>
            <a:ext cx="8272211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 cap="all">
                <a:solidFill>
                  <a:schemeClr val="accent2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fld id="{F2253F72-E226-47D5-95E8-3B7F48ADEF35}" type="datetimeFigureOut">
              <a:rPr lang="pl-PL" smtClean="0">
                <a:solidFill>
                  <a:srgbClr val="1A3260">
                    <a:lumMod val="75000"/>
                    <a:lumOff val="25000"/>
                  </a:srgbClr>
                </a:solidFill>
              </a:rPr>
              <a:pPr defTabSz="685800"/>
              <a:t>2017-08-28</a:t>
            </a:fld>
            <a:endParaRPr lang="pl-PL">
              <a:solidFill>
                <a:srgbClr val="1A326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endParaRPr lang="pl-PL">
              <a:solidFill>
                <a:srgbClr val="1A326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fld id="{8AE1502B-5FC6-4587-B384-A5E0D57DCEC1}" type="slidenum">
              <a:rPr lang="pl-PL" smtClean="0">
                <a:solidFill>
                  <a:srgbClr val="1A3260">
                    <a:lumMod val="75000"/>
                    <a:lumOff val="25000"/>
                  </a:srgbClr>
                </a:solidFill>
              </a:rPr>
              <a:pPr defTabSz="685800"/>
              <a:t>‹#›</a:t>
            </a:fld>
            <a:endParaRPr lang="pl-PL">
              <a:solidFill>
                <a:srgbClr val="1A326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3574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334487" y="606555"/>
            <a:ext cx="8475027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895" y="729658"/>
            <a:ext cx="8272212" cy="988332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5895" y="2228004"/>
            <a:ext cx="4066793" cy="3633047"/>
          </a:xfrm>
        </p:spPr>
        <p:txBody>
          <a:bodyPr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1313" y="2228004"/>
            <a:ext cx="4066794" cy="3633047"/>
          </a:xfrm>
        </p:spPr>
        <p:txBody>
          <a:bodyPr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F2253F72-E226-47D5-95E8-3B7F48ADEF35}" type="datetimeFigureOut">
              <a:rPr lang="pl-PL" smtClean="0">
                <a:solidFill>
                  <a:srgbClr val="4590B8"/>
                </a:solidFill>
              </a:rPr>
              <a:pPr defTabSz="685800"/>
              <a:t>2017-08-28</a:t>
            </a:fld>
            <a:endParaRPr lang="pl-PL">
              <a:solidFill>
                <a:srgbClr val="4590B8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pl-PL">
              <a:solidFill>
                <a:srgbClr val="4590B8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8AE1502B-5FC6-4587-B384-A5E0D57DCEC1}" type="slidenum">
              <a:rPr lang="pl-PL" smtClean="0">
                <a:solidFill>
                  <a:srgbClr val="4590B8"/>
                </a:solidFill>
              </a:rPr>
              <a:pPr defTabSz="685800"/>
              <a:t>‹#›</a:t>
            </a:fld>
            <a:endParaRPr lang="pl-PL">
              <a:solidFill>
                <a:srgbClr val="4590B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95091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334487" y="606555"/>
            <a:ext cx="8475027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35895" y="729658"/>
            <a:ext cx="8272212" cy="988332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5415" y="2250893"/>
            <a:ext cx="3815306" cy="536005"/>
          </a:xfrm>
        </p:spPr>
        <p:txBody>
          <a:bodyPr anchor="b">
            <a:noAutofit/>
          </a:bodyPr>
          <a:lstStyle>
            <a:lvl1pPr marL="0" indent="0">
              <a:buNone/>
              <a:defRPr sz="1650" b="0">
                <a:solidFill>
                  <a:schemeClr val="accent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5896" y="2926053"/>
            <a:ext cx="4044825" cy="2934999"/>
          </a:xfrm>
        </p:spPr>
        <p:txBody>
          <a:bodyPr anchor="t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92802" y="2250893"/>
            <a:ext cx="3815305" cy="553373"/>
          </a:xfrm>
        </p:spPr>
        <p:txBody>
          <a:bodyPr anchor="b">
            <a:noAutofit/>
          </a:bodyPr>
          <a:lstStyle>
            <a:lvl1pPr marL="0" indent="0">
              <a:buNone/>
              <a:defRPr sz="1650" b="0">
                <a:solidFill>
                  <a:schemeClr val="accent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2" y="2926053"/>
            <a:ext cx="4044825" cy="2934999"/>
          </a:xfrm>
        </p:spPr>
        <p:txBody>
          <a:bodyPr anchor="t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F2253F72-E226-47D5-95E8-3B7F48ADEF35}" type="datetimeFigureOut">
              <a:rPr lang="pl-PL" smtClean="0">
                <a:solidFill>
                  <a:srgbClr val="4590B8"/>
                </a:solidFill>
              </a:rPr>
              <a:pPr defTabSz="685800"/>
              <a:t>2017-08-28</a:t>
            </a:fld>
            <a:endParaRPr lang="pl-PL">
              <a:solidFill>
                <a:srgbClr val="4590B8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pl-PL">
              <a:solidFill>
                <a:srgbClr val="4590B8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8AE1502B-5FC6-4587-B384-A5E0D57DCEC1}" type="slidenum">
              <a:rPr lang="pl-PL" smtClean="0">
                <a:solidFill>
                  <a:srgbClr val="4590B8"/>
                </a:solidFill>
              </a:rPr>
              <a:pPr defTabSz="685800"/>
              <a:t>‹#›</a:t>
            </a:fld>
            <a:endParaRPr lang="pl-PL">
              <a:solidFill>
                <a:srgbClr val="4590B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7353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F2253F72-E226-47D5-95E8-3B7F48ADEF35}" type="datetimeFigureOut">
              <a:rPr lang="pl-PL" smtClean="0">
                <a:solidFill>
                  <a:srgbClr val="4590B8"/>
                </a:solidFill>
              </a:rPr>
              <a:pPr defTabSz="685800"/>
              <a:t>2017-08-28</a:t>
            </a:fld>
            <a:endParaRPr lang="pl-PL">
              <a:solidFill>
                <a:srgbClr val="4590B8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pl-PL">
              <a:solidFill>
                <a:srgbClr val="4590B8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8AE1502B-5FC6-4587-B384-A5E0D57DCEC1}" type="slidenum">
              <a:rPr lang="pl-PL" smtClean="0">
                <a:solidFill>
                  <a:srgbClr val="4590B8"/>
                </a:solidFill>
              </a:rPr>
              <a:pPr defTabSz="685800"/>
              <a:t>‹#›</a:t>
            </a:fld>
            <a:endParaRPr lang="pl-PL">
              <a:solidFill>
                <a:srgbClr val="4590B8"/>
              </a:solidFill>
            </a:endParaRPr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330512" y="606555"/>
            <a:ext cx="8475027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31921" y="729658"/>
            <a:ext cx="8272212" cy="988332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40367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F2253F72-E226-47D5-95E8-3B7F48ADEF35}" type="datetimeFigureOut">
              <a:rPr lang="pl-PL" smtClean="0">
                <a:solidFill>
                  <a:srgbClr val="4590B8"/>
                </a:solidFill>
              </a:rPr>
              <a:pPr defTabSz="685800"/>
              <a:t>2017-08-28</a:t>
            </a:fld>
            <a:endParaRPr lang="pl-PL">
              <a:solidFill>
                <a:srgbClr val="4590B8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pl-PL">
              <a:solidFill>
                <a:srgbClr val="4590B8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8AE1502B-5FC6-4587-B384-A5E0D57DCEC1}" type="slidenum">
              <a:rPr lang="pl-PL" smtClean="0">
                <a:solidFill>
                  <a:srgbClr val="4590B8"/>
                </a:solidFill>
              </a:rPr>
              <a:pPr defTabSz="685800"/>
              <a:t>‹#›</a:t>
            </a:fld>
            <a:endParaRPr lang="pl-PL">
              <a:solidFill>
                <a:srgbClr val="4590B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75502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335863" y="5141973"/>
            <a:ext cx="847365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894" y="5262296"/>
            <a:ext cx="3682084" cy="689514"/>
          </a:xfrm>
        </p:spPr>
        <p:txBody>
          <a:bodyPr anchor="ctr"/>
          <a:lstStyle>
            <a:lvl1pPr algn="l">
              <a:defRPr sz="15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862" y="601200"/>
            <a:ext cx="8469630" cy="4204800"/>
          </a:xfrm>
        </p:spPr>
        <p:txBody>
          <a:bodyPr anchor="ctr">
            <a:normAutofit/>
          </a:bodyPr>
          <a:lstStyle>
            <a:lvl1pPr>
              <a:defRPr sz="1500">
                <a:solidFill>
                  <a:schemeClr val="tx2"/>
                </a:solidFill>
              </a:defRPr>
            </a:lvl1pPr>
            <a:lvl2pPr>
              <a:defRPr sz="135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05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  <a:lvl6pPr>
              <a:defRPr sz="1050">
                <a:solidFill>
                  <a:schemeClr val="tx2"/>
                </a:solidFill>
              </a:defRPr>
            </a:lvl6pPr>
            <a:lvl7pPr>
              <a:defRPr sz="1050">
                <a:solidFill>
                  <a:schemeClr val="tx2"/>
                </a:solidFill>
              </a:defRPr>
            </a:lvl7pPr>
            <a:lvl8pPr>
              <a:defRPr sz="1050">
                <a:solidFill>
                  <a:schemeClr val="tx2"/>
                </a:solidFill>
              </a:defRPr>
            </a:lvl8pPr>
            <a:lvl9pPr>
              <a:defRPr sz="1050">
                <a:solidFill>
                  <a:schemeClr val="tx2"/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305618" y="5262297"/>
            <a:ext cx="4402490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825">
                <a:solidFill>
                  <a:schemeClr val="bg1"/>
                </a:solidFill>
              </a:defRPr>
            </a:lvl1pPr>
            <a:lvl2pPr marL="342900" indent="0">
              <a:buNone/>
              <a:defRPr sz="825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fld id="{F2253F72-E226-47D5-95E8-3B7F48ADEF35}" type="datetimeFigureOut">
              <a:rPr lang="pl-PL" smtClean="0">
                <a:solidFill>
                  <a:srgbClr val="1A3260">
                    <a:lumMod val="75000"/>
                    <a:lumOff val="25000"/>
                  </a:srgbClr>
                </a:solidFill>
              </a:rPr>
              <a:pPr defTabSz="685800"/>
              <a:t>2017-08-28</a:t>
            </a:fld>
            <a:endParaRPr lang="pl-PL">
              <a:solidFill>
                <a:srgbClr val="1A326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endParaRPr lang="pl-PL">
              <a:solidFill>
                <a:srgbClr val="1A326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fld id="{8AE1502B-5FC6-4587-B384-A5E0D57DCEC1}" type="slidenum">
              <a:rPr lang="pl-PL" smtClean="0">
                <a:solidFill>
                  <a:srgbClr val="1A3260">
                    <a:lumMod val="75000"/>
                    <a:lumOff val="25000"/>
                  </a:srgbClr>
                </a:solidFill>
              </a:rPr>
              <a:pPr defTabSz="685800"/>
              <a:t>‹#›</a:t>
            </a:fld>
            <a:endParaRPr lang="pl-PL">
              <a:solidFill>
                <a:srgbClr val="1A326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846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29108-AC8D-4212-9283-60D9E99BF07A}" type="datetime8">
              <a:rPr lang="en-US" smtClean="0"/>
              <a:pPr/>
              <a:t>8/28/2017 7:51 AM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895" y="4693389"/>
            <a:ext cx="8272212" cy="566738"/>
          </a:xfrm>
        </p:spPr>
        <p:txBody>
          <a:bodyPr anchor="b">
            <a:normAutofit/>
          </a:bodyPr>
          <a:lstStyle>
            <a:lvl1pPr algn="l">
              <a:defRPr sz="1800" b="0">
                <a:solidFill>
                  <a:schemeClr val="accent1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5863" y="599725"/>
            <a:ext cx="8468144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35894" y="5260128"/>
            <a:ext cx="8272213" cy="598671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F2253F72-E226-47D5-95E8-3B7F48ADEF35}" type="datetimeFigureOut">
              <a:rPr lang="pl-PL" smtClean="0">
                <a:solidFill>
                  <a:srgbClr val="4590B8"/>
                </a:solidFill>
              </a:rPr>
              <a:pPr defTabSz="685800"/>
              <a:t>2017-08-28</a:t>
            </a:fld>
            <a:endParaRPr lang="pl-PL">
              <a:solidFill>
                <a:srgbClr val="4590B8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pl-PL">
              <a:solidFill>
                <a:srgbClr val="4590B8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8AE1502B-5FC6-4587-B384-A5E0D57DCEC1}" type="slidenum">
              <a:rPr lang="pl-PL" smtClean="0">
                <a:solidFill>
                  <a:srgbClr val="4590B8"/>
                </a:solidFill>
              </a:rPr>
              <a:pPr defTabSz="685800"/>
              <a:t>‹#›</a:t>
            </a:fld>
            <a:endParaRPr lang="pl-PL">
              <a:solidFill>
                <a:srgbClr val="4590B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7526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330214" y="614407"/>
            <a:ext cx="8482004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35894" y="702156"/>
            <a:ext cx="8272212" cy="1013800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F2253F72-E226-47D5-95E8-3B7F48ADEF35}" type="datetimeFigureOut">
              <a:rPr lang="pl-PL" smtClean="0">
                <a:solidFill>
                  <a:srgbClr val="4590B8"/>
                </a:solidFill>
              </a:rPr>
              <a:pPr defTabSz="685800"/>
              <a:t>2017-08-28</a:t>
            </a:fld>
            <a:endParaRPr lang="pl-PL">
              <a:solidFill>
                <a:srgbClr val="4590B8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pl-PL">
              <a:solidFill>
                <a:srgbClr val="4590B8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8AE1502B-5FC6-4587-B384-A5E0D57DCEC1}" type="slidenum">
              <a:rPr lang="pl-PL" smtClean="0">
                <a:solidFill>
                  <a:srgbClr val="4590B8"/>
                </a:solidFill>
              </a:rPr>
              <a:pPr defTabSz="685800"/>
              <a:t>‹#›</a:t>
            </a:fld>
            <a:endParaRPr lang="pl-PL">
              <a:solidFill>
                <a:srgbClr val="4590B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3874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6629401" y="599725"/>
            <a:ext cx="2180113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675727"/>
            <a:ext cx="1503123" cy="5183073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1193" y="675727"/>
            <a:ext cx="5922209" cy="5183073"/>
          </a:xfrm>
        </p:spPr>
        <p:txBody>
          <a:bodyPr vert="eaVert" anchor="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45255" y="5956138"/>
            <a:ext cx="996106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fld id="{F2253F72-E226-47D5-95E8-3B7F48ADEF35}" type="datetimeFigureOut">
              <a:rPr lang="pl-PL" smtClean="0">
                <a:solidFill>
                  <a:srgbClr val="1A3260">
                    <a:lumMod val="75000"/>
                    <a:lumOff val="25000"/>
                  </a:srgbClr>
                </a:solidFill>
              </a:rPr>
              <a:pPr defTabSz="685800"/>
              <a:t>2017-08-28</a:t>
            </a:fld>
            <a:endParaRPr lang="pl-PL">
              <a:solidFill>
                <a:srgbClr val="1A326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3" y="5951812"/>
            <a:ext cx="5922209" cy="365125"/>
          </a:xfrm>
        </p:spPr>
        <p:txBody>
          <a:bodyPr/>
          <a:lstStyle/>
          <a:p>
            <a:pPr defTabSz="685800"/>
            <a:endParaRPr lang="pl-PL">
              <a:solidFill>
                <a:srgbClr val="4590B8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34962" y="5956138"/>
            <a:ext cx="873146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fld id="{8AE1502B-5FC6-4587-B384-A5E0D57DCEC1}" type="slidenum">
              <a:rPr lang="pl-PL" smtClean="0">
                <a:solidFill>
                  <a:srgbClr val="1A3260">
                    <a:lumMod val="75000"/>
                    <a:lumOff val="25000"/>
                  </a:srgbClr>
                </a:solidFill>
              </a:rPr>
              <a:pPr defTabSz="685800"/>
              <a:t>‹#›</a:t>
            </a:fld>
            <a:endParaRPr lang="pl-PL">
              <a:solidFill>
                <a:srgbClr val="1A326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70653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34900" y="3085765"/>
            <a:ext cx="8447150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5894" y="1020431"/>
            <a:ext cx="8245162" cy="1475013"/>
          </a:xfrm>
          <a:effectLst/>
        </p:spPr>
        <p:txBody>
          <a:bodyPr anchor="b">
            <a:normAutofit/>
          </a:bodyPr>
          <a:lstStyle>
            <a:lvl1pPr>
              <a:defRPr sz="2700">
                <a:solidFill>
                  <a:schemeClr val="accent1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5895" y="2495446"/>
            <a:ext cx="8245160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200" cap="all">
                <a:solidFill>
                  <a:schemeClr val="accent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704463" y="5956138"/>
            <a:ext cx="21336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fld id="{F2253F72-E226-47D5-95E8-3B7F48ADEF35}" type="datetimeFigureOut">
              <a:rPr lang="pl-PL" smtClean="0">
                <a:solidFill>
                  <a:srgbClr val="1A3260">
                    <a:lumMod val="75000"/>
                    <a:lumOff val="25000"/>
                  </a:srgbClr>
                </a:solidFill>
              </a:rPr>
              <a:pPr defTabSz="685800"/>
              <a:t>2017-08-28</a:t>
            </a:fld>
            <a:endParaRPr lang="pl-PL">
              <a:solidFill>
                <a:srgbClr val="1A326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5894" y="5951812"/>
            <a:ext cx="5187908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endParaRPr lang="pl-PL">
              <a:solidFill>
                <a:srgbClr val="1A326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18725" y="5956138"/>
            <a:ext cx="76233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fld id="{8AE1502B-5FC6-4587-B384-A5E0D57DCEC1}" type="slidenum">
              <a:rPr lang="pl-PL" smtClean="0">
                <a:solidFill>
                  <a:srgbClr val="1A3260">
                    <a:lumMod val="75000"/>
                    <a:lumOff val="25000"/>
                  </a:srgbClr>
                </a:solidFill>
              </a:rPr>
              <a:pPr defTabSz="685800"/>
              <a:t>‹#›</a:t>
            </a:fld>
            <a:endParaRPr lang="pl-PL">
              <a:solidFill>
                <a:srgbClr val="1A326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4296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330214" y="614407"/>
            <a:ext cx="8482004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894" y="702156"/>
            <a:ext cx="8272212" cy="1013800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5895" y="2180497"/>
            <a:ext cx="8272211" cy="3678303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F2253F72-E226-47D5-95E8-3B7F48ADEF35}" type="datetimeFigureOut">
              <a:rPr lang="pl-PL" smtClean="0">
                <a:solidFill>
                  <a:srgbClr val="4590B8"/>
                </a:solidFill>
              </a:rPr>
              <a:pPr defTabSz="685800"/>
              <a:t>2017-08-28</a:t>
            </a:fld>
            <a:endParaRPr lang="pl-PL">
              <a:solidFill>
                <a:srgbClr val="4590B8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pl-PL">
              <a:solidFill>
                <a:srgbClr val="4590B8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18725" y="5956138"/>
            <a:ext cx="789381" cy="365125"/>
          </a:xfrm>
        </p:spPr>
        <p:txBody>
          <a:bodyPr/>
          <a:lstStyle/>
          <a:p>
            <a:pPr defTabSz="685800"/>
            <a:fld id="{8AE1502B-5FC6-4587-B384-A5E0D57DCEC1}" type="slidenum">
              <a:rPr lang="pl-PL" smtClean="0">
                <a:solidFill>
                  <a:srgbClr val="4590B8"/>
                </a:solidFill>
              </a:rPr>
              <a:pPr defTabSz="685800"/>
              <a:t>‹#›</a:t>
            </a:fld>
            <a:endParaRPr lang="pl-PL">
              <a:solidFill>
                <a:srgbClr val="4590B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9785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335863" y="5141975"/>
            <a:ext cx="8468145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895" y="3043911"/>
            <a:ext cx="8272211" cy="1497507"/>
          </a:xfrm>
        </p:spPr>
        <p:txBody>
          <a:bodyPr anchor="b">
            <a:normAutofit/>
          </a:bodyPr>
          <a:lstStyle>
            <a:lvl1pPr algn="l">
              <a:defRPr sz="2700" b="0" cap="all">
                <a:solidFill>
                  <a:schemeClr val="accent1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5895" y="4541417"/>
            <a:ext cx="8272211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 cap="all">
                <a:solidFill>
                  <a:schemeClr val="accent2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fld id="{F2253F72-E226-47D5-95E8-3B7F48ADEF35}" type="datetimeFigureOut">
              <a:rPr lang="pl-PL" smtClean="0">
                <a:solidFill>
                  <a:srgbClr val="1A3260">
                    <a:lumMod val="75000"/>
                    <a:lumOff val="25000"/>
                  </a:srgbClr>
                </a:solidFill>
              </a:rPr>
              <a:pPr defTabSz="685800"/>
              <a:t>2017-08-28</a:t>
            </a:fld>
            <a:endParaRPr lang="pl-PL">
              <a:solidFill>
                <a:srgbClr val="1A326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endParaRPr lang="pl-PL">
              <a:solidFill>
                <a:srgbClr val="1A326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fld id="{8AE1502B-5FC6-4587-B384-A5E0D57DCEC1}" type="slidenum">
              <a:rPr lang="pl-PL" smtClean="0">
                <a:solidFill>
                  <a:srgbClr val="1A3260">
                    <a:lumMod val="75000"/>
                    <a:lumOff val="25000"/>
                  </a:srgbClr>
                </a:solidFill>
              </a:rPr>
              <a:pPr defTabSz="685800"/>
              <a:t>‹#›</a:t>
            </a:fld>
            <a:endParaRPr lang="pl-PL">
              <a:solidFill>
                <a:srgbClr val="1A326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38351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334487" y="606555"/>
            <a:ext cx="8475027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895" y="729658"/>
            <a:ext cx="8272212" cy="988332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5895" y="2228004"/>
            <a:ext cx="4066793" cy="3633047"/>
          </a:xfrm>
        </p:spPr>
        <p:txBody>
          <a:bodyPr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1313" y="2228004"/>
            <a:ext cx="4066794" cy="3633047"/>
          </a:xfrm>
        </p:spPr>
        <p:txBody>
          <a:bodyPr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F2253F72-E226-47D5-95E8-3B7F48ADEF35}" type="datetimeFigureOut">
              <a:rPr lang="pl-PL" smtClean="0">
                <a:solidFill>
                  <a:srgbClr val="4590B8"/>
                </a:solidFill>
              </a:rPr>
              <a:pPr defTabSz="685800"/>
              <a:t>2017-08-28</a:t>
            </a:fld>
            <a:endParaRPr lang="pl-PL">
              <a:solidFill>
                <a:srgbClr val="4590B8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pl-PL">
              <a:solidFill>
                <a:srgbClr val="4590B8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8AE1502B-5FC6-4587-B384-A5E0D57DCEC1}" type="slidenum">
              <a:rPr lang="pl-PL" smtClean="0">
                <a:solidFill>
                  <a:srgbClr val="4590B8"/>
                </a:solidFill>
              </a:rPr>
              <a:pPr defTabSz="685800"/>
              <a:t>‹#›</a:t>
            </a:fld>
            <a:endParaRPr lang="pl-PL">
              <a:solidFill>
                <a:srgbClr val="4590B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48451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334487" y="606555"/>
            <a:ext cx="8475027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35895" y="729658"/>
            <a:ext cx="8272212" cy="988332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5415" y="2250893"/>
            <a:ext cx="3815306" cy="536005"/>
          </a:xfrm>
        </p:spPr>
        <p:txBody>
          <a:bodyPr anchor="b">
            <a:noAutofit/>
          </a:bodyPr>
          <a:lstStyle>
            <a:lvl1pPr marL="0" indent="0">
              <a:buNone/>
              <a:defRPr sz="1650" b="0">
                <a:solidFill>
                  <a:schemeClr val="accent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5896" y="2926053"/>
            <a:ext cx="4044825" cy="2934999"/>
          </a:xfrm>
        </p:spPr>
        <p:txBody>
          <a:bodyPr anchor="t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92802" y="2250893"/>
            <a:ext cx="3815305" cy="553373"/>
          </a:xfrm>
        </p:spPr>
        <p:txBody>
          <a:bodyPr anchor="b">
            <a:noAutofit/>
          </a:bodyPr>
          <a:lstStyle>
            <a:lvl1pPr marL="0" indent="0">
              <a:buNone/>
              <a:defRPr sz="1650" b="0">
                <a:solidFill>
                  <a:schemeClr val="accent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2" y="2926053"/>
            <a:ext cx="4044825" cy="2934999"/>
          </a:xfrm>
        </p:spPr>
        <p:txBody>
          <a:bodyPr anchor="t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F2253F72-E226-47D5-95E8-3B7F48ADEF35}" type="datetimeFigureOut">
              <a:rPr lang="pl-PL" smtClean="0">
                <a:solidFill>
                  <a:srgbClr val="4590B8"/>
                </a:solidFill>
              </a:rPr>
              <a:pPr defTabSz="685800"/>
              <a:t>2017-08-28</a:t>
            </a:fld>
            <a:endParaRPr lang="pl-PL">
              <a:solidFill>
                <a:srgbClr val="4590B8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pl-PL">
              <a:solidFill>
                <a:srgbClr val="4590B8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8AE1502B-5FC6-4587-B384-A5E0D57DCEC1}" type="slidenum">
              <a:rPr lang="pl-PL" smtClean="0">
                <a:solidFill>
                  <a:srgbClr val="4590B8"/>
                </a:solidFill>
              </a:rPr>
              <a:pPr defTabSz="685800"/>
              <a:t>‹#›</a:t>
            </a:fld>
            <a:endParaRPr lang="pl-PL">
              <a:solidFill>
                <a:srgbClr val="4590B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66813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F2253F72-E226-47D5-95E8-3B7F48ADEF35}" type="datetimeFigureOut">
              <a:rPr lang="pl-PL" smtClean="0">
                <a:solidFill>
                  <a:srgbClr val="4590B8"/>
                </a:solidFill>
              </a:rPr>
              <a:pPr defTabSz="685800"/>
              <a:t>2017-08-28</a:t>
            </a:fld>
            <a:endParaRPr lang="pl-PL">
              <a:solidFill>
                <a:srgbClr val="4590B8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pl-PL">
              <a:solidFill>
                <a:srgbClr val="4590B8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8AE1502B-5FC6-4587-B384-A5E0D57DCEC1}" type="slidenum">
              <a:rPr lang="pl-PL" smtClean="0">
                <a:solidFill>
                  <a:srgbClr val="4590B8"/>
                </a:solidFill>
              </a:rPr>
              <a:pPr defTabSz="685800"/>
              <a:t>‹#›</a:t>
            </a:fld>
            <a:endParaRPr lang="pl-PL">
              <a:solidFill>
                <a:srgbClr val="4590B8"/>
              </a:solidFill>
            </a:endParaRPr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330512" y="606555"/>
            <a:ext cx="8475027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31921" y="729658"/>
            <a:ext cx="8272212" cy="988332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074489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F2253F72-E226-47D5-95E8-3B7F48ADEF35}" type="datetimeFigureOut">
              <a:rPr lang="pl-PL" smtClean="0">
                <a:solidFill>
                  <a:srgbClr val="4590B8"/>
                </a:solidFill>
              </a:rPr>
              <a:pPr defTabSz="685800"/>
              <a:t>2017-08-28</a:t>
            </a:fld>
            <a:endParaRPr lang="pl-PL">
              <a:solidFill>
                <a:srgbClr val="4590B8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pl-PL">
              <a:solidFill>
                <a:srgbClr val="4590B8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8AE1502B-5FC6-4587-B384-A5E0D57DCEC1}" type="slidenum">
              <a:rPr lang="pl-PL" smtClean="0">
                <a:solidFill>
                  <a:srgbClr val="4590B8"/>
                </a:solidFill>
              </a:rPr>
              <a:pPr defTabSz="685800"/>
              <a:t>‹#›</a:t>
            </a:fld>
            <a:endParaRPr lang="pl-PL">
              <a:solidFill>
                <a:srgbClr val="4590B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34623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ED3D3-6235-4F4C-B439-DF277FB555A7}" type="datetime8">
              <a:rPr lang="en-US" smtClean="0"/>
              <a:pPr/>
              <a:t>8/28/2017 7:51 AM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 algn="ctr"/>
            <a:fld id="{1AD93096-5B34-4342-9326-69289CEAE4C2}" type="slidenum">
              <a:rPr lang="en-US" smtClean="0"/>
              <a:pPr algn="ctr"/>
              <a:t>‹#›</a:t>
            </a:fld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335863" y="5141973"/>
            <a:ext cx="847365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894" y="5262296"/>
            <a:ext cx="3682084" cy="689514"/>
          </a:xfrm>
        </p:spPr>
        <p:txBody>
          <a:bodyPr anchor="ctr"/>
          <a:lstStyle>
            <a:lvl1pPr algn="l">
              <a:defRPr sz="15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862" y="601200"/>
            <a:ext cx="8469630" cy="4204800"/>
          </a:xfrm>
        </p:spPr>
        <p:txBody>
          <a:bodyPr anchor="ctr">
            <a:normAutofit/>
          </a:bodyPr>
          <a:lstStyle>
            <a:lvl1pPr>
              <a:defRPr sz="1500">
                <a:solidFill>
                  <a:schemeClr val="tx2"/>
                </a:solidFill>
              </a:defRPr>
            </a:lvl1pPr>
            <a:lvl2pPr>
              <a:defRPr sz="135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05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  <a:lvl6pPr>
              <a:defRPr sz="1050">
                <a:solidFill>
                  <a:schemeClr val="tx2"/>
                </a:solidFill>
              </a:defRPr>
            </a:lvl6pPr>
            <a:lvl7pPr>
              <a:defRPr sz="1050">
                <a:solidFill>
                  <a:schemeClr val="tx2"/>
                </a:solidFill>
              </a:defRPr>
            </a:lvl7pPr>
            <a:lvl8pPr>
              <a:defRPr sz="1050">
                <a:solidFill>
                  <a:schemeClr val="tx2"/>
                </a:solidFill>
              </a:defRPr>
            </a:lvl8pPr>
            <a:lvl9pPr>
              <a:defRPr sz="1050">
                <a:solidFill>
                  <a:schemeClr val="tx2"/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305618" y="5262297"/>
            <a:ext cx="4402490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825">
                <a:solidFill>
                  <a:schemeClr val="bg1"/>
                </a:solidFill>
              </a:defRPr>
            </a:lvl1pPr>
            <a:lvl2pPr marL="342900" indent="0">
              <a:buNone/>
              <a:defRPr sz="825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fld id="{F2253F72-E226-47D5-95E8-3B7F48ADEF35}" type="datetimeFigureOut">
              <a:rPr lang="pl-PL" smtClean="0">
                <a:solidFill>
                  <a:srgbClr val="1A3260">
                    <a:lumMod val="75000"/>
                    <a:lumOff val="25000"/>
                  </a:srgbClr>
                </a:solidFill>
              </a:rPr>
              <a:pPr defTabSz="685800"/>
              <a:t>2017-08-28</a:t>
            </a:fld>
            <a:endParaRPr lang="pl-PL">
              <a:solidFill>
                <a:srgbClr val="1A326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endParaRPr lang="pl-PL">
              <a:solidFill>
                <a:srgbClr val="1A326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fld id="{8AE1502B-5FC6-4587-B384-A5E0D57DCEC1}" type="slidenum">
              <a:rPr lang="pl-PL" smtClean="0">
                <a:solidFill>
                  <a:srgbClr val="1A3260">
                    <a:lumMod val="75000"/>
                    <a:lumOff val="25000"/>
                  </a:srgbClr>
                </a:solidFill>
              </a:rPr>
              <a:pPr defTabSz="685800"/>
              <a:t>‹#›</a:t>
            </a:fld>
            <a:endParaRPr lang="pl-PL">
              <a:solidFill>
                <a:srgbClr val="1A326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14485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895" y="4693389"/>
            <a:ext cx="8272212" cy="566738"/>
          </a:xfrm>
        </p:spPr>
        <p:txBody>
          <a:bodyPr anchor="b">
            <a:normAutofit/>
          </a:bodyPr>
          <a:lstStyle>
            <a:lvl1pPr algn="l">
              <a:defRPr sz="1800" b="0">
                <a:solidFill>
                  <a:schemeClr val="accent1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5863" y="599725"/>
            <a:ext cx="8468144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35894" y="5260128"/>
            <a:ext cx="8272213" cy="598671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F2253F72-E226-47D5-95E8-3B7F48ADEF35}" type="datetimeFigureOut">
              <a:rPr lang="pl-PL" smtClean="0">
                <a:solidFill>
                  <a:srgbClr val="4590B8"/>
                </a:solidFill>
              </a:rPr>
              <a:pPr defTabSz="685800"/>
              <a:t>2017-08-28</a:t>
            </a:fld>
            <a:endParaRPr lang="pl-PL">
              <a:solidFill>
                <a:srgbClr val="4590B8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pl-PL">
              <a:solidFill>
                <a:srgbClr val="4590B8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8AE1502B-5FC6-4587-B384-A5E0D57DCEC1}" type="slidenum">
              <a:rPr lang="pl-PL" smtClean="0">
                <a:solidFill>
                  <a:srgbClr val="4590B8"/>
                </a:solidFill>
              </a:rPr>
              <a:pPr defTabSz="685800"/>
              <a:t>‹#›</a:t>
            </a:fld>
            <a:endParaRPr lang="pl-PL">
              <a:solidFill>
                <a:srgbClr val="4590B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98389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330214" y="614407"/>
            <a:ext cx="8482004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35894" y="702156"/>
            <a:ext cx="8272212" cy="1013800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F2253F72-E226-47D5-95E8-3B7F48ADEF35}" type="datetimeFigureOut">
              <a:rPr lang="pl-PL" smtClean="0">
                <a:solidFill>
                  <a:srgbClr val="4590B8"/>
                </a:solidFill>
              </a:rPr>
              <a:pPr defTabSz="685800"/>
              <a:t>2017-08-28</a:t>
            </a:fld>
            <a:endParaRPr lang="pl-PL">
              <a:solidFill>
                <a:srgbClr val="4590B8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pl-PL">
              <a:solidFill>
                <a:srgbClr val="4590B8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8AE1502B-5FC6-4587-B384-A5E0D57DCEC1}" type="slidenum">
              <a:rPr lang="pl-PL" smtClean="0">
                <a:solidFill>
                  <a:srgbClr val="4590B8"/>
                </a:solidFill>
              </a:rPr>
              <a:pPr defTabSz="685800"/>
              <a:t>‹#›</a:t>
            </a:fld>
            <a:endParaRPr lang="pl-PL">
              <a:solidFill>
                <a:srgbClr val="4590B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594802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6629401" y="599725"/>
            <a:ext cx="2180113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675727"/>
            <a:ext cx="1503123" cy="5183073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1193" y="675727"/>
            <a:ext cx="5922209" cy="5183073"/>
          </a:xfrm>
        </p:spPr>
        <p:txBody>
          <a:bodyPr vert="eaVert" anchor="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45255" y="5956138"/>
            <a:ext cx="996106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fld id="{F2253F72-E226-47D5-95E8-3B7F48ADEF35}" type="datetimeFigureOut">
              <a:rPr lang="pl-PL" smtClean="0">
                <a:solidFill>
                  <a:srgbClr val="1A3260">
                    <a:lumMod val="75000"/>
                    <a:lumOff val="25000"/>
                  </a:srgbClr>
                </a:solidFill>
              </a:rPr>
              <a:pPr defTabSz="685800"/>
              <a:t>2017-08-28</a:t>
            </a:fld>
            <a:endParaRPr lang="pl-PL">
              <a:solidFill>
                <a:srgbClr val="1A326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3" y="5951812"/>
            <a:ext cx="5922209" cy="365125"/>
          </a:xfrm>
        </p:spPr>
        <p:txBody>
          <a:bodyPr/>
          <a:lstStyle/>
          <a:p>
            <a:pPr defTabSz="685800"/>
            <a:endParaRPr lang="pl-PL">
              <a:solidFill>
                <a:srgbClr val="4590B8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34962" y="5956138"/>
            <a:ext cx="873146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fld id="{8AE1502B-5FC6-4587-B384-A5E0D57DCEC1}" type="slidenum">
              <a:rPr lang="pl-PL" smtClean="0">
                <a:solidFill>
                  <a:srgbClr val="1A3260">
                    <a:lumMod val="75000"/>
                    <a:lumOff val="25000"/>
                  </a:srgbClr>
                </a:solidFill>
              </a:rPr>
              <a:pPr defTabSz="685800"/>
              <a:t>‹#›</a:t>
            </a:fld>
            <a:endParaRPr lang="pl-PL">
              <a:solidFill>
                <a:srgbClr val="1A326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354698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34900" y="3085765"/>
            <a:ext cx="8447150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5894" y="1020431"/>
            <a:ext cx="8245162" cy="1475013"/>
          </a:xfrm>
          <a:effectLst/>
        </p:spPr>
        <p:txBody>
          <a:bodyPr anchor="b">
            <a:normAutofit/>
          </a:bodyPr>
          <a:lstStyle>
            <a:lvl1pPr>
              <a:defRPr sz="2700">
                <a:solidFill>
                  <a:schemeClr val="accent1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5895" y="2495446"/>
            <a:ext cx="8245160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200" cap="all">
                <a:solidFill>
                  <a:schemeClr val="accent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704463" y="5956138"/>
            <a:ext cx="21336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fld id="{F2253F72-E226-47D5-95E8-3B7F48ADEF35}" type="datetimeFigureOut">
              <a:rPr lang="pl-PL" smtClean="0">
                <a:solidFill>
                  <a:srgbClr val="1A3260">
                    <a:lumMod val="75000"/>
                    <a:lumOff val="25000"/>
                  </a:srgbClr>
                </a:solidFill>
              </a:rPr>
              <a:pPr defTabSz="685800"/>
              <a:t>2017-08-28</a:t>
            </a:fld>
            <a:endParaRPr lang="pl-PL">
              <a:solidFill>
                <a:srgbClr val="1A326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5894" y="5951812"/>
            <a:ext cx="5187908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endParaRPr lang="pl-PL">
              <a:solidFill>
                <a:srgbClr val="1A326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18725" y="5956138"/>
            <a:ext cx="76233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fld id="{8AE1502B-5FC6-4587-B384-A5E0D57DCEC1}" type="slidenum">
              <a:rPr lang="pl-PL" smtClean="0">
                <a:solidFill>
                  <a:srgbClr val="1A3260">
                    <a:lumMod val="75000"/>
                    <a:lumOff val="25000"/>
                  </a:srgbClr>
                </a:solidFill>
              </a:rPr>
              <a:pPr defTabSz="685800"/>
              <a:t>‹#›</a:t>
            </a:fld>
            <a:endParaRPr lang="pl-PL">
              <a:solidFill>
                <a:srgbClr val="1A326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684076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330214" y="614407"/>
            <a:ext cx="8482004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894" y="702156"/>
            <a:ext cx="8272212" cy="1013800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5895" y="2180497"/>
            <a:ext cx="8272211" cy="3678303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F2253F72-E226-47D5-95E8-3B7F48ADEF35}" type="datetimeFigureOut">
              <a:rPr lang="pl-PL" smtClean="0">
                <a:solidFill>
                  <a:srgbClr val="4590B8"/>
                </a:solidFill>
              </a:rPr>
              <a:pPr defTabSz="685800"/>
              <a:t>2017-08-28</a:t>
            </a:fld>
            <a:endParaRPr lang="pl-PL">
              <a:solidFill>
                <a:srgbClr val="4590B8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pl-PL">
              <a:solidFill>
                <a:srgbClr val="4590B8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18725" y="5956138"/>
            <a:ext cx="789381" cy="365125"/>
          </a:xfrm>
        </p:spPr>
        <p:txBody>
          <a:bodyPr/>
          <a:lstStyle/>
          <a:p>
            <a:pPr defTabSz="685800"/>
            <a:fld id="{8AE1502B-5FC6-4587-B384-A5E0D57DCEC1}" type="slidenum">
              <a:rPr lang="pl-PL" smtClean="0">
                <a:solidFill>
                  <a:srgbClr val="4590B8"/>
                </a:solidFill>
              </a:rPr>
              <a:pPr defTabSz="685800"/>
              <a:t>‹#›</a:t>
            </a:fld>
            <a:endParaRPr lang="pl-PL">
              <a:solidFill>
                <a:srgbClr val="4590B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020146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335863" y="5141975"/>
            <a:ext cx="8468145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895" y="3043911"/>
            <a:ext cx="8272211" cy="1497507"/>
          </a:xfrm>
        </p:spPr>
        <p:txBody>
          <a:bodyPr anchor="b">
            <a:normAutofit/>
          </a:bodyPr>
          <a:lstStyle>
            <a:lvl1pPr algn="l">
              <a:defRPr sz="2700" b="0" cap="all">
                <a:solidFill>
                  <a:schemeClr val="accent1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5895" y="4541417"/>
            <a:ext cx="8272211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 cap="all">
                <a:solidFill>
                  <a:schemeClr val="accent2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fld id="{F2253F72-E226-47D5-95E8-3B7F48ADEF35}" type="datetimeFigureOut">
              <a:rPr lang="pl-PL" smtClean="0">
                <a:solidFill>
                  <a:srgbClr val="1A3260">
                    <a:lumMod val="75000"/>
                    <a:lumOff val="25000"/>
                  </a:srgbClr>
                </a:solidFill>
              </a:rPr>
              <a:pPr defTabSz="685800"/>
              <a:t>2017-08-28</a:t>
            </a:fld>
            <a:endParaRPr lang="pl-PL">
              <a:solidFill>
                <a:srgbClr val="1A326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endParaRPr lang="pl-PL">
              <a:solidFill>
                <a:srgbClr val="1A326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fld id="{8AE1502B-5FC6-4587-B384-A5E0D57DCEC1}" type="slidenum">
              <a:rPr lang="pl-PL" smtClean="0">
                <a:solidFill>
                  <a:srgbClr val="1A3260">
                    <a:lumMod val="75000"/>
                    <a:lumOff val="25000"/>
                  </a:srgbClr>
                </a:solidFill>
              </a:rPr>
              <a:pPr defTabSz="685800"/>
              <a:t>‹#›</a:t>
            </a:fld>
            <a:endParaRPr lang="pl-PL">
              <a:solidFill>
                <a:srgbClr val="1A326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451865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334487" y="606555"/>
            <a:ext cx="8475027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895" y="729658"/>
            <a:ext cx="8272212" cy="988332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5895" y="2228004"/>
            <a:ext cx="4066793" cy="3633047"/>
          </a:xfrm>
        </p:spPr>
        <p:txBody>
          <a:bodyPr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1313" y="2228004"/>
            <a:ext cx="4066794" cy="3633047"/>
          </a:xfrm>
        </p:spPr>
        <p:txBody>
          <a:bodyPr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F2253F72-E226-47D5-95E8-3B7F48ADEF35}" type="datetimeFigureOut">
              <a:rPr lang="pl-PL" smtClean="0">
                <a:solidFill>
                  <a:srgbClr val="4590B8"/>
                </a:solidFill>
              </a:rPr>
              <a:pPr defTabSz="685800"/>
              <a:t>2017-08-28</a:t>
            </a:fld>
            <a:endParaRPr lang="pl-PL">
              <a:solidFill>
                <a:srgbClr val="4590B8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pl-PL">
              <a:solidFill>
                <a:srgbClr val="4590B8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8AE1502B-5FC6-4587-B384-A5E0D57DCEC1}" type="slidenum">
              <a:rPr lang="pl-PL" smtClean="0">
                <a:solidFill>
                  <a:srgbClr val="4590B8"/>
                </a:solidFill>
              </a:rPr>
              <a:pPr defTabSz="685800"/>
              <a:t>‹#›</a:t>
            </a:fld>
            <a:endParaRPr lang="pl-PL">
              <a:solidFill>
                <a:srgbClr val="4590B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549330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334487" y="606555"/>
            <a:ext cx="8475027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35895" y="729658"/>
            <a:ext cx="8272212" cy="988332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5415" y="2250893"/>
            <a:ext cx="3815306" cy="536005"/>
          </a:xfrm>
        </p:spPr>
        <p:txBody>
          <a:bodyPr anchor="b">
            <a:noAutofit/>
          </a:bodyPr>
          <a:lstStyle>
            <a:lvl1pPr marL="0" indent="0">
              <a:buNone/>
              <a:defRPr sz="1650" b="0">
                <a:solidFill>
                  <a:schemeClr val="accent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5896" y="2926053"/>
            <a:ext cx="4044825" cy="2934999"/>
          </a:xfrm>
        </p:spPr>
        <p:txBody>
          <a:bodyPr anchor="t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92802" y="2250893"/>
            <a:ext cx="3815305" cy="553373"/>
          </a:xfrm>
        </p:spPr>
        <p:txBody>
          <a:bodyPr anchor="b">
            <a:noAutofit/>
          </a:bodyPr>
          <a:lstStyle>
            <a:lvl1pPr marL="0" indent="0">
              <a:buNone/>
              <a:defRPr sz="1650" b="0">
                <a:solidFill>
                  <a:schemeClr val="accent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2" y="2926053"/>
            <a:ext cx="4044825" cy="2934999"/>
          </a:xfrm>
        </p:spPr>
        <p:txBody>
          <a:bodyPr anchor="t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F2253F72-E226-47D5-95E8-3B7F48ADEF35}" type="datetimeFigureOut">
              <a:rPr lang="pl-PL" smtClean="0">
                <a:solidFill>
                  <a:srgbClr val="4590B8"/>
                </a:solidFill>
              </a:rPr>
              <a:pPr defTabSz="685800"/>
              <a:t>2017-08-28</a:t>
            </a:fld>
            <a:endParaRPr lang="pl-PL">
              <a:solidFill>
                <a:srgbClr val="4590B8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pl-PL">
              <a:solidFill>
                <a:srgbClr val="4590B8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8AE1502B-5FC6-4587-B384-A5E0D57DCEC1}" type="slidenum">
              <a:rPr lang="pl-PL" smtClean="0">
                <a:solidFill>
                  <a:srgbClr val="4590B8"/>
                </a:solidFill>
              </a:rPr>
              <a:pPr defTabSz="685800"/>
              <a:t>‹#›</a:t>
            </a:fld>
            <a:endParaRPr lang="pl-PL">
              <a:solidFill>
                <a:srgbClr val="4590B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24333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F2253F72-E226-47D5-95E8-3B7F48ADEF35}" type="datetimeFigureOut">
              <a:rPr lang="pl-PL" smtClean="0">
                <a:solidFill>
                  <a:srgbClr val="4590B8"/>
                </a:solidFill>
              </a:rPr>
              <a:pPr defTabSz="685800"/>
              <a:t>2017-08-28</a:t>
            </a:fld>
            <a:endParaRPr lang="pl-PL">
              <a:solidFill>
                <a:srgbClr val="4590B8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pl-PL">
              <a:solidFill>
                <a:srgbClr val="4590B8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8AE1502B-5FC6-4587-B384-A5E0D57DCEC1}" type="slidenum">
              <a:rPr lang="pl-PL" smtClean="0">
                <a:solidFill>
                  <a:srgbClr val="4590B8"/>
                </a:solidFill>
              </a:rPr>
              <a:pPr defTabSz="685800"/>
              <a:t>‹#›</a:t>
            </a:fld>
            <a:endParaRPr lang="pl-PL">
              <a:solidFill>
                <a:srgbClr val="4590B8"/>
              </a:solidFill>
            </a:endParaRPr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330512" y="606555"/>
            <a:ext cx="8475027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31921" y="729658"/>
            <a:ext cx="8272212" cy="988332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8925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3B5F1E3E-4B2F-4895-B65E-28B2E64F39F6}" type="datetime8">
              <a:rPr lang="en-US" smtClean="0"/>
              <a:pPr/>
              <a:t>8/28/2017 7:51 AM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algn="ctr"/>
            <a:fld id="{1AD93096-5B34-4342-9326-69289CEAE4C2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F2253F72-E226-47D5-95E8-3B7F48ADEF35}" type="datetimeFigureOut">
              <a:rPr lang="pl-PL" smtClean="0">
                <a:solidFill>
                  <a:srgbClr val="4590B8"/>
                </a:solidFill>
              </a:rPr>
              <a:pPr defTabSz="685800"/>
              <a:t>2017-08-28</a:t>
            </a:fld>
            <a:endParaRPr lang="pl-PL">
              <a:solidFill>
                <a:srgbClr val="4590B8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pl-PL">
              <a:solidFill>
                <a:srgbClr val="4590B8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8AE1502B-5FC6-4587-B384-A5E0D57DCEC1}" type="slidenum">
              <a:rPr lang="pl-PL" smtClean="0">
                <a:solidFill>
                  <a:srgbClr val="4590B8"/>
                </a:solidFill>
              </a:rPr>
              <a:pPr defTabSz="685800"/>
              <a:t>‹#›</a:t>
            </a:fld>
            <a:endParaRPr lang="pl-PL">
              <a:solidFill>
                <a:srgbClr val="4590B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333979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335863" y="5141973"/>
            <a:ext cx="847365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894" y="5262296"/>
            <a:ext cx="3682084" cy="689514"/>
          </a:xfrm>
        </p:spPr>
        <p:txBody>
          <a:bodyPr anchor="ctr"/>
          <a:lstStyle>
            <a:lvl1pPr algn="l">
              <a:defRPr sz="15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862" y="601200"/>
            <a:ext cx="8469630" cy="4204800"/>
          </a:xfrm>
        </p:spPr>
        <p:txBody>
          <a:bodyPr anchor="ctr">
            <a:normAutofit/>
          </a:bodyPr>
          <a:lstStyle>
            <a:lvl1pPr>
              <a:defRPr sz="1500">
                <a:solidFill>
                  <a:schemeClr val="tx2"/>
                </a:solidFill>
              </a:defRPr>
            </a:lvl1pPr>
            <a:lvl2pPr>
              <a:defRPr sz="135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05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  <a:lvl6pPr>
              <a:defRPr sz="1050">
                <a:solidFill>
                  <a:schemeClr val="tx2"/>
                </a:solidFill>
              </a:defRPr>
            </a:lvl6pPr>
            <a:lvl7pPr>
              <a:defRPr sz="1050">
                <a:solidFill>
                  <a:schemeClr val="tx2"/>
                </a:solidFill>
              </a:defRPr>
            </a:lvl7pPr>
            <a:lvl8pPr>
              <a:defRPr sz="1050">
                <a:solidFill>
                  <a:schemeClr val="tx2"/>
                </a:solidFill>
              </a:defRPr>
            </a:lvl8pPr>
            <a:lvl9pPr>
              <a:defRPr sz="1050">
                <a:solidFill>
                  <a:schemeClr val="tx2"/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305618" y="5262297"/>
            <a:ext cx="4402490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825">
                <a:solidFill>
                  <a:schemeClr val="bg1"/>
                </a:solidFill>
              </a:defRPr>
            </a:lvl1pPr>
            <a:lvl2pPr marL="342900" indent="0">
              <a:buNone/>
              <a:defRPr sz="825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fld id="{F2253F72-E226-47D5-95E8-3B7F48ADEF35}" type="datetimeFigureOut">
              <a:rPr lang="pl-PL" smtClean="0">
                <a:solidFill>
                  <a:srgbClr val="1A3260">
                    <a:lumMod val="75000"/>
                    <a:lumOff val="25000"/>
                  </a:srgbClr>
                </a:solidFill>
              </a:rPr>
              <a:pPr defTabSz="685800"/>
              <a:t>2017-08-28</a:t>
            </a:fld>
            <a:endParaRPr lang="pl-PL">
              <a:solidFill>
                <a:srgbClr val="1A326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endParaRPr lang="pl-PL">
              <a:solidFill>
                <a:srgbClr val="1A326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fld id="{8AE1502B-5FC6-4587-B384-A5E0D57DCEC1}" type="slidenum">
              <a:rPr lang="pl-PL" smtClean="0">
                <a:solidFill>
                  <a:srgbClr val="1A3260">
                    <a:lumMod val="75000"/>
                    <a:lumOff val="25000"/>
                  </a:srgbClr>
                </a:solidFill>
              </a:rPr>
              <a:pPr defTabSz="685800"/>
              <a:t>‹#›</a:t>
            </a:fld>
            <a:endParaRPr lang="pl-PL">
              <a:solidFill>
                <a:srgbClr val="1A326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963217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895" y="4693389"/>
            <a:ext cx="8272212" cy="566738"/>
          </a:xfrm>
        </p:spPr>
        <p:txBody>
          <a:bodyPr anchor="b">
            <a:normAutofit/>
          </a:bodyPr>
          <a:lstStyle>
            <a:lvl1pPr algn="l">
              <a:defRPr sz="1800" b="0">
                <a:solidFill>
                  <a:schemeClr val="accent1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5863" y="599725"/>
            <a:ext cx="8468144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35894" y="5260128"/>
            <a:ext cx="8272213" cy="598671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F2253F72-E226-47D5-95E8-3B7F48ADEF35}" type="datetimeFigureOut">
              <a:rPr lang="pl-PL" smtClean="0">
                <a:solidFill>
                  <a:srgbClr val="4590B8"/>
                </a:solidFill>
              </a:rPr>
              <a:pPr defTabSz="685800"/>
              <a:t>2017-08-28</a:t>
            </a:fld>
            <a:endParaRPr lang="pl-PL">
              <a:solidFill>
                <a:srgbClr val="4590B8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pl-PL">
              <a:solidFill>
                <a:srgbClr val="4590B8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8AE1502B-5FC6-4587-B384-A5E0D57DCEC1}" type="slidenum">
              <a:rPr lang="pl-PL" smtClean="0">
                <a:solidFill>
                  <a:srgbClr val="4590B8"/>
                </a:solidFill>
              </a:rPr>
              <a:pPr defTabSz="685800"/>
              <a:t>‹#›</a:t>
            </a:fld>
            <a:endParaRPr lang="pl-PL">
              <a:solidFill>
                <a:srgbClr val="4590B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89093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330214" y="614407"/>
            <a:ext cx="8482004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35894" y="702156"/>
            <a:ext cx="8272212" cy="1013800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F2253F72-E226-47D5-95E8-3B7F48ADEF35}" type="datetimeFigureOut">
              <a:rPr lang="pl-PL" smtClean="0">
                <a:solidFill>
                  <a:srgbClr val="4590B8"/>
                </a:solidFill>
              </a:rPr>
              <a:pPr defTabSz="685800"/>
              <a:t>2017-08-28</a:t>
            </a:fld>
            <a:endParaRPr lang="pl-PL">
              <a:solidFill>
                <a:srgbClr val="4590B8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pl-PL">
              <a:solidFill>
                <a:srgbClr val="4590B8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8AE1502B-5FC6-4587-B384-A5E0D57DCEC1}" type="slidenum">
              <a:rPr lang="pl-PL" smtClean="0">
                <a:solidFill>
                  <a:srgbClr val="4590B8"/>
                </a:solidFill>
              </a:rPr>
              <a:pPr defTabSz="685800"/>
              <a:t>‹#›</a:t>
            </a:fld>
            <a:endParaRPr lang="pl-PL">
              <a:solidFill>
                <a:srgbClr val="4590B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417054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6629401" y="599725"/>
            <a:ext cx="2180113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675727"/>
            <a:ext cx="1503123" cy="5183073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1193" y="675727"/>
            <a:ext cx="5922209" cy="5183073"/>
          </a:xfrm>
        </p:spPr>
        <p:txBody>
          <a:bodyPr vert="eaVert" anchor="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45255" y="5956138"/>
            <a:ext cx="996106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fld id="{F2253F72-E226-47D5-95E8-3B7F48ADEF35}" type="datetimeFigureOut">
              <a:rPr lang="pl-PL" smtClean="0">
                <a:solidFill>
                  <a:srgbClr val="1A3260">
                    <a:lumMod val="75000"/>
                    <a:lumOff val="25000"/>
                  </a:srgbClr>
                </a:solidFill>
              </a:rPr>
              <a:pPr defTabSz="685800"/>
              <a:t>2017-08-28</a:t>
            </a:fld>
            <a:endParaRPr lang="pl-PL">
              <a:solidFill>
                <a:srgbClr val="1A326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3" y="5951812"/>
            <a:ext cx="5922209" cy="365125"/>
          </a:xfrm>
        </p:spPr>
        <p:txBody>
          <a:bodyPr/>
          <a:lstStyle/>
          <a:p>
            <a:pPr defTabSz="685800"/>
            <a:endParaRPr lang="pl-PL">
              <a:solidFill>
                <a:srgbClr val="4590B8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34962" y="5956138"/>
            <a:ext cx="873146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defTabSz="685800"/>
            <a:fld id="{8AE1502B-5FC6-4587-B384-A5E0D57DCEC1}" type="slidenum">
              <a:rPr lang="pl-PL" smtClean="0">
                <a:solidFill>
                  <a:srgbClr val="1A3260">
                    <a:lumMod val="75000"/>
                    <a:lumOff val="25000"/>
                  </a:srgbClr>
                </a:solidFill>
              </a:rPr>
              <a:pPr defTabSz="685800"/>
              <a:t>‹#›</a:t>
            </a:fld>
            <a:endParaRPr lang="pl-PL">
              <a:solidFill>
                <a:srgbClr val="1A326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690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63085435-8225-4333-BFFA-0096413F0D76}" type="datetime8">
              <a:rPr lang="en-US" smtClean="0"/>
              <a:pPr/>
              <a:t>8/28/2017 7:51 AM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algn="ctr"/>
            <a:fld id="{1AD93096-5B34-4342-9326-69289CEAE4C2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3C494-2A87-468C-A21B-CB14FB9ABB00}" type="datetime8">
              <a:rPr lang="en-US" smtClean="0"/>
              <a:pPr/>
              <a:t>8/28/2017 7:51 AM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80FA0-5B31-4864-A2BB-719EA5A679C6}" type="datetime8">
              <a:rPr lang="en-US" smtClean="0"/>
              <a:pPr/>
              <a:t>8/28/2017 7:51 AM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CC0C8-36B8-442A-833D-B6AACE86BB77}" type="datetime8">
              <a:rPr lang="en-US" smtClean="0"/>
              <a:pPr/>
              <a:t>8/28/2017 7:51 AM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pic>
        <p:nvPicPr>
          <p:cNvPr id="8" name="Picture 7" descr="sm_pencil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12648" y="1755648"/>
            <a:ext cx="1615307" cy="2145615"/>
          </a:xfrm>
          <a:prstGeom prst="rect">
            <a:avLst/>
          </a:prstGeom>
          <a:ln w="50800" cap="sq" cmpd="dbl">
            <a:solidFill>
              <a:schemeClr val="accent2"/>
            </a:solidFill>
            <a:miter lim="800000"/>
          </a:ln>
        </p:spPr>
      </p:pic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1E20EC5-AC53-4169-941E-EDF10CD23748}" type="datetime8">
              <a:rPr lang="en-US" smtClean="0"/>
              <a:pPr/>
              <a:t>8/28/2017 7:51 AM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pPr algn="ctr"/>
            <a:fld id="{1AD93096-5B34-4342-9326-69289CEAE4C2}" type="slidenum">
              <a:rPr lang="en-US" smtClean="0"/>
              <a:pPr algn="ctr"/>
              <a:t>‹#›</a:t>
            </a:fld>
            <a:endParaRPr lang="en-US" sz="2800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>
              <a:defRPr sz="1400">
                <a:solidFill>
                  <a:schemeClr val="tx2"/>
                </a:solidFill>
              </a:defRPr>
            </a:lvl1pPr>
          </a:lstStyle>
          <a:p>
            <a:fld id="{8D3816DF-213E-421B-92D3-C068DBB023D6}" type="datetime8">
              <a:rPr lang="en-US" smtClean="0">
                <a:solidFill>
                  <a:schemeClr val="tx2"/>
                </a:solidFill>
              </a:rPr>
              <a:pPr/>
              <a:t>8/28/2017 7:51 AM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>
              <a:defRPr sz="1400">
                <a:solidFill>
                  <a:schemeClr val="tx2"/>
                </a:solidFill>
              </a:defRPr>
            </a:lvl1pPr>
          </a:lstStyle>
          <a:p>
            <a:pPr algn="r"/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>
              <a:defRPr sz="1400" b="1">
                <a:solidFill>
                  <a:srgbClr val="FFFFFF"/>
                </a:solidFill>
              </a:defRPr>
            </a:lvl1pPr>
          </a:lstStyle>
          <a:p>
            <a:pPr algn="ctr"/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 algn="ctr"/>
              <a:t>‹#›</a:t>
            </a:fld>
            <a:endParaRPr lang="en-US" sz="1400" b="1" dirty="0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ransition spd="med">
    <p:fade/>
  </p:transition>
  <p:txStyles>
    <p:titleStyle>
      <a:lvl1pPr algn="l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35894" y="705124"/>
            <a:ext cx="8272212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5894" y="2336003"/>
            <a:ext cx="8272212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04464" y="5956138"/>
            <a:ext cx="21335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2"/>
                </a:solidFill>
              </a:defRPr>
            </a:lvl1pPr>
          </a:lstStyle>
          <a:p>
            <a:pPr defTabSz="685800"/>
            <a:fld id="{F2253F72-E226-47D5-95E8-3B7F48ADEF35}" type="datetimeFigureOut">
              <a:rPr lang="pl-PL" smtClean="0">
                <a:solidFill>
                  <a:srgbClr val="4590B8"/>
                </a:solidFill>
              </a:rPr>
              <a:pPr defTabSz="685800"/>
              <a:t>2017-08-28</a:t>
            </a:fld>
            <a:endParaRPr lang="pl-PL">
              <a:solidFill>
                <a:srgbClr val="4590B8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5894" y="5951812"/>
            <a:ext cx="51879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 cap="all">
                <a:solidFill>
                  <a:schemeClr val="accent2"/>
                </a:solidFill>
              </a:defRPr>
            </a:lvl1pPr>
          </a:lstStyle>
          <a:p>
            <a:pPr defTabSz="685800"/>
            <a:endParaRPr lang="pl-PL">
              <a:solidFill>
                <a:srgbClr val="4590B8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18725" y="5956138"/>
            <a:ext cx="7893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2"/>
                </a:solidFill>
              </a:defRPr>
            </a:lvl1pPr>
          </a:lstStyle>
          <a:p>
            <a:pPr defTabSz="685800"/>
            <a:fld id="{8AE1502B-5FC6-4587-B384-A5E0D57DCEC1}" type="slidenum">
              <a:rPr lang="pl-PL" smtClean="0">
                <a:solidFill>
                  <a:srgbClr val="4590B8"/>
                </a:solidFill>
              </a:rPr>
              <a:pPr defTabSz="685800"/>
              <a:t>‹#›</a:t>
            </a:fld>
            <a:endParaRPr lang="pl-PL">
              <a:solidFill>
                <a:srgbClr val="4590B8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34901" y="457200"/>
            <a:ext cx="277749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6031610" y="453643"/>
            <a:ext cx="277749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3181373" y="457200"/>
            <a:ext cx="277749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39237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</p:sldLayoutIdLst>
  <p:txStyles>
    <p:titleStyle>
      <a:lvl1pPr algn="l" defTabSz="342900" rtl="0" eaLnBrk="1" latinLnBrk="0" hangingPunct="1">
        <a:spcBef>
          <a:spcPct val="0"/>
        </a:spcBef>
        <a:buNone/>
        <a:defRPr sz="21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9500" indent="-229500" algn="l" defTabSz="342900" rtl="0" eaLnBrk="1" latinLnBrk="0" hangingPunct="1">
        <a:spcBef>
          <a:spcPct val="20000"/>
        </a:spcBef>
        <a:spcAft>
          <a:spcPts val="45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350" kern="1200">
          <a:solidFill>
            <a:schemeClr val="tx2"/>
          </a:solidFill>
          <a:latin typeface="+mn-lt"/>
          <a:ea typeface="+mn-ea"/>
          <a:cs typeface="+mn-cs"/>
        </a:defRPr>
      </a:lvl1pPr>
      <a:lvl2pPr marL="472500" indent="-229500" algn="l" defTabSz="342900" rtl="0" eaLnBrk="1" latinLnBrk="0" hangingPunct="1">
        <a:spcBef>
          <a:spcPct val="20000"/>
        </a:spcBef>
        <a:spcAft>
          <a:spcPts val="45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2pPr>
      <a:lvl3pPr marL="675000" indent="-202500" algn="l" defTabSz="342900" rtl="0" eaLnBrk="1" latinLnBrk="0" hangingPunct="1">
        <a:spcBef>
          <a:spcPct val="20000"/>
        </a:spcBef>
        <a:spcAft>
          <a:spcPts val="45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050" kern="1200">
          <a:solidFill>
            <a:schemeClr val="tx2"/>
          </a:solidFill>
          <a:latin typeface="+mn-lt"/>
          <a:ea typeface="+mn-ea"/>
          <a:cs typeface="+mn-cs"/>
        </a:defRPr>
      </a:lvl3pPr>
      <a:lvl4pPr marL="931500" indent="-175500" algn="l" defTabSz="342900" rtl="0" eaLnBrk="1" latinLnBrk="0" hangingPunct="1">
        <a:spcBef>
          <a:spcPct val="20000"/>
        </a:spcBef>
        <a:spcAft>
          <a:spcPts val="45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900" kern="1200">
          <a:solidFill>
            <a:schemeClr val="tx2"/>
          </a:solidFill>
          <a:latin typeface="+mn-lt"/>
          <a:ea typeface="+mn-ea"/>
          <a:cs typeface="+mn-cs"/>
        </a:defRPr>
      </a:lvl4pPr>
      <a:lvl5pPr marL="1201500" indent="-175500" algn="l" defTabSz="342900" rtl="0" eaLnBrk="1" latinLnBrk="0" hangingPunct="1">
        <a:spcBef>
          <a:spcPct val="20000"/>
        </a:spcBef>
        <a:spcAft>
          <a:spcPts val="45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900" kern="1200">
          <a:solidFill>
            <a:schemeClr val="tx2"/>
          </a:solidFill>
          <a:latin typeface="+mn-lt"/>
          <a:ea typeface="+mn-ea"/>
          <a:cs typeface="+mn-cs"/>
        </a:defRPr>
      </a:lvl5pPr>
      <a:lvl6pPr marL="1425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900" kern="1200">
          <a:solidFill>
            <a:schemeClr val="tx2"/>
          </a:solidFill>
          <a:latin typeface="+mn-lt"/>
          <a:ea typeface="+mn-ea"/>
          <a:cs typeface="+mn-cs"/>
        </a:defRPr>
      </a:lvl6pPr>
      <a:lvl7pPr marL="165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900" kern="1200">
          <a:solidFill>
            <a:schemeClr val="tx2"/>
          </a:solidFill>
          <a:latin typeface="+mn-lt"/>
          <a:ea typeface="+mn-ea"/>
          <a:cs typeface="+mn-cs"/>
        </a:defRPr>
      </a:lvl7pPr>
      <a:lvl8pPr marL="1875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900" kern="1200">
          <a:solidFill>
            <a:schemeClr val="tx2"/>
          </a:solidFill>
          <a:latin typeface="+mn-lt"/>
          <a:ea typeface="+mn-ea"/>
          <a:cs typeface="+mn-cs"/>
        </a:defRPr>
      </a:lvl8pPr>
      <a:lvl9pPr marL="210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9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35894" y="705124"/>
            <a:ext cx="8272212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5894" y="2336003"/>
            <a:ext cx="8272212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04464" y="5956138"/>
            <a:ext cx="21335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2"/>
                </a:solidFill>
              </a:defRPr>
            </a:lvl1pPr>
          </a:lstStyle>
          <a:p>
            <a:pPr defTabSz="685800"/>
            <a:fld id="{F2253F72-E226-47D5-95E8-3B7F48ADEF35}" type="datetimeFigureOut">
              <a:rPr lang="pl-PL" smtClean="0">
                <a:solidFill>
                  <a:srgbClr val="4590B8"/>
                </a:solidFill>
              </a:rPr>
              <a:pPr defTabSz="685800"/>
              <a:t>2017-08-28</a:t>
            </a:fld>
            <a:endParaRPr lang="pl-PL">
              <a:solidFill>
                <a:srgbClr val="4590B8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5894" y="5951812"/>
            <a:ext cx="51879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 cap="all">
                <a:solidFill>
                  <a:schemeClr val="accent2"/>
                </a:solidFill>
              </a:defRPr>
            </a:lvl1pPr>
          </a:lstStyle>
          <a:p>
            <a:pPr defTabSz="685800"/>
            <a:endParaRPr lang="pl-PL">
              <a:solidFill>
                <a:srgbClr val="4590B8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18725" y="5956138"/>
            <a:ext cx="7893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2"/>
                </a:solidFill>
              </a:defRPr>
            </a:lvl1pPr>
          </a:lstStyle>
          <a:p>
            <a:pPr defTabSz="685800"/>
            <a:fld id="{8AE1502B-5FC6-4587-B384-A5E0D57DCEC1}" type="slidenum">
              <a:rPr lang="pl-PL" smtClean="0">
                <a:solidFill>
                  <a:srgbClr val="4590B8"/>
                </a:solidFill>
              </a:rPr>
              <a:pPr defTabSz="685800"/>
              <a:t>‹#›</a:t>
            </a:fld>
            <a:endParaRPr lang="pl-PL">
              <a:solidFill>
                <a:srgbClr val="4590B8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34901" y="457200"/>
            <a:ext cx="277749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6031610" y="453643"/>
            <a:ext cx="277749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3181373" y="457200"/>
            <a:ext cx="277749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21142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</p:sldLayoutIdLst>
  <p:txStyles>
    <p:titleStyle>
      <a:lvl1pPr algn="l" defTabSz="342900" rtl="0" eaLnBrk="1" latinLnBrk="0" hangingPunct="1">
        <a:spcBef>
          <a:spcPct val="0"/>
        </a:spcBef>
        <a:buNone/>
        <a:defRPr sz="21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9500" indent="-229500" algn="l" defTabSz="342900" rtl="0" eaLnBrk="1" latinLnBrk="0" hangingPunct="1">
        <a:spcBef>
          <a:spcPct val="20000"/>
        </a:spcBef>
        <a:spcAft>
          <a:spcPts val="45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350" kern="1200">
          <a:solidFill>
            <a:schemeClr val="tx2"/>
          </a:solidFill>
          <a:latin typeface="+mn-lt"/>
          <a:ea typeface="+mn-ea"/>
          <a:cs typeface="+mn-cs"/>
        </a:defRPr>
      </a:lvl1pPr>
      <a:lvl2pPr marL="472500" indent="-229500" algn="l" defTabSz="342900" rtl="0" eaLnBrk="1" latinLnBrk="0" hangingPunct="1">
        <a:spcBef>
          <a:spcPct val="20000"/>
        </a:spcBef>
        <a:spcAft>
          <a:spcPts val="45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2pPr>
      <a:lvl3pPr marL="675000" indent="-202500" algn="l" defTabSz="342900" rtl="0" eaLnBrk="1" latinLnBrk="0" hangingPunct="1">
        <a:spcBef>
          <a:spcPct val="20000"/>
        </a:spcBef>
        <a:spcAft>
          <a:spcPts val="45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050" kern="1200">
          <a:solidFill>
            <a:schemeClr val="tx2"/>
          </a:solidFill>
          <a:latin typeface="+mn-lt"/>
          <a:ea typeface="+mn-ea"/>
          <a:cs typeface="+mn-cs"/>
        </a:defRPr>
      </a:lvl3pPr>
      <a:lvl4pPr marL="931500" indent="-175500" algn="l" defTabSz="342900" rtl="0" eaLnBrk="1" latinLnBrk="0" hangingPunct="1">
        <a:spcBef>
          <a:spcPct val="20000"/>
        </a:spcBef>
        <a:spcAft>
          <a:spcPts val="45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900" kern="1200">
          <a:solidFill>
            <a:schemeClr val="tx2"/>
          </a:solidFill>
          <a:latin typeface="+mn-lt"/>
          <a:ea typeface="+mn-ea"/>
          <a:cs typeface="+mn-cs"/>
        </a:defRPr>
      </a:lvl4pPr>
      <a:lvl5pPr marL="1201500" indent="-175500" algn="l" defTabSz="342900" rtl="0" eaLnBrk="1" latinLnBrk="0" hangingPunct="1">
        <a:spcBef>
          <a:spcPct val="20000"/>
        </a:spcBef>
        <a:spcAft>
          <a:spcPts val="45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900" kern="1200">
          <a:solidFill>
            <a:schemeClr val="tx2"/>
          </a:solidFill>
          <a:latin typeface="+mn-lt"/>
          <a:ea typeface="+mn-ea"/>
          <a:cs typeface="+mn-cs"/>
        </a:defRPr>
      </a:lvl5pPr>
      <a:lvl6pPr marL="1425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900" kern="1200">
          <a:solidFill>
            <a:schemeClr val="tx2"/>
          </a:solidFill>
          <a:latin typeface="+mn-lt"/>
          <a:ea typeface="+mn-ea"/>
          <a:cs typeface="+mn-cs"/>
        </a:defRPr>
      </a:lvl6pPr>
      <a:lvl7pPr marL="165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900" kern="1200">
          <a:solidFill>
            <a:schemeClr val="tx2"/>
          </a:solidFill>
          <a:latin typeface="+mn-lt"/>
          <a:ea typeface="+mn-ea"/>
          <a:cs typeface="+mn-cs"/>
        </a:defRPr>
      </a:lvl7pPr>
      <a:lvl8pPr marL="1875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900" kern="1200">
          <a:solidFill>
            <a:schemeClr val="tx2"/>
          </a:solidFill>
          <a:latin typeface="+mn-lt"/>
          <a:ea typeface="+mn-ea"/>
          <a:cs typeface="+mn-cs"/>
        </a:defRPr>
      </a:lvl8pPr>
      <a:lvl9pPr marL="210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9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35894" y="705124"/>
            <a:ext cx="8272212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5894" y="2336003"/>
            <a:ext cx="8272212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04464" y="5956138"/>
            <a:ext cx="21335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2"/>
                </a:solidFill>
              </a:defRPr>
            </a:lvl1pPr>
          </a:lstStyle>
          <a:p>
            <a:pPr defTabSz="685800"/>
            <a:fld id="{F2253F72-E226-47D5-95E8-3B7F48ADEF35}" type="datetimeFigureOut">
              <a:rPr lang="pl-PL" smtClean="0">
                <a:solidFill>
                  <a:srgbClr val="4590B8"/>
                </a:solidFill>
              </a:rPr>
              <a:pPr defTabSz="685800"/>
              <a:t>2017-08-28</a:t>
            </a:fld>
            <a:endParaRPr lang="pl-PL">
              <a:solidFill>
                <a:srgbClr val="4590B8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5894" y="5951812"/>
            <a:ext cx="51879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 cap="all">
                <a:solidFill>
                  <a:schemeClr val="accent2"/>
                </a:solidFill>
              </a:defRPr>
            </a:lvl1pPr>
          </a:lstStyle>
          <a:p>
            <a:pPr defTabSz="685800"/>
            <a:endParaRPr lang="pl-PL">
              <a:solidFill>
                <a:srgbClr val="4590B8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18725" y="5956138"/>
            <a:ext cx="7893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2"/>
                </a:solidFill>
              </a:defRPr>
            </a:lvl1pPr>
          </a:lstStyle>
          <a:p>
            <a:pPr defTabSz="685800"/>
            <a:fld id="{8AE1502B-5FC6-4587-B384-A5E0D57DCEC1}" type="slidenum">
              <a:rPr lang="pl-PL" smtClean="0">
                <a:solidFill>
                  <a:srgbClr val="4590B8"/>
                </a:solidFill>
              </a:rPr>
              <a:pPr defTabSz="685800"/>
              <a:t>‹#›</a:t>
            </a:fld>
            <a:endParaRPr lang="pl-PL">
              <a:solidFill>
                <a:srgbClr val="4590B8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34901" y="457200"/>
            <a:ext cx="277749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6031610" y="453643"/>
            <a:ext cx="277749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3181373" y="457200"/>
            <a:ext cx="277749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282296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30" r:id="rId4"/>
    <p:sldLayoutId id="2147483831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</p:sldLayoutIdLst>
  <p:txStyles>
    <p:titleStyle>
      <a:lvl1pPr algn="l" defTabSz="342900" rtl="0" eaLnBrk="1" latinLnBrk="0" hangingPunct="1">
        <a:spcBef>
          <a:spcPct val="0"/>
        </a:spcBef>
        <a:buNone/>
        <a:defRPr sz="21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9500" indent="-229500" algn="l" defTabSz="342900" rtl="0" eaLnBrk="1" latinLnBrk="0" hangingPunct="1">
        <a:spcBef>
          <a:spcPct val="20000"/>
        </a:spcBef>
        <a:spcAft>
          <a:spcPts val="45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350" kern="1200">
          <a:solidFill>
            <a:schemeClr val="tx2"/>
          </a:solidFill>
          <a:latin typeface="+mn-lt"/>
          <a:ea typeface="+mn-ea"/>
          <a:cs typeface="+mn-cs"/>
        </a:defRPr>
      </a:lvl1pPr>
      <a:lvl2pPr marL="472500" indent="-229500" algn="l" defTabSz="342900" rtl="0" eaLnBrk="1" latinLnBrk="0" hangingPunct="1">
        <a:spcBef>
          <a:spcPct val="20000"/>
        </a:spcBef>
        <a:spcAft>
          <a:spcPts val="45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2pPr>
      <a:lvl3pPr marL="675000" indent="-202500" algn="l" defTabSz="342900" rtl="0" eaLnBrk="1" latinLnBrk="0" hangingPunct="1">
        <a:spcBef>
          <a:spcPct val="20000"/>
        </a:spcBef>
        <a:spcAft>
          <a:spcPts val="45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050" kern="1200">
          <a:solidFill>
            <a:schemeClr val="tx2"/>
          </a:solidFill>
          <a:latin typeface="+mn-lt"/>
          <a:ea typeface="+mn-ea"/>
          <a:cs typeface="+mn-cs"/>
        </a:defRPr>
      </a:lvl3pPr>
      <a:lvl4pPr marL="931500" indent="-175500" algn="l" defTabSz="342900" rtl="0" eaLnBrk="1" latinLnBrk="0" hangingPunct="1">
        <a:spcBef>
          <a:spcPct val="20000"/>
        </a:spcBef>
        <a:spcAft>
          <a:spcPts val="45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900" kern="1200">
          <a:solidFill>
            <a:schemeClr val="tx2"/>
          </a:solidFill>
          <a:latin typeface="+mn-lt"/>
          <a:ea typeface="+mn-ea"/>
          <a:cs typeface="+mn-cs"/>
        </a:defRPr>
      </a:lvl4pPr>
      <a:lvl5pPr marL="1201500" indent="-175500" algn="l" defTabSz="342900" rtl="0" eaLnBrk="1" latinLnBrk="0" hangingPunct="1">
        <a:spcBef>
          <a:spcPct val="20000"/>
        </a:spcBef>
        <a:spcAft>
          <a:spcPts val="45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900" kern="1200">
          <a:solidFill>
            <a:schemeClr val="tx2"/>
          </a:solidFill>
          <a:latin typeface="+mn-lt"/>
          <a:ea typeface="+mn-ea"/>
          <a:cs typeface="+mn-cs"/>
        </a:defRPr>
      </a:lvl5pPr>
      <a:lvl6pPr marL="1425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900" kern="1200">
          <a:solidFill>
            <a:schemeClr val="tx2"/>
          </a:solidFill>
          <a:latin typeface="+mn-lt"/>
          <a:ea typeface="+mn-ea"/>
          <a:cs typeface="+mn-cs"/>
        </a:defRPr>
      </a:lvl6pPr>
      <a:lvl7pPr marL="165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900" kern="1200">
          <a:solidFill>
            <a:schemeClr val="tx2"/>
          </a:solidFill>
          <a:latin typeface="+mn-lt"/>
          <a:ea typeface="+mn-ea"/>
          <a:cs typeface="+mn-cs"/>
        </a:defRPr>
      </a:lvl7pPr>
      <a:lvl8pPr marL="1875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900" kern="1200">
          <a:solidFill>
            <a:schemeClr val="tx2"/>
          </a:solidFill>
          <a:latin typeface="+mn-lt"/>
          <a:ea typeface="+mn-ea"/>
          <a:cs typeface="+mn-cs"/>
        </a:defRPr>
      </a:lvl8pPr>
      <a:lvl9pPr marL="210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9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liceum-kostrzyn.com/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6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ymbol zastępczy numeru slajdu 1"/>
          <p:cNvSpPr txBox="1">
            <a:spLocks noGrp="1"/>
          </p:cNvSpPr>
          <p:nvPr/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47005CBE-3177-47DE-BE06-B0EFB8570AB4}" type="slidenum">
              <a:rPr lang="pl-PL" sz="1000"/>
              <a:pPr algn="r"/>
              <a:t>1</a:t>
            </a:fld>
            <a:endParaRPr lang="pl-PL" sz="1000"/>
          </a:p>
        </p:txBody>
      </p:sp>
      <p:sp>
        <p:nvSpPr>
          <p:cNvPr id="55300" name="Text Box 4"/>
          <p:cNvSpPr txBox="1">
            <a:spLocks noChangeArrowheads="1"/>
          </p:cNvSpPr>
          <p:nvPr/>
        </p:nvSpPr>
        <p:spPr bwMode="auto">
          <a:xfrm>
            <a:off x="971550" y="5661025"/>
            <a:ext cx="7543800" cy="100488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400" b="1" dirty="0">
                <a:hlinkClick r:id="rId2"/>
              </a:rPr>
              <a:t>www.liceum-kostrzyn.com</a:t>
            </a:r>
            <a:endParaRPr lang="pl-PL" sz="2400" b="1" dirty="0"/>
          </a:p>
          <a:p>
            <a:pPr algn="ctr">
              <a:spcBef>
                <a:spcPct val="50000"/>
              </a:spcBef>
            </a:pPr>
            <a:r>
              <a:rPr lang="pl-PL" sz="2400" b="1" dirty="0"/>
              <a:t>administrator@liceum-kostrzyn.com</a:t>
            </a:r>
          </a:p>
        </p:txBody>
      </p:sp>
      <p:pic>
        <p:nvPicPr>
          <p:cNvPr id="4100" name="Picture 5" descr="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580063" cy="408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Rectangle 6"/>
          <p:cNvSpPr>
            <a:spLocks noChangeArrowheads="1"/>
          </p:cNvSpPr>
          <p:nvPr/>
        </p:nvSpPr>
        <p:spPr bwMode="auto">
          <a:xfrm>
            <a:off x="0" y="4149725"/>
            <a:ext cx="8748713" cy="10779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pl-PL" sz="3600">
                <a:solidFill>
                  <a:srgbClr val="FFFF00"/>
                </a:solidFill>
              </a:rPr>
              <a:t>		 </a:t>
            </a:r>
            <a:r>
              <a:rPr lang="pl-PL" sz="2800">
                <a:solidFill>
                  <a:srgbClr val="002060"/>
                </a:solidFill>
              </a:rPr>
              <a:t>im. MARII SKŁODOWSKIEJ-CURIE</a:t>
            </a:r>
            <a:br>
              <a:rPr lang="pl-PL" sz="2800">
                <a:solidFill>
                  <a:srgbClr val="002060"/>
                </a:solidFill>
              </a:rPr>
            </a:br>
            <a:r>
              <a:rPr lang="pl-PL" sz="2800">
                <a:solidFill>
                  <a:srgbClr val="002060"/>
                </a:solidFill>
              </a:rPr>
              <a:t>                         w Kostrzynie nad Odrą</a:t>
            </a:r>
          </a:p>
        </p:txBody>
      </p:sp>
      <p:sp>
        <p:nvSpPr>
          <p:cNvPr id="4102" name="Rectangle 8"/>
          <p:cNvSpPr>
            <a:spLocks noChangeArrowheads="1"/>
          </p:cNvSpPr>
          <p:nvPr/>
        </p:nvSpPr>
        <p:spPr bwMode="auto">
          <a:xfrm>
            <a:off x="5580063" y="3500438"/>
            <a:ext cx="3311525" cy="523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pl-PL" sz="2800">
                <a:solidFill>
                  <a:srgbClr val="002060"/>
                </a:solidFill>
              </a:rPr>
              <a:t>ZESPÓŁ SZKÓŁ</a:t>
            </a:r>
          </a:p>
        </p:txBody>
      </p:sp>
      <p:sp>
        <p:nvSpPr>
          <p:cNvPr id="4103" name="pole tekstowe 6"/>
          <p:cNvSpPr txBox="1">
            <a:spLocks noChangeArrowheads="1"/>
          </p:cNvSpPr>
          <p:nvPr/>
        </p:nvSpPr>
        <p:spPr bwMode="auto">
          <a:xfrm>
            <a:off x="5651500" y="549275"/>
            <a:ext cx="3313113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2800"/>
              <a:t>Regionalne Centrum Edukacji Ponadgimnazjalnej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0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449420" y="1622574"/>
            <a:ext cx="8245162" cy="1106260"/>
          </a:xfrm>
        </p:spPr>
        <p:txBody>
          <a:bodyPr/>
          <a:lstStyle/>
          <a:p>
            <a:r>
              <a:rPr lang="pl-PL" dirty="0" smtClean="0">
                <a:solidFill>
                  <a:srgbClr val="002060"/>
                </a:solidFill>
                <a:latin typeface="Calibri" panose="020F0502020204030204" pitchFamily="34" charset="0"/>
              </a:rPr>
              <a:t>Współpraca z  TELEMOND holding</a:t>
            </a:r>
            <a:br>
              <a:rPr lang="pl-PL" dirty="0" smtClean="0">
                <a:solidFill>
                  <a:srgbClr val="002060"/>
                </a:solidFill>
                <a:latin typeface="Calibri" panose="020F0502020204030204" pitchFamily="34" charset="0"/>
              </a:rPr>
            </a:br>
            <a:endParaRPr lang="pl-PL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grpSp>
        <p:nvGrpSpPr>
          <p:cNvPr id="59" name="Grupa 58"/>
          <p:cNvGrpSpPr/>
          <p:nvPr/>
        </p:nvGrpSpPr>
        <p:grpSpPr>
          <a:xfrm>
            <a:off x="512674" y="4494542"/>
            <a:ext cx="8123353" cy="1080000"/>
            <a:chOff x="683565" y="4849723"/>
            <a:chExt cx="10831137" cy="1440000"/>
          </a:xfrm>
        </p:grpSpPr>
        <p:pic>
          <p:nvPicPr>
            <p:cNvPr id="55" name="Obraz 54" descr="http://www.telemond.com.pl/Images/Montel_Start.gif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6344" y="4849723"/>
              <a:ext cx="2337600" cy="144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6" name="Obraz 55" descr="http://www.telemond.com.pl/Images/Teleskop_Start.gif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65" y="4849723"/>
              <a:ext cx="2462400" cy="144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7" name="Obraz 56" descr="http://www.telemond.com.pl/Images/HEA_Start.gif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54702" y="4849723"/>
              <a:ext cx="2760000" cy="144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8" name="Obraz 57" descr="http://www.telemond.com.pl/Images/Teleyard_Start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4323" y="4849723"/>
              <a:ext cx="2880000" cy="14400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66" name="Grupa 65"/>
          <p:cNvGrpSpPr>
            <a:grpSpLocks noChangeAspect="1"/>
          </p:cNvGrpSpPr>
          <p:nvPr/>
        </p:nvGrpSpPr>
        <p:grpSpPr>
          <a:xfrm>
            <a:off x="6843834" y="1635703"/>
            <a:ext cx="1792193" cy="540000"/>
            <a:chOff x="8014663" y="731488"/>
            <a:chExt cx="3658233" cy="1102251"/>
          </a:xfrm>
        </p:grpSpPr>
        <p:sp>
          <p:nvSpPr>
            <p:cNvPr id="64" name="Prostokąt zaokrąglony 63"/>
            <p:cNvSpPr/>
            <p:nvPr/>
          </p:nvSpPr>
          <p:spPr>
            <a:xfrm>
              <a:off x="8014663" y="731488"/>
              <a:ext cx="3658233" cy="1102251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pl-PL" sz="1350">
                <a:solidFill>
                  <a:prstClr val="white"/>
                </a:solidFill>
                <a:latin typeface="Gill Sans MT" panose="020B0502020104020203"/>
              </a:endParaRPr>
            </a:p>
          </p:txBody>
        </p:sp>
        <p:pic>
          <p:nvPicPr>
            <p:cNvPr id="65" name="Obraz 64" descr="E:\ELIZA\O FIRMIE\LOGOTYPY\telemond.png"/>
            <p:cNvPicPr/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98478" y="871697"/>
              <a:ext cx="3090604" cy="8218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</p:grpSp>
      <p:sp>
        <p:nvSpPr>
          <p:cNvPr id="4" name="Podtytuł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96701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pl-PL" dirty="0" smtClean="0">
                <a:latin typeface="Calibri" panose="020F0502020204030204" pitchFamily="34" charset="0"/>
              </a:rPr>
              <a:t>TELEMOND HOLDING</a:t>
            </a:r>
            <a:endParaRPr lang="pl-PL" dirty="0">
              <a:latin typeface="Calibri" panose="020F0502020204030204" pitchFamily="34" charset="0"/>
            </a:endParaRPr>
          </a:p>
        </p:txBody>
      </p:sp>
      <p:grpSp>
        <p:nvGrpSpPr>
          <p:cNvPr id="7" name="Grupa 6"/>
          <p:cNvGrpSpPr/>
          <p:nvPr/>
        </p:nvGrpSpPr>
        <p:grpSpPr>
          <a:xfrm>
            <a:off x="7583990" y="1424704"/>
            <a:ext cx="1126221" cy="339338"/>
            <a:chOff x="8504221" y="1857502"/>
            <a:chExt cx="1501628" cy="452451"/>
          </a:xfrm>
        </p:grpSpPr>
        <p:sp>
          <p:nvSpPr>
            <p:cNvPr id="5" name="Prostokąt zaokrąglony 4"/>
            <p:cNvSpPr/>
            <p:nvPr/>
          </p:nvSpPr>
          <p:spPr>
            <a:xfrm>
              <a:off x="8504221" y="1857502"/>
              <a:ext cx="1501628" cy="452451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pl-PL" sz="1350">
                <a:solidFill>
                  <a:prstClr val="white"/>
                </a:solidFill>
                <a:latin typeface="Gill Sans MT" panose="020B0502020104020203"/>
              </a:endParaRPr>
            </a:p>
          </p:txBody>
        </p:sp>
        <p:pic>
          <p:nvPicPr>
            <p:cNvPr id="4" name="Obraz 3" descr="E:\ELIZA\O FIRMIE\LOGOTYPY\telemond.png"/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20721" y="1915055"/>
              <a:ext cx="1268628" cy="3373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</p:grpSp>
      <p:sp>
        <p:nvSpPr>
          <p:cNvPr id="10" name="TextBox 28"/>
          <p:cNvSpPr txBox="1">
            <a:spLocks noChangeArrowheads="1"/>
          </p:cNvSpPr>
          <p:nvPr/>
        </p:nvSpPr>
        <p:spPr bwMode="auto">
          <a:xfrm>
            <a:off x="1407695" y="2297468"/>
            <a:ext cx="742179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50000"/>
              </a:lnSpc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2950" indent="-285750">
              <a:lnSpc>
                <a:spcPct val="150000"/>
              </a:lnSpc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lnSpc>
                <a:spcPct val="150000"/>
              </a:lnSpc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ct val="150000"/>
              </a:lnSpc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ct val="150000"/>
              </a:lnSpc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685800">
              <a:lnSpc>
                <a:spcPct val="100000"/>
              </a:lnSpc>
            </a:pPr>
            <a:r>
              <a:rPr lang="en-US" altLang="pl-PL" sz="900" dirty="0">
                <a:solidFill>
                  <a:prstClr val="black"/>
                </a:solidFill>
                <a:latin typeface="Calibri" panose="020F0502020204030204" pitchFamily="34" charset="0"/>
              </a:rPr>
              <a:t>TELESKOP </a:t>
            </a:r>
            <a:r>
              <a:rPr lang="pl-PL" altLang="pl-PL" sz="900" dirty="0">
                <a:solidFill>
                  <a:prstClr val="black"/>
                </a:solidFill>
                <a:latin typeface="Calibri" panose="020F0502020204030204" pitchFamily="34" charset="0"/>
              </a:rPr>
              <a:t>wykonuje konstrukcje spawane ze stali o wysokiej wytrzymałości dla czołowych producentów dźwigów. Firma specjalizuje się w produkcji wysięgników teleskopowych, chwytaków kontenerowych i podzespołów urządzeń dźwigowych. </a:t>
            </a:r>
            <a:endParaRPr lang="en-US" altLang="pl-PL" sz="900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891" y="2297468"/>
            <a:ext cx="942975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Produkte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84" y="2796968"/>
            <a:ext cx="5079833" cy="2976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3421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pl-PL" dirty="0">
                <a:latin typeface="Calibri" panose="020F0502020204030204" pitchFamily="34" charset="0"/>
              </a:rPr>
              <a:t>TELEMOND HOLDING</a:t>
            </a:r>
          </a:p>
        </p:txBody>
      </p:sp>
      <p:grpSp>
        <p:nvGrpSpPr>
          <p:cNvPr id="7" name="Grupa 6"/>
          <p:cNvGrpSpPr/>
          <p:nvPr/>
        </p:nvGrpSpPr>
        <p:grpSpPr>
          <a:xfrm>
            <a:off x="7583990" y="1424704"/>
            <a:ext cx="1126221" cy="339338"/>
            <a:chOff x="8504221" y="1857502"/>
            <a:chExt cx="1501628" cy="452451"/>
          </a:xfrm>
        </p:grpSpPr>
        <p:sp>
          <p:nvSpPr>
            <p:cNvPr id="5" name="Prostokąt zaokrąglony 4"/>
            <p:cNvSpPr/>
            <p:nvPr/>
          </p:nvSpPr>
          <p:spPr>
            <a:xfrm>
              <a:off x="8504221" y="1857502"/>
              <a:ext cx="1501628" cy="452451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pl-PL" sz="1350">
                <a:solidFill>
                  <a:prstClr val="white"/>
                </a:solidFill>
                <a:latin typeface="Gill Sans MT" panose="020B0502020104020203"/>
              </a:endParaRPr>
            </a:p>
          </p:txBody>
        </p:sp>
        <p:pic>
          <p:nvPicPr>
            <p:cNvPr id="4" name="Obraz 3" descr="E:\ELIZA\O FIRMIE\LOGOTYPY\telemond.png"/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20721" y="1915055"/>
              <a:ext cx="1268628" cy="3373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</p:grpSp>
      <p:pic>
        <p:nvPicPr>
          <p:cNvPr id="9" name="Picture 6" descr="Produkte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7250" y="2796968"/>
            <a:ext cx="5069500" cy="29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5"/>
          <p:cNvSpPr txBox="1">
            <a:spLocks noChangeArrowheads="1"/>
          </p:cNvSpPr>
          <p:nvPr/>
        </p:nvSpPr>
        <p:spPr bwMode="auto">
          <a:xfrm>
            <a:off x="1533526" y="2341982"/>
            <a:ext cx="696077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50000"/>
              </a:lnSpc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2950" indent="-285750">
              <a:lnSpc>
                <a:spcPct val="150000"/>
              </a:lnSpc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lnSpc>
                <a:spcPct val="150000"/>
              </a:lnSpc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ct val="150000"/>
              </a:lnSpc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ct val="150000"/>
              </a:lnSpc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685800">
              <a:lnSpc>
                <a:spcPct val="100000"/>
              </a:lnSpc>
            </a:pPr>
            <a:r>
              <a:rPr lang="en-US" altLang="pl-PL" sz="900" dirty="0">
                <a:solidFill>
                  <a:prstClr val="black"/>
                </a:solidFill>
                <a:latin typeface="Calibri" panose="020F0502020204030204" pitchFamily="34" charset="0"/>
              </a:rPr>
              <a:t>MONTEL </a:t>
            </a:r>
            <a:r>
              <a:rPr lang="pl-PL" altLang="pl-PL" sz="900" dirty="0">
                <a:solidFill>
                  <a:prstClr val="black"/>
                </a:solidFill>
                <a:latin typeface="Calibri" panose="020F0502020204030204" pitchFamily="34" charset="0"/>
              </a:rPr>
              <a:t>specjalizuje się w konstrukcjach spawanych (kratownicach) wykonanych z rur stalowych o wysokiej wytrzymałości, do dźwigów gąsienicowych i największych żurawi.</a:t>
            </a:r>
            <a:endParaRPr lang="en-US" altLang="pl-PL" sz="900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" y="2297356"/>
            <a:ext cx="985587" cy="353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3387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pl-PL" dirty="0">
                <a:latin typeface="Calibri" panose="020F0502020204030204" pitchFamily="34" charset="0"/>
              </a:rPr>
              <a:t>TELEMOND HOLDING</a:t>
            </a:r>
          </a:p>
        </p:txBody>
      </p:sp>
      <p:grpSp>
        <p:nvGrpSpPr>
          <p:cNvPr id="7" name="Grupa 6"/>
          <p:cNvGrpSpPr/>
          <p:nvPr/>
        </p:nvGrpSpPr>
        <p:grpSpPr>
          <a:xfrm>
            <a:off x="7583990" y="1424704"/>
            <a:ext cx="1126221" cy="339338"/>
            <a:chOff x="8504221" y="1857502"/>
            <a:chExt cx="1501628" cy="452451"/>
          </a:xfrm>
        </p:grpSpPr>
        <p:sp>
          <p:nvSpPr>
            <p:cNvPr id="5" name="Prostokąt zaokrąglony 4"/>
            <p:cNvSpPr/>
            <p:nvPr/>
          </p:nvSpPr>
          <p:spPr>
            <a:xfrm>
              <a:off x="8504221" y="1857502"/>
              <a:ext cx="1501628" cy="452451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pl-PL" sz="1350">
                <a:solidFill>
                  <a:prstClr val="white"/>
                </a:solidFill>
                <a:latin typeface="Gill Sans MT" panose="020B0502020104020203"/>
              </a:endParaRPr>
            </a:p>
          </p:txBody>
        </p:sp>
        <p:pic>
          <p:nvPicPr>
            <p:cNvPr id="4" name="Obraz 3" descr="E:\ELIZA\O FIRMIE\LOGOTYPY\telemond.png"/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20721" y="1915055"/>
              <a:ext cx="1268628" cy="3373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</p:grpSp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1662176" y="2276426"/>
            <a:ext cx="71750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50000"/>
              </a:lnSpc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2950" indent="-285750">
              <a:lnSpc>
                <a:spcPct val="150000"/>
              </a:lnSpc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lnSpc>
                <a:spcPct val="150000"/>
              </a:lnSpc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ct val="150000"/>
              </a:lnSpc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ct val="150000"/>
              </a:lnSpc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685800">
              <a:lnSpc>
                <a:spcPct val="100000"/>
              </a:lnSpc>
            </a:pPr>
            <a:r>
              <a:rPr lang="en-US" altLang="pl-PL" sz="900" dirty="0">
                <a:solidFill>
                  <a:srgbClr val="000000"/>
                </a:solidFill>
                <a:latin typeface="Calibri" panose="020F0502020204030204" pitchFamily="34" charset="0"/>
              </a:rPr>
              <a:t>HENSCHEL ENGINEERING AUTOMOTIVE</a:t>
            </a:r>
            <a:r>
              <a:rPr lang="pl-PL" altLang="pl-PL" sz="900" dirty="0">
                <a:solidFill>
                  <a:srgbClr val="000000"/>
                </a:solidFill>
                <a:latin typeface="Calibri" panose="020F0502020204030204" pitchFamily="34" charset="0"/>
              </a:rPr>
              <a:t> jest firmą z branży motoryzacyjnej, specjalizującą się w produkcji elementów takich jak wywrotki 3 stronne i platformy transportowe. Opracowanie koncepcji, projektowanie, produkcja, malowanie i montaż – wszystko jest realizowane w jednym miejscu.</a:t>
            </a:r>
            <a:endParaRPr lang="en-US" altLang="pl-PL" sz="900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894" y="2301945"/>
            <a:ext cx="104775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Produkte3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705" y="2805614"/>
            <a:ext cx="5069500" cy="29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0616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pl-PL" dirty="0" smtClean="0">
                <a:latin typeface="Calibri" panose="020F0502020204030204" pitchFamily="34" charset="0"/>
              </a:rPr>
              <a:t> Współpraca w </a:t>
            </a:r>
            <a:r>
              <a:rPr lang="pl-PL" dirty="0" err="1" smtClean="0">
                <a:latin typeface="Calibri" panose="020F0502020204030204" pitchFamily="34" charset="0"/>
              </a:rPr>
              <a:t>LATAch</a:t>
            </a:r>
            <a:r>
              <a:rPr lang="pl-PL" dirty="0" smtClean="0">
                <a:latin typeface="Calibri" panose="020F0502020204030204" pitchFamily="34" charset="0"/>
              </a:rPr>
              <a:t> 2006-2016</a:t>
            </a:r>
            <a:endParaRPr lang="pl-PL" dirty="0">
              <a:latin typeface="Calibri" panose="020F0502020204030204" pitchFamily="34" charset="0"/>
            </a:endParaRPr>
          </a:p>
        </p:txBody>
      </p:sp>
      <p:grpSp>
        <p:nvGrpSpPr>
          <p:cNvPr id="7" name="Grupa 6"/>
          <p:cNvGrpSpPr/>
          <p:nvPr/>
        </p:nvGrpSpPr>
        <p:grpSpPr>
          <a:xfrm>
            <a:off x="7583990" y="1424704"/>
            <a:ext cx="1126221" cy="339338"/>
            <a:chOff x="8504221" y="1857502"/>
            <a:chExt cx="1501628" cy="452451"/>
          </a:xfrm>
        </p:grpSpPr>
        <p:sp>
          <p:nvSpPr>
            <p:cNvPr id="5" name="Prostokąt zaokrąglony 4"/>
            <p:cNvSpPr/>
            <p:nvPr/>
          </p:nvSpPr>
          <p:spPr>
            <a:xfrm>
              <a:off x="8504221" y="1857502"/>
              <a:ext cx="1501628" cy="452451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pl-PL" sz="1350">
                <a:solidFill>
                  <a:prstClr val="white"/>
                </a:solidFill>
                <a:latin typeface="Gill Sans MT" panose="020B0502020104020203"/>
              </a:endParaRPr>
            </a:p>
          </p:txBody>
        </p:sp>
        <p:pic>
          <p:nvPicPr>
            <p:cNvPr id="4" name="Obraz 3" descr="E:\ELIZA\O FIRMIE\LOGOTYPY\telemond.png"/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20721" y="1915055"/>
              <a:ext cx="1268628" cy="3373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</p:grpSp>
      <p:graphicFrame>
        <p:nvGraphicFramePr>
          <p:cNvPr id="8" name="Tabela 7"/>
          <p:cNvGraphicFramePr>
            <a:graphicFrameLocks noGrp="1"/>
          </p:cNvGraphicFramePr>
          <p:nvPr>
            <p:extLst/>
          </p:nvPr>
        </p:nvGraphicFramePr>
        <p:xfrm>
          <a:off x="685802" y="2516981"/>
          <a:ext cx="7802478" cy="18897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906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69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637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12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7185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pl-PL" sz="1500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PODSTAWOWE DANE*</a:t>
                      </a:r>
                      <a:endParaRPr lang="pl-PL" sz="15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5715" marT="57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18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 smtClean="0">
                          <a:effectLst/>
                        </a:rPr>
                        <a:t>WSZYSCY UCZNIOWIE W</a:t>
                      </a:r>
                      <a:r>
                        <a:rPr lang="pl-PL" sz="1100" u="none" strike="noStrike" baseline="0" dirty="0" smtClean="0">
                          <a:effectLst/>
                        </a:rPr>
                        <a:t> LATACH </a:t>
                      </a:r>
                      <a:r>
                        <a:rPr lang="pl-PL" sz="1100" u="none" strike="noStrike" dirty="0" smtClean="0">
                          <a:effectLst/>
                        </a:rPr>
                        <a:t>2006-2017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5715" marT="57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 smtClean="0">
                          <a:effectLst/>
                        </a:rPr>
                        <a:t>301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5715" marT="571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l-PL" sz="1100" u="none" strike="noStrike" dirty="0" smtClean="0">
                          <a:effectLst/>
                        </a:rPr>
                        <a:t>AKTUALNIE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81000" marT="571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 smtClean="0">
                          <a:effectLst/>
                        </a:rPr>
                        <a:t>65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5715" marT="571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7180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l-PL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ABSOLWENCI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81000" marT="571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 smtClean="0">
                          <a:effectLst/>
                        </a:rPr>
                        <a:t>183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5715" marT="571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7180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l-PL" sz="1100" u="none" strike="noStrike" dirty="0" smtClean="0">
                          <a:effectLst/>
                        </a:rPr>
                        <a:t>PRZERWALI NAUKĘ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81000" marT="571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 smtClean="0">
                          <a:effectLst/>
                        </a:rPr>
                        <a:t>53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5715" marT="571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865">
                <a:tc>
                  <a:txBody>
                    <a:bodyPr/>
                    <a:lstStyle/>
                    <a:p>
                      <a:pPr algn="ctr" fontAlgn="ctr"/>
                      <a:endParaRPr lang="pl-PL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5715" marT="57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l-PL" sz="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5715" marT="571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pl-PL" sz="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81000" marT="571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l-PL" sz="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5715" marT="571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94360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 smtClean="0">
                          <a:effectLst/>
                        </a:rPr>
                        <a:t>ZATRUDNIENI</a:t>
                      </a:r>
                      <a:r>
                        <a:rPr lang="pl-PL" sz="1100" u="none" strike="noStrike" baseline="0" dirty="0" smtClean="0">
                          <a:effectLst/>
                        </a:rPr>
                        <a:t> W GRUPIE TELEMOND PO UKOŃCZENIU NAUKI I ZDOBYCIU TYTUŁU CZELADNIKA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5715" marT="571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 smtClean="0">
                          <a:effectLst/>
                        </a:rPr>
                        <a:t>103</a:t>
                      </a:r>
                    </a:p>
                    <a:p>
                      <a:pPr algn="ctr" fontAlgn="ctr"/>
                      <a:r>
                        <a:rPr lang="pl-PL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(ponad 50% </a:t>
                      </a:r>
                      <a:br>
                        <a:rPr lang="pl-PL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pl-PL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absolwentów)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5715" marT="571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l-PL" sz="1100" u="none" strike="noStrike" dirty="0" smtClean="0">
                          <a:effectLst/>
                        </a:rPr>
                        <a:t>W NASZYM ZESPOLE DO DZIŚ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81000" marT="571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 smtClean="0">
                          <a:effectLst/>
                        </a:rPr>
                        <a:t>73 </a:t>
                      </a:r>
                      <a:br>
                        <a:rPr lang="pl-PL" sz="1200" u="none" strike="noStrike" dirty="0" smtClean="0">
                          <a:effectLst/>
                        </a:rPr>
                      </a:br>
                      <a:r>
                        <a:rPr lang="pl-PL" sz="1200" u="none" strike="noStrike" dirty="0" smtClean="0">
                          <a:effectLst/>
                        </a:rPr>
                        <a:t>(9%</a:t>
                      </a:r>
                      <a:r>
                        <a:rPr lang="pl-PL" sz="1200" u="none" strike="noStrike" baseline="0" dirty="0" smtClean="0">
                          <a:effectLst/>
                        </a:rPr>
                        <a:t> załogi)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5715" marT="571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9" name="Podtytuł 2"/>
          <p:cNvSpPr txBox="1">
            <a:spLocks/>
          </p:cNvSpPr>
          <p:nvPr/>
        </p:nvSpPr>
        <p:spPr>
          <a:xfrm>
            <a:off x="902368" y="4611432"/>
            <a:ext cx="3672641" cy="238559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342900">
              <a:spcAft>
                <a:spcPts val="450"/>
              </a:spcAft>
              <a:buClr>
                <a:srgbClr val="4590B8"/>
              </a:buClr>
              <a:buNone/>
            </a:pPr>
            <a:r>
              <a:rPr lang="pl-PL" sz="1050" dirty="0">
                <a:solidFill>
                  <a:prstClr val="black"/>
                </a:solidFill>
                <a:latin typeface="Calibri" panose="020F0502020204030204" pitchFamily="34" charset="0"/>
              </a:rPr>
              <a:t>* Na dzień 31.07.2017r.</a:t>
            </a:r>
          </a:p>
        </p:txBody>
      </p:sp>
    </p:spTree>
    <p:extLst>
      <p:ext uri="{BB962C8B-B14F-4D97-AF65-F5344CB8AC3E}">
        <p14:creationId xmlns:p14="http://schemas.microsoft.com/office/powerpoint/2010/main" val="1557143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pl-PL" dirty="0" smtClean="0">
                <a:effectLst>
                  <a:outerShdw blurRad="50800" dist="38100" dir="2700000" algn="tl">
                    <a:srgbClr val="000000">
                      <a:alpha val="40000"/>
                    </a:srgbClr>
                  </a:outerShdw>
                </a:effectLst>
                <a:latin typeface="Calibri" panose="020F0502020204030204" pitchFamily="34" charset="0"/>
              </a:rPr>
              <a:t>WSPÓŁPRACA ZE SZKOŁĄ</a:t>
            </a:r>
            <a:endParaRPr lang="pl-PL" dirty="0">
              <a:latin typeface="Calibri" panose="020F0502020204030204" pitchFamily="34" charset="0"/>
            </a:endParaRPr>
          </a:p>
        </p:txBody>
      </p:sp>
      <p:grpSp>
        <p:nvGrpSpPr>
          <p:cNvPr id="5" name="Grupa 4"/>
          <p:cNvGrpSpPr/>
          <p:nvPr/>
        </p:nvGrpSpPr>
        <p:grpSpPr>
          <a:xfrm>
            <a:off x="7583990" y="1424704"/>
            <a:ext cx="1126221" cy="339338"/>
            <a:chOff x="8504221" y="1857502"/>
            <a:chExt cx="1501628" cy="452451"/>
          </a:xfrm>
        </p:grpSpPr>
        <p:sp>
          <p:nvSpPr>
            <p:cNvPr id="6" name="Prostokąt zaokrąglony 5"/>
            <p:cNvSpPr/>
            <p:nvPr/>
          </p:nvSpPr>
          <p:spPr>
            <a:xfrm>
              <a:off x="8504221" y="1857502"/>
              <a:ext cx="1501628" cy="452451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pl-PL" sz="1350">
                <a:solidFill>
                  <a:prstClr val="white"/>
                </a:solidFill>
                <a:latin typeface="Gill Sans MT" panose="020B0502020104020203"/>
              </a:endParaRPr>
            </a:p>
          </p:txBody>
        </p:sp>
        <p:pic>
          <p:nvPicPr>
            <p:cNvPr id="7" name="Obraz 6" descr="E:\ELIZA\O FIRMIE\LOGOTYPY\telemond.png"/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20721" y="1915055"/>
              <a:ext cx="1268628" cy="3373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</p:grpSp>
      <p:sp>
        <p:nvSpPr>
          <p:cNvPr id="9" name="TextBox 15"/>
          <p:cNvSpPr txBox="1">
            <a:spLocks noChangeArrowheads="1"/>
          </p:cNvSpPr>
          <p:nvPr/>
        </p:nvSpPr>
        <p:spPr bwMode="auto">
          <a:xfrm>
            <a:off x="408971" y="2372679"/>
            <a:ext cx="8398145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50000"/>
              </a:lnSpc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2950" indent="-285750">
              <a:lnSpc>
                <a:spcPct val="150000"/>
              </a:lnSpc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lnSpc>
                <a:spcPct val="150000"/>
              </a:lnSpc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ct val="150000"/>
              </a:lnSpc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ct val="150000"/>
              </a:lnSpc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685800">
              <a:lnSpc>
                <a:spcPct val="100000"/>
              </a:lnSpc>
            </a:pPr>
            <a:r>
              <a:rPr lang="pl-PL" altLang="pl-PL" sz="900" dirty="0">
                <a:solidFill>
                  <a:srgbClr val="000000"/>
                </a:solidFill>
                <a:latin typeface="Calibri" panose="020F0502020204030204" pitchFamily="34" charset="0"/>
              </a:rPr>
              <a:t>Intensywny, szybki rozwój firm spowodował brak wykwalifikowanej kadry, stąd pomysł założenia szkółki spawalniczej. Od 2006 rozpoczęliśmy współpracę z Zespołem Szkół im. Marii Skłodowskiej – Curie w Kostrzynie nad </a:t>
            </a:r>
            <a:r>
              <a:rPr lang="pl-PL" altLang="pl-PL" sz="9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Odrą. </a:t>
            </a:r>
            <a:r>
              <a:rPr lang="pl-PL" altLang="pl-PL" sz="900" dirty="0">
                <a:solidFill>
                  <a:srgbClr val="000000"/>
                </a:solidFill>
                <a:latin typeface="Calibri" panose="020F0502020204030204" pitchFamily="34" charset="0"/>
              </a:rPr>
              <a:t>Obecnie mamy 65 praktykantów w trzech klasach, co stanowi ponad 10% stanu zatrudnienia. Najlepsi absolwenci po ukończeniu nauki i zdobyciu tytułu czeladnika są zatrudniani w strukturach holdingu.</a:t>
            </a:r>
            <a:endParaRPr lang="en-US" altLang="pl-PL" sz="900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pic>
        <p:nvPicPr>
          <p:cNvPr id="10" name="Symbol zastępczy zawartości 9"/>
          <p:cNvPicPr>
            <a:picLocks noGrp="1" noChangeAspect="1"/>
          </p:cNvPicPr>
          <p:nvPr>
            <p:ph sz="quarter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40271" y="3238250"/>
            <a:ext cx="3659981" cy="2430066"/>
          </a:xfrm>
          <a:prstGeom prst="rect">
            <a:avLst/>
          </a:prstGeom>
        </p:spPr>
      </p:pic>
      <p:pic>
        <p:nvPicPr>
          <p:cNvPr id="11" name="Symbol zastępczy zawartości 8"/>
          <p:cNvPicPr>
            <a:picLocks noGrp="1" noChangeAspect="1"/>
          </p:cNvPicPr>
          <p:nvPr>
            <p:ph sz="half" idx="429496729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5591" y="3238250"/>
            <a:ext cx="3656409" cy="2430066"/>
          </a:xfrm>
          <a:prstGeom prst="rect">
            <a:avLst/>
          </a:prstGeom>
        </p:spPr>
      </p:pic>
      <p:sp>
        <p:nvSpPr>
          <p:cNvPr id="12" name="TextBox 15"/>
          <p:cNvSpPr txBox="1">
            <a:spLocks noChangeArrowheads="1"/>
          </p:cNvSpPr>
          <p:nvPr/>
        </p:nvSpPr>
        <p:spPr bwMode="auto">
          <a:xfrm>
            <a:off x="915591" y="2920881"/>
            <a:ext cx="731400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50000"/>
              </a:lnSpc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2950" indent="-285750">
              <a:lnSpc>
                <a:spcPct val="150000"/>
              </a:lnSpc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lnSpc>
                <a:spcPct val="150000"/>
              </a:lnSpc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ct val="150000"/>
              </a:lnSpc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ct val="150000"/>
              </a:lnSpc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685800">
              <a:lnSpc>
                <a:spcPct val="100000"/>
              </a:lnSpc>
            </a:pPr>
            <a:r>
              <a:rPr lang="pl-PL" altLang="pl-PL" sz="1200" b="1" dirty="0">
                <a:solidFill>
                  <a:srgbClr val="000000"/>
                </a:solidFill>
                <a:latin typeface="Calibri" panose="020F0502020204030204" pitchFamily="34" charset="0"/>
              </a:rPr>
              <a:t>ZAWODY, W KTÓRYCH SZKOLIMY:           ŚLUSARZ 722204      OPERATOR OBRABIAREK SKRAWAJĄCYCH 722307</a:t>
            </a:r>
            <a:endParaRPr lang="en-US" altLang="pl-PL" sz="1200" b="1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9067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pl-PL" dirty="0" smtClean="0">
                <a:effectLst>
                  <a:outerShdw blurRad="50800" dist="38100" dir="2700000" algn="tl">
                    <a:srgbClr val="000000">
                      <a:alpha val="40000"/>
                    </a:srgbClr>
                  </a:outerShdw>
                </a:effectLst>
                <a:latin typeface="Calibri" panose="020F0502020204030204" pitchFamily="34" charset="0"/>
              </a:rPr>
              <a:t> TELEMOND - STANOWISKA</a:t>
            </a:r>
            <a:endParaRPr lang="pl-PL" dirty="0">
              <a:latin typeface="Calibri" panose="020F0502020204030204" pitchFamily="34" charset="0"/>
            </a:endParaRPr>
          </a:p>
        </p:txBody>
      </p:sp>
      <p:grpSp>
        <p:nvGrpSpPr>
          <p:cNvPr id="5" name="Grupa 4"/>
          <p:cNvGrpSpPr/>
          <p:nvPr/>
        </p:nvGrpSpPr>
        <p:grpSpPr>
          <a:xfrm>
            <a:off x="7583990" y="1424704"/>
            <a:ext cx="1126221" cy="339338"/>
            <a:chOff x="8504221" y="1857502"/>
            <a:chExt cx="1501628" cy="452451"/>
          </a:xfrm>
        </p:grpSpPr>
        <p:sp>
          <p:nvSpPr>
            <p:cNvPr id="6" name="Prostokąt zaokrąglony 5"/>
            <p:cNvSpPr/>
            <p:nvPr/>
          </p:nvSpPr>
          <p:spPr>
            <a:xfrm>
              <a:off x="8504221" y="1857502"/>
              <a:ext cx="1501628" cy="452451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pl-PL" sz="1350">
                <a:solidFill>
                  <a:prstClr val="white"/>
                </a:solidFill>
                <a:latin typeface="Gill Sans MT" panose="020B0502020104020203"/>
              </a:endParaRPr>
            </a:p>
          </p:txBody>
        </p:sp>
        <p:pic>
          <p:nvPicPr>
            <p:cNvPr id="7" name="Obraz 6" descr="E:\ELIZA\O FIRMIE\LOGOTYPY\telemond.png"/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20721" y="1915055"/>
              <a:ext cx="1268628" cy="3373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</p:grpSp>
      <p:pic>
        <p:nvPicPr>
          <p:cNvPr id="10" name="Symbol zastępczy zawartości 11"/>
          <p:cNvPicPr>
            <a:picLocks noGrp="1" noChangeAspect="1"/>
          </p:cNvPicPr>
          <p:nvPr>
            <p:ph sz="quarter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98621" y="4179094"/>
            <a:ext cx="3239691" cy="1821656"/>
          </a:xfrm>
          <a:prstGeom prst="rect">
            <a:avLst/>
          </a:prstGeom>
        </p:spPr>
      </p:pic>
      <p:pic>
        <p:nvPicPr>
          <p:cNvPr id="11" name="Symbol zastępczy zawartości 16"/>
          <p:cNvPicPr>
            <a:picLocks noGrp="1" noChangeAspect="1"/>
          </p:cNvPicPr>
          <p:nvPr>
            <p:ph sz="half" idx="429496729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98621" y="2262232"/>
            <a:ext cx="3239691" cy="1822847"/>
          </a:xfrm>
          <a:prstGeom prst="rect">
            <a:avLst/>
          </a:prstGeom>
        </p:spPr>
      </p:pic>
      <p:pic>
        <p:nvPicPr>
          <p:cNvPr id="12" name="Symbol zastępczy zawartości 6"/>
          <p:cNvPicPr>
            <a:picLocks noGrp="1" noChangeAspect="1"/>
          </p:cNvPicPr>
          <p:nvPr>
            <p:ph sz="half" idx="429496729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05940" y="4203095"/>
            <a:ext cx="3240881" cy="1822847"/>
          </a:xfrm>
          <a:prstGeom prst="rect">
            <a:avLst/>
          </a:prstGeom>
        </p:spPr>
      </p:pic>
      <p:pic>
        <p:nvPicPr>
          <p:cNvPr id="17" name="Symbol zastępczy zawartości 7"/>
          <p:cNvPicPr>
            <a:picLocks noGrp="1" noChangeAspect="1"/>
          </p:cNvPicPr>
          <p:nvPr>
            <p:ph sz="quarter" idx="4294967295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05940" y="2245708"/>
            <a:ext cx="3240881" cy="1822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569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pl-PL" dirty="0" smtClean="0">
                <a:effectLst>
                  <a:outerShdw blurRad="50800" dist="38100" dir="2700000" algn="tl">
                    <a:srgbClr val="000000">
                      <a:alpha val="40000"/>
                    </a:srgbClr>
                  </a:outerShdw>
                </a:effectLst>
                <a:latin typeface="Calibri" panose="020F0502020204030204" pitchFamily="34" charset="0"/>
              </a:rPr>
              <a:t> STANOWISKA</a:t>
            </a:r>
            <a:endParaRPr lang="pl-PL" dirty="0">
              <a:latin typeface="Calibri" panose="020F0502020204030204" pitchFamily="34" charset="0"/>
            </a:endParaRPr>
          </a:p>
        </p:txBody>
      </p:sp>
      <p:grpSp>
        <p:nvGrpSpPr>
          <p:cNvPr id="5" name="Grupa 4"/>
          <p:cNvGrpSpPr/>
          <p:nvPr/>
        </p:nvGrpSpPr>
        <p:grpSpPr>
          <a:xfrm>
            <a:off x="7583990" y="1424704"/>
            <a:ext cx="1126221" cy="339338"/>
            <a:chOff x="8504221" y="1857502"/>
            <a:chExt cx="1501628" cy="452451"/>
          </a:xfrm>
        </p:grpSpPr>
        <p:sp>
          <p:nvSpPr>
            <p:cNvPr id="6" name="Prostokąt zaokrąglony 5"/>
            <p:cNvSpPr/>
            <p:nvPr/>
          </p:nvSpPr>
          <p:spPr>
            <a:xfrm>
              <a:off x="8504221" y="1857502"/>
              <a:ext cx="1501628" cy="452451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pl-PL" sz="1350">
                <a:solidFill>
                  <a:prstClr val="white"/>
                </a:solidFill>
                <a:latin typeface="Gill Sans MT" panose="020B0502020104020203"/>
              </a:endParaRPr>
            </a:p>
          </p:txBody>
        </p:sp>
        <p:pic>
          <p:nvPicPr>
            <p:cNvPr id="7" name="Obraz 6" descr="E:\ELIZA\O FIRMIE\LOGOTYPY\telemond.png"/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20721" y="1915055"/>
              <a:ext cx="1268628" cy="3373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</p:grpSp>
      <p:pic>
        <p:nvPicPr>
          <p:cNvPr id="13" name="Symbol zastępczy zawartości 1"/>
          <p:cNvPicPr>
            <a:picLocks noGrp="1" noChangeAspect="1"/>
          </p:cNvPicPr>
          <p:nvPr>
            <p:ph sz="half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5894" y="2475937"/>
            <a:ext cx="1843088" cy="3277790"/>
          </a:xfrm>
          <a:prstGeom prst="rect">
            <a:avLst/>
          </a:prstGeom>
        </p:spPr>
      </p:pic>
      <p:pic>
        <p:nvPicPr>
          <p:cNvPr id="14" name="Symbol zastępczy zawartości 2"/>
          <p:cNvPicPr>
            <a:picLocks noGrp="1" noChangeAspect="1"/>
          </p:cNvPicPr>
          <p:nvPr>
            <p:ph sz="quarter" idx="429496729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46306" y="2475937"/>
            <a:ext cx="1844278" cy="3277790"/>
          </a:xfrm>
          <a:prstGeom prst="rect">
            <a:avLst/>
          </a:prstGeom>
        </p:spPr>
      </p:pic>
      <p:pic>
        <p:nvPicPr>
          <p:cNvPr id="15" name="Obraz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4738" y="2475937"/>
            <a:ext cx="1844278" cy="327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Obraz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874" y="2475937"/>
            <a:ext cx="1843497" cy="327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8192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pl-PL" dirty="0" smtClean="0">
                <a:effectLst>
                  <a:outerShdw blurRad="50800" dist="38100" dir="2700000" algn="tl">
                    <a:srgbClr val="000000">
                      <a:alpha val="40000"/>
                    </a:srgbClr>
                  </a:outerShdw>
                </a:effectLst>
                <a:latin typeface="Calibri" panose="020F0502020204030204" pitchFamily="34" charset="0"/>
              </a:rPr>
              <a:t>ZAJĘCIA DODATKOWE DLA UCZNIÓW</a:t>
            </a:r>
            <a:endParaRPr lang="pl-PL" dirty="0">
              <a:latin typeface="Calibri" panose="020F0502020204030204" pitchFamily="34" charset="0"/>
            </a:endParaRPr>
          </a:p>
        </p:txBody>
      </p:sp>
      <p:grpSp>
        <p:nvGrpSpPr>
          <p:cNvPr id="5" name="Grupa 4"/>
          <p:cNvGrpSpPr/>
          <p:nvPr/>
        </p:nvGrpSpPr>
        <p:grpSpPr>
          <a:xfrm>
            <a:off x="7583990" y="1424704"/>
            <a:ext cx="1126221" cy="339338"/>
            <a:chOff x="8504221" y="1857502"/>
            <a:chExt cx="1501628" cy="452451"/>
          </a:xfrm>
        </p:grpSpPr>
        <p:sp>
          <p:nvSpPr>
            <p:cNvPr id="6" name="Prostokąt zaokrąglony 5"/>
            <p:cNvSpPr/>
            <p:nvPr/>
          </p:nvSpPr>
          <p:spPr>
            <a:xfrm>
              <a:off x="8504221" y="1857502"/>
              <a:ext cx="1501628" cy="452451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pl-PL" sz="1350">
                <a:solidFill>
                  <a:prstClr val="white"/>
                </a:solidFill>
                <a:latin typeface="Gill Sans MT" panose="020B0502020104020203"/>
              </a:endParaRPr>
            </a:p>
          </p:txBody>
        </p:sp>
        <p:pic>
          <p:nvPicPr>
            <p:cNvPr id="7" name="Obraz 6" descr="E:\ELIZA\O FIRMIE\LOGOTYPY\telemond.png"/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20721" y="1915055"/>
              <a:ext cx="1268628" cy="3373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</p:grpSp>
      <p:sp>
        <p:nvSpPr>
          <p:cNvPr id="13" name="TextBox 15"/>
          <p:cNvSpPr txBox="1">
            <a:spLocks noChangeArrowheads="1"/>
          </p:cNvSpPr>
          <p:nvPr/>
        </p:nvSpPr>
        <p:spPr bwMode="auto">
          <a:xfrm>
            <a:off x="343710" y="3068903"/>
            <a:ext cx="316019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50000"/>
              </a:lnSpc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2950" indent="-285750">
              <a:lnSpc>
                <a:spcPct val="150000"/>
              </a:lnSpc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lnSpc>
                <a:spcPct val="150000"/>
              </a:lnSpc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ct val="150000"/>
              </a:lnSpc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ct val="150000"/>
              </a:lnSpc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685800">
              <a:lnSpc>
                <a:spcPct val="100000"/>
              </a:lnSpc>
            </a:pPr>
            <a:r>
              <a:rPr lang="pl-PL" altLang="pl-PL" sz="1050" dirty="0">
                <a:solidFill>
                  <a:srgbClr val="000000"/>
                </a:solidFill>
                <a:latin typeface="Calibri" panose="020F0502020204030204" pitchFamily="34" charset="0"/>
              </a:rPr>
              <a:t>KURS JĘZYKA NIEMIECKIEGO I RYSUNEK TECHNICZNY</a:t>
            </a:r>
          </a:p>
        </p:txBody>
      </p:sp>
      <p:pic>
        <p:nvPicPr>
          <p:cNvPr id="14" name="Symbol zastępczy zawartości 6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11"/>
          <a:stretch/>
        </p:blipFill>
        <p:spPr>
          <a:xfrm>
            <a:off x="435894" y="3395223"/>
            <a:ext cx="2835000" cy="1979301"/>
          </a:xfrm>
        </p:spPr>
      </p:pic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150143" y="2460595"/>
            <a:ext cx="4338777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50000"/>
              </a:lnSpc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2950" indent="-285750">
              <a:lnSpc>
                <a:spcPct val="150000"/>
              </a:lnSpc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lnSpc>
                <a:spcPct val="150000"/>
              </a:lnSpc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ct val="150000"/>
              </a:lnSpc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ct val="150000"/>
              </a:lnSpc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685800">
              <a:lnSpc>
                <a:spcPct val="100000"/>
              </a:lnSpc>
            </a:pPr>
            <a:r>
              <a:rPr lang="pl-PL" altLang="pl-PL" sz="1050" dirty="0">
                <a:solidFill>
                  <a:srgbClr val="000000"/>
                </a:solidFill>
                <a:latin typeface="Calibri" panose="020F0502020204030204" pitchFamily="34" charset="0"/>
              </a:rPr>
              <a:t>UDZIAŁ W PROJEKTACH SPOŁECZNYCH – PLACE ZABAW DLA PRZEDSZKOLI</a:t>
            </a:r>
          </a:p>
        </p:txBody>
      </p: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6490" y="3554791"/>
            <a:ext cx="2835000" cy="196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DED1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tx2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0846" y="2775596"/>
            <a:ext cx="2941717" cy="197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DED1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tx2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017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pl-PL" dirty="0" smtClean="0">
                <a:effectLst>
                  <a:outerShdw blurRad="50800" dist="38100" dir="2700000" algn="tl">
                    <a:srgbClr val="000000">
                      <a:alpha val="40000"/>
                    </a:srgbClr>
                  </a:outerShdw>
                </a:effectLst>
                <a:latin typeface="Calibri" panose="020F0502020204030204" pitchFamily="34" charset="0"/>
              </a:rPr>
              <a:t>LIEBHERR</a:t>
            </a:r>
            <a:endParaRPr lang="pl-PL" dirty="0">
              <a:latin typeface="Calibri" panose="020F0502020204030204" pitchFamily="34" charset="0"/>
            </a:endParaRPr>
          </a:p>
        </p:txBody>
      </p:sp>
      <p:grpSp>
        <p:nvGrpSpPr>
          <p:cNvPr id="5" name="Grupa 4"/>
          <p:cNvGrpSpPr/>
          <p:nvPr/>
        </p:nvGrpSpPr>
        <p:grpSpPr>
          <a:xfrm>
            <a:off x="7583990" y="1424704"/>
            <a:ext cx="1126221" cy="339338"/>
            <a:chOff x="8504221" y="1857502"/>
            <a:chExt cx="1501628" cy="452451"/>
          </a:xfrm>
        </p:grpSpPr>
        <p:sp>
          <p:nvSpPr>
            <p:cNvPr id="6" name="Prostokąt zaokrąglony 5"/>
            <p:cNvSpPr/>
            <p:nvPr/>
          </p:nvSpPr>
          <p:spPr>
            <a:xfrm>
              <a:off x="8504221" y="1857502"/>
              <a:ext cx="1501628" cy="452451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pl-PL" sz="1350">
                <a:solidFill>
                  <a:prstClr val="white"/>
                </a:solidFill>
                <a:latin typeface="Gill Sans MT" panose="020B0502020104020203"/>
              </a:endParaRPr>
            </a:p>
          </p:txBody>
        </p:sp>
        <p:pic>
          <p:nvPicPr>
            <p:cNvPr id="7" name="Obraz 6" descr="E:\ELIZA\O FIRMIE\LOGOTYPY\telemond.png"/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20721" y="1915055"/>
              <a:ext cx="1268628" cy="3373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</p:grpSp>
      <p:sp>
        <p:nvSpPr>
          <p:cNvPr id="15" name="TextBox 15"/>
          <p:cNvSpPr txBox="1">
            <a:spLocks noChangeArrowheads="1"/>
          </p:cNvSpPr>
          <p:nvPr/>
        </p:nvSpPr>
        <p:spPr bwMode="auto">
          <a:xfrm>
            <a:off x="413910" y="2317133"/>
            <a:ext cx="6338282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50000"/>
              </a:lnSpc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2950" indent="-285750">
              <a:lnSpc>
                <a:spcPct val="150000"/>
              </a:lnSpc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lnSpc>
                <a:spcPct val="150000"/>
              </a:lnSpc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ct val="150000"/>
              </a:lnSpc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ct val="150000"/>
              </a:lnSpc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685800">
              <a:lnSpc>
                <a:spcPct val="100000"/>
              </a:lnSpc>
            </a:pPr>
            <a:r>
              <a:rPr lang="pl-PL" altLang="pl-PL" sz="900" dirty="0">
                <a:solidFill>
                  <a:srgbClr val="000000"/>
                </a:solidFill>
                <a:latin typeface="Calibri" panose="020F0502020204030204" pitchFamily="34" charset="0"/>
              </a:rPr>
              <a:t>WYCIECZKA DO NIEMIEC DO FIRMY LIEBHERR – JEDNEGO Z NAJWIĘKSZYCH PRODUCENTÓW MASZYN BUDOWLANYCH NA ŚWIECIE</a:t>
            </a:r>
            <a:endParaRPr lang="en-US" altLang="pl-PL" sz="900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pic>
        <p:nvPicPr>
          <p:cNvPr id="20" name="Obraz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057" y="2541838"/>
            <a:ext cx="2430817" cy="16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Symbol zastępczy zawartości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5700" y="4266313"/>
            <a:ext cx="2429623" cy="1620000"/>
          </a:xfrm>
          <a:prstGeom prst="rect">
            <a:avLst/>
          </a:prstGeom>
        </p:spPr>
      </p:pic>
      <p:pic>
        <p:nvPicPr>
          <p:cNvPr id="22" name="Obraz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46" r="8403"/>
          <a:stretch/>
        </p:blipFill>
        <p:spPr bwMode="auto">
          <a:xfrm>
            <a:off x="6380494" y="3375554"/>
            <a:ext cx="2581741" cy="2510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Obraz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3051" y="4266313"/>
            <a:ext cx="2429531" cy="16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Symbol zastępczy zawartości 1"/>
          <p:cNvPicPr>
            <a:picLocks noGrp="1" noChangeAspect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83097" y="2541838"/>
            <a:ext cx="2429623" cy="1620000"/>
          </a:xfrm>
        </p:spPr>
      </p:pic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25" b="27386"/>
          <a:stretch/>
        </p:blipFill>
        <p:spPr>
          <a:xfrm>
            <a:off x="6359436" y="2524882"/>
            <a:ext cx="2592000" cy="836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885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smtClean="0"/>
          </a:p>
        </p:txBody>
      </p:sp>
      <p:pic>
        <p:nvPicPr>
          <p:cNvPr id="3075" name="Symbol zastępczy zawartości 3" descr="SRG_029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-1304925" y="-315913"/>
            <a:ext cx="11307763" cy="7524751"/>
          </a:xfrm>
        </p:spPr>
      </p:pic>
      <p:sp>
        <p:nvSpPr>
          <p:cNvPr id="6" name="Objaśnienie prostokątne 5"/>
          <p:cNvSpPr/>
          <p:nvPr/>
        </p:nvSpPr>
        <p:spPr>
          <a:xfrm>
            <a:off x="3995738" y="1268413"/>
            <a:ext cx="3455987" cy="1439862"/>
          </a:xfrm>
          <a:prstGeom prst="wedgeRect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pl-PL" sz="2400" dirty="0"/>
              <a:t>Regionalne Centrum Edukacji </a:t>
            </a:r>
            <a:r>
              <a:rPr lang="pl-PL" sz="2400" dirty="0" err="1"/>
              <a:t>Ponadgimnazjalnej</a:t>
            </a:r>
            <a:r>
              <a:rPr lang="pl-PL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0156651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35894" y="702156"/>
            <a:ext cx="8272212" cy="566604"/>
          </a:xfrm>
        </p:spPr>
        <p:txBody>
          <a:bodyPr>
            <a:normAutofit/>
          </a:bodyPr>
          <a:lstStyle/>
          <a:p>
            <a:r>
              <a:rPr lang="pl-PL" sz="2800" dirty="0" smtClean="0"/>
              <a:t>Dzień </a:t>
            </a:r>
            <a:r>
              <a:rPr lang="pl-PL" sz="2800" smtClean="0"/>
              <a:t>otwartej szkoły</a:t>
            </a:r>
            <a:endParaRPr lang="pl-PL" sz="2800" dirty="0"/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1916832"/>
            <a:ext cx="4992555" cy="3744416"/>
          </a:xfrm>
          <a:prstGeom prst="rect">
            <a:avLst/>
          </a:prstGeom>
        </p:spPr>
      </p:pic>
      <p:pic>
        <p:nvPicPr>
          <p:cNvPr id="7" name="Symbol zastępczy zawartości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025107"/>
            <a:ext cx="4608512" cy="3572245"/>
          </a:xfrm>
        </p:spPr>
      </p:pic>
    </p:spTree>
    <p:extLst>
      <p:ext uri="{BB962C8B-B14F-4D97-AF65-F5344CB8AC3E}">
        <p14:creationId xmlns:p14="http://schemas.microsoft.com/office/powerpoint/2010/main" val="3918961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Zakończenie roku szkolnego</a:t>
            </a:r>
            <a:endParaRPr lang="pl-PL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132856"/>
            <a:ext cx="4064098" cy="3048073"/>
          </a:xfr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8141" y="3212976"/>
            <a:ext cx="3945859" cy="2959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19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Korzyści wynikające ze współpracy</a:t>
            </a:r>
            <a:endParaRPr lang="pl-PL" dirty="0"/>
          </a:p>
        </p:txBody>
      </p:sp>
      <p:sp>
        <p:nvSpPr>
          <p:cNvPr id="5" name="pole tekstowe 4"/>
          <p:cNvSpPr txBox="1"/>
          <p:nvPr/>
        </p:nvSpPr>
        <p:spPr>
          <a:xfrm>
            <a:off x="539552" y="2204864"/>
            <a:ext cx="816855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 smtClean="0"/>
              <a:t>Wysoka jakość kształcenia, zdawalność egzaminu zawodowego na poziomie 100%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 smtClean="0"/>
              <a:t>Możliwość uzyskania uprawnienia spawacza.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 smtClean="0"/>
              <a:t>Dodatkowe zajęcia dla uczniów ( język niemiecki zawodowy, zajęcia z rysunku technicznego)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 smtClean="0"/>
              <a:t>Kontakt z nowoczesnymi rozwiązaniami technologicznymi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 smtClean="0"/>
              <a:t>Utworzenie ośrodka egzaminacyjnego na terenie firmy do zdawania egzaminu czeladniczego w zawodzie ślusarz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 smtClean="0"/>
              <a:t>Wycieczki </a:t>
            </a:r>
            <a:r>
              <a:rPr lang="pl-PL" dirty="0" err="1" smtClean="0"/>
              <a:t>zawodoznawcze</a:t>
            </a:r>
            <a:endParaRPr lang="pl-PL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 smtClean="0"/>
              <a:t>Pomoc finansowa i rzeczowa szkole ( naprawa sprzętu szkolnego, przekazywanie pomocy dydaktycznych do nauki zawodu, doposażenie biblioteki szkolnej)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 smtClean="0"/>
              <a:t>Możliwość dalszego rozwoju zawodowego absolwentów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2577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le tekstowe 4"/>
          <p:cNvSpPr txBox="1"/>
          <p:nvPr/>
        </p:nvSpPr>
        <p:spPr>
          <a:xfrm>
            <a:off x="4211960" y="4293096"/>
            <a:ext cx="60486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l-PL" dirty="0" smtClean="0"/>
          </a:p>
          <a:p>
            <a:r>
              <a:rPr lang="pl-PL" dirty="0" smtClean="0"/>
              <a:t>Dziękuję za uwagę</a:t>
            </a:r>
          </a:p>
          <a:p>
            <a:endParaRPr lang="pl-PL" dirty="0"/>
          </a:p>
          <a:p>
            <a:r>
              <a:rPr lang="pl-PL" dirty="0" smtClean="0"/>
              <a:t> 	Leszek Naumowicz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36087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Prostokąt 5"/>
          <p:cNvSpPr>
            <a:spLocks noChangeArrowheads="1"/>
          </p:cNvSpPr>
          <p:nvPr/>
        </p:nvSpPr>
        <p:spPr bwMode="auto">
          <a:xfrm>
            <a:off x="1835150" y="260350"/>
            <a:ext cx="55451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pl-PL" altLang="pl-PL" sz="2400"/>
          </a:p>
        </p:txBody>
      </p:sp>
      <p:sp>
        <p:nvSpPr>
          <p:cNvPr id="8195" name="Prostokąt 6"/>
          <p:cNvSpPr>
            <a:spLocks noChangeArrowheads="1"/>
          </p:cNvSpPr>
          <p:nvPr/>
        </p:nvSpPr>
        <p:spPr bwMode="auto">
          <a:xfrm>
            <a:off x="1042988" y="2060575"/>
            <a:ext cx="7489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pl-PL" sz="2800"/>
              <a:t>			</a:t>
            </a:r>
          </a:p>
        </p:txBody>
      </p:sp>
      <p:pic>
        <p:nvPicPr>
          <p:cNvPr id="8196" name="Picture 6" descr="C:\Users\Leszek\Desktop\Kuratorium_konferencja\Szkoła\DSCF41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-26988"/>
            <a:ext cx="9072563" cy="6804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rostokąt zaokrąglony 6"/>
          <p:cNvSpPr/>
          <p:nvPr/>
        </p:nvSpPr>
        <p:spPr>
          <a:xfrm>
            <a:off x="144462" y="144462"/>
            <a:ext cx="5939706" cy="2852490"/>
          </a:xfrm>
          <a:prstGeom prst="roundRect">
            <a:avLst/>
          </a:prstGeom>
          <a:solidFill>
            <a:schemeClr val="lt1">
              <a:alpha val="73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4101" name="Prostokąt 7"/>
          <p:cNvSpPr>
            <a:spLocks noChangeArrowheads="1"/>
          </p:cNvSpPr>
          <p:nvPr/>
        </p:nvSpPr>
        <p:spPr bwMode="auto">
          <a:xfrm>
            <a:off x="323850" y="862013"/>
            <a:ext cx="7416800" cy="364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Clr>
                <a:srgbClr val="002060"/>
              </a:buClr>
              <a:buFont typeface="Wingdings" pitchFamily="2" charset="2"/>
              <a:buChar char="Ø"/>
              <a:defRPr/>
            </a:pPr>
            <a:r>
              <a:rPr lang="pl-PL" sz="28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pl-PL" sz="2800" b="1" dirty="0">
                <a:solidFill>
                  <a:schemeClr val="tx2">
                    <a:lumMod val="50000"/>
                  </a:schemeClr>
                </a:solidFill>
              </a:rPr>
              <a:t>Liceum </a:t>
            </a:r>
            <a:r>
              <a:rPr lang="pl-PL" sz="2800" b="1" dirty="0" smtClean="0">
                <a:solidFill>
                  <a:schemeClr val="tx2">
                    <a:lumMod val="50000"/>
                  </a:schemeClr>
                </a:solidFill>
              </a:rPr>
              <a:t>Ogólnokształcące 269</a:t>
            </a:r>
            <a:r>
              <a:rPr lang="pl-PL" sz="2800" dirty="0">
                <a:solidFill>
                  <a:schemeClr val="tx2">
                    <a:lumMod val="50000"/>
                  </a:schemeClr>
                </a:solidFill>
              </a:rPr>
              <a:t>	   	</a:t>
            </a:r>
          </a:p>
          <a:p>
            <a:pPr>
              <a:lnSpc>
                <a:spcPct val="150000"/>
              </a:lnSpc>
              <a:buClr>
                <a:srgbClr val="002060"/>
              </a:buClr>
              <a:buFont typeface="Wingdings" pitchFamily="2" charset="2"/>
              <a:buChar char="Ø"/>
              <a:defRPr/>
            </a:pPr>
            <a:r>
              <a:rPr lang="pl-PL" sz="2800" b="1" dirty="0" smtClean="0">
                <a:solidFill>
                  <a:schemeClr val="tx2">
                    <a:lumMod val="50000"/>
                  </a:schemeClr>
                </a:solidFill>
              </a:rPr>
              <a:t>Technikum 227</a:t>
            </a:r>
            <a:r>
              <a:rPr lang="pl-PL" sz="2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pl-PL" sz="2800" dirty="0">
                <a:solidFill>
                  <a:schemeClr val="tx2">
                    <a:lumMod val="50000"/>
                  </a:schemeClr>
                </a:solidFill>
              </a:rPr>
              <a:t>			   </a:t>
            </a:r>
          </a:p>
          <a:p>
            <a:pPr>
              <a:lnSpc>
                <a:spcPct val="150000"/>
              </a:lnSpc>
              <a:buClr>
                <a:srgbClr val="002060"/>
              </a:buClr>
              <a:buFont typeface="Wingdings" pitchFamily="2" charset="2"/>
              <a:buChar char="Ø"/>
              <a:defRPr/>
            </a:pPr>
            <a:r>
              <a:rPr lang="pl-PL" sz="2800" b="1" dirty="0">
                <a:solidFill>
                  <a:schemeClr val="tx2">
                    <a:lumMod val="50000"/>
                  </a:schemeClr>
                </a:solidFill>
              </a:rPr>
              <a:t>Zasadnicza Szkoła </a:t>
            </a:r>
            <a:r>
              <a:rPr lang="pl-PL" sz="2800" b="1" dirty="0" smtClean="0">
                <a:solidFill>
                  <a:schemeClr val="tx2">
                    <a:lumMod val="50000"/>
                  </a:schemeClr>
                </a:solidFill>
              </a:rPr>
              <a:t>Zawodowa 160</a:t>
            </a:r>
            <a:r>
              <a:rPr lang="pl-PL" sz="2800" dirty="0">
                <a:solidFill>
                  <a:schemeClr val="tx2">
                    <a:lumMod val="50000"/>
                  </a:schemeClr>
                </a:solidFill>
              </a:rPr>
              <a:t>	   </a:t>
            </a:r>
          </a:p>
          <a:p>
            <a:pPr>
              <a:lnSpc>
                <a:spcPct val="150000"/>
              </a:lnSpc>
              <a:buClr>
                <a:srgbClr val="002060"/>
              </a:buClr>
              <a:defRPr/>
            </a:pPr>
            <a:r>
              <a:rPr lang="pl-PL" sz="28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pl-PL" sz="2200" dirty="0"/>
              <a:t>	     		     </a:t>
            </a:r>
          </a:p>
          <a:p>
            <a:pPr>
              <a:lnSpc>
                <a:spcPct val="150000"/>
              </a:lnSpc>
              <a:buClr>
                <a:srgbClr val="002060"/>
              </a:buClr>
              <a:defRPr/>
            </a:pPr>
            <a:endParaRPr lang="pl-PL" sz="2200" dirty="0"/>
          </a:p>
          <a:p>
            <a:pPr>
              <a:lnSpc>
                <a:spcPct val="150000"/>
              </a:lnSpc>
              <a:buClr>
                <a:srgbClr val="002060"/>
              </a:buClr>
              <a:buFont typeface="Wingdings" pitchFamily="2" charset="2"/>
              <a:buChar char="Ø"/>
              <a:defRPr/>
            </a:pPr>
            <a:endParaRPr lang="pl-PL" sz="2000" dirty="0"/>
          </a:p>
        </p:txBody>
      </p:sp>
      <p:sp>
        <p:nvSpPr>
          <p:cNvPr id="8199" name="pole tekstowe 4"/>
          <p:cNvSpPr txBox="1">
            <a:spLocks noChangeArrowheads="1"/>
          </p:cNvSpPr>
          <p:nvPr/>
        </p:nvSpPr>
        <p:spPr bwMode="auto">
          <a:xfrm>
            <a:off x="395288" y="190500"/>
            <a:ext cx="66960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pl-PL" altLang="pl-PL" sz="3600" b="1">
                <a:solidFill>
                  <a:srgbClr val="002060"/>
                </a:solidFill>
              </a:rPr>
              <a:t>Kierunki kształcenia</a:t>
            </a:r>
          </a:p>
        </p:txBody>
      </p:sp>
    </p:spTree>
    <p:extLst>
      <p:ext uri="{BB962C8B-B14F-4D97-AF65-F5344CB8AC3E}">
        <p14:creationId xmlns:p14="http://schemas.microsoft.com/office/powerpoint/2010/main" val="3962896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153400" cy="990600"/>
          </a:xfrm>
        </p:spPr>
        <p:txBody>
          <a:bodyPr>
            <a:normAutofit fontScale="90000"/>
          </a:bodyPr>
          <a:lstStyle/>
          <a:p>
            <a:r>
              <a:rPr lang="pl-PL" b="1" dirty="0" smtClean="0">
                <a:solidFill>
                  <a:srgbClr val="002060"/>
                </a:solidFill>
              </a:rPr>
              <a:t>Zasadnicza Szkoła Zawodowa 160</a:t>
            </a:r>
            <a:endParaRPr lang="pl-PL" b="1" dirty="0">
              <a:solidFill>
                <a:srgbClr val="002060"/>
              </a:solidFill>
            </a:endParaRPr>
          </a:p>
        </p:txBody>
      </p:sp>
      <p:graphicFrame>
        <p:nvGraphicFramePr>
          <p:cNvPr id="8" name="Symbol zastępczy zawartości 7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255841562"/>
              </p:ext>
            </p:extLst>
          </p:nvPr>
        </p:nvGraphicFramePr>
        <p:xfrm>
          <a:off x="323530" y="1772816"/>
          <a:ext cx="8442645" cy="372043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2403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858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88054">
                <a:tc>
                  <a:txBody>
                    <a:bodyPr/>
                    <a:lstStyle/>
                    <a:p>
                      <a:r>
                        <a:rPr lang="pl-PL" sz="2000" dirty="0" smtClean="0"/>
                        <a:t>Klasa zawód</a:t>
                      </a:r>
                      <a:endParaRPr lang="pl-PL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2000" dirty="0" smtClean="0"/>
                        <a:t>Klasa I</a:t>
                      </a:r>
                      <a:endParaRPr lang="pl-PL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2000" dirty="0" smtClean="0"/>
                        <a:t>Klasa II</a:t>
                      </a:r>
                      <a:endParaRPr lang="pl-PL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2000" dirty="0" smtClean="0"/>
                        <a:t>Klasa III</a:t>
                      </a:r>
                      <a:endParaRPr lang="pl-PL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2000" dirty="0" smtClean="0"/>
                        <a:t>Razem</a:t>
                      </a:r>
                      <a:endParaRPr lang="pl-PL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8054">
                <a:tc>
                  <a:txBody>
                    <a:bodyPr/>
                    <a:lstStyle/>
                    <a:p>
                      <a:r>
                        <a:rPr lang="pl-PL" sz="1800" dirty="0" smtClean="0"/>
                        <a:t>Tapicer</a:t>
                      </a:r>
                      <a:endParaRPr lang="pl-P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dirty="0" smtClean="0"/>
                        <a:t>2</a:t>
                      </a:r>
                      <a:endParaRPr lang="pl-P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dirty="0" smtClean="0"/>
                        <a:t>2</a:t>
                      </a:r>
                      <a:endParaRPr lang="pl-PL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8054">
                <a:tc>
                  <a:txBody>
                    <a:bodyPr/>
                    <a:lstStyle/>
                    <a:p>
                      <a:r>
                        <a:rPr lang="pl-PL" sz="1800" dirty="0" smtClean="0"/>
                        <a:t>Elektryk</a:t>
                      </a:r>
                      <a:endParaRPr lang="pl-P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dirty="0" smtClean="0"/>
                        <a:t>2</a:t>
                      </a:r>
                      <a:endParaRPr lang="pl-P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dirty="0" smtClean="0"/>
                        <a:t>3</a:t>
                      </a:r>
                      <a:endParaRPr lang="pl-P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dirty="0" smtClean="0"/>
                        <a:t>5</a:t>
                      </a:r>
                      <a:endParaRPr lang="pl-PL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8054">
                <a:tc>
                  <a:txBody>
                    <a:bodyPr/>
                    <a:lstStyle/>
                    <a:p>
                      <a:r>
                        <a:rPr lang="pl-PL" sz="1800" dirty="0" smtClean="0"/>
                        <a:t>Elektromechanik pojazdów samochodowych</a:t>
                      </a:r>
                      <a:endParaRPr lang="pl-P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dirty="0" smtClean="0"/>
                        <a:t>2</a:t>
                      </a:r>
                      <a:endParaRPr lang="pl-P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dirty="0" smtClean="0"/>
                        <a:t>2</a:t>
                      </a:r>
                      <a:endParaRPr lang="pl-PL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8054">
                <a:tc>
                  <a:txBody>
                    <a:bodyPr/>
                    <a:lstStyle/>
                    <a:p>
                      <a:r>
                        <a:rPr lang="pl-PL" sz="1800" dirty="0" smtClean="0"/>
                        <a:t>Fryzjer</a:t>
                      </a:r>
                      <a:endParaRPr lang="pl-P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dirty="0" smtClean="0"/>
                        <a:t>11</a:t>
                      </a:r>
                      <a:endParaRPr lang="pl-P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dirty="0" smtClean="0"/>
                        <a:t>3</a:t>
                      </a:r>
                      <a:endParaRPr lang="pl-P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dirty="0" smtClean="0"/>
                        <a:t>14</a:t>
                      </a:r>
                      <a:endParaRPr lang="pl-PL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8054">
                <a:tc>
                  <a:txBody>
                    <a:bodyPr/>
                    <a:lstStyle/>
                    <a:p>
                      <a:r>
                        <a:rPr lang="pl-PL" sz="1800" dirty="0" smtClean="0"/>
                        <a:t>Kucharz</a:t>
                      </a:r>
                      <a:endParaRPr lang="pl-P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dirty="0" smtClean="0"/>
                        <a:t>4</a:t>
                      </a:r>
                      <a:endParaRPr lang="pl-P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dirty="0" smtClean="0"/>
                        <a:t>12</a:t>
                      </a:r>
                      <a:endParaRPr lang="pl-P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dirty="0" smtClean="0"/>
                        <a:t>6</a:t>
                      </a:r>
                      <a:endParaRPr lang="pl-P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dirty="0" smtClean="0"/>
                        <a:t>22</a:t>
                      </a:r>
                      <a:endParaRPr lang="pl-PL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88054">
                <a:tc>
                  <a:txBody>
                    <a:bodyPr/>
                    <a:lstStyle/>
                    <a:p>
                      <a:r>
                        <a:rPr lang="pl-PL" sz="1800" dirty="0" smtClean="0"/>
                        <a:t>Mechanik pojazdów samochodowych</a:t>
                      </a:r>
                      <a:endParaRPr lang="pl-P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dirty="0" smtClean="0"/>
                        <a:t>6</a:t>
                      </a:r>
                      <a:endParaRPr lang="pl-P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dirty="0" smtClean="0"/>
                        <a:t>1</a:t>
                      </a:r>
                      <a:endParaRPr lang="pl-P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dirty="0" smtClean="0"/>
                        <a:t>4</a:t>
                      </a:r>
                      <a:endParaRPr lang="pl-P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dirty="0" smtClean="0"/>
                        <a:t>11</a:t>
                      </a:r>
                      <a:endParaRPr lang="pl-PL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153400" cy="990600"/>
          </a:xfrm>
        </p:spPr>
        <p:txBody>
          <a:bodyPr>
            <a:normAutofit/>
          </a:bodyPr>
          <a:lstStyle/>
          <a:p>
            <a:r>
              <a:rPr lang="pl-PL" b="1" dirty="0" smtClean="0">
                <a:solidFill>
                  <a:srgbClr val="002060"/>
                </a:solidFill>
              </a:rPr>
              <a:t>Zasadnicza Szkoła Zawodowa</a:t>
            </a:r>
            <a:endParaRPr lang="pl-PL" b="1" dirty="0">
              <a:solidFill>
                <a:srgbClr val="002060"/>
              </a:solidFill>
            </a:endParaRPr>
          </a:p>
        </p:txBody>
      </p:sp>
      <p:graphicFrame>
        <p:nvGraphicFramePr>
          <p:cNvPr id="8" name="Symbol zastępczy zawartości 7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555353602"/>
              </p:ext>
            </p:extLst>
          </p:nvPr>
        </p:nvGraphicFramePr>
        <p:xfrm>
          <a:off x="395536" y="2276872"/>
          <a:ext cx="8442645" cy="3568404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2403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858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88054">
                <a:tc>
                  <a:txBody>
                    <a:bodyPr/>
                    <a:lstStyle/>
                    <a:p>
                      <a:r>
                        <a:rPr lang="pl-PL" sz="2000" dirty="0" smtClean="0"/>
                        <a:t>Klasa zawód</a:t>
                      </a:r>
                      <a:endParaRPr lang="pl-PL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2000" dirty="0" smtClean="0"/>
                        <a:t>Klasa I</a:t>
                      </a:r>
                      <a:endParaRPr lang="pl-PL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2000" dirty="0" smtClean="0"/>
                        <a:t>Klasa II</a:t>
                      </a:r>
                      <a:endParaRPr lang="pl-PL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2000" dirty="0" smtClean="0"/>
                        <a:t>Klasa III</a:t>
                      </a:r>
                      <a:endParaRPr lang="pl-PL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2000" dirty="0" smtClean="0"/>
                        <a:t>Razem</a:t>
                      </a:r>
                      <a:endParaRPr lang="pl-PL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8054">
                <a:tc>
                  <a:txBody>
                    <a:bodyPr/>
                    <a:lstStyle/>
                    <a:p>
                      <a:r>
                        <a:rPr lang="pl-PL" sz="1800" dirty="0" smtClean="0"/>
                        <a:t>Operator obrabiarek skrawających</a:t>
                      </a:r>
                      <a:endParaRPr lang="pl-P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dirty="0" smtClean="0"/>
                        <a:t>3</a:t>
                      </a:r>
                      <a:endParaRPr lang="pl-P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dirty="0" smtClean="0"/>
                        <a:t>3</a:t>
                      </a:r>
                      <a:endParaRPr lang="pl-P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dirty="0" smtClean="0"/>
                        <a:t>6</a:t>
                      </a:r>
                      <a:endParaRPr lang="pl-PL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8054">
                <a:tc>
                  <a:txBody>
                    <a:bodyPr/>
                    <a:lstStyle/>
                    <a:p>
                      <a:r>
                        <a:rPr lang="pl-PL" sz="1800" dirty="0" smtClean="0"/>
                        <a:t>Piekarz</a:t>
                      </a:r>
                      <a:endParaRPr lang="pl-P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dirty="0" smtClean="0"/>
                        <a:t>1</a:t>
                      </a:r>
                      <a:endParaRPr lang="pl-P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dirty="0" smtClean="0"/>
                        <a:t>1</a:t>
                      </a:r>
                      <a:endParaRPr lang="pl-PL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8054">
                <a:tc>
                  <a:txBody>
                    <a:bodyPr/>
                    <a:lstStyle/>
                    <a:p>
                      <a:r>
                        <a:rPr lang="pl-PL" sz="1800" dirty="0" smtClean="0"/>
                        <a:t>Sprzedawca</a:t>
                      </a:r>
                      <a:endParaRPr lang="pl-P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dirty="0" smtClean="0"/>
                        <a:t>4</a:t>
                      </a:r>
                      <a:endParaRPr lang="pl-P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dirty="0" smtClean="0"/>
                        <a:t>12</a:t>
                      </a:r>
                      <a:endParaRPr lang="pl-P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dirty="0" smtClean="0"/>
                        <a:t>7</a:t>
                      </a:r>
                      <a:endParaRPr lang="pl-P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dirty="0" smtClean="0"/>
                        <a:t>23</a:t>
                      </a:r>
                      <a:endParaRPr lang="pl-PL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8054">
                <a:tc>
                  <a:txBody>
                    <a:bodyPr/>
                    <a:lstStyle/>
                    <a:p>
                      <a:r>
                        <a:rPr lang="pl-PL" sz="1800" dirty="0" smtClean="0"/>
                        <a:t>Stolarz</a:t>
                      </a:r>
                      <a:endParaRPr lang="pl-P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dirty="0" smtClean="0"/>
                        <a:t>11</a:t>
                      </a:r>
                      <a:endParaRPr lang="pl-P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dirty="0" smtClean="0"/>
                        <a:t>2</a:t>
                      </a:r>
                      <a:endParaRPr lang="pl-P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dirty="0" smtClean="0"/>
                        <a:t>5</a:t>
                      </a:r>
                      <a:endParaRPr lang="pl-P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dirty="0" smtClean="0"/>
                        <a:t>18</a:t>
                      </a:r>
                      <a:endParaRPr lang="pl-PL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8054">
                <a:tc>
                  <a:txBody>
                    <a:bodyPr/>
                    <a:lstStyle/>
                    <a:p>
                      <a:r>
                        <a:rPr lang="pl-PL" sz="1800" dirty="0" smtClean="0"/>
                        <a:t>Ślusarz</a:t>
                      </a:r>
                      <a:endParaRPr lang="pl-P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dirty="0" smtClean="0"/>
                        <a:t>20</a:t>
                      </a:r>
                      <a:endParaRPr lang="pl-P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dirty="0" smtClean="0"/>
                        <a:t>19</a:t>
                      </a:r>
                      <a:endParaRPr lang="pl-P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dirty="0" smtClean="0"/>
                        <a:t>21</a:t>
                      </a:r>
                      <a:endParaRPr lang="pl-P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dirty="0" smtClean="0"/>
                        <a:t>60</a:t>
                      </a:r>
                      <a:endParaRPr lang="pl-PL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8054">
                <a:tc>
                  <a:txBody>
                    <a:bodyPr/>
                    <a:lstStyle/>
                    <a:p>
                      <a:r>
                        <a:rPr lang="pl-PL" sz="2000" b="1" dirty="0" smtClean="0"/>
                        <a:t>Razem</a:t>
                      </a:r>
                      <a:endParaRPr lang="pl-PL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000" b="1" dirty="0" smtClean="0"/>
                        <a:t>61</a:t>
                      </a:r>
                      <a:endParaRPr lang="pl-PL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000" b="1" dirty="0" smtClean="0"/>
                        <a:t>56</a:t>
                      </a:r>
                      <a:endParaRPr lang="pl-PL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000" b="1" dirty="0" smtClean="0"/>
                        <a:t>47</a:t>
                      </a:r>
                      <a:endParaRPr lang="pl-PL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000" b="1" dirty="0" smtClean="0"/>
                        <a:t>164</a:t>
                      </a:r>
                      <a:endParaRPr lang="pl-PL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/>
          <p:cNvGraphicFramePr>
            <a:graphicFrameLocks noGrp="1"/>
          </p:cNvGraphicFramePr>
          <p:nvPr/>
        </p:nvGraphicFramePr>
        <p:xfrm>
          <a:off x="467544" y="1397000"/>
          <a:ext cx="7632847" cy="2938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01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14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66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845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74704">
                <a:tc>
                  <a:txBody>
                    <a:bodyPr/>
                    <a:lstStyle/>
                    <a:p>
                      <a:pPr algn="ctr"/>
                      <a:r>
                        <a:rPr lang="pl-PL" b="1" dirty="0" smtClean="0">
                          <a:solidFill>
                            <a:schemeClr val="tx1"/>
                          </a:solidFill>
                        </a:rPr>
                        <a:t>rok szkolny</a:t>
                      </a:r>
                      <a:endParaRPr lang="pl-PL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/>
                          </a:solidFill>
                        </a:rPr>
                        <a:t>Liczba uczniów </a:t>
                      </a:r>
                    </a:p>
                    <a:p>
                      <a:pPr algn="ctr"/>
                      <a:r>
                        <a:rPr lang="pl-PL" b="0" dirty="0" smtClean="0">
                          <a:solidFill>
                            <a:schemeClr val="tx1"/>
                          </a:solidFill>
                        </a:rPr>
                        <a:t>w ZSZ</a:t>
                      </a:r>
                      <a:endParaRPr lang="pl-PL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 b="0" dirty="0" smtClean="0">
                          <a:solidFill>
                            <a:schemeClr val="tx1"/>
                          </a:solidFill>
                        </a:rPr>
                        <a:t>Liczba (%) uczniów w zawodzie </a:t>
                      </a:r>
                      <a:r>
                        <a:rPr lang="pl-PL" sz="1600" b="1" dirty="0" smtClean="0">
                          <a:solidFill>
                            <a:schemeClr val="tx1"/>
                          </a:solidFill>
                        </a:rPr>
                        <a:t>ślusarz</a:t>
                      </a:r>
                      <a:endParaRPr lang="pl-PL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dirty="0" smtClean="0">
                          <a:solidFill>
                            <a:schemeClr val="tx1"/>
                          </a:solidFill>
                        </a:rPr>
                        <a:t> Uczniowie realizujący zajęcia praktyczne w firmie </a:t>
                      </a:r>
                      <a:r>
                        <a:rPr lang="pl-PL" sz="1600" b="1" dirty="0" smtClean="0">
                          <a:solidFill>
                            <a:schemeClr val="tx1"/>
                          </a:solidFill>
                        </a:rPr>
                        <a:t>Teleskop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4704"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/>
                          </a:solidFill>
                        </a:rPr>
                        <a:t>2014/2015</a:t>
                      </a:r>
                      <a:endParaRPr lang="pl-PL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/>
                          </a:solidFill>
                        </a:rPr>
                        <a:t>173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/>
                          </a:solidFill>
                        </a:rPr>
                        <a:t>84</a:t>
                      </a:r>
                    </a:p>
                    <a:p>
                      <a:pPr algn="ctr"/>
                      <a:r>
                        <a:rPr lang="pl-PL" b="0" dirty="0" smtClean="0">
                          <a:solidFill>
                            <a:schemeClr val="tx1"/>
                          </a:solidFill>
                        </a:rPr>
                        <a:t>(49 %)</a:t>
                      </a:r>
                      <a:endParaRPr lang="pl-PL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/>
                          </a:solidFill>
                        </a:rPr>
                        <a:t>92</a:t>
                      </a:r>
                      <a:r>
                        <a:rPr lang="pl-PL" b="0" baseline="0" dirty="0" smtClean="0">
                          <a:solidFill>
                            <a:schemeClr val="tx1"/>
                          </a:solidFill>
                        </a:rPr>
                        <a:t> %</a:t>
                      </a:r>
                      <a:endParaRPr lang="pl-PL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4704"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/>
                          </a:solidFill>
                        </a:rPr>
                        <a:t>2015/2016</a:t>
                      </a:r>
                      <a:endParaRPr lang="pl-PL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/>
                          </a:solidFill>
                        </a:rPr>
                        <a:t>175</a:t>
                      </a:r>
                      <a:endParaRPr lang="pl-PL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/>
                          </a:solidFill>
                        </a:rPr>
                        <a:t>73</a:t>
                      </a:r>
                    </a:p>
                    <a:p>
                      <a:pPr algn="ctr"/>
                      <a:r>
                        <a:rPr lang="pl-PL" b="0" dirty="0" smtClean="0">
                          <a:solidFill>
                            <a:schemeClr val="tx1"/>
                          </a:solidFill>
                        </a:rPr>
                        <a:t>(42 %)</a:t>
                      </a:r>
                      <a:endParaRPr lang="pl-PL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/>
                          </a:solidFill>
                        </a:rPr>
                        <a:t>88 %</a:t>
                      </a:r>
                      <a:endParaRPr lang="pl-PL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4704"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/>
                          </a:solidFill>
                        </a:rPr>
                        <a:t>2016/2017</a:t>
                      </a:r>
                      <a:endParaRPr lang="pl-PL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/>
                          </a:solidFill>
                        </a:rPr>
                        <a:t>162</a:t>
                      </a:r>
                      <a:endParaRPr lang="pl-PL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/>
                          </a:solidFill>
                        </a:rPr>
                        <a:t>59</a:t>
                      </a:r>
                    </a:p>
                    <a:p>
                      <a:pPr algn="ctr"/>
                      <a:r>
                        <a:rPr lang="pl-PL" b="0" dirty="0" smtClean="0">
                          <a:solidFill>
                            <a:schemeClr val="tx1"/>
                          </a:solidFill>
                        </a:rPr>
                        <a:t>(36 %)</a:t>
                      </a:r>
                      <a:endParaRPr lang="pl-PL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0" dirty="0" smtClean="0">
                          <a:solidFill>
                            <a:schemeClr val="tx1"/>
                          </a:solidFill>
                        </a:rPr>
                        <a:t>86 %</a:t>
                      </a:r>
                      <a:endParaRPr lang="pl-PL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431833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4000" b="1" dirty="0">
                <a:solidFill>
                  <a:srgbClr val="002060"/>
                </a:solidFill>
              </a:rPr>
              <a:t>Kształcenie</a:t>
            </a:r>
            <a:r>
              <a:rPr lang="pl-PL" dirty="0" smtClean="0"/>
              <a:t> </a:t>
            </a:r>
            <a:r>
              <a:rPr lang="pl-PL" sz="4000" b="1" dirty="0">
                <a:solidFill>
                  <a:srgbClr val="002060"/>
                </a:solidFill>
              </a:rPr>
              <a:t>dualne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709120"/>
          </a:xfrm>
        </p:spPr>
        <p:txBody>
          <a:bodyPr>
            <a:normAutofit/>
          </a:bodyPr>
          <a:lstStyle/>
          <a:p>
            <a:pPr fontAlgn="base">
              <a:buClr>
                <a:srgbClr val="002060"/>
              </a:buClr>
              <a:buFont typeface="Wingdings" panose="05000000000000000000" pitchFamily="2" charset="2"/>
              <a:buChar char="Ø"/>
            </a:pPr>
            <a:endParaRPr lang="pl-PL" dirty="0" smtClean="0"/>
          </a:p>
          <a:p>
            <a:pPr fontAlgn="base">
              <a:buClr>
                <a:srgbClr val="002060"/>
              </a:buClr>
              <a:buFont typeface="Wingdings" panose="05000000000000000000" pitchFamily="2" charset="2"/>
              <a:buChar char="Ø"/>
            </a:pPr>
            <a:endParaRPr lang="pl-PL" dirty="0"/>
          </a:p>
          <a:p>
            <a:pPr algn="just" fontAlgn="base">
              <a:buClr>
                <a:srgbClr val="002060"/>
              </a:buClr>
              <a:buFont typeface="Wingdings" panose="05000000000000000000" pitchFamily="2" charset="2"/>
              <a:buChar char="Ø"/>
            </a:pPr>
            <a:r>
              <a:rPr lang="pl-PL" dirty="0" smtClean="0"/>
              <a:t>Kształcenie </a:t>
            </a:r>
            <a:r>
              <a:rPr lang="pl-PL" dirty="0"/>
              <a:t>zawodowe </a:t>
            </a:r>
            <a:r>
              <a:rPr lang="pl-PL" dirty="0" smtClean="0"/>
              <a:t>dualne w Zespole Szkół polega na   </a:t>
            </a:r>
            <a:r>
              <a:rPr lang="pl-PL" dirty="0"/>
              <a:t>kształcenie </a:t>
            </a:r>
            <a:r>
              <a:rPr lang="pl-PL" dirty="0" smtClean="0"/>
              <a:t>zawodowym teoretycznym </a:t>
            </a:r>
            <a:r>
              <a:rPr lang="pl-PL" dirty="0"/>
              <a:t>w </a:t>
            </a:r>
            <a:r>
              <a:rPr lang="pl-PL" dirty="0" smtClean="0"/>
              <a:t>szkole lub na 4-tygodniowych kursach </a:t>
            </a:r>
            <a:r>
              <a:rPr lang="pl-PL" dirty="0"/>
              <a:t>oraz </a:t>
            </a:r>
            <a:r>
              <a:rPr lang="pl-PL" dirty="0" smtClean="0"/>
              <a:t>kształceniu zawodowym praktycznym </a:t>
            </a:r>
            <a:r>
              <a:rPr lang="pl-PL" dirty="0"/>
              <a:t>u </a:t>
            </a:r>
            <a:r>
              <a:rPr lang="pl-PL" dirty="0" smtClean="0"/>
              <a:t>pracodawcy.</a:t>
            </a:r>
            <a:br>
              <a:rPr lang="pl-PL" dirty="0" smtClean="0"/>
            </a:br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70435931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graphicFrame>
        <p:nvGraphicFramePr>
          <p:cNvPr id="6" name="Symbol zastępczy zawartości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693938455"/>
              </p:ext>
            </p:extLst>
          </p:nvPr>
        </p:nvGraphicFramePr>
        <p:xfrm>
          <a:off x="-1" y="1219969"/>
          <a:ext cx="9108506" cy="563803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33165">
                  <a:extLst>
                    <a:ext uri="{9D8B030D-6E8A-4147-A177-3AD203B41FA5}">
                      <a16:colId xmlns:a16="http://schemas.microsoft.com/office/drawing/2014/main" val="1348569236"/>
                    </a:ext>
                  </a:extLst>
                </a:gridCol>
                <a:gridCol w="3001170">
                  <a:extLst>
                    <a:ext uri="{9D8B030D-6E8A-4147-A177-3AD203B41FA5}">
                      <a16:colId xmlns:a16="http://schemas.microsoft.com/office/drawing/2014/main" val="594348403"/>
                    </a:ext>
                  </a:extLst>
                </a:gridCol>
                <a:gridCol w="742225">
                  <a:extLst>
                    <a:ext uri="{9D8B030D-6E8A-4147-A177-3AD203B41FA5}">
                      <a16:colId xmlns:a16="http://schemas.microsoft.com/office/drawing/2014/main" val="1846202787"/>
                    </a:ext>
                  </a:extLst>
                </a:gridCol>
                <a:gridCol w="742225">
                  <a:extLst>
                    <a:ext uri="{9D8B030D-6E8A-4147-A177-3AD203B41FA5}">
                      <a16:colId xmlns:a16="http://schemas.microsoft.com/office/drawing/2014/main" val="4038467205"/>
                    </a:ext>
                  </a:extLst>
                </a:gridCol>
                <a:gridCol w="492127">
                  <a:extLst>
                    <a:ext uri="{9D8B030D-6E8A-4147-A177-3AD203B41FA5}">
                      <a16:colId xmlns:a16="http://schemas.microsoft.com/office/drawing/2014/main" val="2000938318"/>
                    </a:ext>
                  </a:extLst>
                </a:gridCol>
                <a:gridCol w="1048797">
                  <a:extLst>
                    <a:ext uri="{9D8B030D-6E8A-4147-A177-3AD203B41FA5}">
                      <a16:colId xmlns:a16="http://schemas.microsoft.com/office/drawing/2014/main" val="355026112"/>
                    </a:ext>
                  </a:extLst>
                </a:gridCol>
                <a:gridCol w="1048797">
                  <a:extLst>
                    <a:ext uri="{9D8B030D-6E8A-4147-A177-3AD203B41FA5}">
                      <a16:colId xmlns:a16="http://schemas.microsoft.com/office/drawing/2014/main" val="2323202955"/>
                    </a:ext>
                  </a:extLst>
                </a:gridCol>
              </a:tblGrid>
              <a:tr h="20231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 smtClean="0">
                          <a:effectLst/>
                        </a:rPr>
                        <a:t>L.p.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3828" marR="3828" marT="3828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Obowiązkowe zajęcia edukacyjne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3828" marR="3828" marT="3828" marB="0" anchor="ctr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Klasa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3828" marR="3828" marT="3828" marB="0" anchor="ctr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Liczba godzin tygodniowo      w trzyletnim okresie nauczania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3828" marR="3828" marT="3828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Liczba godzin w trzyletnim okresie nauczania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3828" marR="3828" marT="3828" marB="0" anchor="ctr"/>
                </a:tc>
                <a:extLst>
                  <a:ext uri="{0D108BD9-81ED-4DB2-BD59-A6C34878D82A}">
                    <a16:rowId xmlns:a16="http://schemas.microsoft.com/office/drawing/2014/main" val="1530362428"/>
                  </a:ext>
                </a:extLst>
              </a:tr>
              <a:tr h="793928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I       2016/17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II       2017/18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III       2018/19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3685579"/>
                  </a:ext>
                </a:extLst>
              </a:tr>
              <a:tr h="202317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 dirty="0">
                          <a:effectLst/>
                        </a:rPr>
                        <a:t>Przedmioty ogólnokształcące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1259090"/>
                  </a:ext>
                </a:extLst>
              </a:tr>
              <a:tr h="202317">
                <a:tc gridSpan="2"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 dirty="0">
                          <a:effectLst/>
                        </a:rPr>
                        <a:t>Łączna liczba godzin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b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16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14</a:t>
                      </a:r>
                      <a:endParaRPr lang="pl-PL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6</a:t>
                      </a:r>
                      <a:endParaRPr lang="pl-PL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36</a:t>
                      </a:r>
                      <a:endParaRPr lang="pl-PL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1158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extLst>
                  <a:ext uri="{0D108BD9-81ED-4DB2-BD59-A6C34878D82A}">
                    <a16:rowId xmlns:a16="http://schemas.microsoft.com/office/drawing/2014/main" val="3070182318"/>
                  </a:ext>
                </a:extLst>
              </a:tr>
              <a:tr h="202317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 dirty="0">
                          <a:effectLst/>
                        </a:rPr>
                        <a:t>Przedmioty w kształceniu zawodowym teoretycznym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0830508"/>
                  </a:ext>
                </a:extLst>
              </a:tr>
              <a:tr h="202317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1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200" u="none" strike="noStrike">
                          <a:effectLst/>
                        </a:rPr>
                        <a:t>Podstawy konstrukcji maszyn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4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 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 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4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128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extLst>
                  <a:ext uri="{0D108BD9-81ED-4DB2-BD59-A6C34878D82A}">
                    <a16:rowId xmlns:a16="http://schemas.microsoft.com/office/drawing/2014/main" val="1109469718"/>
                  </a:ext>
                </a:extLst>
              </a:tr>
              <a:tr h="202317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2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>
                          <a:effectLst/>
                        </a:rPr>
                        <a:t>Podstawy technik wytwarzania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2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3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2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7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224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extLst>
                  <a:ext uri="{0D108BD9-81ED-4DB2-BD59-A6C34878D82A}">
                    <a16:rowId xmlns:a16="http://schemas.microsoft.com/office/drawing/2014/main" val="3400143353"/>
                  </a:ext>
                </a:extLst>
              </a:tr>
              <a:tr h="400799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3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>
                          <a:effectLst/>
                        </a:rPr>
                        <a:t>Technologia napraw elementów maszyn, urządzeń i narzędzi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 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4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3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7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224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extLst>
                  <a:ext uri="{0D108BD9-81ED-4DB2-BD59-A6C34878D82A}">
                    <a16:rowId xmlns:a16="http://schemas.microsoft.com/office/drawing/2014/main" val="2385915143"/>
                  </a:ext>
                </a:extLst>
              </a:tr>
              <a:tr h="400799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4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>
                          <a:effectLst/>
                        </a:rPr>
                        <a:t>Działalność gospodarcza w branży mechanicznej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 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 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1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1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32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extLst>
                  <a:ext uri="{0D108BD9-81ED-4DB2-BD59-A6C34878D82A}">
                    <a16:rowId xmlns:a16="http://schemas.microsoft.com/office/drawing/2014/main" val="1328118943"/>
                  </a:ext>
                </a:extLst>
              </a:tr>
              <a:tr h="202317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5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>
                          <a:effectLst/>
                        </a:rPr>
                        <a:t>Język obcy w branży mechanicznej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 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 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1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1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32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extLst>
                  <a:ext uri="{0D108BD9-81ED-4DB2-BD59-A6C34878D82A}">
                    <a16:rowId xmlns:a16="http://schemas.microsoft.com/office/drawing/2014/main" val="3340571192"/>
                  </a:ext>
                </a:extLst>
              </a:tr>
              <a:tr h="202317">
                <a:tc gridSpan="2"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Łączna liczba godzin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b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6</a:t>
                      </a:r>
                      <a:endParaRPr lang="pl-PL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7</a:t>
                      </a:r>
                      <a:endParaRPr lang="pl-PL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7</a:t>
                      </a:r>
                      <a:endParaRPr lang="pl-PL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20</a:t>
                      </a:r>
                      <a:endParaRPr lang="pl-PL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640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extLst>
                  <a:ext uri="{0D108BD9-81ED-4DB2-BD59-A6C34878D82A}">
                    <a16:rowId xmlns:a16="http://schemas.microsoft.com/office/drawing/2014/main" val="3074067272"/>
                  </a:ext>
                </a:extLst>
              </a:tr>
              <a:tr h="202317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 dirty="0">
                          <a:effectLst/>
                        </a:rPr>
                        <a:t>Przedmioty w kształceniu zawodowym  praktycznym **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5869214"/>
                  </a:ext>
                </a:extLst>
              </a:tr>
              <a:tr h="202317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1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>
                          <a:effectLst/>
                        </a:rPr>
                        <a:t>Konstrukcje maszyn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2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>
                          <a:effectLst/>
                        </a:rPr>
                        <a:t> </a:t>
                      </a:r>
                      <a:endParaRPr lang="pl-PL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>
                          <a:effectLst/>
                        </a:rPr>
                        <a:t> </a:t>
                      </a:r>
                      <a:endParaRPr lang="pl-PL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2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64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extLst>
                  <a:ext uri="{0D108BD9-81ED-4DB2-BD59-A6C34878D82A}">
                    <a16:rowId xmlns:a16="http://schemas.microsoft.com/office/drawing/2014/main" val="3801468294"/>
                  </a:ext>
                </a:extLst>
              </a:tr>
              <a:tr h="202317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2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3828" marR="3828" marT="3828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 dirty="0">
                          <a:effectLst/>
                        </a:rPr>
                        <a:t>Zajęcia praktyczne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3828" marR="3828" marT="3828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1 dzień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2 dni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3 dni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6 dni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1536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448318"/>
                  </a:ext>
                </a:extLst>
              </a:tr>
              <a:tr h="202317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 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3828" marR="3828" marT="3828" marB="0" anchor="ctr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0199703"/>
                  </a:ext>
                </a:extLst>
              </a:tr>
              <a:tr h="202317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1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 dirty="0">
                          <a:effectLst/>
                        </a:rPr>
                        <a:t>Religia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2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2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2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6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192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extLst>
                  <a:ext uri="{0D108BD9-81ED-4DB2-BD59-A6C34878D82A}">
                    <a16:rowId xmlns:a16="http://schemas.microsoft.com/office/drawing/2014/main" val="102992873"/>
                  </a:ext>
                </a:extLst>
              </a:tr>
              <a:tr h="202317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2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>
                          <a:effectLst/>
                        </a:rPr>
                        <a:t>Wychowanie do życia w rodzinie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u="none" strike="noStrike">
                          <a:effectLst/>
                        </a:rPr>
                        <a:t>0,5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u="none" strike="noStrike">
                          <a:effectLst/>
                        </a:rPr>
                        <a:t>0,5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u="none" strike="noStrike">
                          <a:effectLst/>
                        </a:rPr>
                        <a:t>0,5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u="none" strike="noStrike">
                          <a:effectLst/>
                        </a:rPr>
                        <a:t>1,5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48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extLst>
                  <a:ext uri="{0D108BD9-81ED-4DB2-BD59-A6C34878D82A}">
                    <a16:rowId xmlns:a16="http://schemas.microsoft.com/office/drawing/2014/main" val="651197227"/>
                  </a:ext>
                </a:extLst>
              </a:tr>
              <a:tr h="202317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3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>
                          <a:effectLst/>
                        </a:rPr>
                        <a:t>Etyka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1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1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1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>
                          <a:effectLst/>
                        </a:rPr>
                        <a:t>3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96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extLst>
                  <a:ext uri="{0D108BD9-81ED-4DB2-BD59-A6C34878D82A}">
                    <a16:rowId xmlns:a16="http://schemas.microsoft.com/office/drawing/2014/main" val="1749747407"/>
                  </a:ext>
                </a:extLst>
              </a:tr>
              <a:tr h="202317">
                <a:tc>
                  <a:txBody>
                    <a:bodyPr/>
                    <a:lstStyle/>
                    <a:p>
                      <a:pPr algn="ctr" fontAlgn="ctr"/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pl-PL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pl-PL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pl-PL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pl-PL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extLst>
                  <a:ext uri="{0D108BD9-81ED-4DB2-BD59-A6C34878D82A}">
                    <a16:rowId xmlns:a16="http://schemas.microsoft.com/office/drawing/2014/main" val="2360703557"/>
                  </a:ext>
                </a:extLst>
              </a:tr>
              <a:tr h="202317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 baseline="30000" dirty="0">
                          <a:effectLst/>
                        </a:rPr>
                        <a:t>/1/ </a:t>
                      </a:r>
                      <a:r>
                        <a:rPr lang="pl-PL" sz="1200" u="none" strike="noStrike" dirty="0">
                          <a:effectLst/>
                        </a:rPr>
                        <a:t>(do celów obliczeniowych przyjęto 32 tygodnie w ciągu jednego roku szkolnego)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1325164"/>
                  </a:ext>
                </a:extLst>
              </a:tr>
              <a:tr h="202317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pl-PL" sz="1200" u="none" strike="noStrike" baseline="30000" dirty="0">
                          <a:effectLst/>
                        </a:rPr>
                        <a:t>** </a:t>
                      </a:r>
                      <a:r>
                        <a:rPr lang="pl-PL" sz="1200" u="none" strike="noStrike" dirty="0">
                          <a:effectLst/>
                        </a:rPr>
                        <a:t>dla młodocianych pracowników wymiar godzin określają przepisy Kodeksu Pracy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4427322"/>
                  </a:ext>
                </a:extLst>
              </a:tr>
              <a:tr h="400799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pl-PL" sz="1200" u="none" strike="noStrike" dirty="0">
                          <a:effectLst/>
                        </a:rPr>
                        <a:t>Uczniowie po zakończonej nauce zawodu, zdają egzamin czeladniczy organizowany przez Izbę Rzemiosł, na który wysyła ich pracodawca.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8" marR="3828" marT="3828" marB="0" anchor="ctr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4036700"/>
                  </a:ext>
                </a:extLst>
              </a:tr>
            </a:tbl>
          </a:graphicData>
        </a:graphic>
      </p:graphicFrame>
      <p:graphicFrame>
        <p:nvGraphicFramePr>
          <p:cNvPr id="11" name="Tabela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7437150"/>
              </p:ext>
            </p:extLst>
          </p:nvPr>
        </p:nvGraphicFramePr>
        <p:xfrm>
          <a:off x="2" y="-1"/>
          <a:ext cx="9108505" cy="12192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182812">
                  <a:extLst>
                    <a:ext uri="{9D8B030D-6E8A-4147-A177-3AD203B41FA5}">
                      <a16:colId xmlns:a16="http://schemas.microsoft.com/office/drawing/2014/main" val="1814201664"/>
                    </a:ext>
                  </a:extLst>
                </a:gridCol>
                <a:gridCol w="1485704">
                  <a:extLst>
                    <a:ext uri="{9D8B030D-6E8A-4147-A177-3AD203B41FA5}">
                      <a16:colId xmlns:a16="http://schemas.microsoft.com/office/drawing/2014/main" val="2085911966"/>
                    </a:ext>
                  </a:extLst>
                </a:gridCol>
                <a:gridCol w="1439989">
                  <a:extLst>
                    <a:ext uri="{9D8B030D-6E8A-4147-A177-3AD203B41FA5}">
                      <a16:colId xmlns:a16="http://schemas.microsoft.com/office/drawing/2014/main" val="3907257106"/>
                    </a:ext>
                  </a:extLst>
                </a:gridCol>
              </a:tblGrid>
              <a:tr h="451270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u="none" strike="noStrike">
                          <a:effectLst/>
                        </a:rPr>
                        <a:t>Typ szkoły: Zasadnicza Szkoła Zawodowa  - 3-letni okres nauczania </a:t>
                      </a:r>
                      <a:r>
                        <a:rPr lang="pl-PL" sz="1400" u="none" strike="noStrike" baseline="30000">
                          <a:effectLst/>
                        </a:rPr>
                        <a:t>/1/ </a:t>
                      </a:r>
                      <a:r>
                        <a:rPr lang="pl-PL" sz="1400" u="none" strike="noStrike">
                          <a:effectLst/>
                        </a:rPr>
                        <a:t> </a:t>
                      </a:r>
                      <a:endParaRPr lang="pl-PL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ctr"/>
                      <a:endParaRPr lang="pl-PL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pl-PL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356576456"/>
                  </a:ext>
                </a:extLst>
              </a:tr>
              <a:tr h="383965">
                <a:tc gridSpan="3">
                  <a:txBody>
                    <a:bodyPr/>
                    <a:lstStyle/>
                    <a:p>
                      <a:pPr algn="l" fontAlgn="b"/>
                      <a:r>
                        <a:rPr lang="pl-PL" sz="1400" u="none" strike="noStrike" dirty="0">
                          <a:effectLst/>
                        </a:rPr>
                        <a:t>Zawód: ślusarz ;  symbol  722204</a:t>
                      </a:r>
                      <a:endParaRPr lang="pl-PL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8586071"/>
                  </a:ext>
                </a:extLst>
              </a:tr>
              <a:tr h="383965">
                <a:tc gridSpan="3">
                  <a:txBody>
                    <a:bodyPr/>
                    <a:lstStyle/>
                    <a:p>
                      <a:pPr algn="l" fontAlgn="b"/>
                      <a:r>
                        <a:rPr lang="pl-PL" sz="1400" u="none" strike="noStrike" dirty="0">
                          <a:effectLst/>
                        </a:rPr>
                        <a:t>Podbudowa programowa: gimnazjum</a:t>
                      </a:r>
                      <a:endParaRPr lang="pl-PL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56104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059163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2007965"/>
              </p:ext>
            </p:extLst>
          </p:nvPr>
        </p:nvGraphicFramePr>
        <p:xfrm>
          <a:off x="1" y="48845"/>
          <a:ext cx="9036496" cy="680915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55093">
                  <a:extLst>
                    <a:ext uri="{9D8B030D-6E8A-4147-A177-3AD203B41FA5}">
                      <a16:colId xmlns:a16="http://schemas.microsoft.com/office/drawing/2014/main" val="3830245264"/>
                    </a:ext>
                  </a:extLst>
                </a:gridCol>
                <a:gridCol w="3053204">
                  <a:extLst>
                    <a:ext uri="{9D8B030D-6E8A-4147-A177-3AD203B41FA5}">
                      <a16:colId xmlns:a16="http://schemas.microsoft.com/office/drawing/2014/main" val="1802004547"/>
                    </a:ext>
                  </a:extLst>
                </a:gridCol>
                <a:gridCol w="755093">
                  <a:extLst>
                    <a:ext uri="{9D8B030D-6E8A-4147-A177-3AD203B41FA5}">
                      <a16:colId xmlns:a16="http://schemas.microsoft.com/office/drawing/2014/main" val="1995342993"/>
                    </a:ext>
                  </a:extLst>
                </a:gridCol>
                <a:gridCol w="755093">
                  <a:extLst>
                    <a:ext uri="{9D8B030D-6E8A-4147-A177-3AD203B41FA5}">
                      <a16:colId xmlns:a16="http://schemas.microsoft.com/office/drawing/2014/main" val="3142639523"/>
                    </a:ext>
                  </a:extLst>
                </a:gridCol>
                <a:gridCol w="500658">
                  <a:extLst>
                    <a:ext uri="{9D8B030D-6E8A-4147-A177-3AD203B41FA5}">
                      <a16:colId xmlns:a16="http://schemas.microsoft.com/office/drawing/2014/main" val="403296252"/>
                    </a:ext>
                  </a:extLst>
                </a:gridCol>
                <a:gridCol w="1116223">
                  <a:extLst>
                    <a:ext uri="{9D8B030D-6E8A-4147-A177-3AD203B41FA5}">
                      <a16:colId xmlns:a16="http://schemas.microsoft.com/office/drawing/2014/main" val="3097632767"/>
                    </a:ext>
                  </a:extLst>
                </a:gridCol>
                <a:gridCol w="1066981">
                  <a:extLst>
                    <a:ext uri="{9D8B030D-6E8A-4147-A177-3AD203B41FA5}">
                      <a16:colId xmlns:a16="http://schemas.microsoft.com/office/drawing/2014/main" val="587117507"/>
                    </a:ext>
                  </a:extLst>
                </a:gridCol>
                <a:gridCol w="1034151">
                  <a:extLst>
                    <a:ext uri="{9D8B030D-6E8A-4147-A177-3AD203B41FA5}">
                      <a16:colId xmlns:a16="http://schemas.microsoft.com/office/drawing/2014/main" val="4269967279"/>
                    </a:ext>
                  </a:extLst>
                </a:gridCol>
              </a:tblGrid>
              <a:tr h="171892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>
                          <a:effectLst/>
                        </a:rPr>
                        <a:t>Szkolny plan nauczania </a:t>
                      </a:r>
                      <a:endParaRPr lang="pl-PL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154990"/>
                  </a:ext>
                </a:extLst>
              </a:tr>
              <a:tr h="171892">
                <a:tc gridSpan="8">
                  <a:txBody>
                    <a:bodyPr/>
                    <a:lstStyle/>
                    <a:p>
                      <a:pPr algn="l" fontAlgn="b"/>
                      <a:r>
                        <a:rPr lang="pl-PL" sz="1100" u="none" strike="noStrike" dirty="0">
                          <a:effectLst/>
                        </a:rPr>
                        <a:t>Typ szkoły: Zasadnicza Szkoła Zawodowa  - 3-letni okres nauczania </a:t>
                      </a:r>
                      <a:r>
                        <a:rPr lang="pl-PL" sz="1100" u="none" strike="noStrike" baseline="30000" dirty="0">
                          <a:effectLst/>
                        </a:rPr>
                        <a:t>/1/ </a:t>
                      </a:r>
                      <a:r>
                        <a:rPr lang="pl-PL" sz="1100" u="none" strike="noStrike" dirty="0">
                          <a:effectLst/>
                        </a:rPr>
                        <a:t> </a:t>
                      </a:r>
                      <a:endParaRPr lang="pl-PL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b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2716335"/>
                  </a:ext>
                </a:extLst>
              </a:tr>
              <a:tr h="171892">
                <a:tc gridSpan="8">
                  <a:txBody>
                    <a:bodyPr/>
                    <a:lstStyle/>
                    <a:p>
                      <a:pPr algn="l" fontAlgn="b"/>
                      <a:r>
                        <a:rPr lang="pl-PL" sz="1100" u="none" strike="noStrike" dirty="0">
                          <a:effectLst/>
                        </a:rPr>
                        <a:t>Zawód: klasa wielozawodowa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b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7729213"/>
                  </a:ext>
                </a:extLst>
              </a:tr>
              <a:tr h="171892">
                <a:tc gridSpan="8">
                  <a:txBody>
                    <a:bodyPr/>
                    <a:lstStyle/>
                    <a:p>
                      <a:pPr algn="l" fontAlgn="b"/>
                      <a:r>
                        <a:rPr lang="pl-PL" sz="1100" u="none" strike="noStrike" dirty="0">
                          <a:effectLst/>
                        </a:rPr>
                        <a:t>Podbudowa programowa: gimnazjum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b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3732131"/>
                  </a:ext>
                </a:extLst>
              </a:tr>
              <a:tr h="171892">
                <a:tc gridSpan="8">
                  <a:txBody>
                    <a:bodyPr/>
                    <a:lstStyle/>
                    <a:p>
                      <a:pPr algn="l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b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1040728"/>
                  </a:ext>
                </a:extLst>
              </a:tr>
              <a:tr h="17189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 err="1">
                          <a:effectLst/>
                        </a:rPr>
                        <a:t>Lp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>
                          <a:effectLst/>
                        </a:rPr>
                        <a:t>Obowiązkowe zajęcia edukacyjne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>
                          <a:effectLst/>
                        </a:rPr>
                        <a:t>Klasa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Liczba godzin tygodniowo      w trzyletnim okresie nauczania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>
                          <a:effectLst/>
                        </a:rPr>
                        <a:t>Liczba godzin w trzyletnim okresie nauczania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>
                          <a:effectLst/>
                        </a:rPr>
                        <a:t>Godziny dodatkowe niezbędne do uzyskania minimum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extLst>
                  <a:ext uri="{0D108BD9-81ED-4DB2-BD59-A6C34878D82A}">
                    <a16:rowId xmlns:a16="http://schemas.microsoft.com/office/drawing/2014/main" val="1599304835"/>
                  </a:ext>
                </a:extLst>
              </a:tr>
              <a:tr h="675965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I       2014/15</a:t>
                      </a:r>
                      <a:endParaRPr lang="pl-PL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II       2015/16</a:t>
                      </a:r>
                      <a:endParaRPr lang="pl-PL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>
                          <a:effectLst/>
                        </a:rPr>
                        <a:t>III       2016/17</a:t>
                      </a:r>
                      <a:endParaRPr lang="pl-PL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0782937"/>
                  </a:ext>
                </a:extLst>
              </a:tr>
              <a:tr h="171892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pl-PL" sz="1100" u="none" strike="noStrike" dirty="0">
                          <a:effectLst/>
                        </a:rPr>
                        <a:t>Przedmioty ogólnokształcące</a:t>
                      </a:r>
                      <a:endParaRPr lang="pl-PL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600" u="none" strike="noStrike">
                          <a:effectLst/>
                        </a:rPr>
                        <a:t> </a:t>
                      </a:r>
                      <a:endParaRPr lang="pl-PL" sz="6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b"/>
                </a:tc>
                <a:extLst>
                  <a:ext uri="{0D108BD9-81ED-4DB2-BD59-A6C34878D82A}">
                    <a16:rowId xmlns:a16="http://schemas.microsoft.com/office/drawing/2014/main" val="2779030533"/>
                  </a:ext>
                </a:extLst>
              </a:tr>
              <a:tr h="171892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 dirty="0">
                          <a:effectLst/>
                        </a:rPr>
                        <a:t>1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100" u="none" strike="noStrike" dirty="0">
                          <a:effectLst/>
                        </a:rPr>
                        <a:t>Język polski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2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2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>
                          <a:effectLst/>
                        </a:rPr>
                        <a:t>1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>
                          <a:effectLst/>
                        </a:rPr>
                        <a:t>5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>
                          <a:effectLst/>
                        </a:rPr>
                        <a:t>160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 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extLst>
                  <a:ext uri="{0D108BD9-81ED-4DB2-BD59-A6C34878D82A}">
                    <a16:rowId xmlns:a16="http://schemas.microsoft.com/office/drawing/2014/main" val="2038012393"/>
                  </a:ext>
                </a:extLst>
              </a:tr>
              <a:tr h="171892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2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100" u="none" strike="noStrike" dirty="0">
                          <a:effectLst/>
                        </a:rPr>
                        <a:t>Język niemiecki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2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1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1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>
                          <a:effectLst/>
                        </a:rPr>
                        <a:t>4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130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>
                          <a:effectLst/>
                        </a:rPr>
                        <a:t>2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extLst>
                  <a:ext uri="{0D108BD9-81ED-4DB2-BD59-A6C34878D82A}">
                    <a16:rowId xmlns:a16="http://schemas.microsoft.com/office/drawing/2014/main" val="3000934599"/>
                  </a:ext>
                </a:extLst>
              </a:tr>
              <a:tr h="171892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3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100" u="none" strike="noStrike" dirty="0">
                          <a:effectLst/>
                        </a:rPr>
                        <a:t>Historia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1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1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 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>
                          <a:effectLst/>
                        </a:rPr>
                        <a:t>2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64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>
                          <a:effectLst/>
                        </a:rPr>
                        <a:t> 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extLst>
                  <a:ext uri="{0D108BD9-81ED-4DB2-BD59-A6C34878D82A}">
                    <a16:rowId xmlns:a16="http://schemas.microsoft.com/office/drawing/2014/main" val="12007325"/>
                  </a:ext>
                </a:extLst>
              </a:tr>
              <a:tr h="171892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 dirty="0">
                          <a:effectLst/>
                        </a:rPr>
                        <a:t>4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100" u="none" strike="noStrike" dirty="0">
                          <a:effectLst/>
                        </a:rPr>
                        <a:t>Wiedza o społeczeństwie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 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 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1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>
                          <a:effectLst/>
                        </a:rPr>
                        <a:t>1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32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>
                          <a:effectLst/>
                        </a:rPr>
                        <a:t> 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extLst>
                  <a:ext uri="{0D108BD9-81ED-4DB2-BD59-A6C34878D82A}">
                    <a16:rowId xmlns:a16="http://schemas.microsoft.com/office/drawing/2014/main" val="3276487005"/>
                  </a:ext>
                </a:extLst>
              </a:tr>
              <a:tr h="171892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5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100" u="none" strike="noStrike" dirty="0">
                          <a:effectLst/>
                        </a:rPr>
                        <a:t>Podstawy przedsiębiorczości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 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2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 </a:t>
                      </a:r>
                      <a:endParaRPr lang="pl-PL" sz="1100" b="0" i="0" u="none" strike="noStrike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>
                          <a:effectLst/>
                        </a:rPr>
                        <a:t>2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64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>
                          <a:effectLst/>
                        </a:rPr>
                        <a:t> 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extLst>
                  <a:ext uri="{0D108BD9-81ED-4DB2-BD59-A6C34878D82A}">
                    <a16:rowId xmlns:a16="http://schemas.microsoft.com/office/drawing/2014/main" val="1205026595"/>
                  </a:ext>
                </a:extLst>
              </a:tr>
              <a:tr h="171892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6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100" u="none" strike="noStrike" dirty="0">
                          <a:effectLst/>
                        </a:rPr>
                        <a:t>Geografia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1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 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 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>
                          <a:effectLst/>
                        </a:rPr>
                        <a:t>1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32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>
                          <a:effectLst/>
                        </a:rPr>
                        <a:t> 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extLst>
                  <a:ext uri="{0D108BD9-81ED-4DB2-BD59-A6C34878D82A}">
                    <a16:rowId xmlns:a16="http://schemas.microsoft.com/office/drawing/2014/main" val="1383014523"/>
                  </a:ext>
                </a:extLst>
              </a:tr>
              <a:tr h="171892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7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100" u="none" strike="noStrike" dirty="0">
                          <a:effectLst/>
                        </a:rPr>
                        <a:t>Biologia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1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 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 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>
                          <a:effectLst/>
                        </a:rPr>
                        <a:t>1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32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>
                          <a:effectLst/>
                        </a:rPr>
                        <a:t> 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extLst>
                  <a:ext uri="{0D108BD9-81ED-4DB2-BD59-A6C34878D82A}">
                    <a16:rowId xmlns:a16="http://schemas.microsoft.com/office/drawing/2014/main" val="915439449"/>
                  </a:ext>
                </a:extLst>
              </a:tr>
              <a:tr h="171892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8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100" u="none" strike="noStrike" dirty="0">
                          <a:effectLst/>
                        </a:rPr>
                        <a:t>Chemia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1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 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 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>
                          <a:effectLst/>
                        </a:rPr>
                        <a:t>1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32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>
                          <a:effectLst/>
                        </a:rPr>
                        <a:t> 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extLst>
                  <a:ext uri="{0D108BD9-81ED-4DB2-BD59-A6C34878D82A}">
                    <a16:rowId xmlns:a16="http://schemas.microsoft.com/office/drawing/2014/main" val="526185615"/>
                  </a:ext>
                </a:extLst>
              </a:tr>
              <a:tr h="171892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9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100" u="none" strike="noStrike" dirty="0">
                          <a:effectLst/>
                        </a:rPr>
                        <a:t>Fizyka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1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 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 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>
                          <a:effectLst/>
                        </a:rPr>
                        <a:t>1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32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>
                          <a:effectLst/>
                        </a:rPr>
                        <a:t> 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extLst>
                  <a:ext uri="{0D108BD9-81ED-4DB2-BD59-A6C34878D82A}">
                    <a16:rowId xmlns:a16="http://schemas.microsoft.com/office/drawing/2014/main" val="432767709"/>
                  </a:ext>
                </a:extLst>
              </a:tr>
              <a:tr h="171892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10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100" u="none" strike="noStrike" dirty="0">
                          <a:effectLst/>
                        </a:rPr>
                        <a:t>Matematyka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2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1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1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>
                          <a:effectLst/>
                        </a:rPr>
                        <a:t>4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130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>
                          <a:effectLst/>
                        </a:rPr>
                        <a:t>2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extLst>
                  <a:ext uri="{0D108BD9-81ED-4DB2-BD59-A6C34878D82A}">
                    <a16:rowId xmlns:a16="http://schemas.microsoft.com/office/drawing/2014/main" val="284434395"/>
                  </a:ext>
                </a:extLst>
              </a:tr>
              <a:tr h="171892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11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100" u="none" strike="noStrike" dirty="0">
                          <a:effectLst/>
                        </a:rPr>
                        <a:t>Informatyka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 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1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 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>
                          <a:effectLst/>
                        </a:rPr>
                        <a:t>1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32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>
                          <a:effectLst/>
                        </a:rPr>
                        <a:t> 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extLst>
                  <a:ext uri="{0D108BD9-81ED-4DB2-BD59-A6C34878D82A}">
                    <a16:rowId xmlns:a16="http://schemas.microsoft.com/office/drawing/2014/main" val="2455598265"/>
                  </a:ext>
                </a:extLst>
              </a:tr>
              <a:tr h="171892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12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100" u="none" strike="noStrike" dirty="0">
                          <a:effectLst/>
                        </a:rPr>
                        <a:t>Wychowanie fizyczne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3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3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3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>
                          <a:effectLst/>
                        </a:rPr>
                        <a:t>9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290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>
                          <a:effectLst/>
                        </a:rPr>
                        <a:t>2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extLst>
                  <a:ext uri="{0D108BD9-81ED-4DB2-BD59-A6C34878D82A}">
                    <a16:rowId xmlns:a16="http://schemas.microsoft.com/office/drawing/2014/main" val="1176968604"/>
                  </a:ext>
                </a:extLst>
              </a:tr>
              <a:tr h="171892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13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100" u="none" strike="noStrike" dirty="0">
                          <a:effectLst/>
                        </a:rPr>
                        <a:t>Edukacja dla bezpieczeństwa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1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 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 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>
                          <a:effectLst/>
                        </a:rPr>
                        <a:t>1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32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>
                          <a:effectLst/>
                        </a:rPr>
                        <a:t> 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extLst>
                  <a:ext uri="{0D108BD9-81ED-4DB2-BD59-A6C34878D82A}">
                    <a16:rowId xmlns:a16="http://schemas.microsoft.com/office/drawing/2014/main" val="1736240184"/>
                  </a:ext>
                </a:extLst>
              </a:tr>
              <a:tr h="171892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14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100" u="none" strike="noStrike" dirty="0">
                          <a:effectLst/>
                        </a:rPr>
                        <a:t>Zajęcia z wychowawcą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1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1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1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>
                          <a:effectLst/>
                        </a:rPr>
                        <a:t>3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96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>
                          <a:effectLst/>
                        </a:rPr>
                        <a:t> 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extLst>
                  <a:ext uri="{0D108BD9-81ED-4DB2-BD59-A6C34878D82A}">
                    <a16:rowId xmlns:a16="http://schemas.microsoft.com/office/drawing/2014/main" val="2610999013"/>
                  </a:ext>
                </a:extLst>
              </a:tr>
              <a:tr h="171892">
                <a:tc gridSpan="2"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 dirty="0">
                          <a:effectLst/>
                        </a:rPr>
                        <a:t>Łączna liczba godzin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b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16</a:t>
                      </a:r>
                      <a:endParaRPr lang="pl-PL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12</a:t>
                      </a:r>
                      <a:endParaRPr lang="pl-PL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8</a:t>
                      </a:r>
                      <a:endParaRPr lang="pl-PL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>
                          <a:effectLst/>
                        </a:rPr>
                        <a:t>36</a:t>
                      </a:r>
                      <a:endParaRPr lang="pl-PL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1158</a:t>
                      </a:r>
                      <a:endParaRPr lang="pl-PL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100" u="none" strike="noStrike" dirty="0">
                          <a:effectLst/>
                        </a:rPr>
                        <a:t> </a:t>
                      </a:r>
                      <a:endParaRPr lang="pl-PL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extLst>
                  <a:ext uri="{0D108BD9-81ED-4DB2-BD59-A6C34878D82A}">
                    <a16:rowId xmlns:a16="http://schemas.microsoft.com/office/drawing/2014/main" val="717489389"/>
                  </a:ext>
                </a:extLst>
              </a:tr>
              <a:tr h="171892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pl-PL" sz="1100" u="none" strike="noStrike" dirty="0">
                          <a:effectLst/>
                        </a:rPr>
                        <a:t>Przedmioty w kształceniu zawodowym teoretycznym</a:t>
                      </a:r>
                      <a:endParaRPr lang="pl-PL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100" u="none" strike="noStrike" dirty="0">
                          <a:effectLst/>
                        </a:rPr>
                        <a:t> </a:t>
                      </a:r>
                      <a:endParaRPr lang="pl-PL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extLst>
                  <a:ext uri="{0D108BD9-81ED-4DB2-BD59-A6C34878D82A}">
                    <a16:rowId xmlns:a16="http://schemas.microsoft.com/office/drawing/2014/main" val="451006735"/>
                  </a:ext>
                </a:extLst>
              </a:tr>
              <a:tr h="340883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pl-PL" sz="1100" u="none" strike="noStrike" dirty="0">
                          <a:effectLst/>
                        </a:rPr>
                        <a:t>kurs zawodowy </a:t>
                      </a:r>
                      <a:r>
                        <a:rPr lang="pl-PL" sz="1100" u="none" strike="noStrike" dirty="0" smtClean="0">
                          <a:effectLst/>
                        </a:rPr>
                        <a:t>(</a:t>
                      </a:r>
                      <a:r>
                        <a:rPr lang="pl-PL" sz="1100" u="none" strike="noStrike" dirty="0">
                          <a:effectLst/>
                        </a:rPr>
                        <a:t>4 tygodnie w każdej klasie,                                 w wymiarze 34 godzin tygodniowo)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>
                          <a:effectLst/>
                        </a:rPr>
                        <a:t>136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>
                          <a:effectLst/>
                        </a:rPr>
                        <a:t>136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136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408</a:t>
                      </a:r>
                      <a:endParaRPr lang="pl-PL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>
                          <a:effectLst/>
                        </a:rPr>
                        <a:t>408</a:t>
                      </a:r>
                      <a:endParaRPr lang="pl-PL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>
                          <a:effectLst/>
                        </a:rPr>
                        <a:t> </a:t>
                      </a:r>
                      <a:endParaRPr lang="pl-PL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extLst>
                  <a:ext uri="{0D108BD9-81ED-4DB2-BD59-A6C34878D82A}">
                    <a16:rowId xmlns:a16="http://schemas.microsoft.com/office/drawing/2014/main" val="1296482816"/>
                  </a:ext>
                </a:extLst>
              </a:tr>
              <a:tr h="171892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pl-PL" sz="1100" u="none" strike="noStrike" dirty="0">
                          <a:effectLst/>
                        </a:rPr>
                        <a:t>Przedmioty w kształceniu zawodowym  praktycznym **</a:t>
                      </a:r>
                      <a:endParaRPr lang="pl-PL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100" u="none" strike="noStrike" dirty="0">
                          <a:effectLst/>
                        </a:rPr>
                        <a:t> </a:t>
                      </a:r>
                      <a:endParaRPr lang="pl-PL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extLst>
                  <a:ext uri="{0D108BD9-81ED-4DB2-BD59-A6C34878D82A}">
                    <a16:rowId xmlns:a16="http://schemas.microsoft.com/office/drawing/2014/main" val="1617446987"/>
                  </a:ext>
                </a:extLst>
              </a:tr>
              <a:tr h="291762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praktyczna nauka zawodu realizowana u pracodawców</a:t>
                      </a:r>
                      <a:endParaRPr lang="pl-PL" sz="1100" b="0" i="0" u="none" strike="noStrike" dirty="0">
                        <a:solidFill>
                          <a:schemeClr val="tx1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>
                    <a:solidFill>
                      <a:srgbClr val="FFFF00">
                        <a:alpha val="8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 dni</a:t>
                      </a:r>
                      <a:endParaRPr lang="pl-PL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>
                    <a:solidFill>
                      <a:srgbClr val="FFFF00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3 dni</a:t>
                      </a:r>
                      <a:endParaRPr lang="pl-PL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>
                    <a:solidFill>
                      <a:srgbClr val="FFFF00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3 dni</a:t>
                      </a:r>
                      <a:endParaRPr lang="pl-PL" sz="11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>
                    <a:solidFill>
                      <a:srgbClr val="FFFF00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>
                          <a:effectLst/>
                        </a:rPr>
                        <a:t>8 dni</a:t>
                      </a:r>
                      <a:endParaRPr lang="pl-PL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>
                          <a:effectLst/>
                        </a:rPr>
                        <a:t>2048</a:t>
                      </a:r>
                      <a:endParaRPr lang="pl-PL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>
                          <a:effectLst/>
                        </a:rPr>
                        <a:t> </a:t>
                      </a:r>
                      <a:endParaRPr lang="pl-PL" sz="1100" b="1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extLst>
                  <a:ext uri="{0D108BD9-81ED-4DB2-BD59-A6C34878D82A}">
                    <a16:rowId xmlns:a16="http://schemas.microsoft.com/office/drawing/2014/main" val="4073119691"/>
                  </a:ext>
                </a:extLst>
              </a:tr>
              <a:tr h="171892">
                <a:tc>
                  <a:txBody>
                    <a:bodyPr/>
                    <a:lstStyle/>
                    <a:p>
                      <a:pPr algn="l" fontAlgn="ctr"/>
                      <a:r>
                        <a:rPr lang="pl-PL" sz="600" u="none" strike="noStrike">
                          <a:effectLst/>
                        </a:rPr>
                        <a:t> </a:t>
                      </a:r>
                      <a:endParaRPr lang="pl-PL" sz="6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600" u="none" strike="noStrike" dirty="0">
                          <a:effectLst/>
                        </a:rPr>
                        <a:t> </a:t>
                      </a:r>
                      <a:endParaRPr lang="pl-PL" sz="600" b="0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100" u="none" strike="noStrike">
                          <a:effectLst/>
                        </a:rPr>
                        <a:t> 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100" u="none" strike="noStrike">
                          <a:effectLst/>
                        </a:rPr>
                        <a:t> 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100" u="none" strike="noStrike">
                          <a:effectLst/>
                        </a:rPr>
                        <a:t> 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100" u="none" strike="noStrike">
                          <a:effectLst/>
                        </a:rPr>
                        <a:t> 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100" u="none" strike="noStrike" dirty="0">
                          <a:effectLst/>
                        </a:rPr>
                        <a:t> 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100" u="none" strike="noStrike" dirty="0">
                          <a:effectLst/>
                        </a:rPr>
                        <a:t> 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extLst>
                  <a:ext uri="{0D108BD9-81ED-4DB2-BD59-A6C34878D82A}">
                    <a16:rowId xmlns:a16="http://schemas.microsoft.com/office/drawing/2014/main" val="372880327"/>
                  </a:ext>
                </a:extLst>
              </a:tr>
              <a:tr h="171892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1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100" u="none" strike="noStrike" dirty="0">
                          <a:effectLst/>
                        </a:rPr>
                        <a:t>Religia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2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2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2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6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>
                          <a:effectLst/>
                        </a:rPr>
                        <a:t>192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>
                          <a:effectLst/>
                        </a:rPr>
                        <a:t> 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extLst>
                  <a:ext uri="{0D108BD9-81ED-4DB2-BD59-A6C34878D82A}">
                    <a16:rowId xmlns:a16="http://schemas.microsoft.com/office/drawing/2014/main" val="3982543865"/>
                  </a:ext>
                </a:extLst>
              </a:tr>
              <a:tr h="171892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2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100" u="none" strike="noStrike">
                          <a:effectLst/>
                        </a:rPr>
                        <a:t>Wychowanie do życia w rodzinie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u="none" strike="noStrike">
                          <a:effectLst/>
                        </a:rPr>
                        <a:t>0,5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u="none" strike="noStrike">
                          <a:effectLst/>
                        </a:rPr>
                        <a:t>0,5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u="none" strike="noStrike">
                          <a:effectLst/>
                        </a:rPr>
                        <a:t>0,5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u="none" strike="noStrike">
                          <a:effectLst/>
                        </a:rPr>
                        <a:t>1,5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>
                          <a:effectLst/>
                        </a:rPr>
                        <a:t>48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u="none" strike="noStrike" dirty="0">
                          <a:effectLst/>
                        </a:rPr>
                        <a:t> 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b"/>
                </a:tc>
                <a:extLst>
                  <a:ext uri="{0D108BD9-81ED-4DB2-BD59-A6C34878D82A}">
                    <a16:rowId xmlns:a16="http://schemas.microsoft.com/office/drawing/2014/main" val="899025594"/>
                  </a:ext>
                </a:extLst>
              </a:tr>
              <a:tr h="171892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3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100" u="none" strike="noStrike" dirty="0">
                          <a:effectLst/>
                        </a:rPr>
                        <a:t>Etyka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1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1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1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>
                          <a:effectLst/>
                        </a:rPr>
                        <a:t>3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>
                          <a:effectLst/>
                        </a:rPr>
                        <a:t>96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u="none" strike="noStrike" dirty="0">
                          <a:effectLst/>
                        </a:rPr>
                        <a:t> 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extLst>
                  <a:ext uri="{0D108BD9-81ED-4DB2-BD59-A6C34878D82A}">
                    <a16:rowId xmlns:a16="http://schemas.microsoft.com/office/drawing/2014/main" val="2386307242"/>
                  </a:ext>
                </a:extLst>
              </a:tr>
              <a:tr h="171892">
                <a:tc>
                  <a:txBody>
                    <a:bodyPr/>
                    <a:lstStyle/>
                    <a:p>
                      <a:pPr algn="l" fontAlgn="ctr"/>
                      <a:endParaRPr lang="pl-PL" sz="6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pl-PL" sz="6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pl-PL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pl-PL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pl-PL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pl-PL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pl-PL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pl-PL" sz="1100" b="1" i="0" u="none" strike="noStrike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extLst>
                  <a:ext uri="{0D108BD9-81ED-4DB2-BD59-A6C34878D82A}">
                    <a16:rowId xmlns:a16="http://schemas.microsoft.com/office/drawing/2014/main" val="86548730"/>
                  </a:ext>
                </a:extLst>
              </a:tr>
              <a:tr h="171892">
                <a:tc gridSpan="8">
                  <a:txBody>
                    <a:bodyPr/>
                    <a:lstStyle/>
                    <a:p>
                      <a:pPr algn="l" fontAlgn="ctr"/>
                      <a:r>
                        <a:rPr lang="pl-PL" sz="1100" u="none" strike="noStrike" baseline="30000" dirty="0">
                          <a:effectLst/>
                        </a:rPr>
                        <a:t>/1/ </a:t>
                      </a:r>
                      <a:r>
                        <a:rPr lang="pl-PL" sz="1100" u="none" strike="noStrike" dirty="0">
                          <a:effectLst/>
                        </a:rPr>
                        <a:t>(do celów obliczeniowych przyjęto 32 tygodnie w ciągu jednego roku szkolnego)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5494691"/>
                  </a:ext>
                </a:extLst>
              </a:tr>
              <a:tr h="171892">
                <a:tc gridSpan="8">
                  <a:txBody>
                    <a:bodyPr/>
                    <a:lstStyle/>
                    <a:p>
                      <a:pPr algn="l" fontAlgn="ctr"/>
                      <a:r>
                        <a:rPr lang="pl-PL" sz="1100" u="none" strike="noStrike" baseline="30000" dirty="0">
                          <a:effectLst/>
                        </a:rPr>
                        <a:t>** </a:t>
                      </a:r>
                      <a:r>
                        <a:rPr lang="pl-PL" sz="1100" u="none" strike="noStrike" dirty="0">
                          <a:effectLst/>
                        </a:rPr>
                        <a:t>dla młodocianych pracowników wymiar godzin określają przepisy Kodeksu Pracy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877" marR="2877" marT="2877" marB="0" anchor="ctr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5618154"/>
                  </a:ext>
                </a:extLst>
              </a:tr>
              <a:tr h="171892">
                <a:tc>
                  <a:txBody>
                    <a:bodyPr/>
                    <a:lstStyle/>
                    <a:p>
                      <a:pPr algn="l" fontAlgn="b"/>
                      <a:endParaRPr lang="pl-PL" sz="6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6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zcionka tekstu podstawowego"/>
                      </a:endParaRPr>
                    </a:p>
                  </a:txBody>
                  <a:tcPr marL="2877" marR="2877" marT="2877" marB="0" anchor="b"/>
                </a:tc>
                <a:extLst>
                  <a:ext uri="{0D108BD9-81ED-4DB2-BD59-A6C34878D82A}">
                    <a16:rowId xmlns:a16="http://schemas.microsoft.com/office/drawing/2014/main" val="5713358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88139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S010352479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ywidenda">
  <a:themeElements>
    <a:clrScheme name="Dywidenda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1A3260"/>
      </a:accent1>
      <a:accent2>
        <a:srgbClr val="4590B8"/>
      </a:accent2>
      <a:accent3>
        <a:srgbClr val="45CBE8"/>
      </a:accent3>
      <a:accent4>
        <a:srgbClr val="969FA7"/>
      </a:accent4>
      <a:accent5>
        <a:srgbClr val="A2C777"/>
      </a:accent5>
      <a:accent6>
        <a:srgbClr val="42955F"/>
      </a:accent6>
      <a:hlink>
        <a:srgbClr val="828282"/>
      </a:hlink>
      <a:folHlink>
        <a:srgbClr val="A5A5A5"/>
      </a:folHlink>
    </a:clrScheme>
    <a:fontScheme name="Dywidenda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ywidenda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66F1C100-1D2B-4BEA-AD01-C4F230B3B965}"/>
    </a:ext>
  </a:extLst>
</a:theme>
</file>

<file path=ppt/theme/theme3.xml><?xml version="1.0" encoding="utf-8"?>
<a:theme xmlns:a="http://schemas.openxmlformats.org/drawingml/2006/main" name="1_Dywidenda">
  <a:themeElements>
    <a:clrScheme name="Dywidenda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1A3260"/>
      </a:accent1>
      <a:accent2>
        <a:srgbClr val="4590B8"/>
      </a:accent2>
      <a:accent3>
        <a:srgbClr val="45CBE8"/>
      </a:accent3>
      <a:accent4>
        <a:srgbClr val="969FA7"/>
      </a:accent4>
      <a:accent5>
        <a:srgbClr val="A2C777"/>
      </a:accent5>
      <a:accent6>
        <a:srgbClr val="42955F"/>
      </a:accent6>
      <a:hlink>
        <a:srgbClr val="828282"/>
      </a:hlink>
      <a:folHlink>
        <a:srgbClr val="A5A5A5"/>
      </a:folHlink>
    </a:clrScheme>
    <a:fontScheme name="Dywidenda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ywidenda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66F1C100-1D2B-4BEA-AD01-C4F230B3B965}"/>
    </a:ext>
  </a:extLst>
</a:theme>
</file>

<file path=ppt/theme/theme4.xml><?xml version="1.0" encoding="utf-8"?>
<a:theme xmlns:a="http://schemas.openxmlformats.org/drawingml/2006/main" name="2_Dywidenda">
  <a:themeElements>
    <a:clrScheme name="Dywidenda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1A3260"/>
      </a:accent1>
      <a:accent2>
        <a:srgbClr val="4590B8"/>
      </a:accent2>
      <a:accent3>
        <a:srgbClr val="45CBE8"/>
      </a:accent3>
      <a:accent4>
        <a:srgbClr val="969FA7"/>
      </a:accent4>
      <a:accent5>
        <a:srgbClr val="A2C777"/>
      </a:accent5>
      <a:accent6>
        <a:srgbClr val="42955F"/>
      </a:accent6>
      <a:hlink>
        <a:srgbClr val="828282"/>
      </a:hlink>
      <a:folHlink>
        <a:srgbClr val="A5A5A5"/>
      </a:folHlink>
    </a:clrScheme>
    <a:fontScheme name="Dywidenda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ywidenda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66F1C100-1D2B-4BEA-AD01-C4F230B3B965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F7B6A5FA-AEDC-493D-A38F-607DB1F3875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1004</Words>
  <Application>Microsoft Office PowerPoint</Application>
  <PresentationFormat>Pokaz na ekranie (4:3)</PresentationFormat>
  <Paragraphs>436</Paragraphs>
  <Slides>23</Slides>
  <Notes>2</Notes>
  <HiddenSlides>0</HiddenSlides>
  <MMClips>0</MMClips>
  <ScaleCrop>false</ScaleCrop>
  <HeadingPairs>
    <vt:vector size="6" baseType="variant">
      <vt:variant>
        <vt:lpstr>Używane czcionki</vt:lpstr>
      </vt:variant>
      <vt:variant>
        <vt:i4>8</vt:i4>
      </vt:variant>
      <vt:variant>
        <vt:lpstr>Motyw</vt:lpstr>
      </vt:variant>
      <vt:variant>
        <vt:i4>4</vt:i4>
      </vt:variant>
      <vt:variant>
        <vt:lpstr>Tytuły slajdów</vt:lpstr>
      </vt:variant>
      <vt:variant>
        <vt:i4>23</vt:i4>
      </vt:variant>
    </vt:vector>
  </HeadingPairs>
  <TitlesOfParts>
    <vt:vector size="35" baseType="lpstr">
      <vt:lpstr>MS PGothic</vt:lpstr>
      <vt:lpstr>Arial</vt:lpstr>
      <vt:lpstr>Calibri</vt:lpstr>
      <vt:lpstr>Czcionka tekstu podstawowego</vt:lpstr>
      <vt:lpstr>Gill Sans MT</vt:lpstr>
      <vt:lpstr>Tw Cen MT</vt:lpstr>
      <vt:lpstr>Wingdings</vt:lpstr>
      <vt:lpstr>Wingdings 2</vt:lpstr>
      <vt:lpstr>TS010352479</vt:lpstr>
      <vt:lpstr>Dywidenda</vt:lpstr>
      <vt:lpstr>1_Dywidenda</vt:lpstr>
      <vt:lpstr>2_Dywidenda</vt:lpstr>
      <vt:lpstr>Prezentacja programu PowerPoint</vt:lpstr>
      <vt:lpstr>Prezentacja programu PowerPoint</vt:lpstr>
      <vt:lpstr>Prezentacja programu PowerPoint</vt:lpstr>
      <vt:lpstr>Zasadnicza Szkoła Zawodowa 160</vt:lpstr>
      <vt:lpstr>Zasadnicza Szkoła Zawodowa</vt:lpstr>
      <vt:lpstr>Prezentacja programu PowerPoint</vt:lpstr>
      <vt:lpstr>Kształcenie dualne</vt:lpstr>
      <vt:lpstr>Prezentacja programu PowerPoint</vt:lpstr>
      <vt:lpstr>Prezentacja programu PowerPoint</vt:lpstr>
      <vt:lpstr>Współpraca z  TELEMOND holding </vt:lpstr>
      <vt:lpstr>TELEMOND HOLDING</vt:lpstr>
      <vt:lpstr>TELEMOND HOLDING</vt:lpstr>
      <vt:lpstr>TELEMOND HOLDING</vt:lpstr>
      <vt:lpstr> Współpraca w LATAch 2006-2016</vt:lpstr>
      <vt:lpstr>WSPÓŁPRACA ZE SZKOŁĄ</vt:lpstr>
      <vt:lpstr> TELEMOND - STANOWISKA</vt:lpstr>
      <vt:lpstr> STANOWISKA</vt:lpstr>
      <vt:lpstr>ZAJĘCIA DODATKOWE DLA UCZNIÓW</vt:lpstr>
      <vt:lpstr>LIEBHERR</vt:lpstr>
      <vt:lpstr>Dzień otwartej szkoły</vt:lpstr>
      <vt:lpstr>Zakończenie roku szkolnego</vt:lpstr>
      <vt:lpstr>Korzyści wynikające ze współpracy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2012-04-05T21:19:14Z</dcterms:created>
  <dcterms:modified xsi:type="dcterms:W3CDTF">2017-08-28T05:51:37Z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TC101671251033</vt:lpwstr>
  </property>
</Properties>
</file>