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4241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4" r:id="rId9"/>
    <p:sldId id="263" r:id="rId10"/>
    <p:sldId id="265" r:id="rId11"/>
    <p:sldId id="266" r:id="rId12"/>
    <p:sldId id="267" r:id="rId13"/>
    <p:sldId id="268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33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Styl pośredni 2 — Ak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3B4B98B0-60AC-42C2-AFA5-B58CD77FA1E5}" styleName="Styl jasny 1 — Ak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67" d="100"/>
          <a:sy n="67" d="100"/>
        </p:scale>
        <p:origin x="23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pl-PL" smtClean="0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5586B75A-687E-405C-8A0B-8D00578BA2C3}" type="datetimeFigureOut">
              <a:rPr lang="en-US" smtClean="0"/>
              <a:pPr/>
              <a:t>8/24/2017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357011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8/24/2017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71776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8/24/2017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647918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8/24/2017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80207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8/24/2017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063530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8/24/2017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51058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pl-PL" smtClean="0"/>
              <a:t>Edytuj style wzorca tekstu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8/24/2017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8324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8/24/2017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62560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8/24/2017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1053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8/24/2017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29210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 smtClean="0"/>
              <a:t>Kliknij ikonę, aby dodać obraz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8/24/2017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552881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5586B75A-687E-405C-8A0B-8D00578BA2C3}" type="datetimeFigureOut">
              <a:rPr lang="en-US" smtClean="0"/>
              <a:pPr/>
              <a:t>8/24/2017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308902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42" r:id="rId1"/>
    <p:sldLayoutId id="2147484243" r:id="rId2"/>
    <p:sldLayoutId id="2147484244" r:id="rId3"/>
    <p:sldLayoutId id="2147484245" r:id="rId4"/>
    <p:sldLayoutId id="2147484246" r:id="rId5"/>
    <p:sldLayoutId id="2147484247" r:id="rId6"/>
    <p:sldLayoutId id="2147484248" r:id="rId7"/>
    <p:sldLayoutId id="2147484249" r:id="rId8"/>
    <p:sldLayoutId id="2147484250" r:id="rId9"/>
    <p:sldLayoutId id="2147484251" r:id="rId10"/>
    <p:sldLayoutId id="2147484252" r:id="rId11"/>
  </p:sldLayoutIdLst>
  <p:hf sldNum="0" hdr="0" ftr="0" dt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jp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g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g"/><Relationship Id="rId4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g"/><Relationship Id="rId5" Type="http://schemas.openxmlformats.org/officeDocument/2006/relationships/image" Target="../media/image21.jpg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g"/><Relationship Id="rId5" Type="http://schemas.openxmlformats.org/officeDocument/2006/relationships/image" Target="../media/image8.jp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5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g"/><Relationship Id="rId5" Type="http://schemas.openxmlformats.org/officeDocument/2006/relationships/image" Target="../media/image14.jp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g"/><Relationship Id="rId3" Type="http://schemas.openxmlformats.org/officeDocument/2006/relationships/image" Target="../media/image2.png"/><Relationship Id="rId7" Type="http://schemas.openxmlformats.org/officeDocument/2006/relationships/image" Target="../media/image19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g"/><Relationship Id="rId5" Type="http://schemas.openxmlformats.org/officeDocument/2006/relationships/image" Target="../media/image20.jpg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Łącznik prosty 6"/>
          <p:cNvCxnSpPr/>
          <p:nvPr/>
        </p:nvCxnSpPr>
        <p:spPr>
          <a:xfrm flipV="1">
            <a:off x="0" y="650929"/>
            <a:ext cx="12192000" cy="6342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6" name="Obraz 5" descr="logo szkoł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044752" y="111856"/>
            <a:ext cx="2038760" cy="1959956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Prostokąt 2"/>
          <p:cNvSpPr/>
          <p:nvPr/>
        </p:nvSpPr>
        <p:spPr>
          <a:xfrm>
            <a:off x="3845547" y="2463073"/>
            <a:ext cx="8172224" cy="2923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sz="4000" dirty="0" smtClean="0">
                <a:ln w="18415" cmpd="sng">
                  <a:solidFill>
                    <a:srgbClr val="FF9933"/>
                  </a:solidFill>
                  <a:prstDash val="solid"/>
                </a:ln>
                <a:solidFill>
                  <a:srgbClr val="FF9933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PROJEKT: NAUKA, PRAKTYKA, PRACA</a:t>
            </a:r>
          </a:p>
          <a:p>
            <a:pPr algn="ctr"/>
            <a:endParaRPr lang="pl-PL" sz="3200" dirty="0" smtClean="0">
              <a:ln w="18415" cmpd="sng">
                <a:solidFill>
                  <a:srgbClr val="FF9933"/>
                </a:solidFill>
                <a:prstDash val="solid"/>
              </a:ln>
              <a:solidFill>
                <a:srgbClr val="FF9933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  <a:reflection blurRad="6350" stA="55000" endA="300" endPos="45500" dir="5400000" sy="-100000" algn="bl" rotWithShape="0"/>
              </a:effectLst>
            </a:endParaRPr>
          </a:p>
          <a:p>
            <a:pPr algn="ctr"/>
            <a:r>
              <a:rPr lang="pl-PL" sz="2800" dirty="0" smtClean="0">
                <a:ln w="18415" cmpd="sng">
                  <a:solidFill>
                    <a:schemeClr val="accent2"/>
                  </a:solidFill>
                  <a:prstDash val="solid"/>
                </a:ln>
                <a:solidFill>
                  <a:schemeClr val="accent2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REALIZOWANY DZIĘKI WSPÓŁPRACY FIRM MERCEDES-BENZ GRUPA WRÓBEL I JANAS LOGISTICS SP. Z O.O. </a:t>
            </a:r>
          </a:p>
          <a:p>
            <a:pPr algn="ctr"/>
            <a:r>
              <a:rPr lang="pl-PL" sz="2800" dirty="0" smtClean="0">
                <a:ln w="18415" cmpd="sng">
                  <a:solidFill>
                    <a:schemeClr val="accent2"/>
                  </a:solidFill>
                  <a:prstDash val="solid"/>
                </a:ln>
                <a:solidFill>
                  <a:schemeClr val="accent2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Z ZESPOŁEM SZKÓŁ TECHNICZNYCH, PROJEKT OBJĘTY PATRONATEM BURMISTRZA MIASTA SKWIERZYNA</a:t>
            </a:r>
            <a:endParaRPr lang="pl-PL" sz="2800" dirty="0">
              <a:ln w="18415" cmpd="sng">
                <a:solidFill>
                  <a:schemeClr val="accent2"/>
                </a:solidFill>
                <a:prstDash val="solid"/>
              </a:ln>
              <a:solidFill>
                <a:schemeClr val="accent2"/>
              </a:solidFill>
            </a:endParaRPr>
          </a:p>
        </p:txBody>
      </p:sp>
      <p:sp>
        <p:nvSpPr>
          <p:cNvPr id="8" name="Prostokąt 7"/>
          <p:cNvSpPr/>
          <p:nvPr/>
        </p:nvSpPr>
        <p:spPr>
          <a:xfrm>
            <a:off x="0" y="6396335"/>
            <a:ext cx="12192000" cy="46166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endParaRPr lang="pl-PL" sz="2400" b="1" spc="3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4" name="Obraz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764275"/>
            <a:ext cx="3757838" cy="5632060"/>
          </a:xfrm>
          <a:prstGeom prst="rect">
            <a:avLst/>
          </a:prstGeom>
        </p:spPr>
      </p:pic>
      <p:pic>
        <p:nvPicPr>
          <p:cNvPr id="9" name="Obraz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1659" y="764275"/>
            <a:ext cx="1890526" cy="81252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0" name="Obraz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7818" y="826944"/>
            <a:ext cx="2221274" cy="852969"/>
          </a:xfrm>
          <a:prstGeom prst="rect">
            <a:avLst/>
          </a:prstGeom>
        </p:spPr>
      </p:pic>
      <p:pic>
        <p:nvPicPr>
          <p:cNvPr id="5" name="Obraz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4088" y="864665"/>
            <a:ext cx="661163" cy="7775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8915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272717" y="296458"/>
            <a:ext cx="11454062" cy="1499616"/>
          </a:xfrm>
        </p:spPr>
        <p:txBody>
          <a:bodyPr>
            <a:noAutofit/>
          </a:bodyPr>
          <a:lstStyle/>
          <a:p>
            <a:pPr lvl="0" algn="ctr"/>
            <a:r>
              <a:rPr lang="pl-PL" sz="4400" dirty="0">
                <a:solidFill>
                  <a:schemeClr val="tx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DZIĘKI ZACIEŚNIONEJ WSPÓŁPRACY SZKOŁA MOŻE REALIZOWAĆ KSZTAŁCENIE ZAWODOWE O WYSOKIEJ JAKOŚCI, KTÓRE</a:t>
            </a:r>
            <a:r>
              <a:rPr lang="pl-PL" sz="4400" dirty="0" smtClean="0">
                <a:solidFill>
                  <a:schemeClr val="tx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:</a:t>
            </a:r>
            <a:endParaRPr lang="pl-PL" sz="4400" dirty="0">
              <a:solidFill>
                <a:schemeClr val="tx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024127" y="2184310"/>
            <a:ext cx="10702651" cy="3374942"/>
          </a:xfrm>
        </p:spPr>
        <p:txBody>
          <a:bodyPr anchor="ctr">
            <a:noAutofit/>
          </a:bodyPr>
          <a:lstStyle/>
          <a:p>
            <a:pPr marL="546100" lvl="1" indent="-369888" algn="just"/>
            <a:r>
              <a:rPr lang="pl-PL" sz="3200" dirty="0"/>
              <a:t>kształtuje odpowiednie kompetencje zawodowe;</a:t>
            </a:r>
          </a:p>
          <a:p>
            <a:pPr marL="546100" lvl="1" indent="-369888" algn="just"/>
            <a:r>
              <a:rPr lang="pl-PL" sz="3200" dirty="0"/>
              <a:t>dostosowuje kierunki i efekty kształcenia do wymogów rynku pracy;</a:t>
            </a:r>
          </a:p>
          <a:p>
            <a:pPr marL="546100" lvl="1" indent="-369888" algn="just"/>
            <a:r>
              <a:rPr lang="pl-PL" sz="3200" dirty="0"/>
              <a:t>daje różne możliwości kształcenia (np. dodatkowe uprawnienia i certyfikaty);</a:t>
            </a:r>
          </a:p>
          <a:p>
            <a:pPr marL="546100" lvl="1" indent="-369888" algn="just"/>
            <a:r>
              <a:rPr lang="pl-PL" sz="3200" dirty="0"/>
              <a:t>ułatwia wejście ucznia na rynek pracy.</a:t>
            </a:r>
          </a:p>
          <a:p>
            <a:pPr algn="just"/>
            <a:endParaRPr lang="pl-PL" sz="3200" dirty="0"/>
          </a:p>
        </p:txBody>
      </p:sp>
      <p:cxnSp>
        <p:nvCxnSpPr>
          <p:cNvPr id="4" name="Łącznik prosty 3"/>
          <p:cNvCxnSpPr/>
          <p:nvPr/>
        </p:nvCxnSpPr>
        <p:spPr>
          <a:xfrm flipV="1">
            <a:off x="0" y="5658729"/>
            <a:ext cx="12192000" cy="46495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Obraz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1931" y="6112321"/>
            <a:ext cx="4219431" cy="528967"/>
          </a:xfrm>
          <a:prstGeom prst="rect">
            <a:avLst/>
          </a:prstGeom>
        </p:spPr>
      </p:pic>
      <p:pic>
        <p:nvPicPr>
          <p:cNvPr id="6" name="Obraz 5" descr="logo szkoły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823721" y="5804701"/>
            <a:ext cx="1017704" cy="978367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7" name="Obraz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05162" y="5970543"/>
            <a:ext cx="1890526" cy="81252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8" name="Obraz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5099" y="5908451"/>
            <a:ext cx="238125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52273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226493" y="333775"/>
            <a:ext cx="11739014" cy="1499616"/>
          </a:xfrm>
        </p:spPr>
        <p:txBody>
          <a:bodyPr>
            <a:normAutofit/>
          </a:bodyPr>
          <a:lstStyle/>
          <a:p>
            <a:pPr algn="ctr"/>
            <a:r>
              <a:rPr lang="pl-PL" sz="4400" cap="none" spc="0" dirty="0">
                <a:solidFill>
                  <a:schemeClr val="tx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KORZYŚCI DLA PRACODAWCÓW </a:t>
            </a:r>
            <a:r>
              <a:rPr lang="pl-PL" sz="4400" cap="none" spc="0" dirty="0" smtClean="0">
                <a:solidFill>
                  <a:schemeClr val="tx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WYNIKAJĄCE ZE </a:t>
            </a:r>
            <a:r>
              <a:rPr lang="pl-PL" sz="4400" cap="none" spc="0" dirty="0">
                <a:solidFill>
                  <a:schemeClr val="tx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WSPÓŁPRACY </a:t>
            </a:r>
            <a:r>
              <a:rPr lang="pl-PL" sz="4400" cap="none" spc="0" dirty="0" smtClean="0">
                <a:solidFill>
                  <a:schemeClr val="tx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/>
            </a:r>
            <a:br>
              <a:rPr lang="pl-PL" sz="4400" cap="none" spc="0" dirty="0" smtClean="0">
                <a:solidFill>
                  <a:schemeClr val="tx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</a:br>
            <a:r>
              <a:rPr lang="pl-PL" sz="4400" cap="none" spc="0" dirty="0" smtClean="0">
                <a:solidFill>
                  <a:schemeClr val="tx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ZE SZKOŁAMI:</a:t>
            </a:r>
            <a:endParaRPr lang="pl-PL" sz="4400" cap="none" spc="0" dirty="0">
              <a:solidFill>
                <a:schemeClr val="tx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2926" y="1833391"/>
            <a:ext cx="11612581" cy="3560019"/>
          </a:xfrm>
        </p:spPr>
        <p:txBody>
          <a:bodyPr>
            <a:normAutofit/>
          </a:bodyPr>
          <a:lstStyle/>
          <a:p>
            <a:pPr marL="0" indent="0" algn="ctr">
              <a:lnSpc>
                <a:spcPts val="3100"/>
              </a:lnSpc>
              <a:buNone/>
            </a:pPr>
            <a:r>
              <a:rPr lang="pl-PL" sz="2800" dirty="0"/>
              <a:t>Do najważniejszych korzyści dla pracodawców można zaliczyć:</a:t>
            </a:r>
          </a:p>
          <a:p>
            <a:pPr marL="440436" lvl="1" indent="-266700" algn="just">
              <a:lnSpc>
                <a:spcPts val="3100"/>
              </a:lnSpc>
            </a:pPr>
            <a:r>
              <a:rPr lang="pl-PL" sz="2800" dirty="0"/>
              <a:t>realizację programu praktycznej nauki zawodu z wykorzystaniem materiałów i technologii przedsiębiorstwa;</a:t>
            </a:r>
          </a:p>
          <a:p>
            <a:pPr marL="440436" lvl="1" indent="-266700" algn="just">
              <a:lnSpc>
                <a:spcPts val="3100"/>
              </a:lnSpc>
            </a:pPr>
            <a:r>
              <a:rPr lang="pl-PL" sz="2800" dirty="0"/>
              <a:t>promocję materiałów i technologii stosowanych w przedsiębiorstwie w trakcie realizacji praktycznej nauki zawodu;</a:t>
            </a:r>
          </a:p>
          <a:p>
            <a:pPr marL="440436" lvl="1" indent="-266700" algn="just">
              <a:lnSpc>
                <a:spcPts val="3100"/>
              </a:lnSpc>
            </a:pPr>
            <a:r>
              <a:rPr lang="pl-PL" sz="2800" dirty="0"/>
              <a:t>pozyskanie dobrze przygotowanych pracowników – absolwentów szkoły, znających technologie i materiały stosowane w przedsiębiorstwie, co powoduje, że pracodawca nie ponosi kosztów szkolenia</a:t>
            </a:r>
            <a:r>
              <a:rPr lang="pl-PL" sz="2800" dirty="0" smtClean="0"/>
              <a:t>.</a:t>
            </a:r>
            <a:endParaRPr lang="pl-PL" sz="2800" dirty="0"/>
          </a:p>
        </p:txBody>
      </p:sp>
      <p:cxnSp>
        <p:nvCxnSpPr>
          <p:cNvPr id="4" name="Łącznik prosty 3"/>
          <p:cNvCxnSpPr/>
          <p:nvPr/>
        </p:nvCxnSpPr>
        <p:spPr>
          <a:xfrm flipV="1">
            <a:off x="0" y="5658729"/>
            <a:ext cx="12192000" cy="46495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Obraz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1931" y="6254101"/>
            <a:ext cx="4219431" cy="528967"/>
          </a:xfrm>
          <a:prstGeom prst="rect">
            <a:avLst/>
          </a:prstGeom>
        </p:spPr>
      </p:pic>
      <p:pic>
        <p:nvPicPr>
          <p:cNvPr id="6" name="Obraz 5" descr="logo szkoły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823721" y="5804701"/>
            <a:ext cx="1017704" cy="978367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7" name="Obraz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05162" y="5970543"/>
            <a:ext cx="1890526" cy="81252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8" name="Obraz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5099" y="5908451"/>
            <a:ext cx="238125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3395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2983832" y="449179"/>
            <a:ext cx="9006804" cy="1384212"/>
          </a:xfrm>
        </p:spPr>
        <p:txBody>
          <a:bodyPr>
            <a:normAutofit fontScale="90000"/>
          </a:bodyPr>
          <a:lstStyle/>
          <a:p>
            <a:pPr algn="ctr"/>
            <a:r>
              <a:rPr lang="pl-PL" sz="4000" dirty="0" smtClean="0">
                <a:solidFill>
                  <a:schemeClr val="tx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Propozycja zajęć przeprowadzanych w firmie </a:t>
            </a:r>
            <a:r>
              <a:rPr lang="pl-PL" sz="4000" dirty="0" err="1" smtClean="0">
                <a:solidFill>
                  <a:schemeClr val="tx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janas</a:t>
            </a:r>
            <a:r>
              <a:rPr lang="pl-PL" sz="4000" dirty="0" smtClean="0">
                <a:solidFill>
                  <a:schemeClr val="tx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 Logistics w ramach kształcenia w zawodzie</a:t>
            </a:r>
            <a:endParaRPr lang="pl-PL" sz="4000" dirty="0">
              <a:solidFill>
                <a:schemeClr val="tx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272589" y="1833391"/>
            <a:ext cx="8438148" cy="3560019"/>
          </a:xfrm>
        </p:spPr>
        <p:txBody>
          <a:bodyPr>
            <a:normAutofit/>
          </a:bodyPr>
          <a:lstStyle/>
          <a:p>
            <a:r>
              <a:rPr lang="pl-PL" sz="2400" dirty="0"/>
              <a:t>1. Rodzaje magazynów i metody składowania produktów.</a:t>
            </a:r>
          </a:p>
          <a:p>
            <a:r>
              <a:rPr lang="pl-PL" sz="2400" dirty="0"/>
              <a:t>2. Wykorzystanie technologii magazynowej.</a:t>
            </a:r>
          </a:p>
          <a:p>
            <a:r>
              <a:rPr lang="pl-PL" sz="2400" dirty="0"/>
              <a:t>3. Załadunek i rozładunek.</a:t>
            </a:r>
          </a:p>
          <a:p>
            <a:r>
              <a:rPr lang="pl-PL" sz="2400" dirty="0"/>
              <a:t>4. Sposoby mocowania ładunku na naczepie.</a:t>
            </a:r>
          </a:p>
          <a:p>
            <a:r>
              <a:rPr lang="pl-PL" sz="2400" dirty="0"/>
              <a:t>5. Giełda spedytorska (szukanie frachtów, wyznaczenie trasy, obliczenie czasu jazdy i pracy kierowcy).</a:t>
            </a:r>
          </a:p>
          <a:p>
            <a:r>
              <a:rPr lang="pl-PL" sz="2400" dirty="0"/>
              <a:t>6. Systemy monitorowania czasu pracy kierowcy</a:t>
            </a:r>
            <a:r>
              <a:rPr lang="pl-PL" sz="2400" dirty="0" smtClean="0"/>
              <a:t>.</a:t>
            </a:r>
            <a:endParaRPr lang="pl-PL" sz="2400" dirty="0"/>
          </a:p>
        </p:txBody>
      </p:sp>
      <p:cxnSp>
        <p:nvCxnSpPr>
          <p:cNvPr id="5" name="Łącznik prosty 4"/>
          <p:cNvCxnSpPr/>
          <p:nvPr/>
        </p:nvCxnSpPr>
        <p:spPr>
          <a:xfrm flipV="1">
            <a:off x="0" y="5658729"/>
            <a:ext cx="12192000" cy="46495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Obraz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1931" y="6248655"/>
            <a:ext cx="4219431" cy="528967"/>
          </a:xfrm>
          <a:prstGeom prst="rect">
            <a:avLst/>
          </a:prstGeom>
        </p:spPr>
      </p:pic>
      <p:pic>
        <p:nvPicPr>
          <p:cNvPr id="7" name="Obraz 6" descr="logo szkoły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823721" y="5804701"/>
            <a:ext cx="1017704" cy="978367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8" name="Obraz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05162" y="5970543"/>
            <a:ext cx="1890526" cy="81252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0" name="Obraz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445" y="580779"/>
            <a:ext cx="2702092" cy="4812631"/>
          </a:xfrm>
          <a:prstGeom prst="rect">
            <a:avLst/>
          </a:prstGeom>
        </p:spPr>
      </p:pic>
      <p:pic>
        <p:nvPicPr>
          <p:cNvPr id="9" name="Obraz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5099" y="5908451"/>
            <a:ext cx="238125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1911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642746" y="3505539"/>
            <a:ext cx="4234218" cy="1499616"/>
          </a:xfrm>
        </p:spPr>
        <p:txBody>
          <a:bodyPr/>
          <a:lstStyle/>
          <a:p>
            <a:pPr algn="r"/>
            <a:r>
              <a:rPr lang="pl-PL" dirty="0" smtClean="0"/>
              <a:t>DZIĘKUJĘ ZA UWAGĘ</a:t>
            </a:r>
            <a:endParaRPr lang="pl-PL" dirty="0"/>
          </a:p>
        </p:txBody>
      </p:sp>
      <p:cxnSp>
        <p:nvCxnSpPr>
          <p:cNvPr id="4" name="Łącznik prosty 3"/>
          <p:cNvCxnSpPr/>
          <p:nvPr/>
        </p:nvCxnSpPr>
        <p:spPr>
          <a:xfrm flipV="1">
            <a:off x="0" y="5658729"/>
            <a:ext cx="12192000" cy="46495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Obraz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1931" y="6254101"/>
            <a:ext cx="4219431" cy="528967"/>
          </a:xfrm>
          <a:prstGeom prst="rect">
            <a:avLst/>
          </a:prstGeom>
        </p:spPr>
      </p:pic>
      <p:pic>
        <p:nvPicPr>
          <p:cNvPr id="6" name="Obraz 5" descr="logo szkoły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823721" y="5804701"/>
            <a:ext cx="1017704" cy="978367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7" name="Obraz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05162" y="5970543"/>
            <a:ext cx="1890526" cy="81252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8" name="Obraz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5099" y="5908451"/>
            <a:ext cx="238125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9328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3843581" y="207069"/>
            <a:ext cx="8152106" cy="1464900"/>
          </a:xfrm>
        </p:spPr>
        <p:txBody>
          <a:bodyPr>
            <a:normAutofit/>
          </a:bodyPr>
          <a:lstStyle/>
          <a:p>
            <a:pPr algn="ctr"/>
            <a:r>
              <a:rPr lang="pl-PL" sz="4000" dirty="0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POROZUMIENIE W SPRAWIE UTWORZENIA </a:t>
            </a:r>
            <a:br>
              <a:rPr lang="pl-PL" sz="4000" dirty="0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</a:br>
            <a:r>
              <a:rPr lang="pl-PL" sz="4000" dirty="0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KLAS PATRONACKICH</a:t>
            </a:r>
            <a:endParaRPr lang="pl-PL" sz="4000" dirty="0">
              <a:ln>
                <a:solidFill>
                  <a:schemeClr val="tx1"/>
                </a:solidFill>
              </a:ln>
              <a:solidFill>
                <a:schemeClr val="tx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cxnSp>
        <p:nvCxnSpPr>
          <p:cNvPr id="5" name="Łącznik prosty 4"/>
          <p:cNvCxnSpPr/>
          <p:nvPr/>
        </p:nvCxnSpPr>
        <p:spPr>
          <a:xfrm flipV="1">
            <a:off x="0" y="5658729"/>
            <a:ext cx="12192000" cy="46495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Obraz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05162" y="5970543"/>
            <a:ext cx="1890526" cy="81252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9" name="Obraz 8" descr="logo szkoły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879991" y="5804701"/>
            <a:ext cx="1017704" cy="978367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0" name="Obraz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8201" y="6254101"/>
            <a:ext cx="4219431" cy="528967"/>
          </a:xfrm>
          <a:prstGeom prst="rect">
            <a:avLst/>
          </a:prstGeom>
        </p:spPr>
      </p:pic>
      <p:pic>
        <p:nvPicPr>
          <p:cNvPr id="12" name="Obraz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709259" cy="5559252"/>
          </a:xfrm>
          <a:prstGeom prst="rect">
            <a:avLst/>
          </a:prstGeom>
        </p:spPr>
      </p:pic>
      <p:sp>
        <p:nvSpPr>
          <p:cNvPr id="14" name="Symbol zastępczy zawartości 13"/>
          <p:cNvSpPr>
            <a:spLocks noGrp="1"/>
          </p:cNvSpPr>
          <p:nvPr>
            <p:ph idx="1"/>
          </p:nvPr>
        </p:nvSpPr>
        <p:spPr>
          <a:xfrm>
            <a:off x="3843582" y="1671969"/>
            <a:ext cx="8152105" cy="3887283"/>
          </a:xfrm>
        </p:spPr>
        <p:txBody>
          <a:bodyPr>
            <a:noAutofit/>
          </a:bodyPr>
          <a:lstStyle/>
          <a:p>
            <a:pPr algn="just"/>
            <a:r>
              <a:rPr lang="pl-PL" sz="2000" dirty="0"/>
              <a:t>Wychodząc na przeciw potrzebom lokalnego rynku pracy i dynamicznie rozwijającej się branży TSL (TRANSPORT, SPEDYCJA, LOGISTYKA) </a:t>
            </a:r>
            <a:r>
              <a:rPr lang="pl-PL" sz="2000" dirty="0" smtClean="0"/>
              <a:t>w </a:t>
            </a:r>
            <a:r>
              <a:rPr lang="pl-PL" sz="2000" dirty="0"/>
              <a:t>marcu 2017 roku zostało </a:t>
            </a:r>
            <a:r>
              <a:rPr lang="pl-PL" sz="2000" dirty="0" smtClean="0"/>
              <a:t>podpisane porozumienie w sprawie utworzenia klas patronackich.</a:t>
            </a:r>
          </a:p>
          <a:p>
            <a:pPr algn="just"/>
            <a:r>
              <a:rPr lang="pl-PL" sz="2000" dirty="0"/>
              <a:t>Porozumienie w ramach, którego powstały klasy patronackie zostało zwarte pomiędzy:</a:t>
            </a:r>
          </a:p>
          <a:p>
            <a:pPr marL="722313" lvl="2" indent="-273050" algn="just"/>
            <a:r>
              <a:rPr lang="pl-PL" sz="2000" dirty="0"/>
              <a:t>Gminą Skwierzyna (organ prowadzący);</a:t>
            </a:r>
          </a:p>
          <a:p>
            <a:pPr marL="722313" lvl="2" indent="-273050" algn="just"/>
            <a:r>
              <a:rPr lang="pl-PL" sz="2000" dirty="0"/>
              <a:t>Zespołem Szkół Technicznych;</a:t>
            </a:r>
          </a:p>
          <a:p>
            <a:pPr marL="722313" lvl="2" indent="-273050" algn="just"/>
            <a:r>
              <a:rPr lang="pl-PL" sz="2000" dirty="0"/>
              <a:t>firmą Janas </a:t>
            </a:r>
            <a:r>
              <a:rPr lang="pl-PL" sz="2000" dirty="0" smtClean="0"/>
              <a:t>Logistics;</a:t>
            </a:r>
          </a:p>
          <a:p>
            <a:pPr marL="722313" lvl="2" indent="-273050" algn="just"/>
            <a:r>
              <a:rPr lang="pl-PL" sz="2000" dirty="0" smtClean="0"/>
              <a:t>Oddziałem </a:t>
            </a:r>
            <a:r>
              <a:rPr lang="pl-PL" sz="2000" dirty="0"/>
              <a:t>Autoryzowanego Dealera Marki Mercedes Benz w </a:t>
            </a:r>
            <a:r>
              <a:rPr lang="pl-PL" sz="2000" dirty="0" smtClean="0"/>
              <a:t>Pietrzykowicach.</a:t>
            </a:r>
            <a:endParaRPr lang="pl-PL" sz="2000" dirty="0"/>
          </a:p>
        </p:txBody>
      </p:sp>
      <p:pic>
        <p:nvPicPr>
          <p:cNvPr id="3" name="Obraz 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5099" y="5908451"/>
            <a:ext cx="238125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0542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4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247974" y="433952"/>
            <a:ext cx="8149410" cy="4928461"/>
          </a:xfrm>
        </p:spPr>
        <p:txBody>
          <a:bodyPr anchor="ctr">
            <a:normAutofit fontScale="85000" lnSpcReduction="20000"/>
          </a:bodyPr>
          <a:lstStyle/>
          <a:p>
            <a:pPr>
              <a:lnSpc>
                <a:spcPct val="150000"/>
              </a:lnSpc>
            </a:pPr>
            <a:r>
              <a:rPr lang="pl-PL" sz="3600" dirty="0"/>
              <a:t>Patronatem zostały objęte klasy w których młodzież kształci się w zawodach:</a:t>
            </a:r>
          </a:p>
          <a:p>
            <a:pPr marL="1427163" lvl="2" indent="-881063">
              <a:lnSpc>
                <a:spcPct val="150000"/>
              </a:lnSpc>
            </a:pPr>
            <a:r>
              <a:rPr lang="pl-PL" sz="3600" dirty="0"/>
              <a:t>technik </a:t>
            </a:r>
            <a:r>
              <a:rPr lang="pl-PL" sz="3600" dirty="0" smtClean="0"/>
              <a:t>spedytor;</a:t>
            </a:r>
            <a:endParaRPr lang="pl-PL" sz="3600" dirty="0"/>
          </a:p>
          <a:p>
            <a:pPr marL="1427163" lvl="2" indent="-881063">
              <a:lnSpc>
                <a:spcPct val="150000"/>
              </a:lnSpc>
            </a:pPr>
            <a:r>
              <a:rPr lang="pl-PL" sz="3600" dirty="0"/>
              <a:t>technik </a:t>
            </a:r>
            <a:r>
              <a:rPr lang="pl-PL" sz="3600" dirty="0" smtClean="0"/>
              <a:t>logistyk;</a:t>
            </a:r>
            <a:endParaRPr lang="pl-PL" sz="3600" dirty="0"/>
          </a:p>
          <a:p>
            <a:pPr marL="1427163" lvl="2" indent="-881063">
              <a:lnSpc>
                <a:spcPct val="150000"/>
              </a:lnSpc>
            </a:pPr>
            <a:r>
              <a:rPr lang="pl-PL" sz="3600" dirty="0"/>
              <a:t>technik pojazdów </a:t>
            </a:r>
            <a:r>
              <a:rPr lang="pl-PL" sz="3600" dirty="0" smtClean="0"/>
              <a:t>samochodowych;</a:t>
            </a:r>
            <a:endParaRPr lang="pl-PL" sz="3600" dirty="0"/>
          </a:p>
          <a:p>
            <a:pPr marL="1427163" lvl="2" indent="-881063">
              <a:lnSpc>
                <a:spcPct val="150000"/>
              </a:lnSpc>
            </a:pPr>
            <a:r>
              <a:rPr lang="pl-PL" sz="3600" dirty="0"/>
              <a:t>technik </a:t>
            </a:r>
            <a:r>
              <a:rPr lang="pl-PL" sz="3600" dirty="0" smtClean="0"/>
              <a:t>mechanik;</a:t>
            </a:r>
            <a:endParaRPr lang="pl-PL" sz="3600" dirty="0"/>
          </a:p>
          <a:p>
            <a:pPr marL="1427163" lvl="2" indent="-881063">
              <a:lnSpc>
                <a:spcPct val="150000"/>
              </a:lnSpc>
            </a:pPr>
            <a:r>
              <a:rPr lang="pl-PL" sz="3600" dirty="0"/>
              <a:t>kierowca </a:t>
            </a:r>
            <a:r>
              <a:rPr lang="pl-PL" sz="3600" dirty="0" smtClean="0"/>
              <a:t>mechanik.</a:t>
            </a:r>
            <a:endParaRPr lang="pl-PL" sz="3600" dirty="0"/>
          </a:p>
        </p:txBody>
      </p:sp>
      <p:cxnSp>
        <p:nvCxnSpPr>
          <p:cNvPr id="4" name="Łącznik prosty 3"/>
          <p:cNvCxnSpPr/>
          <p:nvPr/>
        </p:nvCxnSpPr>
        <p:spPr>
          <a:xfrm flipV="1">
            <a:off x="0" y="5643231"/>
            <a:ext cx="12192000" cy="46495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Obraz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05162" y="5970543"/>
            <a:ext cx="1890526" cy="81252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" name="Obraz 5" descr="logo szkoły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823721" y="5804701"/>
            <a:ext cx="1017704" cy="978367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7" name="Obraz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0169" y="6112321"/>
            <a:ext cx="4219431" cy="528967"/>
          </a:xfrm>
          <a:prstGeom prst="rect">
            <a:avLst/>
          </a:prstGeom>
        </p:spPr>
      </p:pic>
      <p:pic>
        <p:nvPicPr>
          <p:cNvPr id="9" name="Picture 3" descr="C:\Users\ANIA\Desktop\prez wsp\17190559_1151165458345804_1179754216688525346_n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9572" y="433953"/>
            <a:ext cx="3286116" cy="21804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5" descr="C:\Users\ANIA\Desktop\prez wsp\17203079_1151172181678465_2511275677052998064_n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1598" y="2921749"/>
            <a:ext cx="3304090" cy="2192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Obraz 1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5099" y="5908451"/>
            <a:ext cx="238125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1040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3" descr="17159061_1151144945014522_8548948762596877133_o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091552"/>
            <a:ext cx="3946079" cy="2620904"/>
          </a:xfrm>
          <a:prstGeom prst="rect">
            <a:avLst/>
          </a:prstGeom>
        </p:spPr>
      </p:pic>
      <p:pic>
        <p:nvPicPr>
          <p:cNvPr id="5" name="Picture 4" descr="C:\Users\ANIA\Desktop\prez wsp\17201016_1151147761680907_6953258223903584520_n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6817" y="4096288"/>
            <a:ext cx="3989053" cy="2616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ANIA\Desktop\prez wsp\17191144_1151145845014432_3291049031285451098_n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6608" y="4091552"/>
            <a:ext cx="3936571" cy="26120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Łącznik prosty 6"/>
          <p:cNvCxnSpPr/>
          <p:nvPr/>
        </p:nvCxnSpPr>
        <p:spPr>
          <a:xfrm flipV="1">
            <a:off x="0" y="3922919"/>
            <a:ext cx="12192000" cy="46495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ymbol zastępczy zawartości 8"/>
          <p:cNvSpPr>
            <a:spLocks noGrp="1"/>
          </p:cNvSpPr>
          <p:nvPr>
            <p:ph idx="1"/>
          </p:nvPr>
        </p:nvSpPr>
        <p:spPr>
          <a:xfrm>
            <a:off x="449179" y="497305"/>
            <a:ext cx="11213432" cy="3298740"/>
          </a:xfrm>
        </p:spPr>
        <p:txBody>
          <a:bodyPr anchor="ctr">
            <a:normAutofit/>
          </a:bodyPr>
          <a:lstStyle/>
          <a:p>
            <a:pPr marL="0" indent="546100" algn="just"/>
            <a:r>
              <a:rPr lang="pl-PL" sz="3600" dirty="0"/>
              <a:t>Dzięki temu porozumieniu uczniowie uczący się w takich oddziałach, będą cieszyli się dostępem do nowoczesnego sprzętu i wiedzy specjalistów. </a:t>
            </a:r>
          </a:p>
          <a:p>
            <a:pPr marL="0" indent="546100" algn="just"/>
            <a:r>
              <a:rPr lang="pl-PL" sz="3600" dirty="0"/>
              <a:t>Dodatkowo w trakcie trwania nauki zostaną przygotowani do otrzymania uprawnień kierowcy kategorii C oraz </a:t>
            </a:r>
            <a:r>
              <a:rPr lang="pl-PL" sz="3600" dirty="0" smtClean="0"/>
              <a:t>C+E.</a:t>
            </a:r>
            <a:endParaRPr lang="pl-PL" sz="3600" dirty="0"/>
          </a:p>
        </p:txBody>
      </p:sp>
    </p:spTree>
    <p:extLst>
      <p:ext uri="{BB962C8B-B14F-4D97-AF65-F5344CB8AC3E}">
        <p14:creationId xmlns:p14="http://schemas.microsoft.com/office/powerpoint/2010/main" val="30017272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3112168" y="189281"/>
            <a:ext cx="8883520" cy="1174299"/>
          </a:xfrm>
        </p:spPr>
        <p:txBody>
          <a:bodyPr>
            <a:normAutofit/>
          </a:bodyPr>
          <a:lstStyle/>
          <a:p>
            <a:pPr algn="ctr"/>
            <a:r>
              <a:rPr lang="pl-PL" sz="4000" cap="none" spc="0" dirty="0" smtClean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PRAKTYKI ORAZ STAŻE DLA UCZNIÓW I NAUCZYCIELI</a:t>
            </a:r>
            <a:endParaRPr lang="pl-PL" sz="4000" cap="none" spc="0" dirty="0">
              <a:ln w="0">
                <a:solidFill>
                  <a:schemeClr val="tx1"/>
                </a:solidFill>
              </a:ln>
              <a:solidFill>
                <a:schemeClr val="tx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477330" y="1363580"/>
            <a:ext cx="8518358" cy="4031260"/>
          </a:xfrm>
        </p:spPr>
        <p:txBody>
          <a:bodyPr>
            <a:noAutofit/>
          </a:bodyPr>
          <a:lstStyle/>
          <a:p>
            <a:pPr algn="just"/>
            <a:r>
              <a:rPr lang="pl-PL" sz="2300" dirty="0" smtClean="0"/>
              <a:t>Dzięki rozwijającej się współpracy z pracodawcami uczniowie kształcący się w zawodach technik mechanik, technik logistyk i technik spedytor oraz nauczyciele odbywają praktyki w zakładach pracy.</a:t>
            </a:r>
          </a:p>
          <a:p>
            <a:pPr algn="just"/>
            <a:r>
              <a:rPr lang="pl-PL" sz="2300" dirty="0" smtClean="0"/>
              <a:t>W firmie Janas </a:t>
            </a:r>
            <a:r>
              <a:rPr lang="pl-PL" sz="2300" dirty="0" err="1" smtClean="0"/>
              <a:t>Logistic</a:t>
            </a:r>
            <a:r>
              <a:rPr lang="pl-PL" sz="2300" dirty="0" smtClean="0"/>
              <a:t>:</a:t>
            </a:r>
          </a:p>
          <a:p>
            <a:pPr marL="546100" lvl="1" indent="255588" algn="just"/>
            <a:r>
              <a:rPr lang="pl-PL" sz="2300" dirty="0" smtClean="0"/>
              <a:t>czerwiec: 1 nauczyciel;</a:t>
            </a:r>
          </a:p>
          <a:p>
            <a:pPr marL="546100" lvl="1" indent="255588" algn="just"/>
            <a:r>
              <a:rPr lang="pl-PL" sz="2300" dirty="0" smtClean="0"/>
              <a:t>lipiec: 4 uczniów;</a:t>
            </a:r>
          </a:p>
          <a:p>
            <a:pPr marL="546100" lvl="1" indent="255588" algn="just"/>
            <a:r>
              <a:rPr lang="pl-PL" sz="2300" dirty="0" smtClean="0"/>
              <a:t>sierpień: 4 uczniów.</a:t>
            </a:r>
          </a:p>
          <a:p>
            <a:pPr algn="just"/>
            <a:r>
              <a:rPr lang="pl-PL" sz="2300" dirty="0" smtClean="0"/>
              <a:t>Uczniowie odbywają praktyki/staże w wymiarze 150 h na poszczególnych działach zgodnie z zawodem.</a:t>
            </a:r>
          </a:p>
          <a:p>
            <a:pPr algn="just"/>
            <a:r>
              <a:rPr lang="pl-PL" sz="2300" dirty="0" smtClean="0"/>
              <a:t>Nauczyciel odbył staż w wymiarze 40 h.</a:t>
            </a:r>
          </a:p>
          <a:p>
            <a:pPr algn="just"/>
            <a:endParaRPr lang="pl-PL" sz="2300" dirty="0"/>
          </a:p>
        </p:txBody>
      </p:sp>
      <p:cxnSp>
        <p:nvCxnSpPr>
          <p:cNvPr id="4" name="Łącznik prosty 3"/>
          <p:cNvCxnSpPr/>
          <p:nvPr/>
        </p:nvCxnSpPr>
        <p:spPr>
          <a:xfrm flipV="1">
            <a:off x="0" y="5658729"/>
            <a:ext cx="12192000" cy="46495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Obraz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6106" y="6220281"/>
            <a:ext cx="4219431" cy="528967"/>
          </a:xfrm>
          <a:prstGeom prst="rect">
            <a:avLst/>
          </a:prstGeom>
        </p:spPr>
      </p:pic>
      <p:pic>
        <p:nvPicPr>
          <p:cNvPr id="6" name="Obraz 5" descr="logo szkoły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823721" y="5804701"/>
            <a:ext cx="1017704" cy="978367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7" name="Obraz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05162" y="5970543"/>
            <a:ext cx="1890526" cy="81252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8" name="Obraz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192" y="189281"/>
            <a:ext cx="3023828" cy="5385668"/>
          </a:xfrm>
          <a:prstGeom prst="rect">
            <a:avLst/>
          </a:prstGeom>
        </p:spPr>
      </p:pic>
      <p:pic>
        <p:nvPicPr>
          <p:cNvPr id="9" name="Obraz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5099" y="5908451"/>
            <a:ext cx="238125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91143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Obraz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31" y="1463731"/>
            <a:ext cx="3028657" cy="5394269"/>
          </a:xfrm>
          <a:prstGeom prst="rect">
            <a:avLst/>
          </a:prstGeom>
        </p:spPr>
      </p:pic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3513220" y="240631"/>
            <a:ext cx="8482468" cy="898358"/>
          </a:xfrm>
        </p:spPr>
        <p:txBody>
          <a:bodyPr/>
          <a:lstStyle/>
          <a:p>
            <a:r>
              <a:rPr lang="pl-PL" dirty="0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DZIĘKI ODBYTYM PRAKTYKOM I STAŻOM:</a:t>
            </a:r>
            <a:endParaRPr lang="pl-PL" dirty="0">
              <a:ln>
                <a:solidFill>
                  <a:schemeClr val="tx1"/>
                </a:solidFill>
              </a:ln>
              <a:solidFill>
                <a:schemeClr val="tx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13220" y="1267327"/>
            <a:ext cx="8357938" cy="5390148"/>
          </a:xfrm>
        </p:spPr>
        <p:txBody>
          <a:bodyPr>
            <a:noAutofit/>
          </a:bodyPr>
          <a:lstStyle/>
          <a:p>
            <a:pPr marL="352425" indent="-352425" algn="ctr"/>
            <a:r>
              <a:rPr lang="pl-PL" sz="2800" b="1" spc="300" dirty="0" smtClean="0">
                <a:ln>
                  <a:solidFill>
                    <a:schemeClr val="accent2"/>
                  </a:solidFill>
                </a:ln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NAUCZYCIELE:</a:t>
            </a:r>
          </a:p>
          <a:p>
            <a:pPr marL="352425" lvl="1" indent="-352425" algn="just"/>
            <a:r>
              <a:rPr lang="pl-PL" sz="2400" dirty="0" smtClean="0"/>
              <a:t>zaktualizowali </a:t>
            </a:r>
            <a:r>
              <a:rPr lang="pl-PL" sz="2400" dirty="0"/>
              <a:t>swoją </a:t>
            </a:r>
            <a:r>
              <a:rPr lang="pl-PL" sz="2400" dirty="0" smtClean="0"/>
              <a:t>wiedzę;</a:t>
            </a:r>
          </a:p>
          <a:p>
            <a:pPr marL="352425" lvl="1" indent="-352425" algn="just"/>
            <a:r>
              <a:rPr lang="pl-PL" sz="2400" dirty="0" smtClean="0"/>
              <a:t>poznali </a:t>
            </a:r>
            <a:r>
              <a:rPr lang="pl-PL" sz="2400" dirty="0"/>
              <a:t>najnowsze i aktualnie stosowane techniki i rozwiązania w danej </a:t>
            </a:r>
            <a:r>
              <a:rPr lang="pl-PL" sz="2400" dirty="0" smtClean="0"/>
              <a:t>branży;</a:t>
            </a:r>
          </a:p>
          <a:p>
            <a:pPr marL="352425" lvl="1" indent="-352425" algn="just"/>
            <a:r>
              <a:rPr lang="pl-PL" sz="2400" dirty="0"/>
              <a:t>przekażą </a:t>
            </a:r>
            <a:r>
              <a:rPr lang="pl-PL" sz="2400" dirty="0" smtClean="0"/>
              <a:t>uczniom zdobytą </a:t>
            </a:r>
            <a:r>
              <a:rPr lang="pl-PL" sz="2400" dirty="0"/>
              <a:t>wiedzę i </a:t>
            </a:r>
            <a:r>
              <a:rPr lang="pl-PL" sz="2400" dirty="0" smtClean="0"/>
              <a:t>doświadczenie. </a:t>
            </a:r>
          </a:p>
          <a:p>
            <a:pPr algn="just"/>
            <a:endParaRPr lang="pl-PL" sz="2400" dirty="0"/>
          </a:p>
          <a:p>
            <a:pPr algn="ctr"/>
            <a:r>
              <a:rPr lang="pl-PL" sz="2800" b="1" spc="300" dirty="0" smtClean="0">
                <a:ln>
                  <a:solidFill>
                    <a:srgbClr val="FFCC00"/>
                  </a:solidFill>
                </a:ln>
                <a:solidFill>
                  <a:srgbClr val="FFC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UCZNIOWIE:</a:t>
            </a:r>
          </a:p>
          <a:p>
            <a:pPr marL="352425" lvl="1" indent="-223838" algn="just"/>
            <a:r>
              <a:rPr lang="pl-PL" sz="2400" dirty="0" smtClean="0"/>
              <a:t>nabyli </a:t>
            </a:r>
            <a:r>
              <a:rPr lang="pl-PL" sz="2400" dirty="0"/>
              <a:t>praktycznych umiejętności związanych z </a:t>
            </a:r>
            <a:r>
              <a:rPr lang="pl-PL" sz="2400" dirty="0" smtClean="0"/>
              <a:t>zawodem;</a:t>
            </a:r>
          </a:p>
          <a:p>
            <a:pPr marL="352425" lvl="1" indent="-223838" algn="just"/>
            <a:r>
              <a:rPr lang="pl-PL" sz="2400" dirty="0" smtClean="0"/>
              <a:t>nabyli </a:t>
            </a:r>
            <a:r>
              <a:rPr lang="pl-PL" sz="2400" dirty="0"/>
              <a:t>umiejętności do samodzielnego wykonywania </a:t>
            </a:r>
            <a:r>
              <a:rPr lang="pl-PL" sz="2400" dirty="0" smtClean="0"/>
              <a:t>pracy;</a:t>
            </a:r>
          </a:p>
          <a:p>
            <a:pPr marL="352425" lvl="1" indent="-223838" algn="just"/>
            <a:r>
              <a:rPr lang="pl-PL" sz="2400" dirty="0" smtClean="0"/>
              <a:t> zdobyli </a:t>
            </a:r>
            <a:r>
              <a:rPr lang="pl-PL" sz="2400" dirty="0"/>
              <a:t>doświadczenie w środowisku </a:t>
            </a:r>
            <a:r>
              <a:rPr lang="pl-PL" sz="2400" dirty="0" smtClean="0"/>
              <a:t>pracy;</a:t>
            </a:r>
            <a:endParaRPr lang="pl-PL" sz="2400" dirty="0"/>
          </a:p>
          <a:p>
            <a:pPr marL="352425" lvl="1" indent="-223838" algn="just"/>
            <a:r>
              <a:rPr lang="pl-PL" sz="2400" dirty="0" smtClean="0"/>
              <a:t>poznali najnowsze, </a:t>
            </a:r>
            <a:r>
              <a:rPr lang="pl-PL" sz="2400" dirty="0"/>
              <a:t>aktualnie stosowane techniki i rozwiązania  w </a:t>
            </a:r>
            <a:r>
              <a:rPr lang="pl-PL" sz="2400" dirty="0" smtClean="0"/>
              <a:t>przedsiębiorstwie;</a:t>
            </a:r>
            <a:endParaRPr lang="pl-PL" sz="2400" dirty="0"/>
          </a:p>
          <a:p>
            <a:pPr marL="352425" lvl="1" indent="-223838" algn="just"/>
            <a:r>
              <a:rPr lang="pl-PL" sz="2400" dirty="0" smtClean="0"/>
              <a:t>nabyli </a:t>
            </a:r>
            <a:r>
              <a:rPr lang="pl-PL" sz="2400" dirty="0"/>
              <a:t>umiejętności pracy w </a:t>
            </a:r>
            <a:r>
              <a:rPr lang="pl-PL" sz="2400" dirty="0" smtClean="0"/>
              <a:t>grupie.</a:t>
            </a:r>
            <a:endParaRPr lang="pl-PL" sz="2400" dirty="0"/>
          </a:p>
          <a:p>
            <a:pPr marL="128016" lvl="1" indent="0" algn="just">
              <a:buNone/>
            </a:pPr>
            <a:endParaRPr lang="pl-PL" sz="2400" dirty="0"/>
          </a:p>
          <a:p>
            <a:pPr algn="just"/>
            <a:endParaRPr lang="pl-PL" sz="2400" dirty="0"/>
          </a:p>
          <a:p>
            <a:pPr algn="just"/>
            <a:endParaRPr lang="pl-PL" sz="2400" dirty="0"/>
          </a:p>
        </p:txBody>
      </p:sp>
      <p:cxnSp>
        <p:nvCxnSpPr>
          <p:cNvPr id="4" name="Łącznik prosty 3"/>
          <p:cNvCxnSpPr/>
          <p:nvPr/>
        </p:nvCxnSpPr>
        <p:spPr>
          <a:xfrm flipV="1">
            <a:off x="3256546" y="0"/>
            <a:ext cx="0" cy="6858001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Obraz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31" y="0"/>
            <a:ext cx="3028657" cy="17004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0720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256673" y="232289"/>
            <a:ext cx="11582400" cy="1307753"/>
          </a:xfrm>
        </p:spPr>
        <p:txBody>
          <a:bodyPr>
            <a:normAutofit/>
          </a:bodyPr>
          <a:lstStyle/>
          <a:p>
            <a:pPr algn="ctr"/>
            <a:r>
              <a:rPr lang="pl-PL" sz="4000" cap="none" spc="0" dirty="0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NOWY KIERUNEK KSZTAŁCENIA – </a:t>
            </a:r>
            <a:r>
              <a:rPr lang="pl-PL" sz="4000" cap="none" spc="0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TECHNIK POJAZDÓW </a:t>
            </a:r>
            <a:r>
              <a:rPr lang="pl-PL" sz="4000" cap="none" spc="0" dirty="0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SAMOCHODOWYCH</a:t>
            </a:r>
            <a:br>
              <a:rPr lang="pl-PL" sz="4000" cap="none" spc="0" dirty="0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</a:br>
            <a:r>
              <a:rPr lang="pl-PL" sz="4000" cap="none" spc="0" dirty="0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Z KWALIFIKACJĄ KIEROWCA </a:t>
            </a:r>
            <a:r>
              <a:rPr lang="pl-PL" sz="4000" cap="none" spc="0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KATEGORII C, C+E 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2704375" y="1639519"/>
            <a:ext cx="9134698" cy="3919734"/>
          </a:xfrm>
        </p:spPr>
        <p:txBody>
          <a:bodyPr>
            <a:noAutofit/>
          </a:bodyPr>
          <a:lstStyle/>
          <a:p>
            <a:pPr lvl="1" algn="just">
              <a:lnSpc>
                <a:spcPts val="3600"/>
              </a:lnSpc>
              <a:buClr>
                <a:schemeClr val="accent4"/>
              </a:buClr>
            </a:pPr>
            <a:r>
              <a:rPr lang="pl-PL" sz="2800" dirty="0"/>
              <a:t>to najnowszy kierunek kształcenia w ofercie edukacyjnej ZST;</a:t>
            </a:r>
          </a:p>
          <a:p>
            <a:pPr lvl="1" algn="just">
              <a:lnSpc>
                <a:spcPts val="3600"/>
              </a:lnSpc>
              <a:buClr>
                <a:schemeClr val="accent4"/>
              </a:buClr>
            </a:pPr>
            <a:r>
              <a:rPr lang="pl-PL" sz="2800" dirty="0"/>
              <a:t>zapotrzebowanie na kierowców cały czas rośnie - to jeden z efektów ożywienia gospodarczego;</a:t>
            </a:r>
          </a:p>
          <a:p>
            <a:pPr lvl="1" algn="just">
              <a:lnSpc>
                <a:spcPts val="3600"/>
              </a:lnSpc>
              <a:buClr>
                <a:schemeClr val="accent4"/>
              </a:buClr>
            </a:pPr>
            <a:r>
              <a:rPr lang="pl-PL" sz="2800" dirty="0"/>
              <a:t>to jeden z najbardziej deficytowych zawodów w Polsce;</a:t>
            </a:r>
          </a:p>
          <a:p>
            <a:pPr lvl="1" algn="just">
              <a:lnSpc>
                <a:spcPts val="3600"/>
              </a:lnSpc>
              <a:buClr>
                <a:schemeClr val="accent4"/>
              </a:buClr>
            </a:pPr>
            <a:r>
              <a:rPr lang="pl-PL" sz="2800" dirty="0"/>
              <a:t>przyczyną takiego stanu rzeczy jest zbyt mała liczba kandydatów do pracy posiadających odpowiednie uprawnienia, głównie prawo jazdy kat. C+E, oraz uprawnienia do przewozu rzeczy</a:t>
            </a:r>
            <a:r>
              <a:rPr lang="pl-PL" sz="2800" dirty="0" smtClean="0"/>
              <a:t>.</a:t>
            </a:r>
            <a:endParaRPr lang="pl-PL" sz="2800" dirty="0"/>
          </a:p>
        </p:txBody>
      </p:sp>
      <p:cxnSp>
        <p:nvCxnSpPr>
          <p:cNvPr id="4" name="Łącznik prosty 3"/>
          <p:cNvCxnSpPr/>
          <p:nvPr/>
        </p:nvCxnSpPr>
        <p:spPr>
          <a:xfrm flipV="1">
            <a:off x="0" y="5658729"/>
            <a:ext cx="12192000" cy="46495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Obraz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6982" y="6254101"/>
            <a:ext cx="4219431" cy="528967"/>
          </a:xfrm>
          <a:prstGeom prst="rect">
            <a:avLst/>
          </a:prstGeom>
        </p:spPr>
      </p:pic>
      <p:pic>
        <p:nvPicPr>
          <p:cNvPr id="6" name="Obraz 5" descr="logo szkoły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823721" y="5804701"/>
            <a:ext cx="1017704" cy="978367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7" name="Obraz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05162" y="5970543"/>
            <a:ext cx="1890526" cy="81252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8" name="Obraz 7" descr="18156654_1195982020530814_7276858161092134969_o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03907" y="1248632"/>
            <a:ext cx="2153234" cy="1430133"/>
          </a:xfrm>
          <a:prstGeom prst="rect">
            <a:avLst/>
          </a:prstGeom>
        </p:spPr>
      </p:pic>
      <p:pic>
        <p:nvPicPr>
          <p:cNvPr id="9" name="Picture 5" descr="C:\Users\ANIA\Desktop\prez wsp\17203079_1151172181678465_2511275677052998064_n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907" y="2706804"/>
            <a:ext cx="2153234" cy="1428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 descr="C:\Users\ANIA\Desktop\prez wsp\17190559_1151165458345804_1179754216688525346_n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907" y="4187246"/>
            <a:ext cx="2153234" cy="1428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Obraz 10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5099" y="5908451"/>
            <a:ext cx="238125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522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3521122" y="464024"/>
            <a:ext cx="8258502" cy="1105469"/>
          </a:xfrm>
        </p:spPr>
        <p:txBody>
          <a:bodyPr>
            <a:normAutofit fontScale="90000"/>
          </a:bodyPr>
          <a:lstStyle/>
          <a:p>
            <a:pPr algn="ctr"/>
            <a:r>
              <a:rPr lang="pl-PL" dirty="0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Kwalifikacja – kierowca kategorii C, </a:t>
            </a:r>
            <a:r>
              <a:rPr lang="pl-PL" dirty="0" err="1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C+E</a:t>
            </a:r>
            <a:r>
              <a:rPr lang="pl-PL" dirty="0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  </a:t>
            </a:r>
            <a:endParaRPr lang="pl-PL" dirty="0">
              <a:ln>
                <a:solidFill>
                  <a:schemeClr val="tx1"/>
                </a:solidFill>
              </a:ln>
              <a:solidFill>
                <a:schemeClr val="tx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21122" y="1300480"/>
            <a:ext cx="8258502" cy="4092930"/>
          </a:xfrm>
        </p:spPr>
        <p:txBody>
          <a:bodyPr anchor="ctr">
            <a:noAutofit/>
          </a:bodyPr>
          <a:lstStyle/>
          <a:p>
            <a:pPr marL="531813" lvl="1" indent="-403225" algn="just">
              <a:lnSpc>
                <a:spcPct val="150000"/>
              </a:lnSpc>
            </a:pPr>
            <a:r>
              <a:rPr lang="pl-PL" sz="2400" dirty="0" smtClean="0"/>
              <a:t>zajęcia odbywać się będą w ramach dodatkowych, nieobowiązkowych zajęć lekcyjnych;</a:t>
            </a:r>
          </a:p>
          <a:p>
            <a:pPr marL="531813" lvl="1" indent="-403225" algn="just">
              <a:lnSpc>
                <a:spcPct val="150000"/>
              </a:lnSpc>
            </a:pPr>
            <a:r>
              <a:rPr lang="pl-PL" sz="2400" dirty="0" smtClean="0"/>
              <a:t>prowadzić je będzie lokalny przedsiębiorca posiadający uprawnienia do </a:t>
            </a:r>
            <a:r>
              <a:rPr lang="pl-PL" sz="2400" dirty="0" smtClean="0"/>
              <a:t>przeprowadzania </a:t>
            </a:r>
            <a:r>
              <a:rPr lang="pl-PL" sz="2400" dirty="0" smtClean="0"/>
              <a:t>kwalifikacji wstępnej pełnej, z którym szkoła </a:t>
            </a:r>
            <a:r>
              <a:rPr lang="pl-PL" sz="2400" dirty="0" smtClean="0"/>
              <a:t>podpisała </a:t>
            </a:r>
            <a:r>
              <a:rPr lang="pl-PL" sz="2400" dirty="0" smtClean="0"/>
              <a:t>umowę;</a:t>
            </a:r>
          </a:p>
          <a:p>
            <a:pPr marL="531813" lvl="1" indent="-403225" algn="just">
              <a:lnSpc>
                <a:spcPct val="150000"/>
              </a:lnSpc>
            </a:pPr>
            <a:r>
              <a:rPr lang="pl-PL" sz="2400" dirty="0" smtClean="0"/>
              <a:t>zajęcia będą odbywały się przez cały cykl kształcenia.</a:t>
            </a:r>
            <a:endParaRPr lang="pl-PL" sz="2400" dirty="0"/>
          </a:p>
        </p:txBody>
      </p:sp>
      <p:cxnSp>
        <p:nvCxnSpPr>
          <p:cNvPr id="4" name="Łącznik prosty 3"/>
          <p:cNvCxnSpPr/>
          <p:nvPr/>
        </p:nvCxnSpPr>
        <p:spPr>
          <a:xfrm flipV="1">
            <a:off x="0" y="5658729"/>
            <a:ext cx="12192000" cy="46495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Obraz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1931" y="6229866"/>
            <a:ext cx="4219431" cy="528967"/>
          </a:xfrm>
          <a:prstGeom prst="rect">
            <a:avLst/>
          </a:prstGeom>
        </p:spPr>
      </p:pic>
      <p:pic>
        <p:nvPicPr>
          <p:cNvPr id="6" name="Obraz 5" descr="logo szkoły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823721" y="5804701"/>
            <a:ext cx="1017704" cy="978367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7" name="Obraz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05162" y="5970543"/>
            <a:ext cx="1890526" cy="81252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8" name="Obraz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2459"/>
            <a:ext cx="3534141" cy="5296793"/>
          </a:xfrm>
          <a:prstGeom prst="rect">
            <a:avLst/>
          </a:prstGeom>
        </p:spPr>
      </p:pic>
      <p:pic>
        <p:nvPicPr>
          <p:cNvPr id="9" name="Obraz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5099" y="5908451"/>
            <a:ext cx="238125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45780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Symbol zastępczy zawartości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48049311"/>
              </p:ext>
            </p:extLst>
          </p:nvPr>
        </p:nvGraphicFramePr>
        <p:xfrm>
          <a:off x="385010" y="946483"/>
          <a:ext cx="11421978" cy="4632770"/>
        </p:xfrm>
        <a:graphic>
          <a:graphicData uri="http://schemas.openxmlformats.org/drawingml/2006/table">
            <a:tbl>
              <a:tblPr firstRow="1" firstCol="1" bandRow="1">
                <a:tableStyleId>{3B4B98B0-60AC-42C2-AFA5-B58CD77FA1E5}</a:tableStyleId>
              </a:tblPr>
              <a:tblGrid>
                <a:gridCol w="635255">
                  <a:extLst>
                    <a:ext uri="{9D8B030D-6E8A-4147-A177-3AD203B41FA5}">
                      <a16:colId xmlns:a16="http://schemas.microsoft.com/office/drawing/2014/main" val="286669391"/>
                    </a:ext>
                  </a:extLst>
                </a:gridCol>
                <a:gridCol w="9185982">
                  <a:extLst>
                    <a:ext uri="{9D8B030D-6E8A-4147-A177-3AD203B41FA5}">
                      <a16:colId xmlns:a16="http://schemas.microsoft.com/office/drawing/2014/main" val="2613776759"/>
                    </a:ext>
                  </a:extLst>
                </a:gridCol>
                <a:gridCol w="1600741">
                  <a:extLst>
                    <a:ext uri="{9D8B030D-6E8A-4147-A177-3AD203B41FA5}">
                      <a16:colId xmlns:a16="http://schemas.microsoft.com/office/drawing/2014/main" val="3148121505"/>
                    </a:ext>
                  </a:extLst>
                </a:gridCol>
              </a:tblGrid>
              <a:tr h="316925">
                <a:tc gridSpan="3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dirty="0">
                          <a:effectLst/>
                        </a:rPr>
                        <a:t>KOSZT EGZAMINÓW W W.O.R.D</a:t>
                      </a:r>
                      <a:endParaRPr lang="pl-PL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4015945"/>
                  </a:ext>
                </a:extLst>
              </a:tr>
              <a:tr h="31692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>
                          <a:effectLst/>
                        </a:rPr>
                        <a:t>1.</a:t>
                      </a:r>
                      <a:endParaRPr lang="pl-P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>
                          <a:effectLst/>
                        </a:rPr>
                        <a:t>Egzamin na kwalifikację wstępną pełną 1000zł/25uczniów </a:t>
                      </a:r>
                      <a:endParaRPr lang="pl-P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dirty="0">
                          <a:effectLst/>
                        </a:rPr>
                        <a:t>40zł/ucz.</a:t>
                      </a:r>
                      <a:endParaRPr lang="pl-PL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335501788"/>
                  </a:ext>
                </a:extLst>
              </a:tr>
              <a:tr h="31692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>
                          <a:effectLst/>
                        </a:rPr>
                        <a:t>2.</a:t>
                      </a:r>
                      <a:endParaRPr lang="pl-P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>
                          <a:effectLst/>
                        </a:rPr>
                        <a:t>Egzamin na kategorię C /1 ucznia</a:t>
                      </a:r>
                      <a:endParaRPr lang="pl-P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>
                          <a:effectLst/>
                        </a:rPr>
                        <a:t>230zł</a:t>
                      </a:r>
                      <a:endParaRPr lang="pl-P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58145404"/>
                  </a:ext>
                </a:extLst>
              </a:tr>
              <a:tr h="31692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>
                          <a:effectLst/>
                        </a:rPr>
                        <a:t>3.</a:t>
                      </a:r>
                      <a:endParaRPr lang="pl-P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>
                          <a:effectLst/>
                        </a:rPr>
                        <a:t>Egzamin na kategorię C+E / 1 ucznia</a:t>
                      </a:r>
                      <a:endParaRPr lang="pl-P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>
                          <a:effectLst/>
                        </a:rPr>
                        <a:t>245zł</a:t>
                      </a:r>
                      <a:endParaRPr lang="pl-P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219746292"/>
                  </a:ext>
                </a:extLst>
              </a:tr>
              <a:tr h="316925">
                <a:tc grid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>
                          <a:effectLst/>
                        </a:rPr>
                        <a:t>Suma</a:t>
                      </a:r>
                      <a:endParaRPr lang="pl-P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>
                          <a:effectLst/>
                        </a:rPr>
                        <a:t>515,00 zł</a:t>
                      </a:r>
                      <a:endParaRPr lang="pl-P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677274973"/>
                  </a:ext>
                </a:extLst>
              </a:tr>
              <a:tr h="512744"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dirty="0" smtClean="0">
                          <a:effectLst/>
                        </a:rPr>
                        <a:t>SUMĘ </a:t>
                      </a:r>
                      <a:r>
                        <a:rPr lang="pl-PL" sz="1800" dirty="0">
                          <a:effectLst/>
                        </a:rPr>
                        <a:t>WYDATKÓW POKRYWA PRZEDSIĘBIORCA </a:t>
                      </a:r>
                      <a:endParaRPr lang="pl-PL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13762995"/>
                  </a:ext>
                </a:extLst>
              </a:tr>
              <a:tr h="316925">
                <a:tc gridSpan="3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dirty="0">
                          <a:effectLst/>
                        </a:rPr>
                        <a:t> </a:t>
                      </a:r>
                      <a:endParaRPr lang="pl-PL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76706699"/>
                  </a:ext>
                </a:extLst>
              </a:tr>
              <a:tr h="316925">
                <a:tc gridSpan="3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>
                          <a:effectLst/>
                        </a:rPr>
                        <a:t>POZOSTAŁE KOSZTY</a:t>
                      </a:r>
                      <a:endParaRPr lang="pl-P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68905279"/>
                  </a:ext>
                </a:extLst>
              </a:tr>
              <a:tr h="31692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>
                          <a:effectLst/>
                        </a:rPr>
                        <a:t>1.</a:t>
                      </a:r>
                      <a:endParaRPr lang="pl-P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dirty="0">
                          <a:effectLst/>
                        </a:rPr>
                        <a:t>Badania lekarskie</a:t>
                      </a:r>
                      <a:endParaRPr lang="pl-PL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>
                          <a:effectLst/>
                        </a:rPr>
                        <a:t>200zł</a:t>
                      </a:r>
                      <a:endParaRPr lang="pl-P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905622393"/>
                  </a:ext>
                </a:extLst>
              </a:tr>
              <a:tr h="31692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>
                          <a:effectLst/>
                        </a:rPr>
                        <a:t>2.</a:t>
                      </a:r>
                      <a:endParaRPr lang="pl-P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>
                          <a:effectLst/>
                        </a:rPr>
                        <a:t>Psychotesty</a:t>
                      </a:r>
                      <a:endParaRPr lang="pl-P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>
                          <a:effectLst/>
                        </a:rPr>
                        <a:t>150zł</a:t>
                      </a:r>
                      <a:endParaRPr lang="pl-P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34122366"/>
                  </a:ext>
                </a:extLst>
              </a:tr>
              <a:tr h="31692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>
                          <a:effectLst/>
                        </a:rPr>
                        <a:t>3.</a:t>
                      </a:r>
                      <a:endParaRPr lang="pl-P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>
                          <a:effectLst/>
                        </a:rPr>
                        <a:t>Karta kierowcy</a:t>
                      </a:r>
                      <a:endParaRPr lang="pl-P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>
                          <a:effectLst/>
                        </a:rPr>
                        <a:t>150zł</a:t>
                      </a:r>
                      <a:endParaRPr lang="pl-P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384295111"/>
                  </a:ext>
                </a:extLst>
              </a:tr>
              <a:tr h="316925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>
                          <a:effectLst/>
                        </a:rPr>
                        <a:t>Suma</a:t>
                      </a:r>
                      <a:endParaRPr lang="pl-P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dirty="0">
                          <a:effectLst/>
                        </a:rPr>
                        <a:t>500,00 zł</a:t>
                      </a:r>
                      <a:endParaRPr lang="pl-PL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903400382"/>
                  </a:ext>
                </a:extLst>
              </a:tr>
              <a:tr h="633851">
                <a:tc gridSpan="3"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dirty="0">
                          <a:effectLst/>
                        </a:rPr>
                        <a:t>SUMĘ WYDATKÓW DLA 10 NAJLEPSZYCH UCZNIÓW KOŃCZĄCYCH KWALIFIKACJĘ WSTĘPNĄ </a:t>
                      </a:r>
                      <a:r>
                        <a:rPr lang="pl-PL" sz="1800" dirty="0" smtClean="0">
                          <a:effectLst/>
                        </a:rPr>
                        <a:t>POKRYWA </a:t>
                      </a:r>
                      <a:r>
                        <a:rPr lang="pl-PL" sz="1800" dirty="0">
                          <a:effectLst/>
                        </a:rPr>
                        <a:t>PRZEDSIĘBIORCA </a:t>
                      </a:r>
                      <a:endParaRPr lang="pl-PL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63127613"/>
                  </a:ext>
                </a:extLst>
              </a:tr>
            </a:tbl>
          </a:graphicData>
        </a:graphic>
      </p:graphicFrame>
      <p:cxnSp>
        <p:nvCxnSpPr>
          <p:cNvPr id="4" name="Łącznik prosty 3"/>
          <p:cNvCxnSpPr/>
          <p:nvPr/>
        </p:nvCxnSpPr>
        <p:spPr>
          <a:xfrm flipV="1">
            <a:off x="0" y="5666708"/>
            <a:ext cx="12192000" cy="46495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Obraz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1931" y="6254101"/>
            <a:ext cx="4219431" cy="528967"/>
          </a:xfrm>
          <a:prstGeom prst="rect">
            <a:avLst/>
          </a:prstGeom>
        </p:spPr>
      </p:pic>
      <p:pic>
        <p:nvPicPr>
          <p:cNvPr id="6" name="Obraz 5" descr="logo szkoły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823721" y="5804701"/>
            <a:ext cx="1017704" cy="978367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7" name="Obraz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05162" y="5970543"/>
            <a:ext cx="1890526" cy="81252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1" name="Tytuł 1"/>
          <p:cNvSpPr>
            <a:spLocks noGrp="1"/>
          </p:cNvSpPr>
          <p:nvPr>
            <p:ph type="title"/>
          </p:nvPr>
        </p:nvSpPr>
        <p:spPr>
          <a:xfrm>
            <a:off x="385010" y="48125"/>
            <a:ext cx="11610678" cy="898358"/>
          </a:xfrm>
        </p:spPr>
        <p:txBody>
          <a:bodyPr>
            <a:normAutofit/>
          </a:bodyPr>
          <a:lstStyle/>
          <a:p>
            <a:pPr algn="ctr"/>
            <a:r>
              <a:rPr lang="pl-PL" sz="4000" spc="300" dirty="0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Finansowanie:</a:t>
            </a:r>
            <a:endParaRPr lang="pl-PL" sz="4000" spc="300" dirty="0">
              <a:ln>
                <a:solidFill>
                  <a:schemeClr val="tx1"/>
                </a:solidFill>
              </a:ln>
              <a:solidFill>
                <a:schemeClr val="tx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pic>
        <p:nvPicPr>
          <p:cNvPr id="8" name="Obraz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5099" y="5908451"/>
            <a:ext cx="238125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602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lny">
  <a:themeElements>
    <a:clrScheme name="Integralny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Integralny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ny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193</TotalTime>
  <Words>630</Words>
  <Application>Microsoft Office PowerPoint</Application>
  <PresentationFormat>Panoramiczny</PresentationFormat>
  <Paragraphs>95</Paragraphs>
  <Slides>13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5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13</vt:i4>
      </vt:variant>
    </vt:vector>
  </HeadingPairs>
  <TitlesOfParts>
    <vt:vector size="19" baseType="lpstr">
      <vt:lpstr>Calibri</vt:lpstr>
      <vt:lpstr>Times New Roman</vt:lpstr>
      <vt:lpstr>Tw Cen MT</vt:lpstr>
      <vt:lpstr>Tw Cen MT Condensed</vt:lpstr>
      <vt:lpstr>Wingdings 3</vt:lpstr>
      <vt:lpstr>Integralny</vt:lpstr>
      <vt:lpstr>Prezentacja programu PowerPoint</vt:lpstr>
      <vt:lpstr>POROZUMIENIE W SPRAWIE UTWORZENIA  KLAS PATRONACKICH</vt:lpstr>
      <vt:lpstr>Prezentacja programu PowerPoint</vt:lpstr>
      <vt:lpstr>Prezentacja programu PowerPoint</vt:lpstr>
      <vt:lpstr>PRAKTYKI ORAZ STAŻE DLA UCZNIÓW I NAUCZYCIELI</vt:lpstr>
      <vt:lpstr>DZIĘKI ODBYTYM PRAKTYKOM I STAŻOM:</vt:lpstr>
      <vt:lpstr>NOWY KIERUNEK KSZTAŁCENIA – TECHNIK POJAZDÓW SAMOCHODOWYCH Z KWALIFIKACJĄ KIEROWCA KATEGORII C, C+E </vt:lpstr>
      <vt:lpstr>Kwalifikacja – kierowca kategorii C, C+E  </vt:lpstr>
      <vt:lpstr>Finansowanie:</vt:lpstr>
      <vt:lpstr>DZIĘKI ZACIEŚNIONEJ WSPÓŁPRACY SZKOŁA MOŻE REALIZOWAĆ KSZTAŁCENIE ZAWODOWE O WYSOKIEJ JAKOŚCI, KTÓRE:</vt:lpstr>
      <vt:lpstr>KORZYŚCI DLA PRACODAWCÓW WYNIKAJĄCE ZE WSPÓŁPRACY  ZE SZKOŁAMI:</vt:lpstr>
      <vt:lpstr>Propozycja zajęć przeprowadzanych w firmie janas Logistics w ramach kształcenia w zawodzie</vt:lpstr>
      <vt:lpstr>DZIĘKUJĘ ZA UWAGĘ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ddd</dc:creator>
  <cp:lastModifiedBy>ZST-1</cp:lastModifiedBy>
  <cp:revision>22</cp:revision>
  <dcterms:created xsi:type="dcterms:W3CDTF">2017-08-24T07:44:43Z</dcterms:created>
  <dcterms:modified xsi:type="dcterms:W3CDTF">2017-08-24T11:05:03Z</dcterms:modified>
</cp:coreProperties>
</file>