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notesMasterIdLst>
    <p:notesMasterId r:id="rId51"/>
  </p:notesMasterIdLst>
  <p:handoutMasterIdLst>
    <p:handoutMasterId r:id="rId52"/>
  </p:handoutMasterIdLst>
  <p:sldIdLst>
    <p:sldId id="256" r:id="rId2"/>
    <p:sldId id="405" r:id="rId3"/>
    <p:sldId id="444" r:id="rId4"/>
    <p:sldId id="445" r:id="rId5"/>
    <p:sldId id="446" r:id="rId6"/>
    <p:sldId id="447" r:id="rId7"/>
    <p:sldId id="448" r:id="rId8"/>
    <p:sldId id="453" r:id="rId9"/>
    <p:sldId id="449" r:id="rId10"/>
    <p:sldId id="450" r:id="rId11"/>
    <p:sldId id="451" r:id="rId12"/>
    <p:sldId id="407" r:id="rId13"/>
    <p:sldId id="406" r:id="rId14"/>
    <p:sldId id="408" r:id="rId15"/>
    <p:sldId id="409" r:id="rId16"/>
    <p:sldId id="410" r:id="rId17"/>
    <p:sldId id="411" r:id="rId18"/>
    <p:sldId id="412" r:id="rId19"/>
    <p:sldId id="413" r:id="rId20"/>
    <p:sldId id="414" r:id="rId21"/>
    <p:sldId id="415" r:id="rId22"/>
    <p:sldId id="416" r:id="rId23"/>
    <p:sldId id="417" r:id="rId24"/>
    <p:sldId id="418" r:id="rId25"/>
    <p:sldId id="419" r:id="rId26"/>
    <p:sldId id="420" r:id="rId27"/>
    <p:sldId id="421" r:id="rId28"/>
    <p:sldId id="422" r:id="rId29"/>
    <p:sldId id="423" r:id="rId30"/>
    <p:sldId id="424" r:id="rId31"/>
    <p:sldId id="426" r:id="rId32"/>
    <p:sldId id="427" r:id="rId33"/>
    <p:sldId id="428" r:id="rId34"/>
    <p:sldId id="429" r:id="rId35"/>
    <p:sldId id="430" r:id="rId36"/>
    <p:sldId id="431" r:id="rId37"/>
    <p:sldId id="432" r:id="rId38"/>
    <p:sldId id="433" r:id="rId39"/>
    <p:sldId id="434" r:id="rId40"/>
    <p:sldId id="435" r:id="rId41"/>
    <p:sldId id="436" r:id="rId42"/>
    <p:sldId id="437" r:id="rId43"/>
    <p:sldId id="438" r:id="rId44"/>
    <p:sldId id="439" r:id="rId45"/>
    <p:sldId id="440" r:id="rId46"/>
    <p:sldId id="441" r:id="rId47"/>
    <p:sldId id="442" r:id="rId48"/>
    <p:sldId id="443" r:id="rId49"/>
    <p:sldId id="452" r:id="rId50"/>
  </p:sldIdLst>
  <p:sldSz cx="9906000" cy="6858000" type="A4"/>
  <p:notesSz cx="9926638" cy="6797675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706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141">
          <p15:clr>
            <a:srgbClr val="A4A3A4"/>
          </p15:clr>
        </p15:guide>
        <p15:guide id="2" pos="312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5BE263C-DBD7-4A20-BB59-AAB30ACAA65A}">
  <a:tblStyle styleId="{69C7853C-536D-4A76-A0AE-DD22124D55A5}" styleName="Styl z motywem 1 — Ak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Styl z motywem 1 — Ak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Styl z motywem 1 — Ak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Styl pośredni 3 — Ak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yl jasny 1 — Ak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Styl jasny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yl jasny 1 — Ak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yl jasny 1 — Ak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083E6E3-FA7D-4D7B-A595-EF9225AFEA82}" styleName="Styl jasny 1 — Ak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Styl jasny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Styl pośredn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Styl pośredni 3 — 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27102A9-8310-4765-A935-A1911B00CA55}" styleName="Styl jasny 1 — Ak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A488322-F2BA-4B5B-9748-0D474271808F}" styleName="Styl pośredni 3 — Ak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Styl pośredni 3 — Ak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8FB837D-C827-4EFA-A057-4D05807E0F7C}" styleName="Styl z motywem 1 — Ak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E3FDE45-AF77-4B5C-9715-49D594BDF05E}" styleName="Styl jasny 1 — Ak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7CE84F3-28C3-443E-9E96-99CF82512B78}" styleName="Styl ciemny 1 — Ak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344D84-9AFB-497E-A393-DC336BA19D2E}" styleName="Styl pośredni 3 — Ak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EC20E35-A176-4012-BC5E-935CFFF8708E}" styleName="Styl pośredni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4C1A8A3-306A-4EB7-A6B1-4F7E0EB9C5D6}" styleName="Styl pośredni 3 — Ak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1EBBBCC-DAD2-459C-BE2E-F6DE35CF9A28}" styleName="Styl ciemny 2 - Akcent 3/Ak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Styl ciemny 2 - Akcent 5/Ak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Styl ciemny 2 - Akcent 1/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96" autoAdjust="0"/>
    <p:restoredTop sz="97714" autoAdjust="0"/>
  </p:normalViewPr>
  <p:slideViewPr>
    <p:cSldViewPr showGuides="1">
      <p:cViewPr>
        <p:scale>
          <a:sx n="79" d="100"/>
          <a:sy n="79" d="100"/>
        </p:scale>
        <p:origin x="-624" y="-72"/>
      </p:cViewPr>
      <p:guideLst>
        <p:guide orient="horz" pos="1706"/>
        <p:guide pos="3120"/>
      </p:guideLst>
    </p:cSldViewPr>
  </p:slideViewPr>
  <p:outlineViewPr>
    <p:cViewPr>
      <p:scale>
        <a:sx n="33" d="100"/>
        <a:sy n="33" d="100"/>
      </p:scale>
      <p:origin x="0" y="66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114" d="100"/>
          <a:sy n="114" d="100"/>
        </p:scale>
        <p:origin x="2160" y="102"/>
      </p:cViewPr>
      <p:guideLst>
        <p:guide orient="horz" pos="2141"/>
        <p:guide pos="312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numeru slajdu 10"/>
          <p:cNvSpPr>
            <a:spLocks noGrp="1"/>
          </p:cNvSpPr>
          <p:nvPr>
            <p:ph type="sldNum" sz="quarter" idx="3"/>
          </p:nvPr>
        </p:nvSpPr>
        <p:spPr>
          <a:xfrm>
            <a:off x="5622925" y="6456363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5AEF1-79CC-439D-B924-02BABF98C153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520841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23B61D-30E4-4D09-A828-E4AB2519AB07}" type="datetimeFigureOut">
              <a:rPr lang="pl-PL" smtClean="0"/>
              <a:pPr/>
              <a:t>2018-01-15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3122613" y="509588"/>
            <a:ext cx="3681412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1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5622799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E4FE29-769A-4DE0-9603-92A9D3E435A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043085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47650" y="228600"/>
            <a:ext cx="9420606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29304" y="5353963"/>
            <a:ext cx="9450324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600200"/>
            <a:ext cx="84201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556001"/>
            <a:ext cx="69342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2018-01-15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2018-01-15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47650" y="228600"/>
            <a:ext cx="9420606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2018-01-15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29304" y="714191"/>
            <a:ext cx="9450324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1447801"/>
            <a:ext cx="222885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447800"/>
            <a:ext cx="652145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2018-01-15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47650" y="228600"/>
            <a:ext cx="9420606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551392" y="4203592"/>
            <a:ext cx="3116131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837597" y="4075290"/>
            <a:ext cx="6006558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064455" y="4087562"/>
            <a:ext cx="5923645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6076946" y="4074175"/>
            <a:ext cx="3583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29304" y="4058555"/>
            <a:ext cx="9450324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535" y="2463560"/>
            <a:ext cx="84201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1312" y="1437449"/>
            <a:ext cx="6952545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2018-01-15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2018-01-15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733043" y="2679192"/>
            <a:ext cx="4140708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032248" y="2679192"/>
            <a:ext cx="4140708" cy="34472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044" y="2678114"/>
            <a:ext cx="4140708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3777" y="3429001"/>
            <a:ext cx="4138393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5550" y="2678113"/>
            <a:ext cx="4140708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0" y="3429001"/>
            <a:ext cx="4140708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2018-01-15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2018-01-15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47650" y="228600"/>
            <a:ext cx="9420606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29304" y="714191"/>
            <a:ext cx="9450324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2018-01-15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47650" y="228600"/>
            <a:ext cx="9420606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2018-01-15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0600" y="3581401"/>
            <a:ext cx="36322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29304" y="714191"/>
            <a:ext cx="9450324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90600" y="2286000"/>
            <a:ext cx="36322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9625" y="1828800"/>
            <a:ext cx="422941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47650" y="228600"/>
            <a:ext cx="9420606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29304" y="5353963"/>
            <a:ext cx="9450324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0335" y="338667"/>
            <a:ext cx="413036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74028" y="2785533"/>
            <a:ext cx="4136673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2018-01-15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08050" y="1371600"/>
            <a:ext cx="386334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47650" y="228600"/>
            <a:ext cx="9420606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29304" y="1679429"/>
            <a:ext cx="9450324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338328"/>
            <a:ext cx="89154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3978" y="6250165"/>
            <a:ext cx="41022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50616E3-A5D3-42C7-824B-A16A7C07FD08}" type="datetimeFigureOut">
              <a:rPr lang="pl-PL" smtClean="0"/>
              <a:pPr/>
              <a:t>2018-01-15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9775" y="6250165"/>
            <a:ext cx="41022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23679" y="6250164"/>
            <a:ext cx="12586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40" y="2675467"/>
            <a:ext cx="8025694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0" y="2581434"/>
            <a:ext cx="9906000" cy="1279614"/>
          </a:xfrm>
        </p:spPr>
        <p:txBody>
          <a:bodyPr>
            <a:noAutofit/>
          </a:bodyPr>
          <a:lstStyle/>
          <a:p>
            <a:r>
              <a:rPr lang="pl-P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Zmiany wprowadzone ustawą o finansowaniu zadań oświatowych</a:t>
            </a:r>
            <a:endParaRPr lang="pl-PL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85900" y="5157192"/>
            <a:ext cx="6934200" cy="571504"/>
          </a:xfrm>
        </p:spPr>
        <p:txBody>
          <a:bodyPr>
            <a:normAutofit/>
          </a:bodyPr>
          <a:lstStyle/>
          <a:p>
            <a:r>
              <a:rPr lang="pl-PL" dirty="0" smtClean="0"/>
              <a:t>Strzelce Krajeńskie 12 stycznia 2017 r.</a:t>
            </a:r>
            <a:endParaRPr lang="pl-PL" dirty="0"/>
          </a:p>
        </p:txBody>
      </p:sp>
      <p:pic>
        <p:nvPicPr>
          <p:cNvPr id="4" name="Obraz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00472" y="220325"/>
            <a:ext cx="9217024" cy="86409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0472" y="116632"/>
            <a:ext cx="9577064" cy="6624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8012142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464" y="116632"/>
            <a:ext cx="9649072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060198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 smtClean="0">
                <a:solidFill>
                  <a:srgbClr val="FF0000"/>
                </a:solidFill>
              </a:rPr>
              <a:t>Zmiany w zakresie awansu zawodowego nauczycieli</a:t>
            </a:r>
            <a:endParaRPr lang="pl-PL" sz="3200" dirty="0">
              <a:solidFill>
                <a:srgbClr val="FF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72483" y="1484789"/>
            <a:ext cx="9433048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488504" y="1526658"/>
            <a:ext cx="892899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800" dirty="0" smtClean="0"/>
              <a:t>Wydłużono </a:t>
            </a:r>
            <a:r>
              <a:rPr lang="pl-PL" sz="2800" b="1" dirty="0"/>
              <a:t>okres stażu </a:t>
            </a:r>
            <a:r>
              <a:rPr lang="pl-PL" sz="2800" dirty="0"/>
              <a:t>wymagany do uzyskania stopnia nauczyciela </a:t>
            </a:r>
            <a:r>
              <a:rPr lang="pl-PL" sz="2800" dirty="0" smtClean="0"/>
              <a:t>kontraktowego do 1 roku i 9 miesięcy (</a:t>
            </a:r>
            <a:r>
              <a:rPr lang="pl-PL" sz="2800" dirty="0" smtClean="0">
                <a:solidFill>
                  <a:srgbClr val="0070C0"/>
                </a:solidFill>
              </a:rPr>
              <a:t>art. 9c ust. 1 pkt 1 KN</a:t>
            </a:r>
            <a:r>
              <a:rPr lang="pl-PL" sz="2800" dirty="0" smtClean="0"/>
              <a:t>).</a:t>
            </a:r>
          </a:p>
          <a:p>
            <a:endParaRPr lang="pl-PL" sz="2800" dirty="0" smtClean="0"/>
          </a:p>
          <a:p>
            <a:r>
              <a:rPr lang="pl-PL" sz="2800" dirty="0" smtClean="0"/>
              <a:t>Zmiana </a:t>
            </a:r>
            <a:r>
              <a:rPr lang="pl-PL" sz="2800" b="1" dirty="0" smtClean="0"/>
              <a:t>zasad zatrudniania nauczyciela w celu odbycia stażu</a:t>
            </a:r>
            <a:r>
              <a:rPr lang="pl-PL" sz="2800" dirty="0" smtClean="0"/>
              <a:t> na stopień nauczyciela kontraktowego – zatrudnienie na czas określony 2 lat szkolnych (</a:t>
            </a:r>
            <a:r>
              <a:rPr lang="pl-PL" sz="2800" dirty="0" smtClean="0">
                <a:solidFill>
                  <a:srgbClr val="0070C0"/>
                </a:solidFill>
              </a:rPr>
              <a:t>art. 10 ust. 3 KN</a:t>
            </a:r>
            <a:r>
              <a:rPr lang="pl-PL" sz="2800" dirty="0" smtClean="0"/>
              <a:t>), brak możliwości przedłużenia stosunku pracy nauczyciela nieposiadającego przygotowania pedagogicznego (</a:t>
            </a:r>
            <a:r>
              <a:rPr lang="pl-PL" sz="2800" dirty="0" smtClean="0">
                <a:solidFill>
                  <a:srgbClr val="0070C0"/>
                </a:solidFill>
              </a:rPr>
              <a:t>art. 10 ust. 3 KN</a:t>
            </a:r>
            <a:r>
              <a:rPr lang="pl-PL" sz="2800" dirty="0" smtClean="0"/>
              <a:t>).</a:t>
            </a:r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xmlns="" val="49521054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 smtClean="0">
                <a:solidFill>
                  <a:srgbClr val="FF0000"/>
                </a:solidFill>
              </a:rPr>
              <a:t>Zmiany w zakresie awansu zawodowego nauczycieli</a:t>
            </a:r>
            <a:endParaRPr lang="pl-PL" sz="3200" dirty="0">
              <a:solidFill>
                <a:srgbClr val="FF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72483" y="1484789"/>
            <a:ext cx="9433048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488504" y="1484786"/>
            <a:ext cx="892899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/>
              <a:t>Zastąpienie komisji kwalifikacyjnej </a:t>
            </a:r>
            <a:r>
              <a:rPr lang="pl-PL" sz="2800" b="1" dirty="0" smtClean="0"/>
              <a:t>komisją egzaminacyjną</a:t>
            </a:r>
            <a:r>
              <a:rPr lang="pl-PL" sz="2800" dirty="0" smtClean="0"/>
              <a:t> w postępowaniu o nadanie stopnia nauczyciela kontraktowego (</a:t>
            </a:r>
            <a:r>
              <a:rPr lang="pl-PL" sz="2800" dirty="0" smtClean="0">
                <a:solidFill>
                  <a:srgbClr val="0070C0"/>
                </a:solidFill>
              </a:rPr>
              <a:t>art. 9b ust. 1 pkt 1 KN</a:t>
            </a:r>
            <a:r>
              <a:rPr lang="pl-PL" sz="2800" dirty="0" smtClean="0"/>
              <a:t>).</a:t>
            </a:r>
          </a:p>
          <a:p>
            <a:endParaRPr lang="pl-PL" sz="2800" dirty="0" smtClean="0"/>
          </a:p>
          <a:p>
            <a:r>
              <a:rPr lang="pl-PL" sz="2800" dirty="0" smtClean="0"/>
              <a:t>Skład komisji egzaminacyjnej (</a:t>
            </a:r>
            <a:r>
              <a:rPr lang="pl-PL" sz="2800" dirty="0" smtClean="0">
                <a:solidFill>
                  <a:srgbClr val="0070C0"/>
                </a:solidFill>
              </a:rPr>
              <a:t>art. 9g ust. 1 KN</a:t>
            </a:r>
            <a:r>
              <a:rPr lang="pl-PL" sz="2800" dirty="0" smtClean="0"/>
              <a:t>):</a:t>
            </a:r>
          </a:p>
          <a:p>
            <a:pPr lvl="1"/>
            <a:r>
              <a:rPr lang="pl-PL" sz="2400" dirty="0"/>
              <a:t>1)	dyrektor lub wicedyrektor szkoły, jako przewodniczący komisji;</a:t>
            </a:r>
          </a:p>
          <a:p>
            <a:pPr lvl="1"/>
            <a:r>
              <a:rPr lang="pl-PL" sz="2400" dirty="0"/>
              <a:t>2)	przedstawiciel organu sprawującego nadzór pedagogiczny;</a:t>
            </a:r>
          </a:p>
          <a:p>
            <a:pPr lvl="1"/>
            <a:r>
              <a:rPr lang="pl-PL" sz="2400" dirty="0"/>
              <a:t>3)	przedstawiciel organu prowadzącego szkołę;</a:t>
            </a:r>
          </a:p>
          <a:p>
            <a:pPr lvl="1"/>
            <a:r>
              <a:rPr lang="pl-PL" sz="2400" dirty="0"/>
              <a:t>4)	ekspert z listy ekspertów prowadzonej przez ministra właściwego do spraw oświaty i wychowania;</a:t>
            </a:r>
          </a:p>
          <a:p>
            <a:pPr lvl="1"/>
            <a:r>
              <a:rPr lang="pl-PL" sz="2400" dirty="0"/>
              <a:t>5)	opiekun stażu</a:t>
            </a:r>
            <a:r>
              <a:rPr lang="pl-PL" sz="2400" dirty="0" smtClean="0"/>
              <a:t>.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xmlns="" val="185318337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 smtClean="0">
                <a:solidFill>
                  <a:srgbClr val="FF0000"/>
                </a:solidFill>
              </a:rPr>
              <a:t>Zmiany w zakresie awansu zawodowego nauczycieli</a:t>
            </a:r>
            <a:endParaRPr lang="pl-PL" sz="3200" dirty="0">
              <a:solidFill>
                <a:srgbClr val="FF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72483" y="1484789"/>
            <a:ext cx="9433048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520951" y="1514624"/>
            <a:ext cx="892899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smtClean="0"/>
              <a:t>Posiedzenia komisji egzaminacyjnych </a:t>
            </a:r>
            <a:r>
              <a:rPr lang="pl-PL" sz="2800" dirty="0" smtClean="0"/>
              <a:t>powoływanych </a:t>
            </a:r>
            <a:r>
              <a:rPr lang="pl-PL" sz="2800" dirty="0"/>
              <a:t>w publicznych szkołach i szkolnych punktach konsultacyjnych przy przedstawicielstwach dyplomatycznych, urzędach konsularnych i przedstawicielstwach wojskowych Rzeczypospolitej Polskiej w celu przeprowadzenia egzaminu wymaganego do nadania stopnia awansu zawodowego nauczyciela </a:t>
            </a:r>
            <a:r>
              <a:rPr lang="pl-PL" sz="2800" dirty="0" smtClean="0"/>
              <a:t>kontraktowego – </a:t>
            </a:r>
            <a:r>
              <a:rPr lang="pl-PL" sz="2800" b="1" dirty="0" smtClean="0"/>
              <a:t>w formie wideokonferencji</a:t>
            </a:r>
            <a:r>
              <a:rPr lang="pl-PL" sz="2800" dirty="0" smtClean="0"/>
              <a:t> (</a:t>
            </a:r>
            <a:r>
              <a:rPr lang="pl-PL" sz="2800" dirty="0" smtClean="0">
                <a:solidFill>
                  <a:srgbClr val="0070C0"/>
                </a:solidFill>
              </a:rPr>
              <a:t>art. 9g ust. 8a KN</a:t>
            </a:r>
            <a:r>
              <a:rPr lang="pl-PL" sz="2800" dirty="0" smtClean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xmlns="" val="410535668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 smtClean="0">
                <a:solidFill>
                  <a:srgbClr val="FF0000"/>
                </a:solidFill>
              </a:rPr>
              <a:t>Zmiany w zakresie awansu zawodowego nauczycieli</a:t>
            </a:r>
            <a:endParaRPr lang="pl-PL" sz="3200" dirty="0">
              <a:solidFill>
                <a:srgbClr val="FF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72483" y="1484789"/>
            <a:ext cx="9433048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520951" y="1514627"/>
            <a:ext cx="892899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/>
              <a:t>Zastąpienie oceny dorobku zawodowego – </a:t>
            </a:r>
            <a:r>
              <a:rPr lang="pl-PL" sz="2800" b="1" dirty="0"/>
              <a:t>oceną </a:t>
            </a:r>
            <a:r>
              <a:rPr lang="pl-PL" sz="2800" b="1" dirty="0" smtClean="0"/>
              <a:t>pracy</a:t>
            </a:r>
            <a:r>
              <a:rPr lang="pl-PL" sz="2800" dirty="0" smtClean="0"/>
              <a:t>.</a:t>
            </a:r>
          </a:p>
          <a:p>
            <a:endParaRPr lang="pl-PL" sz="2800" dirty="0" smtClean="0"/>
          </a:p>
          <a:p>
            <a:r>
              <a:rPr lang="pl-PL" sz="2800" dirty="0" smtClean="0"/>
              <a:t>O </a:t>
            </a:r>
            <a:r>
              <a:rPr lang="pl-PL" sz="2800" dirty="0"/>
              <a:t>nadanie stopnia awansu zawodowego będzie się mógł ubiegać ten nauczyciel, który otrzyma </a:t>
            </a:r>
            <a:r>
              <a:rPr lang="pl-PL" sz="2800" b="1" dirty="0"/>
              <a:t>co najmniej dobrą ocenę </a:t>
            </a:r>
            <a:r>
              <a:rPr lang="pl-PL" sz="2800" b="1" dirty="0" smtClean="0"/>
              <a:t>pracy</a:t>
            </a:r>
            <a:r>
              <a:rPr lang="pl-PL" sz="2800" dirty="0" smtClean="0"/>
              <a:t> (</a:t>
            </a:r>
            <a:r>
              <a:rPr lang="pl-PL" sz="2800" dirty="0" smtClean="0">
                <a:solidFill>
                  <a:srgbClr val="0070C0"/>
                </a:solidFill>
              </a:rPr>
              <a:t>art. 9b ust. 1 KN</a:t>
            </a:r>
            <a:r>
              <a:rPr lang="pl-PL" sz="2800" dirty="0" smtClean="0"/>
              <a:t>).</a:t>
            </a:r>
          </a:p>
          <a:p>
            <a:endParaRPr lang="pl-PL" sz="2800" dirty="0" smtClean="0"/>
          </a:p>
          <a:p>
            <a:r>
              <a:rPr lang="pl-PL" sz="2800" dirty="0" smtClean="0"/>
              <a:t>Zadaniem </a:t>
            </a:r>
            <a:r>
              <a:rPr lang="pl-PL" sz="2800" dirty="0"/>
              <a:t>opiekuna stażu będzie opracowanie </a:t>
            </a:r>
            <a:r>
              <a:rPr lang="pl-PL" sz="2800" b="1" dirty="0"/>
              <a:t>opinii o dorobku zawodowym nauczyciela za okres stażu</a:t>
            </a:r>
            <a:r>
              <a:rPr lang="pl-PL" sz="2800" dirty="0"/>
              <a:t>, zamiast projektu oceny dorobku zawodowego nauczyciela za okres stażu (</a:t>
            </a:r>
            <a:r>
              <a:rPr lang="pl-PL" sz="2800" dirty="0">
                <a:solidFill>
                  <a:srgbClr val="0070C0"/>
                </a:solidFill>
              </a:rPr>
              <a:t>art. 9d ust. 5 </a:t>
            </a:r>
            <a:r>
              <a:rPr lang="pl-PL" sz="2800" dirty="0" smtClean="0">
                <a:solidFill>
                  <a:srgbClr val="0070C0"/>
                </a:solidFill>
              </a:rPr>
              <a:t>KN</a:t>
            </a:r>
            <a:r>
              <a:rPr lang="pl-PL" sz="2800" dirty="0" smtClean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xmlns="" val="175017210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 smtClean="0">
                <a:solidFill>
                  <a:srgbClr val="FF0000"/>
                </a:solidFill>
              </a:rPr>
              <a:t>Zmiany w zakresie awansu zawodowego nauczycieli</a:t>
            </a:r>
            <a:endParaRPr lang="pl-PL" sz="3200" dirty="0">
              <a:solidFill>
                <a:srgbClr val="FF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72483" y="1484789"/>
            <a:ext cx="9433048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520951" y="1514628"/>
            <a:ext cx="892899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/>
              <a:t>Dłuższe przerwy od dnia nadania poprzedniego stopnia awansu zawodowego</a:t>
            </a:r>
            <a:r>
              <a:rPr lang="pl-PL" sz="2800" dirty="0"/>
              <a:t>. </a:t>
            </a:r>
            <a:r>
              <a:rPr lang="pl-PL" sz="2800" dirty="0" smtClean="0"/>
              <a:t>Nauczyciel </a:t>
            </a:r>
            <a:r>
              <a:rPr lang="pl-PL" sz="2800" dirty="0"/>
              <a:t>kontraktowy będzie mógł rozpocząć staż na stopień nauczyciela mianowanego po przepracowaniu w szkole co najmniej 3 lat (zamiast co najmniej 2 lat), a nauczyciel mianowany będzie mógł rozpocząć staż na stopień nauczyciela dyplomowanego po przepracowaniu w szkole co najmniej 4 lat (zamiast co najmniej roku) od dnia nadania poprzedniego stopnia awansu </a:t>
            </a:r>
            <a:r>
              <a:rPr lang="pl-PL" sz="2800" dirty="0" smtClean="0"/>
              <a:t>zawodowego (</a:t>
            </a:r>
            <a:r>
              <a:rPr lang="pl-PL" sz="2800" dirty="0" smtClean="0">
                <a:solidFill>
                  <a:srgbClr val="0070C0"/>
                </a:solidFill>
              </a:rPr>
              <a:t>art. 9d ust. 4 KN</a:t>
            </a:r>
            <a:r>
              <a:rPr lang="pl-PL" sz="2800" dirty="0" smtClean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xmlns="" val="234844877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 smtClean="0">
                <a:solidFill>
                  <a:srgbClr val="FF0000"/>
                </a:solidFill>
              </a:rPr>
              <a:t>Zmiany w zakresie awansu zawodowego nauczycieli</a:t>
            </a:r>
            <a:endParaRPr lang="pl-PL" sz="3200" dirty="0">
              <a:solidFill>
                <a:srgbClr val="FF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72483" y="1484789"/>
            <a:ext cx="9433048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520951" y="1514628"/>
            <a:ext cx="89289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smtClean="0"/>
              <a:t>Skrócenie przerw </a:t>
            </a:r>
            <a:r>
              <a:rPr lang="pl-PL" sz="2800" b="1" dirty="0"/>
              <a:t>między stażami </a:t>
            </a:r>
            <a:r>
              <a:rPr lang="pl-PL" sz="2800" dirty="0" smtClean="0"/>
              <a:t>nauczyciela kontraktowego </a:t>
            </a:r>
            <a:r>
              <a:rPr lang="pl-PL" sz="2800" dirty="0"/>
              <a:t>i </a:t>
            </a:r>
            <a:r>
              <a:rPr lang="pl-PL" sz="2800" dirty="0" smtClean="0"/>
              <a:t>nauczyciela mianowanego, legitymującego </a:t>
            </a:r>
            <a:r>
              <a:rPr lang="pl-PL" sz="2800" dirty="0"/>
              <a:t>się wyróżniającą oceną pracy </a:t>
            </a:r>
            <a:r>
              <a:rPr lang="pl-PL" sz="2800" dirty="0" smtClean="0"/>
              <a:t>– do 2 lat </a:t>
            </a:r>
            <a:r>
              <a:rPr lang="pl-PL" sz="2800" dirty="0"/>
              <a:t>od dnia nadania poprzedniego stopnia awansu zawodowego (</a:t>
            </a:r>
            <a:r>
              <a:rPr lang="pl-PL" sz="2800" dirty="0">
                <a:solidFill>
                  <a:srgbClr val="0070C0"/>
                </a:solidFill>
              </a:rPr>
              <a:t>art</a:t>
            </a:r>
            <a:r>
              <a:rPr lang="pl-PL" sz="2800" dirty="0" smtClean="0">
                <a:solidFill>
                  <a:srgbClr val="0070C0"/>
                </a:solidFill>
              </a:rPr>
              <a:t>. 9d ust. 4a KN</a:t>
            </a:r>
            <a:r>
              <a:rPr lang="pl-PL" sz="2800" dirty="0" smtClean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xmlns="" val="229865450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 smtClean="0">
                <a:solidFill>
                  <a:srgbClr val="FF0000"/>
                </a:solidFill>
              </a:rPr>
              <a:t>Zmiany w zakresie awansu zawodowego nauczycieli</a:t>
            </a:r>
            <a:endParaRPr lang="pl-PL" sz="3200" dirty="0">
              <a:solidFill>
                <a:srgbClr val="FF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72483" y="1484789"/>
            <a:ext cx="9433048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520951" y="1514629"/>
            <a:ext cx="89289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smtClean="0"/>
              <a:t>Wydłużenie okresów zatrudnienia wymaganych do uzyskania stopnia awansu zawodowego </a:t>
            </a:r>
            <a:r>
              <a:rPr lang="pl-PL" sz="2800" dirty="0" smtClean="0"/>
              <a:t>(</a:t>
            </a:r>
            <a:r>
              <a:rPr lang="pl-PL" sz="2800" dirty="0" smtClean="0">
                <a:solidFill>
                  <a:srgbClr val="0070C0"/>
                </a:solidFill>
              </a:rPr>
              <a:t>art. 9e ust. 1-3 KN</a:t>
            </a:r>
            <a:r>
              <a:rPr lang="pl-PL" sz="2800" dirty="0" smtClean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xmlns="" val="277338821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 smtClean="0">
                <a:solidFill>
                  <a:srgbClr val="FF0000"/>
                </a:solidFill>
              </a:rPr>
              <a:t>Zmiany w zakresie awansu zawodowego nauczycieli</a:t>
            </a:r>
            <a:endParaRPr lang="pl-PL" sz="3200" dirty="0">
              <a:solidFill>
                <a:srgbClr val="FF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72483" y="1484789"/>
            <a:ext cx="9433048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520951" y="1514629"/>
            <a:ext cx="89289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/>
              <a:t>Objęcie awansem zawodowym nauczycieli zatrudnionych </a:t>
            </a:r>
            <a:r>
              <a:rPr lang="pl-PL" sz="2800" b="1" dirty="0"/>
              <a:t>w innych formach wychowania </a:t>
            </a:r>
            <a:r>
              <a:rPr lang="pl-PL" sz="2800" b="1" dirty="0" smtClean="0"/>
              <a:t>przedszkolnego </a:t>
            </a:r>
            <a:r>
              <a:rPr lang="pl-PL" sz="2800" dirty="0" smtClean="0"/>
              <a:t>(</a:t>
            </a:r>
            <a:r>
              <a:rPr lang="pl-PL" sz="2800" dirty="0" smtClean="0">
                <a:solidFill>
                  <a:srgbClr val="0070C0"/>
                </a:solidFill>
              </a:rPr>
              <a:t>art. 1 ust. 2 pkt 2 lit. c KN</a:t>
            </a:r>
            <a:r>
              <a:rPr lang="pl-PL" sz="2800" dirty="0" smtClean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xmlns="" val="104210181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>
                <a:solidFill>
                  <a:srgbClr val="FF0000"/>
                </a:solidFill>
              </a:rPr>
              <a:t>Podstawa prawna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72483" y="1484789"/>
            <a:ext cx="9433048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488504" y="1726293"/>
            <a:ext cx="892899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>
                <a:solidFill>
                  <a:srgbClr val="0070C0"/>
                </a:solidFill>
              </a:rPr>
              <a:t>Ustawa </a:t>
            </a:r>
            <a:r>
              <a:rPr lang="pl-PL" sz="2800" dirty="0" smtClean="0">
                <a:solidFill>
                  <a:srgbClr val="0070C0"/>
                </a:solidFill>
              </a:rPr>
              <a:t>z </a:t>
            </a:r>
            <a:r>
              <a:rPr lang="pl-PL" sz="2800" dirty="0">
                <a:solidFill>
                  <a:srgbClr val="0070C0"/>
                </a:solidFill>
              </a:rPr>
              <a:t>dnia 27 października 2017 </a:t>
            </a:r>
            <a:r>
              <a:rPr lang="pl-PL" sz="2800" dirty="0" smtClean="0">
                <a:solidFill>
                  <a:srgbClr val="0070C0"/>
                </a:solidFill>
              </a:rPr>
              <a:t>r. </a:t>
            </a:r>
            <a:r>
              <a:rPr lang="pl-PL" sz="2800" b="1" dirty="0" smtClean="0">
                <a:solidFill>
                  <a:srgbClr val="0070C0"/>
                </a:solidFill>
              </a:rPr>
              <a:t>o </a:t>
            </a:r>
            <a:r>
              <a:rPr lang="pl-PL" sz="2800" b="1" dirty="0">
                <a:solidFill>
                  <a:srgbClr val="0070C0"/>
                </a:solidFill>
              </a:rPr>
              <a:t>finansowaniu zadań oświatowych</a:t>
            </a:r>
            <a:r>
              <a:rPr lang="pl-PL" sz="2800" dirty="0">
                <a:solidFill>
                  <a:srgbClr val="0070C0"/>
                </a:solidFill>
              </a:rPr>
              <a:t> </a:t>
            </a:r>
            <a:r>
              <a:rPr lang="pl-PL" sz="2800" dirty="0" smtClean="0">
                <a:solidFill>
                  <a:srgbClr val="0070C0"/>
                </a:solidFill>
              </a:rPr>
              <a:t>(Dz. U. z 2017 r. poz. 2203).</a:t>
            </a:r>
          </a:p>
          <a:p>
            <a:endParaRPr lang="pl-PL" sz="2800" dirty="0">
              <a:solidFill>
                <a:srgbClr val="0070C0"/>
              </a:solidFill>
            </a:endParaRPr>
          </a:p>
          <a:p>
            <a:r>
              <a:rPr lang="pl-PL" sz="2800" dirty="0" smtClean="0">
                <a:solidFill>
                  <a:srgbClr val="0070C0"/>
                </a:solidFill>
              </a:rPr>
              <a:t>Ustawa z dnia 26 stycznia 1982 r. – </a:t>
            </a:r>
            <a:r>
              <a:rPr lang="pl-PL" sz="2800" b="1" dirty="0" smtClean="0">
                <a:solidFill>
                  <a:srgbClr val="0070C0"/>
                </a:solidFill>
              </a:rPr>
              <a:t>Karta Nauczyciela </a:t>
            </a:r>
            <a:r>
              <a:rPr lang="pl-PL" sz="2800" dirty="0" smtClean="0">
                <a:solidFill>
                  <a:srgbClr val="0070C0"/>
                </a:solidFill>
              </a:rPr>
              <a:t>(Dz. U. z 2017 r. poz. 1189, z późn. zm.) – dalej KN.</a:t>
            </a:r>
          </a:p>
          <a:p>
            <a:endParaRPr lang="pl-PL" sz="2800" dirty="0">
              <a:solidFill>
                <a:srgbClr val="0070C0"/>
              </a:solidFill>
            </a:endParaRPr>
          </a:p>
          <a:p>
            <a:r>
              <a:rPr lang="pl-PL" sz="2800" dirty="0" smtClean="0">
                <a:solidFill>
                  <a:srgbClr val="0070C0"/>
                </a:solidFill>
              </a:rPr>
              <a:t>Ustawa z dnia 14 grudnia 2016 r. – </a:t>
            </a:r>
            <a:r>
              <a:rPr lang="pl-PL" sz="2800" b="1" dirty="0" smtClean="0">
                <a:solidFill>
                  <a:srgbClr val="0070C0"/>
                </a:solidFill>
              </a:rPr>
              <a:t>Prawo oświatowe </a:t>
            </a:r>
            <a:r>
              <a:rPr lang="pl-PL" sz="2800" dirty="0" smtClean="0">
                <a:solidFill>
                  <a:srgbClr val="0070C0"/>
                </a:solidFill>
              </a:rPr>
              <a:t>(Dz. U. z 2017 r. poz. 59, z późn. zm.) – dalej pr. </a:t>
            </a:r>
            <a:r>
              <a:rPr lang="pl-PL" sz="2800" dirty="0" err="1" smtClean="0">
                <a:solidFill>
                  <a:srgbClr val="0070C0"/>
                </a:solidFill>
              </a:rPr>
              <a:t>ośw</a:t>
            </a:r>
            <a:r>
              <a:rPr lang="pl-PL" sz="2800" dirty="0" smtClean="0">
                <a:solidFill>
                  <a:srgbClr val="0070C0"/>
                </a:solidFill>
              </a:rPr>
              <a:t>.</a:t>
            </a:r>
            <a:endParaRPr lang="pl-PL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681771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 smtClean="0">
                <a:solidFill>
                  <a:srgbClr val="FF0000"/>
                </a:solidFill>
              </a:rPr>
              <a:t>Zmiany w zakresie awansu zawodowego nauczycieli</a:t>
            </a:r>
            <a:endParaRPr lang="pl-PL" sz="3200" dirty="0">
              <a:solidFill>
                <a:srgbClr val="FF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72483" y="1484789"/>
            <a:ext cx="9433048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520951" y="1514624"/>
            <a:ext cx="892899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/>
              <a:t>Nowa </a:t>
            </a:r>
            <a:r>
              <a:rPr lang="pl-PL" sz="2800" b="1" dirty="0" smtClean="0"/>
              <a:t>przesłanka nabycia stopnia nauczyciela mianowanego z mocy </a:t>
            </a:r>
            <a:r>
              <a:rPr lang="pl-PL" sz="2800" b="1" dirty="0"/>
              <a:t>prawa </a:t>
            </a:r>
            <a:r>
              <a:rPr lang="pl-PL" sz="2800" dirty="0"/>
              <a:t>- </a:t>
            </a:r>
            <a:r>
              <a:rPr lang="pl-PL" sz="2800" dirty="0" smtClean="0"/>
              <a:t>nauczyciel akademicki, </a:t>
            </a:r>
            <a:r>
              <a:rPr lang="pl-PL" sz="2800" dirty="0"/>
              <a:t>posiadający stopień naukowy oraz legitymujący się co najmniej 5-letnim okresem pracy w szkole wyższej, z dniem nawiązania stosunku pracy w szkole (</a:t>
            </a:r>
            <a:r>
              <a:rPr lang="pl-PL" sz="2800" dirty="0" smtClean="0">
                <a:solidFill>
                  <a:srgbClr val="0070C0"/>
                </a:solidFill>
              </a:rPr>
              <a:t>art. 9a ust. 5 KN</a:t>
            </a:r>
            <a:r>
              <a:rPr lang="pl-PL" sz="2800" dirty="0" smtClean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xmlns="" val="277171852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 smtClean="0">
                <a:solidFill>
                  <a:srgbClr val="FF0000"/>
                </a:solidFill>
              </a:rPr>
              <a:t>Zmiany w zakresie awansu zawodowego nauczycieli</a:t>
            </a:r>
            <a:endParaRPr lang="pl-PL" sz="3200" dirty="0">
              <a:solidFill>
                <a:srgbClr val="FF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72483" y="1484789"/>
            <a:ext cx="9433048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520951" y="1514623"/>
            <a:ext cx="892899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/>
              <a:t>Awans zawodowy </a:t>
            </a:r>
            <a:r>
              <a:rPr lang="pl-PL" sz="2800" b="1" dirty="0" smtClean="0"/>
              <a:t>nauczycieli zatrudnionych w placówkach doskonalenia nauczycieli</a:t>
            </a:r>
            <a:r>
              <a:rPr lang="pl-PL" sz="2800" dirty="0" smtClean="0"/>
              <a:t>.</a:t>
            </a:r>
          </a:p>
          <a:p>
            <a:endParaRPr lang="pl-PL" sz="2800" dirty="0" smtClean="0"/>
          </a:p>
          <a:p>
            <a:r>
              <a:rPr lang="pl-PL" sz="2800" dirty="0" smtClean="0"/>
              <a:t>Awans zawodowy </a:t>
            </a:r>
            <a:r>
              <a:rPr lang="pl-PL" sz="2800" b="1" dirty="0" smtClean="0"/>
              <a:t>dyrektora szkoły będącego jej organem prowadzącym</a:t>
            </a:r>
            <a:r>
              <a:rPr lang="pl-PL" sz="2800" dirty="0" smtClean="0"/>
              <a:t>.</a:t>
            </a:r>
          </a:p>
          <a:p>
            <a:endParaRPr lang="pl-PL" sz="2800" dirty="0" smtClean="0"/>
          </a:p>
          <a:p>
            <a:r>
              <a:rPr lang="pl-PL" sz="2800" dirty="0" smtClean="0"/>
              <a:t>Awans zawodowy </a:t>
            </a:r>
            <a:r>
              <a:rPr lang="pl-PL" sz="2800" b="1" dirty="0" smtClean="0"/>
              <a:t>nauczyciela przywróconego do pracy</a:t>
            </a:r>
            <a:r>
              <a:rPr lang="pl-PL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86024742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 smtClean="0">
                <a:solidFill>
                  <a:srgbClr val="FF0000"/>
                </a:solidFill>
              </a:rPr>
              <a:t>Ocena pracy nauczycieli</a:t>
            </a:r>
            <a:endParaRPr lang="pl-PL" sz="3200" dirty="0">
              <a:solidFill>
                <a:srgbClr val="FF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72483" y="1484789"/>
            <a:ext cx="9433048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520951" y="1514623"/>
            <a:ext cx="8928992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/>
              <a:t>Ocena pracy nauczycieli ustalana </a:t>
            </a:r>
            <a:r>
              <a:rPr lang="pl-PL" sz="2800" b="1" dirty="0" smtClean="0"/>
              <a:t>okresowo</a:t>
            </a:r>
            <a:r>
              <a:rPr lang="pl-PL" sz="2800" dirty="0" smtClean="0"/>
              <a:t> (</a:t>
            </a:r>
            <a:r>
              <a:rPr lang="pl-PL" sz="2800" dirty="0" smtClean="0">
                <a:solidFill>
                  <a:srgbClr val="0070C0"/>
                </a:solidFill>
              </a:rPr>
              <a:t>art. 6a ust. 1 KN</a:t>
            </a:r>
            <a:r>
              <a:rPr lang="pl-PL" sz="2800" dirty="0" smtClean="0"/>
              <a:t>):</a:t>
            </a:r>
          </a:p>
          <a:p>
            <a:pPr lvl="1"/>
            <a:r>
              <a:rPr lang="pl-PL" sz="2400" dirty="0"/>
              <a:t>1)	po zakończeniu stażu na stopień nauczyciela kontraktowego, nauczyciela mianowanego i nauczyciela dyplomowanego;</a:t>
            </a:r>
          </a:p>
          <a:p>
            <a:pPr lvl="1"/>
            <a:r>
              <a:rPr lang="pl-PL" sz="2400" dirty="0"/>
              <a:t>2)	po zakończeniu dodatkowego stażu, o którym mowa w art. 9g ust. 8 </a:t>
            </a:r>
            <a:r>
              <a:rPr lang="pl-PL" sz="2400" dirty="0" smtClean="0"/>
              <a:t>KN;</a:t>
            </a:r>
            <a:endParaRPr lang="pl-PL" sz="2400" dirty="0"/>
          </a:p>
          <a:p>
            <a:pPr lvl="1"/>
            <a:r>
              <a:rPr lang="pl-PL" sz="2400" dirty="0" smtClean="0"/>
              <a:t>3)	co 3 lata pracy w szkole od dnia uzyskania stopnia nauczyciela kontraktowego, nauczyciela mianowanego i nauczyciela dyplomowanego.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xmlns="" val="376577388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 smtClean="0">
                <a:solidFill>
                  <a:srgbClr val="FF0000"/>
                </a:solidFill>
              </a:rPr>
              <a:t>Ocena pracy nauczycieli</a:t>
            </a:r>
            <a:endParaRPr lang="pl-PL" sz="3200" dirty="0">
              <a:solidFill>
                <a:srgbClr val="FF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72483" y="1484789"/>
            <a:ext cx="9433048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520951" y="1514623"/>
            <a:ext cx="892899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/>
              <a:t>Ocena pracy nauczycieli ustalana </a:t>
            </a:r>
            <a:r>
              <a:rPr lang="pl-PL" sz="2800" b="1" dirty="0" smtClean="0"/>
              <a:t>na wniosek </a:t>
            </a:r>
            <a:r>
              <a:rPr lang="pl-PL" sz="2800" dirty="0" smtClean="0"/>
              <a:t>(</a:t>
            </a:r>
            <a:r>
              <a:rPr lang="pl-PL" sz="2800" dirty="0" smtClean="0">
                <a:solidFill>
                  <a:srgbClr val="0070C0"/>
                </a:solidFill>
              </a:rPr>
              <a:t>art. 6a ust. 1d KN</a:t>
            </a:r>
            <a:r>
              <a:rPr lang="pl-PL" sz="2800" dirty="0" smtClean="0"/>
              <a:t>):</a:t>
            </a:r>
          </a:p>
          <a:p>
            <a:pPr lvl="1"/>
            <a:r>
              <a:rPr lang="pl-PL" sz="2400" dirty="0" smtClean="0"/>
              <a:t>1</a:t>
            </a:r>
            <a:r>
              <a:rPr lang="pl-PL" sz="2400" dirty="0"/>
              <a:t>)	nauczyciela;</a:t>
            </a:r>
          </a:p>
          <a:p>
            <a:pPr lvl="1"/>
            <a:r>
              <a:rPr lang="pl-PL" sz="2400" dirty="0"/>
              <a:t>2)	organu sprawującego nadzór pedagogiczny, a w przypadku nauczycieli placówek doskonalenia nauczycieli – kuratora oświaty;</a:t>
            </a:r>
          </a:p>
          <a:p>
            <a:pPr lvl="1"/>
            <a:r>
              <a:rPr lang="pl-PL" sz="2400" dirty="0"/>
              <a:t>3)	organu prowadzącego szkołę;</a:t>
            </a:r>
          </a:p>
          <a:p>
            <a:pPr lvl="1"/>
            <a:r>
              <a:rPr lang="pl-PL" sz="2400" dirty="0"/>
              <a:t>4)	rady szkoły;</a:t>
            </a:r>
          </a:p>
          <a:p>
            <a:pPr lvl="1"/>
            <a:r>
              <a:rPr lang="pl-PL" sz="2400" dirty="0"/>
              <a:t>5)	rady rodziców</a:t>
            </a:r>
            <a:r>
              <a:rPr lang="pl-PL" sz="2400" dirty="0" smtClean="0"/>
              <a:t>.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xmlns="" val="363199791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 smtClean="0">
                <a:solidFill>
                  <a:srgbClr val="FF0000"/>
                </a:solidFill>
              </a:rPr>
              <a:t>Ocena pracy nauczycieli</a:t>
            </a:r>
            <a:endParaRPr lang="pl-PL" sz="3200" dirty="0">
              <a:solidFill>
                <a:srgbClr val="FF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72483" y="1484789"/>
            <a:ext cx="9433048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520951" y="1514625"/>
            <a:ext cx="89289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/>
              <a:t>Dodanie </a:t>
            </a:r>
            <a:r>
              <a:rPr lang="pl-PL" sz="2800" dirty="0"/>
              <a:t>do katalogu ocen </a:t>
            </a:r>
            <a:r>
              <a:rPr lang="pl-PL" sz="2800" dirty="0" smtClean="0"/>
              <a:t>nauczyciela, </a:t>
            </a:r>
            <a:r>
              <a:rPr lang="pl-PL" sz="2800" dirty="0"/>
              <a:t>obejmującego ocenę wyróżniającą, ocenę dobrą i ocenę negatywną – </a:t>
            </a:r>
            <a:r>
              <a:rPr lang="pl-PL" sz="2800" b="1" dirty="0"/>
              <a:t>oceny bardzo </a:t>
            </a:r>
            <a:r>
              <a:rPr lang="pl-PL" sz="2800" b="1" dirty="0" smtClean="0"/>
              <a:t>dobrej </a:t>
            </a:r>
            <a:r>
              <a:rPr lang="pl-PL" sz="2800" dirty="0" smtClean="0"/>
              <a:t>(</a:t>
            </a:r>
            <a:r>
              <a:rPr lang="pl-PL" sz="2800" dirty="0" smtClean="0">
                <a:solidFill>
                  <a:srgbClr val="0070C0"/>
                </a:solidFill>
              </a:rPr>
              <a:t>art. 6a ust. 4 KN</a:t>
            </a:r>
            <a:r>
              <a:rPr lang="pl-PL" sz="2800" dirty="0" smtClean="0"/>
              <a:t>)</a:t>
            </a:r>
            <a:r>
              <a:rPr lang="pl-PL" sz="2400" dirty="0" smtClean="0"/>
              <a:t>.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xmlns="" val="70515820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 smtClean="0">
                <a:solidFill>
                  <a:srgbClr val="FF0000"/>
                </a:solidFill>
              </a:rPr>
              <a:t>Ocena pracy nauczycieli</a:t>
            </a:r>
            <a:endParaRPr lang="pl-PL" sz="3200" dirty="0">
              <a:solidFill>
                <a:srgbClr val="FF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72483" y="1484789"/>
            <a:ext cx="9433048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520951" y="1514626"/>
            <a:ext cx="892899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/>
              <a:t>Określenie </a:t>
            </a:r>
            <a:r>
              <a:rPr lang="pl-PL" sz="2800" b="1" dirty="0" smtClean="0"/>
              <a:t>ogólnych kryteriów oceny nauczyciela </a:t>
            </a:r>
            <a:r>
              <a:rPr lang="pl-PL" sz="2800" dirty="0" smtClean="0"/>
              <a:t>(</a:t>
            </a:r>
            <a:r>
              <a:rPr lang="pl-PL" sz="2800" dirty="0" smtClean="0">
                <a:solidFill>
                  <a:srgbClr val="0070C0"/>
                </a:solidFill>
              </a:rPr>
              <a:t>art. 6a ust. 1e i 1f </a:t>
            </a:r>
            <a:r>
              <a:rPr lang="pl-PL" sz="2800" dirty="0">
                <a:solidFill>
                  <a:srgbClr val="0070C0"/>
                </a:solidFill>
              </a:rPr>
              <a:t>KN</a:t>
            </a:r>
            <a:r>
              <a:rPr lang="pl-PL" sz="2800" dirty="0"/>
              <a:t>).</a:t>
            </a:r>
          </a:p>
          <a:p>
            <a:endParaRPr lang="pl-PL" sz="2800" dirty="0"/>
          </a:p>
          <a:p>
            <a:r>
              <a:rPr lang="pl-PL" sz="2800" b="1" dirty="0"/>
              <a:t>Szczegółowe kryteria </a:t>
            </a:r>
            <a:r>
              <a:rPr lang="pl-PL" sz="2800" dirty="0"/>
              <a:t>zostaną określone w rozporządzeniach ministra właściwego do spraw oświaty i wychowania, ministra właściwego do spraw kultury i ochrony dziedzictwa narodowego (w stosunku do nauczycieli szkół artystycznych) lub Ministra Sprawiedliwości (w stosunku do nauczycieli zakładów poprawczych i schronisk dla nieletnich</a:t>
            </a:r>
            <a:r>
              <a:rPr lang="pl-PL" sz="2800" dirty="0" smtClean="0"/>
              <a:t>).</a:t>
            </a:r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xmlns="" val="4277147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 smtClean="0">
                <a:solidFill>
                  <a:srgbClr val="FF0000"/>
                </a:solidFill>
              </a:rPr>
              <a:t>Ocena pracy nauczycieli</a:t>
            </a:r>
            <a:endParaRPr lang="pl-PL" sz="3200" dirty="0">
              <a:solidFill>
                <a:srgbClr val="FF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72483" y="1484789"/>
            <a:ext cx="9433048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520951" y="1514627"/>
            <a:ext cx="892899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smtClean="0"/>
              <a:t>Wskaźniki </a:t>
            </a:r>
            <a:r>
              <a:rPr lang="pl-PL" sz="2800" b="1" dirty="0"/>
              <a:t>oceny pracy nauczycieli</a:t>
            </a:r>
            <a:r>
              <a:rPr lang="pl-PL" sz="2800" dirty="0"/>
              <a:t>, odnoszące się do poziomu spełniania poszczególnych kryteriów oceny pracy nauczycieli na poszczególnych stopniach awansu zawodowego, będą określać w drodze </a:t>
            </a:r>
            <a:r>
              <a:rPr lang="pl-PL" sz="2800" b="1" dirty="0" smtClean="0"/>
              <a:t>regulaminu</a:t>
            </a:r>
            <a:r>
              <a:rPr lang="pl-PL" sz="2800" dirty="0" smtClean="0"/>
              <a:t>: dyrektor szkoły, organ sprawujący nadzór pedagogiczny lub kurator oświaty (</a:t>
            </a:r>
            <a:r>
              <a:rPr lang="pl-PL" sz="2800" dirty="0" smtClean="0">
                <a:solidFill>
                  <a:srgbClr val="0070C0"/>
                </a:solidFill>
              </a:rPr>
              <a:t>art. 6a ust. 14, 16 i 17 KN</a:t>
            </a:r>
            <a:r>
              <a:rPr lang="pl-PL" sz="2800" dirty="0" smtClean="0"/>
              <a:t>).</a:t>
            </a:r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xmlns="" val="42502244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 smtClean="0">
                <a:solidFill>
                  <a:srgbClr val="FF0000"/>
                </a:solidFill>
              </a:rPr>
              <a:t>Ocena pracy nauczycieli</a:t>
            </a:r>
            <a:endParaRPr lang="pl-PL" sz="3200" dirty="0">
              <a:solidFill>
                <a:srgbClr val="FF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72483" y="1484789"/>
            <a:ext cx="9433048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520951" y="1514629"/>
            <a:ext cx="89289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/>
              <a:t>Nowy obowiązek </a:t>
            </a:r>
            <a:r>
              <a:rPr lang="pl-PL" sz="2800" dirty="0"/>
              <a:t>nauczyciela – </a:t>
            </a:r>
            <a:r>
              <a:rPr lang="pl-PL" sz="2800" b="1" dirty="0"/>
              <a:t>obowiązek doskonalenia zawodowego, zgodnie z potrzebami szkoły </a:t>
            </a:r>
            <a:r>
              <a:rPr lang="pl-PL" sz="2800" dirty="0" smtClean="0"/>
              <a:t>(</a:t>
            </a:r>
            <a:r>
              <a:rPr lang="pl-PL" sz="2800" dirty="0" smtClean="0">
                <a:solidFill>
                  <a:srgbClr val="0070C0"/>
                </a:solidFill>
              </a:rPr>
              <a:t>art. 6 pkt 3a KN</a:t>
            </a:r>
            <a:r>
              <a:rPr lang="pl-PL" sz="2800" dirty="0" smtClean="0"/>
              <a:t>).</a:t>
            </a:r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xmlns="" val="166909709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 smtClean="0">
                <a:solidFill>
                  <a:srgbClr val="FF0000"/>
                </a:solidFill>
              </a:rPr>
              <a:t>Ocena pracy nauczycieli</a:t>
            </a:r>
            <a:endParaRPr lang="pl-PL" sz="3200" dirty="0">
              <a:solidFill>
                <a:srgbClr val="FF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72483" y="1484789"/>
            <a:ext cx="9433048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520951" y="1514627"/>
            <a:ext cx="892899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smtClean="0"/>
              <a:t>Terminy</a:t>
            </a:r>
            <a:r>
              <a:rPr lang="pl-PL" sz="2800" dirty="0" smtClean="0"/>
              <a:t> </a:t>
            </a:r>
            <a:r>
              <a:rPr lang="pl-PL" sz="2800" dirty="0"/>
              <a:t>dokonywania oceny pracy (</a:t>
            </a:r>
            <a:r>
              <a:rPr lang="pl-PL" sz="2800" dirty="0">
                <a:solidFill>
                  <a:srgbClr val="0070C0"/>
                </a:solidFill>
              </a:rPr>
              <a:t>art. 6a ust. 1a-1c, </a:t>
            </a:r>
            <a:r>
              <a:rPr lang="pl-PL" sz="2800" dirty="0" smtClean="0">
                <a:solidFill>
                  <a:srgbClr val="0070C0"/>
                </a:solidFill>
              </a:rPr>
              <a:t>2-2b KN</a:t>
            </a:r>
            <a:r>
              <a:rPr lang="pl-PL" sz="2800" dirty="0" smtClean="0"/>
              <a:t>), </a:t>
            </a:r>
            <a:r>
              <a:rPr lang="pl-PL" sz="2800" b="1" dirty="0"/>
              <a:t>podmioty</a:t>
            </a:r>
            <a:r>
              <a:rPr lang="pl-PL" sz="2800" dirty="0"/>
              <a:t> dokonujące oceny i ją opiniujące (</a:t>
            </a:r>
            <a:r>
              <a:rPr lang="pl-PL" sz="2800" dirty="0">
                <a:solidFill>
                  <a:srgbClr val="0070C0"/>
                </a:solidFill>
              </a:rPr>
              <a:t>art. 6a ust. </a:t>
            </a:r>
            <a:r>
              <a:rPr lang="pl-PL" sz="2800" dirty="0" smtClean="0">
                <a:solidFill>
                  <a:srgbClr val="0070C0"/>
                </a:solidFill>
              </a:rPr>
              <a:t>5-7 KN</a:t>
            </a:r>
            <a:r>
              <a:rPr lang="pl-PL" sz="2800" dirty="0" smtClean="0"/>
              <a:t>), </a:t>
            </a:r>
            <a:r>
              <a:rPr lang="pl-PL" sz="2800" dirty="0"/>
              <a:t>a także rodzaje </a:t>
            </a:r>
            <a:r>
              <a:rPr lang="pl-PL" sz="2800" b="1" dirty="0"/>
              <a:t>decyzji organu rozpatrującemu odwołanie</a:t>
            </a:r>
            <a:r>
              <a:rPr lang="pl-PL" sz="2800" dirty="0"/>
              <a:t> od oceny pracy lub wniosek o ponowne jej ustalenia (</a:t>
            </a:r>
            <a:r>
              <a:rPr lang="pl-PL" sz="2800" dirty="0">
                <a:solidFill>
                  <a:srgbClr val="0070C0"/>
                </a:solidFill>
              </a:rPr>
              <a:t>art. 6a ust. </a:t>
            </a:r>
            <a:r>
              <a:rPr lang="pl-PL" sz="2800" dirty="0" smtClean="0">
                <a:solidFill>
                  <a:srgbClr val="0070C0"/>
                </a:solidFill>
              </a:rPr>
              <a:t>10a KN</a:t>
            </a:r>
            <a:r>
              <a:rPr lang="pl-PL" sz="2800" dirty="0" smtClean="0"/>
              <a:t>):</a:t>
            </a:r>
          </a:p>
          <a:p>
            <a:pPr lvl="1"/>
            <a:r>
              <a:rPr lang="pl-PL" sz="2400" dirty="0"/>
              <a:t>1)	</a:t>
            </a:r>
            <a:r>
              <a:rPr lang="pl-PL" sz="2400" dirty="0" smtClean="0"/>
              <a:t>podtrzymanie </a:t>
            </a:r>
            <a:r>
              <a:rPr lang="pl-PL" sz="2400" dirty="0"/>
              <a:t>oceny pracy dokonanej przez organ oceniający, albo</a:t>
            </a:r>
          </a:p>
          <a:p>
            <a:pPr lvl="1"/>
            <a:r>
              <a:rPr lang="pl-PL" sz="2400" dirty="0"/>
              <a:t>2)	</a:t>
            </a:r>
            <a:r>
              <a:rPr lang="pl-PL" sz="2400" dirty="0" smtClean="0"/>
              <a:t>uchylenie </a:t>
            </a:r>
            <a:r>
              <a:rPr lang="pl-PL" sz="2400" dirty="0"/>
              <a:t>oceny pracy dokonanej przez organ oceniający, oraz </a:t>
            </a:r>
            <a:r>
              <a:rPr lang="pl-PL" sz="2400" dirty="0" smtClean="0"/>
              <a:t>ustalenie </a:t>
            </a:r>
            <a:r>
              <a:rPr lang="pl-PL" sz="2400" dirty="0"/>
              <a:t>nowej oceny pracy nauczyciela, albo</a:t>
            </a:r>
          </a:p>
          <a:p>
            <a:pPr lvl="1"/>
            <a:r>
              <a:rPr lang="pl-PL" sz="2400" dirty="0"/>
              <a:t>3)	</a:t>
            </a:r>
            <a:r>
              <a:rPr lang="pl-PL" sz="2400" dirty="0" smtClean="0"/>
              <a:t>uchylenie </a:t>
            </a:r>
            <a:r>
              <a:rPr lang="pl-PL" sz="2400" dirty="0"/>
              <a:t>oceny pracy dokonanej przez organ oceniający, oraz </a:t>
            </a:r>
            <a:r>
              <a:rPr lang="pl-PL" sz="2400" dirty="0" smtClean="0"/>
              <a:t>przekazanie </a:t>
            </a:r>
            <a:r>
              <a:rPr lang="pl-PL" sz="2400" dirty="0"/>
              <a:t>sprawy do ponownego ustalenia oceny pracy, jeżeli ocena pracy została dokonana z naruszeniem </a:t>
            </a:r>
            <a:r>
              <a:rPr lang="pl-PL" sz="2400" dirty="0" smtClean="0"/>
              <a:t>prawa</a:t>
            </a:r>
            <a:r>
              <a:rPr lang="pl-PL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33481167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>
                <a:solidFill>
                  <a:srgbClr val="FF0000"/>
                </a:solidFill>
              </a:rPr>
              <a:t>Zatrudnianie i zwalnianie nauczycieli</a:t>
            </a:r>
          </a:p>
        </p:txBody>
      </p:sp>
      <p:sp>
        <p:nvSpPr>
          <p:cNvPr id="4" name="Prostokąt 3"/>
          <p:cNvSpPr/>
          <p:nvPr/>
        </p:nvSpPr>
        <p:spPr>
          <a:xfrm>
            <a:off x="272483" y="1484789"/>
            <a:ext cx="9433048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520951" y="1514623"/>
            <a:ext cx="8928992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smtClean="0"/>
              <a:t>Zatrudnienie na podstawie umowy o pracę </a:t>
            </a:r>
            <a:r>
              <a:rPr lang="pl-PL" sz="2800" dirty="0" smtClean="0"/>
              <a:t>(</a:t>
            </a:r>
            <a:r>
              <a:rPr lang="pl-PL" sz="2800" dirty="0" smtClean="0">
                <a:solidFill>
                  <a:srgbClr val="0070C0"/>
                </a:solidFill>
              </a:rPr>
              <a:t>art. 10a KN</a:t>
            </a:r>
            <a:r>
              <a:rPr lang="pl-PL" sz="2800" dirty="0" smtClean="0"/>
              <a:t>) nauczycieli zatrudnionych w:</a:t>
            </a:r>
          </a:p>
          <a:p>
            <a:r>
              <a:rPr lang="pl-PL" sz="2400" dirty="0"/>
              <a:t>1)	publicznych przedszkolach, szkołach i placówkach prowadzonych przez osoby fizyczne oraz osoby prawne niebędące jednostkami samorządu terytorialnego;</a:t>
            </a:r>
          </a:p>
          <a:p>
            <a:r>
              <a:rPr lang="pl-PL" sz="2400" dirty="0"/>
              <a:t>2)	przedszkolach niepublicznych, niepublicznych placówkach, o których mowa w art. ust. 1 pkt 1 </a:t>
            </a:r>
            <a:r>
              <a:rPr lang="pl-PL" sz="2400" dirty="0" err="1"/>
              <a:t>u.k.n</a:t>
            </a:r>
            <a:r>
              <a:rPr lang="pl-PL" sz="2400" dirty="0"/>
              <a:t>., oraz szkołach niepublicznych o uprawnieniach szkół publicznych;</a:t>
            </a:r>
          </a:p>
          <a:p>
            <a:r>
              <a:rPr lang="pl-PL" sz="2400" dirty="0"/>
              <a:t>3)	publicznych innych formach wychowania przedszkolnego prowadzonych przez osoby fizyczne oraz osoby prawne niebędące jednostkami samorządu terytorialnego oraz niepublicznych innych formach wychowania przedszkolnego</a:t>
            </a:r>
            <a:r>
              <a:rPr lang="pl-PL" sz="2400" dirty="0" smtClean="0"/>
              <a:t>.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xmlns="" val="337669609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/>
            </a:r>
            <a:br>
              <a:rPr lang="pl-PL" dirty="0"/>
            </a:br>
            <a:endParaRPr lang="pl-PL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4563" y="3916533"/>
            <a:ext cx="8026400" cy="968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7188956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>
                <a:solidFill>
                  <a:srgbClr val="FF0000"/>
                </a:solidFill>
              </a:rPr>
              <a:t>Zatrudnianie i zwalnianie nauczycieli</a:t>
            </a:r>
          </a:p>
        </p:txBody>
      </p:sp>
      <p:sp>
        <p:nvSpPr>
          <p:cNvPr id="4" name="Prostokąt 3"/>
          <p:cNvSpPr/>
          <p:nvPr/>
        </p:nvSpPr>
        <p:spPr>
          <a:xfrm>
            <a:off x="272483" y="1484789"/>
            <a:ext cx="9433048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520951" y="1514627"/>
            <a:ext cx="892899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/>
              <a:t>Złagodzenie </a:t>
            </a:r>
            <a:r>
              <a:rPr lang="pl-PL" sz="2800" dirty="0"/>
              <a:t>wymogu przedstawiania </a:t>
            </a:r>
            <a:r>
              <a:rPr lang="pl-PL" sz="2800" b="1" dirty="0"/>
              <a:t>informacji z Krajowego Rejestru Karnego</a:t>
            </a:r>
            <a:r>
              <a:rPr lang="pl-PL" sz="2800" dirty="0"/>
              <a:t> przed nawiązaniem kolejnego stosunku pracy w jednostce </a:t>
            </a:r>
            <a:r>
              <a:rPr lang="pl-PL" sz="2800" dirty="0" smtClean="0"/>
              <a:t>oświatowej (</a:t>
            </a:r>
            <a:r>
              <a:rPr lang="pl-PL" sz="2800" dirty="0" smtClean="0">
                <a:solidFill>
                  <a:srgbClr val="0070C0"/>
                </a:solidFill>
              </a:rPr>
              <a:t>art. 10 ust. 8a KN</a:t>
            </a:r>
            <a:r>
              <a:rPr lang="pl-PL" sz="2800" dirty="0" smtClean="0"/>
              <a:t>).</a:t>
            </a:r>
          </a:p>
          <a:p>
            <a:endParaRPr lang="pl-PL" sz="2800" dirty="0"/>
          </a:p>
          <a:p>
            <a:r>
              <a:rPr lang="pl-PL" sz="2800" b="1" dirty="0" smtClean="0"/>
              <a:t>Obowiązek zatrudnienia nauczyciela, któremu ograniczono wymiar zatrudnienia </a:t>
            </a:r>
            <a:r>
              <a:rPr lang="pl-PL" sz="2800" dirty="0" smtClean="0"/>
              <a:t>(</a:t>
            </a:r>
            <a:r>
              <a:rPr lang="pl-PL" sz="2800" dirty="0" smtClean="0">
                <a:solidFill>
                  <a:srgbClr val="0070C0"/>
                </a:solidFill>
              </a:rPr>
              <a:t>art. 22 ust. 2b KN</a:t>
            </a:r>
            <a:r>
              <a:rPr lang="pl-PL" sz="2800" dirty="0" smtClean="0"/>
              <a:t>).</a:t>
            </a:r>
          </a:p>
          <a:p>
            <a:endParaRPr lang="pl-PL" sz="2800" dirty="0"/>
          </a:p>
          <a:p>
            <a:r>
              <a:rPr lang="pl-PL" sz="2800" dirty="0" smtClean="0"/>
              <a:t>Odstąpienie od możliwości </a:t>
            </a:r>
            <a:r>
              <a:rPr lang="pl-PL" sz="2800" b="1" dirty="0" smtClean="0"/>
              <a:t>przeniesienia nauczyciela bez jego zgody</a:t>
            </a:r>
            <a:r>
              <a:rPr lang="pl-PL" sz="2800" dirty="0" smtClean="0"/>
              <a:t> (</a:t>
            </a:r>
            <a:r>
              <a:rPr lang="pl-PL" sz="2800" dirty="0" smtClean="0">
                <a:solidFill>
                  <a:srgbClr val="0070C0"/>
                </a:solidFill>
              </a:rPr>
              <a:t>uchylenie art. 19 KN</a:t>
            </a:r>
            <a:r>
              <a:rPr lang="pl-PL" sz="2800" dirty="0" smtClean="0"/>
              <a:t>).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xmlns="" val="24687397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>
                <a:solidFill>
                  <a:srgbClr val="FF0000"/>
                </a:solidFill>
              </a:rPr>
              <a:t>Zatrudnianie i zwalnianie nauczycieli</a:t>
            </a:r>
          </a:p>
        </p:txBody>
      </p:sp>
      <p:sp>
        <p:nvSpPr>
          <p:cNvPr id="4" name="Prostokąt 3"/>
          <p:cNvSpPr/>
          <p:nvPr/>
        </p:nvSpPr>
        <p:spPr>
          <a:xfrm>
            <a:off x="272483" y="1484789"/>
            <a:ext cx="9433048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520951" y="1514624"/>
            <a:ext cx="892899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/>
              <a:t>Zmiana w zakresie </a:t>
            </a:r>
            <a:r>
              <a:rPr lang="pl-PL" sz="2800" b="1" dirty="0" smtClean="0"/>
              <a:t>rozwiązania stosunku pracy nauczyciela z powodu jego niezdolności do pracy </a:t>
            </a:r>
            <a:r>
              <a:rPr lang="pl-PL" sz="2800" dirty="0" smtClean="0"/>
              <a:t>(</a:t>
            </a:r>
            <a:r>
              <a:rPr lang="pl-PL" sz="2800" dirty="0" smtClean="0">
                <a:solidFill>
                  <a:srgbClr val="0070C0"/>
                </a:solidFill>
              </a:rPr>
              <a:t>art. 23 ust. 1 pkt 2 KN</a:t>
            </a:r>
            <a:r>
              <a:rPr lang="pl-PL" sz="2800" dirty="0" smtClean="0"/>
              <a:t>).</a:t>
            </a:r>
          </a:p>
          <a:p>
            <a:r>
              <a:rPr lang="pl-PL" sz="2400" dirty="0" smtClean="0"/>
              <a:t>…w </a:t>
            </a:r>
            <a:r>
              <a:rPr lang="pl-PL" sz="2400" dirty="0"/>
              <a:t>razie czasowej niezdolności nauczyciela do pracy spowodowanej chorobą, jeżeli okres tej niezdolności przekracza 182 dni, </a:t>
            </a:r>
            <a:r>
              <a:rPr lang="pl-PL" sz="2400" dirty="0">
                <a:solidFill>
                  <a:srgbClr val="00B050"/>
                </a:solidFill>
              </a:rPr>
              <a:t>a jeżeli niezdolność do pracy została spowodowana gruźlicą lub występuje w trakcie ciąży - 270 dni</a:t>
            </a:r>
            <a:r>
              <a:rPr lang="pl-PL" sz="2400" dirty="0"/>
              <a:t>, przy czym do okresu niezdolności do pracy wlicza się również przypadające w tym okresie przerwy obejmujące dni, w których w szkole, zgodnie z odrębnymi przepisami, nie odbywają się </a:t>
            </a:r>
            <a:r>
              <a:rPr lang="pl-PL" sz="2400" dirty="0" smtClean="0"/>
              <a:t>zajęcia…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xmlns="" val="324098633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 smtClean="0">
                <a:solidFill>
                  <a:srgbClr val="FF0000"/>
                </a:solidFill>
              </a:rPr>
              <a:t>Wynagradzanie nauczycieli</a:t>
            </a:r>
            <a:endParaRPr lang="pl-PL" sz="3200" dirty="0">
              <a:solidFill>
                <a:srgbClr val="FF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72483" y="1484789"/>
            <a:ext cx="9433048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520951" y="1514629"/>
            <a:ext cx="89289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/>
              <a:t>Nowy </a:t>
            </a:r>
            <a:r>
              <a:rPr lang="pl-PL" sz="2800" dirty="0"/>
              <a:t>element wynagrodzenia – </a:t>
            </a:r>
            <a:r>
              <a:rPr lang="pl-PL" sz="2800" b="1" dirty="0"/>
              <a:t>dodatek za wyróżniającą </a:t>
            </a:r>
            <a:r>
              <a:rPr lang="pl-PL" sz="2800" b="1" dirty="0" smtClean="0"/>
              <a:t>pracę</a:t>
            </a:r>
            <a:r>
              <a:rPr lang="pl-PL" sz="2800" dirty="0" smtClean="0"/>
              <a:t> dla nauczyciela dyplomowanego (</a:t>
            </a:r>
            <a:r>
              <a:rPr lang="pl-PL" sz="2800" dirty="0" smtClean="0">
                <a:solidFill>
                  <a:srgbClr val="0070C0"/>
                </a:solidFill>
              </a:rPr>
              <a:t>art. 33a KN</a:t>
            </a:r>
            <a:r>
              <a:rPr lang="pl-PL" sz="2800" dirty="0" smtClean="0"/>
              <a:t>).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xmlns="" val="194417803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 smtClean="0">
                <a:solidFill>
                  <a:srgbClr val="FF0000"/>
                </a:solidFill>
              </a:rPr>
              <a:t>Uprawnienia socjalne nauczycieli</a:t>
            </a:r>
            <a:endParaRPr lang="pl-PL" sz="3200" dirty="0">
              <a:solidFill>
                <a:srgbClr val="FF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72483" y="1484789"/>
            <a:ext cx="9433048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520951" y="1514629"/>
            <a:ext cx="892899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smtClean="0"/>
              <a:t>Likwidacja</a:t>
            </a:r>
            <a:r>
              <a:rPr lang="pl-PL" sz="2800" dirty="0" smtClean="0"/>
              <a:t>:</a:t>
            </a:r>
          </a:p>
          <a:p>
            <a:pPr lvl="1"/>
            <a:r>
              <a:rPr lang="pl-PL" sz="2400" dirty="0"/>
              <a:t>1)	</a:t>
            </a:r>
            <a:r>
              <a:rPr lang="pl-PL" sz="2400" dirty="0" smtClean="0"/>
              <a:t>prawa </a:t>
            </a:r>
            <a:r>
              <a:rPr lang="pl-PL" sz="2400" dirty="0"/>
              <a:t>do lokalu mieszkalnego i nauczycielskiego dodatku mieszkaniowego nauczyciela zatrudnionego na terenie wiejskim oraz w mieście liczącym do 5000 mieszkańców (</a:t>
            </a:r>
            <a:r>
              <a:rPr lang="pl-PL" sz="2400" dirty="0">
                <a:solidFill>
                  <a:srgbClr val="0070C0"/>
                </a:solidFill>
              </a:rPr>
              <a:t>art. 54 </a:t>
            </a:r>
            <a:r>
              <a:rPr lang="pl-PL" sz="2400" dirty="0" smtClean="0">
                <a:solidFill>
                  <a:srgbClr val="0070C0"/>
                </a:solidFill>
              </a:rPr>
              <a:t>KN</a:t>
            </a:r>
            <a:r>
              <a:rPr lang="pl-PL" sz="2400" dirty="0" smtClean="0"/>
              <a:t>);</a:t>
            </a:r>
            <a:endParaRPr lang="pl-PL" sz="2400" dirty="0"/>
          </a:p>
          <a:p>
            <a:pPr lvl="1"/>
            <a:r>
              <a:rPr lang="pl-PL" sz="2400" dirty="0"/>
              <a:t>2)	</a:t>
            </a:r>
            <a:r>
              <a:rPr lang="pl-PL" sz="2400" dirty="0" smtClean="0"/>
              <a:t>prawa </a:t>
            </a:r>
            <a:r>
              <a:rPr lang="pl-PL" sz="2400" dirty="0"/>
              <a:t>do osobistego użytkowania działki gruntu szkolnego przez nauczyciela zatrudnionego na terenie wsi (</a:t>
            </a:r>
            <a:r>
              <a:rPr lang="pl-PL" sz="2400" dirty="0">
                <a:solidFill>
                  <a:srgbClr val="0070C0"/>
                </a:solidFill>
              </a:rPr>
              <a:t>art. 56 </a:t>
            </a:r>
            <a:r>
              <a:rPr lang="pl-PL" sz="2400" dirty="0" smtClean="0">
                <a:solidFill>
                  <a:srgbClr val="0070C0"/>
                </a:solidFill>
              </a:rPr>
              <a:t>KN</a:t>
            </a:r>
            <a:r>
              <a:rPr lang="pl-PL" sz="2400" dirty="0" smtClean="0"/>
              <a:t>);</a:t>
            </a:r>
            <a:endParaRPr lang="pl-PL" sz="2400" dirty="0"/>
          </a:p>
          <a:p>
            <a:pPr lvl="1"/>
            <a:r>
              <a:rPr lang="pl-PL" sz="2400" dirty="0" smtClean="0"/>
              <a:t>3)	zasiłku </a:t>
            </a:r>
            <a:r>
              <a:rPr lang="pl-PL" sz="2400" dirty="0"/>
              <a:t>na zagospodarowanie (</a:t>
            </a:r>
            <a:r>
              <a:rPr lang="pl-PL" sz="2400" dirty="0">
                <a:solidFill>
                  <a:srgbClr val="0070C0"/>
                </a:solidFill>
              </a:rPr>
              <a:t>art. 61 </a:t>
            </a:r>
            <a:r>
              <a:rPr lang="pl-PL" sz="2400" dirty="0" smtClean="0">
                <a:solidFill>
                  <a:srgbClr val="0070C0"/>
                </a:solidFill>
              </a:rPr>
              <a:t>KN</a:t>
            </a:r>
            <a:r>
              <a:rPr lang="pl-PL" sz="2400" dirty="0" smtClean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xmlns="" val="119538272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 smtClean="0">
                <a:solidFill>
                  <a:srgbClr val="FF0000"/>
                </a:solidFill>
              </a:rPr>
              <a:t>Uprawnienia socjalne nauczycieli</a:t>
            </a:r>
            <a:endParaRPr lang="pl-PL" sz="3200" dirty="0">
              <a:solidFill>
                <a:srgbClr val="FF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72483" y="1484789"/>
            <a:ext cx="9433048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520951" y="1514624"/>
            <a:ext cx="892899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smtClean="0"/>
              <a:t>Obowiązek </a:t>
            </a:r>
            <a:r>
              <a:rPr lang="pl-PL" sz="2800" b="1" dirty="0"/>
              <a:t>wskazania </a:t>
            </a:r>
            <a:r>
              <a:rPr lang="pl-PL" sz="2800" dirty="0"/>
              <a:t>emerytom, rencistom i nauczycielom pobierającym nauczycielskie świadczenia kompensacyjne korzystającym z zakładowego funduszu socjalnego likwidowanej </a:t>
            </a:r>
            <a:r>
              <a:rPr lang="pl-PL" sz="2800" dirty="0" smtClean="0"/>
              <a:t>lub przekazywanej szkoły </a:t>
            </a:r>
            <a:r>
              <a:rPr lang="pl-PL" sz="2800" dirty="0"/>
              <a:t>– innej </a:t>
            </a:r>
            <a:r>
              <a:rPr lang="pl-PL" sz="2800" b="1" dirty="0"/>
              <a:t>szkoły, w której będą mogli korzystać z usług i świadczeń finansowanych z zakładowego funduszu świadczeń </a:t>
            </a:r>
            <a:r>
              <a:rPr lang="pl-PL" sz="2800" b="1" dirty="0" smtClean="0"/>
              <a:t>socjalnych </a:t>
            </a:r>
            <a:r>
              <a:rPr lang="pl-PL" sz="2800" dirty="0" smtClean="0"/>
              <a:t>(</a:t>
            </a:r>
            <a:r>
              <a:rPr lang="pl-PL" sz="2800" dirty="0" smtClean="0">
                <a:solidFill>
                  <a:srgbClr val="0070C0"/>
                </a:solidFill>
              </a:rPr>
              <a:t>art. 53 ust. 3a KN</a:t>
            </a:r>
            <a:r>
              <a:rPr lang="pl-PL" sz="2800" dirty="0" smtClean="0"/>
              <a:t>).</a:t>
            </a:r>
            <a:endParaRPr lang="pl-PL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287629503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 smtClean="0">
                <a:solidFill>
                  <a:srgbClr val="FF0000"/>
                </a:solidFill>
              </a:rPr>
              <a:t>Pensum nauczycieli</a:t>
            </a:r>
            <a:endParaRPr lang="pl-PL" sz="3200" dirty="0">
              <a:solidFill>
                <a:srgbClr val="FF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72483" y="1484789"/>
            <a:ext cx="9433048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520951" y="1514626"/>
            <a:ext cx="892899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/>
              <a:t>Pensum </a:t>
            </a:r>
            <a:r>
              <a:rPr lang="pl-PL" sz="2800" dirty="0"/>
              <a:t>nauczycieli posiadających </a:t>
            </a:r>
            <a:r>
              <a:rPr lang="pl-PL" sz="2800" b="1" dirty="0"/>
              <a:t>kwalifikacje z zakresu pedagogiki specjalnej zatrudnianych dodatkowo </a:t>
            </a:r>
            <a:r>
              <a:rPr lang="pl-PL" sz="2800" dirty="0"/>
              <a:t>w celu współorganizowania kształcenia integracyjnego oraz współorganizowania kształcenia uczniów niepełnosprawnych, niedostosowanych społecznie oraz zagrożonych niedostosowaniem społecznym </a:t>
            </a:r>
            <a:r>
              <a:rPr lang="pl-PL" sz="2800" dirty="0" smtClean="0"/>
              <a:t>– 20 </a:t>
            </a:r>
            <a:r>
              <a:rPr lang="pl-PL" sz="2800" dirty="0"/>
              <a:t>godzin (</a:t>
            </a:r>
            <a:r>
              <a:rPr lang="pl-PL" sz="2800" dirty="0">
                <a:solidFill>
                  <a:srgbClr val="0070C0"/>
                </a:solidFill>
              </a:rPr>
              <a:t>art. 42 ust. 3 lp. </a:t>
            </a:r>
            <a:r>
              <a:rPr lang="pl-PL" sz="2800" dirty="0" smtClean="0">
                <a:solidFill>
                  <a:srgbClr val="0070C0"/>
                </a:solidFill>
              </a:rPr>
              <a:t>12 KN</a:t>
            </a:r>
            <a:r>
              <a:rPr lang="pl-PL" sz="2800" dirty="0" smtClean="0"/>
              <a:t>).</a:t>
            </a:r>
            <a:endParaRPr lang="pl-PL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87910193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 smtClean="0">
                <a:solidFill>
                  <a:srgbClr val="FF0000"/>
                </a:solidFill>
              </a:rPr>
              <a:t>Pensum nauczycieli</a:t>
            </a:r>
            <a:endParaRPr lang="pl-PL" sz="3200" dirty="0">
              <a:solidFill>
                <a:srgbClr val="FF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72483" y="1484789"/>
            <a:ext cx="9433048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520951" y="1514624"/>
            <a:ext cx="892899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/>
              <a:t>Pensum </a:t>
            </a:r>
            <a:r>
              <a:rPr lang="pl-PL" sz="2800" dirty="0"/>
              <a:t>nauczycieli </a:t>
            </a:r>
            <a:r>
              <a:rPr lang="pl-PL" sz="2800" b="1" dirty="0"/>
              <a:t>pedagogów, psychologów, logopedów, terapeutów pedagogicznych i doradców zawodowych </a:t>
            </a:r>
            <a:r>
              <a:rPr lang="pl-PL" sz="2800" dirty="0" smtClean="0"/>
              <a:t>nie </a:t>
            </a:r>
            <a:r>
              <a:rPr lang="pl-PL" sz="2800" dirty="0"/>
              <a:t>może przekraczać 22 </a:t>
            </a:r>
            <a:r>
              <a:rPr lang="pl-PL" sz="2800" dirty="0" smtClean="0"/>
              <a:t>godzin (</a:t>
            </a:r>
            <a:r>
              <a:rPr lang="pl-PL" sz="2800" dirty="0">
                <a:solidFill>
                  <a:srgbClr val="0070C0"/>
                </a:solidFill>
              </a:rPr>
              <a:t>art. 42 ust. </a:t>
            </a:r>
            <a:r>
              <a:rPr lang="pl-PL" sz="2800" dirty="0" smtClean="0">
                <a:solidFill>
                  <a:srgbClr val="0070C0"/>
                </a:solidFill>
              </a:rPr>
              <a:t>7 pkt 3 </a:t>
            </a:r>
            <a:r>
              <a:rPr lang="pl-PL" sz="2800" dirty="0">
                <a:solidFill>
                  <a:srgbClr val="0070C0"/>
                </a:solidFill>
              </a:rPr>
              <a:t>KN</a:t>
            </a:r>
            <a:r>
              <a:rPr lang="pl-PL" sz="2800" dirty="0"/>
              <a:t>).</a:t>
            </a:r>
          </a:p>
          <a:p>
            <a:endParaRPr lang="pl-PL" sz="2800" dirty="0"/>
          </a:p>
          <a:p>
            <a:r>
              <a:rPr lang="pl-PL" sz="2800" dirty="0" smtClean="0"/>
              <a:t>Określenie warunków </a:t>
            </a:r>
            <a:r>
              <a:rPr lang="pl-PL" sz="2800" dirty="0"/>
              <a:t>ustalania </a:t>
            </a:r>
            <a:r>
              <a:rPr lang="pl-PL" sz="2800" dirty="0" smtClean="0"/>
              <a:t>pensum </a:t>
            </a:r>
            <a:r>
              <a:rPr lang="pl-PL" sz="2800" b="1" dirty="0"/>
              <a:t>nauczycieli realizujących w ramach stosunku pracy obowiązki określone dla stanowisk o różnym </a:t>
            </a:r>
            <a:r>
              <a:rPr lang="pl-PL" sz="2800" b="1" dirty="0" smtClean="0"/>
              <a:t>pensum </a:t>
            </a:r>
            <a:r>
              <a:rPr lang="pl-PL" sz="2800" dirty="0" smtClean="0"/>
              <a:t>(</a:t>
            </a:r>
            <a:r>
              <a:rPr lang="pl-PL" sz="2800" dirty="0" smtClean="0">
                <a:solidFill>
                  <a:srgbClr val="0070C0"/>
                </a:solidFill>
              </a:rPr>
              <a:t>art. 42 ust. 5c KN</a:t>
            </a:r>
            <a:r>
              <a:rPr lang="pl-PL" sz="2800" dirty="0" smtClean="0"/>
              <a:t>).</a:t>
            </a:r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xmlns="" val="159993625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 smtClean="0">
                <a:solidFill>
                  <a:srgbClr val="FF0000"/>
                </a:solidFill>
              </a:rPr>
              <a:t>Pensum nauczycieli</a:t>
            </a:r>
            <a:endParaRPr lang="pl-PL" sz="3200" dirty="0">
              <a:solidFill>
                <a:srgbClr val="FF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72483" y="1484789"/>
            <a:ext cx="9433048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520951" y="1514628"/>
            <a:ext cx="892899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/>
              <a:t>Ograniczenie </a:t>
            </a:r>
            <a:r>
              <a:rPr lang="pl-PL" sz="2800" b="1" dirty="0"/>
              <a:t>dyrektorowi i wicedyrektorowi szkoły oraz innym nauczycielom pełniącym funkcje kierownicze</a:t>
            </a:r>
            <a:r>
              <a:rPr lang="pl-PL" sz="2800" dirty="0"/>
              <a:t>, którzy korzystają z obniżonego pensum, </a:t>
            </a:r>
            <a:r>
              <a:rPr lang="pl-PL" sz="2800" dirty="0" smtClean="0"/>
              <a:t>możliwości </a:t>
            </a:r>
            <a:r>
              <a:rPr lang="pl-PL" sz="2800" dirty="0"/>
              <a:t>realizacji </a:t>
            </a:r>
            <a:r>
              <a:rPr lang="pl-PL" sz="2800" b="1" dirty="0"/>
              <a:t>godzin </a:t>
            </a:r>
            <a:r>
              <a:rPr lang="pl-PL" sz="2800" b="1" dirty="0" smtClean="0"/>
              <a:t>ponadwymiarowych </a:t>
            </a:r>
            <a:r>
              <a:rPr lang="pl-PL" sz="2800" dirty="0" smtClean="0"/>
              <a:t>(</a:t>
            </a:r>
            <a:r>
              <a:rPr lang="pl-PL" sz="2800" dirty="0" smtClean="0">
                <a:solidFill>
                  <a:srgbClr val="0070C0"/>
                </a:solidFill>
              </a:rPr>
              <a:t>art. 42 ust. 6a KN</a:t>
            </a:r>
            <a:r>
              <a:rPr lang="pl-PL" sz="2800" dirty="0" smtClean="0"/>
              <a:t>).</a:t>
            </a:r>
          </a:p>
          <a:p>
            <a:endParaRPr lang="pl-PL" sz="2800" dirty="0"/>
          </a:p>
          <a:p>
            <a:r>
              <a:rPr lang="pl-PL" sz="2800" dirty="0" smtClean="0"/>
              <a:t>Wprowadzenie regulacji dotyczących </a:t>
            </a:r>
            <a:r>
              <a:rPr lang="pl-PL" sz="2800" dirty="0"/>
              <a:t>czasu pracy </a:t>
            </a:r>
            <a:r>
              <a:rPr lang="pl-PL" sz="2800" b="1" dirty="0"/>
              <a:t>nauczycieli zaliczonych do znacznego lub umiarkowanego stopnia </a:t>
            </a:r>
            <a:r>
              <a:rPr lang="pl-PL" sz="2800" b="1" dirty="0" smtClean="0"/>
              <a:t>niepełnosprawności </a:t>
            </a:r>
            <a:r>
              <a:rPr lang="pl-PL" sz="2800" dirty="0" smtClean="0"/>
              <a:t>(</a:t>
            </a:r>
            <a:r>
              <a:rPr lang="pl-PL" sz="2800" dirty="0" smtClean="0">
                <a:solidFill>
                  <a:srgbClr val="0070C0"/>
                </a:solidFill>
              </a:rPr>
              <a:t>art. 42a ust. 1a KN</a:t>
            </a:r>
            <a:r>
              <a:rPr lang="pl-PL" sz="2800" dirty="0" smtClean="0"/>
              <a:t>).</a:t>
            </a:r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xmlns="" val="311586299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 smtClean="0">
                <a:solidFill>
                  <a:srgbClr val="FF0000"/>
                </a:solidFill>
              </a:rPr>
              <a:t>Urlopy nauczycieli</a:t>
            </a:r>
            <a:endParaRPr lang="pl-PL" sz="3200" dirty="0">
              <a:solidFill>
                <a:srgbClr val="FF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72483" y="1484789"/>
            <a:ext cx="9433048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520951" y="1514623"/>
            <a:ext cx="892899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/>
              <a:t>Ustalenie </a:t>
            </a:r>
            <a:r>
              <a:rPr lang="pl-PL" sz="2800" b="1" dirty="0" smtClean="0"/>
              <a:t>dyrektorowi </a:t>
            </a:r>
            <a:r>
              <a:rPr lang="pl-PL" sz="2800" b="1" dirty="0"/>
              <a:t>i wicedyrektorowi szkoły „feryjnej”</a:t>
            </a:r>
            <a:r>
              <a:rPr lang="pl-PL" sz="2800" dirty="0"/>
              <a:t> oraz nauczycielowi pełniącemu inne stanowisko kierownicze w tej szkole (oraz nauczycielom, którzy przez okres co najmniej 10 miesięcy pełnią obowiązki kierownicze w zastępstwie nauczyciela, któremu powierzono stanowisko </a:t>
            </a:r>
            <a:r>
              <a:rPr lang="pl-PL" sz="2800" dirty="0" smtClean="0"/>
              <a:t>kierownicze) </a:t>
            </a:r>
            <a:r>
              <a:rPr lang="pl-PL" sz="2800" b="1" dirty="0" smtClean="0"/>
              <a:t>urlopu wypoczynkowego</a:t>
            </a:r>
            <a:r>
              <a:rPr lang="pl-PL" sz="2800" dirty="0" smtClean="0"/>
              <a:t> w wymiarze 35 dni roboczych </a:t>
            </a:r>
            <a:r>
              <a:rPr lang="pl-PL" sz="2800" dirty="0"/>
              <a:t>(</a:t>
            </a:r>
            <a:r>
              <a:rPr lang="pl-PL" sz="2800" dirty="0" smtClean="0">
                <a:solidFill>
                  <a:srgbClr val="0070C0"/>
                </a:solidFill>
              </a:rPr>
              <a:t>art. 64 ust. 2a KN</a:t>
            </a:r>
            <a:r>
              <a:rPr lang="pl-PL" sz="2800" dirty="0" smtClean="0"/>
              <a:t>).</a:t>
            </a:r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xmlns="" val="426442307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 smtClean="0">
                <a:solidFill>
                  <a:srgbClr val="FF0000"/>
                </a:solidFill>
              </a:rPr>
              <a:t>Urlopy nauczycieli</a:t>
            </a:r>
            <a:endParaRPr lang="pl-PL" sz="3200" dirty="0">
              <a:solidFill>
                <a:srgbClr val="FF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72483" y="1484789"/>
            <a:ext cx="9433048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520951" y="1514627"/>
            <a:ext cx="892899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/>
              <a:t>Urlop </a:t>
            </a:r>
            <a:r>
              <a:rPr lang="pl-PL" sz="2800" b="1" dirty="0" smtClean="0"/>
              <a:t>nauczyciela, </a:t>
            </a:r>
            <a:r>
              <a:rPr lang="pl-PL" sz="2800" b="1" dirty="0"/>
              <a:t>który w ramach jednego stosunku pracy realizuje obowiązki nauczyciela szkoły „feryjnej” oraz szkoły „nieferyjnej”</a:t>
            </a:r>
            <a:r>
              <a:rPr lang="pl-PL" sz="2800" dirty="0"/>
              <a:t> (</a:t>
            </a:r>
            <a:r>
              <a:rPr lang="pl-PL" sz="2800" dirty="0" smtClean="0">
                <a:solidFill>
                  <a:srgbClr val="0070C0"/>
                </a:solidFill>
              </a:rPr>
              <a:t>art. 64 ust. 3a KN</a:t>
            </a:r>
            <a:r>
              <a:rPr lang="pl-PL" sz="2800" dirty="0" smtClean="0"/>
              <a:t>).</a:t>
            </a:r>
          </a:p>
          <a:p>
            <a:endParaRPr lang="pl-PL" sz="2800" dirty="0"/>
          </a:p>
          <a:p>
            <a:r>
              <a:rPr lang="pl-PL" sz="2800" dirty="0"/>
              <a:t>Przesłanki </a:t>
            </a:r>
            <a:r>
              <a:rPr lang="pl-PL" sz="2800" b="1" dirty="0"/>
              <a:t>przesunięcia urlopu wypoczynkowego nauczyciela szkoły „nieferyjnej”</a:t>
            </a:r>
            <a:r>
              <a:rPr lang="pl-PL" sz="2800" dirty="0"/>
              <a:t> (</a:t>
            </a:r>
            <a:r>
              <a:rPr lang="pl-PL" sz="2800" dirty="0">
                <a:solidFill>
                  <a:srgbClr val="0070C0"/>
                </a:solidFill>
              </a:rPr>
              <a:t>art. 66a KN</a:t>
            </a:r>
            <a:r>
              <a:rPr lang="pl-PL" sz="2800" dirty="0" smtClean="0"/>
              <a:t>).</a:t>
            </a:r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xmlns="" val="129877784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944740" y="1412776"/>
            <a:ext cx="8025694" cy="4713387"/>
          </a:xfrm>
        </p:spPr>
        <p:txBody>
          <a:bodyPr>
            <a:normAutofit fontScale="62500" lnSpcReduction="20000"/>
          </a:bodyPr>
          <a:lstStyle/>
          <a:p>
            <a:endParaRPr lang="pl-PL" sz="2600" dirty="0"/>
          </a:p>
          <a:p>
            <a:r>
              <a:rPr lang="pl-PL" sz="2600" b="1" dirty="0"/>
              <a:t>KOMPETENCJE: </a:t>
            </a:r>
            <a:endParaRPr lang="pl-PL" sz="2600" dirty="0"/>
          </a:p>
          <a:p>
            <a:pPr algn="just"/>
            <a:r>
              <a:rPr lang="pl-PL" sz="2600" dirty="0" smtClean="0"/>
              <a:t>Za </a:t>
            </a:r>
            <a:r>
              <a:rPr lang="pl-PL" sz="2600" dirty="0"/>
              <a:t>organizację kształcenia specjalnego ucznia niepełnosprawnego odpowiedzialna jest właściwa jednostka samorządu terytorialnego, do zadań której należy prowadzenie odpowiednio przedszkoli, szkół (placówek) danego typu i rodzaju </a:t>
            </a:r>
          </a:p>
          <a:p>
            <a:pPr marL="0" indent="0">
              <a:buNone/>
            </a:pPr>
            <a:endParaRPr lang="pl-PL" sz="2600" dirty="0"/>
          </a:p>
          <a:p>
            <a:r>
              <a:rPr lang="pl-PL" sz="2600" b="1" dirty="0"/>
              <a:t>FINANSOWANIE </a:t>
            </a:r>
            <a:endParaRPr lang="pl-PL" sz="2600" dirty="0"/>
          </a:p>
          <a:p>
            <a:r>
              <a:rPr lang="pl-PL" sz="2600" dirty="0"/>
              <a:t>• Środki na realizację zadań wymagających stosowania specjalnej organizacji nauki i metod pracy naliczane są m.in. dla jednostek samorządu terytorialnego w ramach części oświatowej subwencji ogólnej. </a:t>
            </a:r>
            <a:endParaRPr lang="pl-PL" sz="2600" dirty="0" smtClean="0"/>
          </a:p>
          <a:p>
            <a:endParaRPr lang="pl-PL" sz="2600" dirty="0"/>
          </a:p>
          <a:p>
            <a:r>
              <a:rPr lang="pl-PL" sz="2600" dirty="0"/>
              <a:t>• Zasady naliczania subwencji oświatowej na dzieci/uczniów niepełnosprawnych na 2017 r. </a:t>
            </a:r>
            <a:r>
              <a:rPr lang="pl-PL" sz="2600" smtClean="0"/>
              <a:t>regulowało </a:t>
            </a:r>
            <a:r>
              <a:rPr lang="pl-PL" sz="2600" dirty="0"/>
              <a:t>rozporządzenie Ministra Edukacji Narodowej z dnia 22 grudnia 2016 roku (</a:t>
            </a:r>
            <a:r>
              <a:rPr lang="pl-PL" sz="2600" dirty="0" err="1"/>
              <a:t>Dz.U</a:t>
            </a:r>
            <a:r>
              <a:rPr lang="pl-PL" sz="2600" dirty="0"/>
              <a:t>. z 2016 r., poz. 2298) w sprawie sposobu podziału części oświatowej subwencji ogólnej dla jednostek samorządu terytorialnego w roku 2017</a:t>
            </a:r>
            <a:r>
              <a:rPr lang="pl-PL" sz="2600" dirty="0" smtClean="0"/>
              <a:t>.</a:t>
            </a:r>
          </a:p>
          <a:p>
            <a:r>
              <a:rPr lang="pl-PL" sz="2600" dirty="0" smtClean="0"/>
              <a:t> </a:t>
            </a:r>
            <a:endParaRPr lang="pl-PL" sz="2600" dirty="0"/>
          </a:p>
          <a:p>
            <a:r>
              <a:rPr lang="pl-PL" sz="2600" dirty="0"/>
              <a:t>• Na rok 2017 uwzględnione zostały dodatkowe wagi na uczniów niepełnosprawnych: P4 = 1,40; P5 = 2,90; P6 = 3,60; P7 = 9,50; P8 = 0,80; P28 = 1,00; P29 = 1,84; P30 = 0,60; P37 = 4,00; P39 = 0,500; P42 = 6,500; P43 = 10,000; P44 = 1,500; P45 = 9,500; P47 = 0,840 </a:t>
            </a:r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2800" dirty="0">
                <a:solidFill>
                  <a:srgbClr val="FFFF00"/>
                </a:solidFill>
              </a:rPr>
              <a:t>Ustawa z dnia 14 grudnia 2016 r. – </a:t>
            </a:r>
            <a:r>
              <a:rPr lang="pl-PL" sz="2800" b="1" dirty="0">
                <a:solidFill>
                  <a:srgbClr val="FFFF00"/>
                </a:solidFill>
              </a:rPr>
              <a:t>Prawo oświatowe </a:t>
            </a:r>
            <a:r>
              <a:rPr lang="pl-PL" sz="2800" dirty="0">
                <a:solidFill>
                  <a:srgbClr val="FFFF00"/>
                </a:solidFill>
              </a:rPr>
              <a:t>(Dz. U. z 2017 r. poz. 59, z </a:t>
            </a:r>
            <a:r>
              <a:rPr lang="pl-PL" sz="2800" dirty="0" err="1">
                <a:solidFill>
                  <a:srgbClr val="FFFF00"/>
                </a:solidFill>
              </a:rPr>
              <a:t>późn</a:t>
            </a:r>
            <a:r>
              <a:rPr lang="pl-PL" sz="2800" dirty="0">
                <a:solidFill>
                  <a:srgbClr val="FFFF00"/>
                </a:solidFill>
              </a:rPr>
              <a:t>. zm.) – dalej pr. </a:t>
            </a:r>
            <a:r>
              <a:rPr lang="pl-PL" sz="2800" dirty="0" err="1">
                <a:solidFill>
                  <a:srgbClr val="FFFF00"/>
                </a:solidFill>
              </a:rPr>
              <a:t>ośw</a:t>
            </a:r>
            <a:r>
              <a:rPr lang="pl-PL" sz="2800" dirty="0">
                <a:solidFill>
                  <a:srgbClr val="FFFF00"/>
                </a:solidFill>
              </a:rPr>
              <a:t>.</a:t>
            </a:r>
            <a:br>
              <a:rPr lang="pl-PL" sz="2800" dirty="0">
                <a:solidFill>
                  <a:srgbClr val="FFFF00"/>
                </a:solidFill>
              </a:rPr>
            </a:br>
            <a:endParaRPr lang="pl-PL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836598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 smtClean="0">
                <a:solidFill>
                  <a:srgbClr val="FF0000"/>
                </a:solidFill>
              </a:rPr>
              <a:t>Uprawnienia rodzicielskie nauczycieli</a:t>
            </a:r>
            <a:endParaRPr lang="pl-PL" sz="3200" dirty="0">
              <a:solidFill>
                <a:srgbClr val="FF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72483" y="1484789"/>
            <a:ext cx="9433048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520951" y="1514624"/>
            <a:ext cx="892899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smtClean="0"/>
              <a:t>Prawo do opieki nad dzieckiem do lat 14 </a:t>
            </a:r>
            <a:r>
              <a:rPr lang="pl-PL" sz="2800" dirty="0" smtClean="0"/>
              <a:t>– 2 dni zwolnienia (</a:t>
            </a:r>
            <a:r>
              <a:rPr lang="pl-PL" sz="2800" dirty="0" smtClean="0">
                <a:solidFill>
                  <a:srgbClr val="0070C0"/>
                </a:solidFill>
              </a:rPr>
              <a:t>art. 67e KN</a:t>
            </a:r>
            <a:r>
              <a:rPr lang="pl-PL" sz="2800" dirty="0" smtClean="0"/>
              <a:t>).</a:t>
            </a:r>
          </a:p>
          <a:p>
            <a:endParaRPr lang="pl-PL" sz="2800" dirty="0"/>
          </a:p>
          <a:p>
            <a:r>
              <a:rPr lang="pl-PL" sz="2800" dirty="0" smtClean="0"/>
              <a:t>Prawo </a:t>
            </a:r>
            <a:r>
              <a:rPr lang="pl-PL" sz="2800" dirty="0"/>
              <a:t>nauczyciela do </a:t>
            </a:r>
            <a:r>
              <a:rPr lang="pl-PL" sz="2800" b="1" dirty="0"/>
              <a:t>obniżenia wymiaru czasu pracy </a:t>
            </a:r>
            <a:r>
              <a:rPr lang="pl-PL" sz="2800" dirty="0"/>
              <a:t>w okresie, w którym mógłby korzystać z urlopu </a:t>
            </a:r>
            <a:r>
              <a:rPr lang="pl-PL" sz="2800" dirty="0" smtClean="0"/>
              <a:t>wychowawczego (</a:t>
            </a:r>
            <a:r>
              <a:rPr lang="pl-PL" sz="2800" dirty="0" smtClean="0">
                <a:solidFill>
                  <a:srgbClr val="0070C0"/>
                </a:solidFill>
              </a:rPr>
              <a:t>art. 67d KN</a:t>
            </a:r>
            <a:r>
              <a:rPr lang="pl-PL" sz="2800" dirty="0" smtClean="0"/>
              <a:t>).</a:t>
            </a:r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xmlns="" val="364201846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 smtClean="0">
                <a:solidFill>
                  <a:srgbClr val="FF0000"/>
                </a:solidFill>
              </a:rPr>
              <a:t>Urlop dla poratowania zdrowia</a:t>
            </a:r>
            <a:endParaRPr lang="pl-PL" sz="3200" dirty="0">
              <a:solidFill>
                <a:srgbClr val="FF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72483" y="1484789"/>
            <a:ext cx="9433048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520951" y="1514628"/>
            <a:ext cx="8928992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/>
              <a:t>Nauczycielowi </a:t>
            </a:r>
            <a:r>
              <a:rPr lang="pl-PL" sz="2800" b="1" dirty="0"/>
              <a:t>zatrudnionemu w pełnym wymiarze zajęć na czas nieokreślony</a:t>
            </a:r>
            <a:r>
              <a:rPr lang="pl-PL" sz="2800" dirty="0"/>
              <a:t>, po przepracowaniu </a:t>
            </a:r>
            <a:r>
              <a:rPr lang="pl-PL" sz="2800" b="1" dirty="0"/>
              <a:t>nieprzerwanie co najmniej 7 lat w szkole w wymiarze nie niższym niż 1/2 obowiązkowego wymiaru zajęć</a:t>
            </a:r>
            <a:r>
              <a:rPr lang="pl-PL" sz="2800" dirty="0"/>
              <a:t>, dyrektor szkoły udziela urlopu dla poratowania </a:t>
            </a:r>
            <a:r>
              <a:rPr lang="pl-PL" sz="2800" dirty="0" smtClean="0"/>
              <a:t>zdrowia (</a:t>
            </a:r>
            <a:r>
              <a:rPr lang="pl-PL" sz="2800" dirty="0" smtClean="0">
                <a:solidFill>
                  <a:srgbClr val="0070C0"/>
                </a:solidFill>
              </a:rPr>
              <a:t>art. 73 ust. 1 KN</a:t>
            </a:r>
            <a:r>
              <a:rPr lang="pl-PL" sz="2800" dirty="0" smtClean="0"/>
              <a:t>):</a:t>
            </a:r>
            <a:endParaRPr lang="pl-PL" sz="2800" dirty="0"/>
          </a:p>
          <a:p>
            <a:r>
              <a:rPr lang="pl-PL" sz="2400" dirty="0"/>
              <a:t>1)	</a:t>
            </a:r>
            <a:r>
              <a:rPr lang="pl-PL" sz="2400" b="1" dirty="0"/>
              <a:t>w celu przeprowadzenia zaleconego leczenia</a:t>
            </a:r>
            <a:r>
              <a:rPr lang="pl-PL" sz="2400" dirty="0"/>
              <a:t>:</a:t>
            </a:r>
          </a:p>
          <a:p>
            <a:r>
              <a:rPr lang="pl-PL" sz="2400" dirty="0"/>
              <a:t>a)	choroby zagrażającej wystąpieniem choroby zawodowej lub</a:t>
            </a:r>
          </a:p>
          <a:p>
            <a:r>
              <a:rPr lang="pl-PL" sz="2400" dirty="0"/>
              <a:t>b)	choroby, w której powstaniu czynniki środowiska pracy lub sposób wykonywania pracy odgrywają istotną rolę, lub</a:t>
            </a:r>
          </a:p>
          <a:p>
            <a:r>
              <a:rPr lang="pl-PL" sz="2400" dirty="0"/>
              <a:t>2)	</a:t>
            </a:r>
            <a:r>
              <a:rPr lang="pl-PL" sz="2400" b="1" dirty="0"/>
              <a:t>na leczenie uzdrowiskowe lub rehabilitację uzdrowiskową</a:t>
            </a:r>
          </a:p>
          <a:p>
            <a:r>
              <a:rPr lang="pl-PL" sz="2800" dirty="0"/>
              <a:t>- w wymiarze nieprzekraczającym </a:t>
            </a:r>
            <a:r>
              <a:rPr lang="pl-PL" sz="2800" b="1" dirty="0"/>
              <a:t>jednorazowo </a:t>
            </a:r>
            <a:r>
              <a:rPr lang="pl-PL" sz="2800" b="1" dirty="0" smtClean="0"/>
              <a:t>roku</a:t>
            </a:r>
            <a:r>
              <a:rPr lang="pl-PL" sz="2800" dirty="0" smtClean="0"/>
              <a:t>.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xmlns="" val="392056723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 smtClean="0">
                <a:solidFill>
                  <a:srgbClr val="FF0000"/>
                </a:solidFill>
              </a:rPr>
              <a:t>Urlop dla poratowania zdrowia</a:t>
            </a:r>
            <a:endParaRPr lang="pl-PL" sz="3200" dirty="0">
              <a:solidFill>
                <a:srgbClr val="FF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72483" y="1484789"/>
            <a:ext cx="9433048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520951" y="1514625"/>
            <a:ext cx="892899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/>
              <a:t>W </a:t>
            </a:r>
            <a:r>
              <a:rPr lang="pl-PL" sz="2800" dirty="0"/>
              <a:t>celu przeprowadzenia zaleconego </a:t>
            </a:r>
            <a:r>
              <a:rPr lang="pl-PL" sz="2800" dirty="0" smtClean="0"/>
              <a:t>leczenia – o </a:t>
            </a:r>
            <a:r>
              <a:rPr lang="pl-PL" sz="2800" dirty="0"/>
              <a:t>jego potrzebie będzie orzekał </a:t>
            </a:r>
            <a:r>
              <a:rPr lang="pl-PL" sz="2800" b="1" dirty="0"/>
              <a:t>lekarz medycyny pracy</a:t>
            </a:r>
            <a:r>
              <a:rPr lang="pl-PL" sz="2800" dirty="0"/>
              <a:t>, na podstawie </a:t>
            </a:r>
            <a:r>
              <a:rPr lang="pl-PL" sz="2800" b="1" dirty="0"/>
              <a:t>skierowania dyrektora </a:t>
            </a:r>
            <a:r>
              <a:rPr lang="pl-PL" sz="2800" b="1" dirty="0" smtClean="0"/>
              <a:t>szkoły</a:t>
            </a:r>
            <a:r>
              <a:rPr lang="pl-PL" sz="2800" dirty="0" smtClean="0"/>
              <a:t>, do </a:t>
            </a:r>
            <a:r>
              <a:rPr lang="pl-PL" sz="2800" dirty="0"/>
              <a:t>którego wpłynie </a:t>
            </a:r>
            <a:r>
              <a:rPr lang="pl-PL" sz="2800" b="1" dirty="0"/>
              <a:t>wniosek nauczyciela </a:t>
            </a:r>
            <a:r>
              <a:rPr lang="pl-PL" sz="2800" dirty="0"/>
              <a:t>o udzielenie urlopu dla poratowania </a:t>
            </a:r>
            <a:r>
              <a:rPr lang="pl-PL" sz="2800" dirty="0" smtClean="0"/>
              <a:t>zdrowia</a:t>
            </a:r>
            <a:r>
              <a:rPr lang="pl-PL" sz="2800" dirty="0"/>
              <a:t> </a:t>
            </a:r>
            <a:r>
              <a:rPr lang="pl-PL" sz="2800" dirty="0" smtClean="0"/>
              <a:t>(</a:t>
            </a:r>
            <a:r>
              <a:rPr lang="pl-PL" sz="2800" dirty="0" smtClean="0">
                <a:solidFill>
                  <a:srgbClr val="0070C0"/>
                </a:solidFill>
              </a:rPr>
              <a:t>art. 73 ust. 10 i 10a KN</a:t>
            </a:r>
            <a:r>
              <a:rPr lang="pl-PL" sz="2800" dirty="0" smtClean="0"/>
              <a:t>).</a:t>
            </a:r>
          </a:p>
          <a:p>
            <a:endParaRPr lang="pl-PL" sz="2800" dirty="0"/>
          </a:p>
          <a:p>
            <a:r>
              <a:rPr lang="pl-PL" sz="2800" dirty="0" smtClean="0"/>
              <a:t>Na </a:t>
            </a:r>
            <a:r>
              <a:rPr lang="pl-PL" sz="2800" dirty="0"/>
              <a:t>leczenie uzdrowiskowe lub rehabilitację uzdrowiskową – urlop będzie udzielany na podstawie potwierdzonego </a:t>
            </a:r>
            <a:r>
              <a:rPr lang="pl-PL" sz="2800" b="1" dirty="0"/>
              <a:t>skierowania</a:t>
            </a:r>
            <a:r>
              <a:rPr lang="pl-PL" sz="2800" dirty="0"/>
              <a:t>, </a:t>
            </a:r>
            <a:r>
              <a:rPr lang="pl-PL" sz="2800" dirty="0" smtClean="0"/>
              <a:t>na </a:t>
            </a:r>
            <a:r>
              <a:rPr lang="pl-PL" sz="2800" dirty="0"/>
              <a:t>okres ustalony w tym </a:t>
            </a:r>
            <a:r>
              <a:rPr lang="pl-PL" sz="2800" dirty="0" smtClean="0"/>
              <a:t>skierowaniu (</a:t>
            </a:r>
            <a:r>
              <a:rPr lang="pl-PL" sz="2800" dirty="0" smtClean="0">
                <a:solidFill>
                  <a:srgbClr val="0070C0"/>
                </a:solidFill>
              </a:rPr>
              <a:t>art. 73 ust. 10j KN</a:t>
            </a:r>
            <a:r>
              <a:rPr lang="pl-PL" sz="2800" dirty="0" smtClean="0"/>
              <a:t>).</a:t>
            </a:r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xmlns="" val="285828424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 smtClean="0">
                <a:solidFill>
                  <a:srgbClr val="FF0000"/>
                </a:solidFill>
              </a:rPr>
              <a:t>Urlop dla poratowania zdrowia</a:t>
            </a:r>
            <a:endParaRPr lang="pl-PL" sz="3200" dirty="0">
              <a:solidFill>
                <a:srgbClr val="FF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72483" y="1484789"/>
            <a:ext cx="9433048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520951" y="1514628"/>
            <a:ext cx="89289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smtClean="0"/>
              <a:t>Nieprzerwany </a:t>
            </a:r>
            <a:r>
              <a:rPr lang="pl-PL" sz="2800" b="1" dirty="0"/>
              <a:t>okres siedmioletniej pracy w szkole </a:t>
            </a:r>
            <a:r>
              <a:rPr lang="pl-PL" sz="2800" dirty="0" smtClean="0"/>
              <a:t>– jeżeli </a:t>
            </a:r>
            <a:r>
              <a:rPr lang="pl-PL" sz="2800" dirty="0"/>
              <a:t>nauczyciel podjął zatrudnienie w szkole nie później niż w ciągu 3 miesięcy po ustaniu poprzedniego stosunku pracy w tej samej lub innej </a:t>
            </a:r>
            <a:r>
              <a:rPr lang="pl-PL" sz="2800" dirty="0" smtClean="0"/>
              <a:t>szkole (</a:t>
            </a:r>
            <a:r>
              <a:rPr lang="pl-PL" sz="2800" dirty="0" smtClean="0">
                <a:solidFill>
                  <a:srgbClr val="0070C0"/>
                </a:solidFill>
              </a:rPr>
              <a:t>art. 73 ust. 1a KN</a:t>
            </a:r>
            <a:r>
              <a:rPr lang="pl-PL" sz="2800" dirty="0" smtClean="0"/>
              <a:t>).</a:t>
            </a:r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xmlns="" val="37538679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 smtClean="0">
                <a:solidFill>
                  <a:srgbClr val="FF0000"/>
                </a:solidFill>
              </a:rPr>
              <a:t>Urlop dla poratowania zdrowia</a:t>
            </a:r>
            <a:endParaRPr lang="pl-PL" sz="3200" dirty="0">
              <a:solidFill>
                <a:srgbClr val="FF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72483" y="1484789"/>
            <a:ext cx="9433048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520951" y="1514629"/>
            <a:ext cx="892899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/>
              <a:t>Odwołanie</a:t>
            </a:r>
            <a:r>
              <a:rPr lang="pl-PL" sz="2400" dirty="0"/>
              <a:t> będzie mógł złożyć </a:t>
            </a:r>
            <a:r>
              <a:rPr lang="pl-PL" sz="2400" b="1" dirty="0"/>
              <a:t>nauczyciel lub dyrektor szkoły</a:t>
            </a:r>
            <a:r>
              <a:rPr lang="pl-PL" sz="2400" dirty="0"/>
              <a:t>, do </a:t>
            </a:r>
            <a:r>
              <a:rPr lang="pl-PL" sz="2400" b="1" dirty="0"/>
              <a:t>wojewódzkiego ośrodka medycyny pracy </a:t>
            </a:r>
            <a:r>
              <a:rPr lang="pl-PL" sz="2400" dirty="0"/>
              <a:t>właściwego ze względu na miejsce zamieszkania nauczyciela lub ze względu na siedzibę szkoły albo do </a:t>
            </a:r>
            <a:r>
              <a:rPr lang="pl-PL" sz="2400" b="1" dirty="0"/>
              <a:t>instytutu badawczego w dziedzinie medycyny pracy</a:t>
            </a:r>
            <a:r>
              <a:rPr lang="pl-PL" sz="2400" dirty="0"/>
              <a:t> najbliższego ze względu na miejsce zamieszkania nauczyciela lub ze względu na siedzibę </a:t>
            </a:r>
            <a:r>
              <a:rPr lang="pl-PL" sz="2400" dirty="0" smtClean="0"/>
              <a:t>szkoły (</a:t>
            </a:r>
            <a:r>
              <a:rPr lang="pl-PL" sz="2400" dirty="0" smtClean="0">
                <a:solidFill>
                  <a:srgbClr val="0070C0"/>
                </a:solidFill>
              </a:rPr>
              <a:t>art. 73 ust. 10d KN</a:t>
            </a:r>
            <a:r>
              <a:rPr lang="pl-PL" sz="2400" dirty="0" smtClean="0"/>
              <a:t>).</a:t>
            </a:r>
          </a:p>
          <a:p>
            <a:r>
              <a:rPr lang="pl-PL" sz="2400" dirty="0"/>
              <a:t>Składa je </a:t>
            </a:r>
            <a:r>
              <a:rPr lang="pl-PL" sz="2400" b="1" dirty="0"/>
              <a:t>za pośrednictwem lekarza</a:t>
            </a:r>
            <a:r>
              <a:rPr lang="pl-PL" sz="2400" dirty="0"/>
              <a:t>, który wydał orzeczenie lekarskie, </a:t>
            </a:r>
            <a:r>
              <a:rPr lang="pl-PL" sz="2400" b="1" dirty="0"/>
              <a:t>w formie pisemnej z uzasadnieniem</a:t>
            </a:r>
            <a:r>
              <a:rPr lang="pl-PL" sz="2400" dirty="0"/>
              <a:t>, w terminie </a:t>
            </a:r>
            <a:r>
              <a:rPr lang="pl-PL" sz="2400" b="1" dirty="0"/>
              <a:t>14 dni</a:t>
            </a:r>
            <a:r>
              <a:rPr lang="pl-PL" sz="2400" dirty="0"/>
              <a:t> od dnia otrzymania tego orzeczenia. </a:t>
            </a:r>
            <a:r>
              <a:rPr lang="pl-PL" sz="2400" b="1" dirty="0"/>
              <a:t>Lekarz przekazuje </a:t>
            </a:r>
            <a:r>
              <a:rPr lang="pl-PL" sz="2400" dirty="0"/>
              <a:t>jej do właściwego organu w terminie </a:t>
            </a:r>
            <a:r>
              <a:rPr lang="pl-PL" sz="2400" b="1" dirty="0"/>
              <a:t>7 dni </a:t>
            </a:r>
            <a:r>
              <a:rPr lang="pl-PL" sz="2400" dirty="0"/>
              <a:t>od dnia otrzymania odwołania, a </a:t>
            </a:r>
            <a:r>
              <a:rPr lang="pl-PL" sz="2400" b="1" dirty="0"/>
              <a:t>organ</a:t>
            </a:r>
            <a:r>
              <a:rPr lang="pl-PL" sz="2400" dirty="0"/>
              <a:t> ten rozpatruje odwołanie w terminie </a:t>
            </a:r>
            <a:r>
              <a:rPr lang="pl-PL" sz="2400" b="1" dirty="0"/>
              <a:t>30 dni </a:t>
            </a:r>
            <a:r>
              <a:rPr lang="pl-PL" sz="2400" dirty="0"/>
              <a:t>od dnia jego </a:t>
            </a:r>
            <a:r>
              <a:rPr lang="pl-PL" sz="2400" dirty="0" smtClean="0"/>
              <a:t>otrzymania (</a:t>
            </a:r>
            <a:r>
              <a:rPr lang="pl-PL" sz="2400" dirty="0" smtClean="0">
                <a:solidFill>
                  <a:srgbClr val="0070C0"/>
                </a:solidFill>
              </a:rPr>
              <a:t>art. 73 ust. 10e-10g KN</a:t>
            </a:r>
            <a:r>
              <a:rPr lang="pl-PL" sz="2400" dirty="0" smtClean="0"/>
              <a:t>).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xmlns="" val="25779313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 smtClean="0">
                <a:solidFill>
                  <a:srgbClr val="FF0000"/>
                </a:solidFill>
              </a:rPr>
              <a:t>Urlop dla poratowania zdrowia</a:t>
            </a:r>
            <a:endParaRPr lang="pl-PL" sz="3200" dirty="0">
              <a:solidFill>
                <a:srgbClr val="FF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72483" y="1484789"/>
            <a:ext cx="9433048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520951" y="1514627"/>
            <a:ext cx="89289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/>
              <a:t>Kontrolne badania lekarskie </a:t>
            </a:r>
            <a:r>
              <a:rPr lang="pl-PL" sz="2800" dirty="0"/>
              <a:t>(</a:t>
            </a:r>
            <a:r>
              <a:rPr lang="pl-PL" sz="2800" dirty="0" smtClean="0"/>
              <a:t>urlop </a:t>
            </a:r>
            <a:r>
              <a:rPr lang="pl-PL" sz="2800" dirty="0"/>
              <a:t>dla poratowania zdrowia w wymiarze dłuższym niż 30 </a:t>
            </a:r>
            <a:r>
              <a:rPr lang="pl-PL" sz="2800" dirty="0" smtClean="0"/>
              <a:t>dni) </a:t>
            </a:r>
            <a:r>
              <a:rPr lang="pl-PL" sz="2800" dirty="0"/>
              <a:t>w celu ustalenia zdolności do wykonywania pracy na dotychczasowym </a:t>
            </a:r>
            <a:r>
              <a:rPr lang="pl-PL" sz="2800" dirty="0" smtClean="0"/>
              <a:t>stanowisku (</a:t>
            </a:r>
            <a:r>
              <a:rPr lang="pl-PL" sz="2800" dirty="0" smtClean="0">
                <a:solidFill>
                  <a:srgbClr val="0070C0"/>
                </a:solidFill>
              </a:rPr>
              <a:t>art. 73 ust. 6 KN</a:t>
            </a:r>
            <a:r>
              <a:rPr lang="pl-PL" sz="2800" dirty="0" smtClean="0"/>
              <a:t>).</a:t>
            </a:r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xmlns="" val="332567723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>
                <a:solidFill>
                  <a:srgbClr val="FF0000"/>
                </a:solidFill>
              </a:rPr>
              <a:t>Likwidacja stanowiska asystenta nauczyciela i asystenta wychowawcy świetlicy</a:t>
            </a:r>
          </a:p>
        </p:txBody>
      </p:sp>
      <p:sp>
        <p:nvSpPr>
          <p:cNvPr id="4" name="Prostokąt 3"/>
          <p:cNvSpPr/>
          <p:nvPr/>
        </p:nvSpPr>
        <p:spPr>
          <a:xfrm>
            <a:off x="272483" y="1484789"/>
            <a:ext cx="9433048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520951" y="1514623"/>
            <a:ext cx="892899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/>
              <a:t>Likwidacja stanowiska asystenta nauczyciela i asystenta wychowawcy </a:t>
            </a:r>
            <a:r>
              <a:rPr lang="pl-PL" sz="2800" b="1" dirty="0" smtClean="0"/>
              <a:t>świetlicy</a:t>
            </a:r>
            <a:r>
              <a:rPr lang="pl-PL" sz="2800" dirty="0" smtClean="0"/>
              <a:t> (</a:t>
            </a:r>
            <a:r>
              <a:rPr lang="pl-PL" sz="2800" dirty="0" smtClean="0">
                <a:solidFill>
                  <a:srgbClr val="0070C0"/>
                </a:solidFill>
              </a:rPr>
              <a:t>uchylenie art. 15 ust. 7-9 pr. </a:t>
            </a:r>
            <a:r>
              <a:rPr lang="pl-PL" sz="2800" dirty="0" err="1" smtClean="0">
                <a:solidFill>
                  <a:srgbClr val="0070C0"/>
                </a:solidFill>
              </a:rPr>
              <a:t>ośw</a:t>
            </a:r>
            <a:r>
              <a:rPr lang="pl-PL" sz="2800" dirty="0" smtClean="0">
                <a:solidFill>
                  <a:srgbClr val="0070C0"/>
                </a:solidFill>
              </a:rPr>
              <a:t>.</a:t>
            </a:r>
            <a:r>
              <a:rPr lang="pl-PL" sz="2800" dirty="0" smtClean="0"/>
              <a:t>).</a:t>
            </a:r>
          </a:p>
          <a:p>
            <a:endParaRPr lang="pl-PL" sz="2800" dirty="0" smtClean="0"/>
          </a:p>
          <a:p>
            <a:r>
              <a:rPr lang="pl-PL" sz="2800" dirty="0" smtClean="0"/>
              <a:t>Osoby </a:t>
            </a:r>
            <a:r>
              <a:rPr lang="pl-PL" sz="2800" dirty="0"/>
              <a:t>zatrudnione na tych stanowiskach w dniu 1 września 2018 r. mogą być nadal zatrudnione na </a:t>
            </a:r>
            <a:r>
              <a:rPr lang="pl-PL" sz="2800" dirty="0" smtClean="0"/>
              <a:t>tych stanowiskach </a:t>
            </a:r>
            <a:r>
              <a:rPr lang="pl-PL" sz="2800" dirty="0"/>
              <a:t>na dotychczasowych zasadach nie dłużej niż do dnia 31 sierpnia 2020 </a:t>
            </a:r>
            <a:r>
              <a:rPr lang="pl-PL" sz="2800" dirty="0" smtClean="0"/>
              <a:t>r.</a:t>
            </a:r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xmlns="" val="374827325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2800" dirty="0">
                <a:solidFill>
                  <a:srgbClr val="FF0000"/>
                </a:solidFill>
              </a:rPr>
              <a:t>Możliwość zwiększenia wynagrodzenia osobie zatrudnionej na podstawie ustawy – Prawo oświatowe</a:t>
            </a:r>
          </a:p>
        </p:txBody>
      </p:sp>
      <p:sp>
        <p:nvSpPr>
          <p:cNvPr id="4" name="Prostokąt 3"/>
          <p:cNvSpPr/>
          <p:nvPr/>
        </p:nvSpPr>
        <p:spPr>
          <a:xfrm>
            <a:off x="272483" y="1484789"/>
            <a:ext cx="9433048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632519" y="2001853"/>
            <a:ext cx="881742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/>
              <a:t>Zgodnie z przepisami </a:t>
            </a:r>
            <a:r>
              <a:rPr lang="pl-PL" sz="2800" dirty="0">
                <a:solidFill>
                  <a:srgbClr val="0070C0"/>
                </a:solidFill>
              </a:rPr>
              <a:t>art. 15 ust. 1, 2, 5 i 6 </a:t>
            </a:r>
            <a:r>
              <a:rPr lang="pl-PL" sz="2800" dirty="0" smtClean="0">
                <a:solidFill>
                  <a:srgbClr val="0070C0"/>
                </a:solidFill>
              </a:rPr>
              <a:t>pr. </a:t>
            </a:r>
            <a:r>
              <a:rPr lang="pl-PL" sz="2800" dirty="0" err="1" smtClean="0">
                <a:solidFill>
                  <a:srgbClr val="0070C0"/>
                </a:solidFill>
              </a:rPr>
              <a:t>ośw</a:t>
            </a:r>
            <a:r>
              <a:rPr lang="pl-PL" sz="2800" dirty="0" smtClean="0">
                <a:solidFill>
                  <a:srgbClr val="0070C0"/>
                </a:solidFill>
              </a:rPr>
              <a:t>.</a:t>
            </a:r>
            <a:r>
              <a:rPr lang="pl-PL" sz="2800" dirty="0" smtClean="0"/>
              <a:t> w </a:t>
            </a:r>
            <a:r>
              <a:rPr lang="pl-PL" sz="2800" dirty="0"/>
              <a:t>przedszkolach, szkołach i placówkach oświatowych mogą być </a:t>
            </a:r>
            <a:r>
              <a:rPr lang="pl-PL" sz="2800" b="1" dirty="0"/>
              <a:t>zatrudniane osoby niebędące nauczycielami </a:t>
            </a:r>
            <a:r>
              <a:rPr lang="pl-PL" sz="2800" dirty="0"/>
              <a:t>za zgodą odpowiednio kuratora oświaty, ministra właściwego do spraw kultury i ochrony dziedzictwa narodowego lub organu </a:t>
            </a:r>
            <a:r>
              <a:rPr lang="pl-PL" sz="2800" dirty="0" smtClean="0"/>
              <a:t>prowadzącego.</a:t>
            </a:r>
          </a:p>
        </p:txBody>
      </p:sp>
    </p:spTree>
    <p:extLst>
      <p:ext uri="{BB962C8B-B14F-4D97-AF65-F5344CB8AC3E}">
        <p14:creationId xmlns:p14="http://schemas.microsoft.com/office/powerpoint/2010/main" xmlns="" val="107110690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95300" y="476672"/>
            <a:ext cx="8915400" cy="1114384"/>
          </a:xfrm>
        </p:spPr>
        <p:txBody>
          <a:bodyPr>
            <a:noAutofit/>
          </a:bodyPr>
          <a:lstStyle/>
          <a:p>
            <a:r>
              <a:rPr lang="pl-PL" sz="2800" dirty="0">
                <a:solidFill>
                  <a:srgbClr val="FF0000"/>
                </a:solidFill>
              </a:rPr>
              <a:t>Możliwość zwiększenia wynagrodzenia osobie zatrudnionej na podstawie ustawy – Prawo oświatowe</a:t>
            </a:r>
          </a:p>
        </p:txBody>
      </p:sp>
      <p:sp>
        <p:nvSpPr>
          <p:cNvPr id="4" name="Prostokąt 3"/>
          <p:cNvSpPr/>
          <p:nvPr/>
        </p:nvSpPr>
        <p:spPr>
          <a:xfrm>
            <a:off x="272483" y="1484789"/>
            <a:ext cx="9433048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pl-PL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776537" y="2276872"/>
            <a:ext cx="867340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/>
              <a:t>Dla </a:t>
            </a:r>
            <a:r>
              <a:rPr lang="pl-PL" sz="2800" dirty="0"/>
              <a:t>ww. osób ustala się </a:t>
            </a:r>
            <a:r>
              <a:rPr lang="pl-PL" sz="2800" b="1" dirty="0"/>
              <a:t>wynagrodzenie</a:t>
            </a:r>
            <a:r>
              <a:rPr lang="pl-PL" sz="2800" dirty="0"/>
              <a:t> nie wyższe niż 184% kwoty bazowej, określanej dla nauczycieli corocznie w ustawie budżetowej. Ponadto dopuszczalne będzie w indywidualnych przypadkach, na podstawie upoważnienia organu prowadzącego, zwiększenie tego wynagrodzenia przez dyrektora </a:t>
            </a:r>
            <a:r>
              <a:rPr lang="pl-PL" sz="2800" dirty="0" smtClean="0"/>
              <a:t>szkoły (</a:t>
            </a:r>
            <a:r>
              <a:rPr lang="pl-PL" sz="2800" dirty="0" smtClean="0">
                <a:solidFill>
                  <a:srgbClr val="0070C0"/>
                </a:solidFill>
              </a:rPr>
              <a:t>art. 15 ust. 3 pr. </a:t>
            </a:r>
            <a:r>
              <a:rPr lang="pl-PL" sz="2800" dirty="0" err="1" smtClean="0">
                <a:solidFill>
                  <a:srgbClr val="0070C0"/>
                </a:solidFill>
              </a:rPr>
              <a:t>ośw</a:t>
            </a:r>
            <a:r>
              <a:rPr lang="pl-PL" sz="2800" dirty="0" smtClean="0">
                <a:solidFill>
                  <a:srgbClr val="0070C0"/>
                </a:solidFill>
              </a:rPr>
              <a:t>.</a:t>
            </a:r>
            <a:r>
              <a:rPr lang="pl-PL" sz="2800" dirty="0" smtClean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xmlns="" val="245098765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dirty="0" smtClean="0"/>
          </a:p>
          <a:p>
            <a:pPr algn="ctr"/>
            <a:endParaRPr lang="pl-PL" dirty="0"/>
          </a:p>
          <a:p>
            <a:pPr marL="0" indent="0" algn="ctr">
              <a:buNone/>
            </a:pPr>
            <a:r>
              <a:rPr lang="pl-PL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DZIĘKUJĘ ZA UWAGĘ</a:t>
            </a:r>
            <a:endParaRPr lang="pl-PL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137531931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944740" y="1772816"/>
            <a:ext cx="8025694" cy="4353347"/>
          </a:xfrm>
        </p:spPr>
        <p:txBody>
          <a:bodyPr>
            <a:normAutofit fontScale="70000" lnSpcReduction="20000"/>
          </a:bodyPr>
          <a:lstStyle/>
          <a:p>
            <a:r>
              <a:rPr lang="pl-PL" b="1" dirty="0">
                <a:solidFill>
                  <a:srgbClr val="0070C0"/>
                </a:solidFill>
              </a:rPr>
              <a:t>Prawo oświatowe </a:t>
            </a:r>
            <a:r>
              <a:rPr lang="pl-PL" dirty="0">
                <a:solidFill>
                  <a:srgbClr val="0070C0"/>
                </a:solidFill>
              </a:rPr>
              <a:t>(Dz. U. z 2017 r. poz. 59, z </a:t>
            </a:r>
            <a:r>
              <a:rPr lang="pl-PL" dirty="0" err="1">
                <a:solidFill>
                  <a:srgbClr val="0070C0"/>
                </a:solidFill>
              </a:rPr>
              <a:t>późn</a:t>
            </a:r>
            <a:r>
              <a:rPr lang="pl-PL" dirty="0">
                <a:solidFill>
                  <a:srgbClr val="0070C0"/>
                </a:solidFill>
              </a:rPr>
              <a:t>. zm</a:t>
            </a:r>
            <a:r>
              <a:rPr lang="pl-PL" dirty="0" smtClean="0">
                <a:solidFill>
                  <a:srgbClr val="0070C0"/>
                </a:solidFill>
              </a:rPr>
              <a:t>.) </a:t>
            </a:r>
            <a:br>
              <a:rPr lang="pl-PL" dirty="0" smtClean="0">
                <a:solidFill>
                  <a:srgbClr val="0070C0"/>
                </a:solidFill>
              </a:rPr>
            </a:br>
            <a:r>
              <a:rPr lang="pl-PL" dirty="0" smtClean="0"/>
              <a:t>Art</a:t>
            </a:r>
            <a:r>
              <a:rPr lang="pl-PL" dirty="0"/>
              <a:t>. 11. 1. Zadania oświatowe jednostek samorządu terytorialnego są finansowane na zasadach określonych w odrębnych ustawach.</a:t>
            </a:r>
          </a:p>
          <a:p>
            <a:r>
              <a:rPr lang="pl-PL" dirty="0">
                <a:solidFill>
                  <a:srgbClr val="FF0000"/>
                </a:solidFill>
              </a:rPr>
              <a:t>2. Zapewnienie kształcenia, wychowania i opieki, w tym kształcenia specjalnego i profilaktyki społecznej, jest zadaniem </a:t>
            </a:r>
            <a:r>
              <a:rPr lang="pl-PL" dirty="0" smtClean="0">
                <a:solidFill>
                  <a:srgbClr val="FF0000"/>
                </a:solidFill>
              </a:rPr>
              <a:t>oświatowym….</a:t>
            </a:r>
          </a:p>
          <a:p>
            <a:endParaRPr lang="pl-PL" dirty="0" smtClean="0">
              <a:solidFill>
                <a:srgbClr val="FF0000"/>
              </a:solidFill>
            </a:endParaRPr>
          </a:p>
          <a:p>
            <a:r>
              <a:rPr lang="pl-PL" dirty="0"/>
              <a:t>5. Środki niezbędne do realizacji zadań oświatowych, o których mowa w ust. 2 i 4, w tym na wynagrodzenia nauczycieli oraz utrzymanie szkół i placówek, </a:t>
            </a:r>
            <a:r>
              <a:rPr lang="pl-PL" sz="3100" u="sng" dirty="0">
                <a:solidFill>
                  <a:srgbClr val="FF0000"/>
                </a:solidFill>
              </a:rPr>
              <a:t>są zagwarantowane w dochodach jednostek samorządu terytorialnego</a:t>
            </a:r>
            <a:r>
              <a:rPr lang="pl-PL" dirty="0" smtClean="0"/>
              <a:t>.</a:t>
            </a:r>
          </a:p>
          <a:p>
            <a:pPr marL="0" indent="0">
              <a:buNone/>
            </a:pPr>
            <a:endParaRPr lang="pl-PL" dirty="0"/>
          </a:p>
          <a:p>
            <a:r>
              <a:rPr lang="pl-PL" dirty="0"/>
              <a:t>6. W danym roku budżetowym </a:t>
            </a:r>
            <a:r>
              <a:rPr lang="pl-PL" dirty="0">
                <a:solidFill>
                  <a:srgbClr val="FF0000"/>
                </a:solidFill>
              </a:rPr>
              <a:t>na realizację zadań wymagających stosowania specjalnej organizacji nauki i metod pracy dla dzieci i młodzieży jednostka samorządu terytorialnego przeznacza środki w wysokości nie mniejszej niż wynikająca z podziału części oświatowej subwencji ogólnej dla jednostek samorządu terytorialnego na ten rok</a:t>
            </a:r>
            <a:r>
              <a:rPr lang="pl-PL" dirty="0"/>
              <a:t>, określonego w przepisach wydanych na podstawie art. 28 ust. 6 ustawy z dnia 13 listopada 2003 r. o dochodach jednostek samorządu terytorialnego (Dz. U. z 2016 r. poz. 198 i 1609), w zakresie tych zadań.</a:t>
            </a:r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89872600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464" y="188640"/>
            <a:ext cx="9649072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1617870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0472" y="188640"/>
            <a:ext cx="9577064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8438021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272480" y="815694"/>
            <a:ext cx="9368335" cy="5632311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>
            <a:spAutoFit/>
          </a:bodyPr>
          <a:lstStyle/>
          <a:p>
            <a:r>
              <a:rPr lang="pl-PL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W</a:t>
            </a:r>
            <a:r>
              <a:rPr lang="pl-PL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pl-PL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art. 7 ust. 3 ustawy zapisano też możliwość elastycznego sposobu wyodrębniania środków na kształcenie specjalne w ramach samorządu. Jeżeli wydatki w szkołach specjalnych przewyższają subwencję naliczoną na te szkoły, mogą one być rozliczane jako wydatki konieczne do poniesienia w zakresie kształcenia specjalnego w szkołach ogólnodostępnych i odwrotnie. Środki otrzymane w ramach samorządu na realizację zadań wymagających stosowania specjalnej organizacji nauki i metod pracy dla dzieci i młodzieży mają być przeznaczane na kształcenie specjalne łącznie w ramach jednostki samorządu terytorialnego. Oznacza to, że nie ma obowiązku odnosić środków otrzymanych w subwencji na ucznia do tego ucznia niepełnosprawnego konkretnie, podobnie nie ma też tego obowiązku w odniesieniu do szkoły</a:t>
            </a:r>
            <a:r>
              <a:rPr lang="pl-PL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.</a:t>
            </a:r>
          </a:p>
          <a:p>
            <a:endParaRPr lang="pl-PL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pl-PL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Jednostka samorządu terytorialnego może przeznaczać ww. środki w szczególności na wydatki związane z dostosowaniem budynku placówki wychowania przedszkolnego, szkoły lub placówki do potrzeb uczniów niepełnosprawnych oraz na dokształcanie i doskonalenie zawodowe nauczycieli związane z realizacją zadań wynikających z zaleceń zawartych odpowiednio w orzeczeniach o potrzebie kształcenia specjalnego i indywidualnych programach edukacyjno-terapeutycznych albo orzeczeniach o potrzebie zajęć rewalidacyjno-wychowawczych i indywidualnych programach zajęć oraz zapewnieniem odpowiednich warunków umożliwiających ich realizację.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412191384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011" y="144688"/>
            <a:ext cx="9649072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1707606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ształt fali">
  <a:themeElements>
    <a:clrScheme name="Kształt fali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Kształt fali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Kształt fali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10443</TotalTime>
  <Words>2342</Words>
  <Application>Microsoft Office PowerPoint</Application>
  <PresentationFormat>Papier A4 (210x297 mm)</PresentationFormat>
  <Paragraphs>166</Paragraphs>
  <Slides>49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49</vt:i4>
      </vt:variant>
    </vt:vector>
  </HeadingPairs>
  <TitlesOfParts>
    <vt:vector size="50" baseType="lpstr">
      <vt:lpstr>Kształt fali</vt:lpstr>
      <vt:lpstr>Zmiany wprowadzone ustawą o finansowaniu zadań oświatowych</vt:lpstr>
      <vt:lpstr>Podstawa prawna</vt:lpstr>
      <vt:lpstr> </vt:lpstr>
      <vt:lpstr>Ustawa z dnia 14 grudnia 2016 r. – Prawo oświatowe (Dz. U. z 2017 r. poz. 59, z późn. zm.) – dalej pr. ośw. </vt:lpstr>
      <vt:lpstr>Slajd 5</vt:lpstr>
      <vt:lpstr>Slajd 6</vt:lpstr>
      <vt:lpstr>Slajd 7</vt:lpstr>
      <vt:lpstr>Slajd 8</vt:lpstr>
      <vt:lpstr>Slajd 9</vt:lpstr>
      <vt:lpstr>Slajd 10</vt:lpstr>
      <vt:lpstr>Slajd 11</vt:lpstr>
      <vt:lpstr>Zmiany w zakresie awansu zawodowego nauczycieli</vt:lpstr>
      <vt:lpstr>Zmiany w zakresie awansu zawodowego nauczycieli</vt:lpstr>
      <vt:lpstr>Zmiany w zakresie awansu zawodowego nauczycieli</vt:lpstr>
      <vt:lpstr>Zmiany w zakresie awansu zawodowego nauczycieli</vt:lpstr>
      <vt:lpstr>Zmiany w zakresie awansu zawodowego nauczycieli</vt:lpstr>
      <vt:lpstr>Zmiany w zakresie awansu zawodowego nauczycieli</vt:lpstr>
      <vt:lpstr>Zmiany w zakresie awansu zawodowego nauczycieli</vt:lpstr>
      <vt:lpstr>Zmiany w zakresie awansu zawodowego nauczycieli</vt:lpstr>
      <vt:lpstr>Zmiany w zakresie awansu zawodowego nauczycieli</vt:lpstr>
      <vt:lpstr>Zmiany w zakresie awansu zawodowego nauczycieli</vt:lpstr>
      <vt:lpstr>Ocena pracy nauczycieli</vt:lpstr>
      <vt:lpstr>Ocena pracy nauczycieli</vt:lpstr>
      <vt:lpstr>Ocena pracy nauczycieli</vt:lpstr>
      <vt:lpstr>Ocena pracy nauczycieli</vt:lpstr>
      <vt:lpstr>Ocena pracy nauczycieli</vt:lpstr>
      <vt:lpstr>Ocena pracy nauczycieli</vt:lpstr>
      <vt:lpstr>Ocena pracy nauczycieli</vt:lpstr>
      <vt:lpstr>Zatrudnianie i zwalnianie nauczycieli</vt:lpstr>
      <vt:lpstr>Zatrudnianie i zwalnianie nauczycieli</vt:lpstr>
      <vt:lpstr>Zatrudnianie i zwalnianie nauczycieli</vt:lpstr>
      <vt:lpstr>Wynagradzanie nauczycieli</vt:lpstr>
      <vt:lpstr>Uprawnienia socjalne nauczycieli</vt:lpstr>
      <vt:lpstr>Uprawnienia socjalne nauczycieli</vt:lpstr>
      <vt:lpstr>Pensum nauczycieli</vt:lpstr>
      <vt:lpstr>Pensum nauczycieli</vt:lpstr>
      <vt:lpstr>Pensum nauczycieli</vt:lpstr>
      <vt:lpstr>Urlopy nauczycieli</vt:lpstr>
      <vt:lpstr>Urlopy nauczycieli</vt:lpstr>
      <vt:lpstr>Uprawnienia rodzicielskie nauczycieli</vt:lpstr>
      <vt:lpstr>Urlop dla poratowania zdrowia</vt:lpstr>
      <vt:lpstr>Urlop dla poratowania zdrowia</vt:lpstr>
      <vt:lpstr>Urlop dla poratowania zdrowia</vt:lpstr>
      <vt:lpstr>Urlop dla poratowania zdrowia</vt:lpstr>
      <vt:lpstr>Urlop dla poratowania zdrowia</vt:lpstr>
      <vt:lpstr>Likwidacja stanowiska asystenta nauczyciela i asystenta wychowawcy świetlicy</vt:lpstr>
      <vt:lpstr>Możliwość zwiększenia wynagrodzenia osobie zatrudnionej na podstawie ustawy – Prawo oświatowe</vt:lpstr>
      <vt:lpstr>Możliwość zwiększenia wynagrodzenia osobie zatrudnionej na podstawie ustawy – Prawo oświatowe</vt:lpstr>
      <vt:lpstr>Slajd 49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User</dc:creator>
  <cp:lastModifiedBy>jlipinska</cp:lastModifiedBy>
  <cp:revision>410</cp:revision>
  <dcterms:created xsi:type="dcterms:W3CDTF">2010-04-15T09:51:31Z</dcterms:created>
  <dcterms:modified xsi:type="dcterms:W3CDTF">2018-01-15T09:29:25Z</dcterms:modified>
</cp:coreProperties>
</file>