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492" r:id="rId2"/>
    <p:sldId id="493" r:id="rId3"/>
    <p:sldId id="494" r:id="rId4"/>
    <p:sldId id="495" r:id="rId5"/>
    <p:sldId id="496" r:id="rId6"/>
    <p:sldId id="497" r:id="rId7"/>
    <p:sldId id="505" r:id="rId8"/>
    <p:sldId id="506" r:id="rId9"/>
    <p:sldId id="508" r:id="rId10"/>
    <p:sldId id="510" r:id="rId11"/>
    <p:sldId id="500" r:id="rId12"/>
    <p:sldId id="501" r:id="rId13"/>
    <p:sldId id="503" r:id="rId14"/>
    <p:sldId id="504" r:id="rId15"/>
  </p:sldIdLst>
  <p:sldSz cx="9906000" cy="6858000" type="A4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706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A3"/>
    <a:srgbClr val="0000A4"/>
    <a:srgbClr val="000097"/>
    <a:srgbClr val="000099"/>
    <a:srgbClr val="FFA3D1"/>
    <a:srgbClr val="FF3399"/>
    <a:srgbClr val="78E89D"/>
    <a:srgbClr val="C0C0C0"/>
    <a:srgbClr val="CCFF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5BE263C-DBD7-4A20-BB59-AAB30ACAA65A}"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Styl jasny 1 — Ak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Styl ciemny 1 — Ak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Styl pośredni 3 — Ak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Styl jasny 2 — Ak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Styl jasny 2 — Ak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6" autoAdjust="0"/>
    <p:restoredTop sz="97714" autoAdjust="0"/>
  </p:normalViewPr>
  <p:slideViewPr>
    <p:cSldViewPr showGuides="1">
      <p:cViewPr>
        <p:scale>
          <a:sx n="93" d="100"/>
          <a:sy n="93" d="100"/>
        </p:scale>
        <p:origin x="-888" y="432"/>
      </p:cViewPr>
      <p:guideLst>
        <p:guide orient="horz" pos="1706"/>
        <p:guide pos="3120"/>
      </p:guideLst>
    </p:cSldViewPr>
  </p:slideViewPr>
  <p:outlineViewPr>
    <p:cViewPr>
      <p:scale>
        <a:sx n="33" d="100"/>
        <a:sy n="33" d="100"/>
      </p:scale>
      <p:origin x="0" y="6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14" d="100"/>
          <a:sy n="114" d="100"/>
        </p:scale>
        <p:origin x="2160" y="102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10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5AEF1-79CC-439D-B924-02BABF98C1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684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3B61D-30E4-4D09-A828-E4AB2519AB07}" type="datetimeFigureOut">
              <a:rPr lang="pl-PL" smtClean="0"/>
              <a:pPr/>
              <a:t>2017-08-30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4FE29-769A-4DE0-9603-92A9D3E435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767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34744" y="142852"/>
            <a:ext cx="7816508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54750" y="1428737"/>
            <a:ext cx="9596505" cy="428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16E3-A5D3-42C7-824B-A16A7C07FD08}" type="datetimeFigureOut">
              <a:rPr lang="pl-PL" smtClean="0"/>
              <a:pPr/>
              <a:t>2017-08-30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9159" y="1297506"/>
            <a:ext cx="99060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2" name="Prostokąt 1"/>
          <p:cNvSpPr/>
          <p:nvPr/>
        </p:nvSpPr>
        <p:spPr>
          <a:xfrm>
            <a:off x="1208584" y="2567226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solidFill>
                  <a:srgbClr val="0000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 wchodzące w życie 1 września 2017 r</a:t>
            </a:r>
            <a:r>
              <a:rPr lang="pl-PL" sz="3200" b="1" dirty="0" smtClean="0">
                <a:solidFill>
                  <a:srgbClr val="0000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pl-PL" sz="3200" b="1" dirty="0" smtClean="0">
              <a:solidFill>
                <a:srgbClr val="0000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200" b="1" dirty="0" smtClean="0">
                <a:solidFill>
                  <a:srgbClr val="0000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 </a:t>
            </a:r>
            <a:r>
              <a:rPr lang="pl-PL" sz="3200" b="1" dirty="0">
                <a:solidFill>
                  <a:srgbClr val="0000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prawne </a:t>
            </a:r>
            <a:r>
              <a:rPr lang="pl-PL" sz="3200" b="1" dirty="0" smtClean="0">
                <a:solidFill>
                  <a:srgbClr val="0000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opublikowane</a:t>
            </a:r>
            <a:endParaRPr lang="pl-PL" sz="3200" dirty="0">
              <a:solidFill>
                <a:srgbClr val="0000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3200" b="1" dirty="0">
              <a:solidFill>
                <a:srgbClr val="0000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400" b="1" dirty="0" smtClean="0">
                <a:solidFill>
                  <a:srgbClr val="0000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(stan </a:t>
            </a:r>
            <a:r>
              <a:rPr lang="pl-PL" sz="2400" b="1" smtClean="0">
                <a:solidFill>
                  <a:srgbClr val="0000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30 </a:t>
            </a:r>
            <a:r>
              <a:rPr lang="pl-PL" sz="2400" b="1" dirty="0" smtClean="0">
                <a:solidFill>
                  <a:srgbClr val="0000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sierpnia 2017 r.)</a:t>
            </a:r>
          </a:p>
          <a:p>
            <a:pPr algn="ctr"/>
            <a:endParaRPr lang="pl-PL" sz="3200" b="1" dirty="0">
              <a:solidFill>
                <a:srgbClr val="0000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17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936498"/>
              </p:ext>
            </p:extLst>
          </p:nvPr>
        </p:nvGraphicFramePr>
        <p:xfrm>
          <a:off x="0" y="1240917"/>
          <a:ext cx="9921552" cy="4349078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448944"/>
                <a:gridCol w="1152128"/>
                <a:gridCol w="4320480"/>
              </a:tblGrid>
              <a:tr h="215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Dziennik Ustaw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4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Rozporządzenie Ministra Edukacji Narodowej z dnia               11 sierpnia  2017 r. zmieniające rozporządzenie w sprawie egzaminu czeladniczego, egzaminu mistrzowskiego oraz egzaminu sprawdzającego, przeprowadzanych przez komisje egzaminacyjne izb rzemieślniczych</a:t>
                      </a:r>
                      <a:endParaRPr lang="pl-PL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</a:t>
                      </a: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r., </a:t>
                      </a: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pl-PL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poz</a:t>
                      </a: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1607</a:t>
                      </a:r>
                      <a:endParaRPr lang="pl-PL" sz="14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Wydane na podstawie art. 3 ust. 4 ustawy z dnia </a:t>
                      </a:r>
                      <a:endParaRPr lang="pl-PL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marca 1989 r. o rzemiośle (Dz. U. z 2016 r. poz. 1285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oraz z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r. poz. 60)</a:t>
                      </a:r>
                      <a:endParaRPr lang="pl-PL" sz="14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2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Rozporządzenie Ministra Edukacji Narodowej z dnia             11 sierpnia 2017 r. w sprawie wymagań wobec szkół              i placówek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r., </a:t>
                      </a: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poz</a:t>
                      </a: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1611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Wykonanie upoważnienia zawartego w art. 44 ust. 3 </a:t>
                      </a: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ustawy z dnia 14 grudnia 2016 r. – Prawo oświatowe (Dz. U. z 2017 r. poz. 59 i 949).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2415">
                <a:tc>
                  <a:txBody>
                    <a:bodyPr/>
                    <a:lstStyle/>
                    <a:p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Rozporządzenie Ministra Edukacji Narodowej z dnia             9 sierpnia 2017 r. w sprawie indywidualnego obowiązkowego rocznego przygotowania przedszkolnego dzieci i indywidualnego nauczania dzieci i młodzieży 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r.,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poz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1616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01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9159" y="1297506"/>
            <a:ext cx="99060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795880" y="2118811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dirty="0" smtClean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Przewidywane </a:t>
            </a:r>
            <a:r>
              <a:rPr lang="pl-PL" sz="3200" b="1" dirty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zmiany w wybranych przepisach prawa oświatowego, </a:t>
            </a:r>
            <a:r>
              <a:rPr lang="pl-PL" sz="3200" b="1" dirty="0" smtClean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pl-PL" sz="3200" b="1" dirty="0" smtClean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pl-PL" sz="3200" b="1" dirty="0" smtClean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będące aktualnie w </a:t>
            </a:r>
            <a:r>
              <a:rPr lang="pl-PL" sz="3200" b="1" dirty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fazie </a:t>
            </a:r>
            <a:r>
              <a:rPr lang="pl-PL" sz="3200" b="1" dirty="0" smtClean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procedowania</a:t>
            </a:r>
            <a:endParaRPr lang="pl-PL" sz="3200" dirty="0">
              <a:solidFill>
                <a:srgbClr val="0000A3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69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386528"/>
              </p:ext>
            </p:extLst>
          </p:nvPr>
        </p:nvGraphicFramePr>
        <p:xfrm>
          <a:off x="-11907" y="1268760"/>
          <a:ext cx="9906000" cy="4975083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9906000"/>
              </a:tblGrid>
              <a:tr h="315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800"/>
                        </a:spcAft>
                      </a:pPr>
                      <a:r>
                        <a:rPr lang="pl-PL" sz="1600" b="1" dirty="0">
                          <a:effectLst/>
                          <a:latin typeface="Times" panose="02020603050405020304" pitchFamily="18" charset="0"/>
                          <a:ea typeface="Times New Roman"/>
                          <a:cs typeface="Times" panose="02020603050405020304" pitchFamily="18" charset="0"/>
                        </a:rPr>
                        <a:t>Rozporządzenie Ministra Edukacji Narodowej zmieniające rozporządzenie w sprawie szczegółowych zasad działania publicznych poradni </a:t>
                      </a:r>
                      <a:r>
                        <a:rPr lang="pl-PL" sz="1600" b="1" dirty="0" smtClean="0">
                          <a:effectLst/>
                          <a:latin typeface="Times" panose="02020603050405020304" pitchFamily="18" charset="0"/>
                          <a:ea typeface="Times New Roman"/>
                          <a:cs typeface="Times" panose="02020603050405020304" pitchFamily="18" charset="0"/>
                        </a:rPr>
                        <a:t>psychologiczno-pedagogicznych</a:t>
                      </a:r>
                      <a:endParaRPr lang="pl-PL" sz="1600" b="1" dirty="0">
                        <a:effectLst/>
                        <a:latin typeface="Times" panose="02020603050405020304" pitchFamily="18" charset="0"/>
                        <a:ea typeface="Times New Roman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800"/>
                        </a:spcAft>
                      </a:pPr>
                      <a:r>
                        <a:rPr lang="pl-PL" sz="1600" b="1" dirty="0">
                          <a:effectLst/>
                          <a:latin typeface="Times" panose="02020603050405020304" pitchFamily="18" charset="0"/>
                          <a:ea typeface="Times New Roman"/>
                          <a:cs typeface="Times" panose="02020603050405020304" pitchFamily="18" charset="0"/>
                        </a:rPr>
                        <a:t>Rozporządzenie Ministra Edukacji Narodowej w sprawie orzeczeń i opinii wydawanych przez zespoły orzekające działające w publicznych poradniach </a:t>
                      </a:r>
                      <a:r>
                        <a:rPr lang="pl-PL" sz="1600" b="1" dirty="0" smtClean="0">
                          <a:effectLst/>
                          <a:latin typeface="Times" panose="02020603050405020304" pitchFamily="18" charset="0"/>
                          <a:ea typeface="Times New Roman"/>
                          <a:cs typeface="Times" panose="02020603050405020304" pitchFamily="18" charset="0"/>
                        </a:rPr>
                        <a:t>psychologiczno‑pedagogicznych</a:t>
                      </a:r>
                      <a:endParaRPr lang="pl-PL" sz="1600" b="1" dirty="0">
                        <a:effectLst/>
                        <a:latin typeface="Times" panose="02020603050405020304" pitchFamily="18" charset="0"/>
                        <a:ea typeface="Times New Roman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" panose="02020603050405020304" pitchFamily="18" charset="0"/>
                          <a:ea typeface="Calibri"/>
                          <a:cs typeface="Times" panose="02020603050405020304" pitchFamily="18" charset="0"/>
                        </a:rPr>
                        <a:t>Rozporządzenie Ministra Edukacji Narodowej w sprawie w sprawie wczesnego wspomagania rozwoju dzieci</a:t>
                      </a:r>
                      <a:r>
                        <a:rPr lang="pl-PL" sz="1600" b="1" dirty="0" smtClean="0">
                          <a:effectLst/>
                          <a:latin typeface="Times" panose="02020603050405020304" pitchFamily="18" charset="0"/>
                          <a:ea typeface="Calibri"/>
                          <a:cs typeface="Times" panose="02020603050405020304" pitchFamily="18" charset="0"/>
                        </a:rPr>
                        <a:t>.</a:t>
                      </a:r>
                      <a:endParaRPr lang="pl-PL" sz="1600" b="1" dirty="0">
                        <a:effectLst/>
                        <a:latin typeface="Times" panose="02020603050405020304" pitchFamily="18" charset="0"/>
                        <a:ea typeface="Calibri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" panose="02020603050405020304" pitchFamily="18" charset="0"/>
                          <a:ea typeface="Calibri"/>
                          <a:cs typeface="Times" panose="02020603050405020304" pitchFamily="18" charset="0"/>
                        </a:rPr>
                        <a:t>Rozporządzenie Ministra Edukacji Narodowej w sprawie </a:t>
                      </a:r>
                      <a:r>
                        <a:rPr lang="pl-PL" sz="1600" b="1" dirty="0">
                          <a:effectLst/>
                          <a:latin typeface="Times" panose="02020603050405020304" pitchFamily="18" charset="0"/>
                          <a:ea typeface="Times New Roman"/>
                          <a:cs typeface="Times" panose="02020603050405020304" pitchFamily="18" charset="0"/>
                        </a:rPr>
                        <a:t>w sprawie </a:t>
                      </a:r>
                      <a:r>
                        <a:rPr lang="pl-PL" sz="1600" b="1" dirty="0" smtClean="0">
                          <a:effectLst/>
                          <a:latin typeface="Times" panose="02020603050405020304" pitchFamily="18" charset="0"/>
                          <a:ea typeface="Times New Roman"/>
                          <a:cs typeface="Times" panose="02020603050405020304" pitchFamily="18" charset="0"/>
                        </a:rPr>
                        <a:t>podstawy </a:t>
                      </a:r>
                      <a:r>
                        <a:rPr lang="pl-PL" sz="1600" b="1" dirty="0">
                          <a:effectLst/>
                          <a:latin typeface="Times" panose="02020603050405020304" pitchFamily="18" charset="0"/>
                          <a:ea typeface="Times New Roman"/>
                          <a:cs typeface="Times" panose="02020603050405020304" pitchFamily="18" charset="0"/>
                        </a:rPr>
                        <a:t>programowej kształcenia ogólnego dla liceum ogólnokształcącego, technikum oraz branżowej szkoły II stopnia </a:t>
                      </a:r>
                      <a:r>
                        <a:rPr lang="pl-PL" sz="1600" b="1" dirty="0">
                          <a:effectLst/>
                          <a:latin typeface="Times" panose="02020603050405020304" pitchFamily="18" charset="0"/>
                          <a:ea typeface="Calibri"/>
                          <a:cs typeface="Times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Rozporządzenie Ministra Edukacji Narodowej w sprawie nadzoru pedagogicznego.</a:t>
                      </a: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80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Rozporządzenie Ministra Edukacji Narodowej w sprawie rodzajów innych form wychowania przedszkolnego, warunków tworzenia i organizowania tych form oraz sposobu ich działania.</a:t>
                      </a: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Rozporządzenie Ministra Edukacji Narodowej </a:t>
                      </a: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 sprawie warunków i sposobu wykonywania przez przedszkola, szkoły i placówki publiczne zadań umożliwiających podtrzymywanie poczucia tożsamości narodowej, etnicznej </a:t>
                      </a:r>
                      <a:r>
                        <a:rPr lang="pl-PL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r>
                        <a:rPr lang="pl-PL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językowej uczniów należących do mniejszości narodowych i etnicznych oraz społeczności posługującej się językiem regionalnym</a:t>
                      </a:r>
                      <a:r>
                        <a:rPr lang="pl-PL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80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Rozporządzenie </a:t>
                      </a:r>
                      <a:r>
                        <a:rPr lang="pl-PL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Ministra Edukacji Narodowej w sprawie sposobu prowadzenia przez publiczne przedszkola, szkoły i placówki dokumentacji przebiegu nauczania, działalności wychowawczej i opiekuńczej oraz rodzajów tej dokumentacji.</a:t>
                      </a:r>
                      <a:r>
                        <a:rPr lang="pl-PL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42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9159" y="1297506"/>
            <a:ext cx="99060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795880" y="2662759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solidFill>
                  <a:srgbClr val="0000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Wybrane akty prawne, które weszły w życie przed  1 września 2017 r.</a:t>
            </a:r>
            <a:endParaRPr lang="pl-PL" sz="3200" dirty="0">
              <a:solidFill>
                <a:srgbClr val="0000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93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717778"/>
              </p:ext>
            </p:extLst>
          </p:nvPr>
        </p:nvGraphicFramePr>
        <p:xfrm>
          <a:off x="0" y="1240917"/>
          <a:ext cx="9906000" cy="3586522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7154958"/>
                <a:gridCol w="2751042"/>
              </a:tblGrid>
              <a:tr h="215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Dziennik Ustaw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94647">
                <a:tc>
                  <a:txBody>
                    <a:bodyPr/>
                    <a:lstStyle/>
                    <a:p>
                      <a:pPr algn="just"/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Rozporządzenie Ministra Edukacji Narodowej z dnia 14 marca 2017 r. w sprawie przeprowadzania postępowania rekrutacyjnego oraz postępowania uzupełniającego na lata szkolne 2017/2018–2019/2020 do trzyletniego liceum ogólnokształcącego, czteroletniego technikum i branżowej szkoły I stopnia, dla kandydatów będących absolwentami dotychczasowego gimnazjum.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2017 r., poz. 586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just"/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Rozporządzenie Ministra Edukacji Narodowej z dnia 16 marca 2017 r. w sprawie przeprowadzania postępowania rekrutacyjnego oraz postępowania uzupełniającego do publicznych przedszkoli, szkół i placówek.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2017 r., poz. 610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2415">
                <a:tc>
                  <a:txBody>
                    <a:bodyPr/>
                    <a:lstStyle/>
                    <a:p>
                      <a:pPr algn="just"/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Rozporządzenie Ministra Edukacji Narodowej z dnia 25 maja 2017 r. w sprawie warunków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i 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sposobu wspomagania nauczania języka polskiego, historii, geografii, kultury polskiej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i 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innych przedmiotów nauczanych w języku polskim wśród Polonii i Polaków zamieszkałych za granicą oraz dzieci pracowników migrujących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2017 r., poz.1042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02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596468"/>
              </p:ext>
            </p:extLst>
          </p:nvPr>
        </p:nvGraphicFramePr>
        <p:xfrm>
          <a:off x="56454" y="1340768"/>
          <a:ext cx="9849545" cy="5684311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170589"/>
                <a:gridCol w="1503791"/>
                <a:gridCol w="4175165"/>
              </a:tblGrid>
              <a:tr h="336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Dziennik Ustaw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Ustawa z dnia 14 grudnia 2016 r. – Prawo oświatowe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r, poz. 59 zmiana: poz. 949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wejścia w życie: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września 2017 r.,                               z wyjątkiem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18 ust. 4, art. 47 ust. 3 pkt 2 oraz rozdziału 6, które wchodzą  w życie po upływie 14 dni od dnia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ogłoszenia;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47 ust. 1 pkt 1 lit. c, d, g oraz pkt 4, które wchodzą w życie z dniem 1 września  2018 r.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53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Ustawa z dnia 14 grudnia 2016 r. – Przepisy wprowadzające ustawę – Prawo oświatowe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r.,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poz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60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Część przepisów ustawowych wchodzi w życie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terminach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innych niż 1 września 2017 r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Ustawa zmienia m.in. przepisy ponad stu ustaw, w tym ustawy Karta Nauczyciela np. w zakresie awansu zawodowego (art. 4 pkt 3-4).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68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Rozporządzenie Ministra Edukacji Narodowej </a:t>
                      </a: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 </a:t>
                      </a:r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dnia 14 lutego 2017 r. w sprawie podstawy programowej wychowania przedszkolnego </a:t>
                      </a: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oraz </a:t>
                      </a:r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podstawy programowej kształcenia ogólnego </a:t>
                      </a: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dla </a:t>
                      </a:r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szkoły podstawowej, w tym dla uczniów </a:t>
                      </a: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pl-PL" sz="14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niepełnosprawnością </a:t>
                      </a:r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intelektualną w stopniu umiarkowanym lub znacznym, kształcenia ogólnego dla branżowej szkoły I stopnia, kształcenia ogólnego dla szkoły specjalnej przysposabiającej do pracy oraz kształcenia ogólnego dla szkoły policealnej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r.,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poz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356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Podstawa programowa uległa zmianie w związku ze zmianą ustroju szkolnego.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80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384959"/>
              </p:ext>
            </p:extLst>
          </p:nvPr>
        </p:nvGraphicFramePr>
        <p:xfrm>
          <a:off x="15383" y="1032368"/>
          <a:ext cx="9905999" cy="5781009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194494"/>
                <a:gridCol w="1406578"/>
                <a:gridCol w="4304927"/>
              </a:tblGrid>
              <a:tr h="25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Dziennik Ustaw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Rozporządzenie Ministra Edukacji Narodowej z dnia 13 marca 2017 r. w sprawie klasyfikacji zawodów szkolnictwa zawodowego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r.,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poz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622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Nowe uregulowania wynikające z art. 46 ust.1 ustawy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dnia 14 grudnia 2016 r.  Prawo oświatowe.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99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Rozporządzenie Ministra Edukacji Narodowej z dnia 17 marca 2017 r. w sprawie szczegółowej organizacji publicznych szkół i publicznych przedszkoli</a:t>
                      </a:r>
                      <a:endParaRPr lang="pl-PL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r.,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poz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649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Istotniejsze zmiany dotyczą: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zespołów nauczycieli;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organizacji oddziałów w tym oddziałów przedszkolnych oraz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oddziałów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przysposabiających do pracy;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opracowywania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arkuszy organizacji szkół i placówek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21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Rozporządzenie Ministra Edukacji Narodowej z dnia 27 marca 2017 r. w sprawie oddziałów i szkół sportowych oraz oddziałów i szkół mistrzostwa sportowego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2017 r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.,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poz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671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Zachowano większość obowiązujących obecnie rozwiązań. Zmiany dot. m.in.: funkcjonowania oddziałów mistrzostwa sportowego, oddziałów sportowych, szkolenia sportowego.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870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Rozporządzenie Ministra Edukacji Narodowej z dnia 28 marca 2017 r. w sprawie ramowych planów nauczania dla publicznych szkół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2017 r.,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poz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703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Zgodnie z treścią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§ 9 rozporządzenia,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jego przepisy stosuje się m.in. począwszy od roku szkolnego 2017/2018 w: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a) klasach I, IV i VII szkoły podstawowej, a w latach następnych również w kolejnych klasach szkoły podstawowej,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b) branżowej szkole I stopnia dla uczniów będących absolwentami dotychczasowego gimnazjum,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c) szkole specjalnej przysposabiającej do pracy,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d) semestrach I szkoły policealnej, a w latach następnych również w kolejnych semestrach szkoły policealnej.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3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217488"/>
              </p:ext>
            </p:extLst>
          </p:nvPr>
        </p:nvGraphicFramePr>
        <p:xfrm>
          <a:off x="0" y="1240916"/>
          <a:ext cx="9905999" cy="5617083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194494"/>
                <a:gridCol w="1512410"/>
                <a:gridCol w="4199095"/>
              </a:tblGrid>
              <a:tr h="279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Dziennik Ustaw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3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Rozporządzenie Ministra Edukacji Narodowej z dnia 31 marca 2017 r. w sprawie podstawy programowej kształcenia w zawodach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2017 r.,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poz</a:t>
                      </a: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860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Podstawa programowa kształcenia w zawodach uległa zmianie w związku ze zmianą ustroju szkolnego.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186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Ustawa z dnia 21 kwietnia 2017 r. o zmianie ustawy </a:t>
                      </a:r>
                      <a: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systemie informacji oświatowej oraz niektórych innych ustaw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2017 r.,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poz</a:t>
                      </a: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949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Z dniem 1 września 2017 r. wchodzą w życie: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art</a:t>
                      </a: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2 pkt 1, 4 i 5, art. 4 pkt 1, 4–9 i 13 oraz art. 10 ust. 1, 3, 4, 7 i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8.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Z dniem 2 września 2017 r. wchodzą w życie: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art. 1 pkt 7 lit. c w zakresie pkt 28b, pkt 10, 13, 16, 17, 22 i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23.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4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Rozporządzenie Ministra Edukacji Narodowej </a:t>
                      </a:r>
                      <a: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pl-PL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dnia </a:t>
                      </a:r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czerwca 2017 r. zmieniające rozporządzenie w sprawie sposobu nauczania szkolnego oraz zakresu treści dotyczących wiedzy o życiu seksualnym człowieka, o zasadach świadomego </a:t>
                      </a:r>
                      <a: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odpowiedzialnego rodzicielstwa, o wartości rodziny, życia w fazie prenatalnej oraz metodach i środkach świadomej prokreacji zawartych w podstawie programowej kształcenia ogólnego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2017 r.,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poz.1117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Główny cel: </a:t>
                      </a:r>
                      <a:r>
                        <a:rPr lang="pl-PL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dostosowanie sposobu realizacji zajęć „wychowanie do życia w rodzinie” do nowych typów szkół.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58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872051"/>
              </p:ext>
            </p:extLst>
          </p:nvPr>
        </p:nvGraphicFramePr>
        <p:xfrm>
          <a:off x="0" y="1340768"/>
          <a:ext cx="9905999" cy="5297922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194494"/>
                <a:gridCol w="1512410"/>
                <a:gridCol w="4199095"/>
              </a:tblGrid>
              <a:tr h="215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Dziennik Ustaw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Rozporządzenie Ministra Kultury i Dziedzictwa Narodowego z dnia 26 maja 2017 r. w sprawie typów szkół artystycznych publicznych i niepublicznych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/>
                          <a:ea typeface="Calibri"/>
                        </a:rPr>
                        <a:t>2017 r., </a:t>
                      </a:r>
                      <a: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  <a:t>poz.1125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/>
                          <a:ea typeface="Calibri"/>
                        </a:rPr>
                        <a:t>Data wejścia w życie: 2017-09-01, z tym że przepisy </a:t>
                      </a:r>
                      <a: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  <a:t>§ </a:t>
                      </a:r>
                      <a:r>
                        <a:rPr lang="pl-PL" sz="1400" dirty="0">
                          <a:effectLst/>
                          <a:latin typeface="Times New Roman"/>
                          <a:ea typeface="Calibri"/>
                        </a:rPr>
                        <a:t>6 ust. 2 oraz § 9 ust. 2 i 6 pkt 1 weszły w życie </a:t>
                      </a:r>
                      <a: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  <a:t>z </a:t>
                      </a:r>
                      <a:r>
                        <a:rPr lang="pl-PL" sz="1400" dirty="0">
                          <a:effectLst/>
                          <a:latin typeface="Times New Roman"/>
                          <a:ea typeface="Calibri"/>
                        </a:rPr>
                        <a:t>dniem następującym po dniu ogłoszenia.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24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Rozporządzenie Ministra Edukacji Narodowej z dnia 7 czerwca 2017 r. zmieniające rozporządzenie </a:t>
                      </a: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w </a:t>
                      </a:r>
                      <a:r>
                        <a:rPr lang="pl-PL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sprawie warunków i sposobu organizowania nauki religii w publicznych przedszkolach i szkołach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/>
                          <a:ea typeface="Calibri"/>
                        </a:rPr>
                        <a:t>2017 r</a:t>
                      </a:r>
                      <a: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  <a:t>., </a:t>
                      </a:r>
                      <a: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  <a:t>poz.1147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/>
                          <a:ea typeface="Calibri"/>
                        </a:rPr>
                        <a:t>Główny cel</a:t>
                      </a:r>
                      <a: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  <a:t>: </a:t>
                      </a:r>
                      <a:r>
                        <a:rPr lang="pl-PL" sz="1400" dirty="0">
                          <a:effectLst/>
                          <a:latin typeface="Times New Roman"/>
                          <a:ea typeface="Calibri"/>
                        </a:rPr>
                        <a:t>konieczność </a:t>
                      </a:r>
                      <a:r>
                        <a:rPr lang="pl-PL" sz="1400" i="1" dirty="0">
                          <a:effectLst/>
                          <a:latin typeface="Times New Roman"/>
                          <a:ea typeface="Calibri"/>
                        </a:rPr>
                        <a:t>dostosowania przepisów rozporządzenia do nowego ustroju szkolnego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70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Rozporządzenie Ministra Edukacji Narodowej z dnia 14 </a:t>
                      </a: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czerwca</a:t>
                      </a:r>
                      <a:r>
                        <a:rPr lang="pl-PL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2017 </a:t>
                      </a:r>
                      <a:r>
                        <a:rPr lang="pl-PL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r. zmieniające rozporządzenie </a:t>
                      </a: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w </a:t>
                      </a:r>
                      <a:r>
                        <a:rPr lang="pl-PL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sprawie sposobu realizacji edukacji </a:t>
                      </a: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dla</a:t>
                      </a:r>
                      <a:r>
                        <a:rPr lang="pl-PL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bezpieczeństwa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/>
                          <a:ea typeface="Calibri"/>
                        </a:rPr>
                        <a:t>2017 r., </a:t>
                      </a:r>
                      <a: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  <a:t>poz.1239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/>
                          <a:ea typeface="Calibri"/>
                        </a:rPr>
                        <a:t>Główny cel: </a:t>
                      </a:r>
                      <a:r>
                        <a:rPr lang="pl-PL" sz="1400" i="1" dirty="0">
                          <a:effectLst/>
                          <a:latin typeface="Times New Roman"/>
                          <a:ea typeface="Calibri"/>
                        </a:rPr>
                        <a:t>dostosowanie sposobu realizacji obowiązkowej edukacji dla bezpieczeństwa do nowych typów szkół, wprowadzonych ustawą z dnia 14 grudnia 2016 r. – Prawo oświatowe.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2415">
                <a:tc>
                  <a:txBody>
                    <a:bodyPr/>
                    <a:lstStyle/>
                    <a:p>
                      <a:pPr algn="l"/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Rozporządzenie Ministra Edukacji Narodowej z dnia 29 czerwca  2017 r. w sprawie dopuszczalnych form realizacji obowiązkowych zajęć wychowania </a:t>
                      </a:r>
                      <a: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fizycznego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2017 r.,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poz.1322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Nowym rozwiązaniem jest przepis § 2, w którym uściślono rodzaje możliwych grup ćwiczebnych </a:t>
                      </a:r>
                      <a:r>
                        <a:rPr lang="pl-PL" sz="140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pl-PL" sz="140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pl-PL" sz="140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i </a:t>
                      </a: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dopuszczono grupy: </a:t>
                      </a:r>
                      <a:r>
                        <a:rPr lang="pl-PL" sz="140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oddziałowe,</a:t>
                      </a:r>
                      <a:r>
                        <a:rPr lang="pl-PL" sz="140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pl-PL" sz="140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międzyoddziałowe</a:t>
                      </a: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pl-PL" sz="140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międzyklasowe</a:t>
                      </a: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 i (w przypadku zespołów szkół) międzyszkolne.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24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Rozporządzenie Ministra Edukacji Narodowej z dnia 21 lipca 2017 r. w sprawie ramowych statutów: publicznej placówki kształcenia ustawicznego, publicznej placówki kształcenia praktycznego oraz publicznego ośrodka dokształcania i doskonalenia zawodowego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2017 r.,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poz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. 1451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Na podstawie delegacji ustawowej (art. 112 ust. 2 Prawa oświatowego).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33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429396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745805"/>
              </p:ext>
            </p:extLst>
          </p:nvPr>
        </p:nvGraphicFramePr>
        <p:xfrm>
          <a:off x="0" y="1240917"/>
          <a:ext cx="9921552" cy="4270039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448944"/>
                <a:gridCol w="1152128"/>
                <a:gridCol w="4320480"/>
              </a:tblGrid>
              <a:tr h="215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Dziennik Ustaw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4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Rozporządzenie Ministra Edukacji Narodowej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z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dnia 1 sierpnia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2017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r. w sprawie szczegółowych warunków i sposobu przeprowadzania egzaminu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ósmoklasisty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2017 r., poz.1512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Przyjęte regulacje są podobne do tych, które obowiązywały w przypadku egzaminu gimnazjalnego. Po raz pierwszy uczniowie będą zdawać nowy egzamin           w roku szkolnym 2018/2019.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24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Rozporządzenie Ministra Edukacji Narodowej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z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dnia 3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sierpnia 2017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r. w sprawie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oceniania,</a:t>
                      </a:r>
                      <a:r>
                        <a:rPr lang="pl-PL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klasyfikowania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i promowania uczniów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i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słuchaczy w szkołach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publicznych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2017 r.,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poz.1534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Obowiązuje tylko w szkołach o których mowa w art. 18 </a:t>
                      </a:r>
                      <a:b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ust. 1 ustawy z dnia 14 grudnia 2016 r. – Prawo oświatowe (Dz. U. z 2017 r. poz. 59 i 949).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2415">
                <a:tc>
                  <a:txBody>
                    <a:bodyPr/>
                    <a:lstStyle/>
                    <a:p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Rozporządzenie Ministra Edukacji Narodowej z dnia             8 sierpnia 2017 r. w sprawie szczegółowych warunków przechodzenia ucznia ze szkoły publicznej lub szkoły niepublicznej o uprawnieniach szkoły publicznej jednego typu do szkoły publicznej innego typu</a:t>
                      </a:r>
                    </a:p>
                    <a:p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albo do szkoły publicznej tego samego typu</a:t>
                      </a:r>
                      <a:endParaRPr lang="pl-PL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r., poz. 1546</a:t>
                      </a:r>
                      <a:endParaRPr lang="pl-PL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Delegacja wynikająca z art. 164 ust. 5 ustawy z dnia 14 grudnia 2016 r. – Prawo oświatowe (Dz. U. z 2017 r. poz. 59 i 949).</a:t>
                      </a:r>
                    </a:p>
                    <a:p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Wchodzi w życie po upływie 14 dni od daty ogłoszenia (17.08), czyli 1 września 2017 r.</a:t>
                      </a:r>
                      <a:endParaRPr lang="pl-PL" sz="14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01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563056"/>
              </p:ext>
            </p:extLst>
          </p:nvPr>
        </p:nvGraphicFramePr>
        <p:xfrm>
          <a:off x="0" y="1117613"/>
          <a:ext cx="9921552" cy="5622227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448944"/>
                <a:gridCol w="1152128"/>
                <a:gridCol w="4320480"/>
              </a:tblGrid>
              <a:tr h="215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Dziennik Ustaw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435">
                <a:tc>
                  <a:txBody>
                    <a:bodyPr/>
                    <a:lstStyle/>
                    <a:p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Rozporządzenie Ministra Edukacji Narodowej z dnia              8 sierpnia 2017 r. w sprawie przypadków, w których do publicznej lub niepublicznej szkoły dla dorosłych można przyjąć osobę, która ukończyła 16 albo 15 lat, oraz przypadków, w których osoba, która ukończyła ośmioletnią szkołę podstawową, może spełniać obowiązek nauki przez uczęszczanie na kwalifikacyjny kurs zawodowy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r., </a:t>
                      </a: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poz</a:t>
                      </a: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1562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 podstawie delegacji wynikającej z art. 36 ust.                                        16 ustawy z dnia 14 grudnia 2016 r. – Prawo oświatowe.</a:t>
                      </a:r>
                      <a:endParaRPr lang="pl-PL" sz="1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24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Rozporządzenie Ministra Edukacji Narodowej z dnia            9 sierpnia 2017 r. w sprawie warunków i trybu udzielania zezwoleń na indywidualny program lub tok nauki oraz organizacji indywidualnego programu lub toku nauki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 r., </a:t>
                      </a:r>
                      <a:r>
                        <a:rPr lang="pl-PL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pl-PL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pl-PL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poz</a:t>
                      </a:r>
                      <a:r>
                        <a:rPr lang="pl-PL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1569</a:t>
                      </a:r>
                      <a:endParaRPr lang="pl-PL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Dyrektor zezwala na indywidualny program lub tok nauki po zasięgnięciu opinii rady pedagogicznej oraz poradni psychologiczno-pedagogicznej.</a:t>
                      </a:r>
                      <a:endParaRPr lang="pl-PL" sz="1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5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Rozporządzenie Ministra Edukacji Narodowej z dnia               1 sierpnia 2017 r. w sprawie szczegółowych kwalifikacji wymaganych od nauczycieli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 r., </a:t>
                      </a:r>
                      <a:r>
                        <a:rPr lang="pl-PL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pl-PL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pl-PL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poz</a:t>
                      </a:r>
                      <a:r>
                        <a:rPr lang="pl-PL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1575</a:t>
                      </a:r>
                      <a:endParaRPr lang="pl-PL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§ 27. Nauczyciele zatrudnieni w dniu wejścia w życie rozporządzenia na podstawie mianowania, którzy spełniali wymagania kwalifikacyjne na podstawie dotychczasowych przepisów, zachowują nabyte kwalifikacje do zajmowania </a:t>
                      </a:r>
                      <a:r>
                        <a:rPr lang="pl-PL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stanowiska nauczyciela</a:t>
                      </a:r>
                      <a:r>
                        <a:rPr lang="pl-PL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pl-PL" sz="13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83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Rozporządzenie Ministra Edukacji Narodowej z dnia            9 sierpnia 2017 r. w sprawie warunków organizowania kształcenia, wychowania i opieki dla dzieci i młodzieży niepełnosprawnych, niedostosowanych społecznie i zagrożonych niedostosowaniem społecznym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2017 r., poz.1578</a:t>
                      </a:r>
                      <a:endParaRPr lang="pl-PL" sz="1400" b="0" dirty="0" smtClean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01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047326"/>
              </p:ext>
            </p:extLst>
          </p:nvPr>
        </p:nvGraphicFramePr>
        <p:xfrm>
          <a:off x="0" y="1240917"/>
          <a:ext cx="9921552" cy="4263126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448944"/>
                <a:gridCol w="1152128"/>
                <a:gridCol w="4320480"/>
              </a:tblGrid>
              <a:tr h="215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Dziennik Ustaw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435">
                <a:tc>
                  <a:txBody>
                    <a:bodyPr/>
                    <a:lstStyle/>
                    <a:p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Rozporządzenie Ministra Edukacji Narodowej z dnia           18 sierpnia 2017 r. zmieniające rozporządzenie w sprawie organizacji oraz sposobu przeprowadzania konkursów, turniejów i olimpiad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r., </a:t>
                      </a: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poz</a:t>
                      </a: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1580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Główny cel : dostosowanie do nowego ustroju szkolnego.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2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Rozporządzenie Ministra Edukacji Narodowej z dnia             11 sierpnia 2017 r. w sprawie regulaminu konkursu na stanowisko dyrektora publicznego przedszkola, publicznej szkoły podstawowej, publicznej szkoły ponadpodstawowej lub publicznej placówki oraz trybu pracy komisji konkursowej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r., poz.1587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Główne zmiany dotyczą dokumentów, jakie ma dołączać kandydaci na dyrektora. Zrezygnowano ze zgody na przetwarzanie danych osobowych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2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Rozporządzenie Ministra Edukacji Narodowej z dnia              9 sierpnia 2017 r. w sprawie zasad organizacji i udzielania pomocy psychologiczno-pedagogicznej                 w publicznych przedszkolach, szkołach i placówkach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</a:t>
                      </a: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r., </a:t>
                      </a:r>
                      <a:b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poz</a:t>
                      </a: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1591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01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033552"/>
              </p:ext>
            </p:extLst>
          </p:nvPr>
        </p:nvGraphicFramePr>
        <p:xfrm>
          <a:off x="0" y="1240917"/>
          <a:ext cx="9921552" cy="5280324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448944"/>
                <a:gridCol w="1152128"/>
                <a:gridCol w="4320480"/>
              </a:tblGrid>
              <a:tr h="215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Dziennik Ustaw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4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Rozporządzenie Ministra Edukacji Narodowej z dnia            11 sierpnia 2017 r. w sprawie wymagań, jakim powinna odpowiadać osoba zajmująca stanowisko dyrektora oraz inne stanowisko kierownicze w publicznym przedszkolu, publicznej szkole podstawowej, publicznej szkole ponadpodstawowej oraz publicznej placówce</a:t>
                      </a:r>
                    </a:p>
                    <a:p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r.,</a:t>
                      </a:r>
                    </a:p>
                    <a:p>
                      <a:pPr algn="ctr"/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poz. 1597</a:t>
                      </a:r>
                      <a:endParaRPr lang="pl-PL" sz="14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Wynika z delegacji ustawowej i wprowadza szereg zmian w stosunku do regulacji dotychczasowych.</a:t>
                      </a:r>
                      <a:endParaRPr lang="pl-PL" sz="14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24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Rozporządzenie Ministra Edukacji Narodowej z dnia             11 sierpnia 2017 r. w sprawie organizacji roku szkolnego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r.,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pl-PL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pl-PL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poz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1603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2415">
                <a:tc>
                  <a:txBody>
                    <a:bodyPr/>
                    <a:lstStyle/>
                    <a:p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Rozporządzenie Ministra Edukacji Narodowej z dnia              11 sierpnia       2017 r. w sprawie publicznych placówek oświatowo-wychowawczych, młodzieżowych ośrodków wychowawczych, młodzieżowych ośrodków socjoterapii, specjalnych ośrodków szkolno-wychowawczych, specjalnych ośrodków wychowawczych, ośrodków rewalidacyjno-wychowawczych oraz placówek zapewniających opiekę i wychowanie uczniom w okresie pobierania nauki poza miejscem stałego zamieszkania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 r.,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poz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1606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Niektóre z nowych rozwiązań:</a:t>
                      </a:r>
                    </a:p>
                    <a:p>
                      <a:pPr lvl="0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rezygnacja ze szczegółowego definiowania ośrodków rewalidacyjno-wychowawczych (§ 1 </a:t>
                      </a:r>
                      <a:r>
                        <a:rPr lang="pl-PL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pkt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 lit. f) </a:t>
                      </a:r>
                    </a:p>
                    <a:p>
                      <a:pPr lvl="0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możliwość przyjmowania do specjalnych ośrodków wychowawczych dzieci i młodzieży posiadających orzeczenie o potrzebie kształcenia specjalnego wydane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ze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względu na zagrożenie niedostosowaniem społecznym       (§ 34 pkt 7)</a:t>
                      </a:r>
                    </a:p>
                    <a:p>
                      <a:pPr lvl="0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dostosowanie do nowego ustroju szkolnego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01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ratorium2010_ver2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uratrorium 2010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11812</TotalTime>
  <Words>1878</Words>
  <Application>Microsoft Office PowerPoint</Application>
  <PresentationFormat>Papier A4 (210x297 mm)</PresentationFormat>
  <Paragraphs>201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kuratorium2010_ver2</vt:lpstr>
      <vt:lpstr>  </vt:lpstr>
      <vt:lpstr>Zmiany w przepisach prawa oświatowego</vt:lpstr>
      <vt:lpstr>Zmiany w przepisach prawa oświatowego</vt:lpstr>
      <vt:lpstr>Zmiany w przepisach prawa oświatowego</vt:lpstr>
      <vt:lpstr>Zmiany w przepisach prawa oświatowego</vt:lpstr>
      <vt:lpstr>Zmiany w przepisach prawa oświatowego</vt:lpstr>
      <vt:lpstr>Zmiany w przepisach prawa oświatowego</vt:lpstr>
      <vt:lpstr>Zmiany w przepisach prawa oświatowego</vt:lpstr>
      <vt:lpstr>Zmiany w przepisach prawa oświatowego</vt:lpstr>
      <vt:lpstr>Zmiany w przepisach prawa oświatowego</vt:lpstr>
      <vt:lpstr>   </vt:lpstr>
      <vt:lpstr>Zmiany w przepisach prawa oświatowego</vt:lpstr>
      <vt:lpstr>   </vt:lpstr>
      <vt:lpstr>Zmiany w przepisach prawa oświatowego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Marcin</cp:lastModifiedBy>
  <cp:revision>540</cp:revision>
  <cp:lastPrinted>2017-08-16T14:06:48Z</cp:lastPrinted>
  <dcterms:created xsi:type="dcterms:W3CDTF">2010-04-15T09:51:31Z</dcterms:created>
  <dcterms:modified xsi:type="dcterms:W3CDTF">2017-08-30T05:58:47Z</dcterms:modified>
</cp:coreProperties>
</file>