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5.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6"/>
  </p:notesMasterIdLst>
  <p:handoutMasterIdLst>
    <p:handoutMasterId r:id="rId137"/>
  </p:handoutMasterIdLst>
  <p:sldIdLst>
    <p:sldId id="257" r:id="rId3"/>
    <p:sldId id="258" r:id="rId4"/>
    <p:sldId id="517" r:id="rId5"/>
    <p:sldId id="260" r:id="rId6"/>
    <p:sldId id="261" r:id="rId7"/>
    <p:sldId id="262" r:id="rId8"/>
    <p:sldId id="263" r:id="rId9"/>
    <p:sldId id="264" r:id="rId10"/>
    <p:sldId id="265" r:id="rId11"/>
    <p:sldId id="267" r:id="rId12"/>
    <p:sldId id="534" r:id="rId13"/>
    <p:sldId id="425" r:id="rId14"/>
    <p:sldId id="433" r:id="rId15"/>
    <p:sldId id="470" r:id="rId16"/>
    <p:sldId id="271" r:id="rId17"/>
    <p:sldId id="458" r:id="rId18"/>
    <p:sldId id="553" r:id="rId19"/>
    <p:sldId id="554" r:id="rId20"/>
    <p:sldId id="277" r:id="rId21"/>
    <p:sldId id="516" r:id="rId22"/>
    <p:sldId id="282" r:id="rId23"/>
    <p:sldId id="618" r:id="rId24"/>
    <p:sldId id="382" r:id="rId25"/>
    <p:sldId id="383" r:id="rId26"/>
    <p:sldId id="399" r:id="rId27"/>
    <p:sldId id="406" r:id="rId28"/>
    <p:sldId id="527" r:id="rId29"/>
    <p:sldId id="436" r:id="rId30"/>
    <p:sldId id="437" r:id="rId31"/>
    <p:sldId id="447" r:id="rId32"/>
    <p:sldId id="468" r:id="rId33"/>
    <p:sldId id="555" r:id="rId34"/>
    <p:sldId id="617" r:id="rId35"/>
    <p:sldId id="513" r:id="rId36"/>
    <p:sldId id="604" r:id="rId37"/>
    <p:sldId id="605" r:id="rId38"/>
    <p:sldId id="606" r:id="rId39"/>
    <p:sldId id="607" r:id="rId40"/>
    <p:sldId id="608" r:id="rId41"/>
    <p:sldId id="609" r:id="rId42"/>
    <p:sldId id="610" r:id="rId43"/>
    <p:sldId id="611" r:id="rId44"/>
    <p:sldId id="612" r:id="rId45"/>
    <p:sldId id="613" r:id="rId46"/>
    <p:sldId id="614" r:id="rId47"/>
    <p:sldId id="615" r:id="rId48"/>
    <p:sldId id="616" r:id="rId49"/>
    <p:sldId id="481" r:id="rId50"/>
    <p:sldId id="482" r:id="rId51"/>
    <p:sldId id="483" r:id="rId52"/>
    <p:sldId id="484" r:id="rId53"/>
    <p:sldId id="485" r:id="rId54"/>
    <p:sldId id="486" r:id="rId55"/>
    <p:sldId id="487" r:id="rId56"/>
    <p:sldId id="488" r:id="rId57"/>
    <p:sldId id="532" r:id="rId58"/>
    <p:sldId id="489" r:id="rId59"/>
    <p:sldId id="490" r:id="rId60"/>
    <p:sldId id="491" r:id="rId61"/>
    <p:sldId id="495" r:id="rId62"/>
    <p:sldId id="496" r:id="rId63"/>
    <p:sldId id="533" r:id="rId64"/>
    <p:sldId id="600" r:id="rId65"/>
    <p:sldId id="601" r:id="rId66"/>
    <p:sldId id="602" r:id="rId67"/>
    <p:sldId id="556" r:id="rId68"/>
    <p:sldId id="557" r:id="rId69"/>
    <p:sldId id="558" r:id="rId70"/>
    <p:sldId id="559" r:id="rId71"/>
    <p:sldId id="560" r:id="rId72"/>
    <p:sldId id="561" r:id="rId73"/>
    <p:sldId id="562" r:id="rId74"/>
    <p:sldId id="563" r:id="rId75"/>
    <p:sldId id="564" r:id="rId76"/>
    <p:sldId id="565" r:id="rId77"/>
    <p:sldId id="566" r:id="rId78"/>
    <p:sldId id="567" r:id="rId79"/>
    <p:sldId id="568" r:id="rId80"/>
    <p:sldId id="569" r:id="rId81"/>
    <p:sldId id="570" r:id="rId82"/>
    <p:sldId id="571" r:id="rId83"/>
    <p:sldId id="572" r:id="rId84"/>
    <p:sldId id="573" r:id="rId85"/>
    <p:sldId id="574" r:id="rId86"/>
    <p:sldId id="575" r:id="rId87"/>
    <p:sldId id="576" r:id="rId88"/>
    <p:sldId id="577" r:id="rId89"/>
    <p:sldId id="578" r:id="rId90"/>
    <p:sldId id="579" r:id="rId91"/>
    <p:sldId id="580" r:id="rId92"/>
    <p:sldId id="581" r:id="rId93"/>
    <p:sldId id="582" r:id="rId94"/>
    <p:sldId id="583" r:id="rId95"/>
    <p:sldId id="584" r:id="rId96"/>
    <p:sldId id="585" r:id="rId97"/>
    <p:sldId id="586" r:id="rId98"/>
    <p:sldId id="587" r:id="rId99"/>
    <p:sldId id="588" r:id="rId100"/>
    <p:sldId id="589" r:id="rId101"/>
    <p:sldId id="590" r:id="rId102"/>
    <p:sldId id="591" r:id="rId103"/>
    <p:sldId id="592" r:id="rId104"/>
    <p:sldId id="593" r:id="rId105"/>
    <p:sldId id="535" r:id="rId106"/>
    <p:sldId id="539" r:id="rId107"/>
    <p:sldId id="599" r:id="rId108"/>
    <p:sldId id="547" r:id="rId109"/>
    <p:sldId id="548" r:id="rId110"/>
    <p:sldId id="541" r:id="rId111"/>
    <p:sldId id="540" r:id="rId112"/>
    <p:sldId id="542" r:id="rId113"/>
    <p:sldId id="597" r:id="rId114"/>
    <p:sldId id="504" r:id="rId115"/>
    <p:sldId id="519" r:id="rId116"/>
    <p:sldId id="506" r:id="rId117"/>
    <p:sldId id="507" r:id="rId118"/>
    <p:sldId id="508" r:id="rId119"/>
    <p:sldId id="538" r:id="rId120"/>
    <p:sldId id="509" r:id="rId121"/>
    <p:sldId id="528" r:id="rId122"/>
    <p:sldId id="529" r:id="rId123"/>
    <p:sldId id="530" r:id="rId124"/>
    <p:sldId id="368" r:id="rId125"/>
    <p:sldId id="603" r:id="rId126"/>
    <p:sldId id="551" r:id="rId127"/>
    <p:sldId id="445" r:id="rId128"/>
    <p:sldId id="595" r:id="rId129"/>
    <p:sldId id="531" r:id="rId130"/>
    <p:sldId id="596" r:id="rId131"/>
    <p:sldId id="372" r:id="rId132"/>
    <p:sldId id="379" r:id="rId133"/>
    <p:sldId id="380" r:id="rId134"/>
    <p:sldId id="381" r:id="rId135"/>
  </p:sldIdLst>
  <p:sldSz cx="9906000" cy="6858000" type="A4"/>
  <p:notesSz cx="9926638"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06">
          <p15:clr>
            <a:srgbClr val="A4A3A4"/>
          </p15:clr>
        </p15:guide>
        <p15:guide id="2" pos="3120">
          <p15:clr>
            <a:srgbClr val="A4A3A4"/>
          </p15:clr>
        </p15:guide>
      </p15:sldGuideLst>
    </p:ext>
    <p:ext uri="{2D200454-40CA-4A62-9FC3-DE9A4176ACB9}">
      <p15:notesGuideLst xmlns=""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CCFFCC"/>
    <a:srgbClr val="000099"/>
    <a:srgbClr val="78E89D"/>
    <a:srgbClr val="23D35E"/>
    <a:srgbClr val="000097"/>
    <a:srgbClr val="C0C0C0"/>
    <a:srgbClr val="660033"/>
    <a:srgbClr val="0033CC"/>
    <a:srgbClr val="FF9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5BE263C-DBD7-4A20-BB59-AAB30ACAA65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Styl pośredni 3 — Ak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Styl jasny 1 — Ak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Styl pośredni 3 — Ak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A488322-F2BA-4B5B-9748-0D474271808F}" styleName="Styl pośredni 3 — Ak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Styl pośredni 3 — Ak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Styl ciemny 1 — Ak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 ciemny 2 - Akcent 1/Ak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269D01E-BC32-4049-B463-5C60D7B0CCD2}" styleName="Styl z motywem 2 — Ak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Styl jasny 2 — Ak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tyl jasny 2 — Ak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autoAdjust="0"/>
    <p:restoredTop sz="97714" autoAdjust="0"/>
  </p:normalViewPr>
  <p:slideViewPr>
    <p:cSldViewPr showGuides="1">
      <p:cViewPr>
        <p:scale>
          <a:sx n="90" d="100"/>
          <a:sy n="90" d="100"/>
        </p:scale>
        <p:origin x="-984" y="-72"/>
      </p:cViewPr>
      <p:guideLst>
        <p:guide orient="horz" pos="1706"/>
        <p:guide pos="3120"/>
      </p:guideLst>
    </p:cSldViewPr>
  </p:slideViewPr>
  <p:outlineViewPr>
    <p:cViewPr>
      <p:scale>
        <a:sx n="33" d="100"/>
        <a:sy n="33" d="100"/>
      </p:scale>
      <p:origin x="0" y="66"/>
    </p:cViewPr>
  </p:outlineViewPr>
  <p:notesTextViewPr>
    <p:cViewPr>
      <p:scale>
        <a:sx n="3" d="2"/>
        <a:sy n="3" d="2"/>
      </p:scale>
      <p:origin x="0" y="0"/>
    </p:cViewPr>
  </p:notesTextViewPr>
  <p:notesViewPr>
    <p:cSldViewPr>
      <p:cViewPr varScale="1">
        <p:scale>
          <a:sx n="114" d="100"/>
          <a:sy n="114" d="100"/>
        </p:scale>
        <p:origin x="2160" y="102"/>
      </p:cViewPr>
      <p:guideLst>
        <p:guide orient="horz" pos="2141"/>
        <p:guide pos="312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E:\Narady%202016\Zeszyt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0"/>
      <c:rotY val="0"/>
      <c:rAngAx val="0"/>
      <c:perspective val="30"/>
    </c:view3D>
    <c:floor>
      <c:thickness val="0"/>
    </c:floor>
    <c:sideWall>
      <c:thickness val="0"/>
    </c:sideWall>
    <c:backWall>
      <c:thickness val="0"/>
    </c:backWall>
    <c:plotArea>
      <c:layout>
        <c:manualLayout>
          <c:layoutTarget val="inner"/>
          <c:xMode val="edge"/>
          <c:yMode val="edge"/>
          <c:x val="4.9597167950287908E-2"/>
          <c:y val="7.1943663292088483E-2"/>
          <c:w val="0.93279578701348764"/>
          <c:h val="0.83706989751281113"/>
        </c:manualLayout>
      </c:layout>
      <c:bar3DChart>
        <c:barDir val="col"/>
        <c:grouping val="clustered"/>
        <c:varyColors val="0"/>
        <c:ser>
          <c:idx val="0"/>
          <c:order val="0"/>
          <c:tx>
            <c:strRef>
              <c:f>Arkusz2!$E$3</c:f>
              <c:strCache>
                <c:ptCount val="1"/>
                <c:pt idx="0">
                  <c:v>Liczba przeprowadzonych kontroli</c:v>
                </c:pt>
              </c:strCache>
            </c:strRef>
          </c:tx>
          <c:invertIfNegative val="0"/>
          <c:dLbls>
            <c:txPr>
              <a:bodyPr/>
              <a:lstStyle/>
              <a:p>
                <a:pPr>
                  <a:defRPr sz="1400" b="1"/>
                </a:pPr>
                <a:endParaRPr lang="pl-PL"/>
              </a:p>
            </c:txPr>
            <c:showLegendKey val="0"/>
            <c:showVal val="1"/>
            <c:showCatName val="0"/>
            <c:showSerName val="0"/>
            <c:showPercent val="0"/>
            <c:showBubbleSize val="0"/>
            <c:showLeaderLines val="0"/>
          </c:dLbls>
          <c:cat>
            <c:strRef>
              <c:f>Arkusz2!$D$4:$D$8</c:f>
              <c:strCache>
                <c:ptCount val="5"/>
                <c:pt idx="0">
                  <c:v> Szkoły podstawowe</c:v>
                </c:pt>
                <c:pt idx="1">
                  <c:v> Gimnazja</c:v>
                </c:pt>
                <c:pt idx="2">
                  <c:v> Zasadnicze szkoły zawodowe</c:v>
                </c:pt>
                <c:pt idx="3">
                  <c:v> Technika</c:v>
                </c:pt>
                <c:pt idx="4">
                  <c:v> Licea ogólnokształcące</c:v>
                </c:pt>
              </c:strCache>
            </c:strRef>
          </c:cat>
          <c:val>
            <c:numRef>
              <c:f>Arkusz2!$E$4:$E$8</c:f>
              <c:numCache>
                <c:formatCode>General</c:formatCode>
                <c:ptCount val="5"/>
                <c:pt idx="0">
                  <c:v>77</c:v>
                </c:pt>
                <c:pt idx="1">
                  <c:v>41</c:v>
                </c:pt>
                <c:pt idx="2">
                  <c:v>30</c:v>
                </c:pt>
                <c:pt idx="3">
                  <c:v>16</c:v>
                </c:pt>
                <c:pt idx="4">
                  <c:v>12</c:v>
                </c:pt>
              </c:numCache>
            </c:numRef>
          </c:val>
        </c:ser>
        <c:ser>
          <c:idx val="1"/>
          <c:order val="1"/>
          <c:tx>
            <c:strRef>
              <c:f>Arkusz2!$F$3</c:f>
              <c:strCache>
                <c:ptCount val="1"/>
                <c:pt idx="0">
                  <c:v>Liczba szkół, którym wydano zalecenia</c:v>
                </c:pt>
              </c:strCache>
            </c:strRef>
          </c:tx>
          <c:spPr>
            <a:solidFill>
              <a:srgbClr val="FF0000"/>
            </a:solidFill>
          </c:spPr>
          <c:invertIfNegative val="0"/>
          <c:dLbls>
            <c:txPr>
              <a:bodyPr/>
              <a:lstStyle/>
              <a:p>
                <a:pPr>
                  <a:defRPr sz="1400" b="1">
                    <a:solidFill>
                      <a:srgbClr val="FF0000"/>
                    </a:solidFill>
                  </a:defRPr>
                </a:pPr>
                <a:endParaRPr lang="pl-PL"/>
              </a:p>
            </c:txPr>
            <c:showLegendKey val="0"/>
            <c:showVal val="1"/>
            <c:showCatName val="0"/>
            <c:showSerName val="0"/>
            <c:showPercent val="0"/>
            <c:showBubbleSize val="0"/>
            <c:showLeaderLines val="0"/>
          </c:dLbls>
          <c:cat>
            <c:strRef>
              <c:f>Arkusz2!$D$4:$D$8</c:f>
              <c:strCache>
                <c:ptCount val="5"/>
                <c:pt idx="0">
                  <c:v> Szkoły podstawowe</c:v>
                </c:pt>
                <c:pt idx="1">
                  <c:v> Gimnazja</c:v>
                </c:pt>
                <c:pt idx="2">
                  <c:v> Zasadnicze szkoły zawodowe</c:v>
                </c:pt>
                <c:pt idx="3">
                  <c:v> Technika</c:v>
                </c:pt>
                <c:pt idx="4">
                  <c:v> Licea ogólnokształcące</c:v>
                </c:pt>
              </c:strCache>
            </c:strRef>
          </c:cat>
          <c:val>
            <c:numRef>
              <c:f>Arkusz2!$F$4:$F$8</c:f>
              <c:numCache>
                <c:formatCode>General</c:formatCode>
                <c:ptCount val="5"/>
                <c:pt idx="0">
                  <c:v>128</c:v>
                </c:pt>
                <c:pt idx="1">
                  <c:v>51</c:v>
                </c:pt>
                <c:pt idx="2">
                  <c:v>26</c:v>
                </c:pt>
                <c:pt idx="3">
                  <c:v>25</c:v>
                </c:pt>
                <c:pt idx="4">
                  <c:v>8</c:v>
                </c:pt>
              </c:numCache>
            </c:numRef>
          </c:val>
        </c:ser>
        <c:dLbls>
          <c:showLegendKey val="0"/>
          <c:showVal val="0"/>
          <c:showCatName val="0"/>
          <c:showSerName val="0"/>
          <c:showPercent val="0"/>
          <c:showBubbleSize val="0"/>
        </c:dLbls>
        <c:gapWidth val="150"/>
        <c:shape val="cylinder"/>
        <c:axId val="206559872"/>
        <c:axId val="207020416"/>
        <c:axId val="0"/>
      </c:bar3DChart>
      <c:catAx>
        <c:axId val="206559872"/>
        <c:scaling>
          <c:orientation val="minMax"/>
        </c:scaling>
        <c:delete val="0"/>
        <c:axPos val="b"/>
        <c:majorTickMark val="none"/>
        <c:minorTickMark val="none"/>
        <c:tickLblPos val="nextTo"/>
        <c:txPr>
          <a:bodyPr rot="0" vert="horz"/>
          <a:lstStyle/>
          <a:p>
            <a:pPr>
              <a:defRPr sz="1200" b="1"/>
            </a:pPr>
            <a:endParaRPr lang="pl-PL"/>
          </a:p>
        </c:txPr>
        <c:crossAx val="207020416"/>
        <c:crosses val="autoZero"/>
        <c:auto val="1"/>
        <c:lblAlgn val="ctr"/>
        <c:lblOffset val="100"/>
        <c:noMultiLvlLbl val="0"/>
      </c:catAx>
      <c:valAx>
        <c:axId val="207020416"/>
        <c:scaling>
          <c:orientation val="minMax"/>
        </c:scaling>
        <c:delete val="0"/>
        <c:axPos val="l"/>
        <c:majorGridlines/>
        <c:numFmt formatCode="General" sourceLinked="1"/>
        <c:majorTickMark val="out"/>
        <c:minorTickMark val="none"/>
        <c:tickLblPos val="nextTo"/>
        <c:crossAx val="206559872"/>
        <c:crosses val="autoZero"/>
        <c:crossBetween val="between"/>
      </c:valAx>
    </c:plotArea>
    <c:legend>
      <c:legendPos val="t"/>
      <c:layout/>
      <c:overlay val="0"/>
      <c:spPr>
        <a:solidFill>
          <a:srgbClr val="ECEADC"/>
        </a:solidFill>
      </c:spPr>
      <c:txPr>
        <a:bodyPr/>
        <a:lstStyle/>
        <a:p>
          <a:pPr>
            <a:defRPr sz="1400">
              <a:latin typeface="Times New Roman" panose="02020603050405020304" pitchFamily="18" charset="0"/>
              <a:cs typeface="Times New Roman" panose="02020603050405020304" pitchFamily="18" charset="0"/>
            </a:defRPr>
          </a:pPr>
          <a:endParaRPr lang="pl-P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bar"/>
        <c:varyColors val="1"/>
        <c:ser>
          <c:idx val="0"/>
          <c:order val="0"/>
          <c:dPt>
            <c:idx val="0"/>
            <c:bubble3D val="0"/>
            <c:spPr>
              <a:solidFill>
                <a:srgbClr val="0033CC"/>
              </a:solidFill>
            </c:spPr>
          </c:dPt>
          <c:dPt>
            <c:idx val="1"/>
            <c:bubble3D val="0"/>
            <c:spPr>
              <a:solidFill>
                <a:srgbClr val="FF0000"/>
              </a:solidFill>
            </c:spPr>
          </c:dPt>
          <c:dPt>
            <c:idx val="2"/>
            <c:bubble3D val="0"/>
            <c:explosion val="6"/>
          </c:dPt>
          <c:dLbls>
            <c:dLbl>
              <c:idx val="0"/>
              <c:layout/>
              <c:tx>
                <c:rich>
                  <a:bodyPr/>
                  <a:lstStyle/>
                  <a:p>
                    <a:pPr>
                      <a:defRPr sz="2000" b="1">
                        <a:solidFill>
                          <a:schemeClr val="bg1"/>
                        </a:solidFill>
                      </a:defRPr>
                    </a:pPr>
                    <a:r>
                      <a:rPr lang="en-US" b="1" dirty="0" smtClean="0">
                        <a:solidFill>
                          <a:schemeClr val="bg1"/>
                        </a:solidFill>
                      </a:rPr>
                      <a:t>8</a:t>
                    </a:r>
                    <a:r>
                      <a:rPr lang="en-US" dirty="0" smtClean="0">
                        <a:solidFill>
                          <a:schemeClr val="bg1"/>
                        </a:solidFill>
                      </a:rPr>
                      <a:t>3</a:t>
                    </a:r>
                    <a:r>
                      <a:rPr lang="pl-PL" dirty="0" smtClean="0">
                        <a:solidFill>
                          <a:schemeClr val="bg1"/>
                        </a:solidFill>
                      </a:rPr>
                      <a:t/>
                    </a:r>
                    <a:br>
                      <a:rPr lang="pl-PL" dirty="0" smtClean="0">
                        <a:solidFill>
                          <a:schemeClr val="bg1"/>
                        </a:solidFill>
                      </a:rPr>
                    </a:br>
                    <a:r>
                      <a:rPr lang="en-US" dirty="0" smtClean="0">
                        <a:solidFill>
                          <a:schemeClr val="bg1"/>
                        </a:solidFill>
                      </a:rPr>
                      <a:t> </a:t>
                    </a:r>
                    <a:r>
                      <a:rPr lang="en-US" dirty="0">
                        <a:solidFill>
                          <a:schemeClr val="bg1"/>
                        </a:solidFill>
                      </a:rPr>
                      <a:t>53%</a:t>
                    </a:r>
                    <a:endParaRPr lang="en-US" dirty="0"/>
                  </a:p>
                </c:rich>
              </c:tx>
              <c:spPr/>
              <c:showLegendKey val="0"/>
              <c:showVal val="1"/>
              <c:showCatName val="0"/>
              <c:showSerName val="0"/>
              <c:showPercent val="1"/>
              <c:showBubbleSize val="0"/>
            </c:dLbl>
            <c:dLbl>
              <c:idx val="1"/>
              <c:layout/>
              <c:tx>
                <c:rich>
                  <a:bodyPr/>
                  <a:lstStyle/>
                  <a:p>
                    <a:pPr>
                      <a:defRPr sz="2000" b="1">
                        <a:solidFill>
                          <a:schemeClr val="tx1"/>
                        </a:solidFill>
                      </a:defRPr>
                    </a:pPr>
                    <a:r>
                      <a:rPr lang="en-US" b="1" smtClean="0">
                        <a:solidFill>
                          <a:schemeClr val="tx1"/>
                        </a:solidFill>
                      </a:rPr>
                      <a:t>7</a:t>
                    </a:r>
                    <a:r>
                      <a:rPr lang="en-US" smtClean="0">
                        <a:solidFill>
                          <a:schemeClr val="tx1"/>
                        </a:solidFill>
                      </a:rPr>
                      <a:t>3</a:t>
                    </a:r>
                    <a:r>
                      <a:rPr lang="pl-PL" smtClean="0">
                        <a:solidFill>
                          <a:schemeClr val="tx1"/>
                        </a:solidFill>
                      </a:rPr>
                      <a:t/>
                    </a:r>
                    <a:br>
                      <a:rPr lang="pl-PL" smtClean="0">
                        <a:solidFill>
                          <a:schemeClr val="tx1"/>
                        </a:solidFill>
                      </a:rPr>
                    </a:br>
                    <a:r>
                      <a:rPr lang="en-US" smtClean="0">
                        <a:solidFill>
                          <a:schemeClr val="tx1"/>
                        </a:solidFill>
                      </a:rPr>
                      <a:t>47</a:t>
                    </a:r>
                    <a:r>
                      <a:rPr lang="en-US" dirty="0">
                        <a:solidFill>
                          <a:schemeClr val="tx1"/>
                        </a:solidFill>
                      </a:rPr>
                      <a:t>%</a:t>
                    </a:r>
                  </a:p>
                </c:rich>
              </c:tx>
              <c:spPr/>
              <c:showLegendKey val="0"/>
              <c:showVal val="1"/>
              <c:showCatName val="0"/>
              <c:showSerName val="0"/>
              <c:showPercent val="1"/>
              <c:showBubbleSize val="0"/>
            </c:dLbl>
            <c:dLbl>
              <c:idx val="2"/>
              <c:delete val="1"/>
            </c:dLbl>
            <c:txPr>
              <a:bodyPr/>
              <a:lstStyle/>
              <a:p>
                <a:pPr>
                  <a:defRPr b="1">
                    <a:solidFill>
                      <a:schemeClr val="bg1"/>
                    </a:solidFill>
                  </a:defRPr>
                </a:pPr>
                <a:endParaRPr lang="pl-PL"/>
              </a:p>
            </c:txPr>
            <c:showLegendKey val="0"/>
            <c:showVal val="1"/>
            <c:showCatName val="0"/>
            <c:showSerName val="0"/>
            <c:showPercent val="1"/>
            <c:showBubbleSize val="0"/>
            <c:showLeaderLines val="1"/>
          </c:dLbls>
          <c:cat>
            <c:strRef>
              <c:f>Arkusz1!$B$3:$B$4</c:f>
              <c:strCache>
                <c:ptCount val="2"/>
                <c:pt idx="0">
                  <c:v>Nie wydano zaleceń</c:v>
                </c:pt>
                <c:pt idx="1">
                  <c:v>Wydano zalecenia</c:v>
                </c:pt>
              </c:strCache>
            </c:strRef>
          </c:cat>
          <c:val>
            <c:numRef>
              <c:f>Arkusz1!$C$3:$C$4</c:f>
              <c:numCache>
                <c:formatCode>General</c:formatCode>
                <c:ptCount val="2"/>
                <c:pt idx="0">
                  <c:v>83</c:v>
                </c:pt>
                <c:pt idx="1">
                  <c:v>73</c:v>
                </c:pt>
              </c:numCache>
            </c:numRef>
          </c:val>
        </c:ser>
        <c:dLbls>
          <c:showLegendKey val="0"/>
          <c:showVal val="0"/>
          <c:showCatName val="0"/>
          <c:showSerName val="0"/>
          <c:showPercent val="0"/>
          <c:showBubbleSize val="0"/>
          <c:showLeaderLines val="1"/>
        </c:dLbls>
        <c:gapWidth val="100"/>
        <c:secondPieSize val="75"/>
        <c:serLines/>
      </c:ofPieChart>
    </c:plotArea>
    <c:legend>
      <c:legendPos val="b"/>
      <c:layout/>
      <c:overlay val="0"/>
      <c:txPr>
        <a:bodyPr/>
        <a:lstStyle/>
        <a:p>
          <a:pPr rtl="0">
            <a:defRPr sz="1600"/>
          </a:pPr>
          <a:endParaRPr lang="pl-PL"/>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bar"/>
        <c:varyColors val="1"/>
        <c:ser>
          <c:idx val="0"/>
          <c:order val="0"/>
          <c:explosion val="25"/>
          <c:dPt>
            <c:idx val="0"/>
            <c:bubble3D val="0"/>
            <c:explosion val="8"/>
            <c:spPr>
              <a:solidFill>
                <a:srgbClr val="0070C0"/>
              </a:solidFill>
            </c:spPr>
          </c:dPt>
          <c:dPt>
            <c:idx val="1"/>
            <c:bubble3D val="0"/>
            <c:spPr>
              <a:solidFill>
                <a:srgbClr val="FF0000"/>
              </a:solidFill>
            </c:spPr>
          </c:dPt>
          <c:dPt>
            <c:idx val="2"/>
            <c:bubble3D val="0"/>
            <c:explosion val="0"/>
          </c:dPt>
          <c:dLbls>
            <c:dLbl>
              <c:idx val="0"/>
              <c:layout/>
              <c:tx>
                <c:rich>
                  <a:bodyPr/>
                  <a:lstStyle/>
                  <a:p>
                    <a:pPr>
                      <a:defRPr sz="2000" b="1">
                        <a:solidFill>
                          <a:schemeClr val="bg1"/>
                        </a:solidFill>
                      </a:defRPr>
                    </a:pPr>
                    <a:r>
                      <a:rPr lang="en-US" b="1" smtClean="0">
                        <a:solidFill>
                          <a:schemeClr val="bg1"/>
                        </a:solidFill>
                      </a:rPr>
                      <a:t>1</a:t>
                    </a:r>
                    <a:r>
                      <a:rPr lang="en-US" smtClean="0">
                        <a:solidFill>
                          <a:schemeClr val="bg1"/>
                        </a:solidFill>
                      </a:rPr>
                      <a:t>2</a:t>
                    </a:r>
                    <a:r>
                      <a:rPr lang="pl-PL" smtClean="0">
                        <a:solidFill>
                          <a:schemeClr val="bg1"/>
                        </a:solidFill>
                      </a:rPr>
                      <a:t/>
                    </a:r>
                    <a:br>
                      <a:rPr lang="pl-PL" smtClean="0">
                        <a:solidFill>
                          <a:schemeClr val="bg1"/>
                        </a:solidFill>
                      </a:rPr>
                    </a:br>
                    <a:r>
                      <a:rPr lang="en-US" smtClean="0">
                        <a:solidFill>
                          <a:schemeClr val="bg1"/>
                        </a:solidFill>
                      </a:rPr>
                      <a:t> </a:t>
                    </a:r>
                    <a:r>
                      <a:rPr lang="en-US">
                        <a:solidFill>
                          <a:schemeClr val="bg1"/>
                        </a:solidFill>
                      </a:rPr>
                      <a:t>60%</a:t>
                    </a:r>
                  </a:p>
                </c:rich>
              </c:tx>
              <c:spPr/>
              <c:showLegendKey val="0"/>
              <c:showVal val="1"/>
              <c:showCatName val="0"/>
              <c:showSerName val="0"/>
              <c:showPercent val="1"/>
              <c:showBubbleSize val="0"/>
            </c:dLbl>
            <c:dLbl>
              <c:idx val="1"/>
              <c:layout/>
              <c:tx>
                <c:rich>
                  <a:bodyPr/>
                  <a:lstStyle/>
                  <a:p>
                    <a:pPr>
                      <a:defRPr sz="2000" b="1"/>
                    </a:pPr>
                    <a:r>
                      <a:rPr lang="en-US" b="1" smtClean="0"/>
                      <a:t>8</a:t>
                    </a:r>
                    <a:r>
                      <a:rPr lang="pl-PL" smtClean="0"/>
                      <a:t/>
                    </a:r>
                    <a:br>
                      <a:rPr lang="pl-PL" smtClean="0"/>
                    </a:br>
                    <a:r>
                      <a:rPr lang="en-US" smtClean="0"/>
                      <a:t> </a:t>
                    </a:r>
                    <a:r>
                      <a:rPr lang="en-US"/>
                      <a:t>40%</a:t>
                    </a:r>
                  </a:p>
                </c:rich>
              </c:tx>
              <c:spPr/>
              <c:showLegendKey val="0"/>
              <c:showVal val="1"/>
              <c:showCatName val="0"/>
              <c:showSerName val="0"/>
              <c:showPercent val="1"/>
              <c:showBubbleSize val="0"/>
            </c:dLbl>
            <c:dLbl>
              <c:idx val="2"/>
              <c:delete val="1"/>
            </c:dLbl>
            <c:txPr>
              <a:bodyPr/>
              <a:lstStyle/>
              <a:p>
                <a:pPr>
                  <a:defRPr b="1"/>
                </a:pPr>
                <a:endParaRPr lang="pl-PL"/>
              </a:p>
            </c:txPr>
            <c:showLegendKey val="0"/>
            <c:showVal val="1"/>
            <c:showCatName val="0"/>
            <c:showSerName val="0"/>
            <c:showPercent val="1"/>
            <c:showBubbleSize val="0"/>
            <c:showLeaderLines val="1"/>
          </c:dLbls>
          <c:cat>
            <c:strRef>
              <c:f>Arkusz1!$B$24:$B$25</c:f>
              <c:strCache>
                <c:ptCount val="2"/>
                <c:pt idx="0">
                  <c:v>Nie wydano zaleceń</c:v>
                </c:pt>
                <c:pt idx="1">
                  <c:v>Wydano zalecenia</c:v>
                </c:pt>
              </c:strCache>
            </c:strRef>
          </c:cat>
          <c:val>
            <c:numRef>
              <c:f>Arkusz1!$C$24:$C$25</c:f>
              <c:numCache>
                <c:formatCode>General</c:formatCode>
                <c:ptCount val="2"/>
                <c:pt idx="0">
                  <c:v>12</c:v>
                </c:pt>
                <c:pt idx="1">
                  <c:v>8</c:v>
                </c:pt>
              </c:numCache>
            </c:numRef>
          </c:val>
        </c:ser>
        <c:dLbls>
          <c:showLegendKey val="0"/>
          <c:showVal val="0"/>
          <c:showCatName val="0"/>
          <c:showSerName val="0"/>
          <c:showPercent val="0"/>
          <c:showBubbleSize val="0"/>
          <c:showLeaderLines val="1"/>
        </c:dLbls>
        <c:gapWidth val="100"/>
        <c:secondPieSize val="75"/>
        <c:serLines/>
      </c:ofPieChart>
    </c:plotArea>
    <c:legend>
      <c:legendPos val="b"/>
      <c:layout/>
      <c:overlay val="0"/>
      <c:txPr>
        <a:bodyPr/>
        <a:lstStyle/>
        <a:p>
          <a:pPr rtl="0">
            <a:defRPr sz="1600"/>
          </a:pPr>
          <a:endParaRPr lang="pl-PL"/>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Arkusz2!$I$4</c:f>
              <c:strCache>
                <c:ptCount val="1"/>
                <c:pt idx="0">
                  <c:v>2016/2017</c:v>
                </c:pt>
              </c:strCache>
            </c:strRef>
          </c:tx>
          <c:marker>
            <c:symbol val="none"/>
          </c:marker>
          <c:dLbls>
            <c:dLbl>
              <c:idx val="0"/>
              <c:layout>
                <c:manualLayout>
                  <c:x val="-2.0925170272982848E-2"/>
                  <c:y val="3.5273858460171115E-2"/>
                </c:manualLayout>
              </c:layout>
              <c:showLegendKey val="0"/>
              <c:showVal val="1"/>
              <c:showCatName val="0"/>
              <c:showSerName val="0"/>
              <c:showPercent val="0"/>
              <c:showBubbleSize val="0"/>
            </c:dLbl>
            <c:dLbl>
              <c:idx val="1"/>
              <c:layout>
                <c:manualLayout>
                  <c:x val="0"/>
                  <c:y val="-2.4420363549349216E-2"/>
                </c:manualLayout>
              </c:layout>
              <c:showLegendKey val="0"/>
              <c:showVal val="1"/>
              <c:showCatName val="0"/>
              <c:showSerName val="0"/>
              <c:showPercent val="0"/>
              <c:showBubbleSize val="0"/>
            </c:dLbl>
            <c:txPr>
              <a:bodyPr/>
              <a:lstStyle/>
              <a:p>
                <a:pPr>
                  <a:defRPr sz="1400"/>
                </a:pPr>
                <a:endParaRPr lang="pl-PL"/>
              </a:p>
            </c:txPr>
            <c:showLegendKey val="0"/>
            <c:showVal val="1"/>
            <c:showCatName val="0"/>
            <c:showSerName val="0"/>
            <c:showPercent val="0"/>
            <c:showBubbleSize val="0"/>
            <c:showLeaderLines val="0"/>
          </c:dLbls>
          <c:cat>
            <c:strRef>
              <c:f>Arkusz2!$H$5:$H$6</c:f>
              <c:strCache>
                <c:ptCount val="2"/>
                <c:pt idx="0">
                  <c:v>Liczba kontroli</c:v>
                </c:pt>
                <c:pt idx="1">
                  <c:v>Liczba wydanych zaleceń</c:v>
                </c:pt>
              </c:strCache>
            </c:strRef>
          </c:cat>
          <c:val>
            <c:numRef>
              <c:f>Arkusz2!$I$5:$I$6</c:f>
              <c:numCache>
                <c:formatCode>General</c:formatCode>
                <c:ptCount val="2"/>
                <c:pt idx="0">
                  <c:v>124</c:v>
                </c:pt>
                <c:pt idx="1">
                  <c:v>151</c:v>
                </c:pt>
              </c:numCache>
            </c:numRef>
          </c:val>
          <c:smooth val="0"/>
        </c:ser>
        <c:ser>
          <c:idx val="1"/>
          <c:order val="1"/>
          <c:tx>
            <c:strRef>
              <c:f>Arkusz2!$J$4</c:f>
              <c:strCache>
                <c:ptCount val="1"/>
                <c:pt idx="0">
                  <c:v>2015/2016</c:v>
                </c:pt>
              </c:strCache>
            </c:strRef>
          </c:tx>
          <c:marker>
            <c:symbol val="none"/>
          </c:marker>
          <c:dLbls>
            <c:dLbl>
              <c:idx val="0"/>
              <c:layout>
                <c:manualLayout>
                  <c:x val="-2.0925170272982848E-2"/>
                  <c:y val="4.6127353370992948E-2"/>
                </c:manualLayout>
              </c:layout>
              <c:showLegendKey val="0"/>
              <c:showVal val="1"/>
              <c:showCatName val="0"/>
              <c:showSerName val="0"/>
              <c:showPercent val="0"/>
              <c:showBubbleSize val="0"/>
            </c:dLbl>
            <c:txPr>
              <a:bodyPr/>
              <a:lstStyle/>
              <a:p>
                <a:pPr>
                  <a:defRPr sz="1400"/>
                </a:pPr>
                <a:endParaRPr lang="pl-PL"/>
              </a:p>
            </c:txPr>
            <c:showLegendKey val="0"/>
            <c:showVal val="1"/>
            <c:showCatName val="0"/>
            <c:showSerName val="0"/>
            <c:showPercent val="0"/>
            <c:showBubbleSize val="0"/>
            <c:showLeaderLines val="0"/>
          </c:dLbls>
          <c:cat>
            <c:strRef>
              <c:f>Arkusz2!$H$5:$H$6</c:f>
              <c:strCache>
                <c:ptCount val="2"/>
                <c:pt idx="0">
                  <c:v>Liczba kontroli</c:v>
                </c:pt>
                <c:pt idx="1">
                  <c:v>Liczba wydanych zaleceń</c:v>
                </c:pt>
              </c:strCache>
            </c:strRef>
          </c:cat>
          <c:val>
            <c:numRef>
              <c:f>Arkusz2!$J$5:$J$6</c:f>
              <c:numCache>
                <c:formatCode>General</c:formatCode>
                <c:ptCount val="2"/>
                <c:pt idx="0">
                  <c:v>239</c:v>
                </c:pt>
                <c:pt idx="1">
                  <c:v>326</c:v>
                </c:pt>
              </c:numCache>
            </c:numRef>
          </c:val>
          <c:smooth val="0"/>
        </c:ser>
        <c:dLbls>
          <c:showLegendKey val="0"/>
          <c:showVal val="1"/>
          <c:showCatName val="0"/>
          <c:showSerName val="0"/>
          <c:showPercent val="0"/>
          <c:showBubbleSize val="0"/>
        </c:dLbls>
        <c:marker val="1"/>
        <c:smooth val="0"/>
        <c:axId val="217521536"/>
        <c:axId val="217580672"/>
      </c:lineChart>
      <c:catAx>
        <c:axId val="217521536"/>
        <c:scaling>
          <c:orientation val="minMax"/>
        </c:scaling>
        <c:delete val="0"/>
        <c:axPos val="b"/>
        <c:majorTickMark val="none"/>
        <c:minorTickMark val="none"/>
        <c:tickLblPos val="nextTo"/>
        <c:crossAx val="217580672"/>
        <c:crosses val="autoZero"/>
        <c:auto val="1"/>
        <c:lblAlgn val="ctr"/>
        <c:lblOffset val="100"/>
        <c:noMultiLvlLbl val="0"/>
      </c:catAx>
      <c:valAx>
        <c:axId val="217580672"/>
        <c:scaling>
          <c:orientation val="minMax"/>
        </c:scaling>
        <c:delete val="0"/>
        <c:axPos val="l"/>
        <c:majorGridlines/>
        <c:numFmt formatCode="General" sourceLinked="1"/>
        <c:majorTickMark val="none"/>
        <c:minorTickMark val="none"/>
        <c:tickLblPos val="nextTo"/>
        <c:crossAx val="2175215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dPt>
            <c:idx val="4"/>
            <c:invertIfNegative val="0"/>
            <c:bubble3D val="0"/>
            <c:spPr>
              <a:solidFill>
                <a:srgbClr val="FFFF00"/>
              </a:soli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Pt>
            <c:idx val="5"/>
            <c:invertIfNegative val="0"/>
            <c:bubble3D val="0"/>
            <c:spPr>
              <a:solidFill>
                <a:srgbClr val="FF0000"/>
              </a:soli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dPt>
          <c:dPt>
            <c:idx val="6"/>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dPt>
          <c:dPt>
            <c:idx val="7"/>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Pt>
            <c:idx val="8"/>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dPt>
          <c:dLbls>
            <c:dLbl>
              <c:idx val="0"/>
              <c:tx>
                <c:rich>
                  <a:bodyPr/>
                  <a:lstStyle/>
                  <a:p>
                    <a:r>
                      <a:rPr lang="pl-PL" smtClean="0"/>
                      <a:t>brak</a:t>
                    </a:r>
                    <a:r>
                      <a:rPr lang="en-US" smtClean="0"/>
                      <a:t> </a:t>
                    </a:r>
                    <a:endParaRPr lang="en-US"/>
                  </a:p>
                </c:rich>
              </c:tx>
              <c:showLegendKey val="0"/>
              <c:showVal val="1"/>
              <c:showCatName val="0"/>
              <c:showSerName val="0"/>
              <c:showPercent val="0"/>
              <c:showBubbleSize val="0"/>
            </c:dLbl>
            <c:dLbl>
              <c:idx val="1"/>
              <c:tx>
                <c:rich>
                  <a:bodyPr/>
                  <a:lstStyle/>
                  <a:p>
                    <a:r>
                      <a:rPr lang="en-US" smtClean="0"/>
                      <a:t>313 000</a:t>
                    </a:r>
                    <a:r>
                      <a:rPr lang="pl-PL" smtClean="0"/>
                      <a:t> zł</a:t>
                    </a:r>
                    <a:r>
                      <a:rPr lang="en-US" smtClean="0"/>
                      <a:t> </a:t>
                    </a:r>
                    <a:endParaRPr lang="en-US"/>
                  </a:p>
                </c:rich>
              </c:tx>
              <c:showLegendKey val="0"/>
              <c:showVal val="1"/>
              <c:showCatName val="0"/>
              <c:showSerName val="0"/>
              <c:showPercent val="0"/>
              <c:showBubbleSize val="0"/>
            </c:dLbl>
            <c:dLbl>
              <c:idx val="2"/>
              <c:tx>
                <c:rich>
                  <a:bodyPr/>
                  <a:lstStyle/>
                  <a:p>
                    <a:r>
                      <a:rPr lang="en-US" smtClean="0"/>
                      <a:t>336 720</a:t>
                    </a:r>
                    <a:r>
                      <a:rPr lang="pl-PL" smtClean="0"/>
                      <a:t> zł</a:t>
                    </a:r>
                    <a:r>
                      <a:rPr lang="en-US" smtClean="0"/>
                      <a:t> </a:t>
                    </a:r>
                    <a:endParaRPr lang="en-US"/>
                  </a:p>
                </c:rich>
              </c:tx>
              <c:showLegendKey val="0"/>
              <c:showVal val="1"/>
              <c:showCatName val="0"/>
              <c:showSerName val="0"/>
              <c:showPercent val="0"/>
              <c:showBubbleSize val="0"/>
            </c:dLbl>
            <c:dLbl>
              <c:idx val="3"/>
              <c:tx>
                <c:rich>
                  <a:bodyPr/>
                  <a:lstStyle/>
                  <a:p>
                    <a:r>
                      <a:rPr lang="en-US" smtClean="0"/>
                      <a:t>532 960</a:t>
                    </a:r>
                    <a:r>
                      <a:rPr lang="pl-PL" smtClean="0"/>
                      <a:t> zł</a:t>
                    </a:r>
                    <a:r>
                      <a:rPr lang="en-US" smtClean="0"/>
                      <a:t> </a:t>
                    </a:r>
                    <a:endParaRPr lang="en-US"/>
                  </a:p>
                </c:rich>
              </c:tx>
              <c:showLegendKey val="0"/>
              <c:showVal val="1"/>
              <c:showCatName val="0"/>
              <c:showSerName val="0"/>
              <c:showPercent val="0"/>
              <c:showBubbleSize val="0"/>
            </c:dLbl>
            <c:dLbl>
              <c:idx val="4"/>
              <c:tx>
                <c:rich>
                  <a:bodyPr/>
                  <a:lstStyle/>
                  <a:p>
                    <a:r>
                      <a:rPr lang="en-US" smtClean="0"/>
                      <a:t>1 </a:t>
                    </a:r>
                    <a:r>
                      <a:rPr lang="en-US"/>
                      <a:t>273 </a:t>
                    </a:r>
                    <a:r>
                      <a:rPr lang="en-US" smtClean="0"/>
                      <a:t>780</a:t>
                    </a:r>
                    <a:r>
                      <a:rPr lang="pl-PL" smtClean="0"/>
                      <a:t> zł</a:t>
                    </a:r>
                    <a:r>
                      <a:rPr lang="en-US" smtClean="0"/>
                      <a:t> </a:t>
                    </a:r>
                    <a:endParaRPr lang="en-US"/>
                  </a:p>
                </c:rich>
              </c:tx>
              <c:showLegendKey val="0"/>
              <c:showVal val="1"/>
              <c:showCatName val="0"/>
              <c:showSerName val="0"/>
              <c:showPercent val="0"/>
              <c:showBubbleSize val="0"/>
            </c:dLbl>
            <c:dLbl>
              <c:idx val="5"/>
              <c:tx>
                <c:rich>
                  <a:bodyPr/>
                  <a:lstStyle/>
                  <a:p>
                    <a:r>
                      <a:rPr lang="en-US" smtClean="0"/>
                      <a:t>2 </a:t>
                    </a:r>
                    <a:r>
                      <a:rPr lang="en-US"/>
                      <a:t>546 </a:t>
                    </a:r>
                    <a:r>
                      <a:rPr lang="en-US" smtClean="0"/>
                      <a:t>250</a:t>
                    </a:r>
                    <a:r>
                      <a:rPr lang="pl-PL" smtClean="0"/>
                      <a:t> zł</a:t>
                    </a:r>
                    <a:r>
                      <a:rPr lang="en-US" smtClean="0"/>
                      <a:t> </a:t>
                    </a:r>
                    <a:endParaRPr lang="en-US"/>
                  </a:p>
                </c:rich>
              </c:tx>
              <c:showLegendKey val="0"/>
              <c:showVal val="1"/>
              <c:showCatName val="0"/>
              <c:showSerName val="0"/>
              <c:showPercent val="0"/>
              <c:showBubbleSize val="0"/>
            </c:dLbl>
            <c:dLbl>
              <c:idx val="6"/>
              <c:tx>
                <c:rich>
                  <a:bodyPr/>
                  <a:lstStyle/>
                  <a:p>
                    <a:r>
                      <a:rPr lang="en-US" smtClean="0"/>
                      <a:t>6 </a:t>
                    </a:r>
                    <a:r>
                      <a:rPr lang="en-US"/>
                      <a:t>652 </a:t>
                    </a:r>
                    <a:r>
                      <a:rPr lang="en-US" smtClean="0"/>
                      <a:t>116</a:t>
                    </a:r>
                    <a:r>
                      <a:rPr lang="pl-PL" smtClean="0"/>
                      <a:t> zł</a:t>
                    </a:r>
                    <a:r>
                      <a:rPr lang="en-US" smtClean="0"/>
                      <a:t> </a:t>
                    </a:r>
                    <a:endParaRPr lang="en-US"/>
                  </a:p>
                </c:rich>
              </c:tx>
              <c:showLegendKey val="0"/>
              <c:showVal val="1"/>
              <c:showCatName val="0"/>
              <c:showSerName val="0"/>
              <c:showPercent val="0"/>
              <c:showBubbleSize val="0"/>
            </c:dLbl>
            <c:dLbl>
              <c:idx val="7"/>
              <c:tx>
                <c:rich>
                  <a:bodyPr/>
                  <a:lstStyle/>
                  <a:p>
                    <a:r>
                      <a:rPr lang="en-US" smtClean="0"/>
                      <a:t>10 </a:t>
                    </a:r>
                    <a:r>
                      <a:rPr lang="en-US"/>
                      <a:t>020 </a:t>
                    </a:r>
                    <a:r>
                      <a:rPr lang="en-US" smtClean="0"/>
                      <a:t>692</a:t>
                    </a:r>
                    <a:r>
                      <a:rPr lang="pl-PL" smtClean="0"/>
                      <a:t> zł</a:t>
                    </a:r>
                    <a:r>
                      <a:rPr lang="en-US" smtClean="0"/>
                      <a:t> </a:t>
                    </a:r>
                    <a:endParaRPr lang="en-US"/>
                  </a:p>
                </c:rich>
              </c:tx>
              <c:showLegendKey val="0"/>
              <c:showVal val="1"/>
              <c:showCatName val="0"/>
              <c:showSerName val="0"/>
              <c:showPercent val="0"/>
              <c:showBubbleSize val="0"/>
            </c:dLbl>
            <c:dLbl>
              <c:idx val="8"/>
              <c:tx>
                <c:rich>
                  <a:bodyPr/>
                  <a:lstStyle/>
                  <a:p>
                    <a:r>
                      <a:rPr lang="en-US" sz="1600" smtClean="0"/>
                      <a:t>10 </a:t>
                    </a:r>
                    <a:r>
                      <a:rPr lang="en-US" sz="1600"/>
                      <a:t>154 </a:t>
                    </a:r>
                    <a:r>
                      <a:rPr lang="en-US" sz="1600" smtClean="0"/>
                      <a:t>000</a:t>
                    </a:r>
                    <a:r>
                      <a:rPr lang="pl-PL" sz="1600" smtClean="0"/>
                      <a:t> zł</a:t>
                    </a:r>
                    <a:r>
                      <a:rPr lang="en-US" sz="1600" smtClean="0"/>
                      <a:t> </a:t>
                    </a:r>
                    <a:endParaRPr lang="en-US"/>
                  </a:p>
                </c:rich>
              </c:tx>
              <c:showLegendKey val="0"/>
              <c:showVal val="1"/>
              <c:showCatName val="0"/>
              <c:showSerName val="0"/>
              <c:showPercent val="0"/>
              <c:showBubbleSize val="0"/>
            </c:dLbl>
            <c:dLbl>
              <c:idx val="9"/>
              <c:layout>
                <c:manualLayout>
                  <c:x val="-3.7775445960125949E-2"/>
                  <c:y val="0"/>
                </c:manualLayout>
              </c:layout>
              <c:tx>
                <c:rich>
                  <a:bodyPr/>
                  <a:lstStyle/>
                  <a:p>
                    <a:pPr>
                      <a:defRPr sz="1600" b="1">
                        <a:solidFill>
                          <a:schemeClr val="bg1"/>
                        </a:solidFill>
                      </a:defRPr>
                    </a:pPr>
                    <a:r>
                      <a:rPr lang="en-US" sz="1600" dirty="0" smtClean="0"/>
                      <a:t>33 </a:t>
                    </a:r>
                    <a:r>
                      <a:rPr lang="en-US" sz="1600" dirty="0"/>
                      <a:t>265 </a:t>
                    </a:r>
                    <a:r>
                      <a:rPr lang="en-US" sz="1600" dirty="0" smtClean="0"/>
                      <a:t>356</a:t>
                    </a:r>
                    <a:r>
                      <a:rPr lang="pl-PL" sz="1600" dirty="0" smtClean="0"/>
                      <a:t> zł</a:t>
                    </a:r>
                    <a:r>
                      <a:rPr lang="en-US" sz="1600" dirty="0" smtClean="0"/>
                      <a:t> </a:t>
                    </a:r>
                    <a:endParaRPr lang="en-US" dirty="0"/>
                  </a:p>
                </c:rich>
              </c:tx>
              <c:spPr/>
              <c:showLegendKey val="0"/>
              <c:showVal val="1"/>
              <c:showCatName val="0"/>
              <c:showSerName val="0"/>
              <c:showPercent val="0"/>
              <c:showBubbleSize val="0"/>
            </c:dLbl>
            <c:txPr>
              <a:bodyPr/>
              <a:lstStyle/>
              <a:p>
                <a:pPr>
                  <a:defRPr sz="1600" b="1"/>
                </a:pPr>
                <a:endParaRPr lang="pl-PL"/>
              </a:p>
            </c:txPr>
            <c:showLegendKey val="0"/>
            <c:showVal val="1"/>
            <c:showCatName val="0"/>
            <c:showSerName val="0"/>
            <c:showPercent val="0"/>
            <c:showBubbleSize val="0"/>
            <c:showLeaderLines val="0"/>
          </c:dLbls>
          <c:cat>
            <c:strRef>
              <c:f>Arkusz2!$C$2:$C$11</c:f>
              <c:strCache>
                <c:ptCount val="10"/>
                <c:pt idx="0">
                  <c:v>Zasiłek losowy na cele edukacyjne</c:v>
                </c:pt>
                <c:pt idx="1">
                  <c:v>Organizacja szkoleń dokonalących dla nauczycieli</c:v>
                </c:pt>
                <c:pt idx="2">
                  <c:v>Wyprawka szkolna </c:v>
                </c:pt>
                <c:pt idx="3">
                  <c:v>Dofinansowanie wypoczynku letniego</c:v>
                </c:pt>
                <c:pt idx="4">
                  <c:v>Wypoczynek letni dla dzieci z najuboższych rodzin
finansowany w całości z budżetu państwa</c:v>
                </c:pt>
                <c:pt idx="5">
                  <c:v>Rządowy program "Aktywna tablica"</c:v>
                </c:pt>
                <c:pt idx="6">
                  <c:v>Stypendia i zasiłki za okres I-VI 2017</c:v>
                </c:pt>
                <c:pt idx="7">
                  <c:v>Dofinansowanie pracodawcom kosztów 
kształcenia młodocianych pracowników</c:v>
                </c:pt>
                <c:pt idx="8">
                  <c:v>Dotacja celowa na wyposażenie szkół w podręcznki i ćwiczenia</c:v>
                </c:pt>
                <c:pt idx="9">
                  <c:v>Dofinansowanie wychowania przedszkolnego</c:v>
                </c:pt>
              </c:strCache>
            </c:strRef>
          </c:cat>
          <c:val>
            <c:numRef>
              <c:f>Arkusz2!$D$2:$D$11</c:f>
              <c:numCache>
                <c:formatCode>"zł"#,##0_);[Red]\("zł"#,##0\)</c:formatCode>
                <c:ptCount val="10"/>
                <c:pt idx="0">
                  <c:v>0</c:v>
                </c:pt>
                <c:pt idx="1">
                  <c:v>313000</c:v>
                </c:pt>
                <c:pt idx="2">
                  <c:v>336720</c:v>
                </c:pt>
                <c:pt idx="3">
                  <c:v>532960</c:v>
                </c:pt>
                <c:pt idx="4">
                  <c:v>1273780</c:v>
                </c:pt>
                <c:pt idx="5">
                  <c:v>2546250</c:v>
                </c:pt>
                <c:pt idx="6">
                  <c:v>6652116</c:v>
                </c:pt>
                <c:pt idx="7">
                  <c:v>10020692</c:v>
                </c:pt>
                <c:pt idx="8">
                  <c:v>10154000</c:v>
                </c:pt>
                <c:pt idx="9">
                  <c:v>33265356</c:v>
                </c:pt>
              </c:numCache>
            </c:numRef>
          </c:val>
        </c:ser>
        <c:dLbls>
          <c:showLegendKey val="0"/>
          <c:showVal val="0"/>
          <c:showCatName val="0"/>
          <c:showSerName val="0"/>
          <c:showPercent val="0"/>
          <c:showBubbleSize val="0"/>
        </c:dLbls>
        <c:gapWidth val="88"/>
        <c:axId val="363240064"/>
        <c:axId val="363262336"/>
      </c:barChart>
      <c:catAx>
        <c:axId val="363240064"/>
        <c:scaling>
          <c:orientation val="minMax"/>
        </c:scaling>
        <c:delete val="0"/>
        <c:axPos val="l"/>
        <c:majorTickMark val="out"/>
        <c:minorTickMark val="none"/>
        <c:tickLblPos val="nextTo"/>
        <c:txPr>
          <a:bodyPr/>
          <a:lstStyle/>
          <a:p>
            <a:pPr>
              <a:defRPr sz="1400"/>
            </a:pPr>
            <a:endParaRPr lang="pl-PL"/>
          </a:p>
        </c:txPr>
        <c:crossAx val="363262336"/>
        <c:crosses val="autoZero"/>
        <c:auto val="1"/>
        <c:lblAlgn val="ctr"/>
        <c:lblOffset val="100"/>
        <c:noMultiLvlLbl val="0"/>
      </c:catAx>
      <c:valAx>
        <c:axId val="363262336"/>
        <c:scaling>
          <c:orientation val="minMax"/>
        </c:scaling>
        <c:delete val="0"/>
        <c:axPos val="b"/>
        <c:majorGridlines>
          <c:spPr>
            <a:ln>
              <a:noFill/>
            </a:ln>
          </c:spPr>
        </c:majorGridlines>
        <c:numFmt formatCode="&quot;zł&quot;#,##0_);[Red]\(&quot;zł&quot;#,##0\)" sourceLinked="1"/>
        <c:majorTickMark val="out"/>
        <c:minorTickMark val="none"/>
        <c:tickLblPos val="none"/>
        <c:crossAx val="363240064"/>
        <c:crosses val="autoZero"/>
        <c:crossBetween val="between"/>
      </c:valAx>
      <c:spPr>
        <a:noFill/>
      </c:spPr>
    </c:plotArea>
    <c:plotVisOnly val="1"/>
    <c:dispBlanksAs val="gap"/>
    <c:showDLblsOverMax val="0"/>
  </c:chart>
  <c:spPr>
    <a:ln>
      <a:solidFill>
        <a:sysClr val="windowText" lastClr="000000"/>
      </a:solidFill>
    </a:ln>
  </c:spPr>
  <c:txPr>
    <a:bodyPr/>
    <a:lstStyle/>
    <a:p>
      <a:pPr>
        <a:defRPr sz="1200">
          <a:latin typeface="Times New Roman" panose="02020603050405020304" pitchFamily="18" charset="0"/>
          <a:cs typeface="Times New Roman" panose="02020603050405020304" pitchFamily="18" charset="0"/>
        </a:defRPr>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73186-4BA5-404E-9D2C-7904A83A14A4}"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pl-PL"/>
        </a:p>
      </dgm:t>
    </dgm:pt>
    <dgm:pt modelId="{9B292DC1-CE8F-47FB-B2ED-23C2A7C0613B}">
      <dgm:prSet/>
      <dgm:spPr>
        <a:solidFill>
          <a:srgbClr val="F799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pl-PL" b="1" dirty="0" smtClean="0">
              <a:solidFill>
                <a:schemeClr val="tx1"/>
              </a:solidFill>
              <a:latin typeface="Times New Roman" panose="02020603050405020304" pitchFamily="18" charset="0"/>
              <a:cs typeface="Times New Roman" panose="02020603050405020304" pitchFamily="18" charset="0"/>
            </a:rPr>
            <a:t>874 dyrektorów</a:t>
          </a:r>
          <a:endParaRPr lang="pl-PL" dirty="0">
            <a:solidFill>
              <a:schemeClr val="tx1"/>
            </a:solidFill>
            <a:latin typeface="Times New Roman" panose="02020603050405020304" pitchFamily="18" charset="0"/>
            <a:cs typeface="Times New Roman" panose="02020603050405020304" pitchFamily="18" charset="0"/>
          </a:endParaRPr>
        </a:p>
      </dgm:t>
    </dgm:pt>
    <dgm:pt modelId="{9E842EA5-693B-4676-B27A-CB0B29A36626}" type="parTrans" cxnId="{5487A644-9046-4237-B012-E7A2B12EF499}">
      <dgm:prSet/>
      <dgm:spPr/>
      <dgm:t>
        <a:bodyPr/>
        <a:lstStyle/>
        <a:p>
          <a:endParaRPr lang="pl-PL"/>
        </a:p>
      </dgm:t>
    </dgm:pt>
    <dgm:pt modelId="{0F2656FD-F428-40C9-A92A-16A382A0C761}" type="sibTrans" cxnId="{5487A644-9046-4237-B012-E7A2B12EF499}">
      <dgm:prSet/>
      <dgm:spPr/>
      <dgm:t>
        <a:bodyPr/>
        <a:lstStyle/>
        <a:p>
          <a:endParaRPr lang="pl-PL"/>
        </a:p>
      </dgm:t>
    </dgm:pt>
    <dgm:pt modelId="{6C388986-32CE-403F-AC84-B342CB00A1B4}" type="pres">
      <dgm:prSet presAssocID="{55773186-4BA5-404E-9D2C-7904A83A14A4}" presName="linear" presStyleCnt="0">
        <dgm:presLayoutVars>
          <dgm:animLvl val="lvl"/>
          <dgm:resizeHandles val="exact"/>
        </dgm:presLayoutVars>
      </dgm:prSet>
      <dgm:spPr/>
      <dgm:t>
        <a:bodyPr/>
        <a:lstStyle/>
        <a:p>
          <a:endParaRPr lang="pl-PL"/>
        </a:p>
      </dgm:t>
    </dgm:pt>
    <dgm:pt modelId="{DD1B12B8-4A38-4390-B35C-99A681147958}" type="pres">
      <dgm:prSet presAssocID="{9B292DC1-CE8F-47FB-B2ED-23C2A7C0613B}" presName="parentText" presStyleLbl="node1" presStyleIdx="0" presStyleCnt="1" custScaleY="68384" custLinFactY="4529" custLinFactNeighborX="724" custLinFactNeighborY="100000">
        <dgm:presLayoutVars>
          <dgm:chMax val="0"/>
          <dgm:bulletEnabled val="1"/>
        </dgm:presLayoutVars>
      </dgm:prSet>
      <dgm:spPr/>
      <dgm:t>
        <a:bodyPr/>
        <a:lstStyle/>
        <a:p>
          <a:endParaRPr lang="pl-PL"/>
        </a:p>
      </dgm:t>
    </dgm:pt>
  </dgm:ptLst>
  <dgm:cxnLst>
    <dgm:cxn modelId="{92467ACE-8552-4D12-A8C6-38C9BAD8C6BE}" type="presOf" srcId="{9B292DC1-CE8F-47FB-B2ED-23C2A7C0613B}" destId="{DD1B12B8-4A38-4390-B35C-99A681147958}" srcOrd="0" destOrd="0" presId="urn:microsoft.com/office/officeart/2005/8/layout/vList2"/>
    <dgm:cxn modelId="{5487A644-9046-4237-B012-E7A2B12EF499}" srcId="{55773186-4BA5-404E-9D2C-7904A83A14A4}" destId="{9B292DC1-CE8F-47FB-B2ED-23C2A7C0613B}" srcOrd="0" destOrd="0" parTransId="{9E842EA5-693B-4676-B27A-CB0B29A36626}" sibTransId="{0F2656FD-F428-40C9-A92A-16A382A0C761}"/>
    <dgm:cxn modelId="{132F98B8-64D1-4960-8ECF-F6355E5A57D5}" type="presOf" srcId="{55773186-4BA5-404E-9D2C-7904A83A14A4}" destId="{6C388986-32CE-403F-AC84-B342CB00A1B4}" srcOrd="0" destOrd="0" presId="urn:microsoft.com/office/officeart/2005/8/layout/vList2"/>
    <dgm:cxn modelId="{90E9B300-00BA-471F-B53D-FF6F5603750A}" type="presParOf" srcId="{6C388986-32CE-403F-AC84-B342CB00A1B4}" destId="{DD1B12B8-4A38-4390-B35C-99A68114795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A6A5EC-E92E-4C2F-905D-94DC82F89241}" type="doc">
      <dgm:prSet loTypeId="urn:microsoft.com/office/officeart/2005/8/layout/process1" loCatId="process" qsTypeId="urn:microsoft.com/office/officeart/2005/8/quickstyle/3d2" qsCatId="3D" csTypeId="urn:microsoft.com/office/officeart/2005/8/colors/colorful5" csCatId="colorful" phldr="1"/>
      <dgm:spPr/>
    </dgm:pt>
    <dgm:pt modelId="{A747A7E5-81EE-4579-9C30-892DE7403122}">
      <dgm:prSet phldrT="[Tekst]" custT="1"/>
      <dgm:spPr/>
      <dgm:t>
        <a:bodyPr/>
        <a:lstStyle/>
        <a:p>
          <a:r>
            <a:rPr lang="pl-PL" sz="1400" b="1" dirty="0" smtClean="0">
              <a:solidFill>
                <a:schemeClr val="tx1"/>
              </a:solidFill>
              <a:latin typeface="Times New Roman" panose="02020603050405020304" pitchFamily="18" charset="0"/>
              <a:cs typeface="Times New Roman" panose="02020603050405020304" pitchFamily="18" charset="0"/>
            </a:rPr>
            <a:t>Diagnoza</a:t>
          </a:r>
          <a:endParaRPr lang="pl-PL" sz="1400" b="1" dirty="0">
            <a:solidFill>
              <a:schemeClr val="tx1"/>
            </a:solidFill>
            <a:latin typeface="Times New Roman" panose="02020603050405020304" pitchFamily="18" charset="0"/>
            <a:cs typeface="Times New Roman" panose="02020603050405020304" pitchFamily="18" charset="0"/>
          </a:endParaRPr>
        </a:p>
      </dgm:t>
    </dgm:pt>
    <dgm:pt modelId="{18C45D29-E917-4936-9B4C-8EF1F88010CA}" type="parTrans" cxnId="{E1687151-DEC5-415D-8196-DD9BFDD21242}">
      <dgm:prSet/>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FF3B2250-4FAB-42D9-89E6-395857E4D2D3}" type="sibTrans" cxnId="{E1687151-DEC5-415D-8196-DD9BFDD21242}">
      <dgm:prSet custT="1"/>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7FC7ECC2-71F5-400F-BA62-2293AD0CC63D}">
      <dgm:prSet phldrT="[Tekst]" custT="1"/>
      <dgm:spPr/>
      <dgm:t>
        <a:bodyPr/>
        <a:lstStyle/>
        <a:p>
          <a:r>
            <a:rPr lang="pl-PL" sz="1400" b="1" dirty="0" smtClean="0">
              <a:solidFill>
                <a:schemeClr val="tx1"/>
              </a:solidFill>
              <a:latin typeface="Times New Roman" panose="02020603050405020304" pitchFamily="18" charset="0"/>
              <a:cs typeface="Times New Roman" panose="02020603050405020304" pitchFamily="18" charset="0"/>
            </a:rPr>
            <a:t>Planowanie</a:t>
          </a:r>
          <a:endParaRPr lang="pl-PL" sz="1400" b="1" dirty="0">
            <a:solidFill>
              <a:schemeClr val="tx1"/>
            </a:solidFill>
            <a:latin typeface="Times New Roman" panose="02020603050405020304" pitchFamily="18" charset="0"/>
            <a:cs typeface="Times New Roman" panose="02020603050405020304" pitchFamily="18" charset="0"/>
          </a:endParaRPr>
        </a:p>
      </dgm:t>
    </dgm:pt>
    <dgm:pt modelId="{EC549563-4DED-4D02-B6E4-13FDA0C818A3}" type="parTrans" cxnId="{9EE736FF-9B9C-4D3B-B91B-A54942B3FA1F}">
      <dgm:prSet/>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B1BF3459-9826-45BC-838F-2D33B9755D73}" type="sibTrans" cxnId="{9EE736FF-9B9C-4D3B-B91B-A54942B3FA1F}">
      <dgm:prSet custT="1"/>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9D1E8F17-A4A4-49A5-B545-619BE8E32804}">
      <dgm:prSet phldrT="[Tekst]" custT="1"/>
      <dgm:spPr/>
      <dgm:t>
        <a:bodyPr/>
        <a:lstStyle/>
        <a:p>
          <a:r>
            <a:rPr lang="pl-PL" sz="1400" b="1" dirty="0" smtClean="0">
              <a:solidFill>
                <a:schemeClr val="tx1"/>
              </a:solidFill>
              <a:latin typeface="Times New Roman" panose="02020603050405020304" pitchFamily="18" charset="0"/>
              <a:cs typeface="Times New Roman" panose="02020603050405020304" pitchFamily="18" charset="0"/>
            </a:rPr>
            <a:t>Realizacja</a:t>
          </a:r>
          <a:endParaRPr lang="pl-PL" sz="1400" b="1" dirty="0">
            <a:solidFill>
              <a:schemeClr val="tx1"/>
            </a:solidFill>
            <a:latin typeface="Times New Roman" panose="02020603050405020304" pitchFamily="18" charset="0"/>
            <a:cs typeface="Times New Roman" panose="02020603050405020304" pitchFamily="18" charset="0"/>
          </a:endParaRPr>
        </a:p>
      </dgm:t>
    </dgm:pt>
    <dgm:pt modelId="{C40FDA53-94A1-4999-8169-5E26B6E97199}" type="parTrans" cxnId="{643BAB23-21A3-403C-BB81-D4BEFBE66F92}">
      <dgm:prSet/>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091DB44A-3DC5-4CB4-B994-BA706849667F}" type="sibTrans" cxnId="{643BAB23-21A3-403C-BB81-D4BEFBE66F92}">
      <dgm:prSet custT="1"/>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8D0CEAAD-FDD6-430B-82F7-E440B708E270}">
      <dgm:prSet custT="1"/>
      <dgm:spPr/>
      <dgm:t>
        <a:bodyPr/>
        <a:lstStyle/>
        <a:p>
          <a:r>
            <a:rPr lang="pl-PL" sz="1400" b="1" dirty="0" smtClean="0">
              <a:solidFill>
                <a:schemeClr val="tx1"/>
              </a:solidFill>
              <a:latin typeface="Times New Roman" panose="02020603050405020304" pitchFamily="18" charset="0"/>
              <a:cs typeface="Times New Roman" panose="02020603050405020304" pitchFamily="18" charset="0"/>
            </a:rPr>
            <a:t>Monitorowanie</a:t>
          </a:r>
          <a:endParaRPr lang="pl-PL" sz="1400" b="1" dirty="0">
            <a:solidFill>
              <a:schemeClr val="tx1"/>
            </a:solidFill>
            <a:latin typeface="Times New Roman" panose="02020603050405020304" pitchFamily="18" charset="0"/>
            <a:cs typeface="Times New Roman" panose="02020603050405020304" pitchFamily="18" charset="0"/>
          </a:endParaRPr>
        </a:p>
      </dgm:t>
    </dgm:pt>
    <dgm:pt modelId="{86BA96CC-A698-41B9-9213-D8E7D4A403BF}" type="parTrans" cxnId="{E066BD18-D7E3-4535-B13C-5C209831D9D6}">
      <dgm:prSet/>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6CB07DDF-5054-46FA-9B17-D828D3F55F7A}" type="sibTrans" cxnId="{E066BD18-D7E3-4535-B13C-5C209831D9D6}">
      <dgm:prSet custT="1"/>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1DB65977-1132-4E92-9FD3-4229027B0B28}">
      <dgm:prSet custT="1"/>
      <dgm:spPr/>
      <dgm:t>
        <a:bodyPr/>
        <a:lstStyle/>
        <a:p>
          <a:r>
            <a:rPr lang="pl-PL" sz="1400" b="1" dirty="0" smtClean="0">
              <a:solidFill>
                <a:schemeClr val="tx1"/>
              </a:solidFill>
              <a:latin typeface="Times New Roman" panose="02020603050405020304" pitchFamily="18" charset="0"/>
              <a:cs typeface="Times New Roman" panose="02020603050405020304" pitchFamily="18" charset="0"/>
            </a:rPr>
            <a:t>Ewaluacja działań</a:t>
          </a:r>
          <a:endParaRPr lang="pl-PL" sz="1400" b="1" dirty="0">
            <a:solidFill>
              <a:schemeClr val="tx1"/>
            </a:solidFill>
            <a:latin typeface="Times New Roman" panose="02020603050405020304" pitchFamily="18" charset="0"/>
            <a:cs typeface="Times New Roman" panose="02020603050405020304" pitchFamily="18" charset="0"/>
          </a:endParaRPr>
        </a:p>
      </dgm:t>
    </dgm:pt>
    <dgm:pt modelId="{4D08451A-9A6C-474A-A560-4A002C19B09A}" type="parTrans" cxnId="{D0F8101C-971B-4BFA-A513-7A1B120B073C}">
      <dgm:prSet/>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ADCA1C2C-C0B8-4FF8-9EB7-30996229C2F9}" type="sibTrans" cxnId="{D0F8101C-971B-4BFA-A513-7A1B120B073C}">
      <dgm:prSet/>
      <dgm:spPr/>
      <dgm:t>
        <a:bodyPr/>
        <a:lstStyle/>
        <a:p>
          <a:endParaRPr lang="pl-PL" sz="1400" b="1">
            <a:solidFill>
              <a:schemeClr val="tx1"/>
            </a:solidFill>
            <a:latin typeface="Times New Roman" panose="02020603050405020304" pitchFamily="18" charset="0"/>
            <a:cs typeface="Times New Roman" panose="02020603050405020304" pitchFamily="18" charset="0"/>
          </a:endParaRPr>
        </a:p>
      </dgm:t>
    </dgm:pt>
    <dgm:pt modelId="{5E03ACD0-65AA-4A8F-8213-4875F8DF35C7}" type="pres">
      <dgm:prSet presAssocID="{87A6A5EC-E92E-4C2F-905D-94DC82F89241}" presName="Name0" presStyleCnt="0">
        <dgm:presLayoutVars>
          <dgm:dir/>
          <dgm:resizeHandles val="exact"/>
        </dgm:presLayoutVars>
      </dgm:prSet>
      <dgm:spPr/>
    </dgm:pt>
    <dgm:pt modelId="{0CC5C63A-9467-46AA-ABD1-65086FF7E85F}" type="pres">
      <dgm:prSet presAssocID="{A747A7E5-81EE-4579-9C30-892DE7403122}" presName="node" presStyleLbl="node1" presStyleIdx="0" presStyleCnt="5">
        <dgm:presLayoutVars>
          <dgm:bulletEnabled val="1"/>
        </dgm:presLayoutVars>
      </dgm:prSet>
      <dgm:spPr/>
      <dgm:t>
        <a:bodyPr/>
        <a:lstStyle/>
        <a:p>
          <a:endParaRPr lang="pl-PL"/>
        </a:p>
      </dgm:t>
    </dgm:pt>
    <dgm:pt modelId="{DC24B2C0-1299-478B-83F0-A62B16C1DC08}" type="pres">
      <dgm:prSet presAssocID="{FF3B2250-4FAB-42D9-89E6-395857E4D2D3}" presName="sibTrans" presStyleLbl="sibTrans2D1" presStyleIdx="0" presStyleCnt="4"/>
      <dgm:spPr/>
      <dgm:t>
        <a:bodyPr/>
        <a:lstStyle/>
        <a:p>
          <a:endParaRPr lang="pl-PL"/>
        </a:p>
      </dgm:t>
    </dgm:pt>
    <dgm:pt modelId="{73489A4A-FADA-473A-A681-C2FD8B69058A}" type="pres">
      <dgm:prSet presAssocID="{FF3B2250-4FAB-42D9-89E6-395857E4D2D3}" presName="connectorText" presStyleLbl="sibTrans2D1" presStyleIdx="0" presStyleCnt="4"/>
      <dgm:spPr/>
      <dgm:t>
        <a:bodyPr/>
        <a:lstStyle/>
        <a:p>
          <a:endParaRPr lang="pl-PL"/>
        </a:p>
      </dgm:t>
    </dgm:pt>
    <dgm:pt modelId="{F0258F34-434C-4E21-85F7-89C335EE58EB}" type="pres">
      <dgm:prSet presAssocID="{7FC7ECC2-71F5-400F-BA62-2293AD0CC63D}" presName="node" presStyleLbl="node1" presStyleIdx="1" presStyleCnt="5">
        <dgm:presLayoutVars>
          <dgm:bulletEnabled val="1"/>
        </dgm:presLayoutVars>
      </dgm:prSet>
      <dgm:spPr/>
      <dgm:t>
        <a:bodyPr/>
        <a:lstStyle/>
        <a:p>
          <a:endParaRPr lang="pl-PL"/>
        </a:p>
      </dgm:t>
    </dgm:pt>
    <dgm:pt modelId="{9A836205-E364-4F8E-B138-5A72A1E68487}" type="pres">
      <dgm:prSet presAssocID="{B1BF3459-9826-45BC-838F-2D33B9755D73}" presName="sibTrans" presStyleLbl="sibTrans2D1" presStyleIdx="1" presStyleCnt="4"/>
      <dgm:spPr/>
      <dgm:t>
        <a:bodyPr/>
        <a:lstStyle/>
        <a:p>
          <a:endParaRPr lang="pl-PL"/>
        </a:p>
      </dgm:t>
    </dgm:pt>
    <dgm:pt modelId="{0512FDAB-75ED-41E2-8059-8C1C392DF1D4}" type="pres">
      <dgm:prSet presAssocID="{B1BF3459-9826-45BC-838F-2D33B9755D73}" presName="connectorText" presStyleLbl="sibTrans2D1" presStyleIdx="1" presStyleCnt="4"/>
      <dgm:spPr/>
      <dgm:t>
        <a:bodyPr/>
        <a:lstStyle/>
        <a:p>
          <a:endParaRPr lang="pl-PL"/>
        </a:p>
      </dgm:t>
    </dgm:pt>
    <dgm:pt modelId="{2E88C758-164A-4F1A-9F0D-F0F493FEE949}" type="pres">
      <dgm:prSet presAssocID="{9D1E8F17-A4A4-49A5-B545-619BE8E32804}" presName="node" presStyleLbl="node1" presStyleIdx="2" presStyleCnt="5">
        <dgm:presLayoutVars>
          <dgm:bulletEnabled val="1"/>
        </dgm:presLayoutVars>
      </dgm:prSet>
      <dgm:spPr/>
      <dgm:t>
        <a:bodyPr/>
        <a:lstStyle/>
        <a:p>
          <a:endParaRPr lang="pl-PL"/>
        </a:p>
      </dgm:t>
    </dgm:pt>
    <dgm:pt modelId="{6B6795B3-9A23-4816-A5D8-FC36746EA790}" type="pres">
      <dgm:prSet presAssocID="{091DB44A-3DC5-4CB4-B994-BA706849667F}" presName="sibTrans" presStyleLbl="sibTrans2D1" presStyleIdx="2" presStyleCnt="4"/>
      <dgm:spPr/>
      <dgm:t>
        <a:bodyPr/>
        <a:lstStyle/>
        <a:p>
          <a:endParaRPr lang="pl-PL"/>
        </a:p>
      </dgm:t>
    </dgm:pt>
    <dgm:pt modelId="{C3287D67-E83E-4FE9-80A0-E3AD760A4C7C}" type="pres">
      <dgm:prSet presAssocID="{091DB44A-3DC5-4CB4-B994-BA706849667F}" presName="connectorText" presStyleLbl="sibTrans2D1" presStyleIdx="2" presStyleCnt="4"/>
      <dgm:spPr/>
      <dgm:t>
        <a:bodyPr/>
        <a:lstStyle/>
        <a:p>
          <a:endParaRPr lang="pl-PL"/>
        </a:p>
      </dgm:t>
    </dgm:pt>
    <dgm:pt modelId="{712DEAE9-2A3A-41F9-B8A9-E4E9CA40607E}" type="pres">
      <dgm:prSet presAssocID="{8D0CEAAD-FDD6-430B-82F7-E440B708E270}" presName="node" presStyleLbl="node1" presStyleIdx="3" presStyleCnt="5">
        <dgm:presLayoutVars>
          <dgm:bulletEnabled val="1"/>
        </dgm:presLayoutVars>
      </dgm:prSet>
      <dgm:spPr/>
      <dgm:t>
        <a:bodyPr/>
        <a:lstStyle/>
        <a:p>
          <a:endParaRPr lang="pl-PL"/>
        </a:p>
      </dgm:t>
    </dgm:pt>
    <dgm:pt modelId="{13C07792-7AF5-4E7C-B6BF-27DCE50293B3}" type="pres">
      <dgm:prSet presAssocID="{6CB07DDF-5054-46FA-9B17-D828D3F55F7A}" presName="sibTrans" presStyleLbl="sibTrans2D1" presStyleIdx="3" presStyleCnt="4"/>
      <dgm:spPr/>
      <dgm:t>
        <a:bodyPr/>
        <a:lstStyle/>
        <a:p>
          <a:endParaRPr lang="pl-PL"/>
        </a:p>
      </dgm:t>
    </dgm:pt>
    <dgm:pt modelId="{F449C165-4510-4400-A35F-6E9868AC23D0}" type="pres">
      <dgm:prSet presAssocID="{6CB07DDF-5054-46FA-9B17-D828D3F55F7A}" presName="connectorText" presStyleLbl="sibTrans2D1" presStyleIdx="3" presStyleCnt="4"/>
      <dgm:spPr/>
      <dgm:t>
        <a:bodyPr/>
        <a:lstStyle/>
        <a:p>
          <a:endParaRPr lang="pl-PL"/>
        </a:p>
      </dgm:t>
    </dgm:pt>
    <dgm:pt modelId="{C6224615-8EFC-4AB9-8C0E-99C828C177DE}" type="pres">
      <dgm:prSet presAssocID="{1DB65977-1132-4E92-9FD3-4229027B0B28}" presName="node" presStyleLbl="node1" presStyleIdx="4" presStyleCnt="5">
        <dgm:presLayoutVars>
          <dgm:bulletEnabled val="1"/>
        </dgm:presLayoutVars>
      </dgm:prSet>
      <dgm:spPr/>
      <dgm:t>
        <a:bodyPr/>
        <a:lstStyle/>
        <a:p>
          <a:endParaRPr lang="pl-PL"/>
        </a:p>
      </dgm:t>
    </dgm:pt>
  </dgm:ptLst>
  <dgm:cxnLst>
    <dgm:cxn modelId="{62A2066B-AD35-4A8C-B445-58A2A353B8C8}" type="presOf" srcId="{FF3B2250-4FAB-42D9-89E6-395857E4D2D3}" destId="{73489A4A-FADA-473A-A681-C2FD8B69058A}" srcOrd="1" destOrd="0" presId="urn:microsoft.com/office/officeart/2005/8/layout/process1"/>
    <dgm:cxn modelId="{B6F9EA7A-9A9C-482F-9708-3297868C28AC}" type="presOf" srcId="{8D0CEAAD-FDD6-430B-82F7-E440B708E270}" destId="{712DEAE9-2A3A-41F9-B8A9-E4E9CA40607E}" srcOrd="0" destOrd="0" presId="urn:microsoft.com/office/officeart/2005/8/layout/process1"/>
    <dgm:cxn modelId="{D0F8101C-971B-4BFA-A513-7A1B120B073C}" srcId="{87A6A5EC-E92E-4C2F-905D-94DC82F89241}" destId="{1DB65977-1132-4E92-9FD3-4229027B0B28}" srcOrd="4" destOrd="0" parTransId="{4D08451A-9A6C-474A-A560-4A002C19B09A}" sibTransId="{ADCA1C2C-C0B8-4FF8-9EB7-30996229C2F9}"/>
    <dgm:cxn modelId="{26EEBF06-2666-4BB3-9824-7A84A8B88732}" type="presOf" srcId="{091DB44A-3DC5-4CB4-B994-BA706849667F}" destId="{C3287D67-E83E-4FE9-80A0-E3AD760A4C7C}" srcOrd="1" destOrd="0" presId="urn:microsoft.com/office/officeart/2005/8/layout/process1"/>
    <dgm:cxn modelId="{E1687151-DEC5-415D-8196-DD9BFDD21242}" srcId="{87A6A5EC-E92E-4C2F-905D-94DC82F89241}" destId="{A747A7E5-81EE-4579-9C30-892DE7403122}" srcOrd="0" destOrd="0" parTransId="{18C45D29-E917-4936-9B4C-8EF1F88010CA}" sibTransId="{FF3B2250-4FAB-42D9-89E6-395857E4D2D3}"/>
    <dgm:cxn modelId="{9EE736FF-9B9C-4D3B-B91B-A54942B3FA1F}" srcId="{87A6A5EC-E92E-4C2F-905D-94DC82F89241}" destId="{7FC7ECC2-71F5-400F-BA62-2293AD0CC63D}" srcOrd="1" destOrd="0" parTransId="{EC549563-4DED-4D02-B6E4-13FDA0C818A3}" sibTransId="{B1BF3459-9826-45BC-838F-2D33B9755D73}"/>
    <dgm:cxn modelId="{E066BD18-D7E3-4535-B13C-5C209831D9D6}" srcId="{87A6A5EC-E92E-4C2F-905D-94DC82F89241}" destId="{8D0CEAAD-FDD6-430B-82F7-E440B708E270}" srcOrd="3" destOrd="0" parTransId="{86BA96CC-A698-41B9-9213-D8E7D4A403BF}" sibTransId="{6CB07DDF-5054-46FA-9B17-D828D3F55F7A}"/>
    <dgm:cxn modelId="{2084C741-5AB1-4139-8C5B-B6F95B2C1950}" type="presOf" srcId="{091DB44A-3DC5-4CB4-B994-BA706849667F}" destId="{6B6795B3-9A23-4816-A5D8-FC36746EA790}" srcOrd="0" destOrd="0" presId="urn:microsoft.com/office/officeart/2005/8/layout/process1"/>
    <dgm:cxn modelId="{6C33BD4E-0D83-4A53-BA00-A79F1707A5F7}" type="presOf" srcId="{B1BF3459-9826-45BC-838F-2D33B9755D73}" destId="{9A836205-E364-4F8E-B138-5A72A1E68487}" srcOrd="0" destOrd="0" presId="urn:microsoft.com/office/officeart/2005/8/layout/process1"/>
    <dgm:cxn modelId="{FD8259A3-28EB-49B6-B84E-134F61D8F06B}" type="presOf" srcId="{A747A7E5-81EE-4579-9C30-892DE7403122}" destId="{0CC5C63A-9467-46AA-ABD1-65086FF7E85F}" srcOrd="0" destOrd="0" presId="urn:microsoft.com/office/officeart/2005/8/layout/process1"/>
    <dgm:cxn modelId="{643BAB23-21A3-403C-BB81-D4BEFBE66F92}" srcId="{87A6A5EC-E92E-4C2F-905D-94DC82F89241}" destId="{9D1E8F17-A4A4-49A5-B545-619BE8E32804}" srcOrd="2" destOrd="0" parTransId="{C40FDA53-94A1-4999-8169-5E26B6E97199}" sibTransId="{091DB44A-3DC5-4CB4-B994-BA706849667F}"/>
    <dgm:cxn modelId="{EA06D9D3-D548-49F6-8A80-BEB71BCD0D41}" type="presOf" srcId="{9D1E8F17-A4A4-49A5-B545-619BE8E32804}" destId="{2E88C758-164A-4F1A-9F0D-F0F493FEE949}" srcOrd="0" destOrd="0" presId="urn:microsoft.com/office/officeart/2005/8/layout/process1"/>
    <dgm:cxn modelId="{6F0C88CA-EAAA-4568-8EA7-934796389343}" type="presOf" srcId="{6CB07DDF-5054-46FA-9B17-D828D3F55F7A}" destId="{13C07792-7AF5-4E7C-B6BF-27DCE50293B3}" srcOrd="0" destOrd="0" presId="urn:microsoft.com/office/officeart/2005/8/layout/process1"/>
    <dgm:cxn modelId="{ADE28E71-E4AE-4AC2-A686-04673921621B}" type="presOf" srcId="{1DB65977-1132-4E92-9FD3-4229027B0B28}" destId="{C6224615-8EFC-4AB9-8C0E-99C828C177DE}" srcOrd="0" destOrd="0" presId="urn:microsoft.com/office/officeart/2005/8/layout/process1"/>
    <dgm:cxn modelId="{202941D8-3F26-4D26-BB58-58AF15B25C79}" type="presOf" srcId="{FF3B2250-4FAB-42D9-89E6-395857E4D2D3}" destId="{DC24B2C0-1299-478B-83F0-A62B16C1DC08}" srcOrd="0" destOrd="0" presId="urn:microsoft.com/office/officeart/2005/8/layout/process1"/>
    <dgm:cxn modelId="{A5268E73-137A-46D2-AE68-F245638F51AE}" type="presOf" srcId="{6CB07DDF-5054-46FA-9B17-D828D3F55F7A}" destId="{F449C165-4510-4400-A35F-6E9868AC23D0}" srcOrd="1" destOrd="0" presId="urn:microsoft.com/office/officeart/2005/8/layout/process1"/>
    <dgm:cxn modelId="{BF93AFD3-72E9-4F90-9CCB-13AC8E6FBBC4}" type="presOf" srcId="{87A6A5EC-E92E-4C2F-905D-94DC82F89241}" destId="{5E03ACD0-65AA-4A8F-8213-4875F8DF35C7}" srcOrd="0" destOrd="0" presId="urn:microsoft.com/office/officeart/2005/8/layout/process1"/>
    <dgm:cxn modelId="{869B20A9-847A-4C9B-BE62-1778DC99B352}" type="presOf" srcId="{7FC7ECC2-71F5-400F-BA62-2293AD0CC63D}" destId="{F0258F34-434C-4E21-85F7-89C335EE58EB}" srcOrd="0" destOrd="0" presId="urn:microsoft.com/office/officeart/2005/8/layout/process1"/>
    <dgm:cxn modelId="{C0F986F8-C81F-4D9F-8246-321C0C0CF3D9}" type="presOf" srcId="{B1BF3459-9826-45BC-838F-2D33B9755D73}" destId="{0512FDAB-75ED-41E2-8059-8C1C392DF1D4}" srcOrd="1" destOrd="0" presId="urn:microsoft.com/office/officeart/2005/8/layout/process1"/>
    <dgm:cxn modelId="{BE924443-50E9-4085-8BE6-82CEE0E1D2D3}" type="presParOf" srcId="{5E03ACD0-65AA-4A8F-8213-4875F8DF35C7}" destId="{0CC5C63A-9467-46AA-ABD1-65086FF7E85F}" srcOrd="0" destOrd="0" presId="urn:microsoft.com/office/officeart/2005/8/layout/process1"/>
    <dgm:cxn modelId="{2CC8DDED-1F1B-4AC2-ADB9-6C6D7443D63A}" type="presParOf" srcId="{5E03ACD0-65AA-4A8F-8213-4875F8DF35C7}" destId="{DC24B2C0-1299-478B-83F0-A62B16C1DC08}" srcOrd="1" destOrd="0" presId="urn:microsoft.com/office/officeart/2005/8/layout/process1"/>
    <dgm:cxn modelId="{57ABB74B-1E4D-4B29-BE2A-7B7E61AF8E5D}" type="presParOf" srcId="{DC24B2C0-1299-478B-83F0-A62B16C1DC08}" destId="{73489A4A-FADA-473A-A681-C2FD8B69058A}" srcOrd="0" destOrd="0" presId="urn:microsoft.com/office/officeart/2005/8/layout/process1"/>
    <dgm:cxn modelId="{FD3F746F-3720-4470-8141-731EBBF500DD}" type="presParOf" srcId="{5E03ACD0-65AA-4A8F-8213-4875F8DF35C7}" destId="{F0258F34-434C-4E21-85F7-89C335EE58EB}" srcOrd="2" destOrd="0" presId="urn:microsoft.com/office/officeart/2005/8/layout/process1"/>
    <dgm:cxn modelId="{D6474444-7FDF-4FF4-9499-D30136D746E6}" type="presParOf" srcId="{5E03ACD0-65AA-4A8F-8213-4875F8DF35C7}" destId="{9A836205-E364-4F8E-B138-5A72A1E68487}" srcOrd="3" destOrd="0" presId="urn:microsoft.com/office/officeart/2005/8/layout/process1"/>
    <dgm:cxn modelId="{CC5922E1-8BF7-4701-9F4B-D2A6A3DB2355}" type="presParOf" srcId="{9A836205-E364-4F8E-B138-5A72A1E68487}" destId="{0512FDAB-75ED-41E2-8059-8C1C392DF1D4}" srcOrd="0" destOrd="0" presId="urn:microsoft.com/office/officeart/2005/8/layout/process1"/>
    <dgm:cxn modelId="{79F96313-6048-4B4F-927E-33E12505AEFC}" type="presParOf" srcId="{5E03ACD0-65AA-4A8F-8213-4875F8DF35C7}" destId="{2E88C758-164A-4F1A-9F0D-F0F493FEE949}" srcOrd="4" destOrd="0" presId="urn:microsoft.com/office/officeart/2005/8/layout/process1"/>
    <dgm:cxn modelId="{395FA484-2891-463D-B2E9-4BE51025F53A}" type="presParOf" srcId="{5E03ACD0-65AA-4A8F-8213-4875F8DF35C7}" destId="{6B6795B3-9A23-4816-A5D8-FC36746EA790}" srcOrd="5" destOrd="0" presId="urn:microsoft.com/office/officeart/2005/8/layout/process1"/>
    <dgm:cxn modelId="{CD669DCD-5891-48A0-954E-B31070F1E648}" type="presParOf" srcId="{6B6795B3-9A23-4816-A5D8-FC36746EA790}" destId="{C3287D67-E83E-4FE9-80A0-E3AD760A4C7C}" srcOrd="0" destOrd="0" presId="urn:microsoft.com/office/officeart/2005/8/layout/process1"/>
    <dgm:cxn modelId="{C02B5D91-F4C9-4BA9-9338-ED198023B8C8}" type="presParOf" srcId="{5E03ACD0-65AA-4A8F-8213-4875F8DF35C7}" destId="{712DEAE9-2A3A-41F9-B8A9-E4E9CA40607E}" srcOrd="6" destOrd="0" presId="urn:microsoft.com/office/officeart/2005/8/layout/process1"/>
    <dgm:cxn modelId="{FE03F3E4-0F22-4859-8690-BB0D43EEEC66}" type="presParOf" srcId="{5E03ACD0-65AA-4A8F-8213-4875F8DF35C7}" destId="{13C07792-7AF5-4E7C-B6BF-27DCE50293B3}" srcOrd="7" destOrd="0" presId="urn:microsoft.com/office/officeart/2005/8/layout/process1"/>
    <dgm:cxn modelId="{3D53ED88-A711-4286-8CBD-6DF5F5F65F2A}" type="presParOf" srcId="{13C07792-7AF5-4E7C-B6BF-27DCE50293B3}" destId="{F449C165-4510-4400-A35F-6E9868AC23D0}" srcOrd="0" destOrd="0" presId="urn:microsoft.com/office/officeart/2005/8/layout/process1"/>
    <dgm:cxn modelId="{8DE63DEA-F31B-4C94-8C55-F251AE515CC0}" type="presParOf" srcId="{5E03ACD0-65AA-4A8F-8213-4875F8DF35C7}" destId="{C6224615-8EFC-4AB9-8C0E-99C828C177DE}"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6943FF-9C7E-407B-B324-5F08BEEAA6ED}" type="doc">
      <dgm:prSet loTypeId="urn:microsoft.com/office/officeart/2005/8/layout/vList5" loCatId="list" qsTypeId="urn:microsoft.com/office/officeart/2005/8/quickstyle/3d1" qsCatId="3D" csTypeId="urn:microsoft.com/office/officeart/2005/8/colors/colorful1#3" csCatId="colorful" phldr="1"/>
      <dgm:spPr/>
      <dgm:t>
        <a:bodyPr/>
        <a:lstStyle/>
        <a:p>
          <a:endParaRPr lang="pl-PL"/>
        </a:p>
      </dgm:t>
    </dgm:pt>
    <dgm:pt modelId="{595647D4-BBB5-4F02-B5AC-4E20804563D8}">
      <dgm:prSet phldrT="[Tekst]"/>
      <dgm:spPr/>
      <dgm:t>
        <a:bodyPr/>
        <a:lstStyle/>
        <a:p>
          <a:r>
            <a:rPr lang="pl-PL" dirty="0" smtClean="0"/>
            <a:t>23</a:t>
          </a:r>
          <a:endParaRPr lang="pl-PL" dirty="0"/>
        </a:p>
      </dgm:t>
    </dgm:pt>
    <dgm:pt modelId="{9E03A5C4-BA93-4E4E-914D-181F9D4FD3A5}" type="parTrans" cxnId="{B876CEE0-E3A1-4C21-9863-F3B0D8A8F11B}">
      <dgm:prSet/>
      <dgm:spPr/>
      <dgm:t>
        <a:bodyPr/>
        <a:lstStyle/>
        <a:p>
          <a:endParaRPr lang="pl-PL"/>
        </a:p>
      </dgm:t>
    </dgm:pt>
    <dgm:pt modelId="{1E802177-55A0-4001-8889-14284A6538D8}" type="sibTrans" cxnId="{B876CEE0-E3A1-4C21-9863-F3B0D8A8F11B}">
      <dgm:prSet/>
      <dgm:spPr/>
      <dgm:t>
        <a:bodyPr/>
        <a:lstStyle/>
        <a:p>
          <a:endParaRPr lang="pl-PL"/>
        </a:p>
      </dgm:t>
    </dgm:pt>
    <dgm:pt modelId="{3568EF7D-60F5-45D5-9957-C07B18ED00F2}">
      <dgm:prSet phldrT="[Tekst]"/>
      <dgm:spPr/>
      <dgm:t>
        <a:bodyPr/>
        <a:lstStyle/>
        <a:p>
          <a:pPr algn="just"/>
          <a:r>
            <a:rPr lang="pl-PL" altLang="pl-PL" dirty="0" smtClean="0">
              <a:latin typeface="Times New Roman" panose="02020603050405020304" pitchFamily="18" charset="0"/>
              <a:cs typeface="Times New Roman" panose="02020603050405020304" pitchFamily="18" charset="0"/>
            </a:rPr>
            <a:t>wnioski o nadanie wojewódzkiego certyfikatu </a:t>
          </a:r>
          <a:r>
            <a:rPr lang="pl-PL" altLang="pl-PL" dirty="0" err="1" smtClean="0">
              <a:latin typeface="Times New Roman" panose="02020603050405020304" pitchFamily="18" charset="0"/>
              <a:cs typeface="Times New Roman" panose="02020603050405020304" pitchFamily="18" charset="0"/>
            </a:rPr>
            <a:t>SzPZ</a:t>
          </a:r>
          <a:endParaRPr lang="pl-PL" dirty="0"/>
        </a:p>
      </dgm:t>
    </dgm:pt>
    <dgm:pt modelId="{F2269FCF-2AF6-407F-98A9-B140D5B2630D}" type="parTrans" cxnId="{644BC0A5-E352-41DE-BB4D-463A7EAFB064}">
      <dgm:prSet/>
      <dgm:spPr/>
      <dgm:t>
        <a:bodyPr/>
        <a:lstStyle/>
        <a:p>
          <a:endParaRPr lang="pl-PL"/>
        </a:p>
      </dgm:t>
    </dgm:pt>
    <dgm:pt modelId="{BA7C64D2-8F7D-44E5-B685-04FC6261D674}" type="sibTrans" cxnId="{644BC0A5-E352-41DE-BB4D-463A7EAFB064}">
      <dgm:prSet/>
      <dgm:spPr/>
      <dgm:t>
        <a:bodyPr/>
        <a:lstStyle/>
        <a:p>
          <a:endParaRPr lang="pl-PL"/>
        </a:p>
      </dgm:t>
    </dgm:pt>
    <dgm:pt modelId="{DC387923-3EC6-4CA6-AC02-4D15F3DA4FCC}">
      <dgm:prSet phldrT="[Tekst]"/>
      <dgm:spPr/>
      <dgm:t>
        <a:bodyPr/>
        <a:lstStyle/>
        <a:p>
          <a:r>
            <a:rPr lang="pl-PL" smtClean="0"/>
            <a:t>5</a:t>
          </a:r>
          <a:endParaRPr lang="pl-PL" dirty="0"/>
        </a:p>
      </dgm:t>
    </dgm:pt>
    <dgm:pt modelId="{576B9CDA-2FEB-4028-8898-1A2C58887467}" type="parTrans" cxnId="{560F9727-903C-4785-ABE3-53A0FC72985E}">
      <dgm:prSet/>
      <dgm:spPr/>
      <dgm:t>
        <a:bodyPr/>
        <a:lstStyle/>
        <a:p>
          <a:endParaRPr lang="pl-PL"/>
        </a:p>
      </dgm:t>
    </dgm:pt>
    <dgm:pt modelId="{6B2DB3BE-1E41-4DCD-B97B-5D9D75A762AC}" type="sibTrans" cxnId="{560F9727-903C-4785-ABE3-53A0FC72985E}">
      <dgm:prSet/>
      <dgm:spPr/>
      <dgm:t>
        <a:bodyPr/>
        <a:lstStyle/>
        <a:p>
          <a:endParaRPr lang="pl-PL"/>
        </a:p>
      </dgm:t>
    </dgm:pt>
    <dgm:pt modelId="{D8E86934-CB13-48EC-8348-C1D1A5A532DF}">
      <dgm:prSet phldrT="[Tekst]"/>
      <dgm:spPr/>
      <dgm:t>
        <a:bodyPr/>
        <a:lstStyle/>
        <a:p>
          <a:pPr algn="just"/>
          <a:r>
            <a:rPr lang="pl-PL" altLang="pl-PL" dirty="0" smtClean="0">
              <a:latin typeface="Times New Roman" panose="02020603050405020304" pitchFamily="18" charset="0"/>
              <a:cs typeface="Times New Roman" panose="02020603050405020304" pitchFamily="18" charset="0"/>
            </a:rPr>
            <a:t>zgłoszenia szkół/ przedszkoli do Lubuskiej Sieci Szkół Promujących Zdrowie</a:t>
          </a:r>
          <a:endParaRPr lang="pl-PL" dirty="0"/>
        </a:p>
      </dgm:t>
    </dgm:pt>
    <dgm:pt modelId="{89F3F0BE-F5FC-465D-9C58-A86ED07A753B}" type="parTrans" cxnId="{128C576A-306E-4B01-A883-8E51360FBDE2}">
      <dgm:prSet/>
      <dgm:spPr/>
      <dgm:t>
        <a:bodyPr/>
        <a:lstStyle/>
        <a:p>
          <a:endParaRPr lang="pl-PL"/>
        </a:p>
      </dgm:t>
    </dgm:pt>
    <dgm:pt modelId="{C5040377-A4EA-4066-9B91-F9176E3FEA5D}" type="sibTrans" cxnId="{128C576A-306E-4B01-A883-8E51360FBDE2}">
      <dgm:prSet/>
      <dgm:spPr/>
      <dgm:t>
        <a:bodyPr/>
        <a:lstStyle/>
        <a:p>
          <a:endParaRPr lang="pl-PL"/>
        </a:p>
      </dgm:t>
    </dgm:pt>
    <dgm:pt modelId="{9EA0A798-5035-47EE-B377-96B39BB4E50C}">
      <dgm:prSet phldrT="[Tekst]"/>
      <dgm:spPr/>
      <dgm:t>
        <a:bodyPr/>
        <a:lstStyle/>
        <a:p>
          <a:r>
            <a:rPr lang="pl-PL" dirty="0" smtClean="0"/>
            <a:t>29/150</a:t>
          </a:r>
          <a:endParaRPr lang="pl-PL" dirty="0"/>
        </a:p>
      </dgm:t>
    </dgm:pt>
    <dgm:pt modelId="{29CDB8E7-136A-4103-BD16-428A6A94EA98}" type="parTrans" cxnId="{29309FEC-EB9C-45CE-BAB4-F4D98B88CF84}">
      <dgm:prSet/>
      <dgm:spPr/>
      <dgm:t>
        <a:bodyPr/>
        <a:lstStyle/>
        <a:p>
          <a:endParaRPr lang="pl-PL"/>
        </a:p>
      </dgm:t>
    </dgm:pt>
    <dgm:pt modelId="{E2CCFDA8-8D1B-4742-B1B1-E711800F63FF}" type="sibTrans" cxnId="{29309FEC-EB9C-45CE-BAB4-F4D98B88CF84}">
      <dgm:prSet/>
      <dgm:spPr/>
      <dgm:t>
        <a:bodyPr/>
        <a:lstStyle/>
        <a:p>
          <a:endParaRPr lang="pl-PL"/>
        </a:p>
      </dgm:t>
    </dgm:pt>
    <dgm:pt modelId="{91847B8D-1405-424C-8F5A-68499B50776A}">
      <dgm:prSet phldrT="[Tekst]"/>
      <dgm:spPr/>
      <dgm:t>
        <a:bodyPr/>
        <a:lstStyle/>
        <a:p>
          <a:pPr algn="just"/>
          <a:r>
            <a:rPr lang="pl-PL" altLang="pl-PL" dirty="0" smtClean="0">
              <a:latin typeface="Times New Roman" panose="02020603050405020304" pitchFamily="18" charset="0"/>
              <a:cs typeface="Times New Roman" panose="02020603050405020304" pitchFamily="18" charset="0"/>
            </a:rPr>
            <a:t>raportów rocznych podsumowujących realizację programu w roku szkolnym 2016/2017</a:t>
          </a:r>
          <a:endParaRPr lang="pl-PL" dirty="0"/>
        </a:p>
      </dgm:t>
    </dgm:pt>
    <dgm:pt modelId="{0C623D9D-6D89-45DA-BDF8-3709A22383F5}" type="parTrans" cxnId="{4E6633FB-7159-45B3-83AC-5DBF56114BAE}">
      <dgm:prSet/>
      <dgm:spPr/>
      <dgm:t>
        <a:bodyPr/>
        <a:lstStyle/>
        <a:p>
          <a:endParaRPr lang="pl-PL"/>
        </a:p>
      </dgm:t>
    </dgm:pt>
    <dgm:pt modelId="{509101E2-9344-40DC-A11E-C18CC2B6A327}" type="sibTrans" cxnId="{4E6633FB-7159-45B3-83AC-5DBF56114BAE}">
      <dgm:prSet/>
      <dgm:spPr/>
      <dgm:t>
        <a:bodyPr/>
        <a:lstStyle/>
        <a:p>
          <a:endParaRPr lang="pl-PL"/>
        </a:p>
      </dgm:t>
    </dgm:pt>
    <dgm:pt modelId="{4A8632A1-7089-4CE3-B552-6A71997997E8}" type="pres">
      <dgm:prSet presAssocID="{E46943FF-9C7E-407B-B324-5F08BEEAA6ED}" presName="Name0" presStyleCnt="0">
        <dgm:presLayoutVars>
          <dgm:dir/>
          <dgm:animLvl val="lvl"/>
          <dgm:resizeHandles val="exact"/>
        </dgm:presLayoutVars>
      </dgm:prSet>
      <dgm:spPr/>
      <dgm:t>
        <a:bodyPr/>
        <a:lstStyle/>
        <a:p>
          <a:endParaRPr lang="pl-PL"/>
        </a:p>
      </dgm:t>
    </dgm:pt>
    <dgm:pt modelId="{8B2CFBC0-EE3F-4F9A-BD1E-8BA42547A913}" type="pres">
      <dgm:prSet presAssocID="{595647D4-BBB5-4F02-B5AC-4E20804563D8}" presName="linNode" presStyleCnt="0"/>
      <dgm:spPr/>
    </dgm:pt>
    <dgm:pt modelId="{55A64FE4-D590-4BAE-A792-0596F1A39BD1}" type="pres">
      <dgm:prSet presAssocID="{595647D4-BBB5-4F02-B5AC-4E20804563D8}" presName="parentText" presStyleLbl="node1" presStyleIdx="0" presStyleCnt="3">
        <dgm:presLayoutVars>
          <dgm:chMax val="1"/>
          <dgm:bulletEnabled val="1"/>
        </dgm:presLayoutVars>
      </dgm:prSet>
      <dgm:spPr/>
      <dgm:t>
        <a:bodyPr/>
        <a:lstStyle/>
        <a:p>
          <a:endParaRPr lang="pl-PL"/>
        </a:p>
      </dgm:t>
    </dgm:pt>
    <dgm:pt modelId="{565EFE01-49BC-49E0-A4EE-F0F40380D5D6}" type="pres">
      <dgm:prSet presAssocID="{595647D4-BBB5-4F02-B5AC-4E20804563D8}" presName="descendantText" presStyleLbl="alignAccFollowNode1" presStyleIdx="0" presStyleCnt="3">
        <dgm:presLayoutVars>
          <dgm:bulletEnabled val="1"/>
        </dgm:presLayoutVars>
      </dgm:prSet>
      <dgm:spPr/>
      <dgm:t>
        <a:bodyPr/>
        <a:lstStyle/>
        <a:p>
          <a:endParaRPr lang="pl-PL"/>
        </a:p>
      </dgm:t>
    </dgm:pt>
    <dgm:pt modelId="{80E4EF1A-9286-46BE-A488-8F00630D28CD}" type="pres">
      <dgm:prSet presAssocID="{1E802177-55A0-4001-8889-14284A6538D8}" presName="sp" presStyleCnt="0"/>
      <dgm:spPr/>
    </dgm:pt>
    <dgm:pt modelId="{9FC1B35B-08C6-4F73-B6FA-6E0DDB964061}" type="pres">
      <dgm:prSet presAssocID="{DC387923-3EC6-4CA6-AC02-4D15F3DA4FCC}" presName="linNode" presStyleCnt="0"/>
      <dgm:spPr/>
    </dgm:pt>
    <dgm:pt modelId="{37E23E5D-0726-42A4-B8F8-A4FFF551453C}" type="pres">
      <dgm:prSet presAssocID="{DC387923-3EC6-4CA6-AC02-4D15F3DA4FCC}" presName="parentText" presStyleLbl="node1" presStyleIdx="1" presStyleCnt="3">
        <dgm:presLayoutVars>
          <dgm:chMax val="1"/>
          <dgm:bulletEnabled val="1"/>
        </dgm:presLayoutVars>
      </dgm:prSet>
      <dgm:spPr/>
      <dgm:t>
        <a:bodyPr/>
        <a:lstStyle/>
        <a:p>
          <a:endParaRPr lang="pl-PL"/>
        </a:p>
      </dgm:t>
    </dgm:pt>
    <dgm:pt modelId="{DFB49762-DA27-47B9-BAE8-ED15FFFA786D}" type="pres">
      <dgm:prSet presAssocID="{DC387923-3EC6-4CA6-AC02-4D15F3DA4FCC}" presName="descendantText" presStyleLbl="alignAccFollowNode1" presStyleIdx="1" presStyleCnt="3">
        <dgm:presLayoutVars>
          <dgm:bulletEnabled val="1"/>
        </dgm:presLayoutVars>
      </dgm:prSet>
      <dgm:spPr/>
      <dgm:t>
        <a:bodyPr/>
        <a:lstStyle/>
        <a:p>
          <a:endParaRPr lang="pl-PL"/>
        </a:p>
      </dgm:t>
    </dgm:pt>
    <dgm:pt modelId="{2C0C2623-8305-425D-9DCD-5A3D93FA266F}" type="pres">
      <dgm:prSet presAssocID="{6B2DB3BE-1E41-4DCD-B97B-5D9D75A762AC}" presName="sp" presStyleCnt="0"/>
      <dgm:spPr/>
    </dgm:pt>
    <dgm:pt modelId="{0CAADB93-E8FC-4562-A707-D434C0E14FEC}" type="pres">
      <dgm:prSet presAssocID="{9EA0A798-5035-47EE-B377-96B39BB4E50C}" presName="linNode" presStyleCnt="0"/>
      <dgm:spPr/>
    </dgm:pt>
    <dgm:pt modelId="{987CE5F5-3E28-4AB3-988A-4476C926B561}" type="pres">
      <dgm:prSet presAssocID="{9EA0A798-5035-47EE-B377-96B39BB4E50C}" presName="parentText" presStyleLbl="node1" presStyleIdx="2" presStyleCnt="3">
        <dgm:presLayoutVars>
          <dgm:chMax val="1"/>
          <dgm:bulletEnabled val="1"/>
        </dgm:presLayoutVars>
      </dgm:prSet>
      <dgm:spPr/>
      <dgm:t>
        <a:bodyPr/>
        <a:lstStyle/>
        <a:p>
          <a:endParaRPr lang="pl-PL"/>
        </a:p>
      </dgm:t>
    </dgm:pt>
    <dgm:pt modelId="{6BCC136F-1837-442D-87DC-5BC830B7B5B9}" type="pres">
      <dgm:prSet presAssocID="{9EA0A798-5035-47EE-B377-96B39BB4E50C}" presName="descendantText" presStyleLbl="alignAccFollowNode1" presStyleIdx="2" presStyleCnt="3">
        <dgm:presLayoutVars>
          <dgm:bulletEnabled val="1"/>
        </dgm:presLayoutVars>
      </dgm:prSet>
      <dgm:spPr/>
      <dgm:t>
        <a:bodyPr/>
        <a:lstStyle/>
        <a:p>
          <a:endParaRPr lang="pl-PL"/>
        </a:p>
      </dgm:t>
    </dgm:pt>
  </dgm:ptLst>
  <dgm:cxnLst>
    <dgm:cxn modelId="{4E6633FB-7159-45B3-83AC-5DBF56114BAE}" srcId="{9EA0A798-5035-47EE-B377-96B39BB4E50C}" destId="{91847B8D-1405-424C-8F5A-68499B50776A}" srcOrd="0" destOrd="0" parTransId="{0C623D9D-6D89-45DA-BDF8-3709A22383F5}" sibTransId="{509101E2-9344-40DC-A11E-C18CC2B6A327}"/>
    <dgm:cxn modelId="{560F9727-903C-4785-ABE3-53A0FC72985E}" srcId="{E46943FF-9C7E-407B-B324-5F08BEEAA6ED}" destId="{DC387923-3EC6-4CA6-AC02-4D15F3DA4FCC}" srcOrd="1" destOrd="0" parTransId="{576B9CDA-2FEB-4028-8898-1A2C58887467}" sibTransId="{6B2DB3BE-1E41-4DCD-B97B-5D9D75A762AC}"/>
    <dgm:cxn modelId="{C6A49CFA-E09D-4692-81EB-DCEFE1793E87}" type="presOf" srcId="{595647D4-BBB5-4F02-B5AC-4E20804563D8}" destId="{55A64FE4-D590-4BAE-A792-0596F1A39BD1}" srcOrd="0" destOrd="0" presId="urn:microsoft.com/office/officeart/2005/8/layout/vList5"/>
    <dgm:cxn modelId="{9E5D206A-5F50-4BA6-9070-8B31306FE091}" type="presOf" srcId="{D8E86934-CB13-48EC-8348-C1D1A5A532DF}" destId="{DFB49762-DA27-47B9-BAE8-ED15FFFA786D}" srcOrd="0" destOrd="0" presId="urn:microsoft.com/office/officeart/2005/8/layout/vList5"/>
    <dgm:cxn modelId="{76D97A8C-731B-46E0-BD2C-64BE805E6B40}" type="presOf" srcId="{E46943FF-9C7E-407B-B324-5F08BEEAA6ED}" destId="{4A8632A1-7089-4CE3-B552-6A71997997E8}" srcOrd="0" destOrd="0" presId="urn:microsoft.com/office/officeart/2005/8/layout/vList5"/>
    <dgm:cxn modelId="{ABF84ECB-A625-47A7-A0A9-5DD267D79079}" type="presOf" srcId="{DC387923-3EC6-4CA6-AC02-4D15F3DA4FCC}" destId="{37E23E5D-0726-42A4-B8F8-A4FFF551453C}" srcOrd="0" destOrd="0" presId="urn:microsoft.com/office/officeart/2005/8/layout/vList5"/>
    <dgm:cxn modelId="{128C576A-306E-4B01-A883-8E51360FBDE2}" srcId="{DC387923-3EC6-4CA6-AC02-4D15F3DA4FCC}" destId="{D8E86934-CB13-48EC-8348-C1D1A5A532DF}" srcOrd="0" destOrd="0" parTransId="{89F3F0BE-F5FC-465D-9C58-A86ED07A753B}" sibTransId="{C5040377-A4EA-4066-9B91-F9176E3FEA5D}"/>
    <dgm:cxn modelId="{644BC0A5-E352-41DE-BB4D-463A7EAFB064}" srcId="{595647D4-BBB5-4F02-B5AC-4E20804563D8}" destId="{3568EF7D-60F5-45D5-9957-C07B18ED00F2}" srcOrd="0" destOrd="0" parTransId="{F2269FCF-2AF6-407F-98A9-B140D5B2630D}" sibTransId="{BA7C64D2-8F7D-44E5-B685-04FC6261D674}"/>
    <dgm:cxn modelId="{B876CEE0-E3A1-4C21-9863-F3B0D8A8F11B}" srcId="{E46943FF-9C7E-407B-B324-5F08BEEAA6ED}" destId="{595647D4-BBB5-4F02-B5AC-4E20804563D8}" srcOrd="0" destOrd="0" parTransId="{9E03A5C4-BA93-4E4E-914D-181F9D4FD3A5}" sibTransId="{1E802177-55A0-4001-8889-14284A6538D8}"/>
    <dgm:cxn modelId="{29309FEC-EB9C-45CE-BAB4-F4D98B88CF84}" srcId="{E46943FF-9C7E-407B-B324-5F08BEEAA6ED}" destId="{9EA0A798-5035-47EE-B377-96B39BB4E50C}" srcOrd="2" destOrd="0" parTransId="{29CDB8E7-136A-4103-BD16-428A6A94EA98}" sibTransId="{E2CCFDA8-8D1B-4742-B1B1-E711800F63FF}"/>
    <dgm:cxn modelId="{59E4D596-A04B-433D-A943-40EB80CB6CC8}" type="presOf" srcId="{3568EF7D-60F5-45D5-9957-C07B18ED00F2}" destId="{565EFE01-49BC-49E0-A4EE-F0F40380D5D6}" srcOrd="0" destOrd="0" presId="urn:microsoft.com/office/officeart/2005/8/layout/vList5"/>
    <dgm:cxn modelId="{CAABF662-92A2-4EF5-886D-9C40D182D983}" type="presOf" srcId="{9EA0A798-5035-47EE-B377-96B39BB4E50C}" destId="{987CE5F5-3E28-4AB3-988A-4476C926B561}" srcOrd="0" destOrd="0" presId="urn:microsoft.com/office/officeart/2005/8/layout/vList5"/>
    <dgm:cxn modelId="{E907C6FC-FD01-459A-8A09-155292251A22}" type="presOf" srcId="{91847B8D-1405-424C-8F5A-68499B50776A}" destId="{6BCC136F-1837-442D-87DC-5BC830B7B5B9}" srcOrd="0" destOrd="0" presId="urn:microsoft.com/office/officeart/2005/8/layout/vList5"/>
    <dgm:cxn modelId="{92605325-84D2-426D-A360-365E0FA68954}" type="presParOf" srcId="{4A8632A1-7089-4CE3-B552-6A71997997E8}" destId="{8B2CFBC0-EE3F-4F9A-BD1E-8BA42547A913}" srcOrd="0" destOrd="0" presId="urn:microsoft.com/office/officeart/2005/8/layout/vList5"/>
    <dgm:cxn modelId="{7E60B69A-E4E0-47A5-8EA8-180556FC27DC}" type="presParOf" srcId="{8B2CFBC0-EE3F-4F9A-BD1E-8BA42547A913}" destId="{55A64FE4-D590-4BAE-A792-0596F1A39BD1}" srcOrd="0" destOrd="0" presId="urn:microsoft.com/office/officeart/2005/8/layout/vList5"/>
    <dgm:cxn modelId="{59F49551-E924-403C-A8A4-3435D255C026}" type="presParOf" srcId="{8B2CFBC0-EE3F-4F9A-BD1E-8BA42547A913}" destId="{565EFE01-49BC-49E0-A4EE-F0F40380D5D6}" srcOrd="1" destOrd="0" presId="urn:microsoft.com/office/officeart/2005/8/layout/vList5"/>
    <dgm:cxn modelId="{2949B248-D895-4DFD-B94C-512CCE9CB27C}" type="presParOf" srcId="{4A8632A1-7089-4CE3-B552-6A71997997E8}" destId="{80E4EF1A-9286-46BE-A488-8F00630D28CD}" srcOrd="1" destOrd="0" presId="urn:microsoft.com/office/officeart/2005/8/layout/vList5"/>
    <dgm:cxn modelId="{C85A71E9-164F-4679-8369-EA7562FF7A89}" type="presParOf" srcId="{4A8632A1-7089-4CE3-B552-6A71997997E8}" destId="{9FC1B35B-08C6-4F73-B6FA-6E0DDB964061}" srcOrd="2" destOrd="0" presId="urn:microsoft.com/office/officeart/2005/8/layout/vList5"/>
    <dgm:cxn modelId="{65065A5B-7393-4ED3-B45C-AD1FF6E2E719}" type="presParOf" srcId="{9FC1B35B-08C6-4F73-B6FA-6E0DDB964061}" destId="{37E23E5D-0726-42A4-B8F8-A4FFF551453C}" srcOrd="0" destOrd="0" presId="urn:microsoft.com/office/officeart/2005/8/layout/vList5"/>
    <dgm:cxn modelId="{470E201A-CA9E-436A-A1CD-E8D16D7C974A}" type="presParOf" srcId="{9FC1B35B-08C6-4F73-B6FA-6E0DDB964061}" destId="{DFB49762-DA27-47B9-BAE8-ED15FFFA786D}" srcOrd="1" destOrd="0" presId="urn:microsoft.com/office/officeart/2005/8/layout/vList5"/>
    <dgm:cxn modelId="{ECF31022-E0C1-4C22-BAF0-7AC854DB3128}" type="presParOf" srcId="{4A8632A1-7089-4CE3-B552-6A71997997E8}" destId="{2C0C2623-8305-425D-9DCD-5A3D93FA266F}" srcOrd="3" destOrd="0" presId="urn:microsoft.com/office/officeart/2005/8/layout/vList5"/>
    <dgm:cxn modelId="{9C9BE2BC-177B-4B01-A840-E7678C4B164A}" type="presParOf" srcId="{4A8632A1-7089-4CE3-B552-6A71997997E8}" destId="{0CAADB93-E8FC-4562-A707-D434C0E14FEC}" srcOrd="4" destOrd="0" presId="urn:microsoft.com/office/officeart/2005/8/layout/vList5"/>
    <dgm:cxn modelId="{EB98DF08-9625-4539-BB5E-6CB2480C19A5}" type="presParOf" srcId="{0CAADB93-E8FC-4562-A707-D434C0E14FEC}" destId="{987CE5F5-3E28-4AB3-988A-4476C926B561}" srcOrd="0" destOrd="0" presId="urn:microsoft.com/office/officeart/2005/8/layout/vList5"/>
    <dgm:cxn modelId="{82AA472E-00A7-458F-9F47-26AD7375C7AC}" type="presParOf" srcId="{0CAADB93-E8FC-4562-A707-D434C0E14FEC}" destId="{6BCC136F-1837-442D-87DC-5BC830B7B5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B12B8-4A38-4390-B35C-99A681147958}">
      <dsp:nvSpPr>
        <dsp:cNvPr id="0" name=""/>
        <dsp:cNvSpPr/>
      </dsp:nvSpPr>
      <dsp:spPr>
        <a:xfrm>
          <a:off x="0" y="15999"/>
          <a:ext cx="4212466" cy="560064"/>
        </a:xfrm>
        <a:prstGeom prst="roundRect">
          <a:avLst/>
        </a:prstGeom>
        <a:solidFill>
          <a:srgbClr val="F7994B"/>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pl-PL" sz="2400" b="1" kern="1200" dirty="0" smtClean="0">
              <a:solidFill>
                <a:schemeClr val="tx1"/>
              </a:solidFill>
              <a:latin typeface="Times New Roman" panose="02020603050405020304" pitchFamily="18" charset="0"/>
              <a:cs typeface="Times New Roman" panose="02020603050405020304" pitchFamily="18" charset="0"/>
            </a:rPr>
            <a:t>874 dyrektorów</a:t>
          </a:r>
          <a:endParaRPr lang="pl-PL" sz="2400" kern="1200" dirty="0">
            <a:solidFill>
              <a:schemeClr val="tx1"/>
            </a:solidFill>
            <a:latin typeface="Times New Roman" panose="02020603050405020304" pitchFamily="18" charset="0"/>
            <a:cs typeface="Times New Roman" panose="02020603050405020304" pitchFamily="18" charset="0"/>
          </a:endParaRPr>
        </a:p>
      </dsp:txBody>
      <dsp:txXfrm>
        <a:off x="27340" y="43339"/>
        <a:ext cx="4157786" cy="505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ymbol zastępczy numeru slajdu 10"/>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a:defRPr sz="1200"/>
            </a:lvl1pPr>
          </a:lstStyle>
          <a:p>
            <a:fld id="{0025AEF1-79CC-439D-B924-02BABF98C153}" type="slidenum">
              <a:rPr lang="pl-PL" smtClean="0"/>
              <a:pPr/>
              <a:t>‹#›</a:t>
            </a:fld>
            <a:endParaRPr lang="pl-PL"/>
          </a:p>
        </p:txBody>
      </p:sp>
    </p:spTree>
    <p:extLst>
      <p:ext uri="{BB962C8B-B14F-4D97-AF65-F5344CB8AC3E}">
        <p14:creationId xmlns:p14="http://schemas.microsoft.com/office/powerpoint/2010/main" val="146168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3C23B61D-30E4-4D09-A828-E4AB2519AB07}" type="datetimeFigureOut">
              <a:rPr lang="pl-PL" smtClean="0"/>
              <a:pPr/>
              <a:t>2017-08-28</a:t>
            </a:fld>
            <a:endParaRPr lang="pl-PL"/>
          </a:p>
        </p:txBody>
      </p:sp>
      <p:sp>
        <p:nvSpPr>
          <p:cNvPr id="4" name="Symbol zastępczy obrazu slajdu 3"/>
          <p:cNvSpPr>
            <a:spLocks noGrp="1" noRot="1" noChangeAspect="1"/>
          </p:cNvSpPr>
          <p:nvPr>
            <p:ph type="sldImg" idx="2"/>
          </p:nvPr>
        </p:nvSpPr>
        <p:spPr>
          <a:xfrm>
            <a:off x="3122613" y="509588"/>
            <a:ext cx="3681412" cy="25495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ADE4FE29-769A-4DE0-9603-92A9D3E435A1}" type="slidenum">
              <a:rPr lang="pl-PL" smtClean="0"/>
              <a:pPr/>
              <a:t>‹#›</a:t>
            </a:fld>
            <a:endParaRPr lang="pl-PL"/>
          </a:p>
        </p:txBody>
      </p:sp>
    </p:spTree>
    <p:extLst>
      <p:ext uri="{BB962C8B-B14F-4D97-AF65-F5344CB8AC3E}">
        <p14:creationId xmlns:p14="http://schemas.microsoft.com/office/powerpoint/2010/main" val="221767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a:t>
            </a:fld>
            <a:endParaRPr lang="pl-PL"/>
          </a:p>
        </p:txBody>
      </p:sp>
    </p:spTree>
    <p:extLst>
      <p:ext uri="{BB962C8B-B14F-4D97-AF65-F5344CB8AC3E}">
        <p14:creationId xmlns:p14="http://schemas.microsoft.com/office/powerpoint/2010/main" val="326953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10</a:t>
            </a:fld>
            <a:endParaRPr lang="pl-PL"/>
          </a:p>
        </p:txBody>
      </p:sp>
    </p:spTree>
    <p:extLst>
      <p:ext uri="{BB962C8B-B14F-4D97-AF65-F5344CB8AC3E}">
        <p14:creationId xmlns:p14="http://schemas.microsoft.com/office/powerpoint/2010/main" val="285950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11</a:t>
            </a:fld>
            <a:endParaRPr lang="pl-PL"/>
          </a:p>
        </p:txBody>
      </p:sp>
    </p:spTree>
    <p:extLst>
      <p:ext uri="{BB962C8B-B14F-4D97-AF65-F5344CB8AC3E}">
        <p14:creationId xmlns:p14="http://schemas.microsoft.com/office/powerpoint/2010/main" val="228934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12</a:t>
            </a:fld>
            <a:endParaRPr lang="pl-PL"/>
          </a:p>
        </p:txBody>
      </p:sp>
    </p:spTree>
    <p:extLst>
      <p:ext uri="{BB962C8B-B14F-4D97-AF65-F5344CB8AC3E}">
        <p14:creationId xmlns:p14="http://schemas.microsoft.com/office/powerpoint/2010/main" val="215900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13</a:t>
            </a:fld>
            <a:endParaRPr lang="pl-PL"/>
          </a:p>
        </p:txBody>
      </p:sp>
    </p:spTree>
    <p:extLst>
      <p:ext uri="{BB962C8B-B14F-4D97-AF65-F5344CB8AC3E}">
        <p14:creationId xmlns:p14="http://schemas.microsoft.com/office/powerpoint/2010/main" val="2159003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14</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15</a:t>
            </a:fld>
            <a:endParaRPr lang="pl-PL"/>
          </a:p>
        </p:txBody>
      </p:sp>
    </p:spTree>
    <p:extLst>
      <p:ext uri="{BB962C8B-B14F-4D97-AF65-F5344CB8AC3E}">
        <p14:creationId xmlns:p14="http://schemas.microsoft.com/office/powerpoint/2010/main" val="273867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21</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22</a:t>
            </a:fld>
            <a:endParaRPr lang="pl-PL"/>
          </a:p>
        </p:txBody>
      </p:sp>
    </p:spTree>
    <p:extLst>
      <p:ext uri="{BB962C8B-B14F-4D97-AF65-F5344CB8AC3E}">
        <p14:creationId xmlns:p14="http://schemas.microsoft.com/office/powerpoint/2010/main" val="3938904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solidFill>
                  <a:prstClr val="black"/>
                </a:solidFill>
              </a:rPr>
              <a:pPr>
                <a:defRPr/>
              </a:pPr>
              <a:t>23</a:t>
            </a:fld>
            <a:endParaRPr lang="pl-PL">
              <a:solidFill>
                <a:prstClr val="black"/>
              </a:solidFill>
            </a:endParaRPr>
          </a:p>
        </p:txBody>
      </p:sp>
    </p:spTree>
    <p:extLst>
      <p:ext uri="{BB962C8B-B14F-4D97-AF65-F5344CB8AC3E}">
        <p14:creationId xmlns:p14="http://schemas.microsoft.com/office/powerpoint/2010/main" val="252070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28</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2</a:t>
            </a:fld>
            <a:endParaRPr lang="pl-PL"/>
          </a:p>
        </p:txBody>
      </p:sp>
    </p:spTree>
    <p:extLst>
      <p:ext uri="{BB962C8B-B14F-4D97-AF65-F5344CB8AC3E}">
        <p14:creationId xmlns:p14="http://schemas.microsoft.com/office/powerpoint/2010/main" val="105046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29</a:t>
            </a:fld>
            <a:endParaRPr lang="pl-PL"/>
          </a:p>
        </p:txBody>
      </p:sp>
    </p:spTree>
    <p:extLst>
      <p:ext uri="{BB962C8B-B14F-4D97-AF65-F5344CB8AC3E}">
        <p14:creationId xmlns:p14="http://schemas.microsoft.com/office/powerpoint/2010/main" val="112871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30</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33</a:t>
            </a:fld>
            <a:endParaRPr lang="pl-PL"/>
          </a:p>
        </p:txBody>
      </p:sp>
    </p:spTree>
    <p:extLst>
      <p:ext uri="{BB962C8B-B14F-4D97-AF65-F5344CB8AC3E}">
        <p14:creationId xmlns:p14="http://schemas.microsoft.com/office/powerpoint/2010/main" val="2738679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34</a:t>
            </a:fld>
            <a:endParaRPr lang="pl-PL"/>
          </a:p>
        </p:txBody>
      </p:sp>
    </p:spTree>
    <p:extLst>
      <p:ext uri="{BB962C8B-B14F-4D97-AF65-F5344CB8AC3E}">
        <p14:creationId xmlns:p14="http://schemas.microsoft.com/office/powerpoint/2010/main" val="326953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48</a:t>
            </a:fld>
            <a:endParaRPr lang="pl-PL"/>
          </a:p>
        </p:txBody>
      </p:sp>
    </p:spTree>
    <p:extLst>
      <p:ext uri="{BB962C8B-B14F-4D97-AF65-F5344CB8AC3E}">
        <p14:creationId xmlns:p14="http://schemas.microsoft.com/office/powerpoint/2010/main" val="3269531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49</a:t>
            </a:fld>
            <a:endParaRPr lang="pl-PL"/>
          </a:p>
        </p:txBody>
      </p:sp>
    </p:spTree>
    <p:extLst>
      <p:ext uri="{BB962C8B-B14F-4D97-AF65-F5344CB8AC3E}">
        <p14:creationId xmlns:p14="http://schemas.microsoft.com/office/powerpoint/2010/main" val="2520708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50</a:t>
            </a:fld>
            <a:endParaRPr lang="pl-PL"/>
          </a:p>
        </p:txBody>
      </p:sp>
    </p:spTree>
    <p:extLst>
      <p:ext uri="{BB962C8B-B14F-4D97-AF65-F5344CB8AC3E}">
        <p14:creationId xmlns:p14="http://schemas.microsoft.com/office/powerpoint/2010/main" val="3269531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51</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52</a:t>
            </a:fld>
            <a:endParaRPr lang="pl-PL"/>
          </a:p>
        </p:txBody>
      </p:sp>
    </p:spTree>
    <p:extLst>
      <p:ext uri="{BB962C8B-B14F-4D97-AF65-F5344CB8AC3E}">
        <p14:creationId xmlns:p14="http://schemas.microsoft.com/office/powerpoint/2010/main" val="3885863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53</a:t>
            </a:fld>
            <a:endParaRPr lang="pl-PL"/>
          </a:p>
        </p:txBody>
      </p:sp>
    </p:spTree>
    <p:extLst>
      <p:ext uri="{BB962C8B-B14F-4D97-AF65-F5344CB8AC3E}">
        <p14:creationId xmlns:p14="http://schemas.microsoft.com/office/powerpoint/2010/main" val="388586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F21BF193-E050-43B0-8BCC-28DD8A589D26}" type="slidenum">
              <a:rPr lang="pl-PL" smtClean="0"/>
              <a:pPr>
                <a:defRPr/>
              </a:pPr>
              <a:t>3</a:t>
            </a:fld>
            <a:endParaRPr lang="pl-PL"/>
          </a:p>
        </p:txBody>
      </p:sp>
    </p:spTree>
    <p:extLst>
      <p:ext uri="{BB962C8B-B14F-4D97-AF65-F5344CB8AC3E}">
        <p14:creationId xmlns:p14="http://schemas.microsoft.com/office/powerpoint/2010/main" val="1430840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54</a:t>
            </a:fld>
            <a:endParaRPr lang="pl-PL"/>
          </a:p>
        </p:txBody>
      </p:sp>
    </p:spTree>
    <p:extLst>
      <p:ext uri="{BB962C8B-B14F-4D97-AF65-F5344CB8AC3E}">
        <p14:creationId xmlns:p14="http://schemas.microsoft.com/office/powerpoint/2010/main" val="38858639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55</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56</a:t>
            </a:fld>
            <a:endParaRPr lang="pl-PL"/>
          </a:p>
        </p:txBody>
      </p:sp>
    </p:spTree>
    <p:extLst>
      <p:ext uri="{BB962C8B-B14F-4D97-AF65-F5344CB8AC3E}">
        <p14:creationId xmlns:p14="http://schemas.microsoft.com/office/powerpoint/2010/main" val="2289343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57</a:t>
            </a:fld>
            <a:endParaRPr lang="pl-PL"/>
          </a:p>
        </p:txBody>
      </p:sp>
    </p:spTree>
    <p:extLst>
      <p:ext uri="{BB962C8B-B14F-4D97-AF65-F5344CB8AC3E}">
        <p14:creationId xmlns:p14="http://schemas.microsoft.com/office/powerpoint/2010/main" val="2289343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58</a:t>
            </a:fld>
            <a:endParaRPr lang="pl-PL"/>
          </a:p>
        </p:txBody>
      </p:sp>
    </p:spTree>
    <p:extLst>
      <p:ext uri="{BB962C8B-B14F-4D97-AF65-F5344CB8AC3E}">
        <p14:creationId xmlns:p14="http://schemas.microsoft.com/office/powerpoint/2010/main" val="2289343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59</a:t>
            </a:fld>
            <a:endParaRPr lang="pl-PL"/>
          </a:p>
        </p:txBody>
      </p:sp>
    </p:spTree>
    <p:extLst>
      <p:ext uri="{BB962C8B-B14F-4D97-AF65-F5344CB8AC3E}">
        <p14:creationId xmlns:p14="http://schemas.microsoft.com/office/powerpoint/2010/main" val="2289343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60</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61</a:t>
            </a:fld>
            <a:endParaRPr lang="pl-PL"/>
          </a:p>
        </p:txBody>
      </p:sp>
    </p:spTree>
    <p:extLst>
      <p:ext uri="{BB962C8B-B14F-4D97-AF65-F5344CB8AC3E}">
        <p14:creationId xmlns:p14="http://schemas.microsoft.com/office/powerpoint/2010/main" val="2738679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62</a:t>
            </a:fld>
            <a:endParaRPr lang="pl-PL"/>
          </a:p>
        </p:txBody>
      </p:sp>
    </p:spTree>
    <p:extLst>
      <p:ext uri="{BB962C8B-B14F-4D97-AF65-F5344CB8AC3E}">
        <p14:creationId xmlns:p14="http://schemas.microsoft.com/office/powerpoint/2010/main" val="3269531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F1CDAA7A-B5C5-4FB2-B698-7750386D24B0}" type="slidenum">
              <a:rPr lang="pl-PL" smtClean="0">
                <a:solidFill>
                  <a:prstClr val="black"/>
                </a:solidFill>
              </a:rPr>
              <a:pPr/>
              <a:t>66</a:t>
            </a:fld>
            <a:endParaRPr lang="pl-PL">
              <a:solidFill>
                <a:prstClr val="black"/>
              </a:solidFill>
            </a:endParaRPr>
          </a:p>
        </p:txBody>
      </p:sp>
    </p:spTree>
    <p:extLst>
      <p:ext uri="{BB962C8B-B14F-4D97-AF65-F5344CB8AC3E}">
        <p14:creationId xmlns:p14="http://schemas.microsoft.com/office/powerpoint/2010/main" val="112137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4</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104</a:t>
            </a:fld>
            <a:endParaRPr lang="pl-PL"/>
          </a:p>
        </p:txBody>
      </p:sp>
    </p:spTree>
    <p:extLst>
      <p:ext uri="{BB962C8B-B14F-4D97-AF65-F5344CB8AC3E}">
        <p14:creationId xmlns:p14="http://schemas.microsoft.com/office/powerpoint/2010/main" val="32695316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6802358-FB5A-46B0-A505-522F1A989312}" type="slidenum">
              <a:rPr lang="pl-PL" smtClean="0"/>
              <a:pPr/>
              <a:t>107</a:t>
            </a:fld>
            <a:endParaRPr lang="pl-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6802358-FB5A-46B0-A505-522F1A989312}" type="slidenum">
              <a:rPr lang="pl-PL" smtClean="0"/>
              <a:pPr/>
              <a:t>108</a:t>
            </a:fld>
            <a:endParaRPr lang="pl-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6802358-FB5A-46B0-A505-522F1A989312}" type="slidenum">
              <a:rPr lang="pl-PL" smtClean="0"/>
              <a:pPr/>
              <a:t>112</a:t>
            </a:fld>
            <a:endParaRPr lang="pl-P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113</a:t>
            </a:fld>
            <a:endParaRPr lang="pl-PL"/>
          </a:p>
        </p:txBody>
      </p:sp>
    </p:spTree>
    <p:extLst>
      <p:ext uri="{BB962C8B-B14F-4D97-AF65-F5344CB8AC3E}">
        <p14:creationId xmlns:p14="http://schemas.microsoft.com/office/powerpoint/2010/main" val="3269531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obrazu slajdu 1"/>
          <p:cNvSpPr>
            <a:spLocks noGrp="1" noRot="1" noChangeAspect="1" noTextEdit="1"/>
          </p:cNvSpPr>
          <p:nvPr>
            <p:ph type="sldImg"/>
          </p:nvPr>
        </p:nvSpPr>
        <p:spPr bwMode="auto">
          <a:xfrm>
            <a:off x="3122613" y="509588"/>
            <a:ext cx="36814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946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839789-A72D-4E36-BD38-F8131D93BC36}" type="slidenum">
              <a:rPr lang="pl-PL" smtClean="0">
                <a:solidFill>
                  <a:srgbClr val="000000"/>
                </a:solidFill>
              </a:rPr>
              <a:pPr fontAlgn="base">
                <a:spcBef>
                  <a:spcPct val="0"/>
                </a:spcBef>
                <a:spcAft>
                  <a:spcPct val="0"/>
                </a:spcAft>
                <a:defRPr/>
              </a:pPr>
              <a:t>114</a:t>
            </a:fld>
            <a:endParaRPr lang="pl-PL"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120</a:t>
            </a:fld>
            <a:endParaRPr lang="pl-PL"/>
          </a:p>
        </p:txBody>
      </p:sp>
    </p:spTree>
    <p:extLst>
      <p:ext uri="{BB962C8B-B14F-4D97-AF65-F5344CB8AC3E}">
        <p14:creationId xmlns:p14="http://schemas.microsoft.com/office/powerpoint/2010/main" val="621900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121</a:t>
            </a:fld>
            <a:endParaRPr lang="pl-PL"/>
          </a:p>
        </p:txBody>
      </p:sp>
    </p:spTree>
    <p:extLst>
      <p:ext uri="{BB962C8B-B14F-4D97-AF65-F5344CB8AC3E}">
        <p14:creationId xmlns:p14="http://schemas.microsoft.com/office/powerpoint/2010/main" val="6219006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solidFill>
                  <a:prstClr val="black"/>
                </a:solidFill>
              </a:rPr>
              <a:pPr>
                <a:defRPr/>
              </a:pPr>
              <a:t>122</a:t>
            </a:fld>
            <a:endParaRPr lang="pl-PL">
              <a:solidFill>
                <a:prstClr val="black"/>
              </a:solidFill>
            </a:endParaRPr>
          </a:p>
        </p:txBody>
      </p:sp>
    </p:spTree>
    <p:extLst>
      <p:ext uri="{BB962C8B-B14F-4D97-AF65-F5344CB8AC3E}">
        <p14:creationId xmlns:p14="http://schemas.microsoft.com/office/powerpoint/2010/main" val="6219006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123</a:t>
            </a:fld>
            <a:endParaRPr lang="pl-PL"/>
          </a:p>
        </p:txBody>
      </p:sp>
    </p:spTree>
    <p:extLst>
      <p:ext uri="{BB962C8B-B14F-4D97-AF65-F5344CB8AC3E}">
        <p14:creationId xmlns:p14="http://schemas.microsoft.com/office/powerpoint/2010/main" val="62190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5</a:t>
            </a:fld>
            <a:endParaRPr lang="pl-PL"/>
          </a:p>
        </p:txBody>
      </p:sp>
    </p:spTree>
    <p:extLst>
      <p:ext uri="{BB962C8B-B14F-4D97-AF65-F5344CB8AC3E}">
        <p14:creationId xmlns:p14="http://schemas.microsoft.com/office/powerpoint/2010/main" val="25207084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124</a:t>
            </a:fld>
            <a:endParaRPr lang="pl-PL"/>
          </a:p>
        </p:txBody>
      </p:sp>
    </p:spTree>
    <p:extLst>
      <p:ext uri="{BB962C8B-B14F-4D97-AF65-F5344CB8AC3E}">
        <p14:creationId xmlns:p14="http://schemas.microsoft.com/office/powerpoint/2010/main" val="25207084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125</a:t>
            </a:fld>
            <a:endParaRPr lang="pl-PL"/>
          </a:p>
        </p:txBody>
      </p:sp>
    </p:spTree>
    <p:extLst>
      <p:ext uri="{BB962C8B-B14F-4D97-AF65-F5344CB8AC3E}">
        <p14:creationId xmlns:p14="http://schemas.microsoft.com/office/powerpoint/2010/main" val="2520708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6802358-FB5A-46B0-A505-522F1A989312}" type="slidenum">
              <a:rPr lang="pl-PL" smtClean="0"/>
              <a:pPr/>
              <a:t>126</a:t>
            </a:fld>
            <a:endParaRPr lang="pl-P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6802358-FB5A-46B0-A505-522F1A989312}" type="slidenum">
              <a:rPr lang="pl-PL" smtClean="0"/>
              <a:pPr/>
              <a:t>128</a:t>
            </a:fld>
            <a:endParaRPr lang="pl-P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6802358-FB5A-46B0-A505-522F1A989312}" type="slidenum">
              <a:rPr lang="pl-PL" smtClean="0"/>
              <a:pPr/>
              <a:t>131</a:t>
            </a:fld>
            <a:endParaRPr lang="pl-P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132</a:t>
            </a:fld>
            <a:endParaRPr lang="pl-PL"/>
          </a:p>
        </p:txBody>
      </p:sp>
    </p:spTree>
    <p:extLst>
      <p:ext uri="{BB962C8B-B14F-4D97-AF65-F5344CB8AC3E}">
        <p14:creationId xmlns:p14="http://schemas.microsoft.com/office/powerpoint/2010/main" val="6219006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133</a:t>
            </a:fld>
            <a:endParaRPr lang="pl-PL"/>
          </a:p>
        </p:txBody>
      </p:sp>
    </p:spTree>
    <p:extLst>
      <p:ext uri="{BB962C8B-B14F-4D97-AF65-F5344CB8AC3E}">
        <p14:creationId xmlns:p14="http://schemas.microsoft.com/office/powerpoint/2010/main" val="285067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6</a:t>
            </a:fld>
            <a:endParaRPr lang="pl-PL"/>
          </a:p>
        </p:txBody>
      </p:sp>
    </p:spTree>
    <p:extLst>
      <p:ext uri="{BB962C8B-B14F-4D97-AF65-F5344CB8AC3E}">
        <p14:creationId xmlns:p14="http://schemas.microsoft.com/office/powerpoint/2010/main" val="252070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7</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8</a:t>
            </a:fld>
            <a:endParaRPr lang="pl-PL"/>
          </a:p>
        </p:txBody>
      </p:sp>
    </p:spTree>
    <p:extLst>
      <p:ext uri="{BB962C8B-B14F-4D97-AF65-F5344CB8AC3E}">
        <p14:creationId xmlns:p14="http://schemas.microsoft.com/office/powerpoint/2010/main" val="160440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122613" y="509588"/>
            <a:ext cx="3681412" cy="2549525"/>
          </a:xfrm>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a:defRPr/>
            </a:pPr>
            <a:fld id="{B5A3F0C2-2071-480E-B7FD-5EB0F3E70FD3}" type="slidenum">
              <a:rPr lang="pl-PL" smtClean="0"/>
              <a:pPr>
                <a:defRPr/>
              </a:pPr>
              <a:t>9</a:t>
            </a:fld>
            <a:endParaRPr lang="pl-PL"/>
          </a:p>
        </p:txBody>
      </p:sp>
    </p:spTree>
    <p:extLst>
      <p:ext uri="{BB962C8B-B14F-4D97-AF65-F5344CB8AC3E}">
        <p14:creationId xmlns:p14="http://schemas.microsoft.com/office/powerpoint/2010/main" val="2289343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42950" y="2130432"/>
            <a:ext cx="8420100" cy="1470025"/>
          </a:xfrm>
        </p:spPr>
        <p:txBody>
          <a:bodyPr>
            <a:normAutofit/>
          </a:bodyPr>
          <a:lstStyle>
            <a:lvl1pPr algn="ctr">
              <a:defRPr sz="3600"/>
            </a:lvl1pPr>
          </a:lstStyle>
          <a:p>
            <a:r>
              <a:rPr lang="pl-PL" smtClean="0"/>
              <a:t>Kliknij, aby edytować styl</a:t>
            </a:r>
            <a:endParaRPr lang="pl-PL"/>
          </a:p>
        </p:txBody>
      </p:sp>
      <p:sp>
        <p:nvSpPr>
          <p:cNvPr id="3" name="Podtytuł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81850" y="274639"/>
            <a:ext cx="222885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95300" y="274639"/>
            <a:ext cx="652145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42950" y="2130428"/>
            <a:ext cx="84201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BFEFA79B-F72E-4516-9B22-9D8F8923FE31}"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EDFF1D35-407C-44EE-9F05-3EB748DAF1BB}" type="slidenum">
              <a:rPr lang="pl-PL" altLang="en-US">
                <a:solidFill>
                  <a:prstClr val="black">
                    <a:tint val="75000"/>
                  </a:prstClr>
                </a:solidFill>
              </a:rPr>
              <a:pPr>
                <a:defRPr/>
              </a:pPr>
              <a:t>‹#›</a:t>
            </a:fld>
            <a:endParaRPr lang="pl-PL" altLang="en-US">
              <a:solidFill>
                <a:prstClr val="black">
                  <a:tint val="75000"/>
                </a:prstClr>
              </a:solidFill>
            </a:endParaRPr>
          </a:p>
        </p:txBody>
      </p:sp>
      <p:sp>
        <p:nvSpPr>
          <p:cNvPr id="8" name="Prostokąt 7"/>
          <p:cNvSpPr/>
          <p:nvPr userDrawn="1"/>
        </p:nvSpPr>
        <p:spPr>
          <a:xfrm>
            <a:off x="0" y="0"/>
            <a:ext cx="9906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l-PL">
              <a:solidFill>
                <a:prstClr val="white"/>
              </a:solidFill>
            </a:endParaRPr>
          </a:p>
        </p:txBody>
      </p:sp>
    </p:spTree>
    <p:extLst>
      <p:ext uri="{BB962C8B-B14F-4D97-AF65-F5344CB8AC3E}">
        <p14:creationId xmlns:p14="http://schemas.microsoft.com/office/powerpoint/2010/main" val="3321120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a:xfrm>
            <a:off x="952146" y="274638"/>
            <a:ext cx="8915400" cy="1143000"/>
          </a:xfrm>
        </p:spPr>
        <p:txBody>
          <a:bodyPr/>
          <a:lstStyle>
            <a:lvl1pPr>
              <a:defRPr b="1">
                <a:solidFill>
                  <a:schemeClr val="bg1"/>
                </a:solidFill>
              </a:defRPr>
            </a:lvl1pPr>
          </a:lstStyle>
          <a:p>
            <a:r>
              <a:rPr lang="pl-PL" dirty="0"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CACF64E3-82C1-416F-AC82-C3DC44843427}"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894C52D3-748C-4121-B972-92A97E5D8EE3}"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2826497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pic>
        <p:nvPicPr>
          <p:cNvPr id="4" name="Obraz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a:xfrm>
            <a:off x="952146" y="274638"/>
            <a:ext cx="8915400" cy="1143000"/>
          </a:xfrm>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FA0485A6-5309-490D-8485-A55E429030DB}"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6" name="Symbol zastępczy stopki 4"/>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7" name="Symbol zastępczy numeru slajdu 5"/>
          <p:cNvSpPr>
            <a:spLocks noGrp="1"/>
          </p:cNvSpPr>
          <p:nvPr>
            <p:ph type="sldNum" sz="quarter" idx="12"/>
          </p:nvPr>
        </p:nvSpPr>
        <p:spPr/>
        <p:txBody>
          <a:bodyPr/>
          <a:lstStyle>
            <a:lvl1pPr>
              <a:defRPr/>
            </a:lvl1pPr>
          </a:lstStyle>
          <a:p>
            <a:pPr>
              <a:defRPr/>
            </a:pPr>
            <a:fld id="{D6620BE5-1077-4CD0-B2F7-7C575EA3EE47}"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3546208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82506" y="4406903"/>
            <a:ext cx="84201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7376542E-B00D-43C2-B76C-D240CCDD724B}"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5" name="Symbol zastępczy stopki 4"/>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6" name="Symbol zastępczy numeru slajdu 5"/>
          <p:cNvSpPr>
            <a:spLocks noGrp="1"/>
          </p:cNvSpPr>
          <p:nvPr>
            <p:ph type="sldNum" sz="quarter" idx="12"/>
          </p:nvPr>
        </p:nvSpPr>
        <p:spPr/>
        <p:txBody>
          <a:bodyPr/>
          <a:lstStyle>
            <a:lvl1pPr>
              <a:defRPr/>
            </a:lvl1pPr>
          </a:lstStyle>
          <a:p>
            <a:pPr>
              <a:defRPr/>
            </a:pPr>
            <a:fld id="{06C75651-F17C-417A-8713-656571A66C3C}"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2075474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4"/>
          <p:cNvSpPr>
            <a:spLocks noGrp="1"/>
          </p:cNvSpPr>
          <p:nvPr>
            <p:ph type="dt" sz="half" idx="10"/>
          </p:nvPr>
        </p:nvSpPr>
        <p:spPr/>
        <p:txBody>
          <a:bodyPr/>
          <a:lstStyle>
            <a:lvl1pPr>
              <a:defRPr/>
            </a:lvl1pPr>
          </a:lstStyle>
          <a:p>
            <a:pPr>
              <a:defRPr/>
            </a:pPr>
            <a:fld id="{98F69543-9463-414C-9A36-F51B57F0B3C1}"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7" name="Symbol zastępczy stopki 5"/>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8" name="Symbol zastępczy numeru slajdu 6"/>
          <p:cNvSpPr>
            <a:spLocks noGrp="1"/>
          </p:cNvSpPr>
          <p:nvPr>
            <p:ph type="sldNum" sz="quarter" idx="12"/>
          </p:nvPr>
        </p:nvSpPr>
        <p:spPr/>
        <p:txBody>
          <a:bodyPr/>
          <a:lstStyle>
            <a:lvl1pPr>
              <a:defRPr/>
            </a:lvl1pPr>
          </a:lstStyle>
          <a:p>
            <a:pPr>
              <a:defRPr/>
            </a:pPr>
            <a:fld id="{6D25CDF1-3DA0-4E8D-B3D6-6D21A1FE8C82}"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3124085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8" name="Symbol zastępczy daty 6"/>
          <p:cNvSpPr>
            <a:spLocks noGrp="1"/>
          </p:cNvSpPr>
          <p:nvPr>
            <p:ph type="dt" sz="half" idx="10"/>
          </p:nvPr>
        </p:nvSpPr>
        <p:spPr/>
        <p:txBody>
          <a:bodyPr/>
          <a:lstStyle>
            <a:lvl1pPr>
              <a:defRPr/>
            </a:lvl1pPr>
          </a:lstStyle>
          <a:p>
            <a:pPr>
              <a:defRPr/>
            </a:pPr>
            <a:fld id="{21D59F9A-B45B-4119-827F-BDA328CF8E24}"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9" name="Symbol zastępczy stopki 7"/>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10" name="Symbol zastępczy numeru slajdu 8"/>
          <p:cNvSpPr>
            <a:spLocks noGrp="1"/>
          </p:cNvSpPr>
          <p:nvPr>
            <p:ph type="sldNum" sz="quarter" idx="12"/>
          </p:nvPr>
        </p:nvSpPr>
        <p:spPr/>
        <p:txBody>
          <a:bodyPr/>
          <a:lstStyle>
            <a:lvl1pPr>
              <a:defRPr/>
            </a:lvl1pPr>
          </a:lstStyle>
          <a:p>
            <a:pPr>
              <a:defRPr/>
            </a:pPr>
            <a:fld id="{C048B216-6EDB-4094-B872-FD40A2CFD697}"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225124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772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az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p:txBody>
          <a:bodyPr/>
          <a:lstStyle/>
          <a:p>
            <a:r>
              <a:rPr lang="pl-PL" smtClean="0"/>
              <a:t>Kliknij, aby edytować styl</a:t>
            </a:r>
            <a:endParaRPr lang="pl-PL"/>
          </a:p>
        </p:txBody>
      </p:sp>
      <p:sp>
        <p:nvSpPr>
          <p:cNvPr id="5" name="Symbol zastępczy daty 2"/>
          <p:cNvSpPr>
            <a:spLocks noGrp="1"/>
          </p:cNvSpPr>
          <p:nvPr>
            <p:ph type="dt" sz="half" idx="10"/>
          </p:nvPr>
        </p:nvSpPr>
        <p:spPr/>
        <p:txBody>
          <a:bodyPr/>
          <a:lstStyle>
            <a:lvl1pPr>
              <a:defRPr/>
            </a:lvl1pPr>
          </a:lstStyle>
          <a:p>
            <a:pPr>
              <a:defRPr/>
            </a:pPr>
            <a:fld id="{E01973ED-D603-42FB-AF06-75DBDCEE4F35}"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6" name="Symbol zastępczy stopki 3"/>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7" name="Symbol zastępczy numeru slajdu 4"/>
          <p:cNvSpPr>
            <a:spLocks noGrp="1"/>
          </p:cNvSpPr>
          <p:nvPr>
            <p:ph type="sldNum" sz="quarter" idx="12"/>
          </p:nvPr>
        </p:nvSpPr>
        <p:spPr/>
        <p:txBody>
          <a:bodyPr/>
          <a:lstStyle>
            <a:lvl1pPr>
              <a:defRPr/>
            </a:lvl1pPr>
          </a:lstStyle>
          <a:p>
            <a:pPr>
              <a:defRPr/>
            </a:pPr>
            <a:fld id="{40F352EC-4DE1-4FE6-B362-52874932CF20}"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2140958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pic>
        <p:nvPicPr>
          <p:cNvPr id="3" name="Obraz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ytuł 5"/>
          <p:cNvSpPr>
            <a:spLocks noGrp="1"/>
          </p:cNvSpPr>
          <p:nvPr>
            <p:ph type="title"/>
          </p:nvPr>
        </p:nvSpPr>
        <p:spPr>
          <a:xfrm>
            <a:off x="1108163" y="274638"/>
            <a:ext cx="8915400" cy="1143000"/>
          </a:xfrm>
        </p:spPr>
        <p:txBody>
          <a:bodyPr/>
          <a:lstStyle/>
          <a:p>
            <a:r>
              <a:rPr lang="pl-PL" smtClean="0"/>
              <a:t>Kliknij, aby edytować styl</a:t>
            </a:r>
            <a:endParaRPr lang="pl-PL"/>
          </a:p>
        </p:txBody>
      </p:sp>
      <p:sp>
        <p:nvSpPr>
          <p:cNvPr id="4" name="Symbol zastępczy daty 2"/>
          <p:cNvSpPr>
            <a:spLocks noGrp="1"/>
          </p:cNvSpPr>
          <p:nvPr>
            <p:ph type="dt" sz="half" idx="10"/>
          </p:nvPr>
        </p:nvSpPr>
        <p:spPr/>
        <p:txBody>
          <a:bodyPr/>
          <a:lstStyle>
            <a:lvl1pPr>
              <a:defRPr/>
            </a:lvl1pPr>
          </a:lstStyle>
          <a:p>
            <a:pPr>
              <a:defRPr/>
            </a:pPr>
            <a:fld id="{F1C42A46-B5C5-48ED-94D1-DFAF0975DDAF}"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5" name="Symbol zastępczy stopki 3"/>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7" name="Symbol zastępczy numeru slajdu 4"/>
          <p:cNvSpPr>
            <a:spLocks noGrp="1"/>
          </p:cNvSpPr>
          <p:nvPr>
            <p:ph type="sldNum" sz="quarter" idx="12"/>
          </p:nvPr>
        </p:nvSpPr>
        <p:spPr/>
        <p:txBody>
          <a:bodyPr/>
          <a:lstStyle>
            <a:lvl1pPr>
              <a:defRPr/>
            </a:lvl1pPr>
          </a:lstStyle>
          <a:p>
            <a:pPr>
              <a:defRPr/>
            </a:pPr>
            <a:fld id="{0324712E-B07A-4959-AA33-91BFF1BEA797}"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2286596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772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ymbol zastępczy daty 1"/>
          <p:cNvSpPr>
            <a:spLocks noGrp="1"/>
          </p:cNvSpPr>
          <p:nvPr>
            <p:ph type="dt" sz="half" idx="10"/>
          </p:nvPr>
        </p:nvSpPr>
        <p:spPr/>
        <p:txBody>
          <a:bodyPr/>
          <a:lstStyle>
            <a:lvl1pPr>
              <a:defRPr/>
            </a:lvl1pPr>
          </a:lstStyle>
          <a:p>
            <a:pPr>
              <a:defRPr/>
            </a:pPr>
            <a:fld id="{F5C87F18-F64B-4564-8919-CAE51192EE0B}"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5" name="Symbol zastępczy stopki 2"/>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6" name="Symbol zastępczy numeru slajdu 3"/>
          <p:cNvSpPr>
            <a:spLocks noGrp="1"/>
          </p:cNvSpPr>
          <p:nvPr>
            <p:ph type="sldNum" sz="quarter" idx="12"/>
          </p:nvPr>
        </p:nvSpPr>
        <p:spPr/>
        <p:txBody>
          <a:bodyPr/>
          <a:lstStyle>
            <a:lvl1pPr>
              <a:defRPr/>
            </a:lvl1pPr>
          </a:lstStyle>
          <a:p>
            <a:pPr>
              <a:defRPr/>
            </a:pPr>
            <a:fld id="{43C1FE1C-9EC3-44C1-B75B-993830955BDA}"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705416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772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a:xfrm>
            <a:off x="495300" y="273050"/>
            <a:ext cx="3259006"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Symbol zastępczy daty 4"/>
          <p:cNvSpPr>
            <a:spLocks noGrp="1"/>
          </p:cNvSpPr>
          <p:nvPr>
            <p:ph type="dt" sz="half" idx="10"/>
          </p:nvPr>
        </p:nvSpPr>
        <p:spPr/>
        <p:txBody>
          <a:bodyPr/>
          <a:lstStyle>
            <a:lvl1pPr>
              <a:defRPr/>
            </a:lvl1pPr>
          </a:lstStyle>
          <a:p>
            <a:pPr>
              <a:defRPr/>
            </a:pPr>
            <a:fld id="{5B92760F-927F-4193-921A-150B62C3CE8E}"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8" name="Symbol zastępczy stopki 5"/>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9" name="Symbol zastępczy numeru slajdu 6"/>
          <p:cNvSpPr>
            <a:spLocks noGrp="1"/>
          </p:cNvSpPr>
          <p:nvPr>
            <p:ph type="sldNum" sz="quarter" idx="12"/>
          </p:nvPr>
        </p:nvSpPr>
        <p:spPr/>
        <p:txBody>
          <a:bodyPr/>
          <a:lstStyle>
            <a:lvl1pPr>
              <a:defRPr/>
            </a:lvl1pPr>
          </a:lstStyle>
          <a:p>
            <a:pPr>
              <a:defRPr/>
            </a:pPr>
            <a:fld id="{62CE3427-0881-407E-BF4F-EE1F4AC9FA64}"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10487431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772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az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a:xfrm>
            <a:off x="1941645" y="4800600"/>
            <a:ext cx="59436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Symbol zastępczy daty 4"/>
          <p:cNvSpPr>
            <a:spLocks noGrp="1"/>
          </p:cNvSpPr>
          <p:nvPr>
            <p:ph type="dt" sz="half" idx="10"/>
          </p:nvPr>
        </p:nvSpPr>
        <p:spPr/>
        <p:txBody>
          <a:bodyPr/>
          <a:lstStyle>
            <a:lvl1pPr>
              <a:defRPr/>
            </a:lvl1pPr>
          </a:lstStyle>
          <a:p>
            <a:pPr>
              <a:defRPr/>
            </a:pPr>
            <a:fld id="{CD79C7B2-E500-48EB-9D68-8ECF2DEF8D8B}"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8" name="Symbol zastępczy stopki 5"/>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9" name="Symbol zastępczy numeru slajdu 6"/>
          <p:cNvSpPr>
            <a:spLocks noGrp="1"/>
          </p:cNvSpPr>
          <p:nvPr>
            <p:ph type="sldNum" sz="quarter" idx="12"/>
          </p:nvPr>
        </p:nvSpPr>
        <p:spPr/>
        <p:txBody>
          <a:bodyPr/>
          <a:lstStyle>
            <a:lvl1pPr>
              <a:defRPr/>
            </a:lvl1pPr>
          </a:lstStyle>
          <a:p>
            <a:pPr>
              <a:defRPr/>
            </a:pPr>
            <a:fld id="{5BFDE23B-D2EF-493F-890F-1A87A0E2CABD}"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2626461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772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3"/>
          <p:cNvSpPr>
            <a:spLocks noGrp="1"/>
          </p:cNvSpPr>
          <p:nvPr>
            <p:ph type="dt" sz="half" idx="10"/>
          </p:nvPr>
        </p:nvSpPr>
        <p:spPr/>
        <p:txBody>
          <a:bodyPr/>
          <a:lstStyle>
            <a:lvl1pPr>
              <a:defRPr/>
            </a:lvl1pPr>
          </a:lstStyle>
          <a:p>
            <a:pPr>
              <a:defRPr/>
            </a:pPr>
            <a:fld id="{5ED815BD-F1D2-4F11-8A2E-5FA877743B30}"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7" name="Symbol zastępczy stopki 4"/>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8" name="Symbol zastępczy numeru slajdu 5"/>
          <p:cNvSpPr>
            <a:spLocks noGrp="1"/>
          </p:cNvSpPr>
          <p:nvPr>
            <p:ph type="sldNum" sz="quarter" idx="12"/>
          </p:nvPr>
        </p:nvSpPr>
        <p:spPr/>
        <p:txBody>
          <a:bodyPr/>
          <a:lstStyle>
            <a:lvl1pPr>
              <a:defRPr/>
            </a:lvl1pPr>
          </a:lstStyle>
          <a:p>
            <a:pPr>
              <a:defRPr/>
            </a:pPr>
            <a:fld id="{DB4783A4-D91A-46C4-9CA7-63F4978D781B}"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567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90772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az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0393" y="466725"/>
            <a:ext cx="1738709"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pionowy 1"/>
          <p:cNvSpPr>
            <a:spLocks noGrp="1"/>
          </p:cNvSpPr>
          <p:nvPr>
            <p:ph type="title" orient="vert"/>
          </p:nvPr>
        </p:nvSpPr>
        <p:spPr>
          <a:xfrm>
            <a:off x="7181850" y="274639"/>
            <a:ext cx="222885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95300" y="274639"/>
            <a:ext cx="652145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3"/>
          <p:cNvSpPr>
            <a:spLocks noGrp="1"/>
          </p:cNvSpPr>
          <p:nvPr>
            <p:ph type="dt" sz="half" idx="10"/>
          </p:nvPr>
        </p:nvSpPr>
        <p:spPr/>
        <p:txBody>
          <a:bodyPr/>
          <a:lstStyle>
            <a:lvl1pPr>
              <a:defRPr/>
            </a:lvl1pPr>
          </a:lstStyle>
          <a:p>
            <a:pPr>
              <a:defRPr/>
            </a:pPr>
            <a:fld id="{B076B90A-3CBC-4827-9858-461D19FBB2D3}" type="datetime1">
              <a:rPr lang="pl-PL" smtClean="0">
                <a:solidFill>
                  <a:prstClr val="black">
                    <a:tint val="75000"/>
                  </a:prstClr>
                </a:solidFill>
              </a:rPr>
              <a:pPr>
                <a:defRPr/>
              </a:pPr>
              <a:t>2017-08-28</a:t>
            </a:fld>
            <a:endParaRPr lang="pl-PL" altLang="en-US">
              <a:solidFill>
                <a:prstClr val="black">
                  <a:tint val="75000"/>
                </a:prstClr>
              </a:solidFill>
            </a:endParaRPr>
          </a:p>
        </p:txBody>
      </p:sp>
      <p:sp>
        <p:nvSpPr>
          <p:cNvPr id="7" name="Symbol zastępczy stopki 4"/>
          <p:cNvSpPr>
            <a:spLocks noGrp="1"/>
          </p:cNvSpPr>
          <p:nvPr>
            <p:ph type="ftr" sz="quarter" idx="11"/>
          </p:nvPr>
        </p:nvSpPr>
        <p:spPr/>
        <p:txBody>
          <a:bodyPr/>
          <a:lstStyle>
            <a:lvl1pPr>
              <a:defRPr/>
            </a:lvl1pPr>
          </a:lstStyle>
          <a:p>
            <a:pPr>
              <a:defRPr/>
            </a:pPr>
            <a:endParaRPr lang="pl-PL" altLang="en-US">
              <a:solidFill>
                <a:prstClr val="black">
                  <a:tint val="75000"/>
                </a:prstClr>
              </a:solidFill>
            </a:endParaRPr>
          </a:p>
        </p:txBody>
      </p:sp>
      <p:sp>
        <p:nvSpPr>
          <p:cNvPr id="8" name="Symbol zastępczy numeru slajdu 5"/>
          <p:cNvSpPr>
            <a:spLocks noGrp="1"/>
          </p:cNvSpPr>
          <p:nvPr>
            <p:ph type="sldNum" sz="quarter" idx="12"/>
          </p:nvPr>
        </p:nvSpPr>
        <p:spPr/>
        <p:txBody>
          <a:bodyPr/>
          <a:lstStyle>
            <a:lvl1pPr>
              <a:defRPr/>
            </a:lvl1pPr>
          </a:lstStyle>
          <a:p>
            <a:pPr>
              <a:defRPr/>
            </a:pPr>
            <a:fld id="{1C729B2E-51B9-473A-8DC1-2CC97AD40C19}" type="slidenum">
              <a:rPr lang="pl-PL" altLang="en-US">
                <a:solidFill>
                  <a:prstClr val="black">
                    <a:tint val="75000"/>
                  </a:prstClr>
                </a:solidFill>
              </a:rPr>
              <a:pPr>
                <a:defRPr/>
              </a:pPr>
              <a:t>‹#›</a:t>
            </a:fld>
            <a:endParaRPr lang="pl-PL" altLang="en-US">
              <a:solidFill>
                <a:prstClr val="black">
                  <a:tint val="75000"/>
                </a:prstClr>
              </a:solidFill>
            </a:endParaRPr>
          </a:p>
        </p:txBody>
      </p:sp>
    </p:spTree>
    <p:extLst>
      <p:ext uri="{BB962C8B-B14F-4D97-AF65-F5344CB8AC3E}">
        <p14:creationId xmlns:p14="http://schemas.microsoft.com/office/powerpoint/2010/main" val="1509525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82506" y="4406907"/>
            <a:ext cx="84201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95300" y="273050"/>
            <a:ext cx="3259006"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41645" y="4800600"/>
            <a:ext cx="59436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50616E3-A5D3-42C7-824B-A16A7C07FD08}" type="datetimeFigureOut">
              <a:rPr lang="pl-PL" smtClean="0"/>
              <a:pPr/>
              <a:t>2017-08-28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474AA26-4708-407E-A4E7-B18892E0C127}" type="slidenum">
              <a:rPr lang="pl-PL" smtClean="0"/>
              <a:pPr/>
              <a:t>‹#›</a:t>
            </a:fld>
            <a:endParaRPr lang="pl-PL"/>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934744" y="142852"/>
            <a:ext cx="7816508" cy="928694"/>
          </a:xfrm>
          <a:prstGeom prst="rect">
            <a:avLst/>
          </a:prstGeom>
        </p:spPr>
        <p:txBody>
          <a:bodyPr vert="horz" lIns="91440" tIns="45720" rIns="91440" bIns="45720" rtlCol="0" anchor="ctr">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154751" y="1428737"/>
            <a:ext cx="9596505" cy="4286280"/>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616E3-A5D3-42C7-824B-A16A7C07FD08}" type="datetimeFigureOut">
              <a:rPr lang="pl-PL" smtClean="0"/>
              <a:pPr/>
              <a:t>2017-08-28</a:t>
            </a:fld>
            <a:endParaRPr lang="pl-PL"/>
          </a:p>
        </p:txBody>
      </p:sp>
      <p:sp>
        <p:nvSpPr>
          <p:cNvPr id="5" name="Symbol zastępczy stopki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4AA26-4708-407E-A4E7-B18892E0C12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iming>
    <p:tnLst>
      <p:par>
        <p:cTn id="1" dur="indefinite" restart="never" nodeType="tmRoot"/>
      </p:par>
    </p:tnLst>
  </p:timing>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95300" y="1600203"/>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C102C818-BAAD-42DA-8148-EDD1DAA56DE4}" type="datetime1">
              <a:rPr lang="pl-PL" smtClean="0">
                <a:solidFill>
                  <a:prstClr val="black">
                    <a:tint val="75000"/>
                  </a:prstClr>
                </a:solidFill>
                <a:latin typeface="Arial" charset="0"/>
              </a:rPr>
              <a:pPr fontAlgn="base">
                <a:spcBef>
                  <a:spcPct val="0"/>
                </a:spcBef>
                <a:spcAft>
                  <a:spcPct val="0"/>
                </a:spcAft>
                <a:defRPr/>
              </a:pPr>
              <a:t>2017-08-28</a:t>
            </a:fld>
            <a:endParaRPr lang="pl-PL" altLang="en-US">
              <a:solidFill>
                <a:prstClr val="black">
                  <a:tint val="75000"/>
                </a:prstClr>
              </a:solidFill>
              <a:latin typeface="Arial" charset="0"/>
            </a:endParaRPr>
          </a:p>
        </p:txBody>
      </p:sp>
      <p:sp>
        <p:nvSpPr>
          <p:cNvPr id="5" name="Symbol zastępczy stopki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pl-PL" altLang="en-US">
              <a:solidFill>
                <a:prstClr val="black">
                  <a:tint val="75000"/>
                </a:prstClr>
              </a:solidFill>
              <a:latin typeface="Arial" charset="0"/>
            </a:endParaRPr>
          </a:p>
        </p:txBody>
      </p:sp>
      <p:sp>
        <p:nvSpPr>
          <p:cNvPr id="6" name="Symbol zastępczy numeru slajdu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B8964DAB-BC54-4D89-BA09-4B74F232C44A}" type="slidenum">
              <a:rPr lang="pl-PL" altLang="en-US">
                <a:solidFill>
                  <a:prstClr val="black">
                    <a:tint val="75000"/>
                  </a:prstClr>
                </a:solidFill>
                <a:latin typeface="Arial" charset="0"/>
              </a:rPr>
              <a:pPr fontAlgn="base">
                <a:spcBef>
                  <a:spcPct val="0"/>
                </a:spcBef>
                <a:spcAft>
                  <a:spcPct val="0"/>
                </a:spcAft>
                <a:defRPr/>
              </a:pPr>
              <a:t>‹#›</a:t>
            </a:fld>
            <a:endParaRPr lang="pl-PL" altLang="en-US">
              <a:solidFill>
                <a:prstClr val="black">
                  <a:tint val="75000"/>
                </a:prstClr>
              </a:solidFill>
              <a:latin typeface="Arial" charset="0"/>
            </a:endParaRPr>
          </a:p>
        </p:txBody>
      </p:sp>
      <p:pic>
        <p:nvPicPr>
          <p:cNvPr id="103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90772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3767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ore.edu.pl/promocja-zdrowia/"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hyperlink" Target="http://zatrudnienie.ko-gorzow.edu.pl/"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zus.p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bwMode="auto"/>
        <p:txBody>
          <a:bodyPr wrap="square" numCol="1" anchorCtr="0" compatLnSpc="1">
            <a:prstTxWarp prst="textNoShape">
              <a:avLst/>
            </a:prstTxWarp>
            <a:normAutofit fontScale="90000"/>
          </a:body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3100" i="0" dirty="0" smtClean="0">
                <a:solidFill>
                  <a:srgbClr val="1D0575"/>
                </a:solidFill>
                <a:effectLst/>
                <a:latin typeface="Times New Roman" pitchFamily="18" charset="0"/>
                <a:cs typeface="Times New Roman" pitchFamily="18" charset="0"/>
              </a:rPr>
              <a:t>Narada </a:t>
            </a:r>
            <a:br>
              <a:rPr lang="pl-PL" sz="3100" i="0" dirty="0" smtClean="0">
                <a:solidFill>
                  <a:srgbClr val="1D0575"/>
                </a:solidFill>
                <a:effectLst/>
                <a:latin typeface="Times New Roman" pitchFamily="18" charset="0"/>
                <a:cs typeface="Times New Roman" pitchFamily="18" charset="0"/>
              </a:rPr>
            </a:br>
            <a:r>
              <a:rPr lang="pl-PL" sz="3100" i="0" dirty="0" smtClean="0">
                <a:solidFill>
                  <a:srgbClr val="1D0575"/>
                </a:solidFill>
                <a:effectLst/>
                <a:latin typeface="Times New Roman" pitchFamily="18" charset="0"/>
                <a:cs typeface="Times New Roman" pitchFamily="18" charset="0"/>
              </a:rPr>
              <a:t>dotycząca wyników i wniosków</a:t>
            </a:r>
            <a:br>
              <a:rPr lang="pl-PL" sz="3100" i="0" dirty="0" smtClean="0">
                <a:solidFill>
                  <a:srgbClr val="1D0575"/>
                </a:solidFill>
                <a:effectLst/>
                <a:latin typeface="Times New Roman" pitchFamily="18" charset="0"/>
                <a:cs typeface="Times New Roman" pitchFamily="18" charset="0"/>
              </a:rPr>
            </a:br>
            <a:r>
              <a:rPr lang="pl-PL" sz="3100" i="0" dirty="0" smtClean="0">
                <a:solidFill>
                  <a:srgbClr val="1D0575"/>
                </a:solidFill>
                <a:effectLst/>
                <a:latin typeface="Times New Roman" pitchFamily="18" charset="0"/>
                <a:cs typeface="Times New Roman" pitchFamily="18" charset="0"/>
              </a:rPr>
              <a:t>ze sprawowanego nadzoru pedagogicznego </a:t>
            </a:r>
            <a:br>
              <a:rPr lang="pl-PL" sz="3100" i="0" dirty="0" smtClean="0">
                <a:solidFill>
                  <a:srgbClr val="1D0575"/>
                </a:solidFill>
                <a:effectLst/>
                <a:latin typeface="Times New Roman" pitchFamily="18" charset="0"/>
                <a:cs typeface="Times New Roman" pitchFamily="18" charset="0"/>
              </a:rPr>
            </a:br>
            <a:r>
              <a:rPr lang="pl-PL" sz="3100" i="0" dirty="0" smtClean="0">
                <a:solidFill>
                  <a:srgbClr val="1D0575"/>
                </a:solidFill>
                <a:effectLst/>
                <a:latin typeface="Times New Roman" pitchFamily="18" charset="0"/>
                <a:cs typeface="Times New Roman" pitchFamily="18" charset="0"/>
              </a:rPr>
              <a:t>przez Lubuskiego Kuratora Oświaty </a:t>
            </a:r>
            <a:r>
              <a:rPr lang="pl-PL" i="0" dirty="0" smtClean="0">
                <a:solidFill>
                  <a:srgbClr val="1D0575"/>
                </a:solidFill>
                <a:effectLst/>
                <a:latin typeface="Times New Roman" pitchFamily="18" charset="0"/>
                <a:cs typeface="Times New Roman" pitchFamily="18" charset="0"/>
              </a:rPr>
              <a:t/>
            </a:r>
            <a:br>
              <a:rPr lang="pl-PL" i="0" dirty="0" smtClean="0">
                <a:solidFill>
                  <a:srgbClr val="1D0575"/>
                </a:solidFill>
                <a:effectLst/>
                <a:latin typeface="Times New Roman" pitchFamily="18" charset="0"/>
                <a:cs typeface="Times New Roman" pitchFamily="18" charset="0"/>
              </a:rPr>
            </a:br>
            <a:r>
              <a:rPr lang="pl-PL" sz="3100" i="0" dirty="0" smtClean="0">
                <a:solidFill>
                  <a:srgbClr val="1D0575"/>
                </a:solidFill>
                <a:effectLst/>
                <a:latin typeface="Times New Roman" pitchFamily="18" charset="0"/>
                <a:cs typeface="Times New Roman" pitchFamily="18" charset="0"/>
              </a:rPr>
              <a:t>w roku szkolnym 2016/2017 </a:t>
            </a:r>
            <a:br>
              <a:rPr lang="pl-PL" sz="3100" i="0" dirty="0" smtClean="0">
                <a:solidFill>
                  <a:srgbClr val="1D0575"/>
                </a:solidFill>
                <a:effectLst/>
                <a:latin typeface="Times New Roman" pitchFamily="18" charset="0"/>
                <a:cs typeface="Times New Roman" pitchFamily="18" charset="0"/>
              </a:rPr>
            </a:br>
            <a:r>
              <a:rPr lang="pl-PL" sz="3100" i="0" dirty="0" smtClean="0">
                <a:solidFill>
                  <a:srgbClr val="1D0575"/>
                </a:solidFill>
                <a:effectLst/>
                <a:latin typeface="Times New Roman" pitchFamily="18" charset="0"/>
                <a:cs typeface="Times New Roman" pitchFamily="18" charset="0"/>
              </a:rPr>
              <a:t>i organizacji roku szkolnego 2017/2018</a:t>
            </a:r>
            <a:br>
              <a:rPr lang="pl-PL" sz="3100" i="0" dirty="0" smtClean="0">
                <a:solidFill>
                  <a:srgbClr val="1D0575"/>
                </a:solidFill>
                <a:effectLst/>
                <a:latin typeface="Times New Roman" pitchFamily="18" charset="0"/>
                <a:cs typeface="Times New Roman" pitchFamily="18" charset="0"/>
              </a:rPr>
            </a:br>
            <a:r>
              <a:rPr lang="pl-PL" sz="3100" i="0" dirty="0">
                <a:solidFill>
                  <a:srgbClr val="1D0575"/>
                </a:solidFill>
                <a:effectLst/>
                <a:latin typeface="Times New Roman" pitchFamily="18" charset="0"/>
                <a:cs typeface="Times New Roman" pitchFamily="18" charset="0"/>
              </a:rPr>
              <a:t/>
            </a:r>
            <a:br>
              <a:rPr lang="pl-PL" sz="3100" i="0" dirty="0">
                <a:solidFill>
                  <a:srgbClr val="1D0575"/>
                </a:solidFill>
                <a:effectLst/>
                <a:latin typeface="Times New Roman" pitchFamily="18" charset="0"/>
                <a:cs typeface="Times New Roman" pitchFamily="18" charset="0"/>
              </a:rPr>
            </a:br>
            <a:r>
              <a:rPr lang="pl-PL" sz="1800" i="0" dirty="0" smtClean="0">
                <a:solidFill>
                  <a:srgbClr val="1D0575"/>
                </a:solidFill>
                <a:effectLst/>
                <a:latin typeface="Times New Roman" panose="02020603050405020304" pitchFamily="18" charset="0"/>
                <a:cs typeface="Times New Roman" pitchFamily="18" charset="0"/>
              </a:rPr>
              <a:t>(publiczne </a:t>
            </a:r>
            <a:r>
              <a:rPr lang="pl-PL" sz="1800" i="0" dirty="0">
                <a:solidFill>
                  <a:srgbClr val="1D0575"/>
                </a:solidFill>
                <a:effectLst/>
                <a:latin typeface="Times New Roman" panose="02020603050405020304" pitchFamily="18" charset="0"/>
                <a:cs typeface="Times New Roman" panose="02020603050405020304" pitchFamily="18" charset="0"/>
              </a:rPr>
              <a:t>i niepubliczne przedszkola</a:t>
            </a:r>
            <a:r>
              <a:rPr lang="pl-PL" sz="1800" i="0" dirty="0" smtClean="0">
                <a:solidFill>
                  <a:srgbClr val="1D0575"/>
                </a:solidFill>
                <a:effectLst/>
                <a:latin typeface="Times New Roman" panose="02020603050405020304" pitchFamily="18" charset="0"/>
                <a:cs typeface="Times New Roman" panose="02020603050405020304" pitchFamily="18" charset="0"/>
              </a:rPr>
              <a:t>)</a:t>
            </a: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75743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ymbol zastępczy zawartości 2"/>
          <p:cNvSpPr>
            <a:spLocks noGrp="1"/>
          </p:cNvSpPr>
          <p:nvPr>
            <p:ph idx="1"/>
          </p:nvPr>
        </p:nvSpPr>
        <p:spPr>
          <a:xfrm>
            <a:off x="0" y="1340768"/>
            <a:ext cx="9596438" cy="4286250"/>
          </a:xfrm>
        </p:spPr>
        <p:txBody>
          <a:bodyPr/>
          <a:lstStyle/>
          <a:p>
            <a:pPr marL="0" indent="0" algn="just"/>
            <a:endParaRPr lang="pl-PL" sz="1600" dirty="0">
              <a:latin typeface="Times New Roman" pitchFamily="18" charset="0"/>
              <a:cs typeface="Times New Roman" pitchFamily="18" charset="0"/>
            </a:endParaRPr>
          </a:p>
          <a:p>
            <a:pPr algn="just">
              <a:buFont typeface="Arial" charset="0"/>
              <a:buNone/>
              <a:defRPr/>
            </a:pPr>
            <a:endParaRPr lang="pl-PL" sz="800" b="1" u="sng"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800" b="1" u="sng" dirty="0" smtClean="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FA9DB073-DDEF-4281-887B-67B316609F0A}" type="slidenum">
              <a:rPr lang="pl-PL" smtClean="0"/>
              <a:pPr>
                <a:defRPr/>
              </a:pPr>
              <a:t>10</a:t>
            </a:fld>
            <a:endParaRPr lang="pl-PL"/>
          </a:p>
        </p:txBody>
      </p:sp>
      <p:sp>
        <p:nvSpPr>
          <p:cNvPr id="8" name="Tytuł 1"/>
          <p:cNvSpPr txBox="1">
            <a:spLocks noGrp="1"/>
          </p:cNvSpPr>
          <p:nvPr>
            <p:ph type="title"/>
          </p:nvPr>
        </p:nvSpPr>
        <p:spPr bwMode="auto">
          <a:prstGeom prst="rect">
            <a:avLst/>
          </a:prstGeom>
        </p:spPr>
        <p:txBody>
          <a:bodyPr vert="horz" wrap="square" lIns="91440" tIns="45720" rIns="91440" bIns="45720" numCol="1" rtlCol="0" anchor="ctr" anchorCtr="0" compatLnSpc="1">
            <a:prstTxWarp prst="textNoShape">
              <a:avLst/>
            </a:prstTxWarp>
            <a:normAutofit fontScale="90000"/>
          </a:bodyPr>
          <a:lstStyle>
            <a:lvl1pPr algn="l" defTabSz="914400" rtl="0" eaLnBrk="1" latinLnBrk="0" hangingPunct="1">
              <a:spcBef>
                <a:spcPct val="0"/>
              </a:spcBef>
              <a:buNone/>
              <a:defRPr sz="2400" b="1" kern="1200">
                <a:solidFill>
                  <a:schemeClr val="tx1"/>
                </a:solidFill>
                <a:latin typeface="+mj-lt"/>
                <a:ea typeface="+mj-ea"/>
                <a:cs typeface="+mj-cs"/>
              </a:defRPr>
            </a:lvl1pPr>
          </a:lstStyle>
          <a:p>
            <a:pPr algn="ctr"/>
            <a:r>
              <a:rPr lang="pl-PL" dirty="0" smtClean="0">
                <a:solidFill>
                  <a:srgbClr val="000099"/>
                </a:solidFill>
                <a:latin typeface="Times New Roman" pitchFamily="18" charset="0"/>
                <a:cs typeface="Times New Roman" pitchFamily="18" charset="0"/>
              </a:rPr>
              <a:t> </a:t>
            </a:r>
            <a:r>
              <a:rPr lang="pl-PL" sz="2000" dirty="0">
                <a:solidFill>
                  <a:srgbClr val="000099"/>
                </a:solidFill>
                <a:latin typeface="Times New Roman" pitchFamily="18" charset="0"/>
                <a:cs typeface="Times New Roman" pitchFamily="18" charset="0"/>
              </a:rPr>
              <a:t>Realizacja kontroli przewidzianych </a:t>
            </a:r>
            <a:br>
              <a:rPr lang="pl-PL" sz="2000" dirty="0">
                <a:solidFill>
                  <a:srgbClr val="000099"/>
                </a:solidFill>
                <a:latin typeface="Times New Roman" pitchFamily="18" charset="0"/>
                <a:cs typeface="Times New Roman" pitchFamily="18" charset="0"/>
              </a:rPr>
            </a:br>
            <a:r>
              <a:rPr lang="pl-PL" sz="2000" dirty="0">
                <a:solidFill>
                  <a:srgbClr val="000099"/>
                </a:solidFill>
                <a:latin typeface="Times New Roman" pitchFamily="18" charset="0"/>
                <a:cs typeface="Times New Roman" pitchFamily="18" charset="0"/>
              </a:rPr>
              <a:t>w planie nadzoru pedagogicznego Lubuskiego Kuratora Oświaty </a:t>
            </a:r>
            <a:br>
              <a:rPr lang="pl-PL" sz="2000" dirty="0">
                <a:solidFill>
                  <a:srgbClr val="000099"/>
                </a:solidFill>
                <a:latin typeface="Times New Roman" pitchFamily="18" charset="0"/>
                <a:cs typeface="Times New Roman" pitchFamily="18" charset="0"/>
              </a:rPr>
            </a:br>
            <a:r>
              <a:rPr lang="pl-PL" sz="2000" dirty="0">
                <a:solidFill>
                  <a:srgbClr val="000099"/>
                </a:solidFill>
                <a:latin typeface="Times New Roman" pitchFamily="18" charset="0"/>
                <a:cs typeface="Times New Roman" pitchFamily="18" charset="0"/>
              </a:rPr>
              <a:t>w roku szkolnym 2016/2017</a:t>
            </a:r>
            <a:endParaRPr lang="pl-PL" sz="2000" dirty="0" smtClean="0">
              <a:solidFill>
                <a:srgbClr val="000099"/>
              </a:solidFill>
              <a:latin typeface="Times New Roman" pitchFamily="18" charset="0"/>
              <a:cs typeface="Times New Roman" pitchFamily="18" charset="0"/>
            </a:endParaRPr>
          </a:p>
        </p:txBody>
      </p:sp>
      <p:graphicFrame>
        <p:nvGraphicFramePr>
          <p:cNvPr id="10" name="Wykres 9"/>
          <p:cNvGraphicFramePr>
            <a:graphicFrameLocks/>
          </p:cNvGraphicFramePr>
          <p:nvPr>
            <p:extLst>
              <p:ext uri="{D42A27DB-BD31-4B8C-83A1-F6EECF244321}">
                <p14:modId xmlns:p14="http://schemas.microsoft.com/office/powerpoint/2010/main" val="1944988024"/>
              </p:ext>
            </p:extLst>
          </p:nvPr>
        </p:nvGraphicFramePr>
        <p:xfrm>
          <a:off x="0" y="1340768"/>
          <a:ext cx="9906000" cy="5517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1598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
            </a:r>
            <a:br>
              <a:rPr lang="pl-PL" sz="3600" dirty="0" smtClean="0"/>
            </a:br>
            <a:r>
              <a:rPr lang="pl-PL" sz="3600" dirty="0" smtClean="0"/>
              <a:t>Program </a:t>
            </a:r>
            <a:r>
              <a:rPr lang="pl-PL" sz="3600" dirty="0"/>
              <a:t>wychowania przedszkolnego </a:t>
            </a:r>
          </a:p>
        </p:txBody>
      </p:sp>
      <p:sp>
        <p:nvSpPr>
          <p:cNvPr id="3" name="Symbol zastępczy zawartości 2"/>
          <p:cNvSpPr>
            <a:spLocks noGrp="1"/>
          </p:cNvSpPr>
          <p:nvPr>
            <p:ph idx="1"/>
          </p:nvPr>
        </p:nvSpPr>
        <p:spPr/>
        <p:txBody>
          <a:bodyPr/>
          <a:lstStyle/>
          <a:p>
            <a:pPr marL="0" indent="0" algn="just">
              <a:buNone/>
            </a:pPr>
            <a:r>
              <a:rPr lang="pl-PL" sz="2400" dirty="0" smtClean="0"/>
              <a:t>6. Program </a:t>
            </a:r>
            <a:r>
              <a:rPr lang="pl-PL" sz="2400" dirty="0"/>
              <a:t>wychowania przedszkolnego i programy nauczania, o których mowa w ust. 1 i 3, </a:t>
            </a:r>
            <a:r>
              <a:rPr lang="pl-PL" sz="2400" u="sng" dirty="0">
                <a:solidFill>
                  <a:schemeClr val="tx2">
                    <a:lumMod val="60000"/>
                    <a:lumOff val="40000"/>
                  </a:schemeClr>
                </a:solidFill>
              </a:rPr>
              <a:t>mogą obejmować treści nauczania wykraczające poza zakres treści nauczania ustalonych w podstawie programowej wychowania przedszkolnego</a:t>
            </a:r>
            <a:r>
              <a:rPr lang="pl-PL" sz="2400" dirty="0"/>
              <a:t>, treści nauczania ustalonych dla danych zajęć edukacyjnych w podstawie programowej kształcenia ogólnego albo treści nauczania ustalonych w formie efektów kształcenia dla danego zawodu w podstawie programowej kształcenia w zawodach. </a:t>
            </a:r>
          </a:p>
          <a:p>
            <a:pPr marL="0" indent="0" algn="just">
              <a:buNone/>
            </a:pPr>
            <a:r>
              <a:rPr lang="pl-PL" sz="2400" dirty="0"/>
              <a:t>5. Program wychowania przedszkolnego i programy nauczania, o których mowa w ust. 1 i 3, </a:t>
            </a:r>
            <a:r>
              <a:rPr lang="pl-PL" sz="2400" u="sng" dirty="0">
                <a:solidFill>
                  <a:schemeClr val="tx2">
                    <a:lumMod val="60000"/>
                    <a:lumOff val="40000"/>
                  </a:schemeClr>
                </a:solidFill>
              </a:rPr>
              <a:t>powinny być dostosowane do potrzeb i możliwości uczniów, dla których są przeznaczone. </a:t>
            </a:r>
          </a:p>
          <a:p>
            <a:pPr algn="just"/>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100</a:t>
            </a:fld>
            <a:endParaRPr lang="pl-PL" altLang="en-US">
              <a:solidFill>
                <a:prstClr val="black">
                  <a:tint val="75000"/>
                </a:prstClr>
              </a:solidFill>
            </a:endParaRPr>
          </a:p>
        </p:txBody>
      </p:sp>
    </p:spTree>
    <p:extLst>
      <p:ext uri="{BB962C8B-B14F-4D97-AF65-F5344CB8AC3E}">
        <p14:creationId xmlns:p14="http://schemas.microsoft.com/office/powerpoint/2010/main" val="140763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
            </a:r>
            <a:br>
              <a:rPr lang="pl-PL" sz="3600" dirty="0" smtClean="0"/>
            </a:br>
            <a:r>
              <a:rPr lang="pl-PL" sz="3600" dirty="0" smtClean="0"/>
              <a:t>Program </a:t>
            </a:r>
            <a:r>
              <a:rPr lang="pl-PL" sz="3600" dirty="0"/>
              <a:t>wychowania przedszkolnego </a:t>
            </a:r>
          </a:p>
        </p:txBody>
      </p:sp>
      <p:sp>
        <p:nvSpPr>
          <p:cNvPr id="3" name="Symbol zastępczy zawartości 2"/>
          <p:cNvSpPr>
            <a:spLocks noGrp="1"/>
          </p:cNvSpPr>
          <p:nvPr>
            <p:ph idx="1"/>
          </p:nvPr>
        </p:nvSpPr>
        <p:spPr/>
        <p:txBody>
          <a:bodyPr/>
          <a:lstStyle/>
          <a:p>
            <a:pPr marL="0" indent="0">
              <a:buNone/>
            </a:pPr>
            <a:endParaRPr lang="pl-PL" sz="2400" dirty="0" smtClean="0"/>
          </a:p>
          <a:p>
            <a:pPr marL="0" indent="0">
              <a:buNone/>
            </a:pPr>
            <a:r>
              <a:rPr lang="pl-PL" sz="2400" dirty="0" smtClean="0"/>
              <a:t>6</a:t>
            </a:r>
            <a:r>
              <a:rPr lang="pl-PL" sz="2400" dirty="0"/>
              <a:t>. Dyrektor przedszkola lub szkoły, po zasięgnięciu opinii rady pedagogicznej, </a:t>
            </a:r>
            <a:r>
              <a:rPr lang="pl-PL" sz="2400" u="sng" dirty="0">
                <a:solidFill>
                  <a:schemeClr val="tx2">
                    <a:lumMod val="60000"/>
                    <a:lumOff val="40000"/>
                  </a:schemeClr>
                </a:solidFill>
              </a:rPr>
              <a:t>dopuszcza do użytku w danym przedszkolu </a:t>
            </a:r>
            <a:r>
              <a:rPr lang="pl-PL" sz="2400" dirty="0"/>
              <a:t>lub danej szkole przedstawiony przez nauczyciela lub zespół nauczycieli program wychowania przedszkolnego lub programy nauczania, o których mowa w ust. 1 i 3. </a:t>
            </a:r>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101</a:t>
            </a:fld>
            <a:endParaRPr lang="pl-PL" altLang="en-US">
              <a:solidFill>
                <a:prstClr val="black">
                  <a:tint val="75000"/>
                </a:prstClr>
              </a:solidFill>
            </a:endParaRPr>
          </a:p>
        </p:txBody>
      </p:sp>
    </p:spTree>
    <p:extLst>
      <p:ext uri="{BB962C8B-B14F-4D97-AF65-F5344CB8AC3E}">
        <p14:creationId xmlns:p14="http://schemas.microsoft.com/office/powerpoint/2010/main" val="131794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
            </a:r>
            <a:br>
              <a:rPr lang="pl-PL" sz="3600" dirty="0" smtClean="0"/>
            </a:br>
            <a:r>
              <a:rPr lang="pl-PL" sz="3600" dirty="0" smtClean="0"/>
              <a:t>Program </a:t>
            </a:r>
            <a:r>
              <a:rPr lang="pl-PL" sz="3600" dirty="0"/>
              <a:t>wychowania przedszkolnego </a:t>
            </a:r>
          </a:p>
        </p:txBody>
      </p:sp>
      <p:sp>
        <p:nvSpPr>
          <p:cNvPr id="3" name="Symbol zastępczy zawartości 2"/>
          <p:cNvSpPr>
            <a:spLocks noGrp="1"/>
          </p:cNvSpPr>
          <p:nvPr>
            <p:ph idx="1"/>
          </p:nvPr>
        </p:nvSpPr>
        <p:spPr/>
        <p:txBody>
          <a:bodyPr/>
          <a:lstStyle/>
          <a:p>
            <a:pPr marL="0" indent="0">
              <a:buNone/>
            </a:pPr>
            <a:endParaRPr lang="pl-PL" sz="2000" dirty="0" smtClean="0"/>
          </a:p>
          <a:p>
            <a:pPr marL="0" indent="0" algn="just">
              <a:buNone/>
            </a:pPr>
            <a:r>
              <a:rPr lang="pl-PL" sz="2000" dirty="0" smtClean="0"/>
              <a:t>7. Dopuszczone </a:t>
            </a:r>
            <a:r>
              <a:rPr lang="pl-PL" sz="2000" dirty="0"/>
              <a:t>do użytku w danym przedszkolu lub danej szkole programy wychowania przedszkolnego lub </a:t>
            </a:r>
            <a:r>
              <a:rPr lang="pl-PL" sz="2000" dirty="0" smtClean="0"/>
              <a:t>programy </a:t>
            </a:r>
            <a:r>
              <a:rPr lang="pl-PL" sz="2000" dirty="0"/>
              <a:t>nauczania, o których mowa w ust. 1 i 3, stanowią odpowiednio </a:t>
            </a:r>
            <a:r>
              <a:rPr lang="pl-PL" sz="2000" u="sng" dirty="0">
                <a:solidFill>
                  <a:schemeClr val="tx2">
                    <a:lumMod val="60000"/>
                    <a:lumOff val="40000"/>
                  </a:schemeClr>
                </a:solidFill>
              </a:rPr>
              <a:t>zestaw programów wychowania przedsz</a:t>
            </a:r>
            <a:r>
              <a:rPr lang="pl-PL" sz="2000" dirty="0"/>
              <a:t>kolnego lub szkolny zestaw programów nauczania. </a:t>
            </a:r>
            <a:endParaRPr lang="pl-PL" sz="2000" dirty="0" smtClean="0"/>
          </a:p>
          <a:p>
            <a:pPr marL="0" indent="0" algn="just">
              <a:buNone/>
            </a:pPr>
            <a:r>
              <a:rPr lang="pl-PL" sz="2000" u="sng" dirty="0" smtClean="0">
                <a:solidFill>
                  <a:schemeClr val="tx2">
                    <a:lumMod val="60000"/>
                    <a:lumOff val="40000"/>
                  </a:schemeClr>
                </a:solidFill>
              </a:rPr>
              <a:t>Dyrektor </a:t>
            </a:r>
            <a:r>
              <a:rPr lang="pl-PL" sz="2000" u="sng" dirty="0">
                <a:solidFill>
                  <a:schemeClr val="tx2">
                    <a:lumMod val="60000"/>
                    <a:lumOff val="40000"/>
                  </a:schemeClr>
                </a:solidFill>
              </a:rPr>
              <a:t>przedszkola </a:t>
            </a:r>
            <a:r>
              <a:rPr lang="pl-PL" sz="2000" dirty="0"/>
              <a:t>lub szkoły jest </a:t>
            </a:r>
            <a:r>
              <a:rPr lang="pl-PL" sz="2000" u="sng" dirty="0">
                <a:solidFill>
                  <a:schemeClr val="tx2">
                    <a:lumMod val="60000"/>
                    <a:lumOff val="40000"/>
                  </a:schemeClr>
                </a:solidFill>
              </a:rPr>
              <a:t>odpowiedzialny</a:t>
            </a:r>
            <a:r>
              <a:rPr lang="pl-PL" sz="2000" dirty="0"/>
              <a:t> za uwzględnienie w </a:t>
            </a:r>
            <a:r>
              <a:rPr lang="pl-PL" sz="2000" u="sng" dirty="0">
                <a:solidFill>
                  <a:schemeClr val="tx2">
                    <a:lumMod val="60000"/>
                    <a:lumOff val="40000"/>
                  </a:schemeClr>
                </a:solidFill>
              </a:rPr>
              <a:t>zestawie programów </a:t>
            </a:r>
            <a:r>
              <a:rPr lang="pl-PL" sz="2000" dirty="0"/>
              <a:t>wychowania przedszkolnego i szkolnym zestawie programów nauczania </a:t>
            </a:r>
            <a:r>
              <a:rPr lang="pl-PL" sz="2000" u="sng" dirty="0">
                <a:solidFill>
                  <a:schemeClr val="tx2">
                    <a:lumMod val="60000"/>
                    <a:lumOff val="40000"/>
                  </a:schemeClr>
                </a:solidFill>
              </a:rPr>
              <a:t>całości odpowiednio podstawy programowej wychowania przedszkolnego lub </a:t>
            </a:r>
            <a:r>
              <a:rPr lang="pl-PL" sz="2000" dirty="0"/>
              <a:t>podstawy programowej kształcenia ogólnego ustalonej dla danego etapu edukacyjnego, a w przypadku szkoły prowadzącej kształcenie zawodowe – także całości podstawy programowej kształcenia w za-wodach, w których kształci szkoła. </a:t>
            </a:r>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102</a:t>
            </a:fld>
            <a:endParaRPr lang="pl-PL" altLang="en-US">
              <a:solidFill>
                <a:prstClr val="black">
                  <a:tint val="75000"/>
                </a:prstClr>
              </a:solidFill>
            </a:endParaRPr>
          </a:p>
        </p:txBody>
      </p:sp>
    </p:spTree>
    <p:extLst>
      <p:ext uri="{BB962C8B-B14F-4D97-AF65-F5344CB8AC3E}">
        <p14:creationId xmlns:p14="http://schemas.microsoft.com/office/powerpoint/2010/main" val="1572985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ctrTitle"/>
          </p:nvPr>
        </p:nvSpPr>
        <p:spPr>
          <a:xfrm>
            <a:off x="818541" y="3356992"/>
            <a:ext cx="8420100" cy="1470025"/>
          </a:xfrm>
        </p:spPr>
        <p:txBody>
          <a:bodyPr/>
          <a:lstStyle/>
          <a:p>
            <a:pPr marL="355600" lvl="0" indent="-355600"/>
            <a:r>
              <a:rPr lang="pl-PL" b="1" dirty="0">
                <a:solidFill>
                  <a:prstClr val="black"/>
                </a:solidFill>
              </a:rPr>
              <a:t/>
            </a:r>
            <a:br>
              <a:rPr lang="pl-PL" b="1" dirty="0">
                <a:solidFill>
                  <a:prstClr val="black"/>
                </a:solidFill>
              </a:rPr>
            </a:br>
            <a:r>
              <a:rPr lang="pl-PL" sz="4000" b="1" dirty="0">
                <a:solidFill>
                  <a:prstClr val="black"/>
                </a:solidFill>
              </a:rPr>
              <a:t/>
            </a:r>
            <a:br>
              <a:rPr lang="pl-PL" sz="4000" b="1" dirty="0">
                <a:solidFill>
                  <a:prstClr val="black"/>
                </a:solidFill>
              </a:rPr>
            </a:br>
            <a:r>
              <a:rPr lang="pl-PL" sz="4000" b="1" dirty="0">
                <a:solidFill>
                  <a:prstClr val="black"/>
                </a:solidFill>
              </a:rPr>
              <a:t> </a:t>
            </a:r>
            <a:br>
              <a:rPr lang="pl-PL" sz="4000" b="1" dirty="0">
                <a:solidFill>
                  <a:prstClr val="black"/>
                </a:solidFill>
              </a:rPr>
            </a:br>
            <a:r>
              <a:rPr lang="pl-PL" dirty="0"/>
              <a:t/>
            </a:r>
            <a:br>
              <a:rPr lang="pl-PL" dirty="0"/>
            </a:br>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103</a:t>
            </a:fld>
            <a:endParaRPr lang="pl-PL" altLang="en-US">
              <a:solidFill>
                <a:prstClr val="black">
                  <a:tint val="75000"/>
                </a:prstClr>
              </a:solidFill>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00" y="54000"/>
            <a:ext cx="9828000" cy="68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97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bwMode="auto">
          <a:xfrm>
            <a:off x="742950" y="2204866"/>
            <a:ext cx="8420100" cy="1470025"/>
          </a:xfrm>
        </p:spPr>
        <p:txBody>
          <a:bodyPr wrap="square" numCol="1" anchorCtr="0" compatLnSpc="1">
            <a:prstTxWarp prst="textNoShape">
              <a:avLst/>
            </a:prstTxWarp>
            <a:normAutofit fontScale="90000"/>
          </a:bodyPr>
          <a:lstStyle/>
          <a:p>
            <a:pPr marL="228600" lvl="0" indent="-228600"/>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000" dirty="0" smtClean="0">
                <a:solidFill>
                  <a:srgbClr val="000099"/>
                </a:solidFill>
                <a:latin typeface="Times New Roman" panose="02020603050405020304" pitchFamily="18" charset="0"/>
                <a:cs typeface="Times New Roman" panose="02020603050405020304" pitchFamily="18" charset="0"/>
              </a:rPr>
              <a:t>Zadania </a:t>
            </a:r>
            <a:r>
              <a:rPr lang="pl-PL" sz="4000" dirty="0">
                <a:solidFill>
                  <a:srgbClr val="000099"/>
                </a:solidFill>
                <a:latin typeface="Times New Roman" panose="02020603050405020304" pitchFamily="18" charset="0"/>
                <a:cs typeface="Times New Roman" panose="02020603050405020304" pitchFamily="18" charset="0"/>
              </a:rPr>
              <a:t>dyrektora </a:t>
            </a:r>
            <a:r>
              <a:rPr lang="pl-PL" sz="4000" dirty="0" smtClean="0">
                <a:solidFill>
                  <a:srgbClr val="000099"/>
                </a:solidFill>
                <a:latin typeface="Times New Roman" panose="02020603050405020304" pitchFamily="18" charset="0"/>
                <a:cs typeface="Times New Roman" panose="02020603050405020304" pitchFamily="18" charset="0"/>
              </a:rPr>
              <a:t>w kontekście zmian w prawie oświatowym</a:t>
            </a:r>
            <a:br>
              <a:rPr lang="pl-PL" sz="4000" dirty="0" smtClean="0">
                <a:solidFill>
                  <a:srgbClr val="000099"/>
                </a:solidFill>
                <a:latin typeface="Times New Roman" panose="02020603050405020304" pitchFamily="18" charset="0"/>
                <a:cs typeface="Times New Roman" panose="02020603050405020304" pitchFamily="18" charset="0"/>
              </a:rPr>
            </a:br>
            <a:endParaRPr lang="pl-PL" sz="4000" dirty="0">
              <a:solidFill>
                <a:srgbClr val="000099"/>
              </a:solidFill>
              <a:latin typeface="Times New Roman" panose="02020603050405020304" pitchFamily="18" charset="0"/>
              <a:cs typeface="Times New Roman" panose="02020603050405020304" pitchFamily="18" charset="0"/>
            </a:endParaRPr>
          </a:p>
        </p:txBody>
      </p:sp>
      <p:sp>
        <p:nvSpPr>
          <p:cNvPr id="4"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90573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normAutofit/>
          </a:bodyPr>
          <a:lstStyle/>
          <a:p>
            <a:pPr algn="ctr"/>
            <a:r>
              <a:rPr lang="pl-PL" sz="1800" dirty="0">
                <a:solidFill>
                  <a:srgbClr val="000099"/>
                </a:solidFill>
                <a:latin typeface="Times New Roman" panose="02020603050405020304" pitchFamily="18" charset="0"/>
                <a:cs typeface="Times New Roman" panose="02020603050405020304" pitchFamily="18" charset="0"/>
              </a:rPr>
              <a:t>Zadania dyrektora </a:t>
            </a:r>
            <a:r>
              <a:rPr lang="pl-PL" sz="1800" dirty="0" smtClean="0">
                <a:solidFill>
                  <a:srgbClr val="000099"/>
                </a:solidFill>
                <a:latin typeface="Times New Roman" panose="02020603050405020304" pitchFamily="18" charset="0"/>
                <a:cs typeface="Times New Roman" panose="02020603050405020304" pitchFamily="18" charset="0"/>
              </a:rPr>
              <a:t>przedszkola w </a:t>
            </a:r>
            <a:r>
              <a:rPr lang="pl-PL" sz="1800" dirty="0">
                <a:solidFill>
                  <a:srgbClr val="000099"/>
                </a:solidFill>
                <a:latin typeface="Times New Roman" panose="02020603050405020304" pitchFamily="18" charset="0"/>
                <a:cs typeface="Times New Roman" panose="02020603050405020304" pitchFamily="18" charset="0"/>
              </a:rPr>
              <a:t>kontekście zmian w prawie oświatowym</a:t>
            </a:r>
            <a:endParaRPr lang="pl-PL" altLang="pl-PL" sz="1800" dirty="0" smtClean="0">
              <a:solidFill>
                <a:srgbClr val="0000A3"/>
              </a:solidFill>
              <a:latin typeface="Times New Roman" panose="02020603050405020304" pitchFamily="18" charset="0"/>
              <a:cs typeface="Times New Roman" panose="02020603050405020304" pitchFamily="18" charset="0"/>
            </a:endParaRPr>
          </a:p>
        </p:txBody>
      </p:sp>
      <p:sp>
        <p:nvSpPr>
          <p:cNvPr id="15363" name="Symbol zastępczy zawartości 2"/>
          <p:cNvSpPr>
            <a:spLocks noGrp="1"/>
          </p:cNvSpPr>
          <p:nvPr>
            <p:ph idx="1"/>
          </p:nvPr>
        </p:nvSpPr>
        <p:spPr>
          <a:xfrm>
            <a:off x="154781" y="1428750"/>
            <a:ext cx="9596438" cy="5168602"/>
          </a:xfrm>
        </p:spPr>
        <p:txBody>
          <a:bodyPr>
            <a:normAutofit/>
          </a:bodyPr>
          <a:lstStyle/>
          <a:p>
            <a:pPr marL="342900" indent="-342900" algn="just">
              <a:buFont typeface="Wingdings" pitchFamily="2" charset="2"/>
              <a:buChar char="v"/>
            </a:pPr>
            <a:r>
              <a:rPr lang="pl-PL" sz="1800" dirty="0" smtClean="0">
                <a:latin typeface="Times New Roman" panose="02020603050405020304" pitchFamily="18" charset="0"/>
                <a:cs typeface="Times New Roman" panose="02020603050405020304" pitchFamily="18" charset="0"/>
              </a:rPr>
              <a:t>Powołanie zespołu do opracowania i wprowadzenia zmian w statucie przedszkola. Dotychczasowe statuty zachowują moc do dnia wejścia w życie statutów wydanych na podstawie ustawy – Prawo oświatowe, nie dłużej jednak niż </a:t>
            </a:r>
            <a:r>
              <a:rPr lang="pl-PL" sz="1800" b="1" dirty="0" smtClean="0">
                <a:solidFill>
                  <a:srgbClr val="FF0000"/>
                </a:solidFill>
                <a:latin typeface="Times New Roman" panose="02020603050405020304" pitchFamily="18" charset="0"/>
                <a:cs typeface="Times New Roman" panose="02020603050405020304" pitchFamily="18" charset="0"/>
              </a:rPr>
              <a:t>do 30 listopada 2017 r. </a:t>
            </a:r>
            <a:endParaRPr lang="pl-PL" sz="1800" dirty="0" smtClean="0">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pl-PL" sz="1800" dirty="0" smtClean="0">
                <a:solidFill>
                  <a:srgbClr val="0000A3"/>
                </a:solidFill>
                <a:latin typeface="Times New Roman" panose="02020603050405020304" pitchFamily="18" charset="0"/>
                <a:cs typeface="Times New Roman" panose="02020603050405020304" pitchFamily="18" charset="0"/>
              </a:rPr>
              <a:t>Rozpoznanie </a:t>
            </a:r>
            <a:r>
              <a:rPr lang="pl-PL" sz="1800" dirty="0">
                <a:solidFill>
                  <a:srgbClr val="0000A3"/>
                </a:solidFill>
                <a:latin typeface="Times New Roman" panose="02020603050405020304" pitchFamily="18" charset="0"/>
                <a:cs typeface="Times New Roman" panose="02020603050405020304" pitchFamily="18" charset="0"/>
              </a:rPr>
              <a:t>i zaspokojenie potrzeb nauczycieli w zakresie realizacji nowej podstawy programowej, np. wspólna analiza treści, wyjaśnienie wątpliwości, zdefiniowanie obszarów </a:t>
            </a:r>
            <a:r>
              <a:rPr lang="pl-PL" sz="1800" dirty="0" smtClean="0">
                <a:solidFill>
                  <a:srgbClr val="0000A3"/>
                </a:solidFill>
                <a:latin typeface="Times New Roman" panose="02020603050405020304" pitchFamily="18" charset="0"/>
                <a:cs typeface="Times New Roman" panose="02020603050405020304" pitchFamily="18" charset="0"/>
              </a:rPr>
              <a:t>doskonalenia. </a:t>
            </a:r>
          </a:p>
          <a:p>
            <a:pPr marL="342900" indent="-342900" algn="just">
              <a:buFont typeface="Wingdings" pitchFamily="2" charset="2"/>
              <a:buChar char="v"/>
            </a:pPr>
            <a:r>
              <a:rPr lang="pl-PL" sz="1800" dirty="0" smtClean="0">
                <a:solidFill>
                  <a:srgbClr val="0000A3"/>
                </a:solidFill>
                <a:latin typeface="Times New Roman" panose="02020603050405020304" pitchFamily="18" charset="0"/>
                <a:cs typeface="Times New Roman" panose="02020603050405020304" pitchFamily="18" charset="0"/>
              </a:rPr>
              <a:t>Zorganizowanie wspomagania nauczycieli, ze szczególnym zwróceniem uwagi poznanie przez nauczycieli warunków i sposobu realizacji podstawy programowej.</a:t>
            </a:r>
            <a:endParaRPr lang="pl-PL" sz="1800" dirty="0">
              <a:solidFill>
                <a:srgbClr val="0000A3"/>
              </a:solidFill>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pl-PL" sz="1800" dirty="0" smtClean="0">
                <a:solidFill>
                  <a:srgbClr val="0000A3"/>
                </a:solidFill>
                <a:latin typeface="Times New Roman" panose="02020603050405020304" pitchFamily="18" charset="0"/>
                <a:cs typeface="Times New Roman" panose="02020603050405020304" pitchFamily="18" charset="0"/>
              </a:rPr>
              <a:t>Zapewnienie </a:t>
            </a:r>
            <a:r>
              <a:rPr lang="pl-PL" sz="1800" dirty="0">
                <a:solidFill>
                  <a:srgbClr val="0000A3"/>
                </a:solidFill>
                <a:latin typeface="Times New Roman" panose="02020603050405020304" pitchFamily="18" charset="0"/>
                <a:cs typeface="Times New Roman" panose="02020603050405020304" pitchFamily="18" charset="0"/>
              </a:rPr>
              <a:t>warunków organizacyjnych przedszkola w zakresie możliwości realizacji zadań określonych w nowej podstawie programowej.</a:t>
            </a:r>
          </a:p>
          <a:p>
            <a:pPr marL="342900" indent="-342900" algn="just">
              <a:buFont typeface="Wingdings" pitchFamily="2" charset="2"/>
              <a:buChar char="v"/>
            </a:pPr>
            <a:r>
              <a:rPr lang="pl-PL" sz="1800" dirty="0" smtClean="0">
                <a:latin typeface="Times New Roman" panose="02020603050405020304" pitchFamily="18" charset="0"/>
                <a:cs typeface="Times New Roman" panose="02020603050405020304" pitchFamily="18" charset="0"/>
              </a:rPr>
              <a:t>Ustalenie zasad dopuszczania do użytku programów wychowania przedszkolnego.</a:t>
            </a:r>
          </a:p>
          <a:p>
            <a:pPr marL="342900" indent="-342900" algn="just">
              <a:buFont typeface="Wingdings" pitchFamily="2" charset="2"/>
              <a:buChar char="v"/>
            </a:pPr>
            <a:r>
              <a:rPr lang="pl-PL" sz="1800" dirty="0" smtClean="0">
                <a:latin typeface="Times New Roman" panose="02020603050405020304" pitchFamily="18" charset="0"/>
                <a:cs typeface="Times New Roman" panose="02020603050405020304" pitchFamily="18" charset="0"/>
              </a:rPr>
              <a:t>Dopuszczenie </a:t>
            </a:r>
            <a:r>
              <a:rPr lang="pl-PL" sz="1800" dirty="0">
                <a:latin typeface="Times New Roman" panose="02020603050405020304" pitchFamily="18" charset="0"/>
                <a:cs typeface="Times New Roman" panose="02020603050405020304" pitchFamily="18" charset="0"/>
              </a:rPr>
              <a:t>do użytku i ustalenie, po zasięgnięciu opinii rady pedagogicznej, zestawu programów wychowania </a:t>
            </a:r>
            <a:r>
              <a:rPr lang="pl-PL" sz="1800" dirty="0" smtClean="0">
                <a:latin typeface="Times New Roman" panose="02020603050405020304" pitchFamily="18" charset="0"/>
                <a:cs typeface="Times New Roman" panose="02020603050405020304" pitchFamily="18" charset="0"/>
              </a:rPr>
              <a:t>przedszkolnego. </a:t>
            </a:r>
          </a:p>
          <a:p>
            <a:pPr marL="342900" indent="-342900" algn="just">
              <a:buFont typeface="Wingdings" pitchFamily="2" charset="2"/>
              <a:buChar char="v"/>
            </a:pPr>
            <a:r>
              <a:rPr lang="pl-PL" sz="1800" dirty="0" smtClean="0">
                <a:latin typeface="Times New Roman" panose="02020603050405020304" pitchFamily="18" charset="0"/>
                <a:cs typeface="Times New Roman" panose="02020603050405020304" pitchFamily="18" charset="0"/>
              </a:rPr>
              <a:t>Określenie zasad planowania pracy z dzieckiem.</a:t>
            </a:r>
            <a:endParaRPr lang="pl-PL" sz="1800"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pl-PL" sz="1800" dirty="0" smtClean="0">
                <a:latin typeface="Times New Roman" panose="02020603050405020304" pitchFamily="18" charset="0"/>
                <a:cs typeface="Times New Roman" panose="02020603050405020304" pitchFamily="18" charset="0"/>
              </a:rPr>
              <a:t>Ustalenie </a:t>
            </a:r>
            <a:r>
              <a:rPr lang="pl-PL" sz="1800" dirty="0">
                <a:latin typeface="Times New Roman" panose="02020603050405020304" pitchFamily="18" charset="0"/>
                <a:cs typeface="Times New Roman" panose="02020603050405020304" pitchFamily="18" charset="0"/>
              </a:rPr>
              <a:t>sposobu prowadzenia dokumentacji </a:t>
            </a:r>
            <a:r>
              <a:rPr lang="pl-PL" sz="1800" dirty="0" smtClean="0">
                <a:latin typeface="Times New Roman" panose="02020603050405020304" pitchFamily="18" charset="0"/>
                <a:cs typeface="Times New Roman" panose="02020603050405020304" pitchFamily="18" charset="0"/>
              </a:rPr>
              <a:t>przez nauczycieli (diagnozowanie</a:t>
            </a:r>
            <a:r>
              <a:rPr lang="pl-PL" sz="1800" dirty="0">
                <a:latin typeface="Times New Roman" panose="02020603050405020304" pitchFamily="18" charset="0"/>
                <a:cs typeface="Times New Roman" panose="02020603050405020304" pitchFamily="18" charset="0"/>
              </a:rPr>
              <a:t>, obserwacje dzieci, plany pracy, ocena osiągnięć itd</a:t>
            </a:r>
            <a:r>
              <a:rPr lang="pl-PL" sz="1800" dirty="0" smtClean="0">
                <a:latin typeface="Times New Roman" panose="02020603050405020304" pitchFamily="18" charset="0"/>
                <a:cs typeface="Times New Roman" panose="02020603050405020304" pitchFamily="18" charset="0"/>
              </a:rPr>
              <a:t>.)</a:t>
            </a:r>
          </a:p>
          <a:p>
            <a:pPr algn="just"/>
            <a:endParaRPr lang="pl-PL"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60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normAutofit/>
          </a:bodyPr>
          <a:lstStyle/>
          <a:p>
            <a:pPr algn="ctr"/>
            <a:r>
              <a:rPr lang="pl-PL" sz="1800" dirty="0">
                <a:solidFill>
                  <a:srgbClr val="000099"/>
                </a:solidFill>
                <a:latin typeface="Times New Roman" panose="02020603050405020304" pitchFamily="18" charset="0"/>
                <a:cs typeface="Times New Roman" panose="02020603050405020304" pitchFamily="18" charset="0"/>
              </a:rPr>
              <a:t>Zadania dyrektora </a:t>
            </a:r>
            <a:r>
              <a:rPr lang="pl-PL" sz="1800" dirty="0" smtClean="0">
                <a:solidFill>
                  <a:srgbClr val="000099"/>
                </a:solidFill>
                <a:latin typeface="Times New Roman" panose="02020603050405020304" pitchFamily="18" charset="0"/>
                <a:cs typeface="Times New Roman" panose="02020603050405020304" pitchFamily="18" charset="0"/>
              </a:rPr>
              <a:t>przedszkola w </a:t>
            </a:r>
            <a:r>
              <a:rPr lang="pl-PL" sz="1800" dirty="0">
                <a:solidFill>
                  <a:srgbClr val="000099"/>
                </a:solidFill>
                <a:latin typeface="Times New Roman" panose="02020603050405020304" pitchFamily="18" charset="0"/>
                <a:cs typeface="Times New Roman" panose="02020603050405020304" pitchFamily="18" charset="0"/>
              </a:rPr>
              <a:t>kontekście zmian w prawie oświatowym</a:t>
            </a:r>
            <a:endParaRPr lang="pl-PL" altLang="pl-PL" sz="1800" dirty="0" smtClean="0">
              <a:solidFill>
                <a:srgbClr val="0000A3"/>
              </a:solidFill>
              <a:latin typeface="Times New Roman" panose="02020603050405020304" pitchFamily="18" charset="0"/>
              <a:cs typeface="Times New Roman" panose="02020603050405020304" pitchFamily="18" charset="0"/>
            </a:endParaRPr>
          </a:p>
        </p:txBody>
      </p:sp>
      <p:sp>
        <p:nvSpPr>
          <p:cNvPr id="15363" name="Symbol zastępczy zawartości 2"/>
          <p:cNvSpPr>
            <a:spLocks noGrp="1"/>
          </p:cNvSpPr>
          <p:nvPr>
            <p:ph idx="1"/>
          </p:nvPr>
        </p:nvSpPr>
        <p:spPr>
          <a:xfrm>
            <a:off x="154781" y="1428750"/>
            <a:ext cx="9596438" cy="4953000"/>
          </a:xfrm>
        </p:spPr>
        <p:txBody>
          <a:bodyPr>
            <a:normAutofit/>
          </a:bodyPr>
          <a:lstStyle/>
          <a:p>
            <a:pPr marL="342900" indent="-342900" algn="just">
              <a:buFont typeface="Wingdings" pitchFamily="2" charset="2"/>
              <a:buChar char="v"/>
            </a:pPr>
            <a:r>
              <a:rPr lang="pl-PL" sz="1800" dirty="0" smtClean="0">
                <a:solidFill>
                  <a:srgbClr val="00B050"/>
                </a:solidFill>
                <a:latin typeface="Times New Roman" panose="02020603050405020304" pitchFamily="18" charset="0"/>
                <a:cs typeface="Times New Roman" panose="02020603050405020304" pitchFamily="18" charset="0"/>
              </a:rPr>
              <a:t>Monitorowanie wdrażania nowej podstawy programowej:</a:t>
            </a:r>
          </a:p>
          <a:p>
            <a:pPr marL="342900" indent="-342900" algn="just">
              <a:buFont typeface="Wingdings" pitchFamily="2" charset="2"/>
              <a:buChar char="q"/>
            </a:pPr>
            <a:r>
              <a:rPr lang="pl-PL" sz="1800" dirty="0" smtClean="0">
                <a:latin typeface="Times New Roman" panose="02020603050405020304" pitchFamily="18" charset="0"/>
                <a:cs typeface="Times New Roman" panose="02020603050405020304" pitchFamily="18" charset="0"/>
              </a:rPr>
              <a:t>Opracowanie planu monitorowania i włączenie go do planu nadzoru</a:t>
            </a:r>
          </a:p>
          <a:p>
            <a:pPr marL="342900" indent="-342900" algn="just">
              <a:buFont typeface="Wingdings" pitchFamily="2" charset="2"/>
              <a:buChar char="q"/>
            </a:pPr>
            <a:r>
              <a:rPr lang="pl-PL" sz="1800" dirty="0" smtClean="0">
                <a:latin typeface="Times New Roman" panose="02020603050405020304" pitchFamily="18" charset="0"/>
                <a:cs typeface="Times New Roman" panose="02020603050405020304" pitchFamily="18" charset="0"/>
              </a:rPr>
              <a:t>Informowanie nauczycieli o formach i terminach kontroli</a:t>
            </a:r>
          </a:p>
          <a:p>
            <a:pPr marL="342900" indent="-342900" algn="just">
              <a:buFont typeface="Wingdings" pitchFamily="2" charset="2"/>
              <a:buChar char="q"/>
            </a:pPr>
            <a:r>
              <a:rPr lang="pl-PL" sz="1800" dirty="0" smtClean="0">
                <a:latin typeface="Times New Roman" panose="02020603050405020304" pitchFamily="18" charset="0"/>
                <a:cs typeface="Times New Roman" panose="02020603050405020304" pitchFamily="18" charset="0"/>
              </a:rPr>
              <a:t>Opracowanie narzędzi kontroli</a:t>
            </a:r>
          </a:p>
          <a:p>
            <a:pPr marL="342900" indent="-342900" algn="just">
              <a:buFont typeface="Wingdings" pitchFamily="2" charset="2"/>
              <a:buChar char="q"/>
            </a:pPr>
            <a:r>
              <a:rPr lang="pl-PL" sz="1800" dirty="0" smtClean="0">
                <a:latin typeface="Times New Roman" panose="02020603050405020304" pitchFamily="18" charset="0"/>
                <a:cs typeface="Times New Roman" panose="02020603050405020304" pitchFamily="18" charset="0"/>
              </a:rPr>
              <a:t>Przestrzeganie systematyczności i prawidłowości kontroli</a:t>
            </a:r>
          </a:p>
          <a:p>
            <a:pPr marL="342900" indent="-342900" algn="just">
              <a:buFont typeface="Wingdings" pitchFamily="2" charset="2"/>
              <a:buChar char="q"/>
            </a:pPr>
            <a:r>
              <a:rPr lang="pl-PL" sz="1800" dirty="0" smtClean="0">
                <a:latin typeface="Times New Roman" panose="02020603050405020304" pitchFamily="18" charset="0"/>
                <a:cs typeface="Times New Roman" panose="02020603050405020304" pitchFamily="18" charset="0"/>
              </a:rPr>
              <a:t>Określanie wniosków i wdrażanie rekomendacji z przeprowadzonych kontroli</a:t>
            </a:r>
          </a:p>
          <a:p>
            <a:pPr marL="342900" indent="-342900" algn="just">
              <a:buFont typeface="Wingdings" pitchFamily="2" charset="2"/>
              <a:buChar char="q"/>
            </a:pPr>
            <a:r>
              <a:rPr lang="pl-PL" sz="1800" dirty="0" smtClean="0">
                <a:latin typeface="Times New Roman" panose="02020603050405020304" pitchFamily="18" charset="0"/>
                <a:cs typeface="Times New Roman" panose="02020603050405020304" pitchFamily="18" charset="0"/>
              </a:rPr>
              <a:t>Przekazywanie systematycznej informacji zwrotnej nauczycielom</a:t>
            </a:r>
          </a:p>
          <a:p>
            <a:pPr marL="342900" indent="-342900" algn="just">
              <a:buFont typeface="Wingdings" pitchFamily="2" charset="2"/>
              <a:buChar char="q"/>
            </a:pPr>
            <a:r>
              <a:rPr lang="pl-PL" sz="1800" dirty="0" smtClean="0">
                <a:latin typeface="Times New Roman" panose="02020603050405020304" pitchFamily="18" charset="0"/>
                <a:cs typeface="Times New Roman" panose="02020603050405020304" pitchFamily="18" charset="0"/>
              </a:rPr>
              <a:t>Wyznaczanie zadań podnoszących efektywność wdrażania nowej podstawy programowej</a:t>
            </a:r>
          </a:p>
          <a:p>
            <a:pPr marL="342900" indent="-342900" algn="just">
              <a:buFontTx/>
              <a:buChar char="-"/>
            </a:pPr>
            <a:endParaRPr lang="pl-PL" sz="1800"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pl-PL" sz="1800" dirty="0" smtClean="0">
                <a:solidFill>
                  <a:srgbClr val="FF0000"/>
                </a:solidFill>
                <a:latin typeface="Times New Roman" panose="02020603050405020304" pitchFamily="18" charset="0"/>
                <a:cs typeface="Times New Roman" panose="02020603050405020304" pitchFamily="18" charset="0"/>
              </a:rPr>
              <a:t>Określenie </a:t>
            </a:r>
            <a:r>
              <a:rPr lang="pl-PL" sz="1800" dirty="0">
                <a:solidFill>
                  <a:srgbClr val="FF0000"/>
                </a:solidFill>
                <a:latin typeface="Times New Roman" panose="02020603050405020304" pitchFamily="18" charset="0"/>
                <a:cs typeface="Times New Roman" panose="02020603050405020304" pitchFamily="18" charset="0"/>
              </a:rPr>
              <a:t>celów i zakresu nadzoru </a:t>
            </a:r>
            <a:r>
              <a:rPr lang="pl-PL" sz="1800" dirty="0" smtClean="0">
                <a:solidFill>
                  <a:srgbClr val="FF0000"/>
                </a:solidFill>
                <a:latin typeface="Times New Roman" panose="02020603050405020304" pitchFamily="18" charset="0"/>
                <a:cs typeface="Times New Roman" panose="02020603050405020304" pitchFamily="18" charset="0"/>
              </a:rPr>
              <a:t>pedagogicznego</a:t>
            </a:r>
            <a:r>
              <a:rPr lang="pl-PL" sz="1800" dirty="0" smtClean="0">
                <a:latin typeface="Times New Roman" panose="02020603050405020304" pitchFamily="18" charset="0"/>
                <a:cs typeface="Times New Roman" panose="02020603050405020304" pitchFamily="18" charset="0"/>
              </a:rPr>
              <a:t>. </a:t>
            </a:r>
            <a:endParaRPr lang="pl-PL" sz="1800" dirty="0">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pl-PL" sz="1800" dirty="0" smtClean="0">
                <a:latin typeface="Times New Roman" panose="02020603050405020304" pitchFamily="18" charset="0"/>
                <a:cs typeface="Times New Roman" panose="02020603050405020304" pitchFamily="18" charset="0"/>
              </a:rPr>
              <a:t>Zorganizowanie </a:t>
            </a:r>
            <a:r>
              <a:rPr lang="pl-PL" sz="1800" dirty="0">
                <a:latin typeface="Times New Roman" panose="02020603050405020304" pitchFamily="18" charset="0"/>
                <a:cs typeface="Times New Roman" panose="02020603050405020304" pitchFamily="18" charset="0"/>
              </a:rPr>
              <a:t>pomocy psychologiczno-pedagogicznej adekwatnie do potrzeb </a:t>
            </a:r>
            <a:r>
              <a:rPr lang="pl-PL" sz="1800" dirty="0" smtClean="0">
                <a:latin typeface="Times New Roman" panose="02020603050405020304" pitchFamily="18" charset="0"/>
                <a:cs typeface="Times New Roman" panose="02020603050405020304" pitchFamily="18" charset="0"/>
              </a:rPr>
              <a:t>wychowanków.</a:t>
            </a:r>
          </a:p>
          <a:p>
            <a:pPr marL="342900" indent="-342900" algn="just"/>
            <a:endParaRPr lang="pl-PL" sz="1800" dirty="0" smtClean="0">
              <a:latin typeface="Times New Roman" panose="02020603050405020304" pitchFamily="18" charset="0"/>
              <a:cs typeface="Times New Roman" panose="02020603050405020304" pitchFamily="18" charset="0"/>
            </a:endParaRPr>
          </a:p>
          <a:p>
            <a:pPr marL="342900" indent="-342900" algn="just">
              <a:buFont typeface="Wingdings" pitchFamily="2" charset="2"/>
              <a:buChar char="v"/>
            </a:pPr>
            <a:r>
              <a:rPr lang="pl-PL" sz="1800" dirty="0" smtClean="0">
                <a:latin typeface="Times New Roman" panose="02020603050405020304" pitchFamily="18" charset="0"/>
                <a:cs typeface="Times New Roman" panose="02020603050405020304" pitchFamily="18" charset="0"/>
              </a:rPr>
              <a:t>Przygotowanie </a:t>
            </a:r>
            <a:r>
              <a:rPr lang="pl-PL" sz="1800" dirty="0">
                <a:latin typeface="Times New Roman" panose="02020603050405020304" pitchFamily="18" charset="0"/>
                <a:cs typeface="Times New Roman" panose="02020603050405020304" pitchFamily="18" charset="0"/>
              </a:rPr>
              <a:t>aneksów do arkuszy organizacji przedszkoli.</a:t>
            </a:r>
          </a:p>
          <a:p>
            <a:pPr algn="just"/>
            <a:endParaRPr lang="pl-PL"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60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1800" dirty="0" smtClean="0">
                <a:solidFill>
                  <a:srgbClr val="000099"/>
                </a:solidFill>
                <a:effectLst/>
                <a:latin typeface="Times New Roman" panose="02020603050405020304" pitchFamily="18" charset="0"/>
                <a:cs typeface="Times New Roman" panose="02020603050405020304" pitchFamily="18" charset="0"/>
              </a:rPr>
              <a:t>Aneksy do arkuszy organizacji przedszkola </a:t>
            </a:r>
            <a:endParaRPr lang="pl-PL" sz="1800" dirty="0">
              <a:solidFill>
                <a:srgbClr val="000099"/>
              </a:solidFill>
              <a:effectLst/>
              <a:latin typeface="Times New Roman" panose="02020603050405020304" pitchFamily="18" charset="0"/>
              <a:cs typeface="Times New Roman" panose="02020603050405020304" pitchFamily="18" charset="0"/>
            </a:endParaRPr>
          </a:p>
        </p:txBody>
      </p:sp>
      <p:sp>
        <p:nvSpPr>
          <p:cNvPr id="5" name="Prostokąt 4"/>
          <p:cNvSpPr/>
          <p:nvPr/>
        </p:nvSpPr>
        <p:spPr>
          <a:xfrm>
            <a:off x="93685" y="1520761"/>
            <a:ext cx="9825100" cy="2585323"/>
          </a:xfrm>
          <a:prstGeom prst="rect">
            <a:avLst/>
          </a:prstGeom>
          <a:solidFill>
            <a:schemeClr val="bg1"/>
          </a:solidFill>
        </p:spPr>
        <p:txBody>
          <a:bodyPr wrap="square">
            <a:spAutoFit/>
          </a:bodyPr>
          <a:lstStyle/>
          <a:p>
            <a:pPr algn="just"/>
            <a:r>
              <a:rPr lang="pl-PL" b="1" dirty="0" smtClean="0">
                <a:latin typeface="Times New Roman" panose="02020603050405020304" pitchFamily="18" charset="0"/>
                <a:cs typeface="Times New Roman" panose="02020603050405020304" pitchFamily="18" charset="0"/>
              </a:rPr>
              <a:t>1. Podstawa </a:t>
            </a:r>
            <a:r>
              <a:rPr lang="pl-PL" b="1" dirty="0">
                <a:latin typeface="Times New Roman" panose="02020603050405020304" pitchFamily="18" charset="0"/>
                <a:cs typeface="Times New Roman" panose="02020603050405020304" pitchFamily="18" charset="0"/>
              </a:rPr>
              <a:t>prawna przygotowania arkuszy organizacji </a:t>
            </a:r>
            <a:r>
              <a:rPr lang="pl-PL" b="1" dirty="0" smtClean="0">
                <a:latin typeface="Times New Roman" panose="02020603050405020304" pitchFamily="18" charset="0"/>
                <a:cs typeface="Times New Roman" panose="02020603050405020304" pitchFamily="18" charset="0"/>
              </a:rPr>
              <a:t>szkół i placówek:</a:t>
            </a:r>
            <a:endParaRPr lang="pl-PL" b="1" dirty="0">
              <a:latin typeface="Times New Roman" panose="02020603050405020304" pitchFamily="18" charset="0"/>
              <a:cs typeface="Times New Roman" panose="02020603050405020304" pitchFamily="18" charset="0"/>
            </a:endParaRPr>
          </a:p>
          <a:p>
            <a:pPr marL="539750" lvl="0" indent="-274638"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art. 51 ust. 1 pkt 12 ustawy z dnia 14 grudnia 2016 r. Prawo oświatowe (Dz. U. z 2017 r. poz. 59</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pPr marL="539750" lvl="0" indent="-274638"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art. 110 ustawy z dnia 14 grudnia 2016 r. Prawo oświatowe (Dz. U. z 2017 r. poz. 59</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pPr marL="539750" lvl="0" indent="-274638"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rozporządzenie Ministra Edukacji Narodowej z dnia 17 marca 2017 r.  </a:t>
            </a:r>
            <a:r>
              <a:rPr lang="pl-PL" i="1" dirty="0">
                <a:latin typeface="Times New Roman" panose="02020603050405020304" pitchFamily="18" charset="0"/>
                <a:cs typeface="Times New Roman" panose="02020603050405020304" pitchFamily="18" charset="0"/>
              </a:rPr>
              <a:t>w sprawie szczegółowej organizacji publicznych szkół i publicznych przedszkoli</a:t>
            </a:r>
            <a:r>
              <a:rPr lang="pl-PL" dirty="0">
                <a:latin typeface="Times New Roman" panose="02020603050405020304" pitchFamily="18" charset="0"/>
                <a:cs typeface="Times New Roman" panose="02020603050405020304" pitchFamily="18" charset="0"/>
              </a:rPr>
              <a:t> (Dz. U. z 2017 r. poz. 649</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pPr marL="539750" lvl="0" indent="-274638"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rozporządzenie Ministra Edukacji Narodowej z dnia 28 marca 2017 r.  </a:t>
            </a:r>
            <a:r>
              <a:rPr lang="pl-PL" i="1" dirty="0">
                <a:latin typeface="Times New Roman" panose="02020603050405020304" pitchFamily="18" charset="0"/>
                <a:cs typeface="Times New Roman" panose="02020603050405020304" pitchFamily="18" charset="0"/>
              </a:rPr>
              <a:t>w sprawie ramowych planów nauczania dla publicznych szkół </a:t>
            </a:r>
            <a:r>
              <a:rPr lang="pl-PL" dirty="0">
                <a:latin typeface="Times New Roman" panose="02020603050405020304" pitchFamily="18" charset="0"/>
                <a:cs typeface="Times New Roman" panose="02020603050405020304" pitchFamily="18" charset="0"/>
              </a:rPr>
              <a:t> (Dz. U. z 2017 r. poz. 649</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a:p>
            <a:pPr marL="539750" lvl="0" indent="-274638"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rozporządzenie Ministra Edukacji Narodowej z dnia 7 lutego 2012 r.  </a:t>
            </a:r>
            <a:r>
              <a:rPr lang="pl-PL" i="1" dirty="0">
                <a:latin typeface="Times New Roman" panose="02020603050405020304" pitchFamily="18" charset="0"/>
                <a:cs typeface="Times New Roman" panose="02020603050405020304" pitchFamily="18" charset="0"/>
              </a:rPr>
              <a:t>w sprawie ramowych planów nauczania w szkołach publicznych </a:t>
            </a:r>
            <a:r>
              <a:rPr lang="pl-PL" dirty="0">
                <a:latin typeface="Times New Roman" panose="02020603050405020304" pitchFamily="18" charset="0"/>
                <a:cs typeface="Times New Roman" panose="02020603050405020304" pitchFamily="18" charset="0"/>
              </a:rPr>
              <a:t> (Dz. U. z </a:t>
            </a:r>
            <a:r>
              <a:rPr lang="pl-PL" dirty="0" smtClean="0">
                <a:latin typeface="Times New Roman" panose="02020603050405020304" pitchFamily="18" charset="0"/>
                <a:cs typeface="Times New Roman" panose="02020603050405020304" pitchFamily="18" charset="0"/>
              </a:rPr>
              <a:t>2012 r</a:t>
            </a:r>
            <a:r>
              <a:rPr lang="pl-PL" dirty="0">
                <a:latin typeface="Times New Roman" panose="02020603050405020304" pitchFamily="18" charset="0"/>
                <a:cs typeface="Times New Roman" panose="02020603050405020304" pitchFamily="18" charset="0"/>
              </a:rPr>
              <a:t>. poz. 204</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
        <p:nvSpPr>
          <p:cNvPr id="3" name="AutoShape 2" descr="WS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4" name="Prostokąt 3"/>
          <p:cNvSpPr/>
          <p:nvPr/>
        </p:nvSpPr>
        <p:spPr>
          <a:xfrm>
            <a:off x="123271" y="4308600"/>
            <a:ext cx="9621961" cy="2031325"/>
          </a:xfrm>
          <a:prstGeom prst="rect">
            <a:avLst/>
          </a:prstGeom>
        </p:spPr>
        <p:txBody>
          <a:bodyPr wrap="square">
            <a:spAutoFit/>
          </a:bodyPr>
          <a:lstStyle/>
          <a:p>
            <a:pPr algn="just"/>
            <a:r>
              <a:rPr lang="pl-PL" b="1" dirty="0" smtClean="0">
                <a:latin typeface="Times New Roman" panose="02020603050405020304" pitchFamily="18" charset="0"/>
                <a:cs typeface="Times New Roman" panose="02020603050405020304" pitchFamily="18" charset="0"/>
              </a:rPr>
              <a:t>2. Podstawa prawna przygotowania aneksów do arkuszy organizacji szkół i placówek:</a:t>
            </a:r>
          </a:p>
          <a:p>
            <a:pPr marL="539750" lvl="0" indent="-274638" algn="just">
              <a:buClr>
                <a:schemeClr val="accent3">
                  <a:lumMod val="75000"/>
                </a:schemeClr>
              </a:buClr>
              <a:buFont typeface="Wingdings" panose="05000000000000000000" pitchFamily="2" charset="2"/>
              <a:buChar char="Ø"/>
            </a:pPr>
            <a:r>
              <a:rPr lang="pl-PL" dirty="0">
                <a:latin typeface="Times New Roman" panose="02020603050405020304" pitchFamily="18" charset="0"/>
                <a:cs typeface="Times New Roman" panose="02020603050405020304" pitchFamily="18" charset="0"/>
              </a:rPr>
              <a:t>a</a:t>
            </a:r>
            <a:r>
              <a:rPr lang="pl-PL" dirty="0" smtClean="0">
                <a:latin typeface="Times New Roman" panose="02020603050405020304" pitchFamily="18" charset="0"/>
                <a:cs typeface="Times New Roman" panose="02020603050405020304" pitchFamily="18" charset="0"/>
              </a:rPr>
              <a:t>rt.110 </a:t>
            </a:r>
            <a:r>
              <a:rPr lang="pl-PL" dirty="0">
                <a:latin typeface="Times New Roman" panose="02020603050405020304" pitchFamily="18" charset="0"/>
                <a:cs typeface="Times New Roman" panose="02020603050405020304" pitchFamily="18" charset="0"/>
              </a:rPr>
              <a:t>ust. 5 ustawy z dnia 14 grudnia 2016 </a:t>
            </a:r>
            <a:r>
              <a:rPr lang="pl-PL" dirty="0" smtClean="0">
                <a:latin typeface="Times New Roman" panose="02020603050405020304" pitchFamily="18" charset="0"/>
                <a:cs typeface="Times New Roman" panose="02020603050405020304" pitchFamily="18" charset="0"/>
              </a:rPr>
              <a:t>r. Prawo </a:t>
            </a:r>
            <a:r>
              <a:rPr lang="pl-PL" dirty="0">
                <a:latin typeface="Times New Roman" panose="02020603050405020304" pitchFamily="18" charset="0"/>
                <a:cs typeface="Times New Roman" panose="02020603050405020304" pitchFamily="18" charset="0"/>
              </a:rPr>
              <a:t>oświatowe (Dz. U. z 2017 r. poz. 59</a:t>
            </a:r>
            <a:r>
              <a:rPr lang="pl-PL" dirty="0" smtClean="0">
                <a:latin typeface="Times New Roman" panose="02020603050405020304" pitchFamily="18" charset="0"/>
                <a:cs typeface="Times New Roman" panose="02020603050405020304" pitchFamily="18" charset="0"/>
              </a:rPr>
              <a:t>),</a:t>
            </a:r>
          </a:p>
          <a:p>
            <a:pPr marL="539750" lvl="0" indent="-274638" algn="just">
              <a:buClr>
                <a:schemeClr val="accent3">
                  <a:lumMod val="75000"/>
                </a:schemeClr>
              </a:buClr>
              <a:buFont typeface="Wingdings" panose="05000000000000000000" pitchFamily="2" charset="2"/>
              <a:buChar char="Ø"/>
            </a:pPr>
            <a:r>
              <a:rPr lang="pl-PL" dirty="0" smtClean="0">
                <a:latin typeface="Times New Roman" panose="02020603050405020304" pitchFamily="18" charset="0"/>
                <a:cs typeface="Times New Roman" panose="02020603050405020304" pitchFamily="18" charset="0"/>
              </a:rPr>
              <a:t>§</a:t>
            </a:r>
            <a:r>
              <a:rPr lang="pl-PL" dirty="0">
                <a:latin typeface="Times New Roman" panose="02020603050405020304" pitchFamily="18" charset="0"/>
                <a:cs typeface="Times New Roman" panose="02020603050405020304" pitchFamily="18" charset="0"/>
              </a:rPr>
              <a:t>17 ust</a:t>
            </a:r>
            <a:r>
              <a:rPr lang="pl-PL" dirty="0" smtClean="0">
                <a:latin typeface="Times New Roman" panose="02020603050405020304" pitchFamily="18" charset="0"/>
                <a:cs typeface="Times New Roman" panose="02020603050405020304" pitchFamily="18" charset="0"/>
              </a:rPr>
              <a:t>. 8 </a:t>
            </a:r>
            <a:r>
              <a:rPr lang="pl-PL" dirty="0">
                <a:latin typeface="Times New Roman" panose="02020603050405020304" pitchFamily="18" charset="0"/>
                <a:cs typeface="Times New Roman" panose="02020603050405020304" pitchFamily="18" charset="0"/>
              </a:rPr>
              <a:t>rozporządzenia Ministra Edukacji Narodowej z dnia 17 marca 2017 r. </a:t>
            </a:r>
            <a:r>
              <a:rPr lang="pl-PL" i="1" dirty="0" smtClean="0">
                <a:latin typeface="Times New Roman" panose="02020603050405020304" pitchFamily="18" charset="0"/>
                <a:cs typeface="Times New Roman" panose="02020603050405020304" pitchFamily="18" charset="0"/>
              </a:rPr>
              <a:t>w </a:t>
            </a:r>
            <a:r>
              <a:rPr lang="pl-PL" i="1" dirty="0">
                <a:latin typeface="Times New Roman" panose="02020603050405020304" pitchFamily="18" charset="0"/>
                <a:cs typeface="Times New Roman" panose="02020603050405020304" pitchFamily="18" charset="0"/>
              </a:rPr>
              <a:t>sprawie szczegółowej organizacji publicznych szkół i publicznych przedszkoli</a:t>
            </a:r>
            <a:r>
              <a:rPr lang="pl-PL" dirty="0">
                <a:latin typeface="Times New Roman" panose="02020603050405020304" pitchFamily="18" charset="0"/>
                <a:cs typeface="Times New Roman" panose="02020603050405020304" pitchFamily="18" charset="0"/>
              </a:rPr>
              <a:t> (Dz. U. z 2017 poz. 649).</a:t>
            </a:r>
          </a:p>
          <a:p>
            <a:pPr algn="just"/>
            <a:endParaRPr lang="pl-PL" dirty="0">
              <a:latin typeface="Times New Roman" panose="02020603050405020304" pitchFamily="18" charset="0"/>
              <a:cs typeface="Times New Roman" panose="02020603050405020304" pitchFamily="18" charset="0"/>
            </a:endParaRPr>
          </a:p>
          <a:p>
            <a:pPr algn="ctr"/>
            <a:r>
              <a:rPr lang="pl-PL" b="1" i="1" dirty="0">
                <a:solidFill>
                  <a:srgbClr val="FF0000"/>
                </a:solidFill>
                <a:latin typeface="Times New Roman" panose="02020603050405020304" pitchFamily="18" charset="0"/>
                <a:cs typeface="Times New Roman" panose="02020603050405020304" pitchFamily="18" charset="0"/>
              </a:rPr>
              <a:t>Przygotowane aneksy do arkusza organizacji </a:t>
            </a:r>
            <a:r>
              <a:rPr lang="pl-PL" b="1" i="1" dirty="0" smtClean="0">
                <a:solidFill>
                  <a:srgbClr val="000097"/>
                </a:solidFill>
                <a:latin typeface="Times New Roman" panose="02020603050405020304" pitchFamily="18" charset="0"/>
                <a:cs typeface="Times New Roman" panose="02020603050405020304" pitchFamily="18" charset="0"/>
              </a:rPr>
              <a:t>(</a:t>
            </a:r>
            <a:r>
              <a:rPr lang="pl-PL" b="1" i="1" dirty="0">
                <a:solidFill>
                  <a:srgbClr val="000097"/>
                </a:solidFill>
                <a:latin typeface="Times New Roman" panose="02020603050405020304" pitchFamily="18" charset="0"/>
                <a:cs typeface="Times New Roman" panose="02020603050405020304" pitchFamily="18" charset="0"/>
              </a:rPr>
              <a:t>do 30 września 2017r</a:t>
            </a:r>
            <a:r>
              <a:rPr lang="pl-PL" b="1" i="1" dirty="0" smtClean="0">
                <a:solidFill>
                  <a:srgbClr val="000097"/>
                </a:solidFill>
                <a:latin typeface="Times New Roman" panose="02020603050405020304" pitchFamily="18" charset="0"/>
                <a:cs typeface="Times New Roman" panose="02020603050405020304" pitchFamily="18" charset="0"/>
              </a:rPr>
              <a:t>.) </a:t>
            </a:r>
            <a:r>
              <a:rPr lang="pl-PL" b="1" i="1" dirty="0" smtClean="0">
                <a:solidFill>
                  <a:srgbClr val="FF0000"/>
                </a:solidFill>
                <a:latin typeface="Times New Roman" panose="02020603050405020304" pitchFamily="18" charset="0"/>
                <a:cs typeface="Times New Roman" panose="02020603050405020304" pitchFamily="18" charset="0"/>
              </a:rPr>
              <a:t>powinny  </a:t>
            </a:r>
            <a:r>
              <a:rPr lang="pl-PL" b="1" i="1" dirty="0">
                <a:solidFill>
                  <a:srgbClr val="FF0000"/>
                </a:solidFill>
                <a:latin typeface="Times New Roman" panose="02020603050405020304" pitchFamily="18" charset="0"/>
                <a:cs typeface="Times New Roman" panose="02020603050405020304" pitchFamily="18" charset="0"/>
              </a:rPr>
              <a:t>uwzględniać uwagi zawarte </a:t>
            </a:r>
            <a:r>
              <a:rPr lang="pl-PL" b="1" i="1" dirty="0" smtClean="0">
                <a:solidFill>
                  <a:srgbClr val="FF0000"/>
                </a:solidFill>
                <a:latin typeface="Times New Roman" panose="02020603050405020304" pitchFamily="18" charset="0"/>
                <a:cs typeface="Times New Roman" panose="02020603050405020304" pitchFamily="18" charset="0"/>
              </a:rPr>
              <a:t>w </a:t>
            </a:r>
            <a:r>
              <a:rPr lang="pl-PL" b="1" i="1" dirty="0">
                <a:solidFill>
                  <a:srgbClr val="FF0000"/>
                </a:solidFill>
                <a:latin typeface="Times New Roman" panose="02020603050405020304" pitchFamily="18" charset="0"/>
                <a:cs typeface="Times New Roman" panose="02020603050405020304" pitchFamily="18" charset="0"/>
              </a:rPr>
              <a:t>negatywnej opinii Lubuskiego Kuratora </a:t>
            </a:r>
            <a:r>
              <a:rPr lang="pl-PL" b="1" i="1" dirty="0" smtClean="0">
                <a:solidFill>
                  <a:srgbClr val="FF0000"/>
                </a:solidFill>
                <a:latin typeface="Times New Roman" panose="02020603050405020304" pitchFamily="18" charset="0"/>
                <a:cs typeface="Times New Roman" panose="02020603050405020304" pitchFamily="18" charset="0"/>
              </a:rPr>
              <a:t>Oświaty.</a:t>
            </a:r>
            <a:endParaRPr lang="pl-PL"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91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1800" dirty="0" smtClean="0">
                <a:solidFill>
                  <a:srgbClr val="000099"/>
                </a:solidFill>
                <a:effectLst/>
                <a:latin typeface="Times New Roman" panose="02020603050405020304" pitchFamily="18" charset="0"/>
                <a:cs typeface="Times New Roman" panose="02020603050405020304" pitchFamily="18" charset="0"/>
              </a:rPr>
              <a:t>Arkusz organizacji przedszkola</a:t>
            </a:r>
            <a:endParaRPr lang="pl-PL" sz="1800" dirty="0">
              <a:solidFill>
                <a:srgbClr val="000099"/>
              </a:solidFill>
              <a:effectLst/>
              <a:latin typeface="Times New Roman" panose="02020603050405020304" pitchFamily="18" charset="0"/>
              <a:cs typeface="Times New Roman" panose="02020603050405020304" pitchFamily="18" charset="0"/>
            </a:endParaRPr>
          </a:p>
        </p:txBody>
      </p:sp>
      <p:sp>
        <p:nvSpPr>
          <p:cNvPr id="5" name="Prostokąt 4"/>
          <p:cNvSpPr/>
          <p:nvPr/>
        </p:nvSpPr>
        <p:spPr>
          <a:xfrm>
            <a:off x="0" y="1412777"/>
            <a:ext cx="9906000" cy="5355312"/>
          </a:xfrm>
          <a:prstGeom prst="rect">
            <a:avLst/>
          </a:prstGeom>
          <a:solidFill>
            <a:schemeClr val="bg1"/>
          </a:solidFill>
        </p:spPr>
        <p:txBody>
          <a:bodyPr wrap="square">
            <a:spAutoFit/>
          </a:bodyPr>
          <a:lstStyle/>
          <a:p>
            <a:pPr algn="just"/>
            <a:r>
              <a:rPr lang="pl-PL" dirty="0">
                <a:latin typeface="Times New Roman" panose="02020603050405020304" pitchFamily="18" charset="0"/>
                <a:cs typeface="Times New Roman" panose="02020603050405020304" pitchFamily="18" charset="0"/>
              </a:rPr>
              <a:t>§ 17 ust.1 rozporządzenia Ministra Edukacji narodowej z 17 marca 2017r. </a:t>
            </a:r>
            <a:r>
              <a:rPr lang="pl-PL" i="1" dirty="0">
                <a:latin typeface="Times New Roman" panose="02020603050405020304" pitchFamily="18" charset="0"/>
                <a:cs typeface="Times New Roman" panose="02020603050405020304" pitchFamily="18" charset="0"/>
              </a:rPr>
              <a:t>w sprawie szczegółowej organizacji publicznych szkół i publicznych przedszkoli:</a:t>
            </a:r>
            <a:endParaRPr lang="pl-PL"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Arkusz organizacji </a:t>
            </a:r>
            <a:r>
              <a:rPr lang="pl-PL" b="1" u="sng" dirty="0">
                <a:latin typeface="Times New Roman" panose="02020603050405020304" pitchFamily="18" charset="0"/>
                <a:cs typeface="Times New Roman" panose="02020603050405020304" pitchFamily="18" charset="0"/>
              </a:rPr>
              <a:t>przedszkola</a:t>
            </a:r>
            <a:r>
              <a:rPr lang="pl-PL" b="1" dirty="0">
                <a:latin typeface="Times New Roman" panose="02020603050405020304" pitchFamily="18" charset="0"/>
                <a:cs typeface="Times New Roman" panose="02020603050405020304" pitchFamily="18" charset="0"/>
              </a:rPr>
              <a:t> określa w szczególności:</a:t>
            </a:r>
          </a:p>
          <a:p>
            <a:pPr marL="342900" lvl="0" indent="-342900" algn="just">
              <a:buFont typeface="+mj-lt"/>
              <a:buAutoNum type="arabicParenR"/>
            </a:pPr>
            <a:r>
              <a:rPr lang="pl-PL" dirty="0">
                <a:latin typeface="Times New Roman" panose="02020603050405020304" pitchFamily="18" charset="0"/>
                <a:cs typeface="Times New Roman" panose="02020603050405020304" pitchFamily="18" charset="0"/>
              </a:rPr>
              <a:t>liczbę oddziałów;</a:t>
            </a:r>
          </a:p>
          <a:p>
            <a:pPr marL="342900" lvl="0" indent="-342900" algn="just">
              <a:buFont typeface="+mj-lt"/>
              <a:buAutoNum type="arabicParenR"/>
            </a:pPr>
            <a:r>
              <a:rPr lang="pl-PL" dirty="0">
                <a:latin typeface="Times New Roman" panose="02020603050405020304" pitchFamily="18" charset="0"/>
                <a:cs typeface="Times New Roman" panose="02020603050405020304" pitchFamily="18" charset="0"/>
              </a:rPr>
              <a:t>liczbę dzieci w poszczególnych oddziałach;</a:t>
            </a:r>
          </a:p>
          <a:p>
            <a:pPr marL="342900" lvl="0" indent="-342900" algn="just">
              <a:buFont typeface="+mj-lt"/>
              <a:buAutoNum type="arabicParenR"/>
            </a:pPr>
            <a:r>
              <a:rPr lang="pl-PL" dirty="0">
                <a:latin typeface="Times New Roman" panose="02020603050405020304" pitchFamily="18" charset="0"/>
                <a:cs typeface="Times New Roman" panose="02020603050405020304" pitchFamily="18" charset="0"/>
              </a:rPr>
              <a:t>tygodniowy wymiar zajęć religii, zajęć języka mniejszości narodowej, języka mniejszości etnicznej lub języka regionalnego, o ile takie zajęcia są w przedszkolu prowadzone;</a:t>
            </a:r>
          </a:p>
          <a:p>
            <a:pPr marL="342900" lvl="0" indent="-342900" algn="just">
              <a:buFont typeface="+mj-lt"/>
              <a:buAutoNum type="arabicParenR"/>
            </a:pPr>
            <a:r>
              <a:rPr lang="pl-PL" dirty="0">
                <a:latin typeface="Times New Roman" panose="02020603050405020304" pitchFamily="18" charset="0"/>
                <a:cs typeface="Times New Roman" panose="02020603050405020304" pitchFamily="18" charset="0"/>
              </a:rPr>
              <a:t>czas pracy przedszkola oraz poszczególnych oddziałów;</a:t>
            </a:r>
          </a:p>
          <a:p>
            <a:pPr marL="342900" lvl="0" indent="-342900" algn="just">
              <a:buFont typeface="+mj-lt"/>
              <a:buAutoNum type="arabicParenR"/>
            </a:pPr>
            <a:r>
              <a:rPr lang="pl-PL" dirty="0">
                <a:latin typeface="Times New Roman" panose="02020603050405020304" pitchFamily="18" charset="0"/>
                <a:cs typeface="Times New Roman" panose="02020603050405020304" pitchFamily="18" charset="0"/>
              </a:rPr>
              <a:t>liczbę pracowników ogółem, w tym pracowników zajmujących stanowiska kierownicze;</a:t>
            </a:r>
          </a:p>
          <a:p>
            <a:pPr marL="342900" lvl="0" indent="-342900" algn="just">
              <a:buFont typeface="+mj-lt"/>
              <a:buAutoNum type="arabicParenR"/>
            </a:pPr>
            <a:r>
              <a:rPr lang="pl-PL" dirty="0">
                <a:latin typeface="Times New Roman" panose="02020603050405020304" pitchFamily="18" charset="0"/>
                <a:cs typeface="Times New Roman" panose="02020603050405020304" pitchFamily="18" charset="0"/>
              </a:rPr>
              <a:t>liczbę nauczycieli, w tym nauczycieli zajmujących stanowiska kierownicze, wraz z informacją o ich stopniu awansu zawodowego i kwalifikacjach oraz liczbę godzin zajęć prowadzonych przez poszczególnych nauczycieli;</a:t>
            </a:r>
          </a:p>
          <a:p>
            <a:pPr marL="342900" lvl="0" indent="-342900" algn="just">
              <a:buFont typeface="+mj-lt"/>
              <a:buAutoNum type="arabicParenR"/>
            </a:pPr>
            <a:r>
              <a:rPr lang="pl-PL" dirty="0">
                <a:latin typeface="Times New Roman" panose="02020603050405020304" pitchFamily="18" charset="0"/>
                <a:cs typeface="Times New Roman" panose="02020603050405020304" pitchFamily="18" charset="0"/>
              </a:rPr>
              <a:t>liczbę pracowników administracji i obsługi, w tym pracowników zajmujących stanowiska kierownicze oraz etatów przeliczeniowych;</a:t>
            </a:r>
          </a:p>
          <a:p>
            <a:pPr marL="342900" lvl="0" indent="-342900" algn="just">
              <a:buFont typeface="+mj-lt"/>
              <a:buAutoNum type="arabicParenR"/>
            </a:pPr>
            <a:r>
              <a:rPr lang="pl-PL" dirty="0">
                <a:latin typeface="Times New Roman" panose="02020603050405020304" pitchFamily="18" charset="0"/>
                <a:cs typeface="Times New Roman" panose="02020603050405020304" pitchFamily="18" charset="0"/>
              </a:rPr>
              <a:t>ogólną liczbę godzin pracy finansowanych ze środków przydzielonych przez organ prowadzący przedszkole, w tym liczbę godzin zajęć edukacyjnych i opiekuńczych, zajęć rewalidacyjnych, zajęć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z </a:t>
            </a:r>
            <a:r>
              <a:rPr lang="pl-PL" dirty="0">
                <a:latin typeface="Times New Roman" panose="02020603050405020304" pitchFamily="18" charset="0"/>
                <a:cs typeface="Times New Roman" panose="02020603050405020304" pitchFamily="18" charset="0"/>
              </a:rPr>
              <a:t>zakresu pomocy psychologiczno-pedagogicznej oraz innych zajęć wspomagających proces kształcenia, realizowanych w szczególności przez pedagoga, psychologa, logopedę i innych nauczycieli.</a:t>
            </a:r>
          </a:p>
        </p:txBody>
      </p:sp>
      <p:sp>
        <p:nvSpPr>
          <p:cNvPr id="3" name="AutoShape 2" descr="WS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454106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normAutofit/>
          </a:bodyPr>
          <a:lstStyle/>
          <a:p>
            <a:pPr algn="ctr"/>
            <a:r>
              <a:rPr lang="pl-PL" sz="1800" dirty="0" smtClean="0">
                <a:solidFill>
                  <a:srgbClr val="000099"/>
                </a:solidFill>
                <a:latin typeface="Times New Roman" panose="02020603050405020304" pitchFamily="18" charset="0"/>
                <a:cs typeface="Times New Roman" panose="02020603050405020304" pitchFamily="18" charset="0"/>
              </a:rPr>
              <a:t>Aneksy do arkuszy organizacji przedszkola </a:t>
            </a:r>
            <a:endParaRPr lang="pl-PL" altLang="pl-PL" sz="1800" dirty="0" smtClean="0">
              <a:solidFill>
                <a:srgbClr val="0000A3"/>
              </a:solidFill>
              <a:latin typeface="Times New Roman" panose="02020603050405020304" pitchFamily="18" charset="0"/>
              <a:cs typeface="Times New Roman" panose="02020603050405020304" pitchFamily="18" charset="0"/>
            </a:endParaRPr>
          </a:p>
        </p:txBody>
      </p:sp>
      <p:sp>
        <p:nvSpPr>
          <p:cNvPr id="15363" name="Symbol zastępczy zawartości 2"/>
          <p:cNvSpPr>
            <a:spLocks noGrp="1"/>
          </p:cNvSpPr>
          <p:nvPr>
            <p:ph idx="1"/>
          </p:nvPr>
        </p:nvSpPr>
        <p:spPr>
          <a:xfrm>
            <a:off x="154781" y="1428750"/>
            <a:ext cx="9596438" cy="4953000"/>
          </a:xfrm>
        </p:spPr>
        <p:txBody>
          <a:bodyPr>
            <a:normAutofit/>
          </a:bodyPr>
          <a:lstStyle/>
          <a:p>
            <a:pPr algn="just"/>
            <a:endParaRPr lang="pl-PL" sz="1800" dirty="0">
              <a:latin typeface="Times New Roman" panose="02020603050405020304" pitchFamily="18" charset="0"/>
              <a:cs typeface="Times New Roman" panose="02020603050405020304"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228388322"/>
              </p:ext>
            </p:extLst>
          </p:nvPr>
        </p:nvGraphicFramePr>
        <p:xfrm>
          <a:off x="75910" y="2708920"/>
          <a:ext cx="9773634" cy="3755914"/>
        </p:xfrm>
        <a:graphic>
          <a:graphicData uri="http://schemas.openxmlformats.org/drawingml/2006/table">
            <a:tbl>
              <a:tblPr firstRow="1" firstCol="1" bandRow="1">
                <a:tableStyleId>{F5AB1C69-6EDB-4FF4-983F-18BD219EF322}</a:tableStyleId>
              </a:tblPr>
              <a:tblGrid>
                <a:gridCol w="2851696"/>
                <a:gridCol w="3491485"/>
                <a:gridCol w="3430453"/>
              </a:tblGrid>
              <a:tr h="390922">
                <a:tc>
                  <a:txBody>
                    <a:bodyPr/>
                    <a:lstStyle/>
                    <a:p>
                      <a:pPr algn="ctr">
                        <a:lnSpc>
                          <a:spcPct val="115000"/>
                        </a:lnSpc>
                        <a:spcAft>
                          <a:spcPts val="1000"/>
                        </a:spcAft>
                      </a:pPr>
                      <a:r>
                        <a:rPr lang="pl-PL" sz="1600" dirty="0">
                          <a:effectLst/>
                          <a:latin typeface="Times New Roman" panose="02020603050405020304" pitchFamily="18" charset="0"/>
                          <a:cs typeface="Times New Roman" panose="02020603050405020304" pitchFamily="18" charset="0"/>
                        </a:rPr>
                        <a:t>Zagadnienie</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gn="ctr">
                        <a:lnSpc>
                          <a:spcPct val="115000"/>
                        </a:lnSpc>
                        <a:spcAft>
                          <a:spcPts val="1000"/>
                        </a:spcAft>
                      </a:pPr>
                      <a:r>
                        <a:rPr lang="pl-PL" sz="1600" dirty="0">
                          <a:effectLst/>
                          <a:latin typeface="Times New Roman" panose="02020603050405020304" pitchFamily="18" charset="0"/>
                          <a:cs typeface="Times New Roman" panose="02020603050405020304" pitchFamily="18" charset="0"/>
                        </a:rPr>
                        <a:t>Błędne zapisy</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gn="ctr">
                        <a:lnSpc>
                          <a:spcPct val="115000"/>
                        </a:lnSpc>
                        <a:spcAft>
                          <a:spcPts val="1000"/>
                        </a:spcAft>
                      </a:pPr>
                      <a:r>
                        <a:rPr lang="pl-PL" sz="1600" dirty="0">
                          <a:effectLst/>
                          <a:latin typeface="Times New Roman" panose="02020603050405020304" pitchFamily="18" charset="0"/>
                          <a:cs typeface="Times New Roman" panose="02020603050405020304" pitchFamily="18" charset="0"/>
                        </a:rPr>
                        <a:t>Zapisy zgodnie z prawem</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r>
              <a:tr h="406989">
                <a:tc>
                  <a:txBody>
                    <a:bodyPr/>
                    <a:lstStyle/>
                    <a:p>
                      <a:pPr>
                        <a:lnSpc>
                          <a:spcPct val="115000"/>
                        </a:lnSpc>
                        <a:spcAft>
                          <a:spcPts val="1000"/>
                        </a:spcAft>
                      </a:pPr>
                      <a:r>
                        <a:rPr lang="pl-PL" sz="1600" dirty="0">
                          <a:effectLst/>
                          <a:latin typeface="Times New Roman" panose="02020603050405020304" pitchFamily="18" charset="0"/>
                          <a:cs typeface="Times New Roman" panose="02020603050405020304" pitchFamily="18" charset="0"/>
                        </a:rPr>
                        <a:t>Liczba dzieci w poszczególnych oddziałach</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nSpc>
                          <a:spcPct val="115000"/>
                        </a:lnSpc>
                        <a:spcAft>
                          <a:spcPts val="1000"/>
                        </a:spcAft>
                      </a:pPr>
                      <a:r>
                        <a:rPr lang="pl-PL" sz="1600" dirty="0">
                          <a:effectLst/>
                          <a:latin typeface="Times New Roman" panose="02020603050405020304" pitchFamily="18" charset="0"/>
                          <a:cs typeface="Times New Roman" panose="02020603050405020304" pitchFamily="18" charset="0"/>
                        </a:rPr>
                        <a:t>26</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nSpc>
                          <a:spcPct val="115000"/>
                        </a:lnSpc>
                        <a:spcAft>
                          <a:spcPts val="1000"/>
                        </a:spcAft>
                      </a:pPr>
                      <a:r>
                        <a:rPr lang="pl-PL" sz="1600" dirty="0">
                          <a:effectLst/>
                          <a:latin typeface="Times New Roman" panose="02020603050405020304" pitchFamily="18" charset="0"/>
                          <a:cs typeface="Times New Roman" panose="02020603050405020304" pitchFamily="18" charset="0"/>
                        </a:rPr>
                        <a:t>do 25</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r>
              <a:tr h="1056083">
                <a:tc>
                  <a:txBody>
                    <a:bodyPr/>
                    <a:lstStyle/>
                    <a:p>
                      <a:pPr>
                        <a:lnSpc>
                          <a:spcPct val="115000"/>
                        </a:lnSpc>
                        <a:spcAft>
                          <a:spcPts val="1000"/>
                        </a:spcAft>
                      </a:pPr>
                      <a:r>
                        <a:rPr lang="pl-PL" sz="1600" dirty="0">
                          <a:effectLst/>
                          <a:latin typeface="Times New Roman" panose="02020603050405020304" pitchFamily="18" charset="0"/>
                          <a:cs typeface="Times New Roman" panose="02020603050405020304" pitchFamily="18" charset="0"/>
                        </a:rPr>
                        <a:t>Nazwa zajęć</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nSpc>
                          <a:spcPct val="115000"/>
                        </a:lnSpc>
                        <a:spcAft>
                          <a:spcPts val="1000"/>
                        </a:spcAft>
                      </a:pPr>
                      <a:r>
                        <a:rPr lang="pl-PL" sz="1600" dirty="0">
                          <a:effectLst/>
                          <a:latin typeface="Times New Roman" panose="02020603050405020304" pitchFamily="18" charset="0"/>
                          <a:cs typeface="Times New Roman" panose="02020603050405020304" pitchFamily="18" charset="0"/>
                        </a:rPr>
                        <a:t>dziecko z orzeczeniem, logopedia</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nSpc>
                          <a:spcPct val="115000"/>
                        </a:lnSpc>
                        <a:spcAft>
                          <a:spcPts val="0"/>
                        </a:spcAft>
                      </a:pPr>
                      <a:r>
                        <a:rPr lang="pl-PL" sz="1600" dirty="0" smtClean="0">
                          <a:effectLst/>
                          <a:latin typeface="Times New Roman" panose="02020603050405020304" pitchFamily="18" charset="0"/>
                          <a:cs typeface="Times New Roman" panose="02020603050405020304" pitchFamily="18" charset="0"/>
                        </a:rPr>
                        <a:t>-zajęcia </a:t>
                      </a:r>
                      <a:r>
                        <a:rPr lang="pl-PL" sz="1600" dirty="0">
                          <a:effectLst/>
                          <a:latin typeface="Times New Roman" panose="02020603050405020304" pitchFamily="18" charset="0"/>
                          <a:cs typeface="Times New Roman" panose="02020603050405020304" pitchFamily="18" charset="0"/>
                        </a:rPr>
                        <a:t>rewalidacyjne</a:t>
                      </a:r>
                    </a:p>
                    <a:p>
                      <a:pPr>
                        <a:lnSpc>
                          <a:spcPct val="115000"/>
                        </a:lnSpc>
                        <a:spcAft>
                          <a:spcPts val="0"/>
                        </a:spcAft>
                      </a:pPr>
                      <a:r>
                        <a:rPr lang="pl-PL" sz="1600" dirty="0" smtClean="0">
                          <a:effectLst/>
                          <a:latin typeface="Times New Roman" panose="02020603050405020304" pitchFamily="18" charset="0"/>
                          <a:cs typeface="Times New Roman" panose="02020603050405020304" pitchFamily="18" charset="0"/>
                        </a:rPr>
                        <a:t>-zajęcia </a:t>
                      </a:r>
                      <a:r>
                        <a:rPr lang="pl-PL" sz="1600" dirty="0">
                          <a:effectLst/>
                          <a:latin typeface="Times New Roman" panose="02020603050405020304" pitchFamily="18" charset="0"/>
                          <a:cs typeface="Times New Roman" panose="02020603050405020304" pitchFamily="18" charset="0"/>
                        </a:rPr>
                        <a:t>logopedyczne</a:t>
                      </a:r>
                    </a:p>
                    <a:p>
                      <a:pPr>
                        <a:lnSpc>
                          <a:spcPct val="115000"/>
                        </a:lnSpc>
                        <a:spcAft>
                          <a:spcPts val="0"/>
                        </a:spcAft>
                      </a:pPr>
                      <a:r>
                        <a:rPr lang="pl-PL" sz="1600" dirty="0" smtClean="0">
                          <a:effectLst/>
                          <a:latin typeface="Times New Roman" panose="02020603050405020304" pitchFamily="18" charset="0"/>
                          <a:cs typeface="Times New Roman" panose="02020603050405020304" pitchFamily="18" charset="0"/>
                        </a:rPr>
                        <a:t>-zajęcia </a:t>
                      </a:r>
                      <a:r>
                        <a:rPr lang="pl-PL" sz="1600" dirty="0">
                          <a:effectLst/>
                          <a:latin typeface="Times New Roman" panose="02020603050405020304" pitchFamily="18" charset="0"/>
                          <a:cs typeface="Times New Roman" panose="02020603050405020304" pitchFamily="18" charset="0"/>
                        </a:rPr>
                        <a:t>rozwijające uzdolnienia</a:t>
                      </a:r>
                    </a:p>
                    <a:p>
                      <a:pPr>
                        <a:lnSpc>
                          <a:spcPct val="115000"/>
                        </a:lnSpc>
                        <a:spcAft>
                          <a:spcPts val="0"/>
                        </a:spcAft>
                      </a:pPr>
                      <a:r>
                        <a:rPr lang="pl-PL" sz="1600" dirty="0" smtClean="0">
                          <a:effectLst/>
                          <a:latin typeface="Times New Roman" panose="02020603050405020304" pitchFamily="18" charset="0"/>
                          <a:cs typeface="Times New Roman" panose="02020603050405020304" pitchFamily="18" charset="0"/>
                        </a:rPr>
                        <a:t>-zajęcia korekcyjno-kompensacyjne</a:t>
                      </a:r>
                      <a:endParaRPr lang="pl-PL" sz="16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pl-PL" sz="1600" dirty="0" smtClean="0">
                          <a:effectLst/>
                          <a:latin typeface="Times New Roman" panose="02020603050405020304" pitchFamily="18" charset="0"/>
                          <a:cs typeface="Times New Roman" panose="02020603050405020304" pitchFamily="18" charset="0"/>
                        </a:rPr>
                        <a:t>-zajęcia </a:t>
                      </a:r>
                      <a:r>
                        <a:rPr lang="pl-PL" sz="1600" dirty="0">
                          <a:effectLst/>
                          <a:latin typeface="Times New Roman" panose="02020603050405020304" pitchFamily="18" charset="0"/>
                          <a:cs typeface="Times New Roman" panose="02020603050405020304" pitchFamily="18" charset="0"/>
                        </a:rPr>
                        <a:t>rozwijające kompetencje emocjonalno-społeczne </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r>
              <a:tr h="352028">
                <a:tc>
                  <a:txBody>
                    <a:bodyPr/>
                    <a:lstStyle/>
                    <a:p>
                      <a:pPr>
                        <a:lnSpc>
                          <a:spcPct val="115000"/>
                        </a:lnSpc>
                        <a:spcAft>
                          <a:spcPts val="1000"/>
                        </a:spcAft>
                      </a:pPr>
                      <a:r>
                        <a:rPr lang="pl-PL" sz="1600">
                          <a:effectLst/>
                          <a:latin typeface="Times New Roman" panose="02020603050405020304" pitchFamily="18" charset="0"/>
                          <a:cs typeface="Times New Roman" panose="02020603050405020304" pitchFamily="18" charset="0"/>
                        </a:rPr>
                        <a:t>Język obcy nowożytny</a:t>
                      </a:r>
                      <a:endParaRPr lang="pl-PL" sz="160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nSpc>
                          <a:spcPct val="115000"/>
                        </a:lnSpc>
                        <a:spcAft>
                          <a:spcPts val="1000"/>
                        </a:spcAft>
                      </a:pPr>
                      <a:r>
                        <a:rPr lang="pl-PL" sz="1600">
                          <a:effectLst/>
                          <a:latin typeface="Times New Roman" panose="02020603050405020304" pitchFamily="18" charset="0"/>
                          <a:cs typeface="Times New Roman" panose="02020603050405020304" pitchFamily="18" charset="0"/>
                        </a:rPr>
                        <a:t>nie we wszystkich grupach przedszkolnych </a:t>
                      </a:r>
                      <a:endParaRPr lang="pl-PL" sz="160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nSpc>
                          <a:spcPct val="115000"/>
                        </a:lnSpc>
                        <a:spcAft>
                          <a:spcPts val="1000"/>
                        </a:spcAft>
                      </a:pPr>
                      <a:r>
                        <a:rPr lang="pl-PL" sz="1600">
                          <a:effectLst/>
                          <a:latin typeface="Times New Roman" panose="02020603050405020304" pitchFamily="18" charset="0"/>
                          <a:cs typeface="Times New Roman" panose="02020603050405020304" pitchFamily="18" charset="0"/>
                        </a:rPr>
                        <a:t>zaplanowany w każdej grupie</a:t>
                      </a:r>
                      <a:endParaRPr lang="pl-PL" sz="1600">
                        <a:effectLst/>
                        <a:latin typeface="Times New Roman" panose="02020603050405020304" pitchFamily="18" charset="0"/>
                        <a:ea typeface="Calibri"/>
                        <a:cs typeface="Times New Roman" panose="02020603050405020304" pitchFamily="18" charset="0"/>
                      </a:endParaRPr>
                    </a:p>
                  </a:txBody>
                  <a:tcPr marL="62614" marR="62614" marT="0" marB="0"/>
                </a:tc>
              </a:tr>
              <a:tr h="528042">
                <a:tc>
                  <a:txBody>
                    <a:bodyPr/>
                    <a:lstStyle/>
                    <a:p>
                      <a:pPr>
                        <a:lnSpc>
                          <a:spcPct val="115000"/>
                        </a:lnSpc>
                        <a:spcAft>
                          <a:spcPts val="1000"/>
                        </a:spcAft>
                      </a:pPr>
                      <a:r>
                        <a:rPr lang="pl-PL" sz="1600">
                          <a:effectLst/>
                          <a:latin typeface="Times New Roman" panose="02020603050405020304" pitchFamily="18" charset="0"/>
                          <a:cs typeface="Times New Roman" panose="02020603050405020304" pitchFamily="18" charset="0"/>
                        </a:rPr>
                        <a:t>Czas pracy przedszkola oraz poszczególnych oddziałów</a:t>
                      </a:r>
                      <a:endParaRPr lang="pl-PL" sz="160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nSpc>
                          <a:spcPct val="115000"/>
                        </a:lnSpc>
                        <a:spcAft>
                          <a:spcPts val="1000"/>
                        </a:spcAft>
                      </a:pPr>
                      <a:r>
                        <a:rPr lang="pl-PL" sz="1600">
                          <a:effectLst/>
                          <a:latin typeface="Times New Roman" panose="02020603050405020304" pitchFamily="18" charset="0"/>
                          <a:cs typeface="Times New Roman" panose="02020603050405020304" pitchFamily="18" charset="0"/>
                        </a:rPr>
                        <a:t>nieczytelne zapisy</a:t>
                      </a:r>
                      <a:endParaRPr lang="pl-PL" sz="160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nSpc>
                          <a:spcPct val="115000"/>
                        </a:lnSpc>
                        <a:spcAft>
                          <a:spcPts val="1000"/>
                        </a:spcAft>
                      </a:pPr>
                      <a:r>
                        <a:rPr lang="pl-PL" sz="1600" dirty="0">
                          <a:effectLst/>
                          <a:latin typeface="Times New Roman" panose="02020603050405020304" pitchFamily="18" charset="0"/>
                          <a:cs typeface="Times New Roman" panose="02020603050405020304" pitchFamily="18" charset="0"/>
                        </a:rPr>
                        <a:t>wyraźnie wskazane godziny od… do…</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r>
            </a:tbl>
          </a:graphicData>
        </a:graphic>
      </p:graphicFrame>
      <p:sp>
        <p:nvSpPr>
          <p:cNvPr id="3" name="Rectangle 1"/>
          <p:cNvSpPr>
            <a:spLocks noChangeArrowheads="1"/>
          </p:cNvSpPr>
          <p:nvPr/>
        </p:nvSpPr>
        <p:spPr bwMode="auto">
          <a:xfrm>
            <a:off x="2511893" y="1636119"/>
            <a:ext cx="5016117" cy="338554"/>
          </a:xfrm>
          <a:prstGeom prst="rect">
            <a:avLst/>
          </a:prstGeom>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r"/>
                <a:tab pos="5754688" algn="r"/>
              </a:tabLst>
              <a:defRPr>
                <a:solidFill>
                  <a:schemeClr val="tx1"/>
                </a:solidFill>
                <a:latin typeface="Arial" pitchFamily="34" charset="0"/>
                <a:cs typeface="Arial" pitchFamily="34" charset="0"/>
              </a:defRPr>
            </a:lvl1pPr>
            <a:lvl2pPr fontAlgn="base">
              <a:spcBef>
                <a:spcPct val="0"/>
              </a:spcBef>
              <a:spcAft>
                <a:spcPct val="0"/>
              </a:spcAft>
              <a:tabLst>
                <a:tab pos="449263" algn="r"/>
                <a:tab pos="5754688" algn="r"/>
              </a:tabLst>
              <a:defRPr>
                <a:solidFill>
                  <a:schemeClr val="tx1"/>
                </a:solidFill>
                <a:latin typeface="Arial" pitchFamily="34" charset="0"/>
                <a:cs typeface="Arial" pitchFamily="34" charset="0"/>
              </a:defRPr>
            </a:lvl2pPr>
            <a:lvl3pPr fontAlgn="base">
              <a:spcBef>
                <a:spcPct val="0"/>
              </a:spcBef>
              <a:spcAft>
                <a:spcPct val="0"/>
              </a:spcAft>
              <a:tabLst>
                <a:tab pos="449263" algn="r"/>
                <a:tab pos="5754688" algn="r"/>
              </a:tabLst>
              <a:defRPr>
                <a:solidFill>
                  <a:schemeClr val="tx1"/>
                </a:solidFill>
                <a:latin typeface="Arial" pitchFamily="34" charset="0"/>
                <a:cs typeface="Arial" pitchFamily="34" charset="0"/>
              </a:defRPr>
            </a:lvl3pPr>
            <a:lvl4pPr fontAlgn="base">
              <a:spcBef>
                <a:spcPct val="0"/>
              </a:spcBef>
              <a:spcAft>
                <a:spcPct val="0"/>
              </a:spcAft>
              <a:tabLst>
                <a:tab pos="449263" algn="r"/>
                <a:tab pos="5754688" algn="r"/>
              </a:tabLst>
              <a:defRPr>
                <a:solidFill>
                  <a:schemeClr val="tx1"/>
                </a:solidFill>
                <a:latin typeface="Arial" pitchFamily="34" charset="0"/>
                <a:cs typeface="Arial" pitchFamily="34" charset="0"/>
              </a:defRPr>
            </a:lvl4pPr>
            <a:lvl5pPr fontAlgn="base">
              <a:spcBef>
                <a:spcPct val="0"/>
              </a:spcBef>
              <a:spcAft>
                <a:spcPct val="0"/>
              </a:spcAft>
              <a:tabLst>
                <a:tab pos="449263" algn="r"/>
                <a:tab pos="5754688" algn="r"/>
              </a:tabLst>
              <a:defRPr>
                <a:solidFill>
                  <a:schemeClr val="tx1"/>
                </a:solidFill>
                <a:latin typeface="Arial" pitchFamily="34" charset="0"/>
                <a:cs typeface="Arial" pitchFamily="34" charset="0"/>
              </a:defRPr>
            </a:lvl5pPr>
            <a:lvl6pPr fontAlgn="base">
              <a:spcBef>
                <a:spcPct val="0"/>
              </a:spcBef>
              <a:spcAft>
                <a:spcPct val="0"/>
              </a:spcAft>
              <a:tabLst>
                <a:tab pos="449263" algn="r"/>
                <a:tab pos="5754688" algn="r"/>
              </a:tabLst>
              <a:defRPr>
                <a:solidFill>
                  <a:schemeClr val="tx1"/>
                </a:solidFill>
                <a:latin typeface="Arial" pitchFamily="34" charset="0"/>
                <a:cs typeface="Arial" pitchFamily="34" charset="0"/>
              </a:defRPr>
            </a:lvl6pPr>
            <a:lvl7pPr fontAlgn="base">
              <a:spcBef>
                <a:spcPct val="0"/>
              </a:spcBef>
              <a:spcAft>
                <a:spcPct val="0"/>
              </a:spcAft>
              <a:tabLst>
                <a:tab pos="449263" algn="r"/>
                <a:tab pos="5754688" algn="r"/>
              </a:tabLst>
              <a:defRPr>
                <a:solidFill>
                  <a:schemeClr val="tx1"/>
                </a:solidFill>
                <a:latin typeface="Arial" pitchFamily="34" charset="0"/>
                <a:cs typeface="Arial" pitchFamily="34" charset="0"/>
              </a:defRPr>
            </a:lvl7pPr>
            <a:lvl8pPr fontAlgn="base">
              <a:spcBef>
                <a:spcPct val="0"/>
              </a:spcBef>
              <a:spcAft>
                <a:spcPct val="0"/>
              </a:spcAft>
              <a:tabLst>
                <a:tab pos="449263" algn="r"/>
                <a:tab pos="5754688" algn="r"/>
              </a:tabLst>
              <a:defRPr>
                <a:solidFill>
                  <a:schemeClr val="tx1"/>
                </a:solidFill>
                <a:latin typeface="Arial" pitchFamily="34" charset="0"/>
                <a:cs typeface="Arial" pitchFamily="34" charset="0"/>
              </a:defRPr>
            </a:lvl8pPr>
            <a:lvl9pPr fontAlgn="base">
              <a:spcBef>
                <a:spcPct val="0"/>
              </a:spcBef>
              <a:spcAft>
                <a:spcPct val="0"/>
              </a:spcAft>
              <a:tabLst>
                <a:tab pos="449263" algn="r"/>
                <a:tab pos="575468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49263" algn="r"/>
                <a:tab pos="5754688" algn="r"/>
              </a:tabLst>
            </a:pPr>
            <a:r>
              <a:rPr kumimoji="0" lang="pl-PL" altLang="pl-PL"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Przykładowe zapisy w arkuszu organizacji przedszkola</a:t>
            </a:r>
            <a:endParaRPr kumimoji="0" lang="pl-PL" altLang="pl-PL"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3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ytuł 1"/>
          <p:cNvSpPr>
            <a:spLocks noGrp="1"/>
          </p:cNvSpPr>
          <p:nvPr>
            <p:ph type="title"/>
          </p:nvPr>
        </p:nvSpPr>
        <p:spPr bwMode="auto"/>
        <p:txBody>
          <a:bodyPr wrap="square" numCol="1" anchorCtr="0" compatLnSpc="1">
            <a:prstTxWarp prst="textNoShape">
              <a:avLst/>
            </a:prstTxWarp>
            <a:normAutofit fontScale="90000"/>
          </a:bodyPr>
          <a:lstStyle/>
          <a:p>
            <a:pPr algn="ctr"/>
            <a:r>
              <a:rPr lang="pl-PL" dirty="0" smtClean="0">
                <a:solidFill>
                  <a:srgbClr val="000099"/>
                </a:solidFill>
                <a:effectLst/>
                <a:latin typeface="Times New Roman" pitchFamily="18" charset="0"/>
                <a:cs typeface="Times New Roman" pitchFamily="18" charset="0"/>
              </a:rPr>
              <a:t> </a:t>
            </a:r>
            <a:r>
              <a:rPr lang="pl-PL" sz="2000" dirty="0" smtClean="0">
                <a:solidFill>
                  <a:srgbClr val="000099"/>
                </a:solidFill>
                <a:effectLst/>
                <a:latin typeface="Times New Roman" pitchFamily="18" charset="0"/>
                <a:cs typeface="Times New Roman" pitchFamily="18" charset="0"/>
              </a:rPr>
              <a:t>Realizacja kontroli </a:t>
            </a:r>
            <a:r>
              <a:rPr lang="pl-PL" sz="2000" dirty="0">
                <a:solidFill>
                  <a:srgbClr val="000099"/>
                </a:solidFill>
                <a:effectLst/>
                <a:latin typeface="Times New Roman" pitchFamily="18" charset="0"/>
                <a:cs typeface="Times New Roman" pitchFamily="18" charset="0"/>
              </a:rPr>
              <a:t>przewidzianych </a:t>
            </a:r>
            <a:r>
              <a:rPr lang="pl-PL" sz="2000" dirty="0" smtClean="0">
                <a:solidFill>
                  <a:srgbClr val="000099"/>
                </a:solidFill>
                <a:effectLst/>
                <a:latin typeface="Times New Roman" pitchFamily="18" charset="0"/>
                <a:cs typeface="Times New Roman" pitchFamily="18" charset="0"/>
              </a:rPr>
              <a:t/>
            </a:r>
            <a:br>
              <a:rPr lang="pl-PL" sz="2000" dirty="0" smtClean="0">
                <a:solidFill>
                  <a:srgbClr val="000099"/>
                </a:solidFill>
                <a:effectLst/>
                <a:latin typeface="Times New Roman" pitchFamily="18" charset="0"/>
                <a:cs typeface="Times New Roman" pitchFamily="18" charset="0"/>
              </a:rPr>
            </a:br>
            <a:r>
              <a:rPr lang="pl-PL" sz="2000" dirty="0" smtClean="0">
                <a:solidFill>
                  <a:srgbClr val="000099"/>
                </a:solidFill>
                <a:effectLst/>
                <a:latin typeface="Times New Roman" pitchFamily="18" charset="0"/>
                <a:cs typeface="Times New Roman" pitchFamily="18" charset="0"/>
              </a:rPr>
              <a:t>w </a:t>
            </a:r>
            <a:r>
              <a:rPr lang="pl-PL" sz="2000" dirty="0">
                <a:solidFill>
                  <a:srgbClr val="000099"/>
                </a:solidFill>
                <a:effectLst/>
                <a:latin typeface="Times New Roman" pitchFamily="18" charset="0"/>
                <a:cs typeface="Times New Roman" pitchFamily="18" charset="0"/>
              </a:rPr>
              <a:t>planie nadzoru pedagogicznego Lubuskiego Kuratora </a:t>
            </a:r>
            <a:r>
              <a:rPr lang="pl-PL" sz="2000" dirty="0" smtClean="0">
                <a:solidFill>
                  <a:srgbClr val="000099"/>
                </a:solidFill>
                <a:effectLst/>
                <a:latin typeface="Times New Roman" pitchFamily="18" charset="0"/>
                <a:cs typeface="Times New Roman" pitchFamily="18" charset="0"/>
              </a:rPr>
              <a:t>Oświaty </a:t>
            </a:r>
            <a:br>
              <a:rPr lang="pl-PL" sz="2000" dirty="0" smtClean="0">
                <a:solidFill>
                  <a:srgbClr val="000099"/>
                </a:solidFill>
                <a:effectLst/>
                <a:latin typeface="Times New Roman" pitchFamily="18" charset="0"/>
                <a:cs typeface="Times New Roman" pitchFamily="18" charset="0"/>
              </a:rPr>
            </a:br>
            <a:r>
              <a:rPr lang="pl-PL" sz="2000" dirty="0" smtClean="0">
                <a:solidFill>
                  <a:srgbClr val="000099"/>
                </a:solidFill>
                <a:effectLst/>
                <a:latin typeface="Times New Roman" pitchFamily="18" charset="0"/>
                <a:cs typeface="Times New Roman" pitchFamily="18" charset="0"/>
              </a:rPr>
              <a:t>w roku szkolnym 2016/2017</a:t>
            </a:r>
          </a:p>
        </p:txBody>
      </p:sp>
      <p:sp>
        <p:nvSpPr>
          <p:cNvPr id="94211" name="Symbol zastępczy zawartości 2"/>
          <p:cNvSpPr>
            <a:spLocks noGrp="1"/>
          </p:cNvSpPr>
          <p:nvPr>
            <p:ph idx="1"/>
          </p:nvPr>
        </p:nvSpPr>
        <p:spPr>
          <a:xfrm>
            <a:off x="0" y="1340768"/>
            <a:ext cx="9596438" cy="4286250"/>
          </a:xfrm>
        </p:spPr>
        <p:txBody>
          <a:bodyPr/>
          <a:lstStyle/>
          <a:p>
            <a:pPr marL="0" indent="0" algn="just"/>
            <a:endParaRPr lang="pl-PL" sz="1600" dirty="0">
              <a:latin typeface="Times New Roman" pitchFamily="18" charset="0"/>
              <a:cs typeface="Times New Roman" pitchFamily="18" charset="0"/>
            </a:endParaRPr>
          </a:p>
          <a:p>
            <a:pPr algn="just">
              <a:buFont typeface="Arial" charset="0"/>
              <a:buNone/>
              <a:defRPr/>
            </a:pPr>
            <a:endParaRPr lang="pl-PL" sz="800" b="1" u="sng"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800" b="1" u="sng" dirty="0" smtClean="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FA9DB073-DDEF-4281-887B-67B316609F0A}" type="slidenum">
              <a:rPr lang="pl-PL" smtClean="0"/>
              <a:pPr>
                <a:defRPr/>
              </a:pPr>
              <a:t>11</a:t>
            </a:fld>
            <a:endParaRPr lang="pl-PL"/>
          </a:p>
        </p:txBody>
      </p:sp>
      <p:graphicFrame>
        <p:nvGraphicFramePr>
          <p:cNvPr id="5" name="Tabela 4"/>
          <p:cNvGraphicFramePr>
            <a:graphicFrameLocks noGrp="1"/>
          </p:cNvGraphicFramePr>
          <p:nvPr>
            <p:extLst>
              <p:ext uri="{D42A27DB-BD31-4B8C-83A1-F6EECF244321}">
                <p14:modId xmlns:p14="http://schemas.microsoft.com/office/powerpoint/2010/main" val="1763260814"/>
              </p:ext>
            </p:extLst>
          </p:nvPr>
        </p:nvGraphicFramePr>
        <p:xfrm>
          <a:off x="0" y="1340771"/>
          <a:ext cx="9906000" cy="2879681"/>
        </p:xfrm>
        <a:graphic>
          <a:graphicData uri="http://schemas.openxmlformats.org/drawingml/2006/table">
            <a:tbl>
              <a:tblPr/>
              <a:tblGrid>
                <a:gridCol w="974558"/>
                <a:gridCol w="6942771"/>
                <a:gridCol w="780087"/>
                <a:gridCol w="1208584"/>
              </a:tblGrid>
              <a:tr h="410801">
                <a:tc gridSpan="2">
                  <a:txBody>
                    <a:bodyPr/>
                    <a:lstStyle/>
                    <a:p>
                      <a:pPr algn="ctr" rtl="0" fontAlgn="ctr"/>
                      <a:r>
                        <a:rPr lang="pl-PL" sz="1600" b="1" i="0" u="none" strike="noStrike" dirty="0">
                          <a:solidFill>
                            <a:srgbClr val="000000"/>
                          </a:solidFill>
                          <a:effectLst/>
                          <a:latin typeface="Times New Roman" panose="02020603050405020304" pitchFamily="18" charset="0"/>
                          <a:cs typeface="Times New Roman" panose="02020603050405020304" pitchFamily="18" charset="0"/>
                        </a:rPr>
                        <a:t>Temat kontroli</a:t>
                      </a: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9C9"/>
                    </a:solidFill>
                  </a:tcPr>
                </a:tc>
                <a:tc hMerge="1">
                  <a:txBody>
                    <a:bodyPr/>
                    <a:lstStyle/>
                    <a:p>
                      <a:endParaRPr lang="pl-PL"/>
                    </a:p>
                  </a:txBody>
                  <a:tcPr/>
                </a:tc>
                <a:tc>
                  <a:txBody>
                    <a:bodyPr/>
                    <a:lstStyle/>
                    <a:p>
                      <a:pPr algn="ctr" rtl="0" fontAlgn="ctr"/>
                      <a:r>
                        <a:rPr lang="pl-PL" sz="1600" b="1" i="0" u="none" strike="noStrike" dirty="0">
                          <a:solidFill>
                            <a:srgbClr val="000000"/>
                          </a:solidFill>
                          <a:effectLst/>
                          <a:latin typeface="Times New Roman" panose="02020603050405020304" pitchFamily="18" charset="0"/>
                          <a:cs typeface="Times New Roman" panose="02020603050405020304" pitchFamily="18" charset="0"/>
                        </a:rPr>
                        <a:t>Plan</a:t>
                      </a: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9C9"/>
                    </a:solidFill>
                  </a:tcPr>
                </a:tc>
                <a:tc>
                  <a:txBody>
                    <a:bodyPr/>
                    <a:lstStyle/>
                    <a:p>
                      <a:pPr algn="ctr" rtl="0" fontAlgn="ctr"/>
                      <a:r>
                        <a:rPr lang="pl-PL" sz="1600" b="1" i="0" u="none" strike="noStrike" dirty="0">
                          <a:solidFill>
                            <a:srgbClr val="000000"/>
                          </a:solidFill>
                          <a:effectLst/>
                          <a:latin typeface="Times New Roman" panose="02020603050405020304" pitchFamily="18" charset="0"/>
                          <a:cs typeface="Times New Roman" panose="02020603050405020304" pitchFamily="18" charset="0"/>
                        </a:rPr>
                        <a:t>Wykonanie</a:t>
                      </a: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9C9"/>
                    </a:solidFill>
                  </a:tcPr>
                </a:tc>
              </a:tr>
              <a:tr h="309279">
                <a:tc>
                  <a:txBody>
                    <a:bodyPr/>
                    <a:lstStyle/>
                    <a:p>
                      <a:pPr algn="l">
                        <a:lnSpc>
                          <a:spcPct val="115000"/>
                        </a:lnSpc>
                        <a:spcAft>
                          <a:spcPts val="0"/>
                        </a:spcAft>
                      </a:pPr>
                      <a:r>
                        <a:rPr lang="pl-PL" sz="1400" b="1" dirty="0" smtClean="0">
                          <a:solidFill>
                            <a:srgbClr val="000000"/>
                          </a:solidFill>
                          <a:effectLst/>
                          <a:latin typeface="Times New Roman" panose="02020603050405020304" pitchFamily="18" charset="0"/>
                          <a:ea typeface="Times New Roman"/>
                          <a:cs typeface="Times New Roman" panose="02020603050405020304" pitchFamily="18" charset="0"/>
                        </a:rPr>
                        <a:t>Temat 3:</a:t>
                      </a:r>
                      <a:endParaRPr lang="pl-PL" sz="1400" dirty="0">
                        <a:effectLst/>
                        <a:latin typeface="Times New Roman" panose="02020603050405020304" pitchFamily="18" charset="0"/>
                        <a:ea typeface="Times New Roman"/>
                        <a:cs typeface="Times New Roman" panose="02020603050405020304" pitchFamily="18" charset="0"/>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sz="1800" b="1" kern="1200" dirty="0" smtClean="0">
                          <a:solidFill>
                            <a:schemeClr val="tx1"/>
                          </a:solidFill>
                          <a:effectLst/>
                          <a:latin typeface="Times New Roman" panose="02020603050405020304" pitchFamily="18" charset="0"/>
                          <a:ea typeface="+mn-ea"/>
                          <a:cs typeface="Times New Roman" panose="02020603050405020304" pitchFamily="18" charset="0"/>
                        </a:rPr>
                        <a:t>Zgodność z przepisami prawa przeprowadzania postępowania rekrutacyjnego do przedszkoli na rok szkolny 2017/2018.</a:t>
                      </a:r>
                      <a:endParaRPr lang="pl-PL"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pl-PL" sz="1800" b="1"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pl-PL" sz="1800" b="1" kern="1200" dirty="0" smtClean="0">
                          <a:solidFill>
                            <a:schemeClr val="tx1"/>
                          </a:solidFill>
                          <a:effectLst/>
                          <a:latin typeface="Times New Roman" panose="02020603050405020304" pitchFamily="18" charset="0"/>
                          <a:ea typeface="+mn-ea"/>
                          <a:cs typeface="Times New Roman" panose="02020603050405020304" pitchFamily="18" charset="0"/>
                        </a:rPr>
                        <a:t>Zaplanowano 37 kontroli w:</a:t>
                      </a:r>
                      <a:br>
                        <a:rPr lang="pl-PL" sz="1800" b="1" kern="1200" dirty="0" smtClean="0">
                          <a:solidFill>
                            <a:schemeClr val="tx1"/>
                          </a:solidFill>
                          <a:effectLst/>
                          <a:latin typeface="Times New Roman" panose="02020603050405020304" pitchFamily="18" charset="0"/>
                          <a:ea typeface="+mn-ea"/>
                          <a:cs typeface="Times New Roman" panose="02020603050405020304" pitchFamily="18" charset="0"/>
                        </a:rPr>
                      </a:br>
                      <a:endParaRPr lang="pl-PL" sz="1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285750" indent="-285750">
                        <a:buClr>
                          <a:srgbClr val="FF0000"/>
                        </a:buClr>
                        <a:buFont typeface="Wingdings" panose="05000000000000000000" pitchFamily="2" charset="2"/>
                        <a:buChar char="q"/>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publicznych przedszkolach, </a:t>
                      </a:r>
                    </a:p>
                    <a:p>
                      <a:pPr marL="285750" indent="-285750">
                        <a:buClr>
                          <a:srgbClr val="FF0000"/>
                        </a:buClr>
                        <a:buFont typeface="Wingdings" panose="05000000000000000000" pitchFamily="2" charset="2"/>
                        <a:buChar char="q"/>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innych formach wychowania przedszkolnego i oddziałach przedszkolnych w szkołach podstawowych .</a:t>
                      </a:r>
                    </a:p>
                    <a:p>
                      <a:endParaRPr lang="pl-PL" sz="18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37</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 name="Prostokąt 1"/>
          <p:cNvSpPr/>
          <p:nvPr/>
        </p:nvSpPr>
        <p:spPr>
          <a:xfrm>
            <a:off x="416496" y="4418530"/>
            <a:ext cx="8856985" cy="646331"/>
          </a:xfrm>
          <a:prstGeom prst="rect">
            <a:avLst/>
          </a:prstGeom>
        </p:spPr>
        <p:txBody>
          <a:bodyPr wrap="square">
            <a:spAutoFit/>
          </a:bodyPr>
          <a:lstStyle/>
          <a:p>
            <a:pPr algn="ctr"/>
            <a:r>
              <a:rPr lang="pl-PL" b="1" dirty="0">
                <a:solidFill>
                  <a:srgbClr val="FF0000"/>
                </a:solidFill>
                <a:latin typeface="Times New Roman" panose="02020603050405020304" pitchFamily="18" charset="0"/>
                <a:cs typeface="Times New Roman" panose="02020603050405020304" pitchFamily="18" charset="0"/>
              </a:rPr>
              <a:t>24 stycznia 2017r. Minister Edukacji Narodowej dokonał zmiany  podstawowych kierunków polityki oświatowej państwa. </a:t>
            </a:r>
            <a:endParaRPr lang="pl-PL"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224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normAutofit/>
          </a:bodyPr>
          <a:lstStyle/>
          <a:p>
            <a:pPr algn="ctr"/>
            <a:r>
              <a:rPr lang="pl-PL" sz="1800" dirty="0" smtClean="0">
                <a:solidFill>
                  <a:srgbClr val="000099"/>
                </a:solidFill>
                <a:latin typeface="Times New Roman" panose="02020603050405020304" pitchFamily="18" charset="0"/>
                <a:cs typeface="Times New Roman" panose="02020603050405020304" pitchFamily="18" charset="0"/>
              </a:rPr>
              <a:t>Aneksy do arkuszy organizacji przedszkola </a:t>
            </a:r>
            <a:endParaRPr lang="pl-PL" altLang="pl-PL" sz="1800" dirty="0" smtClean="0">
              <a:solidFill>
                <a:srgbClr val="0000A3"/>
              </a:solidFill>
              <a:latin typeface="Times New Roman" panose="02020603050405020304" pitchFamily="18" charset="0"/>
              <a:cs typeface="Times New Roman" panose="02020603050405020304" pitchFamily="18" charset="0"/>
            </a:endParaRPr>
          </a:p>
        </p:txBody>
      </p:sp>
      <p:sp>
        <p:nvSpPr>
          <p:cNvPr id="15363" name="Symbol zastępczy zawartości 2"/>
          <p:cNvSpPr>
            <a:spLocks noGrp="1"/>
          </p:cNvSpPr>
          <p:nvPr>
            <p:ph idx="1"/>
          </p:nvPr>
        </p:nvSpPr>
        <p:spPr>
          <a:xfrm>
            <a:off x="154781" y="1428750"/>
            <a:ext cx="9596438" cy="4953000"/>
          </a:xfrm>
        </p:spPr>
        <p:txBody>
          <a:bodyPr>
            <a:normAutofit/>
          </a:bodyPr>
          <a:lstStyle/>
          <a:p>
            <a:pPr algn="just"/>
            <a:r>
              <a:rPr lang="pl-PL" sz="1800" dirty="0" smtClean="0">
                <a:latin typeface="Times New Roman" panose="02020603050405020304" pitchFamily="18" charset="0"/>
                <a:cs typeface="Times New Roman" panose="02020603050405020304" pitchFamily="18" charset="0"/>
              </a:rPr>
              <a:t> </a:t>
            </a:r>
            <a:endParaRPr lang="pl-PL" sz="1800" dirty="0">
              <a:latin typeface="Times New Roman" panose="02020603050405020304" pitchFamily="18" charset="0"/>
              <a:cs typeface="Times New Roman" panose="02020603050405020304"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560244413"/>
              </p:ext>
            </p:extLst>
          </p:nvPr>
        </p:nvGraphicFramePr>
        <p:xfrm>
          <a:off x="35332" y="2276872"/>
          <a:ext cx="9898194" cy="2210578"/>
        </p:xfrm>
        <a:graphic>
          <a:graphicData uri="http://schemas.openxmlformats.org/drawingml/2006/table">
            <a:tbl>
              <a:tblPr firstRow="1" firstCol="1" bandRow="1">
                <a:tableStyleId>{F5AB1C69-6EDB-4FF4-983F-18BD219EF322}</a:tableStyleId>
              </a:tblPr>
              <a:tblGrid>
                <a:gridCol w="2888039"/>
                <a:gridCol w="3535982"/>
                <a:gridCol w="3474173"/>
              </a:tblGrid>
              <a:tr h="390922">
                <a:tc>
                  <a:txBody>
                    <a:bodyPr/>
                    <a:lstStyle/>
                    <a:p>
                      <a:pPr algn="ctr">
                        <a:lnSpc>
                          <a:spcPct val="115000"/>
                        </a:lnSpc>
                        <a:spcAft>
                          <a:spcPts val="1000"/>
                        </a:spcAft>
                      </a:pPr>
                      <a:r>
                        <a:rPr lang="pl-PL" sz="1600" dirty="0">
                          <a:effectLst/>
                          <a:latin typeface="Times New Roman" panose="02020603050405020304" pitchFamily="18" charset="0"/>
                          <a:cs typeface="Times New Roman" panose="02020603050405020304" pitchFamily="18" charset="0"/>
                        </a:rPr>
                        <a:t>Zagadnienie</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gn="ctr">
                        <a:lnSpc>
                          <a:spcPct val="115000"/>
                        </a:lnSpc>
                        <a:spcAft>
                          <a:spcPts val="1000"/>
                        </a:spcAft>
                      </a:pPr>
                      <a:r>
                        <a:rPr lang="pl-PL" sz="1600" dirty="0">
                          <a:effectLst/>
                          <a:latin typeface="Times New Roman" panose="02020603050405020304" pitchFamily="18" charset="0"/>
                          <a:cs typeface="Times New Roman" panose="02020603050405020304" pitchFamily="18" charset="0"/>
                        </a:rPr>
                        <a:t>Błędne zapisy</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lgn="ctr">
                        <a:lnSpc>
                          <a:spcPct val="115000"/>
                        </a:lnSpc>
                        <a:spcAft>
                          <a:spcPts val="1000"/>
                        </a:spcAft>
                      </a:pPr>
                      <a:r>
                        <a:rPr lang="pl-PL" sz="1600" dirty="0">
                          <a:effectLst/>
                          <a:latin typeface="Times New Roman" panose="02020603050405020304" pitchFamily="18" charset="0"/>
                          <a:cs typeface="Times New Roman" panose="02020603050405020304" pitchFamily="18" charset="0"/>
                        </a:rPr>
                        <a:t>Zapisy zgodnie z prawem</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r>
              <a:tr h="1767095">
                <a:tc>
                  <a:txBody>
                    <a:bodyPr/>
                    <a:lstStyle/>
                    <a:p>
                      <a:pPr>
                        <a:lnSpc>
                          <a:spcPct val="115000"/>
                        </a:lnSpc>
                        <a:spcAft>
                          <a:spcPts val="1000"/>
                        </a:spcAft>
                      </a:pPr>
                      <a:r>
                        <a:rPr lang="pl-PL" sz="1600" dirty="0">
                          <a:effectLst/>
                          <a:latin typeface="Times New Roman" panose="02020603050405020304" pitchFamily="18" charset="0"/>
                          <a:cs typeface="Times New Roman" panose="02020603050405020304" pitchFamily="18" charset="0"/>
                        </a:rPr>
                        <a:t>Kwalifikacje nauczycieli</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spcBef>
                          <a:spcPts val="600"/>
                        </a:spcBef>
                        <a:spcAft>
                          <a:spcPts val="0"/>
                        </a:spcAft>
                        <a:tabLst>
                          <a:tab pos="5754370" algn="r"/>
                          <a:tab pos="449580" algn="l"/>
                        </a:tabLst>
                      </a:pPr>
                      <a:r>
                        <a:rPr lang="pl-PL" sz="1600" dirty="0">
                          <a:effectLst/>
                          <a:latin typeface="Times New Roman" panose="02020603050405020304" pitchFamily="18" charset="0"/>
                          <a:cs typeface="Times New Roman" panose="02020603050405020304" pitchFamily="18" charset="0"/>
                        </a:rPr>
                        <a:t>brak informacji na temat kwalifikacji nauczyciela do prowadzenia zajęć z języka obcego nowożytnego</a:t>
                      </a:r>
                    </a:p>
                    <a:p>
                      <a:pPr>
                        <a:spcBef>
                          <a:spcPts val="600"/>
                        </a:spcBef>
                        <a:spcAft>
                          <a:spcPts val="0"/>
                        </a:spcAft>
                        <a:tabLst>
                          <a:tab pos="5754370" algn="r"/>
                          <a:tab pos="449580" algn="l"/>
                        </a:tabLst>
                      </a:pPr>
                      <a:r>
                        <a:rPr lang="pl-PL" sz="1600" dirty="0">
                          <a:effectLst/>
                          <a:latin typeface="Times New Roman" panose="02020603050405020304" pitchFamily="18" charset="0"/>
                          <a:cs typeface="Times New Roman" panose="02020603050405020304" pitchFamily="18" charset="0"/>
                        </a:rPr>
                        <a:t>(zał. Wykaz kadry pedagogicznej dotyczący kwalifikacji i awansu zawodowego nauczycieli)</a:t>
                      </a:r>
                    </a:p>
                    <a:p>
                      <a:pPr>
                        <a:lnSpc>
                          <a:spcPct val="115000"/>
                        </a:lnSpc>
                        <a:spcAft>
                          <a:spcPts val="1000"/>
                        </a:spcAft>
                      </a:pPr>
                      <a:r>
                        <a:rPr lang="pl-PL" sz="1600" dirty="0">
                          <a:effectLst/>
                          <a:latin typeface="Times New Roman" panose="02020603050405020304" pitchFamily="18" charset="0"/>
                          <a:cs typeface="Times New Roman" panose="02020603050405020304" pitchFamily="18" charset="0"/>
                        </a:rPr>
                        <a:t> </a:t>
                      </a:r>
                      <a:endParaRPr lang="pl-PL" sz="1600" dirty="0">
                        <a:effectLst/>
                        <a:latin typeface="Times New Roman" panose="02020603050405020304" pitchFamily="18" charset="0"/>
                        <a:ea typeface="Calibri"/>
                        <a:cs typeface="Times New Roman" panose="02020603050405020304" pitchFamily="18" charset="0"/>
                      </a:endParaRPr>
                    </a:p>
                  </a:txBody>
                  <a:tcPr marL="62614" marR="62614" marT="0" marB="0"/>
                </a:tc>
                <a:tc>
                  <a:txBody>
                    <a:bodyPr/>
                    <a:lstStyle/>
                    <a:p>
                      <a:pPr>
                        <a:spcBef>
                          <a:spcPts val="600"/>
                        </a:spcBef>
                        <a:spcAft>
                          <a:spcPts val="0"/>
                        </a:spcAft>
                        <a:tabLst>
                          <a:tab pos="5754370" algn="r"/>
                          <a:tab pos="449580" algn="l"/>
                        </a:tabLst>
                      </a:pPr>
                      <a:r>
                        <a:rPr lang="pl-PL" sz="1600" dirty="0">
                          <a:effectLst/>
                          <a:latin typeface="Times New Roman" panose="02020603050405020304" pitchFamily="18" charset="0"/>
                          <a:cs typeface="Times New Roman" panose="02020603050405020304" pitchFamily="18" charset="0"/>
                        </a:rPr>
                        <a:t>zgodnie z Rozporządzeniem Ministra Edukacji Narodowej z dnia 12 marca 2009 r. w sprawie  szczegółowych kwalifikacji wymaganych od nauczycieli </a:t>
                      </a:r>
                      <a:r>
                        <a:rPr lang="pl-PL" sz="1600" dirty="0" smtClean="0">
                          <a:effectLst/>
                          <a:latin typeface="Times New Roman" panose="02020603050405020304" pitchFamily="18" charset="0"/>
                          <a:cs typeface="Times New Roman" panose="02020603050405020304" pitchFamily="18" charset="0"/>
                        </a:rPr>
                        <a:t>(…) (</a:t>
                      </a:r>
                      <a:r>
                        <a:rPr lang="pl-PL" sz="1600" dirty="0">
                          <a:effectLst/>
                          <a:latin typeface="Times New Roman" panose="02020603050405020304" pitchFamily="18" charset="0"/>
                          <a:cs typeface="Times New Roman" panose="02020603050405020304" pitchFamily="18" charset="0"/>
                        </a:rPr>
                        <a:t>Dz. U. z 2015 r. poz. 1264)</a:t>
                      </a:r>
                    </a:p>
                    <a:p>
                      <a:pPr>
                        <a:spcBef>
                          <a:spcPts val="600"/>
                        </a:spcBef>
                        <a:spcAft>
                          <a:spcPts val="0"/>
                        </a:spcAft>
                        <a:tabLst>
                          <a:tab pos="5754370" algn="r"/>
                          <a:tab pos="449580" algn="l"/>
                        </a:tabLst>
                      </a:pPr>
                      <a:r>
                        <a:rPr lang="pl-PL" sz="1600" dirty="0">
                          <a:effectLst/>
                          <a:latin typeface="Times New Roman" panose="02020603050405020304" pitchFamily="18" charset="0"/>
                          <a:cs typeface="Times New Roman" panose="02020603050405020304" pitchFamily="18" charset="0"/>
                        </a:rPr>
                        <a:t> </a:t>
                      </a:r>
                      <a:endParaRPr lang="pl-PL" sz="1600" dirty="0">
                        <a:effectLst/>
                        <a:latin typeface="Times New Roman" panose="02020603050405020304" pitchFamily="18" charset="0"/>
                        <a:ea typeface="Times New Roman"/>
                        <a:cs typeface="Times New Roman" panose="02020603050405020304" pitchFamily="18" charset="0"/>
                      </a:endParaRPr>
                    </a:p>
                  </a:txBody>
                  <a:tcPr marL="62614" marR="62614" marT="0" marB="0"/>
                </a:tc>
              </a:tr>
            </a:tbl>
          </a:graphicData>
        </a:graphic>
      </p:graphicFrame>
      <p:sp>
        <p:nvSpPr>
          <p:cNvPr id="3" name="Rectangle 1"/>
          <p:cNvSpPr>
            <a:spLocks noChangeArrowheads="1"/>
          </p:cNvSpPr>
          <p:nvPr/>
        </p:nvSpPr>
        <p:spPr bwMode="auto">
          <a:xfrm>
            <a:off x="2484749" y="1556792"/>
            <a:ext cx="5016117" cy="338554"/>
          </a:xfrm>
          <a:prstGeom prst="rect">
            <a:avLst/>
          </a:prstGeom>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49263" algn="r"/>
                <a:tab pos="5754688" algn="r"/>
              </a:tabLst>
              <a:defRPr>
                <a:solidFill>
                  <a:schemeClr val="tx1"/>
                </a:solidFill>
                <a:latin typeface="Arial" pitchFamily="34" charset="0"/>
                <a:cs typeface="Arial" pitchFamily="34" charset="0"/>
              </a:defRPr>
            </a:lvl1pPr>
            <a:lvl2pPr fontAlgn="base">
              <a:spcBef>
                <a:spcPct val="0"/>
              </a:spcBef>
              <a:spcAft>
                <a:spcPct val="0"/>
              </a:spcAft>
              <a:tabLst>
                <a:tab pos="449263" algn="r"/>
                <a:tab pos="5754688" algn="r"/>
              </a:tabLst>
              <a:defRPr>
                <a:solidFill>
                  <a:schemeClr val="tx1"/>
                </a:solidFill>
                <a:latin typeface="Arial" pitchFamily="34" charset="0"/>
                <a:cs typeface="Arial" pitchFamily="34" charset="0"/>
              </a:defRPr>
            </a:lvl2pPr>
            <a:lvl3pPr fontAlgn="base">
              <a:spcBef>
                <a:spcPct val="0"/>
              </a:spcBef>
              <a:spcAft>
                <a:spcPct val="0"/>
              </a:spcAft>
              <a:tabLst>
                <a:tab pos="449263" algn="r"/>
                <a:tab pos="5754688" algn="r"/>
              </a:tabLst>
              <a:defRPr>
                <a:solidFill>
                  <a:schemeClr val="tx1"/>
                </a:solidFill>
                <a:latin typeface="Arial" pitchFamily="34" charset="0"/>
                <a:cs typeface="Arial" pitchFamily="34" charset="0"/>
              </a:defRPr>
            </a:lvl3pPr>
            <a:lvl4pPr fontAlgn="base">
              <a:spcBef>
                <a:spcPct val="0"/>
              </a:spcBef>
              <a:spcAft>
                <a:spcPct val="0"/>
              </a:spcAft>
              <a:tabLst>
                <a:tab pos="449263" algn="r"/>
                <a:tab pos="5754688" algn="r"/>
              </a:tabLst>
              <a:defRPr>
                <a:solidFill>
                  <a:schemeClr val="tx1"/>
                </a:solidFill>
                <a:latin typeface="Arial" pitchFamily="34" charset="0"/>
                <a:cs typeface="Arial" pitchFamily="34" charset="0"/>
              </a:defRPr>
            </a:lvl4pPr>
            <a:lvl5pPr fontAlgn="base">
              <a:spcBef>
                <a:spcPct val="0"/>
              </a:spcBef>
              <a:spcAft>
                <a:spcPct val="0"/>
              </a:spcAft>
              <a:tabLst>
                <a:tab pos="449263" algn="r"/>
                <a:tab pos="5754688" algn="r"/>
              </a:tabLst>
              <a:defRPr>
                <a:solidFill>
                  <a:schemeClr val="tx1"/>
                </a:solidFill>
                <a:latin typeface="Arial" pitchFamily="34" charset="0"/>
                <a:cs typeface="Arial" pitchFamily="34" charset="0"/>
              </a:defRPr>
            </a:lvl5pPr>
            <a:lvl6pPr fontAlgn="base">
              <a:spcBef>
                <a:spcPct val="0"/>
              </a:spcBef>
              <a:spcAft>
                <a:spcPct val="0"/>
              </a:spcAft>
              <a:tabLst>
                <a:tab pos="449263" algn="r"/>
                <a:tab pos="5754688" algn="r"/>
              </a:tabLst>
              <a:defRPr>
                <a:solidFill>
                  <a:schemeClr val="tx1"/>
                </a:solidFill>
                <a:latin typeface="Arial" pitchFamily="34" charset="0"/>
                <a:cs typeface="Arial" pitchFamily="34" charset="0"/>
              </a:defRPr>
            </a:lvl6pPr>
            <a:lvl7pPr fontAlgn="base">
              <a:spcBef>
                <a:spcPct val="0"/>
              </a:spcBef>
              <a:spcAft>
                <a:spcPct val="0"/>
              </a:spcAft>
              <a:tabLst>
                <a:tab pos="449263" algn="r"/>
                <a:tab pos="5754688" algn="r"/>
              </a:tabLst>
              <a:defRPr>
                <a:solidFill>
                  <a:schemeClr val="tx1"/>
                </a:solidFill>
                <a:latin typeface="Arial" pitchFamily="34" charset="0"/>
                <a:cs typeface="Arial" pitchFamily="34" charset="0"/>
              </a:defRPr>
            </a:lvl7pPr>
            <a:lvl8pPr fontAlgn="base">
              <a:spcBef>
                <a:spcPct val="0"/>
              </a:spcBef>
              <a:spcAft>
                <a:spcPct val="0"/>
              </a:spcAft>
              <a:tabLst>
                <a:tab pos="449263" algn="r"/>
                <a:tab pos="5754688" algn="r"/>
              </a:tabLst>
              <a:defRPr>
                <a:solidFill>
                  <a:schemeClr val="tx1"/>
                </a:solidFill>
                <a:latin typeface="Arial" pitchFamily="34" charset="0"/>
                <a:cs typeface="Arial" pitchFamily="34" charset="0"/>
              </a:defRPr>
            </a:lvl8pPr>
            <a:lvl9pPr fontAlgn="base">
              <a:spcBef>
                <a:spcPct val="0"/>
              </a:spcBef>
              <a:spcAft>
                <a:spcPct val="0"/>
              </a:spcAft>
              <a:tabLst>
                <a:tab pos="449263" algn="r"/>
                <a:tab pos="575468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49263" algn="r"/>
                <a:tab pos="5754688" algn="r"/>
              </a:tabLst>
            </a:pPr>
            <a:r>
              <a:rPr kumimoji="0" lang="pl-PL" altLang="pl-PL" sz="1600" b="1" i="0" u="none" strike="noStrike" cap="none" normalizeH="0" baseline="0" dirty="0" smtClean="0">
                <a:ln>
                  <a:noFill/>
                </a:ln>
                <a:solidFill>
                  <a:schemeClr val="tx1"/>
                </a:solidFill>
                <a:effectLst/>
                <a:latin typeface="Times New Roman" panose="02020603050405020304" pitchFamily="18" charset="0"/>
                <a:ea typeface="Calibri" pitchFamily="34" charset="0"/>
                <a:cs typeface="Times New Roman" panose="02020603050405020304" pitchFamily="18" charset="0"/>
              </a:rPr>
              <a:t>Przykładowe zapisy w arkuszu organizacji przedszkola</a:t>
            </a:r>
            <a:endParaRPr kumimoji="0" lang="pl-PL" altLang="pl-PL"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6397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normAutofit/>
          </a:bodyPr>
          <a:lstStyle/>
          <a:p>
            <a:pPr algn="ctr"/>
            <a:r>
              <a:rPr lang="pl-PL" sz="1800" dirty="0" smtClean="0">
                <a:solidFill>
                  <a:srgbClr val="0000A3"/>
                </a:solidFill>
                <a:latin typeface="Times New Roman" panose="02020603050405020304" pitchFamily="18" charset="0"/>
                <a:cs typeface="Times New Roman" panose="02020603050405020304" pitchFamily="18" charset="0"/>
              </a:rPr>
              <a:t>Planowanie zajęć </a:t>
            </a:r>
            <a:r>
              <a:rPr lang="pl-PL" sz="1800" dirty="0">
                <a:solidFill>
                  <a:srgbClr val="0000A3"/>
                </a:solidFill>
                <a:latin typeface="Times New Roman" panose="02020603050405020304" pitchFamily="18" charset="0"/>
                <a:cs typeface="Times New Roman" panose="02020603050405020304" pitchFamily="18" charset="0"/>
              </a:rPr>
              <a:t>z zakresu pomocy psychologiczno-pedagogicznej</a:t>
            </a:r>
            <a:endParaRPr lang="pl-PL" altLang="pl-PL" sz="1800" dirty="0" smtClean="0">
              <a:solidFill>
                <a:srgbClr val="0000A3"/>
              </a:solidFill>
              <a:latin typeface="Times New Roman" panose="02020603050405020304" pitchFamily="18" charset="0"/>
              <a:cs typeface="Times New Roman" panose="02020603050405020304" pitchFamily="18" charset="0"/>
            </a:endParaRPr>
          </a:p>
        </p:txBody>
      </p:sp>
      <p:sp>
        <p:nvSpPr>
          <p:cNvPr id="15363" name="Symbol zastępczy zawartości 2"/>
          <p:cNvSpPr>
            <a:spLocks noGrp="1"/>
          </p:cNvSpPr>
          <p:nvPr>
            <p:ph idx="1"/>
          </p:nvPr>
        </p:nvSpPr>
        <p:spPr>
          <a:xfrm>
            <a:off x="-13026" y="1340768"/>
            <a:ext cx="9919026" cy="5517232"/>
          </a:xfrm>
        </p:spPr>
        <p:txBody>
          <a:bodyPr>
            <a:normAutofit fontScale="77500" lnSpcReduction="20000"/>
          </a:bodyPr>
          <a:lstStyle/>
          <a:p>
            <a:pPr algn="just"/>
            <a:endParaRPr lang="pl-PL" sz="2100" b="1" dirty="0" smtClean="0">
              <a:solidFill>
                <a:srgbClr val="FF0000"/>
              </a:solidFill>
              <a:latin typeface="Times New Roman" panose="02020603050405020304" pitchFamily="18" charset="0"/>
              <a:cs typeface="Times New Roman" panose="02020603050405020304" pitchFamily="18" charset="0"/>
            </a:endParaRPr>
          </a:p>
          <a:p>
            <a:pPr algn="just"/>
            <a:r>
              <a:rPr lang="pl-PL" sz="2100" b="1" dirty="0" smtClean="0">
                <a:solidFill>
                  <a:srgbClr val="FF0000"/>
                </a:solidFill>
                <a:latin typeface="Times New Roman" panose="02020603050405020304" pitchFamily="18" charset="0"/>
                <a:cs typeface="Times New Roman" panose="02020603050405020304" pitchFamily="18" charset="0"/>
              </a:rPr>
              <a:t>Błąd: </a:t>
            </a:r>
            <a:r>
              <a:rPr lang="pl-PL" sz="2100" b="1" dirty="0" smtClean="0">
                <a:latin typeface="Times New Roman" panose="02020603050405020304" pitchFamily="18" charset="0"/>
                <a:cs typeface="Times New Roman" panose="02020603050405020304" pitchFamily="18" charset="0"/>
              </a:rPr>
              <a:t>Z </a:t>
            </a:r>
            <a:r>
              <a:rPr lang="pl-PL" sz="2100" b="1" dirty="0">
                <a:latin typeface="Times New Roman" panose="02020603050405020304" pitchFamily="18" charset="0"/>
                <a:cs typeface="Times New Roman" panose="02020603050405020304" pitchFamily="18" charset="0"/>
              </a:rPr>
              <a:t>arkusza organizacji nie wynika, jakie </a:t>
            </a:r>
            <a:r>
              <a:rPr lang="pl-PL" sz="2100" b="1" dirty="0" smtClean="0">
                <a:latin typeface="Times New Roman" panose="02020603050405020304" pitchFamily="18" charset="0"/>
                <a:cs typeface="Times New Roman" panose="02020603050405020304" pitchFamily="18" charset="0"/>
              </a:rPr>
              <a:t>zajęcia </a:t>
            </a:r>
            <a:r>
              <a:rPr lang="pl-PL" sz="2100" b="1" dirty="0">
                <a:latin typeface="Times New Roman" panose="02020603050405020304" pitchFamily="18" charset="0"/>
                <a:cs typeface="Times New Roman" panose="02020603050405020304" pitchFamily="18" charset="0"/>
              </a:rPr>
              <a:t>z </a:t>
            </a:r>
            <a:r>
              <a:rPr lang="pl-PL" sz="2100" b="1" dirty="0" smtClean="0">
                <a:latin typeface="Times New Roman" panose="02020603050405020304" pitchFamily="18" charset="0"/>
                <a:cs typeface="Times New Roman" panose="02020603050405020304" pitchFamily="18" charset="0"/>
              </a:rPr>
              <a:t>pomocy psychologiczno-pedagogicznej </a:t>
            </a:r>
            <a:r>
              <a:rPr lang="pl-PL" sz="2100" b="1" dirty="0">
                <a:latin typeface="Times New Roman" panose="02020603050405020304" pitchFamily="18" charset="0"/>
                <a:cs typeface="Times New Roman" panose="02020603050405020304" pitchFamily="18" charset="0"/>
              </a:rPr>
              <a:t>zaplanowano dla dzieci</a:t>
            </a:r>
            <a:r>
              <a:rPr lang="pl-PL" sz="2100" b="1" dirty="0" smtClean="0">
                <a:latin typeface="Times New Roman" panose="02020603050405020304" pitchFamily="18" charset="0"/>
                <a:cs typeface="Times New Roman" panose="02020603050405020304" pitchFamily="18" charset="0"/>
              </a:rPr>
              <a:t>.</a:t>
            </a:r>
          </a:p>
          <a:p>
            <a:pPr algn="just"/>
            <a:endParaRPr lang="pl-PL" sz="2100" b="1" dirty="0" smtClean="0">
              <a:latin typeface="Times New Roman" panose="02020603050405020304" pitchFamily="18" charset="0"/>
              <a:cs typeface="Times New Roman" panose="02020603050405020304" pitchFamily="18" charset="0"/>
            </a:endParaRPr>
          </a:p>
          <a:p>
            <a:pPr algn="just"/>
            <a:r>
              <a:rPr lang="pl-PL" sz="2100" b="1" dirty="0" smtClean="0">
                <a:latin typeface="Times New Roman" panose="02020603050405020304" pitchFamily="18" charset="0"/>
                <a:cs typeface="Times New Roman" panose="02020603050405020304" pitchFamily="18" charset="0"/>
              </a:rPr>
              <a:t>Zgodnie </a:t>
            </a:r>
            <a:r>
              <a:rPr lang="pl-PL" sz="2100" b="1" dirty="0">
                <a:latin typeface="Times New Roman" panose="02020603050405020304" pitchFamily="18" charset="0"/>
                <a:cs typeface="Times New Roman" panose="02020603050405020304" pitchFamily="18" charset="0"/>
              </a:rPr>
              <a:t>z prawem: </a:t>
            </a:r>
            <a:endParaRPr lang="pl-PL" sz="2100" dirty="0">
              <a:latin typeface="Times New Roman" panose="02020603050405020304" pitchFamily="18" charset="0"/>
              <a:cs typeface="Times New Roman" panose="02020603050405020304" pitchFamily="18" charset="0"/>
            </a:endParaRPr>
          </a:p>
          <a:p>
            <a:pPr algn="just"/>
            <a:r>
              <a:rPr lang="pl-PL" sz="2100" dirty="0">
                <a:latin typeface="Times New Roman" panose="02020603050405020304" pitchFamily="18" charset="0"/>
                <a:cs typeface="Times New Roman" panose="02020603050405020304" pitchFamily="18" charset="0"/>
              </a:rPr>
              <a:t>§ 17 ust. 1 pkt 8 rozporządzenia MEN z dnia 17 marca 2017 r. </a:t>
            </a:r>
            <a:r>
              <a:rPr lang="pl-PL" sz="2100" i="1" dirty="0">
                <a:latin typeface="Times New Roman" panose="02020603050405020304" pitchFamily="18" charset="0"/>
                <a:cs typeface="Times New Roman" panose="02020603050405020304" pitchFamily="18" charset="0"/>
              </a:rPr>
              <a:t>w sprawie szczegółowej organizacji publicznych szkół </a:t>
            </a:r>
            <a:r>
              <a:rPr lang="pl-PL" sz="2100" i="1" dirty="0" smtClean="0">
                <a:latin typeface="Times New Roman" panose="02020603050405020304" pitchFamily="18" charset="0"/>
                <a:cs typeface="Times New Roman" panose="02020603050405020304" pitchFamily="18" charset="0"/>
              </a:rPr>
              <a:t/>
            </a:r>
            <a:br>
              <a:rPr lang="pl-PL" sz="2100" i="1" dirty="0" smtClean="0">
                <a:latin typeface="Times New Roman" panose="02020603050405020304" pitchFamily="18" charset="0"/>
                <a:cs typeface="Times New Roman" panose="02020603050405020304" pitchFamily="18" charset="0"/>
              </a:rPr>
            </a:br>
            <a:r>
              <a:rPr lang="pl-PL" sz="2100" i="1" dirty="0" smtClean="0">
                <a:latin typeface="Times New Roman" panose="02020603050405020304" pitchFamily="18" charset="0"/>
                <a:cs typeface="Times New Roman" panose="02020603050405020304" pitchFamily="18" charset="0"/>
              </a:rPr>
              <a:t>i </a:t>
            </a:r>
            <a:r>
              <a:rPr lang="pl-PL" sz="2100" i="1" dirty="0">
                <a:latin typeface="Times New Roman" panose="02020603050405020304" pitchFamily="18" charset="0"/>
                <a:cs typeface="Times New Roman" panose="02020603050405020304" pitchFamily="18" charset="0"/>
              </a:rPr>
              <a:t>publicznych przedszkoli </a:t>
            </a:r>
            <a:r>
              <a:rPr lang="pl-PL" sz="2100" dirty="0">
                <a:latin typeface="Times New Roman" panose="02020603050405020304" pitchFamily="18" charset="0"/>
                <a:cs typeface="Times New Roman" panose="02020603050405020304" pitchFamily="18" charset="0"/>
              </a:rPr>
              <a:t>(Dz. U. z 2017 r. poz. 649)</a:t>
            </a:r>
          </a:p>
          <a:p>
            <a:pPr algn="just"/>
            <a:r>
              <a:rPr lang="pl-PL" sz="2100" dirty="0">
                <a:latin typeface="Times New Roman" panose="02020603050405020304" pitchFamily="18" charset="0"/>
                <a:cs typeface="Times New Roman" panose="02020603050405020304" pitchFamily="18" charset="0"/>
              </a:rPr>
              <a:t> </a:t>
            </a:r>
          </a:p>
          <a:p>
            <a:pPr algn="just"/>
            <a:r>
              <a:rPr lang="pl-PL" sz="2100" b="1" dirty="0" smtClean="0">
                <a:latin typeface="Times New Roman" panose="02020603050405020304" pitchFamily="18" charset="0"/>
                <a:cs typeface="Times New Roman" panose="02020603050405020304" pitchFamily="18" charset="0"/>
              </a:rPr>
              <a:t>Arkusz </a:t>
            </a:r>
            <a:r>
              <a:rPr lang="pl-PL" sz="2100" b="1" dirty="0">
                <a:latin typeface="Times New Roman" panose="02020603050405020304" pitchFamily="18" charset="0"/>
                <a:cs typeface="Times New Roman" panose="02020603050405020304" pitchFamily="18" charset="0"/>
              </a:rPr>
              <a:t>organizacji przedszkola określa w </a:t>
            </a:r>
            <a:r>
              <a:rPr lang="pl-PL" sz="2100" b="1" dirty="0" smtClean="0">
                <a:latin typeface="Times New Roman" panose="02020603050405020304" pitchFamily="18" charset="0"/>
                <a:cs typeface="Times New Roman" panose="02020603050405020304" pitchFamily="18" charset="0"/>
              </a:rPr>
              <a:t>szczególności ogólną </a:t>
            </a:r>
            <a:r>
              <a:rPr lang="pl-PL" sz="2100" b="1" dirty="0">
                <a:latin typeface="Times New Roman" panose="02020603050405020304" pitchFamily="18" charset="0"/>
                <a:cs typeface="Times New Roman" panose="02020603050405020304" pitchFamily="18" charset="0"/>
              </a:rPr>
              <a:t>liczba godzin z zakresu pomocy </a:t>
            </a:r>
            <a:r>
              <a:rPr lang="pl-PL" sz="2100" b="1" dirty="0" smtClean="0">
                <a:latin typeface="Times New Roman" panose="02020603050405020304" pitchFamily="18" charset="0"/>
                <a:cs typeface="Times New Roman" panose="02020603050405020304" pitchFamily="18" charset="0"/>
              </a:rPr>
              <a:t>psychologiczno-pedagogicznej.</a:t>
            </a:r>
            <a:endParaRPr lang="pl-PL" sz="2100" dirty="0">
              <a:latin typeface="Times New Roman" panose="02020603050405020304" pitchFamily="18" charset="0"/>
              <a:cs typeface="Times New Roman" panose="02020603050405020304" pitchFamily="18" charset="0"/>
            </a:endParaRPr>
          </a:p>
          <a:p>
            <a:pPr algn="just"/>
            <a:endParaRPr lang="pl-PL" sz="1800" dirty="0" smtClean="0">
              <a:latin typeface="Times New Roman" panose="02020603050405020304" pitchFamily="18" charset="0"/>
              <a:cs typeface="Times New Roman" panose="02020603050405020304" pitchFamily="18" charset="0"/>
            </a:endParaRPr>
          </a:p>
          <a:p>
            <a:pPr algn="just"/>
            <a:endParaRPr lang="pl-PL" sz="1800" dirty="0">
              <a:latin typeface="Times New Roman" panose="02020603050405020304" pitchFamily="18" charset="0"/>
              <a:cs typeface="Times New Roman" panose="02020603050405020304" pitchFamily="18" charset="0"/>
            </a:endParaRPr>
          </a:p>
          <a:p>
            <a:pPr algn="just"/>
            <a:r>
              <a:rPr lang="pl-PL" sz="1900" dirty="0" smtClean="0">
                <a:latin typeface="Times New Roman" panose="02020603050405020304" pitchFamily="18" charset="0"/>
                <a:cs typeface="Times New Roman" panose="02020603050405020304" pitchFamily="18" charset="0"/>
              </a:rPr>
              <a:t>§ </a:t>
            </a:r>
            <a:r>
              <a:rPr lang="pl-PL" sz="1900" dirty="0">
                <a:latin typeface="Times New Roman" panose="02020603050405020304" pitchFamily="18" charset="0"/>
                <a:cs typeface="Times New Roman" panose="02020603050405020304" pitchFamily="18" charset="0"/>
              </a:rPr>
              <a:t>6 </a:t>
            </a:r>
            <a:r>
              <a:rPr lang="pl-PL" sz="1900" dirty="0" smtClean="0">
                <a:latin typeface="Times New Roman" panose="02020603050405020304" pitchFamily="18" charset="0"/>
                <a:cs typeface="Times New Roman" panose="02020603050405020304" pitchFamily="18" charset="0"/>
              </a:rPr>
              <a:t>ust. 1 rozporządzenia </a:t>
            </a:r>
            <a:r>
              <a:rPr lang="pl-PL" sz="1900" dirty="0">
                <a:latin typeface="Times New Roman" panose="02020603050405020304" pitchFamily="18" charset="0"/>
                <a:cs typeface="Times New Roman" panose="02020603050405020304" pitchFamily="18" charset="0"/>
              </a:rPr>
              <a:t>MEN z dnia </a:t>
            </a:r>
            <a:r>
              <a:rPr lang="pl-PL" sz="1900" dirty="0" smtClean="0">
                <a:latin typeface="Times New Roman" panose="02020603050405020304" pitchFamily="18" charset="0"/>
                <a:cs typeface="Times New Roman" panose="02020603050405020304" pitchFamily="18" charset="0"/>
              </a:rPr>
              <a:t>… </a:t>
            </a:r>
            <a:r>
              <a:rPr lang="pl-PL" sz="1900" dirty="0">
                <a:latin typeface="Times New Roman" panose="02020603050405020304" pitchFamily="18" charset="0"/>
                <a:cs typeface="Times New Roman" panose="02020603050405020304" pitchFamily="18" charset="0"/>
              </a:rPr>
              <a:t>2017 r. </a:t>
            </a:r>
            <a:r>
              <a:rPr lang="pl-PL" sz="1900" i="1" dirty="0">
                <a:latin typeface="Times New Roman" panose="02020603050405020304" pitchFamily="18" charset="0"/>
                <a:cs typeface="Times New Roman" panose="02020603050405020304" pitchFamily="18" charset="0"/>
              </a:rPr>
              <a:t>w sprawie zasad organizacji i udzielania pomocy psychologiczno-pedagogicznej </a:t>
            </a:r>
            <a:r>
              <a:rPr lang="pl-PL" sz="1900" i="1" dirty="0" smtClean="0">
                <a:latin typeface="Times New Roman" panose="02020603050405020304" pitchFamily="18" charset="0"/>
                <a:cs typeface="Times New Roman" panose="02020603050405020304" pitchFamily="18" charset="0"/>
              </a:rPr>
              <a:t>w </a:t>
            </a:r>
            <a:r>
              <a:rPr lang="pl-PL" sz="1900" i="1" dirty="0">
                <a:latin typeface="Times New Roman" panose="02020603050405020304" pitchFamily="18" charset="0"/>
                <a:cs typeface="Times New Roman" panose="02020603050405020304" pitchFamily="18" charset="0"/>
              </a:rPr>
              <a:t>publicznych przedszkolach, szkołach i placówkach </a:t>
            </a:r>
            <a:r>
              <a:rPr lang="pl-PL" sz="1900" dirty="0">
                <a:latin typeface="Times New Roman" panose="02020603050405020304" pitchFamily="18" charset="0"/>
                <a:cs typeface="Times New Roman" panose="02020603050405020304" pitchFamily="18" charset="0"/>
              </a:rPr>
              <a:t>(Dz. U. z 2017 r. poz. </a:t>
            </a:r>
            <a:r>
              <a:rPr lang="pl-PL" sz="1900" dirty="0" smtClean="0">
                <a:latin typeface="Times New Roman" panose="02020603050405020304" pitchFamily="18" charset="0"/>
                <a:cs typeface="Times New Roman" panose="02020603050405020304" pitchFamily="18" charset="0"/>
              </a:rPr>
              <a:t>…) określa:</a:t>
            </a:r>
          </a:p>
          <a:p>
            <a:pPr algn="just"/>
            <a:r>
              <a:rPr lang="pl-PL" sz="2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pl-PL" sz="2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 przedszkolu pomoc psychologiczno-pedagogiczna jest udzielana w trakcie bieżącej pracy </a:t>
            </a:r>
            <a:r>
              <a:rPr lang="pl-PL" sz="2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pl-PL" sz="2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21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 </a:t>
            </a:r>
            <a:r>
              <a:rPr lang="pl-PL" sz="21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uczniem oraz przez zintegrowane działania nauczycieli i specjalistów, a także w formie: </a:t>
            </a:r>
          </a:p>
          <a:p>
            <a:pPr marL="285750" indent="-285750" algn="just">
              <a:buClr>
                <a:srgbClr val="FF0000"/>
              </a:buClr>
              <a:buFont typeface="Wingdings" panose="05000000000000000000" pitchFamily="2" charset="2"/>
              <a:buChar char="ü"/>
            </a:pPr>
            <a:r>
              <a:rPr lang="pl-PL" sz="2300" dirty="0" smtClean="0">
                <a:latin typeface="Times New Roman" panose="02020603050405020304" pitchFamily="18" charset="0"/>
                <a:cs typeface="Times New Roman" panose="02020603050405020304" pitchFamily="18" charset="0"/>
              </a:rPr>
              <a:t>zajęć </a:t>
            </a:r>
            <a:r>
              <a:rPr lang="pl-PL" sz="2300" dirty="0">
                <a:latin typeface="Times New Roman" panose="02020603050405020304" pitchFamily="18" charset="0"/>
                <a:cs typeface="Times New Roman" panose="02020603050405020304" pitchFamily="18" charset="0"/>
              </a:rPr>
              <a:t>rozwijających uzdolnienia; </a:t>
            </a:r>
          </a:p>
          <a:p>
            <a:pPr marL="285750" indent="-285750" algn="just">
              <a:buClr>
                <a:srgbClr val="FF0000"/>
              </a:buClr>
              <a:buFont typeface="Wingdings" panose="05000000000000000000" pitchFamily="2" charset="2"/>
              <a:buChar char="ü"/>
            </a:pPr>
            <a:r>
              <a:rPr lang="pl-PL" sz="2300" dirty="0" smtClean="0">
                <a:latin typeface="Times New Roman" panose="02020603050405020304" pitchFamily="18" charset="0"/>
                <a:cs typeface="Times New Roman" panose="02020603050405020304" pitchFamily="18" charset="0"/>
              </a:rPr>
              <a:t>zajęć </a:t>
            </a:r>
            <a:r>
              <a:rPr lang="pl-PL" sz="2300" dirty="0">
                <a:latin typeface="Times New Roman" panose="02020603050405020304" pitchFamily="18" charset="0"/>
                <a:cs typeface="Times New Roman" panose="02020603050405020304" pitchFamily="18" charset="0"/>
              </a:rPr>
              <a:t>specjalistycznych: korekcyjno-kompensacyjnych, logopedycznych, rozwijających </a:t>
            </a:r>
            <a:r>
              <a:rPr lang="pl-PL" sz="2300" dirty="0" smtClean="0">
                <a:latin typeface="Times New Roman" panose="02020603050405020304" pitchFamily="18" charset="0"/>
                <a:cs typeface="Times New Roman" panose="02020603050405020304" pitchFamily="18" charset="0"/>
              </a:rPr>
              <a:t>kompetencje </a:t>
            </a:r>
            <a:r>
              <a:rPr lang="pl-PL" sz="2300" dirty="0">
                <a:latin typeface="Times New Roman" panose="02020603050405020304" pitchFamily="18" charset="0"/>
                <a:cs typeface="Times New Roman" panose="02020603050405020304" pitchFamily="18" charset="0"/>
              </a:rPr>
              <a:t>emocjonalno-społeczne oraz innych zajęć o charakterze terapeutycznym; </a:t>
            </a:r>
          </a:p>
          <a:p>
            <a:pPr marL="285750" indent="-285750" algn="just">
              <a:buClr>
                <a:srgbClr val="FF0000"/>
              </a:buClr>
              <a:buFont typeface="Wingdings" panose="05000000000000000000" pitchFamily="2" charset="2"/>
              <a:buChar char="ü"/>
            </a:pPr>
            <a:r>
              <a:rPr lang="pl-PL" sz="2300" dirty="0" smtClean="0">
                <a:latin typeface="Times New Roman" panose="02020603050405020304" pitchFamily="18" charset="0"/>
                <a:cs typeface="Times New Roman" panose="02020603050405020304" pitchFamily="18" charset="0"/>
              </a:rPr>
              <a:t>zindywidualizowanej </a:t>
            </a:r>
            <a:r>
              <a:rPr lang="pl-PL" sz="2300" dirty="0">
                <a:latin typeface="Times New Roman" panose="02020603050405020304" pitchFamily="18" charset="0"/>
                <a:cs typeface="Times New Roman" panose="02020603050405020304" pitchFamily="18" charset="0"/>
              </a:rPr>
              <a:t>ścieżki realizacji obowiązkowego rocznego przygotowania przedszkolnego; </a:t>
            </a:r>
          </a:p>
          <a:p>
            <a:pPr marL="285750" indent="-285750" algn="just">
              <a:buClr>
                <a:srgbClr val="FF0000"/>
              </a:buClr>
              <a:buFont typeface="Wingdings" panose="05000000000000000000" pitchFamily="2" charset="2"/>
              <a:buChar char="ü"/>
            </a:pPr>
            <a:r>
              <a:rPr lang="pl-PL" sz="2300" dirty="0" smtClean="0">
                <a:latin typeface="Times New Roman" panose="02020603050405020304" pitchFamily="18" charset="0"/>
                <a:cs typeface="Times New Roman" panose="02020603050405020304" pitchFamily="18" charset="0"/>
              </a:rPr>
              <a:t>porad </a:t>
            </a:r>
            <a:r>
              <a:rPr lang="pl-PL" sz="2300" dirty="0">
                <a:latin typeface="Times New Roman" panose="02020603050405020304" pitchFamily="18" charset="0"/>
                <a:cs typeface="Times New Roman" panose="02020603050405020304" pitchFamily="18" charset="0"/>
              </a:rPr>
              <a:t>i konsultacji. </a:t>
            </a:r>
          </a:p>
        </p:txBody>
      </p:sp>
    </p:spTree>
    <p:extLst>
      <p:ext uri="{BB962C8B-B14F-4D97-AF65-F5344CB8AC3E}">
        <p14:creationId xmlns:p14="http://schemas.microsoft.com/office/powerpoint/2010/main" val="1545317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1412776"/>
            <a:ext cx="9906000" cy="3416320"/>
          </a:xfrm>
          <a:prstGeom prst="rect">
            <a:avLst/>
          </a:prstGeom>
          <a:solidFill>
            <a:schemeClr val="bg1"/>
          </a:solidFill>
        </p:spPr>
        <p:txBody>
          <a:bodyPr wrap="square">
            <a:spAutoFit/>
          </a:bodyPr>
          <a:lstStyle/>
          <a:p>
            <a:pPr algn="just"/>
            <a:r>
              <a:rPr lang="pl-PL"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Informacje zawarte w załączniku do </a:t>
            </a:r>
            <a:r>
              <a:rPr lang="pl-PL"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opracowanych zmian arkusza </a:t>
            </a:r>
            <a:r>
              <a:rPr lang="pl-PL"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organizacji powinny:</a:t>
            </a:r>
            <a:endParaRPr lang="pl-PL"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pl-PL" dirty="0">
                <a:latin typeface="Times New Roman" panose="02020603050405020304" pitchFamily="18" charset="0"/>
                <a:cs typeface="Times New Roman" panose="02020603050405020304" pitchFamily="18" charset="0"/>
              </a:rPr>
              <a:t> </a:t>
            </a:r>
          </a:p>
          <a:p>
            <a:pPr marL="285750" lvl="0" indent="-285750"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być spójne z arkuszem organizacji (nazwa nauczanego przedmiotu/prowadzonych zajęć, tygodniowy wymiar godzin obowiązkowych zajęć dydaktycznych, wychowawczych, opiekuńczych, </a:t>
            </a:r>
            <a:r>
              <a:rPr lang="pl-PL" dirty="0" smtClean="0">
                <a:latin typeface="Times New Roman" panose="02020603050405020304" pitchFamily="18" charset="0"/>
                <a:cs typeface="Times New Roman" panose="02020603050405020304" pitchFamily="18" charset="0"/>
              </a:rPr>
              <a:t>zajęć z </a:t>
            </a:r>
            <a:r>
              <a:rPr lang="pl-PL" dirty="0">
                <a:latin typeface="Times New Roman" panose="02020603050405020304" pitchFamily="18" charset="0"/>
                <a:cs typeface="Times New Roman" panose="02020603050405020304" pitchFamily="18" charset="0"/>
              </a:rPr>
              <a:t>zakresu pomocy psychologiczno-pedagogicznej</a:t>
            </a:r>
            <a:r>
              <a:rPr lang="pl-PL" dirty="0" smtClean="0">
                <a:latin typeface="Times New Roman" panose="02020603050405020304" pitchFamily="18" charset="0"/>
                <a:cs typeface="Times New Roman" panose="02020603050405020304" pitchFamily="18" charset="0"/>
              </a:rPr>
              <a:t>),</a:t>
            </a:r>
          </a:p>
          <a:p>
            <a:pPr lvl="0" algn="just">
              <a:buClr>
                <a:srgbClr val="FF0000"/>
              </a:buClr>
            </a:pPr>
            <a:endParaRPr lang="pl-PL"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zawierać kwalifikacje nauczycieli związane z zajmowanym stanowiskiem –część A (tytuł zawodowy- zgodnie z zapisem na dyplomie ukończenia studiów, kierunek, specjalność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i </a:t>
            </a:r>
            <a:r>
              <a:rPr lang="pl-PL" u="sng" dirty="0">
                <a:latin typeface="Times New Roman" panose="02020603050405020304" pitchFamily="18" charset="0"/>
                <a:cs typeface="Times New Roman" panose="02020603050405020304" pitchFamily="18" charset="0"/>
              </a:rPr>
              <a:t>przygotowanie pedagogiczne</a:t>
            </a:r>
            <a:r>
              <a:rPr lang="pl-PL" dirty="0">
                <a:latin typeface="Times New Roman" panose="02020603050405020304" pitchFamily="18" charset="0"/>
                <a:cs typeface="Times New Roman" panose="02020603050405020304" pitchFamily="18" charset="0"/>
              </a:rPr>
              <a:t>  oraz pozostałe kwalifikacje – część B (dodatkowe</a:t>
            </a:r>
            <a:r>
              <a:rPr lang="pl-PL" dirty="0" smtClean="0">
                <a:latin typeface="Times New Roman" panose="02020603050405020304" pitchFamily="18" charset="0"/>
                <a:cs typeface="Times New Roman" panose="02020603050405020304" pitchFamily="18" charset="0"/>
              </a:rPr>
              <a:t>),</a:t>
            </a:r>
          </a:p>
          <a:p>
            <a:pPr marL="285750" lvl="0" indent="-285750" algn="just">
              <a:buClr>
                <a:srgbClr val="FF0000"/>
              </a:buClr>
              <a:buFont typeface="Wingdings" panose="05000000000000000000" pitchFamily="2" charset="2"/>
              <a:buChar char="q"/>
            </a:pPr>
            <a:endParaRPr lang="pl-PL"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zawierać prawidłowo przeliczony wymiar godzin (obowiązkowych, ponadwymiarowych,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zajęć </a:t>
            </a:r>
            <a:r>
              <a:rPr lang="pl-PL" dirty="0">
                <a:latin typeface="Times New Roman" panose="02020603050405020304" pitchFamily="18" charset="0"/>
                <a:cs typeface="Times New Roman" panose="02020603050405020304" pitchFamily="18" charset="0"/>
              </a:rPr>
              <a:t>z zakresu pomocy psychologiczno-pedagogicznej, łącznych tygodniowych</a:t>
            </a:r>
            <a:r>
              <a:rPr lang="pl-PL" dirty="0" smtClean="0">
                <a:latin typeface="Times New Roman" panose="02020603050405020304" pitchFamily="18" charset="0"/>
                <a:cs typeface="Times New Roman" panose="02020603050405020304" pitchFamily="18" charset="0"/>
              </a:rPr>
              <a:t>). </a:t>
            </a:r>
            <a:endParaRPr lang="pl-PL" dirty="0">
              <a:latin typeface="Times New Roman" panose="02020603050405020304" pitchFamily="18" charset="0"/>
              <a:cs typeface="Times New Roman" panose="02020603050405020304" pitchFamily="18" charset="0"/>
            </a:endParaRPr>
          </a:p>
        </p:txBody>
      </p:sp>
      <p:sp>
        <p:nvSpPr>
          <p:cNvPr id="3" name="AutoShape 2" descr="WS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Tytuł 1"/>
          <p:cNvSpPr>
            <a:spLocks noGrp="1"/>
          </p:cNvSpPr>
          <p:nvPr>
            <p:ph type="title"/>
          </p:nvPr>
        </p:nvSpPr>
        <p:spPr/>
        <p:txBody>
          <a:bodyPr/>
          <a:lstStyle/>
          <a:p>
            <a:pPr algn="ctr"/>
            <a:r>
              <a:rPr lang="pl-PL" dirty="0" smtClean="0"/>
              <a:t>Zmiany do arkusza organizacji szkoły</a:t>
            </a:r>
            <a:endParaRPr lang="pl-PL" dirty="0"/>
          </a:p>
        </p:txBody>
      </p:sp>
    </p:spTree>
    <p:extLst>
      <p:ext uri="{BB962C8B-B14F-4D97-AF65-F5344CB8AC3E}">
        <p14:creationId xmlns:p14="http://schemas.microsoft.com/office/powerpoint/2010/main" val="290118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bwMode="auto">
          <a:xfrm>
            <a:off x="742950" y="2204866"/>
            <a:ext cx="8420100" cy="1470025"/>
          </a:xfrm>
        </p:spPr>
        <p:txBody>
          <a:bodyPr wrap="square" numCol="1" anchorCtr="0" compatLnSpc="1">
            <a:prstTxWarp prst="textNoShape">
              <a:avLst/>
            </a:prstTxWarp>
            <a:normAutofit fontScale="90000"/>
          </a:body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000" i="0" dirty="0" smtClean="0">
                <a:solidFill>
                  <a:srgbClr val="000099"/>
                </a:solidFill>
                <a:effectLst/>
                <a:latin typeface="Times New Roman" panose="02020603050405020304" pitchFamily="18" charset="0"/>
                <a:cs typeface="Times New Roman" panose="02020603050405020304" pitchFamily="18" charset="0"/>
              </a:rPr>
              <a:t>Szkoła </a:t>
            </a:r>
            <a:br>
              <a:rPr lang="pl-PL" sz="4000" i="0" dirty="0" smtClean="0">
                <a:solidFill>
                  <a:srgbClr val="000099"/>
                </a:solidFill>
                <a:effectLst/>
                <a:latin typeface="Times New Roman" panose="02020603050405020304" pitchFamily="18" charset="0"/>
                <a:cs typeface="Times New Roman" panose="02020603050405020304" pitchFamily="18" charset="0"/>
              </a:rPr>
            </a:br>
            <a:r>
              <a:rPr lang="pl-PL" sz="4000" i="0" dirty="0" smtClean="0">
                <a:solidFill>
                  <a:srgbClr val="000099"/>
                </a:solidFill>
                <a:effectLst/>
                <a:latin typeface="Times New Roman" panose="02020603050405020304" pitchFamily="18" charset="0"/>
                <a:cs typeface="Times New Roman" panose="02020603050405020304" pitchFamily="18" charset="0"/>
              </a:rPr>
              <a:t>Promująca Zdrowie </a:t>
            </a:r>
            <a:br>
              <a:rPr lang="pl-PL" sz="4000" i="0" dirty="0" smtClean="0">
                <a:solidFill>
                  <a:srgbClr val="000099"/>
                </a:solidFill>
                <a:effectLst/>
                <a:latin typeface="Times New Roman" panose="02020603050405020304" pitchFamily="18" charset="0"/>
                <a:cs typeface="Times New Roman" panose="02020603050405020304" pitchFamily="18" charset="0"/>
              </a:rPr>
            </a:br>
            <a:endParaRPr lang="pl-PL" sz="3100" i="0" dirty="0" smtClean="0">
              <a:solidFill>
                <a:srgbClr val="FF0000"/>
              </a:solidFill>
              <a:effectLst/>
              <a:latin typeface="Times New Roman" pitchFamily="18" charset="0"/>
              <a:cs typeface="Times New Roman" pitchFamily="18" charset="0"/>
            </a:endParaRPr>
          </a:p>
        </p:txBody>
      </p:sp>
      <p:sp>
        <p:nvSpPr>
          <p:cNvPr id="4"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17781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a:xfrm>
            <a:off x="1934768" y="142875"/>
            <a:ext cx="7776898" cy="928688"/>
          </a:xfrm>
        </p:spPr>
        <p:txBody>
          <a:bodyPr/>
          <a:lstStyle/>
          <a:p>
            <a:pPr algn="ctr" eaLnBrk="1" hangingPunct="1"/>
            <a:r>
              <a:rPr lang="pl-PL" altLang="pl-PL" sz="2000" dirty="0" smtClean="0">
                <a:solidFill>
                  <a:srgbClr val="000099"/>
                </a:solidFill>
                <a:latin typeface="Times New Roman" pitchFamily="18" charset="0"/>
                <a:cs typeface="Times New Roman" pitchFamily="18" charset="0"/>
              </a:rPr>
              <a:t> Szkoła Promująca </a:t>
            </a:r>
            <a:r>
              <a:rPr lang="pl-PL" altLang="pl-PL" sz="2000" dirty="0">
                <a:solidFill>
                  <a:srgbClr val="000099"/>
                </a:solidFill>
                <a:latin typeface="Times New Roman" pitchFamily="18" charset="0"/>
                <a:cs typeface="Times New Roman" pitchFamily="18" charset="0"/>
              </a:rPr>
              <a:t>Z</a:t>
            </a:r>
            <a:r>
              <a:rPr lang="pl-PL" altLang="pl-PL" sz="2000" dirty="0" smtClean="0">
                <a:solidFill>
                  <a:srgbClr val="000099"/>
                </a:solidFill>
                <a:latin typeface="Times New Roman" pitchFamily="18" charset="0"/>
                <a:cs typeface="Times New Roman" pitchFamily="18" charset="0"/>
              </a:rPr>
              <a:t>drowie</a:t>
            </a:r>
          </a:p>
        </p:txBody>
      </p:sp>
      <p:sp>
        <p:nvSpPr>
          <p:cNvPr id="3075" name="Symbol zastępczy zawartości 2"/>
          <p:cNvSpPr>
            <a:spLocks noGrp="1"/>
          </p:cNvSpPr>
          <p:nvPr>
            <p:ph idx="1"/>
          </p:nvPr>
        </p:nvSpPr>
        <p:spPr>
          <a:xfrm>
            <a:off x="0" y="1412878"/>
            <a:ext cx="9906000" cy="5445125"/>
          </a:xfrm>
          <a:solidFill>
            <a:schemeClr val="bg1"/>
          </a:solidFill>
        </p:spPr>
        <p:txBody>
          <a:bodyPr rtlCol="0">
            <a:normAutofit fontScale="92500" lnSpcReduction="10000"/>
          </a:bodyPr>
          <a:lstStyle/>
          <a:p>
            <a:pPr eaLnBrk="1" fontAlgn="auto" hangingPunct="1">
              <a:spcAft>
                <a:spcPts val="0"/>
              </a:spcAft>
              <a:buFont typeface="Arial" pitchFamily="34" charset="0"/>
              <a:buNone/>
              <a:defRPr/>
            </a:pPr>
            <a:endParaRPr lang="pl-PL" sz="1800" dirty="0" smtClean="0"/>
          </a:p>
          <a:p>
            <a:pPr algn="just" eaLnBrk="1" fontAlgn="auto" hangingPunct="1">
              <a:spcAft>
                <a:spcPts val="0"/>
              </a:spcAft>
              <a:buFont typeface="Arial" pitchFamily="34" charset="0"/>
              <a:buNone/>
              <a:defRPr/>
            </a:pPr>
            <a:r>
              <a:rPr lang="pl-PL" sz="1800" b="1" dirty="0" smtClean="0">
                <a:latin typeface="Times New Roman" panose="02020603050405020304" pitchFamily="18" charset="0"/>
                <a:cs typeface="Times New Roman" panose="02020603050405020304" pitchFamily="18" charset="0"/>
              </a:rPr>
              <a:t>Szkoła Promująca </a:t>
            </a:r>
            <a:r>
              <a:rPr lang="pl-PL" sz="1800" b="1" dirty="0">
                <a:latin typeface="Times New Roman" panose="02020603050405020304" pitchFamily="18" charset="0"/>
                <a:cs typeface="Times New Roman" panose="02020603050405020304" pitchFamily="18" charset="0"/>
              </a:rPr>
              <a:t>Z</a:t>
            </a:r>
            <a:r>
              <a:rPr lang="pl-PL" sz="1800" b="1" dirty="0" smtClean="0">
                <a:latin typeface="Times New Roman" panose="02020603050405020304" pitchFamily="18" charset="0"/>
                <a:cs typeface="Times New Roman" panose="02020603050405020304" pitchFamily="18" charset="0"/>
              </a:rPr>
              <a:t>drowie dąży do osiągania celów i realizuje zadania określone w podstawach programowych kształcenia ogólnego i innych obowiązujących aktach prawnych i ponadto:</a:t>
            </a:r>
          </a:p>
          <a:p>
            <a:pPr algn="just" eaLnBrk="1" fontAlgn="auto" hangingPunct="1">
              <a:spcAft>
                <a:spcPts val="0"/>
              </a:spcAft>
              <a:buFont typeface="Arial" pitchFamily="34" charset="0"/>
              <a:buNone/>
              <a:defRPr/>
            </a:pPr>
            <a:endParaRPr lang="pl-PL" sz="1800" dirty="0" smtClean="0">
              <a:latin typeface="Times New Roman" panose="02020603050405020304" pitchFamily="18" charset="0"/>
              <a:cs typeface="Times New Roman" panose="02020603050405020304" pitchFamily="18" charset="0"/>
            </a:endParaRPr>
          </a:p>
          <a:p>
            <a:pPr marL="342900" indent="-342900" algn="just" eaLnBrk="1" fontAlgn="auto" hangingPunct="1">
              <a:spcAft>
                <a:spcPts val="0"/>
              </a:spcAft>
              <a:buClr>
                <a:srgbClr val="FF0000"/>
              </a:buClr>
              <a:buFont typeface="Wingdings" panose="05000000000000000000" pitchFamily="2" charset="2"/>
              <a:buChar char="q"/>
              <a:defRPr/>
            </a:pPr>
            <a:r>
              <a:rPr lang="pl-PL" sz="1800" dirty="0" smtClean="0">
                <a:latin typeface="Times New Roman" panose="02020603050405020304" pitchFamily="18" charset="0"/>
                <a:cs typeface="Times New Roman" panose="02020603050405020304" pitchFamily="18" charset="0"/>
              </a:rPr>
              <a:t>Koncepcja pracy szkoły, jej struktura i organizacja sprzyjają uczestnictwu społeczności szkolnej w realizacji działań w zakresie promocji zdrowia oraz skuteczności i długofalowości tych działań.</a:t>
            </a:r>
          </a:p>
          <a:p>
            <a:pPr marL="342900" indent="-342900" algn="just" eaLnBrk="1" fontAlgn="auto" hangingPunct="1">
              <a:spcAft>
                <a:spcPts val="0"/>
              </a:spcAft>
              <a:buClr>
                <a:srgbClr val="FF0000"/>
              </a:buClr>
              <a:buFont typeface="Wingdings" panose="05000000000000000000" pitchFamily="2" charset="2"/>
              <a:buChar char="q"/>
              <a:defRPr/>
            </a:pPr>
            <a:endParaRPr lang="pl-PL" sz="1800" dirty="0" smtClean="0">
              <a:latin typeface="Times New Roman" panose="02020603050405020304" pitchFamily="18" charset="0"/>
              <a:cs typeface="Times New Roman" panose="02020603050405020304" pitchFamily="18" charset="0"/>
            </a:endParaRPr>
          </a:p>
          <a:p>
            <a:pPr marL="342900" indent="-342900" algn="just" eaLnBrk="1" fontAlgn="auto" hangingPunct="1">
              <a:spcAft>
                <a:spcPts val="0"/>
              </a:spcAft>
              <a:buClr>
                <a:srgbClr val="FF0000"/>
              </a:buClr>
              <a:buFont typeface="Wingdings" panose="05000000000000000000" pitchFamily="2" charset="2"/>
              <a:buChar char="q"/>
              <a:defRPr/>
            </a:pPr>
            <a:r>
              <a:rPr lang="pl-PL" sz="1800" dirty="0" smtClean="0">
                <a:latin typeface="Times New Roman" panose="02020603050405020304" pitchFamily="18" charset="0"/>
                <a:cs typeface="Times New Roman" panose="02020603050405020304" pitchFamily="18" charset="0"/>
              </a:rPr>
              <a:t>Klimat społeczny szkoły sprzyja zdrowiu i dobremu samopoczuciu uczniów, nauczycieli </a:t>
            </a:r>
            <a:br>
              <a:rPr lang="pl-PL" sz="1800" dirty="0" smtClean="0">
                <a:latin typeface="Times New Roman" panose="02020603050405020304" pitchFamily="18" charset="0"/>
                <a:cs typeface="Times New Roman" panose="02020603050405020304" pitchFamily="18" charset="0"/>
              </a:rPr>
            </a:br>
            <a:r>
              <a:rPr lang="pl-PL" sz="1800" dirty="0" smtClean="0">
                <a:latin typeface="Times New Roman" panose="02020603050405020304" pitchFamily="18" charset="0"/>
                <a:cs typeface="Times New Roman" panose="02020603050405020304" pitchFamily="18" charset="0"/>
              </a:rPr>
              <a:t>i innych pracowników szkoły oraz rodziców uczniów.</a:t>
            </a:r>
          </a:p>
          <a:p>
            <a:pPr marL="342900" indent="-342900" algn="just" eaLnBrk="1" fontAlgn="auto" hangingPunct="1">
              <a:spcAft>
                <a:spcPts val="0"/>
              </a:spcAft>
              <a:buClr>
                <a:srgbClr val="FF0000"/>
              </a:buClr>
              <a:buFont typeface="Wingdings" panose="05000000000000000000" pitchFamily="2" charset="2"/>
              <a:buChar char="q"/>
              <a:defRPr/>
            </a:pPr>
            <a:endParaRPr lang="pl-PL" sz="1800" dirty="0" smtClean="0">
              <a:latin typeface="Times New Roman" panose="02020603050405020304" pitchFamily="18" charset="0"/>
              <a:cs typeface="Times New Roman" panose="02020603050405020304" pitchFamily="18" charset="0"/>
            </a:endParaRPr>
          </a:p>
          <a:p>
            <a:pPr marL="342900" indent="-342900" algn="just" eaLnBrk="1" fontAlgn="auto" hangingPunct="1">
              <a:spcAft>
                <a:spcPts val="0"/>
              </a:spcAft>
              <a:buClr>
                <a:srgbClr val="FF0000"/>
              </a:buClr>
              <a:buFont typeface="Wingdings" panose="05000000000000000000" pitchFamily="2" charset="2"/>
              <a:buChar char="q"/>
              <a:defRPr/>
            </a:pPr>
            <a:r>
              <a:rPr lang="pl-PL" sz="1800" dirty="0" smtClean="0">
                <a:latin typeface="Times New Roman" panose="02020603050405020304" pitchFamily="18" charset="0"/>
                <a:cs typeface="Times New Roman" panose="02020603050405020304" pitchFamily="18" charset="0"/>
              </a:rPr>
              <a:t>Szkoła realizuje edukację zdrowotną i program profilaktyki dla uczniów, nauczycieli i innych pracowników szkoły oraz dąży do poprawy skuteczności działań w tym zakresie.</a:t>
            </a:r>
          </a:p>
          <a:p>
            <a:pPr algn="just" eaLnBrk="1" fontAlgn="auto" hangingPunct="1">
              <a:spcAft>
                <a:spcPts val="0"/>
              </a:spcAft>
              <a:buClr>
                <a:srgbClr val="FF0000"/>
              </a:buClr>
              <a:defRPr/>
            </a:pPr>
            <a:endParaRPr lang="pl-PL" sz="1800" dirty="0" smtClean="0">
              <a:latin typeface="Times New Roman" panose="02020603050405020304" pitchFamily="18" charset="0"/>
              <a:cs typeface="Times New Roman" panose="02020603050405020304" pitchFamily="18" charset="0"/>
            </a:endParaRPr>
          </a:p>
          <a:p>
            <a:pPr marL="342900" indent="-342900" algn="just" eaLnBrk="1" fontAlgn="auto" hangingPunct="1">
              <a:spcAft>
                <a:spcPts val="0"/>
              </a:spcAft>
              <a:buClr>
                <a:srgbClr val="FF0000"/>
              </a:buClr>
              <a:buFont typeface="Wingdings" panose="05000000000000000000" pitchFamily="2" charset="2"/>
              <a:buChar char="q"/>
              <a:defRPr/>
            </a:pPr>
            <a:r>
              <a:rPr lang="pl-PL" sz="1800" dirty="0" smtClean="0">
                <a:latin typeface="Times New Roman" panose="02020603050405020304" pitchFamily="18" charset="0"/>
                <a:cs typeface="Times New Roman" panose="02020603050405020304" pitchFamily="18" charset="0"/>
              </a:rPr>
              <a:t>Warunki oraz organizacja nauki i pracy sprzyjają zdrowiu i dobremu samopoczuciu uczniów, nauczycieli </a:t>
            </a:r>
            <a:br>
              <a:rPr lang="pl-PL" sz="1800" dirty="0" smtClean="0">
                <a:latin typeface="Times New Roman" panose="02020603050405020304" pitchFamily="18" charset="0"/>
                <a:cs typeface="Times New Roman" panose="02020603050405020304" pitchFamily="18" charset="0"/>
              </a:rPr>
            </a:br>
            <a:r>
              <a:rPr lang="pl-PL" sz="1800" dirty="0" smtClean="0">
                <a:latin typeface="Times New Roman" panose="02020603050405020304" pitchFamily="18" charset="0"/>
                <a:cs typeface="Times New Roman" panose="02020603050405020304" pitchFamily="18" charset="0"/>
              </a:rPr>
              <a:t>i innych pracowników szkoły oraz współpracy z rodzicami.</a:t>
            </a:r>
          </a:p>
          <a:p>
            <a:pPr algn="just" eaLnBrk="1" fontAlgn="auto" hangingPunct="1">
              <a:spcAft>
                <a:spcPts val="0"/>
              </a:spcAft>
              <a:buFont typeface="+mj-lt"/>
              <a:buAutoNum type="arabicPeriod"/>
              <a:defRPr/>
            </a:pPr>
            <a:endParaRPr lang="pl-PL" sz="800" dirty="0" smtClean="0">
              <a:latin typeface="Times New Roman" panose="02020603050405020304" pitchFamily="18" charset="0"/>
              <a:cs typeface="Times New Roman" panose="02020603050405020304" pitchFamily="18" charset="0"/>
            </a:endParaRPr>
          </a:p>
          <a:p>
            <a:pPr algn="ctr" eaLnBrk="1" fontAlgn="auto" hangingPunct="1">
              <a:spcAft>
                <a:spcPts val="0"/>
              </a:spcAft>
              <a:buClr>
                <a:srgbClr val="FF0000"/>
              </a:buClr>
              <a:buFont typeface="Arial" pitchFamily="34" charset="0"/>
              <a:buNone/>
              <a:defRPr/>
            </a:pPr>
            <a:endParaRPr lang="pl-PL" sz="1800" b="1" dirty="0" smtClean="0">
              <a:solidFill>
                <a:srgbClr val="FF0000"/>
              </a:solidFill>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itchFamily="34" charset="0"/>
              <a:buNone/>
              <a:defRPr/>
            </a:pPr>
            <a:endParaRPr lang="pl-PL" sz="1800" dirty="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pitchFamily="34" charset="0"/>
              <a:buNone/>
              <a:defRPr/>
            </a:pPr>
            <a:endParaRPr lang="pl-PL" sz="1800" dirty="0" smtClean="0">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pl-PL" sz="1600" dirty="0" smtClean="0">
                <a:latin typeface="Times New Roman" pitchFamily="18" charset="0"/>
                <a:cs typeface="Times New Roman" pitchFamily="18" charset="0"/>
              </a:rPr>
              <a:t> </a:t>
            </a:r>
          </a:p>
        </p:txBody>
      </p:sp>
      <p:sp>
        <p:nvSpPr>
          <p:cNvPr id="14340" name="Symbol zastępczy numeru slajdu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AEF5B2-7423-4D82-870A-B4B6E5052647}" type="slidenum">
              <a:rPr lang="pl-PL" smtClean="0">
                <a:solidFill>
                  <a:srgbClr val="898989"/>
                </a:solidFill>
              </a:rPr>
              <a:pPr fontAlgn="base">
                <a:spcBef>
                  <a:spcPct val="0"/>
                </a:spcBef>
                <a:spcAft>
                  <a:spcPct val="0"/>
                </a:spcAft>
                <a:defRPr/>
              </a:pPr>
              <a:t>114</a:t>
            </a:fld>
            <a:endParaRPr lang="pl-PL" smtClean="0">
              <a:solidFill>
                <a:srgbClr val="898989"/>
              </a:solidFill>
            </a:endParaRPr>
          </a:p>
        </p:txBody>
      </p:sp>
    </p:spTree>
    <p:extLst>
      <p:ext uri="{BB962C8B-B14F-4D97-AF65-F5344CB8AC3E}">
        <p14:creationId xmlns:p14="http://schemas.microsoft.com/office/powerpoint/2010/main" val="58804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p:cNvSpPr>
            <a:spLocks noGrp="1"/>
          </p:cNvSpPr>
          <p:nvPr>
            <p:ph type="title"/>
          </p:nvPr>
        </p:nvSpPr>
        <p:spPr/>
        <p:txBody>
          <a:bodyPr/>
          <a:lstStyle/>
          <a:p>
            <a:pPr algn="ctr"/>
            <a:r>
              <a:rPr lang="pl-PL" altLang="pl-PL" sz="1800" dirty="0">
                <a:solidFill>
                  <a:srgbClr val="000099"/>
                </a:solidFill>
                <a:latin typeface="Times New Roman" pitchFamily="18" charset="0"/>
                <a:cs typeface="Times New Roman" pitchFamily="18" charset="0"/>
              </a:rPr>
              <a:t> Szkoła Promująca Zdrowie</a:t>
            </a:r>
            <a:endParaRPr lang="pl-PL" altLang="pl-PL" sz="1800" dirty="0" smtClean="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0" y="1340768"/>
            <a:ext cx="9906000" cy="5517232"/>
          </a:xfrm>
        </p:spPr>
        <p:txBody>
          <a:bodyPr rtlCol="0">
            <a:noAutofit/>
          </a:bodyPr>
          <a:lstStyle/>
          <a:p>
            <a:pPr eaLnBrk="1" fontAlgn="auto" hangingPunct="1">
              <a:spcAft>
                <a:spcPts val="0"/>
              </a:spcAft>
              <a:buFont typeface="Arial" pitchFamily="34" charset="0"/>
              <a:buNone/>
              <a:defRPr/>
            </a:pPr>
            <a:r>
              <a:rPr lang="pl-PL" sz="1600" b="1" dirty="0" smtClean="0">
                <a:latin typeface="Times New Roman" panose="02020603050405020304" pitchFamily="18" charset="0"/>
                <a:cs typeface="Times New Roman" panose="02020603050405020304" pitchFamily="18" charset="0"/>
              </a:rPr>
              <a:t>Ważne terminy:</a:t>
            </a:r>
          </a:p>
          <a:p>
            <a:pPr marL="342900" indent="-342900" eaLnBrk="1" fontAlgn="auto" hangingPunct="1">
              <a:spcAft>
                <a:spcPts val="0"/>
              </a:spcAft>
              <a:buClr>
                <a:schemeClr val="tx2">
                  <a:lumMod val="75000"/>
                </a:schemeClr>
              </a:buClr>
              <a:buFont typeface="Wingdings" panose="05000000000000000000" pitchFamily="2" charset="2"/>
              <a:buChar char="Ø"/>
              <a:defRPr/>
            </a:pPr>
            <a:r>
              <a:rPr lang="pl-PL" sz="1600" b="1" dirty="0" smtClean="0">
                <a:solidFill>
                  <a:srgbClr val="FF0000"/>
                </a:solidFill>
                <a:latin typeface="Times New Roman" panose="02020603050405020304" pitchFamily="18" charset="0"/>
                <a:cs typeface="Times New Roman" panose="02020603050405020304" pitchFamily="18" charset="0"/>
              </a:rPr>
              <a:t>Do  15 października</a:t>
            </a:r>
            <a:r>
              <a:rPr lang="pl-PL" sz="1600" dirty="0" smtClean="0">
                <a:latin typeface="Times New Roman" panose="02020603050405020304" pitchFamily="18" charset="0"/>
                <a:cs typeface="Times New Roman" panose="02020603050405020304" pitchFamily="18" charset="0"/>
              </a:rPr>
              <a:t> każdego roku –  plan pracy,</a:t>
            </a:r>
          </a:p>
          <a:p>
            <a:pPr marL="342900" indent="-342900" algn="just" eaLnBrk="1" fontAlgn="auto" hangingPunct="1">
              <a:spcAft>
                <a:spcPts val="0"/>
              </a:spcAft>
              <a:buClr>
                <a:schemeClr val="tx2">
                  <a:lumMod val="75000"/>
                </a:schemeClr>
              </a:buClr>
              <a:buFont typeface="Wingdings" panose="05000000000000000000" pitchFamily="2" charset="2"/>
              <a:buChar char="Ø"/>
              <a:defRPr/>
            </a:pPr>
            <a:r>
              <a:rPr lang="pl-PL" sz="1600" b="1" dirty="0" smtClean="0">
                <a:solidFill>
                  <a:srgbClr val="FF0000"/>
                </a:solidFill>
                <a:latin typeface="Times New Roman" panose="02020603050405020304" pitchFamily="18" charset="0"/>
                <a:cs typeface="Times New Roman" panose="02020603050405020304" pitchFamily="18" charset="0"/>
              </a:rPr>
              <a:t>Do 30 czerwca </a:t>
            </a:r>
            <a:r>
              <a:rPr lang="pl-PL" sz="1600" dirty="0" smtClean="0">
                <a:latin typeface="Times New Roman" panose="02020603050405020304" pitchFamily="18" charset="0"/>
                <a:cs typeface="Times New Roman" panose="02020603050405020304" pitchFamily="18" charset="0"/>
              </a:rPr>
              <a:t>każdego roku – wnioski o nadanie Wojewódzkiego Certyfikatu (na 3 lata),  raporty roczne, wnioski o włączenie szkoły do Lubuskiej Sieci Szkół Promujących Zdrowie.</a:t>
            </a:r>
          </a:p>
          <a:p>
            <a:pPr eaLnBrk="1" fontAlgn="auto" hangingPunct="1">
              <a:spcAft>
                <a:spcPts val="0"/>
              </a:spcAft>
              <a:buFont typeface="Arial" pitchFamily="34" charset="0"/>
              <a:buNone/>
              <a:defRPr/>
            </a:pPr>
            <a:r>
              <a:rPr lang="pl-PL" sz="1600" b="1" dirty="0" smtClean="0">
                <a:latin typeface="Times New Roman" panose="02020603050405020304" pitchFamily="18" charset="0"/>
                <a:cs typeface="Times New Roman" panose="02020603050405020304" pitchFamily="18" charset="0"/>
              </a:rPr>
              <a:t>Wnioski o nadanie  Krajowego Certyfikatu</a:t>
            </a:r>
          </a:p>
          <a:p>
            <a:pPr eaLnBrk="1" fontAlgn="auto" hangingPunct="1">
              <a:spcAft>
                <a:spcPts val="0"/>
              </a:spcAft>
              <a:buFont typeface="Arial" pitchFamily="34" charset="0"/>
              <a:buNone/>
              <a:defRPr/>
            </a:pPr>
            <a:r>
              <a:rPr lang="pl-PL" sz="1600" u="sng" dirty="0" smtClean="0">
                <a:latin typeface="Times New Roman" panose="02020603050405020304" pitchFamily="18" charset="0"/>
                <a:cs typeface="Times New Roman" panose="02020603050405020304" pitchFamily="18" charset="0"/>
              </a:rPr>
              <a:t>Pierwsze półrocze każdego roku szkolnego: </a:t>
            </a:r>
          </a:p>
          <a:p>
            <a:pPr marL="342900" indent="-342900" algn="just" eaLnBrk="1" fontAlgn="auto" hangingPunct="1">
              <a:spcAft>
                <a:spcPts val="0"/>
              </a:spcAft>
              <a:buClr>
                <a:srgbClr val="FF0000"/>
              </a:buClr>
              <a:buFont typeface="Arial" panose="020B0604020202020204" pitchFamily="34" charset="0"/>
              <a:buChar char="•"/>
              <a:defRPr/>
            </a:pPr>
            <a:r>
              <a:rPr lang="pl-PL" sz="1600" dirty="0" smtClean="0">
                <a:latin typeface="Times New Roman" panose="02020603050405020304" pitchFamily="18" charset="0"/>
                <a:cs typeface="Times New Roman" panose="02020603050405020304" pitchFamily="18" charset="0"/>
              </a:rPr>
              <a:t>do 30 grudnia szkoły składają formularz wniosku wraz z załącznikami do wojewódzkiego koordynatora, </a:t>
            </a:r>
          </a:p>
          <a:p>
            <a:pPr marL="342900" indent="-342900" algn="just" eaLnBrk="1" fontAlgn="auto" hangingPunct="1">
              <a:spcAft>
                <a:spcPts val="0"/>
              </a:spcAft>
              <a:buClr>
                <a:srgbClr val="FF0000"/>
              </a:buClr>
              <a:buFont typeface="Arial" panose="020B0604020202020204" pitchFamily="34" charset="0"/>
              <a:buChar char="•"/>
              <a:defRPr/>
            </a:pPr>
            <a:r>
              <a:rPr lang="pl-PL" sz="1600" dirty="0" smtClean="0">
                <a:latin typeface="Times New Roman" panose="02020603050405020304" pitchFamily="18" charset="0"/>
                <a:cs typeface="Times New Roman" panose="02020603050405020304" pitchFamily="18" charset="0"/>
              </a:rPr>
              <a:t>do 30 stycznia wojewódzcy koordynatorzy przesyłają do ORE wnioski szkół ubiegających się o nadanie   </a:t>
            </a:r>
            <a:br>
              <a:rPr lang="pl-PL" sz="1600" dirty="0" smtClean="0">
                <a:latin typeface="Times New Roman" panose="02020603050405020304" pitchFamily="18" charset="0"/>
                <a:cs typeface="Times New Roman" panose="02020603050405020304" pitchFamily="18" charset="0"/>
              </a:rPr>
            </a:br>
            <a:r>
              <a:rPr lang="pl-PL" sz="1600" dirty="0" smtClean="0">
                <a:latin typeface="Times New Roman" panose="02020603050405020304" pitchFamily="18" charset="0"/>
                <a:cs typeface="Times New Roman" panose="02020603050405020304" pitchFamily="18" charset="0"/>
              </a:rPr>
              <a:t>Krajowego Certyfikatu wraz z rekomendacją, </a:t>
            </a:r>
          </a:p>
          <a:p>
            <a:pPr marL="342900" indent="-342900" algn="just" eaLnBrk="1" fontAlgn="auto" hangingPunct="1">
              <a:spcAft>
                <a:spcPts val="0"/>
              </a:spcAft>
              <a:buClr>
                <a:srgbClr val="FF0000"/>
              </a:buClr>
              <a:buFont typeface="Arial" panose="020B0604020202020204" pitchFamily="34" charset="0"/>
              <a:buChar char="•"/>
              <a:defRPr/>
            </a:pPr>
            <a:r>
              <a:rPr lang="pl-PL" sz="1600" dirty="0" smtClean="0">
                <a:latin typeface="Times New Roman" panose="02020603050405020304" pitchFamily="18" charset="0"/>
                <a:cs typeface="Times New Roman" panose="02020603050405020304" pitchFamily="18" charset="0"/>
              </a:rPr>
              <a:t>do 30 marca odbywa się posiedzenie kapituły. </a:t>
            </a:r>
          </a:p>
          <a:p>
            <a:pPr eaLnBrk="1" fontAlgn="auto" hangingPunct="1">
              <a:spcAft>
                <a:spcPts val="0"/>
              </a:spcAft>
              <a:buFont typeface="Arial" pitchFamily="34" charset="0"/>
              <a:buNone/>
              <a:defRPr/>
            </a:pPr>
            <a:r>
              <a:rPr lang="pl-PL" sz="1600" u="sng" dirty="0" smtClean="0">
                <a:latin typeface="Times New Roman" panose="02020603050405020304" pitchFamily="18" charset="0"/>
                <a:cs typeface="Times New Roman" panose="02020603050405020304" pitchFamily="18" charset="0"/>
              </a:rPr>
              <a:t>Drugie półrocze każdego roku szkolnego: </a:t>
            </a:r>
          </a:p>
          <a:p>
            <a:pPr marL="342900" indent="-342900" algn="just" eaLnBrk="1" fontAlgn="auto" hangingPunct="1">
              <a:spcAft>
                <a:spcPts val="0"/>
              </a:spcAft>
              <a:buClr>
                <a:srgbClr val="FF0000"/>
              </a:buClr>
              <a:buFont typeface="Arial" panose="020B0604020202020204" pitchFamily="34" charset="0"/>
              <a:buChar char="•"/>
              <a:defRPr/>
            </a:pPr>
            <a:r>
              <a:rPr lang="pl-PL" sz="1600" dirty="0" smtClean="0">
                <a:latin typeface="Times New Roman" panose="02020603050405020304" pitchFamily="18" charset="0"/>
                <a:cs typeface="Times New Roman" panose="02020603050405020304" pitchFamily="18" charset="0"/>
              </a:rPr>
              <a:t>do 30 maja szkoły składają formularz wniosku wraz z załącznikami do wojewódzkiego koordynatora, </a:t>
            </a:r>
          </a:p>
          <a:p>
            <a:pPr marL="342900" indent="-342900" algn="just" eaLnBrk="1" fontAlgn="auto" hangingPunct="1">
              <a:spcAft>
                <a:spcPts val="0"/>
              </a:spcAft>
              <a:buClr>
                <a:srgbClr val="FF0000"/>
              </a:buClr>
              <a:buFont typeface="Arial" panose="020B0604020202020204" pitchFamily="34" charset="0"/>
              <a:buChar char="•"/>
              <a:defRPr/>
            </a:pPr>
            <a:r>
              <a:rPr lang="pl-PL" sz="1600" dirty="0" smtClean="0">
                <a:latin typeface="Times New Roman" panose="02020603050405020304" pitchFamily="18" charset="0"/>
                <a:cs typeface="Times New Roman" panose="02020603050405020304" pitchFamily="18" charset="0"/>
              </a:rPr>
              <a:t>do 30 czerwca wojewódzcy koordynatorzy przesyłają do ORE wnioski szkół ubiegających się o nadanie   </a:t>
            </a:r>
            <a:br>
              <a:rPr lang="pl-PL" sz="1600" dirty="0" smtClean="0">
                <a:latin typeface="Times New Roman" panose="02020603050405020304" pitchFamily="18" charset="0"/>
                <a:cs typeface="Times New Roman" panose="02020603050405020304" pitchFamily="18" charset="0"/>
              </a:rPr>
            </a:br>
            <a:r>
              <a:rPr lang="pl-PL" sz="1600" dirty="0" smtClean="0">
                <a:latin typeface="Times New Roman" panose="02020603050405020304" pitchFamily="18" charset="0"/>
                <a:cs typeface="Times New Roman" panose="02020603050405020304" pitchFamily="18" charset="0"/>
              </a:rPr>
              <a:t>Krajowego Certyfikatu wraz z rekomendacją, </a:t>
            </a:r>
          </a:p>
          <a:p>
            <a:pPr marL="342900" indent="-342900" algn="just" eaLnBrk="1" fontAlgn="auto" hangingPunct="1">
              <a:spcAft>
                <a:spcPts val="0"/>
              </a:spcAft>
              <a:buClr>
                <a:srgbClr val="FF0000"/>
              </a:buClr>
              <a:buFont typeface="Arial" panose="020B0604020202020204" pitchFamily="34" charset="0"/>
              <a:buChar char="•"/>
              <a:defRPr/>
            </a:pPr>
            <a:r>
              <a:rPr lang="pl-PL" sz="1600" dirty="0" smtClean="0">
                <a:latin typeface="Times New Roman" panose="02020603050405020304" pitchFamily="18" charset="0"/>
                <a:cs typeface="Times New Roman" panose="02020603050405020304" pitchFamily="18" charset="0"/>
              </a:rPr>
              <a:t>do 30 września odbywa się posiedzenie kapituły, </a:t>
            </a:r>
          </a:p>
          <a:p>
            <a:pPr marL="342900" indent="-342900" algn="just" eaLnBrk="1" fontAlgn="auto" hangingPunct="1">
              <a:spcAft>
                <a:spcPts val="0"/>
              </a:spcAft>
              <a:buClr>
                <a:srgbClr val="FF0000"/>
              </a:buClr>
              <a:buFont typeface="Arial" panose="020B0604020202020204" pitchFamily="34" charset="0"/>
              <a:buChar char="•"/>
              <a:defRPr/>
            </a:pPr>
            <a:r>
              <a:rPr lang="pl-PL" sz="1600" dirty="0" smtClean="0">
                <a:latin typeface="Times New Roman" panose="02020603050405020304" pitchFamily="18" charset="0"/>
                <a:cs typeface="Times New Roman" panose="02020603050405020304" pitchFamily="18" charset="0"/>
              </a:rPr>
              <a:t>do 30 października przewodniczący kapituły przedstawia Ministrowi Edukacji Narodowej listę szkół   </a:t>
            </a:r>
            <a:br>
              <a:rPr lang="pl-PL" sz="1600" dirty="0" smtClean="0">
                <a:latin typeface="Times New Roman" panose="02020603050405020304" pitchFamily="18" charset="0"/>
                <a:cs typeface="Times New Roman" panose="02020603050405020304" pitchFamily="18" charset="0"/>
              </a:rPr>
            </a:br>
            <a:r>
              <a:rPr lang="pl-PL" sz="1600" dirty="0" smtClean="0">
                <a:latin typeface="Times New Roman" panose="02020603050405020304" pitchFamily="18" charset="0"/>
                <a:cs typeface="Times New Roman" panose="02020603050405020304" pitchFamily="18" charset="0"/>
              </a:rPr>
              <a:t>rekomendowanych przez kapitułę do nadania Krajowego Certyfikatu. </a:t>
            </a:r>
          </a:p>
          <a:p>
            <a:pPr eaLnBrk="1" fontAlgn="auto" hangingPunct="1">
              <a:spcAft>
                <a:spcPts val="0"/>
              </a:spcAft>
              <a:buFont typeface="Arial" pitchFamily="34" charset="0"/>
              <a:buNone/>
              <a:defRPr/>
            </a:pPr>
            <a:endParaRPr lang="pl-PL" sz="1600" dirty="0" smtClean="0">
              <a:latin typeface="Times New Roman" panose="02020603050405020304" pitchFamily="18" charset="0"/>
              <a:cs typeface="Times New Roman" panose="02020603050405020304" pitchFamily="18" charset="0"/>
            </a:endParaRPr>
          </a:p>
          <a:p>
            <a:pPr algn="ctr" eaLnBrk="1" fontAlgn="auto" hangingPunct="1">
              <a:spcAft>
                <a:spcPts val="0"/>
              </a:spcAft>
              <a:buFont typeface="Arial" pitchFamily="34" charset="0"/>
              <a:buNone/>
              <a:defRPr/>
            </a:pPr>
            <a:r>
              <a:rPr lang="pl-PL" sz="1600" dirty="0" smtClean="0">
                <a:latin typeface="Times New Roman" panose="02020603050405020304" pitchFamily="18" charset="0"/>
                <a:cs typeface="Times New Roman" panose="02020603050405020304" pitchFamily="18" charset="0"/>
              </a:rPr>
              <a:t>Informacje i wnioski o krajowy certyfikat : </a:t>
            </a:r>
            <a:r>
              <a:rPr lang="pl-PL" sz="1600" dirty="0" smtClean="0">
                <a:latin typeface="Times New Roman" panose="02020603050405020304" pitchFamily="18" charset="0"/>
                <a:cs typeface="Times New Roman" panose="02020603050405020304" pitchFamily="18" charset="0"/>
                <a:hlinkClick r:id="rId2"/>
              </a:rPr>
              <a:t>www.ore.edu.pl/promocja-zdrowia/</a:t>
            </a:r>
            <a:endParaRPr lang="pl-PL" sz="1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None/>
              <a:defRPr/>
            </a:pPr>
            <a:endParaRPr lang="pl-PL"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68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p:txBody>
          <a:bodyPr/>
          <a:lstStyle/>
          <a:p>
            <a:pPr algn="ctr"/>
            <a:r>
              <a:rPr lang="pl-PL" altLang="pl-PL" sz="1800" dirty="0">
                <a:solidFill>
                  <a:srgbClr val="000099"/>
                </a:solidFill>
                <a:latin typeface="Times New Roman" pitchFamily="18" charset="0"/>
                <a:cs typeface="Times New Roman" pitchFamily="18" charset="0"/>
              </a:rPr>
              <a:t>R</a:t>
            </a:r>
            <a:r>
              <a:rPr lang="pl-PL" altLang="pl-PL" sz="1800" dirty="0" smtClean="0">
                <a:solidFill>
                  <a:srgbClr val="000099"/>
                </a:solidFill>
                <a:latin typeface="Times New Roman" pitchFamily="18" charset="0"/>
                <a:cs typeface="Times New Roman" pitchFamily="18" charset="0"/>
              </a:rPr>
              <a:t>ok szkolny 2017/2018</a:t>
            </a:r>
            <a:endParaRPr lang="pl-PL" altLang="pl-PL" sz="1800" dirty="0" smtClean="0"/>
          </a:p>
        </p:txBody>
      </p:sp>
      <p:sp>
        <p:nvSpPr>
          <p:cNvPr id="5123" name="Symbol zastępczy zawartości 2"/>
          <p:cNvSpPr>
            <a:spLocks noGrp="1"/>
          </p:cNvSpPr>
          <p:nvPr>
            <p:ph idx="1"/>
          </p:nvPr>
        </p:nvSpPr>
        <p:spPr>
          <a:xfrm>
            <a:off x="0" y="1268760"/>
            <a:ext cx="9906000" cy="4953000"/>
          </a:xfrm>
        </p:spPr>
        <p:txBody>
          <a:bodyPr>
            <a:normAutofit lnSpcReduction="10000"/>
          </a:bodyPr>
          <a:lstStyle/>
          <a:p>
            <a:pPr>
              <a:spcBef>
                <a:spcPct val="0"/>
              </a:spcBef>
            </a:pPr>
            <a:endParaRPr lang="pl-PL" altLang="pl-PL" sz="1800" dirty="0" smtClean="0">
              <a:latin typeface="Times New Roman" panose="02020603050405020304" pitchFamily="18" charset="0"/>
              <a:cs typeface="Times New Roman" panose="02020603050405020304" pitchFamily="18" charset="0"/>
            </a:endParaRPr>
          </a:p>
          <a:p>
            <a:pPr>
              <a:spcBef>
                <a:spcPct val="0"/>
              </a:spcBef>
            </a:pPr>
            <a:endParaRPr lang="pl-PL" altLang="pl-PL" sz="1800" dirty="0" smtClean="0">
              <a:latin typeface="Times New Roman" panose="02020603050405020304" pitchFamily="18" charset="0"/>
              <a:cs typeface="Times New Roman" panose="02020603050405020304" pitchFamily="18" charset="0"/>
            </a:endParaRPr>
          </a:p>
          <a:p>
            <a:pPr>
              <a:spcBef>
                <a:spcPct val="0"/>
              </a:spcBef>
            </a:pPr>
            <a:endParaRPr lang="pl-PL" altLang="pl-PL" sz="1800" dirty="0" smtClean="0">
              <a:latin typeface="Times New Roman" panose="02020603050405020304" pitchFamily="18" charset="0"/>
              <a:cs typeface="Times New Roman" panose="02020603050405020304" pitchFamily="18" charset="0"/>
            </a:endParaRPr>
          </a:p>
          <a:p>
            <a:pPr marL="285750" indent="-285750" algn="just">
              <a:spcBef>
                <a:spcPct val="0"/>
              </a:spcBef>
              <a:buClr>
                <a:srgbClr val="FF0000"/>
              </a:buClr>
              <a:buFont typeface="Wingdings" panose="05000000000000000000" pitchFamily="2" charset="2"/>
              <a:buChar char="Ø"/>
            </a:pPr>
            <a:endParaRPr lang="pl-PL" altLang="pl-PL" sz="1600" dirty="0" smtClean="0">
              <a:latin typeface="Times New Roman" panose="02020603050405020304" pitchFamily="18" charset="0"/>
              <a:cs typeface="Times New Roman" panose="02020603050405020304" pitchFamily="18" charset="0"/>
            </a:endParaRPr>
          </a:p>
          <a:p>
            <a:pPr marL="285750" indent="-285750" algn="just">
              <a:spcBef>
                <a:spcPct val="0"/>
              </a:spcBef>
              <a:buClr>
                <a:srgbClr val="FF0000"/>
              </a:buClr>
              <a:buFont typeface="Wingdings" panose="05000000000000000000" pitchFamily="2" charset="2"/>
              <a:buChar char="Ø"/>
            </a:pPr>
            <a:endParaRPr lang="pl-PL" altLang="pl-PL" sz="1600" dirty="0">
              <a:latin typeface="Times New Roman" panose="02020603050405020304" pitchFamily="18" charset="0"/>
              <a:cs typeface="Times New Roman" panose="02020603050405020304" pitchFamily="18" charset="0"/>
            </a:endParaRPr>
          </a:p>
          <a:p>
            <a:pPr marL="285750" indent="-285750" algn="just">
              <a:spcBef>
                <a:spcPct val="0"/>
              </a:spcBef>
              <a:buClr>
                <a:srgbClr val="FF0000"/>
              </a:buClr>
              <a:buFont typeface="Wingdings" panose="05000000000000000000" pitchFamily="2" charset="2"/>
              <a:buChar char="Ø"/>
            </a:pPr>
            <a:endParaRPr lang="pl-PL" altLang="pl-PL" sz="1600" dirty="0" smtClean="0">
              <a:latin typeface="Times New Roman" panose="02020603050405020304" pitchFamily="18" charset="0"/>
              <a:cs typeface="Times New Roman" panose="02020603050405020304" pitchFamily="18" charset="0"/>
            </a:endParaRPr>
          </a:p>
          <a:p>
            <a:pPr marL="285750" indent="-285750" algn="just">
              <a:spcBef>
                <a:spcPct val="0"/>
              </a:spcBef>
              <a:buClr>
                <a:srgbClr val="FF0000"/>
              </a:buClr>
              <a:buFont typeface="Wingdings" panose="05000000000000000000" pitchFamily="2" charset="2"/>
              <a:buChar char="Ø"/>
            </a:pPr>
            <a:r>
              <a:rPr lang="pl-PL" altLang="pl-PL" sz="1600" dirty="0" smtClean="0">
                <a:latin typeface="Times New Roman" panose="02020603050405020304" pitchFamily="18" charset="0"/>
                <a:cs typeface="Times New Roman" panose="02020603050405020304" pitchFamily="18" charset="0"/>
              </a:rPr>
              <a:t>Listopad 2017r. – Ogólnopolska Konferencja Jubileuszowa 25-lecia Szkoły Promującej Zdrowie</a:t>
            </a:r>
          </a:p>
          <a:p>
            <a:pPr marL="285750" indent="-285750" algn="just">
              <a:spcBef>
                <a:spcPct val="0"/>
              </a:spcBef>
              <a:buClr>
                <a:srgbClr val="FF0000"/>
              </a:buClr>
              <a:buFont typeface="Wingdings" panose="05000000000000000000" pitchFamily="2" charset="2"/>
              <a:buChar char="Ø"/>
            </a:pPr>
            <a:endParaRPr lang="pl-PL" altLang="pl-PL" sz="1600" dirty="0">
              <a:latin typeface="Times New Roman" panose="02020603050405020304" pitchFamily="18" charset="0"/>
              <a:cs typeface="Times New Roman" panose="02020603050405020304" pitchFamily="18" charset="0"/>
            </a:endParaRPr>
          </a:p>
          <a:p>
            <a:pPr marL="285750" indent="-285750" algn="just">
              <a:spcBef>
                <a:spcPct val="0"/>
              </a:spcBef>
              <a:buClr>
                <a:srgbClr val="FF0000"/>
              </a:buClr>
              <a:buFont typeface="Wingdings" panose="05000000000000000000" pitchFamily="2" charset="2"/>
              <a:buChar char="Ø"/>
            </a:pPr>
            <a:r>
              <a:rPr lang="pl-PL" altLang="pl-PL" sz="1600" dirty="0" smtClean="0">
                <a:latin typeface="Times New Roman" panose="02020603050405020304" pitchFamily="18" charset="0"/>
                <a:cs typeface="Times New Roman" panose="02020603050405020304" pitchFamily="18" charset="0"/>
              </a:rPr>
              <a:t>Listopad/grudzień 2017 r. – Lubuska Konferencja Jubileuszowa 25-lecia  Szkoły Promującej Zdrowie</a:t>
            </a:r>
          </a:p>
          <a:p>
            <a:pPr>
              <a:spcBef>
                <a:spcPct val="0"/>
              </a:spcBef>
            </a:pPr>
            <a:endParaRPr lang="pl-PL" altLang="pl-PL" sz="1800" dirty="0" smtClean="0">
              <a:latin typeface="Times New Roman" panose="02020603050405020304" pitchFamily="18" charset="0"/>
              <a:cs typeface="Times New Roman" panose="02020603050405020304" pitchFamily="18" charset="0"/>
            </a:endParaRPr>
          </a:p>
          <a:p>
            <a:r>
              <a:rPr lang="pl-PL" altLang="pl-PL" sz="1800" b="1" u="sng" dirty="0" smtClean="0">
                <a:latin typeface="Times New Roman" panose="02020603050405020304" pitchFamily="18" charset="0"/>
                <a:cs typeface="Times New Roman" panose="02020603050405020304" pitchFamily="18" charset="0"/>
              </a:rPr>
              <a:t>Granty Lubuskiego Kuratora Oświaty:</a:t>
            </a:r>
          </a:p>
          <a:p>
            <a:pPr marL="285750" indent="-285750">
              <a:buClr>
                <a:srgbClr val="FFC000"/>
              </a:buClr>
              <a:buFont typeface="Wingdings" panose="05000000000000000000" pitchFamily="2" charset="2"/>
              <a:buChar char="q"/>
            </a:pPr>
            <a:r>
              <a:rPr lang="pl-PL" altLang="pl-PL" sz="1800" dirty="0" smtClean="0">
                <a:latin typeface="Times New Roman" panose="02020603050405020304" pitchFamily="18" charset="0"/>
                <a:cs typeface="Times New Roman" panose="02020603050405020304" pitchFamily="18" charset="0"/>
              </a:rPr>
              <a:t>Jak budować w szkole relacje?</a:t>
            </a:r>
          </a:p>
          <a:p>
            <a:endParaRPr lang="pl-PL" altLang="pl-PL" sz="1800" dirty="0" smtClean="0">
              <a:latin typeface="Times New Roman" panose="02020603050405020304" pitchFamily="18" charset="0"/>
              <a:cs typeface="Times New Roman" panose="02020603050405020304" pitchFamily="18" charset="0"/>
            </a:endParaRPr>
          </a:p>
          <a:p>
            <a:r>
              <a:rPr lang="pl-PL" altLang="pl-PL" sz="1800" b="1" u="sng" dirty="0" smtClean="0">
                <a:latin typeface="Times New Roman" panose="02020603050405020304" pitchFamily="18" charset="0"/>
                <a:cs typeface="Times New Roman" panose="02020603050405020304" pitchFamily="18" charset="0"/>
              </a:rPr>
              <a:t>Szkolenia ośrodków doskonalenia: </a:t>
            </a:r>
          </a:p>
          <a:p>
            <a:pPr marL="285750" indent="-285750">
              <a:buClr>
                <a:srgbClr val="00B050"/>
              </a:buClr>
              <a:buFont typeface="Wingdings" panose="05000000000000000000" pitchFamily="2" charset="2"/>
              <a:buChar char="q"/>
            </a:pPr>
            <a:r>
              <a:rPr lang="pl-PL" altLang="pl-PL" sz="1800" dirty="0" smtClean="0">
                <a:latin typeface="Times New Roman" panose="02020603050405020304" pitchFamily="18" charset="0"/>
                <a:cs typeface="Times New Roman" panose="02020603050405020304" pitchFamily="18" charset="0"/>
              </a:rPr>
              <a:t>Promocja zdrowia jako ważne zadanie szkoły i przedszkola,</a:t>
            </a:r>
          </a:p>
          <a:p>
            <a:pPr marL="285750" indent="-285750">
              <a:buClr>
                <a:srgbClr val="00B050"/>
              </a:buClr>
              <a:buFont typeface="Wingdings" panose="05000000000000000000" pitchFamily="2" charset="2"/>
              <a:buChar char="q"/>
            </a:pPr>
            <a:r>
              <a:rPr lang="pl-PL" altLang="pl-PL" sz="1800" dirty="0" smtClean="0">
                <a:latin typeface="Times New Roman" panose="02020603050405020304" pitchFamily="18" charset="0"/>
                <a:cs typeface="Times New Roman" panose="02020603050405020304" pitchFamily="18" charset="0"/>
              </a:rPr>
              <a:t>Standardy szkoły i przedszkola promującego zdrowie,</a:t>
            </a:r>
          </a:p>
          <a:p>
            <a:pPr marL="285750" indent="-285750">
              <a:buClr>
                <a:srgbClr val="00B050"/>
              </a:buClr>
              <a:buFont typeface="Wingdings" panose="05000000000000000000" pitchFamily="2" charset="2"/>
              <a:buChar char="q"/>
            </a:pPr>
            <a:r>
              <a:rPr lang="pl-PL" altLang="pl-PL" sz="1800" dirty="0" smtClean="0">
                <a:latin typeface="Times New Roman" panose="02020603050405020304" pitchFamily="18" charset="0"/>
                <a:cs typeface="Times New Roman" panose="02020603050405020304" pitchFamily="18" charset="0"/>
              </a:rPr>
              <a:t>Promocja zdrowia nauczycieli i pracowników szkoły ważnym komponentem </a:t>
            </a:r>
            <a:r>
              <a:rPr lang="pl-PL" altLang="pl-PL" sz="1800" dirty="0" err="1" smtClean="0">
                <a:latin typeface="Times New Roman" panose="02020603050405020304" pitchFamily="18" charset="0"/>
                <a:cs typeface="Times New Roman" panose="02020603050405020304" pitchFamily="18" charset="0"/>
              </a:rPr>
              <a:t>SzPZ</a:t>
            </a:r>
            <a:r>
              <a:rPr lang="pl-PL" altLang="pl-PL" sz="1800" dirty="0" smtClean="0">
                <a:latin typeface="Times New Roman" panose="02020603050405020304" pitchFamily="18" charset="0"/>
                <a:cs typeface="Times New Roman" panose="02020603050405020304" pitchFamily="18" charset="0"/>
              </a:rPr>
              <a:t>,</a:t>
            </a:r>
          </a:p>
          <a:p>
            <a:pPr marL="285750" indent="-285750">
              <a:buClr>
                <a:srgbClr val="00B050"/>
              </a:buClr>
              <a:buFont typeface="Wingdings" panose="05000000000000000000" pitchFamily="2" charset="2"/>
              <a:buChar char="q"/>
            </a:pPr>
            <a:r>
              <a:rPr lang="pl-PL" altLang="pl-PL" sz="1800" dirty="0" smtClean="0">
                <a:latin typeface="Times New Roman" panose="02020603050405020304" pitchFamily="18" charset="0"/>
                <a:cs typeface="Times New Roman" panose="02020603050405020304" pitchFamily="18" charset="0"/>
              </a:rPr>
              <a:t>Mediacje jako alternatywny sposób rozwiązywania konfliktów w szkole.</a:t>
            </a:r>
          </a:p>
          <a:p>
            <a:endParaRPr lang="pl-PL" altLang="pl-PL" dirty="0" smtClean="0"/>
          </a:p>
          <a:p>
            <a:endParaRPr lang="pl-PL" altLang="pl-PL" dirty="0" smtClean="0"/>
          </a:p>
        </p:txBody>
      </p:sp>
      <p:graphicFrame>
        <p:nvGraphicFramePr>
          <p:cNvPr id="2" name="Diagram 1"/>
          <p:cNvGraphicFramePr/>
          <p:nvPr>
            <p:extLst>
              <p:ext uri="{D42A27DB-BD31-4B8C-83A1-F6EECF244321}">
                <p14:modId xmlns:p14="http://schemas.microsoft.com/office/powerpoint/2010/main" val="4240781819"/>
              </p:ext>
            </p:extLst>
          </p:nvPr>
        </p:nvGraphicFramePr>
        <p:xfrm>
          <a:off x="-28427" y="1340768"/>
          <a:ext cx="9906000"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051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p:txBody>
          <a:bodyPr/>
          <a:lstStyle/>
          <a:p>
            <a:pPr algn="ctr" eaLnBrk="1" hangingPunct="1"/>
            <a:r>
              <a:rPr lang="pl-PL" altLang="pl-PL" dirty="0" smtClean="0">
                <a:solidFill>
                  <a:srgbClr val="000099"/>
                </a:solidFill>
                <a:latin typeface="Times New Roman" pitchFamily="18" charset="0"/>
                <a:cs typeface="Times New Roman" pitchFamily="18" charset="0"/>
              </a:rPr>
              <a:t>Certyfikaty 2017</a:t>
            </a:r>
            <a:endParaRPr lang="pl-PL" altLang="pl-PL" dirty="0" smtClean="0"/>
          </a:p>
        </p:txBody>
      </p:sp>
      <p:sp>
        <p:nvSpPr>
          <p:cNvPr id="6147" name="Symbol zastępczy zawartości 2"/>
          <p:cNvSpPr>
            <a:spLocks noGrp="1"/>
          </p:cNvSpPr>
          <p:nvPr>
            <p:ph idx="1"/>
          </p:nvPr>
        </p:nvSpPr>
        <p:spPr/>
        <p:txBody>
          <a:bodyPr/>
          <a:lstStyle/>
          <a:p>
            <a:pPr eaLnBrk="1" hangingPunct="1"/>
            <a:endParaRPr lang="pl-PL" altLang="pl-PL" b="1" dirty="0" smtClean="0"/>
          </a:p>
          <a:p>
            <a:pPr eaLnBrk="1" hangingPunct="1"/>
            <a:endParaRPr lang="pl-PL" altLang="pl-PL" b="1" dirty="0" smtClean="0"/>
          </a:p>
          <a:p>
            <a:pPr algn="just" eaLnBrk="1" hangingPunct="1">
              <a:buClr>
                <a:srgbClr val="FF0000"/>
              </a:buClr>
            </a:pPr>
            <a:endParaRPr lang="pl-PL" altLang="pl-PL" dirty="0" smtClean="0">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97783473"/>
              </p:ext>
            </p:extLst>
          </p:nvPr>
        </p:nvGraphicFramePr>
        <p:xfrm>
          <a:off x="0" y="1340768"/>
          <a:ext cx="9906000"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93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p:txBody>
          <a:bodyPr/>
          <a:lstStyle/>
          <a:p>
            <a:pPr algn="ctr" eaLnBrk="1" hangingPunct="1"/>
            <a:r>
              <a:rPr lang="pl-PL" altLang="pl-PL" dirty="0" smtClean="0">
                <a:solidFill>
                  <a:srgbClr val="000099"/>
                </a:solidFill>
                <a:latin typeface="Times New Roman" pitchFamily="18" charset="0"/>
                <a:cs typeface="Times New Roman" pitchFamily="18" charset="0"/>
              </a:rPr>
              <a:t>Wnioski o włączenie </a:t>
            </a:r>
            <a:br>
              <a:rPr lang="pl-PL" altLang="pl-PL" dirty="0" smtClean="0">
                <a:solidFill>
                  <a:srgbClr val="000099"/>
                </a:solidFill>
                <a:latin typeface="Times New Roman" pitchFamily="18" charset="0"/>
                <a:cs typeface="Times New Roman" pitchFamily="18" charset="0"/>
              </a:rPr>
            </a:br>
            <a:r>
              <a:rPr lang="pl-PL" altLang="pl-PL" dirty="0" smtClean="0">
                <a:solidFill>
                  <a:srgbClr val="000099"/>
                </a:solidFill>
                <a:latin typeface="Times New Roman" pitchFamily="18" charset="0"/>
                <a:cs typeface="Times New Roman" pitchFamily="18" charset="0"/>
              </a:rPr>
              <a:t>do Lubuskiej Sieci Szkół Promującej Zdrowie</a:t>
            </a:r>
            <a:endParaRPr lang="pl-PL" altLang="pl-PL" dirty="0" smtClean="0"/>
          </a:p>
        </p:txBody>
      </p:sp>
      <p:sp>
        <p:nvSpPr>
          <p:cNvPr id="6147" name="Symbol zastępczy zawartości 2"/>
          <p:cNvSpPr>
            <a:spLocks noGrp="1"/>
          </p:cNvSpPr>
          <p:nvPr>
            <p:ph idx="1"/>
          </p:nvPr>
        </p:nvSpPr>
        <p:spPr/>
        <p:txBody>
          <a:bodyPr/>
          <a:lstStyle/>
          <a:p>
            <a:pPr eaLnBrk="1" hangingPunct="1"/>
            <a:endParaRPr lang="pl-PL" altLang="pl-PL" b="1" dirty="0" smtClean="0"/>
          </a:p>
          <a:p>
            <a:pPr eaLnBrk="1" hangingPunct="1"/>
            <a:endParaRPr lang="pl-PL" altLang="pl-PL" b="1" dirty="0" smtClean="0"/>
          </a:p>
          <a:p>
            <a:pPr algn="just" eaLnBrk="1" hangingPunct="1">
              <a:buClr>
                <a:srgbClr val="FF0000"/>
              </a:buClr>
            </a:pPr>
            <a:endParaRPr lang="pl-PL" altLang="pl-PL" dirty="0" smtClean="0">
              <a:latin typeface="Times New Roman" panose="02020603050405020304" pitchFamily="18" charset="0"/>
              <a:cs typeface="Times New Roman" panose="02020603050405020304" pitchFamily="18" charset="0"/>
            </a:endParaRPr>
          </a:p>
        </p:txBody>
      </p:sp>
      <p:sp>
        <p:nvSpPr>
          <p:cNvPr id="3" name="Prostokąt 2"/>
          <p:cNvSpPr/>
          <p:nvPr/>
        </p:nvSpPr>
        <p:spPr>
          <a:xfrm>
            <a:off x="200472" y="2034676"/>
            <a:ext cx="9289032" cy="1631216"/>
          </a:xfrm>
          <a:prstGeom prst="rect">
            <a:avLst/>
          </a:prstGeom>
        </p:spPr>
        <p:txBody>
          <a:bodyPr wrap="square">
            <a:spAutoFit/>
          </a:bodyPr>
          <a:lstStyle/>
          <a:p>
            <a:pPr marL="342900" lvl="0" indent="-342900">
              <a:buFont typeface="+mj-lt"/>
              <a:buAutoNum type="arabicPeriod"/>
            </a:pPr>
            <a:r>
              <a:rPr lang="pl-PL" sz="2000" dirty="0">
                <a:latin typeface="Times New Roman" panose="02020603050405020304" pitchFamily="18" charset="0"/>
                <a:cs typeface="Times New Roman" panose="02020603050405020304" pitchFamily="18" charset="0"/>
              </a:rPr>
              <a:t>Przedszkole Miejskie nr 4 „Mali Odkrywcy” w Gorzowie Wielkopolskim</a:t>
            </a:r>
          </a:p>
          <a:p>
            <a:pPr marL="342900" indent="-342900">
              <a:buFont typeface="+mj-lt"/>
              <a:buAutoNum type="arabicPeriod"/>
            </a:pPr>
            <a:r>
              <a:rPr lang="pl-PL" sz="2000" dirty="0">
                <a:latin typeface="Times New Roman" panose="02020603050405020304" pitchFamily="18" charset="0"/>
                <a:cs typeface="Times New Roman" panose="02020603050405020304" pitchFamily="18" charset="0"/>
              </a:rPr>
              <a:t>Przedszkole Miejskie nr 10 im. Jasia i Małgosi w Gorzowie Wielkopolskim</a:t>
            </a:r>
          </a:p>
          <a:p>
            <a:pPr marL="342900" indent="-342900">
              <a:buFont typeface="+mj-lt"/>
              <a:buAutoNum type="arabicPeriod"/>
            </a:pPr>
            <a:r>
              <a:rPr lang="pl-PL" sz="2000" dirty="0">
                <a:latin typeface="Times New Roman" panose="02020603050405020304" pitchFamily="18" charset="0"/>
                <a:cs typeface="Times New Roman" panose="02020603050405020304" pitchFamily="18" charset="0"/>
              </a:rPr>
              <a:t>Zespół Szkół Mechanicznych im. Zesłańców Sybiru w Gorzowie Wielkopolskim</a:t>
            </a:r>
          </a:p>
          <a:p>
            <a:pPr marL="342900" indent="-342900">
              <a:buFont typeface="+mj-lt"/>
              <a:buAutoNum type="arabicPeriod"/>
            </a:pPr>
            <a:r>
              <a:rPr lang="pl-PL" sz="2000" dirty="0">
                <a:latin typeface="Times New Roman" panose="02020603050405020304" pitchFamily="18" charset="0"/>
                <a:cs typeface="Times New Roman" panose="02020603050405020304" pitchFamily="18" charset="0"/>
              </a:rPr>
              <a:t>Miejskie Przedszkole nr 11 „Tęczowy Zakątek” w Zielonej Górze</a:t>
            </a:r>
          </a:p>
          <a:p>
            <a:pPr marL="342900" lvl="0" indent="-342900">
              <a:buFont typeface="+mj-lt"/>
              <a:buAutoNum type="arabicPeriod"/>
            </a:pPr>
            <a:r>
              <a:rPr lang="pl-PL" sz="2000" dirty="0" smtClean="0">
                <a:latin typeface="Times New Roman" panose="02020603050405020304" pitchFamily="18" charset="0"/>
                <a:cs typeface="Times New Roman" panose="02020603050405020304" pitchFamily="18" charset="0"/>
              </a:rPr>
              <a:t>Szkoła </a:t>
            </a:r>
            <a:r>
              <a:rPr lang="pl-PL" sz="2000" dirty="0">
                <a:latin typeface="Times New Roman" panose="02020603050405020304" pitchFamily="18" charset="0"/>
                <a:cs typeface="Times New Roman" panose="02020603050405020304" pitchFamily="18" charset="0"/>
              </a:rPr>
              <a:t>Podstawowa nr 2 im. Jana Kilińskiego w Krośnie Odrzańskim</a:t>
            </a:r>
            <a:r>
              <a:rPr lang="pl-PL" sz="2000" dirty="0" smtClean="0">
                <a:latin typeface="Times New Roman" panose="02020603050405020304" pitchFamily="18" charset="0"/>
                <a:cs typeface="Times New Roman" panose="02020603050405020304" pitchFamily="18" charset="0"/>
              </a:rPr>
              <a:t>.</a:t>
            </a:r>
            <a:endParaRPr lang="pl-P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510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p:txBody>
          <a:bodyPr/>
          <a:lstStyle/>
          <a:p>
            <a:pPr algn="ctr" eaLnBrk="1" hangingPunct="1"/>
            <a:r>
              <a:rPr lang="pl-PL" altLang="pl-PL" dirty="0" smtClean="0">
                <a:solidFill>
                  <a:srgbClr val="000099"/>
                </a:solidFill>
                <a:latin typeface="Times New Roman" pitchFamily="18" charset="0"/>
                <a:cs typeface="Times New Roman" pitchFamily="18" charset="0"/>
              </a:rPr>
              <a:t>Certyfikaty 2017</a:t>
            </a:r>
            <a:endParaRPr lang="pl-PL" altLang="pl-PL" dirty="0" smtClean="0"/>
          </a:p>
        </p:txBody>
      </p:sp>
      <p:sp>
        <p:nvSpPr>
          <p:cNvPr id="6147" name="Symbol zastępczy zawartości 2"/>
          <p:cNvSpPr>
            <a:spLocks noGrp="1"/>
          </p:cNvSpPr>
          <p:nvPr>
            <p:ph idx="1"/>
          </p:nvPr>
        </p:nvSpPr>
        <p:spPr/>
        <p:txBody>
          <a:bodyPr/>
          <a:lstStyle/>
          <a:p>
            <a:pPr eaLnBrk="1" hangingPunct="1"/>
            <a:endParaRPr lang="pl-PL" altLang="pl-PL" b="1" dirty="0" smtClean="0"/>
          </a:p>
          <a:p>
            <a:pPr eaLnBrk="1" hangingPunct="1"/>
            <a:endParaRPr lang="pl-PL" altLang="pl-PL" b="1" dirty="0" smtClean="0"/>
          </a:p>
          <a:p>
            <a:pPr algn="just" eaLnBrk="1" hangingPunct="1">
              <a:buClr>
                <a:srgbClr val="FF0000"/>
              </a:buClr>
            </a:pPr>
            <a:endParaRPr lang="pl-PL" altLang="pl-PL" dirty="0" smtClean="0">
              <a:latin typeface="Times New Roman" panose="02020603050405020304" pitchFamily="18" charset="0"/>
              <a:cs typeface="Times New Roman" panose="02020603050405020304" pitchFamily="18"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847287855"/>
              </p:ext>
            </p:extLst>
          </p:nvPr>
        </p:nvGraphicFramePr>
        <p:xfrm>
          <a:off x="272480" y="1916832"/>
          <a:ext cx="9217025" cy="1854200"/>
        </p:xfrm>
        <a:graphic>
          <a:graphicData uri="http://schemas.openxmlformats.org/drawingml/2006/table">
            <a:tbl>
              <a:tblPr firstRow="1" bandRow="1">
                <a:tableStyleId>{85BE263C-DBD7-4A20-BB59-AAB30ACAA65A}</a:tableStyleId>
              </a:tblPr>
              <a:tblGrid>
                <a:gridCol w="703498"/>
                <a:gridCol w="6209270"/>
                <a:gridCol w="2304257"/>
              </a:tblGrid>
              <a:tr h="370840">
                <a:tc>
                  <a:txBody>
                    <a:bodyPr/>
                    <a:lstStyle/>
                    <a:p>
                      <a:r>
                        <a:rPr lang="pl-PL" dirty="0" smtClean="0">
                          <a:latin typeface="Times New Roman" panose="02020603050405020304" pitchFamily="18" charset="0"/>
                          <a:cs typeface="Times New Roman" panose="02020603050405020304" pitchFamily="18" charset="0"/>
                        </a:rPr>
                        <a:t>Lp.</a:t>
                      </a:r>
                      <a:endParaRPr lang="pl-PL"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smtClean="0">
                          <a:latin typeface="Times New Roman" panose="02020603050405020304" pitchFamily="18" charset="0"/>
                          <a:cs typeface="Times New Roman" panose="02020603050405020304" pitchFamily="18" charset="0"/>
                        </a:rPr>
                        <a:t>Nazwa przedszkola</a:t>
                      </a:r>
                      <a:endParaRPr lang="pl-PL"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smtClean="0">
                          <a:latin typeface="Times New Roman" panose="02020603050405020304" pitchFamily="18" charset="0"/>
                          <a:cs typeface="Times New Roman" panose="02020603050405020304" pitchFamily="18" charset="0"/>
                        </a:rPr>
                        <a:t>Miejscowość</a:t>
                      </a:r>
                      <a:endParaRPr lang="pl-PL"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pl-PL" dirty="0" smtClean="0">
                          <a:latin typeface="Times New Roman" panose="02020603050405020304" pitchFamily="18" charset="0"/>
                          <a:cs typeface="Times New Roman" panose="02020603050405020304" pitchFamily="18" charset="0"/>
                        </a:rPr>
                        <a:t>1.</a:t>
                      </a:r>
                      <a:endParaRPr lang="pl-PL"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Przedszkole Miejskie nr 7 im. "Bajkowy Świat"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Gorzów Wielkopolski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r>
                        <a:rPr lang="pl-PL" dirty="0" smtClean="0">
                          <a:latin typeface="Times New Roman" panose="02020603050405020304" pitchFamily="18" charset="0"/>
                          <a:cs typeface="Times New Roman" panose="02020603050405020304" pitchFamily="18" charset="0"/>
                        </a:rPr>
                        <a:t>2.</a:t>
                      </a:r>
                      <a:endParaRPr lang="pl-PL"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Przedszkole Miejskie nr 21 im. Misia Uszatka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Gorzów Wielkopolski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70840">
                <a:tc>
                  <a:txBody>
                    <a:bodyPr/>
                    <a:lstStyle/>
                    <a:p>
                      <a:r>
                        <a:rPr lang="pl-PL" dirty="0" smtClean="0">
                          <a:latin typeface="Times New Roman" panose="02020603050405020304" pitchFamily="18" charset="0"/>
                          <a:cs typeface="Times New Roman" panose="02020603050405020304" pitchFamily="18" charset="0"/>
                        </a:rPr>
                        <a:t>3.</a:t>
                      </a:r>
                      <a:endParaRPr lang="pl-PL"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Przedszkole nr 3 im. Jana Brzechwy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Krośno Odrzańskie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70840">
                <a:tc>
                  <a:txBody>
                    <a:bodyPr/>
                    <a:lstStyle/>
                    <a:p>
                      <a:r>
                        <a:rPr lang="pl-PL" dirty="0" smtClean="0">
                          <a:latin typeface="Times New Roman" panose="02020603050405020304" pitchFamily="18" charset="0"/>
                          <a:cs typeface="Times New Roman" panose="02020603050405020304" pitchFamily="18" charset="0"/>
                        </a:rPr>
                        <a:t>4.</a:t>
                      </a:r>
                      <a:endParaRPr lang="pl-PL"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Przedszkole Samorządowe „</a:t>
                      </a:r>
                      <a:r>
                        <a:rPr lang="pl-PL" sz="1600" dirty="0" err="1">
                          <a:effectLst/>
                          <a:latin typeface="Times New Roman" panose="02020603050405020304" pitchFamily="18" charset="0"/>
                          <a:ea typeface="Calibri"/>
                          <a:cs typeface="Times New Roman" panose="02020603050405020304" pitchFamily="18" charset="0"/>
                        </a:rPr>
                        <a:t>Plastuś</a:t>
                      </a:r>
                      <a:r>
                        <a:rPr lang="pl-PL" sz="1600" dirty="0">
                          <a:effectLst/>
                          <a:latin typeface="Times New Roman" panose="02020603050405020304" pitchFamily="18" charset="0"/>
                          <a:ea typeface="Calibri"/>
                          <a:cs typeface="Times New Roman" panose="02020603050405020304" pitchFamily="18" charset="0"/>
                        </a:rPr>
                        <a:t>” w Zespole Szkolno-Przedszkolnym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Jasień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r>
            </a:tbl>
          </a:graphicData>
        </a:graphic>
      </p:graphicFrame>
    </p:spTree>
    <p:extLst>
      <p:ext uri="{BB962C8B-B14F-4D97-AF65-F5344CB8AC3E}">
        <p14:creationId xmlns:p14="http://schemas.microsoft.com/office/powerpoint/2010/main" val="396278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bwMode="auto">
          <a:xfrm>
            <a:off x="1910664" y="116632"/>
            <a:ext cx="7776898" cy="928688"/>
          </a:xfrm>
        </p:spPr>
        <p:txBody>
          <a:bodyPr wrap="square" numCol="1" anchorCtr="0" compatLnSpc="1">
            <a:prstTxWarp prst="textNoShape">
              <a:avLst/>
            </a:prstTxWarp>
            <a:normAutofit/>
          </a:bodyPr>
          <a:lstStyle/>
          <a:p>
            <a:pPr algn="ctr" eaLnBrk="1" hangingPunct="1">
              <a:defRPr/>
            </a:pPr>
            <a:r>
              <a:rPr lang="pl-PL" sz="2000" dirty="0" smtClean="0">
                <a:solidFill>
                  <a:srgbClr val="000099"/>
                </a:solidFill>
                <a:latin typeface="Times New Roman" pitchFamily="18" charset="0"/>
                <a:cs typeface="Times New Roman" pitchFamily="18" charset="0"/>
              </a:rPr>
              <a:t>Liczba</a:t>
            </a:r>
            <a:r>
              <a:rPr lang="pl-PL" sz="2000" dirty="0" smtClean="0">
                <a:solidFill>
                  <a:srgbClr val="000099"/>
                </a:solidFill>
                <a:effectLst/>
                <a:latin typeface="Times New Roman" pitchFamily="18" charset="0"/>
                <a:cs typeface="Times New Roman" pitchFamily="18" charset="0"/>
              </a:rPr>
              <a:t> wydanych</a:t>
            </a:r>
            <a:r>
              <a:rPr lang="pl-PL" sz="2000" dirty="0" smtClean="0">
                <a:solidFill>
                  <a:srgbClr val="000099"/>
                </a:solidFill>
                <a:latin typeface="Times New Roman" pitchFamily="18" charset="0"/>
                <a:cs typeface="Times New Roman" pitchFamily="18" charset="0"/>
              </a:rPr>
              <a:t> zaleceń po kontroli w zakresie prawidłowości </a:t>
            </a:r>
            <a:br>
              <a:rPr lang="pl-PL" sz="2000" dirty="0" smtClean="0">
                <a:solidFill>
                  <a:srgbClr val="000099"/>
                </a:solidFill>
                <a:latin typeface="Times New Roman" pitchFamily="18" charset="0"/>
                <a:cs typeface="Times New Roman" pitchFamily="18" charset="0"/>
              </a:rPr>
            </a:br>
            <a:r>
              <a:rPr lang="pl-PL" sz="2000" dirty="0" smtClean="0">
                <a:solidFill>
                  <a:srgbClr val="000099"/>
                </a:solidFill>
                <a:latin typeface="Times New Roman" pitchFamily="18" charset="0"/>
                <a:cs typeface="Times New Roman" pitchFamily="18" charset="0"/>
              </a:rPr>
              <a:t>organizacji i funkcjonowania biblioteki szkolnej</a:t>
            </a:r>
          </a:p>
        </p:txBody>
      </p:sp>
      <p:sp>
        <p:nvSpPr>
          <p:cNvPr id="44035" name="Symbol zastępczy zawartości 2"/>
          <p:cNvSpPr>
            <a:spLocks noGrp="1"/>
          </p:cNvSpPr>
          <p:nvPr>
            <p:ph idx="1"/>
          </p:nvPr>
        </p:nvSpPr>
        <p:spPr>
          <a:xfrm>
            <a:off x="309562" y="1412776"/>
            <a:ext cx="9596438" cy="504056"/>
          </a:xfrm>
        </p:spPr>
        <p:txBody>
          <a:bodyPr>
            <a:normAutofit fontScale="25000" lnSpcReduction="20000"/>
          </a:bodyPr>
          <a:lstStyle/>
          <a:p>
            <a:pPr marL="273050" indent="-273050" algn="ctr" eaLnBrk="1" hangingPunct="1">
              <a:buClr>
                <a:srgbClr val="FF0000"/>
              </a:buClr>
            </a:pPr>
            <a:endParaRPr lang="pl-PL" sz="1600" b="1" dirty="0" smtClean="0">
              <a:latin typeface="Times New Roman" panose="02020603050405020304" pitchFamily="18" charset="0"/>
              <a:cs typeface="Times New Roman" pitchFamily="18" charset="0"/>
            </a:endParaRPr>
          </a:p>
          <a:p>
            <a:pPr fontAlgn="t"/>
            <a:r>
              <a:rPr lang="pl-PL" sz="6400" b="1" dirty="0">
                <a:solidFill>
                  <a:srgbClr val="FF0000"/>
                </a:solidFill>
                <a:latin typeface="Times New Roman" panose="02020603050405020304" pitchFamily="18" charset="0"/>
                <a:cs typeface="Times New Roman" panose="02020603050405020304" pitchFamily="18" charset="0"/>
              </a:rPr>
              <a:t>Temat </a:t>
            </a:r>
            <a:r>
              <a:rPr lang="pl-PL" sz="6400" b="1" dirty="0" smtClean="0">
                <a:solidFill>
                  <a:srgbClr val="FF0000"/>
                </a:solidFill>
                <a:latin typeface="Times New Roman" panose="02020603050405020304" pitchFamily="18" charset="0"/>
                <a:cs typeface="Times New Roman" panose="02020603050405020304" pitchFamily="18" charset="0"/>
              </a:rPr>
              <a:t>1: </a:t>
            </a:r>
            <a:r>
              <a:rPr lang="pl-PL" sz="6400" dirty="0" smtClean="0">
                <a:solidFill>
                  <a:srgbClr val="FF0000"/>
                </a:solidFill>
                <a:latin typeface="Times New Roman" panose="02020603050405020304" pitchFamily="18" charset="0"/>
                <a:cs typeface="Times New Roman" panose="02020603050405020304" pitchFamily="18" charset="0"/>
              </a:rPr>
              <a:t>Prawidłowość </a:t>
            </a:r>
            <a:r>
              <a:rPr lang="pl-PL" sz="6400" dirty="0">
                <a:solidFill>
                  <a:srgbClr val="FF0000"/>
                </a:solidFill>
                <a:latin typeface="Times New Roman" panose="02020603050405020304" pitchFamily="18" charset="0"/>
                <a:cs typeface="Times New Roman" panose="02020603050405020304" pitchFamily="18" charset="0"/>
              </a:rPr>
              <a:t>organizacji i funkcjonowania biblioteki szkolnej.</a:t>
            </a: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eaLnBrk="1" hangingPunct="1">
              <a:buClr>
                <a:srgbClr val="FF0000"/>
              </a:buClr>
            </a:pPr>
            <a:endParaRPr lang="pl-PL" sz="1600" b="1" dirty="0" smtClean="0">
              <a:latin typeface="Times New Roman" pitchFamily="18" charset="0"/>
              <a:cs typeface="Times New Roman" pitchFamily="18" charset="0"/>
            </a:endParaRPr>
          </a:p>
          <a:p>
            <a:pPr marL="273050" indent="-273050" eaLnBrk="1" hangingPunct="1">
              <a:buClr>
                <a:srgbClr val="FF0000"/>
              </a:buClr>
            </a:pPr>
            <a:endParaRPr lang="pl-PL" sz="1600" b="1" dirty="0" smtClean="0">
              <a:latin typeface="Times New Roman" pitchFamily="18" charset="0"/>
              <a:cs typeface="Times New Roman" pitchFamily="18" charset="0"/>
            </a:endParaRPr>
          </a:p>
          <a:p>
            <a:pPr marL="273050" indent="-273050" eaLnBrk="1" hangingPunct="1">
              <a:buClr>
                <a:srgbClr val="FF0000"/>
              </a:buClr>
            </a:pPr>
            <a:r>
              <a:rPr lang="pl-PL" sz="1600" b="1" dirty="0" smtClean="0">
                <a:latin typeface="Times New Roman" pitchFamily="18" charset="0"/>
                <a:cs typeface="Times New Roman" pitchFamily="18" charset="0"/>
              </a:rPr>
              <a:t> </a:t>
            </a:r>
          </a:p>
          <a:p>
            <a:pPr marL="273050" indent="-273050" eaLnBrk="1" hangingPunct="1">
              <a:buClr>
                <a:srgbClr val="FF0000"/>
              </a:buClr>
            </a:pPr>
            <a:endParaRPr lang="pl-PL" sz="1600" b="1" dirty="0" smtClean="0">
              <a:latin typeface="Times New Roman" pitchFamily="18" charset="0"/>
              <a:cs typeface="Times New Roman" pitchFamily="18" charset="0"/>
            </a:endParaRPr>
          </a:p>
          <a:p>
            <a:pPr marL="273050" indent="-273050" eaLnBrk="1" hangingPunct="1">
              <a:buClr>
                <a:srgbClr val="FF0000"/>
              </a:buClr>
            </a:pPr>
            <a:endParaRPr lang="pl-PL" sz="1600" b="1" dirty="0">
              <a:latin typeface="Times New Roman" pitchFamily="18" charset="0"/>
              <a:cs typeface="Times New Roman" pitchFamily="18" charset="0"/>
            </a:endParaRPr>
          </a:p>
          <a:p>
            <a:pPr marL="273050" indent="-273050" eaLnBrk="1" hangingPunct="1">
              <a:buClr>
                <a:srgbClr val="FF0000"/>
              </a:buClr>
            </a:pPr>
            <a:endParaRPr lang="pl-PL" sz="1600" b="1" dirty="0" smtClean="0">
              <a:latin typeface="Times New Roman" pitchFamily="18" charset="0"/>
              <a:cs typeface="Times New Roman" pitchFamily="18" charset="0"/>
            </a:endParaRPr>
          </a:p>
        </p:txBody>
      </p:sp>
      <p:sp>
        <p:nvSpPr>
          <p:cNvPr id="5" name="Symbol zastępczy numeru slajdu 4"/>
          <p:cNvSpPr>
            <a:spLocks noGrp="1"/>
          </p:cNvSpPr>
          <p:nvPr>
            <p:ph type="sldNum" sz="quarter" idx="12"/>
          </p:nvPr>
        </p:nvSpPr>
        <p:spPr/>
        <p:txBody>
          <a:bodyPr/>
          <a:lstStyle/>
          <a:p>
            <a:pPr>
              <a:defRPr/>
            </a:pPr>
            <a:fld id="{26EC2404-EEBE-40FA-A511-838746F3D007}" type="slidenum">
              <a:rPr lang="pl-PL" smtClean="0"/>
              <a:pPr>
                <a:defRPr/>
              </a:pPr>
              <a:t>12</a:t>
            </a:fld>
            <a:endParaRPr lang="pl-PL"/>
          </a:p>
        </p:txBody>
      </p:sp>
      <p:sp>
        <p:nvSpPr>
          <p:cNvPr id="9" name="Symbol zastępczy zawartości 2"/>
          <p:cNvSpPr txBox="1">
            <a:spLocks/>
          </p:cNvSpPr>
          <p:nvPr/>
        </p:nvSpPr>
        <p:spPr bwMode="auto">
          <a:xfrm>
            <a:off x="5832" y="5517232"/>
            <a:ext cx="9906000" cy="134076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startAt="5"/>
            </a:pPr>
            <a:endParaRPr lang="pl-PL" sz="800" dirty="0" smtClean="0">
              <a:latin typeface="Times New Roman" panose="02020603050405020304" pitchFamily="18" charset="0"/>
              <a:cs typeface="Times New Roman" panose="02020603050405020304" pitchFamily="18" charset="0"/>
            </a:endParaRPr>
          </a:p>
        </p:txBody>
      </p:sp>
      <p:graphicFrame>
        <p:nvGraphicFramePr>
          <p:cNvPr id="7" name="Wykres 6"/>
          <p:cNvGraphicFramePr/>
          <p:nvPr>
            <p:extLst>
              <p:ext uri="{D42A27DB-BD31-4B8C-83A1-F6EECF244321}">
                <p14:modId xmlns:p14="http://schemas.microsoft.com/office/powerpoint/2010/main" val="1211839372"/>
              </p:ext>
            </p:extLst>
          </p:nvPr>
        </p:nvGraphicFramePr>
        <p:xfrm>
          <a:off x="5832" y="1844824"/>
          <a:ext cx="9900168" cy="5013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693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194471" y="2420895"/>
            <a:ext cx="9555163" cy="1470025"/>
          </a:xfrm>
        </p:spPr>
        <p:txBody>
          <a:bodyPr wrap="square" numCol="1" anchorCtr="0" compatLnSpc="1">
            <a:prstTxWarp prst="textNoShape">
              <a:avLst/>
            </a:prstTxWarp>
            <a:normAutofit fontScale="90000"/>
          </a:bodyPr>
          <a:lstStyle/>
          <a:p>
            <a:pPr lvl="0">
              <a:defRPr/>
            </a:pPr>
            <a:r>
              <a:rPr lang="pl-PL" sz="4400" i="0" dirty="0" smtClean="0">
                <a:solidFill>
                  <a:srgbClr val="000099"/>
                </a:solidFill>
                <a:effectLst/>
                <a:latin typeface="Times New Roman" pitchFamily="18" charset="0"/>
                <a:cs typeface="Times New Roman" pitchFamily="18" charset="0"/>
              </a:rPr>
              <a:t/>
            </a:r>
            <a:br>
              <a:rPr lang="pl-PL" sz="4400" i="0" dirty="0" smtClean="0">
                <a:solidFill>
                  <a:srgbClr val="000099"/>
                </a:solidFill>
                <a:effectLst/>
                <a:latin typeface="Times New Roman" pitchFamily="18" charset="0"/>
                <a:cs typeface="Times New Roman" pitchFamily="18" charset="0"/>
              </a:rPr>
            </a:br>
            <a:r>
              <a:rPr lang="pl-PL" sz="4400" i="0" dirty="0" smtClean="0">
                <a:solidFill>
                  <a:srgbClr val="000099"/>
                </a:solidFill>
                <a:effectLst/>
                <a:latin typeface="Times New Roman" pitchFamily="18" charset="0"/>
                <a:cs typeface="Times New Roman" pitchFamily="18" charset="0"/>
              </a:rPr>
              <a:t/>
            </a:r>
            <a:br>
              <a:rPr lang="pl-PL" sz="4400" i="0" dirty="0" smtClean="0">
                <a:solidFill>
                  <a:srgbClr val="000099"/>
                </a:solidFill>
                <a:effectLst/>
                <a:latin typeface="Times New Roman" pitchFamily="18" charset="0"/>
                <a:cs typeface="Times New Roman" pitchFamily="18" charset="0"/>
              </a:rPr>
            </a:br>
            <a:r>
              <a:rPr lang="pl-PL" sz="4400" i="0" dirty="0">
                <a:solidFill>
                  <a:srgbClr val="000099"/>
                </a:solidFill>
                <a:effectLst/>
                <a:latin typeface="Times New Roman" pitchFamily="18" charset="0"/>
                <a:cs typeface="Times New Roman" pitchFamily="18" charset="0"/>
              </a:rPr>
              <a:t/>
            </a:r>
            <a:br>
              <a:rPr lang="pl-PL" sz="4400" i="0" dirty="0">
                <a:solidFill>
                  <a:srgbClr val="000099"/>
                </a:solidFill>
                <a:effectLst/>
                <a:latin typeface="Times New Roman" pitchFamily="18" charset="0"/>
                <a:cs typeface="Times New Roman" pitchFamily="18" charset="0"/>
              </a:rPr>
            </a:br>
            <a:r>
              <a:rPr lang="pl-PL" sz="4400" i="0" dirty="0" smtClean="0">
                <a:solidFill>
                  <a:srgbClr val="000099"/>
                </a:solidFill>
                <a:effectLst/>
                <a:latin typeface="Times New Roman" panose="02020603050405020304" pitchFamily="18" charset="0"/>
                <a:cs typeface="Times New Roman" panose="02020603050405020304" pitchFamily="18" charset="0"/>
              </a:rPr>
              <a:t>Oferty </a:t>
            </a:r>
            <a:r>
              <a:rPr lang="pl-PL" sz="4400" i="0" dirty="0">
                <a:solidFill>
                  <a:srgbClr val="000099"/>
                </a:solidFill>
                <a:effectLst/>
                <a:latin typeface="Times New Roman" panose="02020603050405020304" pitchFamily="18" charset="0"/>
                <a:cs typeface="Times New Roman" panose="02020603050405020304" pitchFamily="18" charset="0"/>
              </a:rPr>
              <a:t>lubuskich placówek doskonalenia nauczycieli </a:t>
            </a:r>
            <a:r>
              <a:rPr lang="pl-PL" sz="4400" i="0" dirty="0" smtClean="0">
                <a:solidFill>
                  <a:srgbClr val="000099"/>
                </a:solidFill>
                <a:effectLst/>
                <a:latin typeface="Times New Roman" panose="02020603050405020304" pitchFamily="18" charset="0"/>
                <a:cs typeface="Times New Roman" panose="02020603050405020304" pitchFamily="18" charset="0"/>
              </a:rPr>
              <a:t/>
            </a:r>
            <a:br>
              <a:rPr lang="pl-PL" sz="4400" i="0" dirty="0" smtClean="0">
                <a:solidFill>
                  <a:srgbClr val="000099"/>
                </a:solidFill>
                <a:effectLst/>
                <a:latin typeface="Times New Roman" panose="02020603050405020304" pitchFamily="18" charset="0"/>
                <a:cs typeface="Times New Roman" panose="02020603050405020304" pitchFamily="18" charset="0"/>
              </a:rPr>
            </a:br>
            <a:r>
              <a:rPr lang="pl-PL" sz="4400" dirty="0">
                <a:solidFill>
                  <a:srgbClr val="000099"/>
                </a:solidFill>
                <a:latin typeface="Times New Roman" panose="02020603050405020304" pitchFamily="18" charset="0"/>
                <a:cs typeface="Times New Roman" panose="02020603050405020304" pitchFamily="18" charset="0"/>
              </a:rPr>
              <a:t>na rok szkolny 2017/2018 </a:t>
            </a:r>
            <a:r>
              <a:rPr lang="pl-PL" sz="4400" i="0" dirty="0" smtClean="0">
                <a:solidFill>
                  <a:srgbClr val="000099"/>
                </a:solidFill>
                <a:effectLst/>
                <a:latin typeface="Times New Roman" panose="02020603050405020304" pitchFamily="18" charset="0"/>
                <a:cs typeface="Times New Roman" panose="02020603050405020304" pitchFamily="18" charset="0"/>
              </a:rPr>
              <a:t/>
            </a:r>
            <a:br>
              <a:rPr lang="pl-PL" sz="4400" i="0" dirty="0" smtClean="0">
                <a:solidFill>
                  <a:srgbClr val="000099"/>
                </a:solidFill>
                <a:effectLst/>
                <a:latin typeface="Times New Roman" panose="02020603050405020304" pitchFamily="18" charset="0"/>
                <a:cs typeface="Times New Roman" panose="02020603050405020304" pitchFamily="18" charset="0"/>
              </a:rPr>
            </a:br>
            <a:r>
              <a:rPr lang="pl-PL" sz="4400" i="0" dirty="0" smtClean="0">
                <a:solidFill>
                  <a:srgbClr val="000099"/>
                </a:solidFill>
                <a:effectLst/>
                <a:latin typeface="Times New Roman" panose="02020603050405020304" pitchFamily="18" charset="0"/>
                <a:cs typeface="Times New Roman" panose="02020603050405020304" pitchFamily="18" charset="0"/>
              </a:rPr>
              <a:t>w </a:t>
            </a:r>
            <a:r>
              <a:rPr lang="pl-PL" sz="4400" i="0" dirty="0">
                <a:solidFill>
                  <a:srgbClr val="000099"/>
                </a:solidFill>
                <a:effectLst/>
                <a:latin typeface="Times New Roman" panose="02020603050405020304" pitchFamily="18" charset="0"/>
                <a:cs typeface="Times New Roman" panose="02020603050405020304" pitchFamily="18" charset="0"/>
              </a:rPr>
              <a:t>zakresie </a:t>
            </a:r>
            <a:r>
              <a:rPr lang="pl-PL" sz="4400" i="0" dirty="0" smtClean="0">
                <a:solidFill>
                  <a:srgbClr val="000099"/>
                </a:solidFill>
                <a:effectLst/>
                <a:latin typeface="Times New Roman" panose="02020603050405020304" pitchFamily="18" charset="0"/>
                <a:cs typeface="Times New Roman" panose="02020603050405020304" pitchFamily="18" charset="0"/>
              </a:rPr>
              <a:t>doskonalenia </a:t>
            </a:r>
            <a:r>
              <a:rPr lang="pl-PL" sz="4400" i="0" dirty="0">
                <a:solidFill>
                  <a:srgbClr val="000099"/>
                </a:solidFill>
                <a:effectLst/>
                <a:latin typeface="Times New Roman" panose="02020603050405020304" pitchFamily="18" charset="0"/>
                <a:cs typeface="Times New Roman" panose="02020603050405020304" pitchFamily="18" charset="0"/>
              </a:rPr>
              <a:t>nauczycieli oraz </a:t>
            </a:r>
            <a:r>
              <a:rPr lang="pl-PL" sz="4400" i="0" dirty="0" smtClean="0">
                <a:solidFill>
                  <a:srgbClr val="000099"/>
                </a:solidFill>
                <a:effectLst/>
                <a:latin typeface="Times New Roman" panose="02020603050405020304" pitchFamily="18" charset="0"/>
                <a:cs typeface="Times New Roman" panose="02020603050405020304" pitchFamily="18" charset="0"/>
              </a:rPr>
              <a:t>wspomagania szkół </a:t>
            </a:r>
            <a:r>
              <a:rPr lang="pl-PL" sz="4400" i="0" dirty="0">
                <a:solidFill>
                  <a:srgbClr val="000099"/>
                </a:solidFill>
                <a:effectLst/>
                <a:latin typeface="Times New Roman" panose="02020603050405020304" pitchFamily="18" charset="0"/>
                <a:cs typeface="Times New Roman" panose="02020603050405020304" pitchFamily="18" charset="0"/>
              </a:rPr>
              <a:t>i </a:t>
            </a:r>
            <a:r>
              <a:rPr lang="pl-PL" sz="4400" i="0" dirty="0" smtClean="0">
                <a:solidFill>
                  <a:srgbClr val="000099"/>
                </a:solidFill>
                <a:effectLst/>
                <a:latin typeface="Times New Roman" panose="02020603050405020304" pitchFamily="18" charset="0"/>
                <a:cs typeface="Times New Roman" panose="02020603050405020304" pitchFamily="18" charset="0"/>
              </a:rPr>
              <a:t>placówek</a:t>
            </a:r>
            <a:r>
              <a:rPr lang="pl-PL" sz="4400" dirty="0">
                <a:solidFill>
                  <a:srgbClr val="000099"/>
                </a:solidFill>
                <a:latin typeface="Times New Roman" panose="02020603050405020304" pitchFamily="18" charset="0"/>
                <a:cs typeface="Times New Roman" panose="02020603050405020304" pitchFamily="18" charset="0"/>
              </a:rPr>
              <a:t/>
            </a:r>
            <a:br>
              <a:rPr lang="pl-PL" sz="4400" dirty="0">
                <a:solidFill>
                  <a:srgbClr val="000099"/>
                </a:solidFill>
                <a:latin typeface="Times New Roman" panose="02020603050405020304" pitchFamily="18" charset="0"/>
                <a:cs typeface="Times New Roman" panose="02020603050405020304" pitchFamily="18" charset="0"/>
              </a:rPr>
            </a:br>
            <a:endParaRPr lang="pl-PL" sz="6700" i="0" dirty="0" smtClean="0">
              <a:solidFill>
                <a:srgbClr val="000099"/>
              </a:solidFill>
              <a:effectLst/>
              <a:latin typeface="Times New Roman" pitchFamily="18" charset="0"/>
              <a:cs typeface="Times New Roman"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85165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194471" y="2420895"/>
            <a:ext cx="9555163" cy="1470025"/>
          </a:xfrm>
        </p:spPr>
        <p:txBody>
          <a:bodyPr wrap="square" numCol="1" anchorCtr="0" compatLnSpc="1">
            <a:prstTxWarp prst="textNoShape">
              <a:avLst/>
            </a:prstTxWarp>
            <a:normAutofit fontScale="90000"/>
          </a:bodyPr>
          <a:lstStyle/>
          <a:p>
            <a:pPr lvl="0"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a:solidFill>
                  <a:srgbClr val="1E339A"/>
                </a:solidFill>
                <a:effectLst/>
                <a:latin typeface="Times New Roman" pitchFamily="18" charset="0"/>
                <a:cs typeface="Times New Roman" pitchFamily="18" charset="0"/>
              </a:rPr>
              <a:t/>
            </a:r>
            <a:br>
              <a:rPr lang="pl-PL" sz="4400" i="0" dirty="0">
                <a:solidFill>
                  <a:srgbClr val="1E339A"/>
                </a:solidFill>
                <a:effectLst/>
                <a:latin typeface="Times New Roman" pitchFamily="18" charset="0"/>
                <a:cs typeface="Times New Roman" pitchFamily="18" charset="0"/>
              </a:rPr>
            </a:br>
            <a:r>
              <a:rPr lang="pl-PL" sz="4400" i="0" dirty="0" smtClean="0">
                <a:solidFill>
                  <a:srgbClr val="000099"/>
                </a:solidFill>
                <a:effectLst/>
                <a:latin typeface="Times New Roman" pitchFamily="18" charset="0"/>
                <a:cs typeface="Times New Roman" pitchFamily="18" charset="0"/>
              </a:rPr>
              <a:t>Oferta </a:t>
            </a:r>
            <a:br>
              <a:rPr lang="pl-PL" sz="4400" i="0" dirty="0" smtClean="0">
                <a:solidFill>
                  <a:srgbClr val="000099"/>
                </a:solidFill>
                <a:effectLst/>
                <a:latin typeface="Times New Roman" pitchFamily="18" charset="0"/>
                <a:cs typeface="Times New Roman" pitchFamily="18" charset="0"/>
              </a:rPr>
            </a:br>
            <a:r>
              <a:rPr lang="pl-PL" sz="4400" i="0" dirty="0" smtClean="0">
                <a:solidFill>
                  <a:srgbClr val="000099"/>
                </a:solidFill>
                <a:effectLst/>
                <a:latin typeface="Times New Roman" pitchFamily="18" charset="0"/>
                <a:cs typeface="Times New Roman" pitchFamily="18" charset="0"/>
              </a:rPr>
              <a:t>Wojewódzkiego Ośrodka Metodycznego</a:t>
            </a:r>
            <a:br>
              <a:rPr lang="pl-PL" sz="4400" i="0" dirty="0" smtClean="0">
                <a:solidFill>
                  <a:srgbClr val="000099"/>
                </a:solidFill>
                <a:effectLst/>
                <a:latin typeface="Times New Roman" pitchFamily="18" charset="0"/>
                <a:cs typeface="Times New Roman" pitchFamily="18" charset="0"/>
              </a:rPr>
            </a:br>
            <a:r>
              <a:rPr lang="pl-PL" sz="4400" i="0" dirty="0" smtClean="0">
                <a:solidFill>
                  <a:srgbClr val="000099"/>
                </a:solidFill>
                <a:effectLst/>
                <a:latin typeface="Times New Roman" pitchFamily="18" charset="0"/>
                <a:cs typeface="Times New Roman" pitchFamily="18" charset="0"/>
              </a:rPr>
              <a:t>w Gorzowie Wielkopolskim</a:t>
            </a:r>
            <a:br>
              <a:rPr lang="pl-PL" sz="4400" i="0" dirty="0" smtClean="0">
                <a:solidFill>
                  <a:srgbClr val="000099"/>
                </a:solidFill>
                <a:effectLst/>
                <a:latin typeface="Times New Roman" pitchFamily="18" charset="0"/>
                <a:cs typeface="Times New Roman" pitchFamily="18" charset="0"/>
              </a:rPr>
            </a:br>
            <a:r>
              <a:rPr lang="pl-PL" sz="4400" i="0" dirty="0" smtClean="0">
                <a:solidFill>
                  <a:srgbClr val="000099"/>
                </a:solidFill>
                <a:effectLst/>
                <a:latin typeface="Times New Roman" pitchFamily="18" charset="0"/>
                <a:cs typeface="Times New Roman" pitchFamily="18" charset="0"/>
              </a:rPr>
              <a:t>na rok szkolny 2017/2018 </a:t>
            </a:r>
            <a:r>
              <a:rPr lang="pl-PL" sz="4400" dirty="0">
                <a:solidFill>
                  <a:srgbClr val="000099"/>
                </a:solidFill>
                <a:latin typeface="Times New Roman" panose="02020603050405020304" pitchFamily="18" charset="0"/>
                <a:cs typeface="Times New Roman" panose="02020603050405020304" pitchFamily="18" charset="0"/>
              </a:rPr>
              <a:t/>
            </a:r>
            <a:br>
              <a:rPr lang="pl-PL" sz="4400" dirty="0">
                <a:solidFill>
                  <a:srgbClr val="000099"/>
                </a:solidFill>
                <a:latin typeface="Times New Roman" panose="02020603050405020304" pitchFamily="18" charset="0"/>
                <a:cs typeface="Times New Roman" panose="02020603050405020304" pitchFamily="18" charset="0"/>
              </a:rPr>
            </a:br>
            <a:endParaRPr lang="pl-PL" sz="6700" i="0" dirty="0" smtClean="0">
              <a:solidFill>
                <a:srgbClr val="000099"/>
              </a:solidFill>
              <a:effectLst/>
              <a:latin typeface="Times New Roman" pitchFamily="18" charset="0"/>
              <a:cs typeface="Times New Roman"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50173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194471" y="2420895"/>
            <a:ext cx="9555163" cy="1470025"/>
          </a:xfrm>
        </p:spPr>
        <p:txBody>
          <a:bodyPr wrap="square" numCol="1" anchorCtr="0" compatLnSpc="1">
            <a:prstTxWarp prst="textNoShape">
              <a:avLst/>
            </a:prstTxWarp>
            <a:normAutofit fontScale="90000"/>
          </a:bodyPr>
          <a:lstStyle/>
          <a:p>
            <a:pPr lvl="0"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a:solidFill>
                  <a:srgbClr val="1E339A"/>
                </a:solidFill>
                <a:effectLst/>
                <a:latin typeface="Times New Roman" pitchFamily="18" charset="0"/>
                <a:cs typeface="Times New Roman" pitchFamily="18" charset="0"/>
              </a:rPr>
              <a:t/>
            </a:r>
            <a:br>
              <a:rPr lang="pl-PL" sz="4400" i="0" dirty="0">
                <a:solidFill>
                  <a:srgbClr val="1E339A"/>
                </a:solidFill>
                <a:effectLst/>
                <a:latin typeface="Times New Roman" pitchFamily="18" charset="0"/>
                <a:cs typeface="Times New Roman" pitchFamily="18" charset="0"/>
              </a:rPr>
            </a:br>
            <a:r>
              <a:rPr lang="pl-PL" sz="4400" i="0" dirty="0" smtClean="0">
                <a:solidFill>
                  <a:srgbClr val="000099"/>
                </a:solidFill>
                <a:effectLst/>
                <a:latin typeface="Times New Roman" panose="02020603050405020304" pitchFamily="18" charset="0"/>
                <a:cs typeface="Times New Roman" panose="02020603050405020304" pitchFamily="18" charset="0"/>
              </a:rPr>
              <a:t>Oferta </a:t>
            </a:r>
            <a:br>
              <a:rPr lang="pl-PL" sz="4400" i="0" dirty="0" smtClean="0">
                <a:solidFill>
                  <a:srgbClr val="000099"/>
                </a:solidFill>
                <a:effectLst/>
                <a:latin typeface="Times New Roman" panose="02020603050405020304" pitchFamily="18" charset="0"/>
                <a:cs typeface="Times New Roman" panose="02020603050405020304" pitchFamily="18" charset="0"/>
              </a:rPr>
            </a:br>
            <a:r>
              <a:rPr lang="pl-PL" sz="4400" i="0" dirty="0" smtClean="0">
                <a:solidFill>
                  <a:srgbClr val="000099"/>
                </a:solidFill>
                <a:effectLst/>
                <a:latin typeface="Times New Roman" panose="02020603050405020304" pitchFamily="18" charset="0"/>
                <a:cs typeface="Times New Roman" panose="02020603050405020304" pitchFamily="18" charset="0"/>
              </a:rPr>
              <a:t>Ośrodka Doskonalenia Nauczycieli</a:t>
            </a:r>
            <a:br>
              <a:rPr lang="pl-PL" sz="4400" i="0" dirty="0" smtClean="0">
                <a:solidFill>
                  <a:srgbClr val="000099"/>
                </a:solidFill>
                <a:effectLst/>
                <a:latin typeface="Times New Roman" panose="02020603050405020304" pitchFamily="18" charset="0"/>
                <a:cs typeface="Times New Roman" panose="02020603050405020304" pitchFamily="18" charset="0"/>
              </a:rPr>
            </a:br>
            <a:r>
              <a:rPr lang="pl-PL" sz="4400" i="0" dirty="0" smtClean="0">
                <a:solidFill>
                  <a:srgbClr val="000099"/>
                </a:solidFill>
                <a:effectLst/>
                <a:latin typeface="Times New Roman" panose="02020603050405020304" pitchFamily="18" charset="0"/>
                <a:cs typeface="Times New Roman" panose="02020603050405020304" pitchFamily="18" charset="0"/>
              </a:rPr>
              <a:t>w Zielonej Górze </a:t>
            </a:r>
            <a:br>
              <a:rPr lang="pl-PL" sz="4400" i="0" dirty="0" smtClean="0">
                <a:solidFill>
                  <a:srgbClr val="000099"/>
                </a:solidFill>
                <a:effectLst/>
                <a:latin typeface="Times New Roman" panose="02020603050405020304" pitchFamily="18" charset="0"/>
                <a:cs typeface="Times New Roman" panose="02020603050405020304" pitchFamily="18" charset="0"/>
              </a:rPr>
            </a:br>
            <a:r>
              <a:rPr lang="pl-PL" sz="4400" i="0" dirty="0" smtClean="0">
                <a:solidFill>
                  <a:srgbClr val="000099"/>
                </a:solidFill>
                <a:effectLst/>
                <a:latin typeface="Times New Roman" panose="02020603050405020304" pitchFamily="18" charset="0"/>
                <a:cs typeface="Times New Roman" panose="02020603050405020304" pitchFamily="18" charset="0"/>
              </a:rPr>
              <a:t>na rok szkolny 2017/2018</a:t>
            </a:r>
            <a:r>
              <a:rPr lang="pl-PL" sz="4400" dirty="0">
                <a:solidFill>
                  <a:srgbClr val="00259A"/>
                </a:solidFill>
                <a:latin typeface="Times New Roman" panose="02020603050405020304" pitchFamily="18" charset="0"/>
                <a:cs typeface="Times New Roman" panose="02020603050405020304" pitchFamily="18" charset="0"/>
              </a:rPr>
              <a:t/>
            </a:r>
            <a:br>
              <a:rPr lang="pl-PL" sz="4400" dirty="0">
                <a:solidFill>
                  <a:srgbClr val="00259A"/>
                </a:solidFill>
                <a:latin typeface="Times New Roman" panose="02020603050405020304" pitchFamily="18" charset="0"/>
                <a:cs typeface="Times New Roman" panose="02020603050405020304" pitchFamily="18" charset="0"/>
              </a:rPr>
            </a:br>
            <a:endParaRPr lang="pl-PL" sz="6700" i="0" dirty="0" smtClean="0">
              <a:solidFill>
                <a:srgbClr val="00259A"/>
              </a:solidFill>
              <a:effectLst/>
              <a:latin typeface="Times New Roman" pitchFamily="18" charset="0"/>
              <a:cs typeface="Times New Roman"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solidFill>
                  <a:prstClr val="black"/>
                </a:solidFill>
                <a:effectLst/>
                <a:latin typeface="Times New Roman" pitchFamily="18" charset="0"/>
                <a:cs typeface="Times New Roman" pitchFamily="18" charset="0"/>
              </a:rPr>
              <a:t/>
            </a:r>
            <a:br>
              <a:rPr lang="pl-PL" sz="4400" i="0" dirty="0" smtClean="0">
                <a:solidFill>
                  <a:prstClr val="black"/>
                </a:solidFill>
                <a:effectLst/>
                <a:latin typeface="Times New Roman" pitchFamily="18" charset="0"/>
                <a:cs typeface="Times New Roman" pitchFamily="18" charset="0"/>
              </a:rPr>
            </a:br>
            <a:r>
              <a:rPr lang="pl-PL" sz="4400" i="0" dirty="0" smtClean="0">
                <a:solidFill>
                  <a:prstClr val="black"/>
                </a:solidFill>
                <a:effectLst/>
                <a:latin typeface="Times New Roman" pitchFamily="18" charset="0"/>
                <a:cs typeface="Times New Roman" pitchFamily="18" charset="0"/>
              </a:rPr>
              <a:t/>
            </a:r>
            <a:br>
              <a:rPr lang="pl-PL" sz="4400" i="0" dirty="0" smtClean="0">
                <a:solidFill>
                  <a:prstClr val="black"/>
                </a:solidFill>
                <a:effectLst/>
                <a:latin typeface="Times New Roman" pitchFamily="18" charset="0"/>
                <a:cs typeface="Times New Roman" pitchFamily="18" charset="0"/>
              </a:rPr>
            </a:br>
            <a:r>
              <a:rPr lang="pl-PL" sz="4400" i="0" dirty="0" smtClean="0">
                <a:solidFill>
                  <a:prstClr val="black"/>
                </a:solidFill>
                <a:effectLst/>
                <a:latin typeface="Times New Roman" pitchFamily="18" charset="0"/>
                <a:cs typeface="Times New Roman" pitchFamily="18" charset="0"/>
              </a:rPr>
              <a:t/>
            </a:r>
            <a:br>
              <a:rPr lang="pl-PL" sz="4400" i="0" dirty="0" smtClean="0">
                <a:solidFill>
                  <a:prstClr val="black"/>
                </a:solidFill>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22696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194471" y="1988842"/>
            <a:ext cx="9555163"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7200" dirty="0" smtClean="0">
                <a:solidFill>
                  <a:srgbClr val="000099"/>
                </a:solidFill>
                <a:latin typeface="Times New Roman" pitchFamily="18" charset="0"/>
                <a:cs typeface="Times New Roman" pitchFamily="18" charset="0"/>
              </a:rPr>
              <a:t> </a:t>
            </a:r>
            <a:r>
              <a:rPr lang="pl-PL" sz="4400" i="0" dirty="0" smtClean="0">
                <a:solidFill>
                  <a:srgbClr val="000099"/>
                </a:solidFill>
                <a:effectLst/>
                <a:latin typeface="Times New Roman" pitchFamily="18" charset="0"/>
                <a:cs typeface="Times New Roman" pitchFamily="18" charset="0"/>
              </a:rPr>
              <a:t>Komunikaty</a:t>
            </a:r>
            <a:endParaRPr lang="pl-PL" sz="6700" i="0" dirty="0" smtClean="0">
              <a:solidFill>
                <a:srgbClr val="000099"/>
              </a:solidFill>
              <a:effectLst/>
              <a:latin typeface="Times New Roman" pitchFamily="18" charset="0"/>
              <a:cs typeface="Times New Roman"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13017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bwMode="auto">
          <a:xfrm>
            <a:off x="1934769" y="142875"/>
            <a:ext cx="7776898" cy="928688"/>
          </a:xfrm>
        </p:spPr>
        <p:txBody>
          <a:bodyPr wrap="square" numCol="1" anchorCtr="0" compatLnSpc="1">
            <a:prstTxWarp prst="textNoShape">
              <a:avLst/>
            </a:prstTxWarp>
          </a:bodyPr>
          <a:lstStyle/>
          <a:p>
            <a:pPr algn="ctr" eaLnBrk="1" hangingPunct="1">
              <a:defRPr/>
            </a:pPr>
            <a:r>
              <a:rPr lang="pl-PL" sz="1800" dirty="0" smtClean="0">
                <a:solidFill>
                  <a:srgbClr val="000099"/>
                </a:solidFill>
                <a:effectLst/>
                <a:latin typeface="Times New Roman" pitchFamily="18" charset="0"/>
                <a:cs typeface="Times New Roman" pitchFamily="18" charset="0"/>
              </a:rPr>
              <a:t>Kalendarz roku szkolnego 2017/2018</a:t>
            </a:r>
          </a:p>
        </p:txBody>
      </p:sp>
      <p:sp>
        <p:nvSpPr>
          <p:cNvPr id="3075" name="Symbol zastępczy zawartości 2"/>
          <p:cNvSpPr>
            <a:spLocks noGrp="1"/>
          </p:cNvSpPr>
          <p:nvPr>
            <p:ph idx="1"/>
          </p:nvPr>
        </p:nvSpPr>
        <p:spPr>
          <a:xfrm>
            <a:off x="0" y="1412780"/>
            <a:ext cx="9906000" cy="5445223"/>
          </a:xfrm>
          <a:solidFill>
            <a:schemeClr val="bg1"/>
          </a:solidFill>
        </p:spPr>
        <p:txBody>
          <a:bodyPr>
            <a:normAutofit/>
          </a:bodyPr>
          <a:lstStyle/>
          <a:p>
            <a:pPr marL="0" lvl="0" indent="0" algn="just"/>
            <a:endParaRPr lang="pl-PL" sz="1800" dirty="0">
              <a:latin typeface="Times New Roman" panose="02020603050405020304" pitchFamily="18" charset="0"/>
              <a:cs typeface="Times New Roman" panose="02020603050405020304" pitchFamily="18" charset="0"/>
            </a:endParaRPr>
          </a:p>
          <a:p>
            <a:pPr marL="0" indent="0" algn="just" eaLnBrk="1" hangingPunct="1">
              <a:defRPr/>
            </a:pPr>
            <a:endParaRPr lang="pl-PL" sz="1800" dirty="0" smtClean="0">
              <a:latin typeface="Times New Roman" pitchFamily="18" charset="0"/>
              <a:cs typeface="Times New Roman" pitchFamily="18" charset="0"/>
            </a:endParaRPr>
          </a:p>
          <a:p>
            <a:pPr algn="just" eaLnBrk="1" hangingPunct="1">
              <a:defRPr/>
            </a:pPr>
            <a:r>
              <a:rPr lang="pl-PL" sz="1600" dirty="0" smtClean="0">
                <a:latin typeface="Times New Roman" pitchFamily="18" charset="0"/>
                <a:cs typeface="Times New Roman" pitchFamily="18" charset="0"/>
              </a:rPr>
              <a:t> </a:t>
            </a:r>
          </a:p>
        </p:txBody>
      </p:sp>
      <p:sp>
        <p:nvSpPr>
          <p:cNvPr id="4" name="Symbol zastępczy numeru slajdu 3"/>
          <p:cNvSpPr>
            <a:spLocks noGrp="1"/>
          </p:cNvSpPr>
          <p:nvPr>
            <p:ph type="sldNum" sz="quarter" idx="12"/>
          </p:nvPr>
        </p:nvSpPr>
        <p:spPr/>
        <p:txBody>
          <a:bodyPr/>
          <a:lstStyle/>
          <a:p>
            <a:pPr>
              <a:defRPr/>
            </a:pPr>
            <a:fld id="{B4151B7E-CBA2-4E06-A839-FD105B9D5D5C}" type="slidenum">
              <a:rPr lang="pl-PL" smtClean="0"/>
              <a:pPr>
                <a:defRPr/>
              </a:pPr>
              <a:t>124</a:t>
            </a:fld>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43595526"/>
              </p:ext>
            </p:extLst>
          </p:nvPr>
        </p:nvGraphicFramePr>
        <p:xfrm>
          <a:off x="0" y="1412776"/>
          <a:ext cx="9906000" cy="5465101"/>
        </p:xfrm>
        <a:graphic>
          <a:graphicData uri="http://schemas.openxmlformats.org/drawingml/2006/table">
            <a:tbl>
              <a:tblPr firstRow="1" bandRow="1">
                <a:tableStyleId>{2A488322-F2BA-4B5B-9748-0D474271808F}</a:tableStyleId>
              </a:tblPr>
              <a:tblGrid>
                <a:gridCol w="560512"/>
                <a:gridCol w="6552728"/>
                <a:gridCol w="2792760"/>
              </a:tblGrid>
              <a:tr h="388843">
                <a:tc>
                  <a:txBody>
                    <a:bodyPr/>
                    <a:lstStyle/>
                    <a:p>
                      <a:r>
                        <a:rPr lang="pl-PL" sz="1600" dirty="0" smtClean="0">
                          <a:solidFill>
                            <a:schemeClr val="bg1"/>
                          </a:solidFill>
                        </a:rPr>
                        <a:t>Lp.</a:t>
                      </a:r>
                      <a:endParaRPr lang="pl-PL" sz="1600" dirty="0">
                        <a:solidFill>
                          <a:schemeClr val="bg1"/>
                        </a:solidFill>
                      </a:endParaRPr>
                    </a:p>
                  </a:txBody>
                  <a:tcPr/>
                </a:tc>
                <a:tc>
                  <a:txBody>
                    <a:bodyPr/>
                    <a:lstStyle/>
                    <a:p>
                      <a:r>
                        <a:rPr lang="pl-PL" sz="1600" dirty="0" smtClean="0">
                          <a:solidFill>
                            <a:schemeClr val="bg1"/>
                          </a:solidFill>
                        </a:rPr>
                        <a:t>Działanie</a:t>
                      </a:r>
                      <a:endParaRPr lang="pl-PL" sz="1600" dirty="0">
                        <a:solidFill>
                          <a:schemeClr val="bg1"/>
                        </a:solidFill>
                      </a:endParaRPr>
                    </a:p>
                  </a:txBody>
                  <a:tcPr/>
                </a:tc>
                <a:tc>
                  <a:txBody>
                    <a:bodyPr/>
                    <a:lstStyle/>
                    <a:p>
                      <a:r>
                        <a:rPr lang="pl-PL" sz="1600" dirty="0" smtClean="0">
                          <a:solidFill>
                            <a:schemeClr val="bg1"/>
                          </a:solidFill>
                        </a:rPr>
                        <a:t>Termin</a:t>
                      </a:r>
                      <a:endParaRPr lang="pl-PL" sz="1600" dirty="0">
                        <a:solidFill>
                          <a:schemeClr val="bg1"/>
                        </a:solidFill>
                      </a:endParaRPr>
                    </a:p>
                  </a:txBody>
                  <a:tcPr/>
                </a:tc>
              </a:tr>
              <a:tr h="388843">
                <a:tc>
                  <a:txBody>
                    <a:bodyPr/>
                    <a:lstStyle/>
                    <a:p>
                      <a:r>
                        <a:rPr lang="pl-PL" sz="1600" dirty="0" smtClean="0">
                          <a:solidFill>
                            <a:schemeClr val="tx1"/>
                          </a:solidFill>
                        </a:rPr>
                        <a:t>1.</a:t>
                      </a:r>
                      <a:endParaRPr lang="pl-PL" sz="1600" dirty="0">
                        <a:solidFill>
                          <a:schemeClr val="tx1"/>
                        </a:solidFill>
                      </a:endParaRPr>
                    </a:p>
                  </a:txBody>
                  <a:tcPr/>
                </a:tc>
                <a:tc>
                  <a:txBody>
                    <a:bodyPr/>
                    <a:lstStyle/>
                    <a:p>
                      <a:r>
                        <a:rPr lang="pl-PL" sz="1600" b="0" i="0" u="none" strike="noStrike" kern="1200" baseline="0" dirty="0" smtClean="0">
                          <a:solidFill>
                            <a:schemeClr val="tx1"/>
                          </a:solidFill>
                          <a:latin typeface="+mn-lt"/>
                          <a:ea typeface="+mn-ea"/>
                          <a:cs typeface="+mn-cs"/>
                        </a:rPr>
                        <a:t>Rozpoczęcie zajęć dydaktyczno-wychowawczych </a:t>
                      </a:r>
                    </a:p>
                  </a:txBody>
                  <a:tcPr/>
                </a:tc>
                <a:tc>
                  <a:txBody>
                    <a:bodyPr/>
                    <a:lstStyle/>
                    <a:p>
                      <a:r>
                        <a:rPr lang="pl-PL" sz="1400" b="1" dirty="0" smtClean="0">
                          <a:solidFill>
                            <a:schemeClr val="tx1"/>
                          </a:solidFill>
                        </a:rPr>
                        <a:t>4 września 2017r.</a:t>
                      </a:r>
                      <a:endParaRPr lang="pl-PL" sz="1400" b="1" dirty="0">
                        <a:solidFill>
                          <a:schemeClr val="tx1"/>
                        </a:solidFill>
                      </a:endParaRPr>
                    </a:p>
                  </a:txBody>
                  <a:tcPr/>
                </a:tc>
              </a:tr>
              <a:tr h="388843">
                <a:tc>
                  <a:txBody>
                    <a:bodyPr/>
                    <a:lstStyle/>
                    <a:p>
                      <a:r>
                        <a:rPr lang="pl-PL" sz="1600" dirty="0" smtClean="0">
                          <a:solidFill>
                            <a:schemeClr val="tx1"/>
                          </a:solidFill>
                        </a:rPr>
                        <a:t>2.</a:t>
                      </a:r>
                      <a:endParaRPr lang="pl-PL" sz="1600" dirty="0">
                        <a:solidFill>
                          <a:schemeClr val="tx1"/>
                        </a:solidFill>
                      </a:endParaRPr>
                    </a:p>
                  </a:txBody>
                  <a:tcPr/>
                </a:tc>
                <a:tc>
                  <a:txBody>
                    <a:bodyPr/>
                    <a:lstStyle/>
                    <a:p>
                      <a:r>
                        <a:rPr lang="pl-PL" sz="1600" b="0" i="0" u="none" strike="noStrike" kern="1200" baseline="0" dirty="0" smtClean="0">
                          <a:solidFill>
                            <a:schemeClr val="dk1"/>
                          </a:solidFill>
                          <a:latin typeface="+mn-lt"/>
                          <a:ea typeface="+mn-ea"/>
                          <a:cs typeface="+mn-cs"/>
                        </a:rPr>
                        <a:t>Zimowa przerwa świąteczna </a:t>
                      </a:r>
                    </a:p>
                  </a:txBody>
                  <a:tcPr/>
                </a:tc>
                <a:tc>
                  <a:txBody>
                    <a:bodyPr/>
                    <a:lstStyle/>
                    <a:p>
                      <a:r>
                        <a:rPr lang="pl-PL" sz="1400" b="1" i="0" u="none" strike="noStrike" kern="1200" baseline="0" dirty="0" smtClean="0">
                          <a:solidFill>
                            <a:schemeClr val="dk1"/>
                          </a:solidFill>
                          <a:latin typeface="+mn-lt"/>
                          <a:ea typeface="+mn-ea"/>
                          <a:cs typeface="+mn-cs"/>
                        </a:rPr>
                        <a:t>23 - 31 grudnia 2017 r	.</a:t>
                      </a:r>
                    </a:p>
                  </a:txBody>
                  <a:tcPr/>
                </a:tc>
              </a:tr>
              <a:tr h="388843">
                <a:tc>
                  <a:txBody>
                    <a:bodyPr/>
                    <a:lstStyle/>
                    <a:p>
                      <a:r>
                        <a:rPr lang="pl-PL" sz="1600" dirty="0" smtClean="0">
                          <a:solidFill>
                            <a:schemeClr val="tx1"/>
                          </a:solidFill>
                        </a:rPr>
                        <a:t>3.</a:t>
                      </a:r>
                      <a:endParaRPr lang="pl-PL" sz="1600" dirty="0">
                        <a:solidFill>
                          <a:schemeClr val="tx1"/>
                        </a:solidFill>
                      </a:endParaRPr>
                    </a:p>
                  </a:txBody>
                  <a:tcPr/>
                </a:tc>
                <a:tc>
                  <a:txBody>
                    <a:bodyPr/>
                    <a:lstStyle/>
                    <a:p>
                      <a:r>
                        <a:rPr lang="pl-PL" sz="1600" b="0" i="0" u="none" strike="noStrike" kern="1200" baseline="0" dirty="0" smtClean="0">
                          <a:solidFill>
                            <a:schemeClr val="dk1"/>
                          </a:solidFill>
                          <a:latin typeface="+mn-lt"/>
                          <a:ea typeface="+mn-ea"/>
                          <a:cs typeface="+mn-cs"/>
                        </a:rPr>
                        <a:t>Ferie zimowe 	</a:t>
                      </a:r>
                    </a:p>
                  </a:txBody>
                  <a:tcPr/>
                </a:tc>
                <a:tc>
                  <a:txBody>
                    <a:bodyPr/>
                    <a:lstStyle/>
                    <a:p>
                      <a:r>
                        <a:rPr lang="pl-PL" sz="1400" b="1" i="0" u="none" strike="noStrike" kern="1200" baseline="0" dirty="0" smtClean="0">
                          <a:solidFill>
                            <a:schemeClr val="dk1"/>
                          </a:solidFill>
                          <a:latin typeface="+mn-lt"/>
                          <a:ea typeface="+mn-ea"/>
                          <a:cs typeface="+mn-cs"/>
                        </a:rPr>
                        <a:t>12-25 lutego 2018 r. 	</a:t>
                      </a:r>
                    </a:p>
                  </a:txBody>
                  <a:tcPr/>
                </a:tc>
              </a:tr>
              <a:tr h="388843">
                <a:tc>
                  <a:txBody>
                    <a:bodyPr/>
                    <a:lstStyle/>
                    <a:p>
                      <a:r>
                        <a:rPr lang="pl-PL" sz="1600" dirty="0" smtClean="0">
                          <a:solidFill>
                            <a:schemeClr val="tx1"/>
                          </a:solidFill>
                        </a:rPr>
                        <a:t>4.</a:t>
                      </a:r>
                      <a:endParaRPr lang="pl-PL"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smtClean="0">
                          <a:solidFill>
                            <a:schemeClr val="dk1"/>
                          </a:solidFill>
                          <a:latin typeface="+mn-lt"/>
                          <a:ea typeface="+mn-ea"/>
                          <a:cs typeface="+mn-cs"/>
                        </a:rPr>
                        <a:t>Wiosenna przerwa świąteczna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i="0" u="none" strike="noStrike" kern="1200" baseline="0" dirty="0" smtClean="0">
                          <a:solidFill>
                            <a:schemeClr val="dk1"/>
                          </a:solidFill>
                          <a:latin typeface="+mn-lt"/>
                          <a:ea typeface="+mn-ea"/>
                          <a:cs typeface="+mn-cs"/>
                        </a:rPr>
                        <a:t>29 marca – 3 kwietnia 2018 r.</a:t>
                      </a:r>
                    </a:p>
                  </a:txBody>
                  <a:tcPr/>
                </a:tc>
              </a:tr>
              <a:tr h="388843">
                <a:tc>
                  <a:txBody>
                    <a:bodyPr/>
                    <a:lstStyle/>
                    <a:p>
                      <a:r>
                        <a:rPr lang="pl-PL" sz="1600" dirty="0" smtClean="0">
                          <a:solidFill>
                            <a:schemeClr val="tx1"/>
                          </a:solidFill>
                        </a:rPr>
                        <a:t>5.</a:t>
                      </a:r>
                      <a:endParaRPr lang="pl-PL"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smtClean="0">
                          <a:solidFill>
                            <a:schemeClr val="dk1"/>
                          </a:solidFill>
                          <a:latin typeface="+mn-lt"/>
                          <a:ea typeface="+mn-ea"/>
                          <a:cs typeface="+mn-cs"/>
                        </a:rPr>
                        <a:t>Egzamin gimnazjalny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i="0" u="none" strike="noStrike" kern="1200" baseline="0" dirty="0" smtClean="0">
                          <a:solidFill>
                            <a:schemeClr val="dk1"/>
                          </a:solidFill>
                          <a:latin typeface="+mn-lt"/>
                          <a:ea typeface="+mn-ea"/>
                          <a:cs typeface="+mn-cs"/>
                        </a:rPr>
                        <a:t>ustali dyrektor CKE</a:t>
                      </a:r>
                    </a:p>
                  </a:txBody>
                  <a:tcPr/>
                </a:tc>
              </a:tr>
              <a:tr h="388843">
                <a:tc>
                  <a:txBody>
                    <a:bodyPr/>
                    <a:lstStyle/>
                    <a:p>
                      <a:r>
                        <a:rPr lang="pl-PL" sz="1600" dirty="0" smtClean="0">
                          <a:solidFill>
                            <a:schemeClr val="tx1"/>
                          </a:solidFill>
                        </a:rPr>
                        <a:t>6.</a:t>
                      </a:r>
                      <a:endParaRPr lang="pl-PL"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smtClean="0">
                          <a:solidFill>
                            <a:schemeClr val="dk1"/>
                          </a:solidFill>
                          <a:latin typeface="+mn-lt"/>
                          <a:ea typeface="+mn-ea"/>
                          <a:cs typeface="+mn-cs"/>
                        </a:rPr>
                        <a:t>Zakończenie zajęć w klasach (semestrach) programowo najwyższych w szkołach ponadgimnazjalnych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i="0" u="none" strike="noStrike" kern="1200" baseline="0" dirty="0" smtClean="0">
                          <a:solidFill>
                            <a:schemeClr val="dk1"/>
                          </a:solidFill>
                          <a:latin typeface="+mn-lt"/>
                          <a:ea typeface="+mn-ea"/>
                          <a:cs typeface="+mn-cs"/>
                        </a:rPr>
                        <a:t>27 kwietnia 2018 r. 	</a:t>
                      </a:r>
                    </a:p>
                  </a:txBody>
                  <a:tcPr/>
                </a:tc>
              </a:tr>
              <a:tr h="388843">
                <a:tc>
                  <a:txBody>
                    <a:bodyPr/>
                    <a:lstStyle/>
                    <a:p>
                      <a:r>
                        <a:rPr lang="pl-PL" sz="1600" dirty="0" smtClean="0">
                          <a:solidFill>
                            <a:schemeClr val="tx1"/>
                          </a:solidFill>
                        </a:rPr>
                        <a:t>7.</a:t>
                      </a:r>
                      <a:endParaRPr lang="pl-PL"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smtClean="0">
                          <a:solidFill>
                            <a:schemeClr val="dk1"/>
                          </a:solidFill>
                          <a:latin typeface="+mn-lt"/>
                          <a:ea typeface="+mn-ea"/>
                          <a:cs typeface="+mn-cs"/>
                        </a:rPr>
                        <a:t>Zakończenie zajęć w klasach (semestrach) programowo najwyższych liceów ogólnokształcących dla dorosłych/</a:t>
                      </a:r>
                      <a:r>
                        <a:rPr lang="pl-PL" sz="1600" b="1" i="0" u="none" strike="noStrike" kern="1200" baseline="0" dirty="0" smtClean="0">
                          <a:solidFill>
                            <a:srgbClr val="FF0000"/>
                          </a:solidFill>
                          <a:latin typeface="+mn-lt"/>
                          <a:ea typeface="+mn-ea"/>
                          <a:cs typeface="+mn-cs"/>
                        </a:rPr>
                        <a:t>zasadniczych szkół zawodowych</a:t>
                      </a:r>
                      <a:r>
                        <a:rPr lang="pl-PL" sz="1600" b="0" i="0" u="none" strike="noStrike" kern="1200" baseline="0" dirty="0" smtClean="0">
                          <a:solidFill>
                            <a:srgbClr val="FF0000"/>
                          </a:solidFill>
                          <a:latin typeface="+mn-lt"/>
                          <a:ea typeface="+mn-ea"/>
                          <a:cs typeface="+mn-cs"/>
                        </a:rPr>
                        <a:t>, </a:t>
                      </a:r>
                      <a:r>
                        <a:rPr lang="pl-PL" sz="1600" b="0" i="0" u="none" strike="noStrike" kern="1200" baseline="0" dirty="0" smtClean="0">
                          <a:solidFill>
                            <a:schemeClr val="dk1"/>
                          </a:solidFill>
                          <a:latin typeface="+mn-lt"/>
                          <a:ea typeface="+mn-ea"/>
                          <a:cs typeface="+mn-cs"/>
                        </a:rPr>
                        <a:t>w których zajęcia dydaktyczno-wychowawcze rozpoczynają się w pierwszym powszednim dniu lutego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i="0" u="none" strike="noStrike" kern="1200" baseline="0" dirty="0" smtClean="0">
                          <a:solidFill>
                            <a:schemeClr val="dk1"/>
                          </a:solidFill>
                          <a:latin typeface="+mn-lt"/>
                          <a:ea typeface="+mn-ea"/>
                          <a:cs typeface="+mn-cs"/>
                        </a:rPr>
                        <a:t>5 stycznia 2018 r. /</a:t>
                      </a:r>
                      <a:br>
                        <a:rPr lang="pl-PL" sz="1400" b="1" i="0" u="none" strike="noStrike" kern="1200" baseline="0" dirty="0" smtClean="0">
                          <a:solidFill>
                            <a:schemeClr val="dk1"/>
                          </a:solidFill>
                          <a:latin typeface="+mn-lt"/>
                          <a:ea typeface="+mn-ea"/>
                          <a:cs typeface="+mn-cs"/>
                        </a:rPr>
                      </a:br>
                      <a:r>
                        <a:rPr lang="pl-PL" sz="1400" b="1" i="0" u="none" strike="noStrike" kern="1200" baseline="0" dirty="0" smtClean="0">
                          <a:solidFill>
                            <a:srgbClr val="FF0000"/>
                          </a:solidFill>
                          <a:latin typeface="+mn-lt"/>
                          <a:ea typeface="+mn-ea"/>
                          <a:cs typeface="+mn-cs"/>
                        </a:rPr>
                        <a:t>26 stycznia 2018 r.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400" b="1" i="0" u="none" strike="noStrike" kern="1200" baseline="0" dirty="0" smtClean="0">
                        <a:solidFill>
                          <a:schemeClr val="dk1"/>
                        </a:solidFill>
                        <a:latin typeface="+mn-lt"/>
                        <a:ea typeface="+mn-ea"/>
                        <a:cs typeface="+mn-cs"/>
                      </a:endParaRPr>
                    </a:p>
                  </a:txBody>
                  <a:tcPr/>
                </a:tc>
              </a:tr>
              <a:tr h="388843">
                <a:tc>
                  <a:txBody>
                    <a:bodyPr/>
                    <a:lstStyle/>
                    <a:p>
                      <a:r>
                        <a:rPr lang="pl-PL" sz="1600" dirty="0" smtClean="0">
                          <a:solidFill>
                            <a:schemeClr val="tx1"/>
                          </a:solidFill>
                        </a:rPr>
                        <a:t>8.</a:t>
                      </a:r>
                      <a:endParaRPr lang="pl-PL"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smtClean="0">
                          <a:solidFill>
                            <a:schemeClr val="dk1"/>
                          </a:solidFill>
                          <a:latin typeface="+mn-lt"/>
                          <a:ea typeface="+mn-ea"/>
                          <a:cs typeface="+mn-cs"/>
                        </a:rPr>
                        <a:t>Egzamin maturalny, egzamin potwierdzający kwalifikacje w zawodzie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i="0" u="none" strike="noStrike" kern="1200" baseline="0" dirty="0" smtClean="0">
                          <a:solidFill>
                            <a:schemeClr val="dk1"/>
                          </a:solidFill>
                          <a:latin typeface="+mn-lt"/>
                          <a:ea typeface="+mn-ea"/>
                          <a:cs typeface="+mn-cs"/>
                        </a:rPr>
                        <a:t>ustali dyrektor CKE</a:t>
                      </a:r>
                    </a:p>
                  </a:txBody>
                  <a:tcPr/>
                </a:tc>
              </a:tr>
              <a:tr h="388843">
                <a:tc>
                  <a:txBody>
                    <a:bodyPr/>
                    <a:lstStyle/>
                    <a:p>
                      <a:r>
                        <a:rPr lang="pl-PL" sz="1600" dirty="0" smtClean="0">
                          <a:solidFill>
                            <a:schemeClr val="tx1"/>
                          </a:solidFill>
                        </a:rPr>
                        <a:t>9.</a:t>
                      </a:r>
                      <a:endParaRPr lang="pl-PL"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smtClean="0">
                          <a:solidFill>
                            <a:schemeClr val="dk1"/>
                          </a:solidFill>
                          <a:latin typeface="+mn-lt"/>
                          <a:ea typeface="+mn-ea"/>
                          <a:cs typeface="+mn-cs"/>
                        </a:rPr>
                        <a:t>Zakończenie zajęć dydaktyczno-wychowawczych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i="0" u="none" strike="noStrike" kern="1200" baseline="0" dirty="0" smtClean="0">
                          <a:solidFill>
                            <a:schemeClr val="dk1"/>
                          </a:solidFill>
                          <a:latin typeface="+mn-lt"/>
                          <a:ea typeface="+mn-ea"/>
                          <a:cs typeface="+mn-cs"/>
                        </a:rPr>
                        <a:t>22 czerwca 2018 r. </a:t>
                      </a:r>
                      <a:endParaRPr lang="pl-PL" sz="1400" b="0" i="0" u="none" strike="noStrike" kern="1200" baseline="0" dirty="0" smtClean="0">
                        <a:solidFill>
                          <a:schemeClr val="dk1"/>
                        </a:solidFill>
                        <a:latin typeface="+mn-lt"/>
                        <a:ea typeface="+mn-ea"/>
                        <a:cs typeface="+mn-cs"/>
                      </a:endParaRPr>
                    </a:p>
                  </a:txBody>
                  <a:tcPr/>
                </a:tc>
              </a:tr>
              <a:tr h="388843">
                <a:tc>
                  <a:txBody>
                    <a:bodyPr/>
                    <a:lstStyle/>
                    <a:p>
                      <a:r>
                        <a:rPr lang="pl-PL" sz="1600" dirty="0" smtClean="0">
                          <a:solidFill>
                            <a:schemeClr val="tx1"/>
                          </a:solidFill>
                        </a:rPr>
                        <a:t>10.</a:t>
                      </a:r>
                      <a:endParaRPr lang="pl-PL" sz="16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0" i="0" u="none" strike="noStrike" kern="1200" baseline="0" dirty="0" smtClean="0">
                          <a:solidFill>
                            <a:schemeClr val="dk1"/>
                          </a:solidFill>
                          <a:latin typeface="+mn-lt"/>
                          <a:ea typeface="+mn-ea"/>
                          <a:cs typeface="+mn-cs"/>
                        </a:rPr>
                        <a:t>Ferie letnie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400" b="1" i="0" u="none" strike="noStrike" kern="1200" baseline="0" dirty="0" smtClean="0">
                          <a:solidFill>
                            <a:schemeClr val="dk1"/>
                          </a:solidFill>
                          <a:latin typeface="+mn-lt"/>
                          <a:ea typeface="+mn-ea"/>
                          <a:cs typeface="+mn-cs"/>
                        </a:rPr>
                        <a:t>23 czerwca - 31 sierpnia 2018 r. </a:t>
                      </a:r>
                      <a:r>
                        <a:rPr lang="pl-PL" sz="1400" b="0" i="0" u="none" strike="noStrike" kern="1200" baseline="0" dirty="0" smtClean="0">
                          <a:solidFill>
                            <a:schemeClr val="dk1"/>
                          </a:solidFill>
                          <a:latin typeface="+mn-lt"/>
                          <a:ea typeface="+mn-ea"/>
                          <a:cs typeface="+mn-cs"/>
                        </a:rPr>
                        <a:t>	</a:t>
                      </a:r>
                    </a:p>
                  </a:txBody>
                  <a:tcPr/>
                </a:tc>
              </a:tr>
            </a:tbl>
          </a:graphicData>
        </a:graphic>
      </p:graphicFrame>
    </p:spTree>
    <p:extLst>
      <p:ext uri="{BB962C8B-B14F-4D97-AF65-F5344CB8AC3E}">
        <p14:creationId xmlns:p14="http://schemas.microsoft.com/office/powerpoint/2010/main" val="3625639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bwMode="auto">
          <a:xfrm>
            <a:off x="1934770" y="142875"/>
            <a:ext cx="7776898" cy="928688"/>
          </a:xfrm>
        </p:spPr>
        <p:txBody>
          <a:bodyPr wrap="square" numCol="1" anchorCtr="0" compatLnSpc="1">
            <a:prstTxWarp prst="textNoShape">
              <a:avLst/>
            </a:prstTxWarp>
          </a:bodyPr>
          <a:lstStyle/>
          <a:p>
            <a:pPr algn="ctr" eaLnBrk="1" hangingPunct="1">
              <a:defRPr/>
            </a:pPr>
            <a:r>
              <a:rPr lang="pl-PL" sz="1800" dirty="0" smtClean="0">
                <a:solidFill>
                  <a:srgbClr val="000099"/>
                </a:solidFill>
                <a:effectLst/>
                <a:latin typeface="Times New Roman" pitchFamily="18" charset="0"/>
                <a:cs typeface="Times New Roman" pitchFamily="18" charset="0"/>
              </a:rPr>
              <a:t>Dotacje</a:t>
            </a:r>
          </a:p>
        </p:txBody>
      </p:sp>
      <p:sp>
        <p:nvSpPr>
          <p:cNvPr id="3075" name="Symbol zastępczy zawartości 2"/>
          <p:cNvSpPr>
            <a:spLocks noGrp="1"/>
          </p:cNvSpPr>
          <p:nvPr>
            <p:ph idx="1"/>
          </p:nvPr>
        </p:nvSpPr>
        <p:spPr>
          <a:xfrm>
            <a:off x="0" y="1412782"/>
            <a:ext cx="9906000" cy="5445223"/>
          </a:xfrm>
          <a:solidFill>
            <a:schemeClr val="bg1"/>
          </a:solidFill>
        </p:spPr>
        <p:txBody>
          <a:bodyPr>
            <a:normAutofit/>
          </a:bodyPr>
          <a:lstStyle/>
          <a:p>
            <a:pPr marL="0" lvl="0" indent="0" algn="just"/>
            <a:endParaRPr lang="pl-PL" sz="1800" dirty="0">
              <a:latin typeface="Times New Roman" panose="02020603050405020304" pitchFamily="18" charset="0"/>
              <a:cs typeface="Times New Roman" panose="02020603050405020304" pitchFamily="18" charset="0"/>
            </a:endParaRPr>
          </a:p>
          <a:p>
            <a:pPr marL="0" indent="0" algn="just" eaLnBrk="1" hangingPunct="1">
              <a:defRPr/>
            </a:pPr>
            <a:endParaRPr lang="pl-PL" sz="1800" dirty="0" smtClean="0">
              <a:latin typeface="Times New Roman" pitchFamily="18" charset="0"/>
              <a:cs typeface="Times New Roman" pitchFamily="18" charset="0"/>
            </a:endParaRPr>
          </a:p>
          <a:p>
            <a:pPr algn="just" eaLnBrk="1" hangingPunct="1">
              <a:defRPr/>
            </a:pPr>
            <a:r>
              <a:rPr lang="pl-PL" sz="1600" dirty="0" smtClean="0">
                <a:latin typeface="Times New Roman" pitchFamily="18" charset="0"/>
                <a:cs typeface="Times New Roman" pitchFamily="18" charset="0"/>
              </a:rPr>
              <a:t> </a:t>
            </a:r>
          </a:p>
        </p:txBody>
      </p:sp>
      <p:sp>
        <p:nvSpPr>
          <p:cNvPr id="4" name="Symbol zastępczy numeru slajdu 3"/>
          <p:cNvSpPr>
            <a:spLocks noGrp="1"/>
          </p:cNvSpPr>
          <p:nvPr>
            <p:ph type="sldNum" sz="quarter" idx="12"/>
          </p:nvPr>
        </p:nvSpPr>
        <p:spPr/>
        <p:txBody>
          <a:bodyPr/>
          <a:lstStyle/>
          <a:p>
            <a:pPr>
              <a:defRPr/>
            </a:pPr>
            <a:fld id="{B4151B7E-CBA2-4E06-A839-FD105B9D5D5C}" type="slidenum">
              <a:rPr lang="pl-PL" smtClean="0"/>
              <a:pPr>
                <a:defRPr/>
              </a:pPr>
              <a:t>125</a:t>
            </a:fld>
            <a:endParaRPr lang="pl-PL"/>
          </a:p>
        </p:txBody>
      </p:sp>
      <p:graphicFrame>
        <p:nvGraphicFramePr>
          <p:cNvPr id="7" name="Wykres 6"/>
          <p:cNvGraphicFramePr>
            <a:graphicFrameLocks/>
          </p:cNvGraphicFramePr>
          <p:nvPr>
            <p:extLst>
              <p:ext uri="{D42A27DB-BD31-4B8C-83A1-F6EECF244321}">
                <p14:modId xmlns:p14="http://schemas.microsoft.com/office/powerpoint/2010/main" val="897545320"/>
              </p:ext>
            </p:extLst>
          </p:nvPr>
        </p:nvGraphicFramePr>
        <p:xfrm>
          <a:off x="0" y="1268760"/>
          <a:ext cx="9906000" cy="5589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7249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1800" dirty="0" smtClean="0">
                <a:solidFill>
                  <a:srgbClr val="000099"/>
                </a:solidFill>
                <a:effectLst/>
                <a:latin typeface="Times New Roman" panose="02020603050405020304" pitchFamily="18" charset="0"/>
                <a:cs typeface="Times New Roman" panose="02020603050405020304" pitchFamily="18" charset="0"/>
              </a:rPr>
              <a:t>Komunikaty</a:t>
            </a:r>
            <a:endParaRPr lang="pl-PL" sz="1800" dirty="0">
              <a:solidFill>
                <a:srgbClr val="000099"/>
              </a:solidFill>
              <a:effectLst/>
              <a:latin typeface="Times New Roman" panose="02020603050405020304" pitchFamily="18" charset="0"/>
              <a:cs typeface="Times New Roman" panose="02020603050405020304" pitchFamily="18" charset="0"/>
            </a:endParaRPr>
          </a:p>
        </p:txBody>
      </p:sp>
      <p:sp>
        <p:nvSpPr>
          <p:cNvPr id="5" name="Prostokąt 4"/>
          <p:cNvSpPr/>
          <p:nvPr/>
        </p:nvSpPr>
        <p:spPr>
          <a:xfrm>
            <a:off x="24445" y="2132856"/>
            <a:ext cx="9825100" cy="2308324"/>
          </a:xfrm>
          <a:prstGeom prst="rect">
            <a:avLst/>
          </a:prstGeom>
          <a:solidFill>
            <a:schemeClr val="bg1"/>
          </a:solidFill>
        </p:spPr>
        <p:txBody>
          <a:bodyPr wrap="square">
            <a:spAutoFit/>
          </a:bodyPr>
          <a:lstStyle/>
          <a:p>
            <a:pPr algn="just"/>
            <a:r>
              <a:rPr lang="pl-PL" dirty="0">
                <a:latin typeface="Times New Roman" panose="02020603050405020304" pitchFamily="18" charset="0"/>
                <a:cs typeface="Times New Roman" panose="02020603050405020304" pitchFamily="18" charset="0"/>
              </a:rPr>
              <a:t>W okresie </a:t>
            </a:r>
            <a:r>
              <a:rPr lang="pl-PL" b="1" dirty="0">
                <a:latin typeface="Times New Roman" panose="02020603050405020304" pitchFamily="18" charset="0"/>
                <a:cs typeface="Times New Roman" panose="02020603050405020304" pitchFamily="18" charset="0"/>
              </a:rPr>
              <a:t>do dnia 31 sierpnia </a:t>
            </a:r>
            <a:r>
              <a:rPr lang="pl-PL" b="1" dirty="0" smtClean="0">
                <a:latin typeface="Times New Roman" panose="02020603050405020304" pitchFamily="18" charset="0"/>
                <a:cs typeface="Times New Roman" panose="02020603050405020304" pitchFamily="18" charset="0"/>
              </a:rPr>
              <a:t>2023r</a:t>
            </a:r>
            <a:r>
              <a:rPr lang="pl-PL" b="1" dirty="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dyrektor szkoły prowadzonej przez jednostkę samorządu terytorialnego informuje kuratora oświaty sprawującego nadzór pedagogiczny nad szkołą o wolnych stanowiskach pracy </a:t>
            </a:r>
            <a:r>
              <a:rPr lang="pl-PL" b="1" dirty="0">
                <a:latin typeface="Times New Roman" panose="02020603050405020304" pitchFamily="18" charset="0"/>
                <a:cs typeface="Times New Roman" panose="02020603050405020304" pitchFamily="18" charset="0"/>
              </a:rPr>
              <a:t>dla </a:t>
            </a:r>
            <a:r>
              <a:rPr lang="pl-PL" b="1" dirty="0" smtClean="0">
                <a:latin typeface="Times New Roman" panose="02020603050405020304" pitchFamily="18" charset="0"/>
                <a:cs typeface="Times New Roman" panose="02020603050405020304" pitchFamily="18" charset="0"/>
              </a:rPr>
              <a:t>nauczycieli </a:t>
            </a:r>
            <a:r>
              <a:rPr lang="pl-PL" dirty="0" smtClean="0">
                <a:latin typeface="Times New Roman" panose="02020603050405020304" pitchFamily="18" charset="0"/>
                <a:cs typeface="Times New Roman" panose="02020603050405020304" pitchFamily="18" charset="0"/>
              </a:rPr>
              <a:t>poprzez wypełnienie formularza on-line na stronie podmiotowej kuratorium oświaty. </a:t>
            </a:r>
            <a:endParaRPr lang="pl-PL" dirty="0">
              <a:latin typeface="Times New Roman" panose="02020603050405020304" pitchFamily="18" charset="0"/>
              <a:cs typeface="Times New Roman" panose="02020603050405020304" pitchFamily="18" charset="0"/>
            </a:endParaRPr>
          </a:p>
          <a:p>
            <a:pPr algn="just"/>
            <a:endParaRPr lang="pl-PL" dirty="0" smtClean="0">
              <a:latin typeface="Times New Roman" panose="02020603050405020304" pitchFamily="18" charset="0"/>
              <a:cs typeface="Times New Roman" panose="02020603050405020304" pitchFamily="18" charset="0"/>
            </a:endParaRPr>
          </a:p>
          <a:p>
            <a:pPr algn="ctr"/>
            <a:r>
              <a:rPr lang="pl-PL" dirty="0" smtClean="0">
                <a:latin typeface="Times New Roman" panose="02020603050405020304" pitchFamily="18" charset="0"/>
                <a:cs typeface="Times New Roman" panose="02020603050405020304" pitchFamily="18" charset="0"/>
              </a:rPr>
              <a:t>Oferty udostępniane są na </a:t>
            </a:r>
            <a:r>
              <a:rPr lang="pl-PL" dirty="0">
                <a:latin typeface="Times New Roman" panose="02020603050405020304" pitchFamily="18" charset="0"/>
                <a:cs typeface="Times New Roman" panose="02020603050405020304" pitchFamily="18" charset="0"/>
              </a:rPr>
              <a:t>stronie </a:t>
            </a:r>
            <a:r>
              <a:rPr lang="pl-PL" dirty="0" smtClean="0">
                <a:latin typeface="Times New Roman" panose="02020603050405020304" pitchFamily="18" charset="0"/>
                <a:cs typeface="Times New Roman" panose="02020603050405020304" pitchFamily="18" charset="0"/>
              </a:rPr>
              <a:t>Kuratorium Oświaty w Gorzowie Wlkp.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w zakładce </a:t>
            </a:r>
            <a:r>
              <a:rPr lang="pl-PL" b="1" i="1" dirty="0" smtClean="0">
                <a:latin typeface="Times New Roman" panose="02020603050405020304" pitchFamily="18" charset="0"/>
                <a:cs typeface="Times New Roman" panose="02020603050405020304" pitchFamily="18" charset="0"/>
              </a:rPr>
              <a:t>Praca dla nauczycieli.</a:t>
            </a:r>
          </a:p>
          <a:p>
            <a:pPr algn="just"/>
            <a:endParaRPr lang="pl-PL" dirty="0" smtClean="0">
              <a:latin typeface="Times New Roman" panose="02020603050405020304" pitchFamily="18" charset="0"/>
              <a:cs typeface="Times New Roman" panose="02020603050405020304" pitchFamily="18" charset="0"/>
            </a:endParaRPr>
          </a:p>
        </p:txBody>
      </p:sp>
      <p:sp>
        <p:nvSpPr>
          <p:cNvPr id="6" name="Prostokąt 5"/>
          <p:cNvSpPr/>
          <p:nvPr/>
        </p:nvSpPr>
        <p:spPr>
          <a:xfrm>
            <a:off x="53234" y="1500753"/>
            <a:ext cx="9906000" cy="400110"/>
          </a:xfrm>
          <a:prstGeom prst="rect">
            <a:avLst/>
          </a:prstGeom>
          <a:solidFill>
            <a:schemeClr val="bg1"/>
          </a:solidFill>
        </p:spPr>
        <p:txBody>
          <a:bodyPr wrap="square">
            <a:spAutoFit/>
          </a:bodyPr>
          <a:lstStyle/>
          <a:p>
            <a:pPr algn="ctr"/>
            <a:r>
              <a:rPr lang="pl-PL" sz="2000" b="1" dirty="0" smtClean="0">
                <a:solidFill>
                  <a:srgbClr val="FF0000"/>
                </a:solidFill>
                <a:latin typeface="Times New Roman" panose="02020603050405020304" pitchFamily="18" charset="0"/>
                <a:cs typeface="Times New Roman" panose="02020603050405020304" pitchFamily="18" charset="0"/>
              </a:rPr>
              <a:t>Baza ofert pracy dla nauczycieli</a:t>
            </a:r>
            <a:endParaRPr lang="pl-PL" sz="2000" b="1" dirty="0">
              <a:solidFill>
                <a:srgbClr val="FF0000"/>
              </a:solidFill>
              <a:latin typeface="Times New Roman" panose="02020603050405020304" pitchFamily="18" charset="0"/>
              <a:cs typeface="Times New Roman" panose="02020603050405020304" pitchFamily="18" charset="0"/>
            </a:endParaRPr>
          </a:p>
        </p:txBody>
      </p:sp>
      <p:sp>
        <p:nvSpPr>
          <p:cNvPr id="7" name="Prostokąt 6"/>
          <p:cNvSpPr/>
          <p:nvPr/>
        </p:nvSpPr>
        <p:spPr>
          <a:xfrm>
            <a:off x="53234" y="6021290"/>
            <a:ext cx="9906000" cy="584775"/>
          </a:xfrm>
          <a:prstGeom prst="rect">
            <a:avLst/>
          </a:prstGeom>
          <a:solidFill>
            <a:schemeClr val="bg1"/>
          </a:solidFill>
        </p:spPr>
        <p:txBody>
          <a:bodyPr wrap="square">
            <a:spAutoFit/>
          </a:bodyPr>
          <a:lstStyle/>
          <a:p>
            <a:pPr algn="ctr"/>
            <a:r>
              <a:rPr lang="pl-PL" sz="1600" i="1" dirty="0" smtClean="0">
                <a:latin typeface="Times New Roman" panose="02020603050405020304" pitchFamily="18" charset="0"/>
                <a:cs typeface="Times New Roman" panose="02020603050405020304" pitchFamily="18" charset="0"/>
              </a:rPr>
              <a:t>Podstawa prawna: art</a:t>
            </a:r>
            <a:r>
              <a:rPr lang="pl-PL" sz="1600" i="1" dirty="0">
                <a:latin typeface="Times New Roman" panose="02020603050405020304" pitchFamily="18" charset="0"/>
                <a:cs typeface="Times New Roman" panose="02020603050405020304" pitchFamily="18" charset="0"/>
              </a:rPr>
              <a:t>. 224. ust. 1 ustawy z dnia 14 grudnia 2016 r. Przepisy wprowadzające </a:t>
            </a:r>
            <a:r>
              <a:rPr lang="pl-PL" sz="1600" i="1" dirty="0" smtClean="0">
                <a:latin typeface="Times New Roman" panose="02020603050405020304" pitchFamily="18" charset="0"/>
                <a:cs typeface="Times New Roman" panose="02020603050405020304" pitchFamily="18" charset="0"/>
              </a:rPr>
              <a:t>ustawę</a:t>
            </a:r>
            <a:br>
              <a:rPr lang="pl-PL" sz="1600" i="1" dirty="0" smtClean="0">
                <a:latin typeface="Times New Roman" panose="02020603050405020304" pitchFamily="18" charset="0"/>
                <a:cs typeface="Times New Roman" panose="02020603050405020304" pitchFamily="18" charset="0"/>
              </a:rPr>
            </a:br>
            <a:r>
              <a:rPr lang="pl-PL" sz="1600" i="1" dirty="0" smtClean="0">
                <a:latin typeface="Times New Roman" panose="02020603050405020304" pitchFamily="18" charset="0"/>
                <a:cs typeface="Times New Roman" panose="02020603050405020304" pitchFamily="18" charset="0"/>
              </a:rPr>
              <a:t> </a:t>
            </a:r>
            <a:r>
              <a:rPr lang="pl-PL" sz="1600" i="1" dirty="0">
                <a:latin typeface="Times New Roman" panose="02020603050405020304" pitchFamily="18" charset="0"/>
                <a:cs typeface="Times New Roman" panose="02020603050405020304" pitchFamily="18" charset="0"/>
              </a:rPr>
              <a:t>– Prawo Oświatowe (Dz. U. </a:t>
            </a:r>
            <a:r>
              <a:rPr lang="pl-PL" sz="1600" i="1" dirty="0" smtClean="0">
                <a:latin typeface="Times New Roman" panose="02020603050405020304" pitchFamily="18" charset="0"/>
                <a:cs typeface="Times New Roman" panose="02020603050405020304" pitchFamily="18" charset="0"/>
              </a:rPr>
              <a:t>z 2017r. poz. 60</a:t>
            </a:r>
            <a:r>
              <a:rPr lang="pl-PL" sz="1600" i="1" dirty="0">
                <a:latin typeface="Times New Roman" panose="02020603050405020304" pitchFamily="18" charset="0"/>
                <a:cs typeface="Times New Roman" panose="02020603050405020304" pitchFamily="18" charset="0"/>
              </a:rPr>
              <a:t>)</a:t>
            </a:r>
            <a:endParaRPr lang="pl-PL" sz="1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109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127</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smtClean="0">
                <a:solidFill>
                  <a:srgbClr val="130A88"/>
                </a:solidFill>
                <a:latin typeface="Times New Roman" panose="02020603050405020304" pitchFamily="18" charset="0"/>
                <a:cs typeface="Times New Roman" panose="02020603050405020304" pitchFamily="18" charset="0"/>
              </a:rPr>
              <a:t>Komunikaty</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7" y="6381328"/>
            <a:ext cx="9596505" cy="4286280"/>
          </a:xfrm>
        </p:spPr>
        <p:txBody>
          <a:bodyPr/>
          <a:lstStyle/>
          <a:p>
            <a:r>
              <a:rPr lang="pl-PL" dirty="0" smtClean="0"/>
              <a:t> </a:t>
            </a:r>
            <a:endParaRPr lang="pl-PL" dirty="0"/>
          </a:p>
        </p:txBody>
      </p:sp>
      <p:sp>
        <p:nvSpPr>
          <p:cNvPr id="8" name="Prostokąt 7"/>
          <p:cNvSpPr/>
          <p:nvPr/>
        </p:nvSpPr>
        <p:spPr>
          <a:xfrm>
            <a:off x="11123" y="1412777"/>
            <a:ext cx="9777536" cy="3939540"/>
          </a:xfrm>
          <a:prstGeom prst="rect">
            <a:avLst/>
          </a:prstGeom>
        </p:spPr>
        <p:txBody>
          <a:bodyPr wrap="square">
            <a:spAutoFit/>
          </a:bodyPr>
          <a:lstStyle/>
          <a:p>
            <a:pPr lvl="0"/>
            <a:endParaRPr lang="pl-PL" sz="1600" dirty="0"/>
          </a:p>
          <a:p>
            <a:pPr algn="ctr"/>
            <a:r>
              <a:rPr lang="pl-PL"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Nowa </a:t>
            </a:r>
            <a:r>
              <a:rPr lang="pl-PL"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procedura wyrażania zgody na zatrudnienie w szkołach osób niebędących nauczycielami </a:t>
            </a:r>
            <a:r>
              <a:rPr lang="pl-PL"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pl-PL"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pl-PL"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oraz </a:t>
            </a:r>
            <a:r>
              <a:rPr lang="pl-PL"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nauczycieli nieposiadających wymaganych kwalifikacji</a:t>
            </a:r>
            <a:endParaRPr lang="pl-PL" sz="1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pl-PL" sz="1600" dirty="0">
                <a:latin typeface="Times New Roman" panose="02020603050405020304" pitchFamily="18" charset="0"/>
                <a:cs typeface="Times New Roman" panose="02020603050405020304" pitchFamily="18" charset="0"/>
              </a:rPr>
              <a:t> </a:t>
            </a:r>
          </a:p>
          <a:p>
            <a:pPr algn="just">
              <a:spcAft>
                <a:spcPts val="600"/>
              </a:spcAft>
            </a:pPr>
            <a:r>
              <a:rPr lang="pl-PL"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Od dnia 15 sierpnia 2017 r. </a:t>
            </a:r>
            <a:r>
              <a:rPr lang="pl-PL" sz="1600" dirty="0">
                <a:latin typeface="Times New Roman" panose="02020603050405020304" pitchFamily="18" charset="0"/>
                <a:cs typeface="Times New Roman" panose="02020603050405020304" pitchFamily="18" charset="0"/>
              </a:rPr>
              <a:t>wniosek o wyrażenie zgody na zatrudnienie nauczyciela nieposiadającego wymaganych kwalifikacji lub o wyrażenie zgody na zatrudnienie osoby niebędącej nauczycielem powinien być wydrukiem wypełnionego formularza on-line umieszczonego pod adresem </a:t>
            </a:r>
            <a:r>
              <a:rPr lang="pl-PL" sz="1600" u="sng" dirty="0">
                <a:latin typeface="Times New Roman" panose="02020603050405020304" pitchFamily="18" charset="0"/>
                <a:cs typeface="Times New Roman" panose="02020603050405020304" pitchFamily="18" charset="0"/>
                <a:hlinkClick r:id="rId2"/>
              </a:rPr>
              <a:t>http://zatrudnienie.ko-gorzow.edu.pl</a:t>
            </a:r>
            <a:r>
              <a:rPr lang="pl-PL" sz="1600" dirty="0">
                <a:latin typeface="Times New Roman" panose="02020603050405020304" pitchFamily="18" charset="0"/>
                <a:cs typeface="Times New Roman" panose="02020603050405020304" pitchFamily="18" charset="0"/>
              </a:rPr>
              <a:t>, opatrzonym stosownymi pieczęciami oraz podpisem dyrektora szkoły. Wniosek powinien zostać przesłany </a:t>
            </a:r>
            <a:br>
              <a:rPr lang="pl-PL" sz="1600" dirty="0">
                <a:latin typeface="Times New Roman" panose="02020603050405020304" pitchFamily="18" charset="0"/>
                <a:cs typeface="Times New Roman" panose="02020603050405020304" pitchFamily="18" charset="0"/>
              </a:rPr>
            </a:br>
            <a:r>
              <a:rPr lang="pl-PL" sz="1600" dirty="0">
                <a:latin typeface="Times New Roman" panose="02020603050405020304" pitchFamily="18" charset="0"/>
                <a:cs typeface="Times New Roman" panose="02020603050405020304" pitchFamily="18" charset="0"/>
              </a:rPr>
              <a:t>do Kuratorium Oświaty w Gorzowie Wielkopolskim. </a:t>
            </a:r>
          </a:p>
          <a:p>
            <a:pPr algn="just">
              <a:spcAft>
                <a:spcPts val="600"/>
              </a:spcAft>
            </a:pPr>
            <a:r>
              <a:rPr lang="pl-PL" sz="1600" b="1" dirty="0">
                <a:latin typeface="Times New Roman" panose="02020603050405020304" pitchFamily="18" charset="0"/>
                <a:cs typeface="Times New Roman" panose="02020603050405020304" pitchFamily="18" charset="0"/>
              </a:rPr>
              <a:t>Do wniosku należy załączyć wskazane w procedurze dokumenty.</a:t>
            </a:r>
          </a:p>
          <a:p>
            <a:r>
              <a:rPr lang="pl-PL" sz="1600" dirty="0">
                <a:latin typeface="Times New Roman" panose="02020603050405020304" pitchFamily="18" charset="0"/>
                <a:cs typeface="Times New Roman" panose="02020603050405020304" pitchFamily="18" charset="0"/>
              </a:rPr>
              <a:t> </a:t>
            </a:r>
          </a:p>
          <a:p>
            <a:endParaRPr lang="pl-PL" sz="1600" dirty="0" smtClean="0">
              <a:latin typeface="Times New Roman" panose="02020603050405020304" pitchFamily="18" charset="0"/>
              <a:cs typeface="Times New Roman" panose="02020603050405020304" pitchFamily="18" charset="0"/>
            </a:endParaRPr>
          </a:p>
          <a:p>
            <a:r>
              <a:rPr lang="pl-PL" sz="1600" dirty="0" smtClean="0">
                <a:latin typeface="Times New Roman" panose="02020603050405020304" pitchFamily="18" charset="0"/>
                <a:cs typeface="Times New Roman" panose="02020603050405020304" pitchFamily="18" charset="0"/>
              </a:rPr>
              <a:t>Nowa </a:t>
            </a:r>
            <a:r>
              <a:rPr lang="pl-PL" sz="1600" dirty="0">
                <a:latin typeface="Times New Roman" panose="02020603050405020304" pitchFamily="18" charset="0"/>
                <a:cs typeface="Times New Roman" panose="02020603050405020304" pitchFamily="18" charset="0"/>
              </a:rPr>
              <a:t>procedura jest udostępniona na stronie Kuratorium Oświaty w Gorzowie Wlkp. </a:t>
            </a:r>
            <a:r>
              <a:rPr lang="pl-PL" sz="1600" dirty="0" smtClean="0">
                <a:latin typeface="Times New Roman" panose="02020603050405020304" pitchFamily="18" charset="0"/>
                <a:cs typeface="Times New Roman" panose="02020603050405020304" pitchFamily="18" charset="0"/>
              </a:rPr>
              <a:t>w zakładce: </a:t>
            </a:r>
          </a:p>
          <a:p>
            <a:endParaRPr lang="pl-PL" sz="1600" b="1" i="1" dirty="0">
              <a:latin typeface="Times New Roman" panose="02020603050405020304" pitchFamily="18" charset="0"/>
              <a:cs typeface="Times New Roman" panose="02020603050405020304" pitchFamily="18" charset="0"/>
            </a:endParaRPr>
          </a:p>
          <a:p>
            <a:pPr algn="ctr"/>
            <a:r>
              <a:rPr lang="pl-PL" sz="1600" b="1" dirty="0">
                <a:latin typeface="Times New Roman" panose="02020603050405020304" pitchFamily="18" charset="0"/>
                <a:cs typeface="Times New Roman" panose="02020603050405020304" pitchFamily="18" charset="0"/>
              </a:rPr>
              <a:t>Szkoły i organy prowadzące » Dyrektorzy i nauczyciele » </a:t>
            </a:r>
            <a:r>
              <a:rPr lang="pl-PL"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Zgody na </a:t>
            </a:r>
            <a:r>
              <a:rPr lang="pl-PL" sz="1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zatrudnienie </a:t>
            </a:r>
            <a:endParaRPr lang="pl-PL" sz="1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5583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1800" dirty="0" smtClean="0">
                <a:solidFill>
                  <a:srgbClr val="000099"/>
                </a:solidFill>
                <a:effectLst/>
                <a:latin typeface="Times New Roman" panose="02020603050405020304" pitchFamily="18" charset="0"/>
                <a:cs typeface="Times New Roman" panose="02020603050405020304" pitchFamily="18" charset="0"/>
              </a:rPr>
              <a:t>Komunikaty</a:t>
            </a:r>
            <a:endParaRPr lang="pl-PL" sz="1800" dirty="0">
              <a:solidFill>
                <a:srgbClr val="000099"/>
              </a:solidFill>
              <a:effectLst/>
              <a:latin typeface="Times New Roman" panose="02020603050405020304" pitchFamily="18" charset="0"/>
              <a:cs typeface="Times New Roman" panose="02020603050405020304" pitchFamily="18" charset="0"/>
            </a:endParaRPr>
          </a:p>
        </p:txBody>
      </p:sp>
      <p:sp>
        <p:nvSpPr>
          <p:cNvPr id="5" name="Prostokąt 4"/>
          <p:cNvSpPr/>
          <p:nvPr/>
        </p:nvSpPr>
        <p:spPr>
          <a:xfrm>
            <a:off x="53234" y="2204865"/>
            <a:ext cx="9825100" cy="3693319"/>
          </a:xfrm>
          <a:prstGeom prst="rect">
            <a:avLst/>
          </a:prstGeom>
          <a:solidFill>
            <a:schemeClr val="bg1"/>
          </a:solidFill>
        </p:spPr>
        <p:txBody>
          <a:bodyPr wrap="square">
            <a:spAutoFit/>
          </a:bodyPr>
          <a:lstStyle/>
          <a:p>
            <a:pPr algn="just"/>
            <a:r>
              <a:rPr lang="pl-PL" dirty="0">
                <a:latin typeface="Times New Roman" panose="02020603050405020304" pitchFamily="18" charset="0"/>
                <a:cs typeface="Times New Roman" panose="02020603050405020304" pitchFamily="18" charset="0"/>
              </a:rPr>
              <a:t>Od 1 września 2017 r. przestaną obowiązywać przepisy rozporządzenia </a:t>
            </a:r>
            <a:r>
              <a:rPr lang="pl-PL" dirty="0" err="1">
                <a:latin typeface="Times New Roman" panose="02020603050405020304" pitchFamily="18" charset="0"/>
                <a:cs typeface="Times New Roman" panose="02020603050405020304" pitchFamily="18" charset="0"/>
              </a:rPr>
              <a:t>MENiS</a:t>
            </a:r>
            <a:r>
              <a:rPr lang="pl-PL" dirty="0">
                <a:latin typeface="Times New Roman" panose="02020603050405020304" pitchFamily="18" charset="0"/>
                <a:cs typeface="Times New Roman" panose="02020603050405020304" pitchFamily="18" charset="0"/>
              </a:rPr>
              <a:t> z 9 kwietnia 2002 r. </a:t>
            </a:r>
            <a:r>
              <a:rPr lang="pl-PL" dirty="0" smtClean="0">
                <a:latin typeface="Times New Roman" panose="02020603050405020304" pitchFamily="18" charset="0"/>
                <a:cs typeface="Times New Roman" panose="02020603050405020304" pitchFamily="18" charset="0"/>
              </a:rPr>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w </a:t>
            </a:r>
            <a:r>
              <a:rPr lang="pl-PL" dirty="0">
                <a:latin typeface="Times New Roman" panose="02020603050405020304" pitchFamily="18" charset="0"/>
                <a:cs typeface="Times New Roman" panose="02020603050405020304" pitchFamily="18" charset="0"/>
              </a:rPr>
              <a:t>sprawie warunków prowadzenia działalności innowacyjnej i eksperymentalnej przez publiczne szkoły i placówki, a także przepisy ustawy o systemie </a:t>
            </a:r>
            <a:r>
              <a:rPr lang="pl-PL" dirty="0" smtClean="0">
                <a:latin typeface="Times New Roman" panose="02020603050405020304" pitchFamily="18" charset="0"/>
                <a:cs typeface="Times New Roman" panose="02020603050405020304" pitchFamily="18" charset="0"/>
              </a:rPr>
              <a:t>oświaty odnoszące </a:t>
            </a:r>
            <a:r>
              <a:rPr lang="pl-PL" dirty="0">
                <a:latin typeface="Times New Roman" panose="02020603050405020304" pitchFamily="18" charset="0"/>
                <a:cs typeface="Times New Roman" panose="02020603050405020304" pitchFamily="18" charset="0"/>
              </a:rPr>
              <a:t>się do </a:t>
            </a:r>
            <a:r>
              <a:rPr lang="pl-PL" dirty="0" smtClean="0">
                <a:latin typeface="Times New Roman" panose="02020603050405020304" pitchFamily="18" charset="0"/>
                <a:cs typeface="Times New Roman" panose="02020603050405020304" pitchFamily="18" charset="0"/>
              </a:rPr>
              <a:t>innowacji.</a:t>
            </a:r>
          </a:p>
          <a:p>
            <a:pPr algn="just"/>
            <a:endParaRPr lang="pl-PL"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W </a:t>
            </a:r>
            <a:r>
              <a:rPr lang="pl-PL" dirty="0">
                <a:latin typeface="Times New Roman" panose="02020603050405020304" pitchFamily="18" charset="0"/>
                <a:cs typeface="Times New Roman" panose="02020603050405020304" pitchFamily="18" charset="0"/>
              </a:rPr>
              <a:t>stosunku do obecnego stanu prawnego zmiany polegają na:</a:t>
            </a:r>
          </a:p>
          <a:p>
            <a:pPr marL="539750" indent="-274638" algn="just">
              <a:buClr>
                <a:srgbClr val="FF0000"/>
              </a:buClr>
              <a:buFont typeface="Wingdings" panose="05000000000000000000" pitchFamily="2" charset="2"/>
              <a:buChar char="q"/>
            </a:pPr>
            <a:r>
              <a:rPr lang="pl-PL" dirty="0">
                <a:latin typeface="Times New Roman" panose="02020603050405020304" pitchFamily="18" charset="0"/>
                <a:cs typeface="Times New Roman" panose="02020603050405020304" pitchFamily="18" charset="0"/>
              </a:rPr>
              <a:t>zniesieniu konieczności zgłaszania innowacji pedagogicznej kuratorowi oświaty i organowi </a:t>
            </a:r>
            <a:r>
              <a:rPr lang="pl-PL" dirty="0" smtClean="0">
                <a:latin typeface="Times New Roman" panose="02020603050405020304" pitchFamily="18" charset="0"/>
                <a:cs typeface="Times New Roman" panose="02020603050405020304" pitchFamily="18" charset="0"/>
              </a:rPr>
              <a:t>prowadzącemu,</a:t>
            </a:r>
          </a:p>
          <a:p>
            <a:pPr marL="539750" indent="-274638" algn="just">
              <a:buClr>
                <a:srgbClr val="FF0000"/>
              </a:buClr>
              <a:buFont typeface="Wingdings" panose="05000000000000000000" pitchFamily="2" charset="2"/>
              <a:buChar char="q"/>
            </a:pPr>
            <a:r>
              <a:rPr lang="pl-PL" dirty="0" smtClean="0">
                <a:latin typeface="Times New Roman" panose="02020603050405020304" pitchFamily="18" charset="0"/>
                <a:cs typeface="Times New Roman" panose="02020603050405020304" pitchFamily="18" charset="0"/>
              </a:rPr>
              <a:t>zniesieniu </a:t>
            </a:r>
            <a:r>
              <a:rPr lang="pl-PL" dirty="0">
                <a:latin typeface="Times New Roman" panose="02020603050405020304" pitchFamily="18" charset="0"/>
                <a:cs typeface="Times New Roman" panose="02020603050405020304" pitchFamily="18" charset="0"/>
              </a:rPr>
              <a:t>wymagań formalnych warunkujących rozpoczęcie działalności innowacyjnej.</a:t>
            </a:r>
          </a:p>
          <a:p>
            <a:pPr algn="just"/>
            <a:endParaRPr lang="pl-PL"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W </a:t>
            </a:r>
            <a:r>
              <a:rPr lang="pl-PL" dirty="0">
                <a:latin typeface="Times New Roman" panose="02020603050405020304" pitchFamily="18" charset="0"/>
                <a:cs typeface="Times New Roman" panose="02020603050405020304" pitchFamily="18" charset="0"/>
              </a:rPr>
              <a:t>świetle ustawy Prawo oświatowe, działalność innowacyjna jest </a:t>
            </a:r>
            <a:r>
              <a:rPr lang="pl-PL" b="1" dirty="0">
                <a:latin typeface="Times New Roman" panose="02020603050405020304" pitchFamily="18" charset="0"/>
                <a:cs typeface="Times New Roman" panose="02020603050405020304" pitchFamily="18" charset="0"/>
              </a:rPr>
              <a:t>integralnym elementem działalności szkoły</a:t>
            </a:r>
            <a:r>
              <a:rPr lang="pl-PL" dirty="0">
                <a:latin typeface="Times New Roman" panose="02020603050405020304" pitchFamily="18" charset="0"/>
                <a:cs typeface="Times New Roman" panose="02020603050405020304" pitchFamily="18" charset="0"/>
              </a:rPr>
              <a:t>. Zaproponowane w ustawie regulacje prawne dotyczące działalności innowacyjnej </a:t>
            </a:r>
            <a:r>
              <a:rPr lang="pl-PL" dirty="0" smtClean="0">
                <a:latin typeface="Times New Roman" panose="02020603050405020304" pitchFamily="18" charset="0"/>
                <a:cs typeface="Times New Roman" panose="02020603050405020304" pitchFamily="18" charset="0"/>
              </a:rPr>
              <a:t>określają m.in.</a:t>
            </a:r>
          </a:p>
          <a:p>
            <a:pPr algn="just">
              <a:buClr>
                <a:srgbClr val="FF0000"/>
              </a:buClr>
            </a:pPr>
            <a:r>
              <a:rPr lang="pl-PL" b="1" dirty="0" smtClean="0">
                <a:solidFill>
                  <a:srgbClr val="FF0000"/>
                </a:solidFill>
                <a:latin typeface="Times New Roman" panose="02020603050405020304" pitchFamily="18" charset="0"/>
                <a:cs typeface="Times New Roman" panose="02020603050405020304" pitchFamily="18" charset="0"/>
              </a:rPr>
              <a:t>obowiązek </a:t>
            </a:r>
            <a:r>
              <a:rPr lang="pl-PL" b="1" dirty="0">
                <a:solidFill>
                  <a:srgbClr val="FF0000"/>
                </a:solidFill>
                <a:latin typeface="Times New Roman" panose="02020603050405020304" pitchFamily="18" charset="0"/>
                <a:cs typeface="Times New Roman" panose="02020603050405020304" pitchFamily="18" charset="0"/>
              </a:rPr>
              <a:t>tworzenia przez szkoły i placówki warunków do rozwoju aktywności, w tym kreatywności uczniów</a:t>
            </a:r>
            <a:r>
              <a:rPr lang="pl-PL" dirty="0">
                <a:latin typeface="Times New Roman" panose="02020603050405020304" pitchFamily="18" charset="0"/>
                <a:cs typeface="Times New Roman" panose="02020603050405020304" pitchFamily="18" charset="0"/>
              </a:rPr>
              <a:t> (art. 44 ust. 2 pkt 3</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sp>
        <p:nvSpPr>
          <p:cNvPr id="6" name="Prostokąt 5"/>
          <p:cNvSpPr/>
          <p:nvPr/>
        </p:nvSpPr>
        <p:spPr>
          <a:xfrm>
            <a:off x="53234" y="1412776"/>
            <a:ext cx="9906000" cy="400110"/>
          </a:xfrm>
          <a:prstGeom prst="rect">
            <a:avLst/>
          </a:prstGeom>
          <a:solidFill>
            <a:schemeClr val="bg1"/>
          </a:solidFill>
        </p:spPr>
        <p:txBody>
          <a:bodyPr wrap="square">
            <a:spAutoFit/>
          </a:bodyPr>
          <a:lstStyle/>
          <a:p>
            <a:pPr algn="ctr"/>
            <a:r>
              <a:rPr lang="pl-PL" sz="2000" b="1" dirty="0" smtClean="0">
                <a:solidFill>
                  <a:srgbClr val="FF0000"/>
                </a:solidFill>
                <a:latin typeface="Times New Roman" panose="02020603050405020304" pitchFamily="18" charset="0"/>
                <a:cs typeface="Times New Roman" panose="02020603050405020304" pitchFamily="18" charset="0"/>
              </a:rPr>
              <a:t>Działalność innowacyjna szkół i placówek</a:t>
            </a:r>
            <a:endParaRPr lang="pl-PL" sz="2000" b="1" dirty="0">
              <a:solidFill>
                <a:srgbClr val="FF0000"/>
              </a:solidFill>
              <a:latin typeface="Times New Roman" panose="02020603050405020304" pitchFamily="18" charset="0"/>
              <a:cs typeface="Times New Roman" panose="02020603050405020304" pitchFamily="18" charset="0"/>
            </a:endParaRPr>
          </a:p>
        </p:txBody>
      </p:sp>
      <p:sp>
        <p:nvSpPr>
          <p:cNvPr id="7" name="Prostokąt 6"/>
          <p:cNvSpPr/>
          <p:nvPr/>
        </p:nvSpPr>
        <p:spPr>
          <a:xfrm>
            <a:off x="53234" y="6321549"/>
            <a:ext cx="9693198" cy="338554"/>
          </a:xfrm>
          <a:prstGeom prst="rect">
            <a:avLst/>
          </a:prstGeom>
          <a:solidFill>
            <a:schemeClr val="bg1"/>
          </a:solidFill>
        </p:spPr>
        <p:txBody>
          <a:bodyPr wrap="square">
            <a:spAutoFit/>
          </a:bodyPr>
          <a:lstStyle/>
          <a:p>
            <a:pPr algn="ctr"/>
            <a:r>
              <a:rPr lang="pl-PL" sz="1600" i="1" dirty="0" smtClean="0">
                <a:latin typeface="Times New Roman" panose="02020603050405020304" pitchFamily="18" charset="0"/>
                <a:cs typeface="Times New Roman" panose="02020603050405020304" pitchFamily="18" charset="0"/>
              </a:rPr>
              <a:t>Podstawa prawna: Ustawa </a:t>
            </a:r>
            <a:r>
              <a:rPr lang="pl-PL" sz="1600" i="1" dirty="0">
                <a:latin typeface="Times New Roman" panose="02020603050405020304" pitchFamily="18" charset="0"/>
                <a:cs typeface="Times New Roman" panose="02020603050405020304" pitchFamily="18" charset="0"/>
              </a:rPr>
              <a:t>z dnia 14 grudnia 2016 r. </a:t>
            </a:r>
            <a:r>
              <a:rPr lang="pl-PL" sz="1600" i="1" dirty="0" smtClean="0">
                <a:latin typeface="Times New Roman" panose="02020603050405020304" pitchFamily="18" charset="0"/>
                <a:cs typeface="Times New Roman" panose="02020603050405020304" pitchFamily="18" charset="0"/>
              </a:rPr>
              <a:t>– </a:t>
            </a:r>
            <a:r>
              <a:rPr lang="pl-PL" sz="1600" i="1" dirty="0">
                <a:latin typeface="Times New Roman" panose="02020603050405020304" pitchFamily="18" charset="0"/>
                <a:cs typeface="Times New Roman" panose="02020603050405020304" pitchFamily="18" charset="0"/>
              </a:rPr>
              <a:t>Prawo Oświatowe (Dz. U. </a:t>
            </a:r>
            <a:r>
              <a:rPr lang="pl-PL" sz="1600" i="1" dirty="0" smtClean="0">
                <a:latin typeface="Times New Roman" panose="02020603050405020304" pitchFamily="18" charset="0"/>
                <a:cs typeface="Times New Roman" panose="02020603050405020304" pitchFamily="18" charset="0"/>
              </a:rPr>
              <a:t>z 2017r. </a:t>
            </a:r>
            <a:r>
              <a:rPr lang="pl-PL" sz="1600" i="1" dirty="0">
                <a:latin typeface="Times New Roman" panose="02020603050405020304" pitchFamily="18" charset="0"/>
                <a:cs typeface="Times New Roman" panose="02020603050405020304" pitchFamily="18" charset="0"/>
              </a:rPr>
              <a:t>P</a:t>
            </a:r>
            <a:r>
              <a:rPr lang="pl-PL" sz="1600" i="1" dirty="0" smtClean="0">
                <a:latin typeface="Times New Roman" panose="02020603050405020304" pitchFamily="18" charset="0"/>
                <a:cs typeface="Times New Roman" panose="02020603050405020304" pitchFamily="18" charset="0"/>
              </a:rPr>
              <a:t>oz. 59)</a:t>
            </a:r>
            <a:endParaRPr lang="pl-PL" sz="16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62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129</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smtClean="0">
                <a:solidFill>
                  <a:srgbClr val="130A88"/>
                </a:solidFill>
                <a:latin typeface="Times New Roman" panose="02020603050405020304" pitchFamily="18" charset="0"/>
                <a:cs typeface="Times New Roman" panose="02020603050405020304" pitchFamily="18" charset="0"/>
              </a:rPr>
              <a:t>Komunikaty</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7" y="6381328"/>
            <a:ext cx="9596505" cy="4286280"/>
          </a:xfrm>
        </p:spPr>
        <p:txBody>
          <a:bodyPr/>
          <a:lstStyle/>
          <a:p>
            <a:r>
              <a:rPr lang="pl-PL" dirty="0" smtClean="0"/>
              <a:t> </a:t>
            </a:r>
            <a:endParaRPr lang="pl-PL" dirty="0"/>
          </a:p>
        </p:txBody>
      </p:sp>
      <p:sp>
        <p:nvSpPr>
          <p:cNvPr id="8" name="Prostokąt 7"/>
          <p:cNvSpPr/>
          <p:nvPr/>
        </p:nvSpPr>
        <p:spPr>
          <a:xfrm>
            <a:off x="11123" y="1412777"/>
            <a:ext cx="9777536" cy="4801314"/>
          </a:xfrm>
          <a:prstGeom prst="rect">
            <a:avLst/>
          </a:prstGeom>
        </p:spPr>
        <p:txBody>
          <a:bodyPr wrap="square">
            <a:spAutoFit/>
          </a:bodyPr>
          <a:lstStyle/>
          <a:p>
            <a:pPr algn="just"/>
            <a:r>
              <a:rPr lang="pl-PL"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 rehabilitacji </a:t>
            </a:r>
            <a:r>
              <a:rPr lang="pl-PL" dirty="0" smtClean="0">
                <a:latin typeface="Times New Roman" panose="02020603050405020304" pitchFamily="18" charset="0"/>
                <a:cs typeface="Times New Roman" panose="02020603050405020304" pitchFamily="18" charset="0"/>
              </a:rPr>
              <a:t>oferowany przez ZUS skierowany jest do osób zagrożonych utratą zdolności </a:t>
            </a:r>
            <a:br>
              <a:rPr lang="pl-PL" dirty="0" smtClean="0">
                <a:latin typeface="Times New Roman" panose="02020603050405020304" pitchFamily="18" charset="0"/>
                <a:cs typeface="Times New Roman" panose="02020603050405020304" pitchFamily="18" charset="0"/>
              </a:rPr>
            </a:br>
            <a:r>
              <a:rPr lang="pl-PL" dirty="0" smtClean="0">
                <a:latin typeface="Times New Roman" panose="02020603050405020304" pitchFamily="18" charset="0"/>
                <a:cs typeface="Times New Roman" panose="02020603050405020304" pitchFamily="18" charset="0"/>
              </a:rPr>
              <a:t>do pracy, jeśli istnieje szansa na jej odzyskanie. </a:t>
            </a:r>
          </a:p>
          <a:p>
            <a:pPr algn="just"/>
            <a:endParaRPr lang="pl-PL" dirty="0" smtClean="0">
              <a:latin typeface="Times New Roman" panose="02020603050405020304" pitchFamily="18" charset="0"/>
              <a:cs typeface="Times New Roman" panose="02020603050405020304" pitchFamily="18" charset="0"/>
            </a:endParaRPr>
          </a:p>
          <a:p>
            <a:pPr algn="just"/>
            <a:r>
              <a:rPr lang="pl-PL" dirty="0" smtClean="0">
                <a:latin typeface="Times New Roman" panose="02020603050405020304" pitchFamily="18" charset="0"/>
                <a:cs typeface="Times New Roman" panose="02020603050405020304" pitchFamily="18" charset="0"/>
              </a:rPr>
              <a:t>Z rehabilitacji mogą skorzystać osoby:</a:t>
            </a:r>
          </a:p>
          <a:p>
            <a:pPr marL="285750" indent="-285750" algn="just">
              <a:buClr>
                <a:srgbClr val="FF0000"/>
              </a:buClr>
              <a:buFont typeface="Wingdings" panose="05000000000000000000" pitchFamily="2" charset="2"/>
              <a:buChar char="§"/>
            </a:pPr>
            <a:r>
              <a:rPr lang="pl-PL" dirty="0" smtClean="0">
                <a:latin typeface="Times New Roman" panose="02020603050405020304" pitchFamily="18" charset="0"/>
                <a:cs typeface="Times New Roman" panose="02020603050405020304" pitchFamily="18" charset="0"/>
              </a:rPr>
              <a:t>ubezpieczone </a:t>
            </a:r>
            <a:r>
              <a:rPr lang="pl-PL" dirty="0">
                <a:latin typeface="Times New Roman" panose="02020603050405020304" pitchFamily="18" charset="0"/>
                <a:cs typeface="Times New Roman" panose="02020603050405020304" pitchFamily="18" charset="0"/>
              </a:rPr>
              <a:t>w ZUS (</a:t>
            </a:r>
            <a:r>
              <a:rPr lang="pl-PL" dirty="0" smtClean="0">
                <a:latin typeface="Times New Roman" panose="02020603050405020304" pitchFamily="18" charset="0"/>
                <a:cs typeface="Times New Roman" panose="02020603050405020304" pitchFamily="18" charset="0"/>
              </a:rPr>
              <a:t>pracujące), </a:t>
            </a:r>
          </a:p>
          <a:p>
            <a:pPr marL="285750" indent="-285750" algn="just">
              <a:buClr>
                <a:srgbClr val="FF0000"/>
              </a:buClr>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p</a:t>
            </a:r>
            <a:r>
              <a:rPr lang="pl-PL" dirty="0" smtClean="0">
                <a:latin typeface="Times New Roman" panose="02020603050405020304" pitchFamily="18" charset="0"/>
                <a:cs typeface="Times New Roman" panose="02020603050405020304" pitchFamily="18" charset="0"/>
              </a:rPr>
              <a:t>obierające zasiłek </a:t>
            </a:r>
            <a:r>
              <a:rPr lang="pl-PL" dirty="0">
                <a:latin typeface="Times New Roman" panose="02020603050405020304" pitchFamily="18" charset="0"/>
                <a:cs typeface="Times New Roman" panose="02020603050405020304" pitchFamily="18" charset="0"/>
              </a:rPr>
              <a:t>chorobowy lub świadczenie rehabilitacyjne, </a:t>
            </a:r>
            <a:endParaRPr lang="pl-PL" dirty="0" smtClean="0">
              <a:latin typeface="Times New Roman" panose="02020603050405020304" pitchFamily="18" charset="0"/>
              <a:cs typeface="Times New Roman" panose="02020603050405020304" pitchFamily="18" charset="0"/>
            </a:endParaRPr>
          </a:p>
          <a:p>
            <a:pPr marL="285750" indent="-285750" algn="just">
              <a:buClr>
                <a:srgbClr val="FF0000"/>
              </a:buClr>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p</a:t>
            </a:r>
            <a:r>
              <a:rPr lang="pl-PL" dirty="0" smtClean="0">
                <a:latin typeface="Times New Roman" panose="02020603050405020304" pitchFamily="18" charset="0"/>
                <a:cs typeface="Times New Roman" panose="02020603050405020304" pitchFamily="18" charset="0"/>
              </a:rPr>
              <a:t>obierające  </a:t>
            </a:r>
            <a:r>
              <a:rPr lang="pl-PL" dirty="0">
                <a:latin typeface="Times New Roman" panose="02020603050405020304" pitchFamily="18" charset="0"/>
                <a:cs typeface="Times New Roman" panose="02020603050405020304" pitchFamily="18" charset="0"/>
              </a:rPr>
              <a:t>rentę okresową z tytułu niezdolności do pracy</a:t>
            </a:r>
            <a:r>
              <a:rPr lang="pl-PL" dirty="0" smtClean="0">
                <a:latin typeface="Times New Roman" panose="02020603050405020304" pitchFamily="18" charset="0"/>
                <a:cs typeface="Times New Roman" panose="02020603050405020304" pitchFamily="18" charset="0"/>
              </a:rPr>
              <a:t>.</a:t>
            </a:r>
          </a:p>
          <a:p>
            <a:pPr marL="285750" indent="-285750" algn="just">
              <a:buClr>
                <a:srgbClr val="FF0000"/>
              </a:buClr>
              <a:buFont typeface="Wingdings" panose="05000000000000000000" pitchFamily="2" charset="2"/>
              <a:buChar char="§"/>
            </a:pPr>
            <a:endParaRPr lang="pl-PL" dirty="0">
              <a:latin typeface="Times New Roman" panose="02020603050405020304" pitchFamily="18" charset="0"/>
              <a:cs typeface="Times New Roman" panose="02020603050405020304" pitchFamily="18" charset="0"/>
            </a:endParaRPr>
          </a:p>
          <a:p>
            <a:pPr algn="just">
              <a:buClr>
                <a:srgbClr val="FF0000"/>
              </a:buClr>
            </a:pPr>
            <a:r>
              <a:rPr lang="pl-PL" dirty="0">
                <a:latin typeface="Times New Roman" panose="02020603050405020304" pitchFamily="18" charset="0"/>
                <a:cs typeface="Times New Roman" panose="02020603050405020304" pitchFamily="18" charset="0"/>
              </a:rPr>
              <a:t>Wniosek o rehabilitację leczniczą w ramach prewencji rentowej ZUS </a:t>
            </a:r>
            <a:r>
              <a:rPr lang="pl-PL" dirty="0" smtClean="0">
                <a:latin typeface="Times New Roman" panose="02020603050405020304" pitchFamily="18" charset="0"/>
                <a:cs typeface="Times New Roman" panose="02020603050405020304" pitchFamily="18" charset="0"/>
              </a:rPr>
              <a:t>wystawia lekarz prowadzący.  Należy go złożyć w placówce ZUS wraz z dokumentacją medyczną leczenia.</a:t>
            </a:r>
          </a:p>
          <a:p>
            <a:pPr algn="just">
              <a:buClr>
                <a:srgbClr val="FF0000"/>
              </a:buClr>
            </a:pPr>
            <a:endParaRPr lang="pl-PL" dirty="0" smtClean="0">
              <a:latin typeface="Times New Roman" panose="02020603050405020304" pitchFamily="18" charset="0"/>
              <a:cs typeface="Times New Roman" panose="02020603050405020304" pitchFamily="18" charset="0"/>
            </a:endParaRPr>
          </a:p>
          <a:p>
            <a:pPr algn="just">
              <a:buClr>
                <a:srgbClr val="FF0000"/>
              </a:buClr>
            </a:pPr>
            <a:r>
              <a:rPr lang="pl-PL" dirty="0" smtClean="0">
                <a:latin typeface="Times New Roman" panose="02020603050405020304" pitchFamily="18" charset="0"/>
                <a:cs typeface="Times New Roman" panose="02020603050405020304" pitchFamily="18" charset="0"/>
              </a:rPr>
              <a:t>Orzeczenie o potrzebie rehabilitacji wydaje lekarz orzecznik ZUS. </a:t>
            </a:r>
          </a:p>
          <a:p>
            <a:pPr algn="just">
              <a:buClr>
                <a:srgbClr val="FF0000"/>
              </a:buClr>
            </a:pPr>
            <a:endParaRPr lang="pl-PL" dirty="0" smtClean="0">
              <a:latin typeface="Times New Roman" panose="02020603050405020304" pitchFamily="18" charset="0"/>
              <a:cs typeface="Times New Roman" panose="02020603050405020304" pitchFamily="18" charset="0"/>
            </a:endParaRPr>
          </a:p>
          <a:p>
            <a:pPr algn="just">
              <a:buClr>
                <a:srgbClr val="FF0000"/>
              </a:buClr>
            </a:pPr>
            <a:r>
              <a:rPr lang="pl-PL" dirty="0" smtClean="0">
                <a:latin typeface="Times New Roman" panose="02020603050405020304" pitchFamily="18" charset="0"/>
                <a:cs typeface="Times New Roman" panose="02020603050405020304" pitchFamily="18" charset="0"/>
              </a:rPr>
              <a:t>Rehabilitacja trwa 24 dni, ale może być wydłużona lub skrócona, o czym decyduje ordynator ośrodka prowadzącego rehabilitację. </a:t>
            </a:r>
          </a:p>
          <a:p>
            <a:pPr algn="just">
              <a:buClr>
                <a:srgbClr val="FF0000"/>
              </a:buClr>
            </a:pPr>
            <a:endParaRPr lang="pl-PL" dirty="0">
              <a:latin typeface="Times New Roman" panose="02020603050405020304" pitchFamily="18" charset="0"/>
              <a:cs typeface="Times New Roman" panose="02020603050405020304" pitchFamily="18" charset="0"/>
            </a:endParaRPr>
          </a:p>
          <a:p>
            <a:pPr algn="ctr">
              <a:buClr>
                <a:srgbClr val="FF0000"/>
              </a:buClr>
            </a:pPr>
            <a:r>
              <a:rPr lang="pl-PL" b="1" dirty="0" smtClean="0">
                <a:latin typeface="Times New Roman" panose="02020603050405020304" pitchFamily="18" charset="0"/>
                <a:cs typeface="Times New Roman" panose="02020603050405020304" pitchFamily="18" charset="0"/>
              </a:rPr>
              <a:t>Więcej informacji na stronie: </a:t>
            </a:r>
            <a:r>
              <a:rPr lang="pl-PL" b="1" dirty="0" smtClean="0">
                <a:latin typeface="Times New Roman" panose="02020603050405020304" pitchFamily="18" charset="0"/>
                <a:cs typeface="Times New Roman" panose="02020603050405020304" pitchFamily="18" charset="0"/>
                <a:hlinkClick r:id="rId2"/>
              </a:rPr>
              <a:t>www.zus.pl</a:t>
            </a:r>
            <a:r>
              <a:rPr lang="pl-PL" b="1" dirty="0" smtClean="0">
                <a:latin typeface="Times New Roman" panose="02020603050405020304" pitchFamily="18" charset="0"/>
                <a:cs typeface="Times New Roman" panose="02020603050405020304" pitchFamily="18" charset="0"/>
              </a:rPr>
              <a:t>  </a:t>
            </a:r>
            <a:endParaRPr lang="pl-PL" b="1" dirty="0">
              <a:latin typeface="Times New Roman" panose="02020603050405020304" pitchFamily="18" charset="0"/>
              <a:cs typeface="Times New Roman" panose="02020603050405020304" pitchFamily="18" charset="0"/>
            </a:endParaRPr>
          </a:p>
        </p:txBody>
      </p:sp>
      <p:pic>
        <p:nvPicPr>
          <p:cNvPr id="9" name="Picture 2" descr="C:\Users\Marcin\Desktop\z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736" y="1894653"/>
            <a:ext cx="1438275"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880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bwMode="auto">
          <a:xfrm>
            <a:off x="1910664" y="116632"/>
            <a:ext cx="7776898" cy="928688"/>
          </a:xfrm>
        </p:spPr>
        <p:txBody>
          <a:bodyPr wrap="square" numCol="1" anchorCtr="0" compatLnSpc="1">
            <a:prstTxWarp prst="textNoShape">
              <a:avLst/>
            </a:prstTxWarp>
            <a:normAutofit/>
          </a:bodyPr>
          <a:lstStyle/>
          <a:p>
            <a:pPr algn="ctr">
              <a:defRPr/>
            </a:pPr>
            <a:r>
              <a:rPr lang="pl-PL" sz="1800" dirty="0" smtClean="0">
                <a:solidFill>
                  <a:srgbClr val="000099"/>
                </a:solidFill>
                <a:latin typeface="Times New Roman" pitchFamily="18" charset="0"/>
                <a:cs typeface="Times New Roman" pitchFamily="18" charset="0"/>
              </a:rPr>
              <a:t>Liczba wydanych zaleceń po kontroli w zakresie realizacji kształcenia dualnego w ramach praktycznej nauki zawodu.</a:t>
            </a:r>
          </a:p>
        </p:txBody>
      </p:sp>
      <p:sp>
        <p:nvSpPr>
          <p:cNvPr id="44035" name="Symbol zastępczy zawartości 2"/>
          <p:cNvSpPr>
            <a:spLocks noGrp="1"/>
          </p:cNvSpPr>
          <p:nvPr>
            <p:ph idx="1"/>
          </p:nvPr>
        </p:nvSpPr>
        <p:spPr>
          <a:xfrm>
            <a:off x="309562" y="1412776"/>
            <a:ext cx="9596438" cy="4103688"/>
          </a:xfrm>
        </p:spPr>
        <p:txBody>
          <a:bodyPr>
            <a:normAutofit/>
          </a:bodyPr>
          <a:lstStyle/>
          <a:p>
            <a:pPr fontAlgn="t"/>
            <a:r>
              <a:rPr lang="pl-PL" sz="1600" b="1" dirty="0" smtClean="0">
                <a:solidFill>
                  <a:srgbClr val="FF0000"/>
                </a:solidFill>
                <a:latin typeface="Times New Roman" panose="02020603050405020304" pitchFamily="18" charset="0"/>
                <a:cs typeface="Times New Roman" panose="02020603050405020304" pitchFamily="18" charset="0"/>
              </a:rPr>
              <a:t>Temat </a:t>
            </a:r>
            <a:r>
              <a:rPr lang="pl-PL" sz="1600" b="1" dirty="0">
                <a:solidFill>
                  <a:srgbClr val="FF0000"/>
                </a:solidFill>
                <a:latin typeface="Times New Roman" panose="02020603050405020304" pitchFamily="18" charset="0"/>
                <a:cs typeface="Times New Roman" panose="02020603050405020304" pitchFamily="18" charset="0"/>
              </a:rPr>
              <a:t>2: </a:t>
            </a:r>
            <a:r>
              <a:rPr lang="pl-PL" sz="1600" dirty="0" smtClean="0">
                <a:solidFill>
                  <a:srgbClr val="FF0000"/>
                </a:solidFill>
                <a:latin typeface="Times New Roman" panose="02020603050405020304" pitchFamily="18" charset="0"/>
                <a:cs typeface="Times New Roman" panose="02020603050405020304" pitchFamily="18" charset="0"/>
              </a:rPr>
              <a:t>Realizacja </a:t>
            </a:r>
            <a:r>
              <a:rPr lang="pl-PL" sz="1600" dirty="0">
                <a:solidFill>
                  <a:srgbClr val="FF0000"/>
                </a:solidFill>
                <a:latin typeface="Times New Roman" panose="02020603050405020304" pitchFamily="18" charset="0"/>
                <a:cs typeface="Times New Roman" panose="02020603050405020304" pitchFamily="18" charset="0"/>
              </a:rPr>
              <a:t>kształcenia dualnego w ramach praktycznej nauki zawodu.</a:t>
            </a: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algn="ctr" eaLnBrk="1" hangingPunct="1">
              <a:buClr>
                <a:srgbClr val="FF0000"/>
              </a:buClr>
            </a:pPr>
            <a:endParaRPr lang="pl-PL" sz="1600" b="1" dirty="0" smtClean="0">
              <a:latin typeface="Times New Roman" pitchFamily="18" charset="0"/>
              <a:cs typeface="Times New Roman" pitchFamily="18" charset="0"/>
            </a:endParaRPr>
          </a:p>
          <a:p>
            <a:pPr marL="273050" indent="-273050" eaLnBrk="1" hangingPunct="1">
              <a:buClr>
                <a:srgbClr val="FF0000"/>
              </a:buClr>
            </a:pPr>
            <a:endParaRPr lang="pl-PL" sz="1600" b="1" dirty="0" smtClean="0">
              <a:latin typeface="Times New Roman" pitchFamily="18" charset="0"/>
              <a:cs typeface="Times New Roman" pitchFamily="18" charset="0"/>
            </a:endParaRPr>
          </a:p>
          <a:p>
            <a:pPr marL="273050" indent="-273050" eaLnBrk="1" hangingPunct="1">
              <a:buClr>
                <a:srgbClr val="FF0000"/>
              </a:buClr>
            </a:pPr>
            <a:endParaRPr lang="pl-PL" sz="1600" b="1" dirty="0" smtClean="0">
              <a:latin typeface="Times New Roman" pitchFamily="18" charset="0"/>
              <a:cs typeface="Times New Roman" pitchFamily="18" charset="0"/>
            </a:endParaRPr>
          </a:p>
          <a:p>
            <a:pPr marL="273050" indent="-273050" eaLnBrk="1" hangingPunct="1">
              <a:buClr>
                <a:srgbClr val="FF0000"/>
              </a:buClr>
            </a:pPr>
            <a:r>
              <a:rPr lang="pl-PL" sz="1600" b="1" dirty="0" smtClean="0">
                <a:latin typeface="Times New Roman" pitchFamily="18" charset="0"/>
                <a:cs typeface="Times New Roman" pitchFamily="18" charset="0"/>
              </a:rPr>
              <a:t> </a:t>
            </a:r>
          </a:p>
          <a:p>
            <a:pPr marL="273050" indent="-273050" eaLnBrk="1" hangingPunct="1">
              <a:buClr>
                <a:srgbClr val="FF0000"/>
              </a:buClr>
            </a:pPr>
            <a:endParaRPr lang="pl-PL" sz="1600" b="1" dirty="0" smtClean="0">
              <a:latin typeface="Times New Roman" pitchFamily="18" charset="0"/>
              <a:cs typeface="Times New Roman" pitchFamily="18" charset="0"/>
            </a:endParaRPr>
          </a:p>
          <a:p>
            <a:pPr marL="273050" indent="-273050" eaLnBrk="1" hangingPunct="1">
              <a:buClr>
                <a:srgbClr val="FF0000"/>
              </a:buClr>
            </a:pPr>
            <a:endParaRPr lang="pl-PL" sz="1600" b="1" dirty="0">
              <a:latin typeface="Times New Roman" pitchFamily="18" charset="0"/>
              <a:cs typeface="Times New Roman" pitchFamily="18" charset="0"/>
            </a:endParaRPr>
          </a:p>
          <a:p>
            <a:pPr marL="273050" indent="-273050" eaLnBrk="1" hangingPunct="1">
              <a:buClr>
                <a:srgbClr val="FF0000"/>
              </a:buClr>
            </a:pPr>
            <a:endParaRPr lang="pl-PL" sz="1600" b="1" dirty="0" smtClean="0">
              <a:latin typeface="Times New Roman" pitchFamily="18" charset="0"/>
              <a:cs typeface="Times New Roman" pitchFamily="18" charset="0"/>
            </a:endParaRPr>
          </a:p>
        </p:txBody>
      </p:sp>
      <p:sp>
        <p:nvSpPr>
          <p:cNvPr id="5" name="Symbol zastępczy numeru slajdu 4"/>
          <p:cNvSpPr>
            <a:spLocks noGrp="1"/>
          </p:cNvSpPr>
          <p:nvPr>
            <p:ph type="sldNum" sz="quarter" idx="12"/>
          </p:nvPr>
        </p:nvSpPr>
        <p:spPr/>
        <p:txBody>
          <a:bodyPr/>
          <a:lstStyle/>
          <a:p>
            <a:pPr>
              <a:defRPr/>
            </a:pPr>
            <a:fld id="{26EC2404-EEBE-40FA-A511-838746F3D007}" type="slidenum">
              <a:rPr lang="pl-PL" smtClean="0"/>
              <a:pPr>
                <a:defRPr/>
              </a:pPr>
              <a:t>13</a:t>
            </a:fld>
            <a:endParaRPr lang="pl-PL"/>
          </a:p>
        </p:txBody>
      </p:sp>
      <p:sp>
        <p:nvSpPr>
          <p:cNvPr id="9" name="Symbol zastępczy zawartości 2"/>
          <p:cNvSpPr txBox="1">
            <a:spLocks/>
          </p:cNvSpPr>
          <p:nvPr/>
        </p:nvSpPr>
        <p:spPr bwMode="auto">
          <a:xfrm>
            <a:off x="5832" y="5517232"/>
            <a:ext cx="9906000" cy="134076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startAt="5"/>
            </a:pPr>
            <a:endParaRPr lang="pl-PL" sz="800" dirty="0" smtClean="0">
              <a:latin typeface="Times New Roman" panose="02020603050405020304" pitchFamily="18" charset="0"/>
              <a:cs typeface="Times New Roman" panose="02020603050405020304" pitchFamily="18" charset="0"/>
            </a:endParaRPr>
          </a:p>
        </p:txBody>
      </p:sp>
      <p:graphicFrame>
        <p:nvGraphicFramePr>
          <p:cNvPr id="7" name="Wykres 6"/>
          <p:cNvGraphicFramePr/>
          <p:nvPr>
            <p:extLst>
              <p:ext uri="{D42A27DB-BD31-4B8C-83A1-F6EECF244321}">
                <p14:modId xmlns:p14="http://schemas.microsoft.com/office/powerpoint/2010/main" val="2331235462"/>
              </p:ext>
            </p:extLst>
          </p:nvPr>
        </p:nvGraphicFramePr>
        <p:xfrm>
          <a:off x="5832" y="1772816"/>
          <a:ext cx="9900168" cy="5085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8394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defRPr/>
            </a:pPr>
            <a:r>
              <a:rPr lang="pl-PL" sz="1800" dirty="0" smtClean="0">
                <a:solidFill>
                  <a:srgbClr val="000099"/>
                </a:solidFill>
                <a:effectLst/>
                <a:latin typeface="Times New Roman" panose="02020603050405020304" pitchFamily="18" charset="0"/>
                <a:cs typeface="Times New Roman" panose="02020603050405020304" pitchFamily="18" charset="0"/>
              </a:rPr>
              <a:t>Wskazówki na przyszłość </a:t>
            </a:r>
            <a:endParaRPr lang="pl-PL" sz="1800" dirty="0">
              <a:solidFill>
                <a:srgbClr val="000099"/>
              </a:solidFill>
              <a:latin typeface="Times New Roman" panose="02020603050405020304" pitchFamily="18" charset="0"/>
              <a:cs typeface="Times New Roman" panose="02020603050405020304" pitchFamily="18" charset="0"/>
            </a:endParaRPr>
          </a:p>
        </p:txBody>
      </p:sp>
      <p:sp>
        <p:nvSpPr>
          <p:cNvPr id="16387" name="Symbol zastępczy zawartości 2"/>
          <p:cNvSpPr>
            <a:spLocks noGrp="1"/>
          </p:cNvSpPr>
          <p:nvPr>
            <p:ph idx="1"/>
          </p:nvPr>
        </p:nvSpPr>
        <p:spPr>
          <a:xfrm>
            <a:off x="1" y="1428750"/>
            <a:ext cx="9906000" cy="5429250"/>
          </a:xfrm>
          <a:solidFill>
            <a:schemeClr val="bg1"/>
          </a:solidFill>
        </p:spPr>
        <p:txBody>
          <a:bodyPr>
            <a:normAutofit lnSpcReduction="10000"/>
          </a:bodyPr>
          <a:lstStyle/>
          <a:p>
            <a:r>
              <a:rPr lang="pl-PL" altLang="pl-PL" b="1" u="sng" dirty="0" smtClean="0">
                <a:latin typeface="Times New Roman" panose="02020603050405020304" pitchFamily="18" charset="0"/>
                <a:cs typeface="Times New Roman" panose="02020603050405020304" pitchFamily="18" charset="0"/>
              </a:rPr>
              <a:t>Zaleca się:</a:t>
            </a:r>
          </a:p>
          <a:p>
            <a:endParaRPr lang="pl-PL" altLang="pl-PL" b="1" u="sng" dirty="0" smtClean="0">
              <a:latin typeface="Times New Roman" panose="02020603050405020304" pitchFamily="18" charset="0"/>
              <a:cs typeface="Times New Roman" panose="02020603050405020304" pitchFamily="18" charset="0"/>
            </a:endParaRPr>
          </a:p>
          <a:p>
            <a:pPr marL="363538" indent="-363538" algn="just">
              <a:buClr>
                <a:srgbClr val="FF0000"/>
              </a:buClr>
              <a:buFont typeface="Wingdings" pitchFamily="2" charset="2"/>
              <a:buChar char="ü"/>
            </a:pPr>
            <a:r>
              <a:rPr lang="pl-PL" altLang="pl-PL" dirty="0" smtClean="0">
                <a:latin typeface="Times New Roman" panose="02020603050405020304" pitchFamily="18" charset="0"/>
                <a:cs typeface="Times New Roman" panose="02020603050405020304" pitchFamily="18" charset="0"/>
              </a:rPr>
              <a:t>prawidłowe wypełnianie wniosków o nagrody i odznaczenia dla nauczycieli (zachowanie rozsądku w ilości składanych wniosków i przedstawienie rzetelnego, oczywistego uzasadnienia)</a:t>
            </a:r>
          </a:p>
          <a:p>
            <a:pPr marL="363538" indent="-363538" algn="just">
              <a:buClr>
                <a:srgbClr val="FF0000"/>
              </a:buClr>
              <a:buFont typeface="Wingdings" pitchFamily="2" charset="2"/>
              <a:buChar char="ü"/>
            </a:pPr>
            <a:r>
              <a:rPr lang="pl-PL" altLang="pl-PL" dirty="0">
                <a:latin typeface="Times New Roman" panose="02020603050405020304" pitchFamily="18" charset="0"/>
                <a:cs typeface="Times New Roman" panose="02020603050405020304" pitchFamily="18" charset="0"/>
              </a:rPr>
              <a:t>systematyczne monitorowanie strony internetowej i komunikatora </a:t>
            </a:r>
            <a:br>
              <a:rPr lang="pl-PL" altLang="pl-PL" dirty="0">
                <a:latin typeface="Times New Roman" panose="02020603050405020304" pitchFamily="18" charset="0"/>
                <a:cs typeface="Times New Roman" panose="02020603050405020304" pitchFamily="18" charset="0"/>
              </a:rPr>
            </a:br>
            <a:r>
              <a:rPr lang="pl-PL" altLang="pl-PL" dirty="0">
                <a:latin typeface="Times New Roman" panose="02020603050405020304" pitchFamily="18" charset="0"/>
                <a:cs typeface="Times New Roman" panose="02020603050405020304" pitchFamily="18" charset="0"/>
              </a:rPr>
              <a:t>w elektronicznym systemie ankiet Kuratorium Oświaty,</a:t>
            </a:r>
          </a:p>
          <a:p>
            <a:pPr marL="363538" indent="-363538" algn="just">
              <a:buClr>
                <a:srgbClr val="FF0000"/>
              </a:buClr>
              <a:buFont typeface="Wingdings" pitchFamily="2" charset="2"/>
              <a:buChar char="ü"/>
            </a:pPr>
            <a:r>
              <a:rPr lang="pl-PL" altLang="pl-PL" dirty="0">
                <a:latin typeface="Times New Roman" panose="02020603050405020304" pitchFamily="18" charset="0"/>
                <a:cs typeface="Times New Roman" panose="02020603050405020304" pitchFamily="18" charset="0"/>
              </a:rPr>
              <a:t>terminową realizację zadań, bez konieczności przypominania przez pracowników Kuratorium Oświaty,</a:t>
            </a:r>
          </a:p>
          <a:p>
            <a:pPr marL="363538" indent="-363538" algn="just">
              <a:buClr>
                <a:srgbClr val="FF0000"/>
              </a:buClr>
              <a:buFont typeface="Wingdings" pitchFamily="2" charset="2"/>
              <a:buChar char="ü"/>
            </a:pPr>
            <a:r>
              <a:rPr lang="pl-PL" altLang="pl-PL" dirty="0">
                <a:latin typeface="Times New Roman" panose="02020603050405020304" pitchFamily="18" charset="0"/>
                <a:cs typeface="Times New Roman" panose="02020603050405020304" pitchFamily="18" charset="0"/>
              </a:rPr>
              <a:t>pobieranie aktualnych wniosków i innych dokumentów niezbędnych </a:t>
            </a:r>
            <a:br>
              <a:rPr lang="pl-PL" altLang="pl-PL" dirty="0">
                <a:latin typeface="Times New Roman" panose="02020603050405020304" pitchFamily="18" charset="0"/>
                <a:cs typeface="Times New Roman" panose="02020603050405020304" pitchFamily="18" charset="0"/>
              </a:rPr>
            </a:br>
            <a:r>
              <a:rPr lang="pl-PL" altLang="pl-PL" dirty="0">
                <a:latin typeface="Times New Roman" panose="02020603050405020304" pitchFamily="18" charset="0"/>
                <a:cs typeface="Times New Roman" panose="02020603050405020304" pitchFamily="18" charset="0"/>
              </a:rPr>
              <a:t>do załatwienia sprawy oraz prawidłowe ich wypełnianie,</a:t>
            </a:r>
          </a:p>
          <a:p>
            <a:pPr marL="363538" indent="-363538" algn="just">
              <a:buClr>
                <a:srgbClr val="FF0000"/>
              </a:buClr>
              <a:buFont typeface="Wingdings" pitchFamily="2" charset="2"/>
              <a:buChar char="ü"/>
            </a:pPr>
            <a:r>
              <a:rPr lang="pl-PL" altLang="pl-PL" dirty="0">
                <a:latin typeface="Times New Roman" panose="02020603050405020304" pitchFamily="18" charset="0"/>
                <a:cs typeface="Times New Roman" panose="02020603050405020304" pitchFamily="18" charset="0"/>
              </a:rPr>
              <a:t>zgłaszanie wycieczek zagranicznych z kilkudniowym wyprzedzeniem </a:t>
            </a:r>
            <a:br>
              <a:rPr lang="pl-PL" altLang="pl-PL" dirty="0">
                <a:latin typeface="Times New Roman" panose="02020603050405020304" pitchFamily="18" charset="0"/>
                <a:cs typeface="Times New Roman" panose="02020603050405020304" pitchFamily="18" charset="0"/>
              </a:rPr>
            </a:br>
            <a:r>
              <a:rPr lang="pl-PL" altLang="pl-PL" dirty="0">
                <a:latin typeface="Times New Roman" panose="02020603050405020304" pitchFamily="18" charset="0"/>
                <a:cs typeface="Times New Roman" panose="02020603050405020304" pitchFamily="18" charset="0"/>
              </a:rPr>
              <a:t>(a nie dzień przed wyjazdem),</a:t>
            </a:r>
          </a:p>
          <a:p>
            <a:pPr marL="363538" indent="-363538" algn="just">
              <a:buClr>
                <a:srgbClr val="FF0000"/>
              </a:buClr>
              <a:buFont typeface="Wingdings" pitchFamily="2" charset="2"/>
              <a:buChar char="ü"/>
            </a:pPr>
            <a:r>
              <a:rPr lang="pl-PL" altLang="pl-PL" dirty="0">
                <a:latin typeface="Times New Roman" panose="02020603050405020304" pitchFamily="18" charset="0"/>
                <a:cs typeface="Times New Roman" panose="02020603050405020304" pitchFamily="18" charset="0"/>
              </a:rPr>
              <a:t>zobowiązanie nauczycieli do rzetelnego i czytelnego wypełniania dokumentacji przebiegu nauczania zgodnie z obowiązującym prawem oraz monitorowanie </a:t>
            </a:r>
            <a:br>
              <a:rPr lang="pl-PL" altLang="pl-PL" dirty="0">
                <a:latin typeface="Times New Roman" panose="02020603050405020304" pitchFamily="18" charset="0"/>
                <a:cs typeface="Times New Roman" panose="02020603050405020304" pitchFamily="18" charset="0"/>
              </a:rPr>
            </a:br>
            <a:r>
              <a:rPr lang="pl-PL" altLang="pl-PL" dirty="0">
                <a:latin typeface="Times New Roman" panose="02020603050405020304" pitchFamily="18" charset="0"/>
                <a:cs typeface="Times New Roman" panose="02020603050405020304" pitchFamily="18" charset="0"/>
              </a:rPr>
              <a:t>i kontrolę tej  dokumentacji. </a:t>
            </a:r>
          </a:p>
          <a:p>
            <a:pPr algn="just">
              <a:buClr>
                <a:srgbClr val="FF0000"/>
              </a:buClr>
              <a:buFont typeface="Wingdings" pitchFamily="2" charset="2"/>
              <a:buChar char="ü"/>
            </a:pPr>
            <a:endParaRPr lang="pl-PL" altLang="pl-PL" dirty="0" smtClean="0">
              <a:latin typeface="Times New Roman" panose="02020603050405020304" pitchFamily="18" charset="0"/>
              <a:cs typeface="Times New Roman" panose="02020603050405020304" pitchFamily="18" charset="0"/>
            </a:endParaRPr>
          </a:p>
          <a:p>
            <a:pPr algn="just">
              <a:buClr>
                <a:srgbClr val="FF0000"/>
              </a:buClr>
              <a:buFont typeface="Wingdings" pitchFamily="2" charset="2"/>
              <a:buChar char="ü"/>
            </a:pPr>
            <a:endParaRPr lang="pl-PL" altLang="pl-PL" sz="1000" dirty="0" smtClean="0">
              <a:latin typeface="Times New Roman" panose="02020603050405020304" pitchFamily="18" charset="0"/>
              <a:cs typeface="Times New Roman" panose="02020603050405020304" pitchFamily="18" charset="0"/>
            </a:endParaRPr>
          </a:p>
          <a:p>
            <a:pPr algn="just">
              <a:buClr>
                <a:srgbClr val="FF0000"/>
              </a:buClr>
            </a:pPr>
            <a:endParaRPr lang="pl-PL" altLang="pl-PL" sz="1000" dirty="0" smtClean="0">
              <a:latin typeface="Times New Roman" panose="02020603050405020304" pitchFamily="18" charset="0"/>
              <a:cs typeface="Times New Roman" panose="02020603050405020304" pitchFamily="18" charset="0"/>
            </a:endParaRPr>
          </a:p>
          <a:p>
            <a:pPr algn="just">
              <a:buClr>
                <a:srgbClr val="FF0000"/>
              </a:buClr>
              <a:buFont typeface="Wingdings" pitchFamily="2" charset="2"/>
              <a:buChar char="ü"/>
            </a:pPr>
            <a:endParaRPr lang="pl-PL" altLang="pl-PL" sz="1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876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1800" dirty="0" smtClean="0">
                <a:solidFill>
                  <a:srgbClr val="000099"/>
                </a:solidFill>
                <a:effectLst/>
              </a:rPr>
              <a:t>Komunikaty</a:t>
            </a:r>
            <a:endParaRPr lang="pl-PL" sz="1800" dirty="0">
              <a:solidFill>
                <a:srgbClr val="000099"/>
              </a:solidFill>
              <a:effectLst/>
            </a:endParaRPr>
          </a:p>
        </p:txBody>
      </p:sp>
      <p:sp>
        <p:nvSpPr>
          <p:cNvPr id="4" name="Prostokąt 3"/>
          <p:cNvSpPr/>
          <p:nvPr/>
        </p:nvSpPr>
        <p:spPr>
          <a:xfrm>
            <a:off x="0" y="1484791"/>
            <a:ext cx="9789537" cy="4158061"/>
          </a:xfrm>
          <a:prstGeom prst="rect">
            <a:avLst/>
          </a:prstGeom>
          <a:solidFill>
            <a:schemeClr val="bg1"/>
          </a:solidFill>
        </p:spPr>
        <p:txBody>
          <a:bodyPr wrap="square">
            <a:spAutoFit/>
          </a:bodyPr>
          <a:lstStyle/>
          <a:p>
            <a:pPr marL="228600" algn="ctr">
              <a:lnSpc>
                <a:spcPct val="115000"/>
              </a:lnSpc>
              <a:spcAft>
                <a:spcPts val="1000"/>
              </a:spcAft>
            </a:pPr>
            <a:r>
              <a:rPr lang="pl-PL" sz="2000" b="1" dirty="0" smtClean="0">
                <a:solidFill>
                  <a:srgbClr val="FF0000"/>
                </a:solidFill>
                <a:latin typeface="Times New Roman" panose="02020603050405020304" pitchFamily="18" charset="0"/>
                <a:ea typeface="Times New Roman"/>
                <a:cs typeface="Times New Roman" panose="02020603050405020304" pitchFamily="18" charset="0"/>
              </a:rPr>
              <a:t>Ważne terminy:</a:t>
            </a:r>
            <a:endParaRPr lang="pl-PL" sz="2000" b="1" dirty="0">
              <a:solidFill>
                <a:srgbClr val="FF0000"/>
              </a:solidFill>
              <a:latin typeface="Times New Roman" panose="02020603050405020304" pitchFamily="18" charset="0"/>
              <a:ea typeface="Times New Roman"/>
              <a:cs typeface="Times New Roman" panose="02020603050405020304" pitchFamily="18" charset="0"/>
            </a:endParaRPr>
          </a:p>
          <a:p>
            <a:pPr marL="685800" indent="-457200" algn="just">
              <a:lnSpc>
                <a:spcPct val="115000"/>
              </a:lnSpc>
              <a:spcAft>
                <a:spcPts val="1000"/>
              </a:spcAft>
              <a:buFont typeface="+mj-lt"/>
              <a:buAutoNum type="arabicPeriod"/>
            </a:pPr>
            <a:r>
              <a:rPr lang="pl-PL" sz="2000" dirty="0" smtClean="0">
                <a:latin typeface="Times New Roman" panose="02020603050405020304" pitchFamily="18" charset="0"/>
                <a:ea typeface="Times New Roman"/>
                <a:cs typeface="Times New Roman" panose="02020603050405020304" pitchFamily="18" charset="0"/>
              </a:rPr>
              <a:t>Plan Nadzoru </a:t>
            </a:r>
            <a:r>
              <a:rPr lang="pl-PL" sz="2000" dirty="0">
                <a:latin typeface="Times New Roman" panose="02020603050405020304" pitchFamily="18" charset="0"/>
                <a:ea typeface="Times New Roman"/>
                <a:cs typeface="Times New Roman" panose="02020603050405020304" pitchFamily="18" charset="0"/>
              </a:rPr>
              <a:t>P</a:t>
            </a:r>
            <a:r>
              <a:rPr lang="pl-PL" sz="2000" dirty="0" smtClean="0">
                <a:latin typeface="Times New Roman" panose="02020603050405020304" pitchFamily="18" charset="0"/>
                <a:ea typeface="Times New Roman"/>
                <a:cs typeface="Times New Roman" panose="02020603050405020304" pitchFamily="18" charset="0"/>
              </a:rPr>
              <a:t>edagogicznego Lubuskiego Kuratora Oświaty na rok </a:t>
            </a:r>
            <a:r>
              <a:rPr lang="pl-PL" sz="2000" smtClean="0">
                <a:latin typeface="Times New Roman" panose="02020603050405020304" pitchFamily="18" charset="0"/>
                <a:ea typeface="Times New Roman"/>
                <a:cs typeface="Times New Roman" panose="02020603050405020304" pitchFamily="18" charset="0"/>
              </a:rPr>
              <a:t>szkolny 2017/2018 </a:t>
            </a:r>
            <a:r>
              <a:rPr lang="pl-PL" sz="2000" dirty="0" smtClean="0">
                <a:latin typeface="Times New Roman" panose="02020603050405020304" pitchFamily="18" charset="0"/>
                <a:ea typeface="Times New Roman"/>
                <a:cs typeface="Times New Roman" panose="02020603050405020304" pitchFamily="18" charset="0"/>
              </a:rPr>
              <a:t>opublikowany zostanie </a:t>
            </a:r>
            <a:r>
              <a:rPr lang="pl-PL" sz="2000" b="1" dirty="0" smtClean="0">
                <a:latin typeface="Times New Roman" panose="02020603050405020304" pitchFamily="18" charset="0"/>
                <a:ea typeface="Times New Roman"/>
                <a:cs typeface="Times New Roman" panose="02020603050405020304" pitchFamily="18" charset="0"/>
              </a:rPr>
              <a:t>do dnia 31 </a:t>
            </a:r>
            <a:r>
              <a:rPr lang="pl-PL" sz="2000" b="1" smtClean="0">
                <a:latin typeface="Times New Roman" panose="02020603050405020304" pitchFamily="18" charset="0"/>
                <a:ea typeface="Times New Roman"/>
                <a:cs typeface="Times New Roman" panose="02020603050405020304" pitchFamily="18" charset="0"/>
              </a:rPr>
              <a:t>sierpnia 2017 </a:t>
            </a:r>
            <a:r>
              <a:rPr lang="pl-PL" sz="2000" b="1" dirty="0" smtClean="0">
                <a:latin typeface="Times New Roman" panose="02020603050405020304" pitchFamily="18" charset="0"/>
                <a:ea typeface="Times New Roman"/>
                <a:cs typeface="Times New Roman" panose="02020603050405020304" pitchFamily="18" charset="0"/>
              </a:rPr>
              <a:t>r. </a:t>
            </a:r>
            <a:r>
              <a:rPr lang="pl-PL" sz="2000" dirty="0" smtClean="0">
                <a:latin typeface="Times New Roman" panose="02020603050405020304" pitchFamily="18" charset="0"/>
                <a:ea typeface="Times New Roman"/>
                <a:cs typeface="Times New Roman" panose="02020603050405020304" pitchFamily="18" charset="0"/>
              </a:rPr>
              <a:t>na stronie internetowej Kuratorium Oświaty.</a:t>
            </a:r>
          </a:p>
          <a:p>
            <a:pPr marL="685800" indent="-457200" algn="just">
              <a:lnSpc>
                <a:spcPct val="115000"/>
              </a:lnSpc>
              <a:spcAft>
                <a:spcPts val="1000"/>
              </a:spcAft>
              <a:buFont typeface="+mj-lt"/>
              <a:buAutoNum type="arabicPeriod"/>
            </a:pPr>
            <a:r>
              <a:rPr lang="pl-PL" sz="2000" dirty="0" smtClean="0">
                <a:latin typeface="Times New Roman" panose="02020603050405020304" pitchFamily="18" charset="0"/>
                <a:ea typeface="Times New Roman"/>
                <a:cs typeface="Times New Roman" panose="02020603050405020304" pitchFamily="18" charset="0"/>
              </a:rPr>
              <a:t>Dyrektor szkoły lub placówki opracowuje na każdy rok szkolny Plan Nadzoru Pedagogicznego, który przedstawia na zebraniu </a:t>
            </a:r>
            <a:r>
              <a:rPr lang="pl-PL" sz="2000" dirty="0">
                <a:latin typeface="Times New Roman" panose="02020603050405020304" pitchFamily="18" charset="0"/>
                <a:ea typeface="Times New Roman"/>
                <a:cs typeface="Times New Roman" panose="02020603050405020304" pitchFamily="18" charset="0"/>
              </a:rPr>
              <a:t>r</a:t>
            </a:r>
            <a:r>
              <a:rPr lang="pl-PL" sz="2000" dirty="0" smtClean="0">
                <a:latin typeface="Times New Roman" panose="02020603050405020304" pitchFamily="18" charset="0"/>
                <a:ea typeface="Times New Roman"/>
                <a:cs typeface="Times New Roman" panose="02020603050405020304" pitchFamily="18" charset="0"/>
              </a:rPr>
              <a:t>ady pedagogicznej w terminie </a:t>
            </a:r>
            <a:br>
              <a:rPr lang="pl-PL" sz="2000" dirty="0" smtClean="0">
                <a:latin typeface="Times New Roman" panose="02020603050405020304" pitchFamily="18" charset="0"/>
                <a:ea typeface="Times New Roman"/>
                <a:cs typeface="Times New Roman" panose="02020603050405020304" pitchFamily="18" charset="0"/>
              </a:rPr>
            </a:br>
            <a:r>
              <a:rPr lang="pl-PL" sz="2000" b="1" dirty="0" smtClean="0">
                <a:latin typeface="Times New Roman" panose="02020603050405020304" pitchFamily="18" charset="0"/>
                <a:ea typeface="Times New Roman"/>
                <a:cs typeface="Times New Roman" panose="02020603050405020304" pitchFamily="18" charset="0"/>
              </a:rPr>
              <a:t>do dnia 15 września </a:t>
            </a:r>
            <a:r>
              <a:rPr lang="pl-PL" sz="2000" dirty="0" smtClean="0">
                <a:latin typeface="Times New Roman" panose="02020603050405020304" pitchFamily="18" charset="0"/>
                <a:ea typeface="Times New Roman"/>
                <a:cs typeface="Times New Roman" panose="02020603050405020304" pitchFamily="18" charset="0"/>
              </a:rPr>
              <a:t>roku szkolnego, którego dotyczy plan.</a:t>
            </a:r>
          </a:p>
          <a:p>
            <a:pPr marL="342900" lvl="0" indent="-342900" algn="just">
              <a:lnSpc>
                <a:spcPct val="115000"/>
              </a:lnSpc>
              <a:spcAft>
                <a:spcPts val="0"/>
              </a:spcAft>
              <a:buSzPct val="100000"/>
              <a:buAutoNum type="arabicPeriod"/>
            </a:pPr>
            <a:endParaRPr lang="pl-PL" sz="1600" dirty="0" smtClean="0">
              <a:latin typeface="Times New Roman" panose="02020603050405020304" pitchFamily="18" charset="0"/>
              <a:ea typeface="Times New Roman"/>
              <a:cs typeface="Times New Roman" panose="02020603050405020304" pitchFamily="18" charset="0"/>
            </a:endParaRPr>
          </a:p>
          <a:p>
            <a:pPr marL="342900" lvl="0" indent="-342900" algn="just">
              <a:lnSpc>
                <a:spcPct val="115000"/>
              </a:lnSpc>
              <a:spcAft>
                <a:spcPts val="0"/>
              </a:spcAft>
              <a:buSzPts val="1200"/>
              <a:buAutoNum type="arabicPeriod"/>
            </a:pPr>
            <a:endParaRPr lang="pl-PL" sz="1600" dirty="0" smtClean="0">
              <a:latin typeface="Times New Roman" panose="02020603050405020304" pitchFamily="18" charset="0"/>
              <a:ea typeface="Times New Roman"/>
              <a:cs typeface="Times New Roman" panose="02020603050405020304" pitchFamily="18" charset="0"/>
            </a:endParaRPr>
          </a:p>
          <a:p>
            <a:pPr lvl="0">
              <a:lnSpc>
                <a:spcPct val="115000"/>
              </a:lnSpc>
              <a:spcAft>
                <a:spcPts val="0"/>
              </a:spcAft>
              <a:buSzPts val="1200"/>
            </a:pPr>
            <a:r>
              <a:rPr lang="pl-PL" sz="1600" dirty="0">
                <a:latin typeface="Times New Roman" panose="02020603050405020304" pitchFamily="18" charset="0"/>
                <a:ea typeface="Times New Roman"/>
                <a:cs typeface="Times New Roman" panose="02020603050405020304" pitchFamily="18" charset="0"/>
              </a:rPr>
              <a:t> </a:t>
            </a:r>
          </a:p>
          <a:p>
            <a:pPr marL="342900" lvl="0" indent="-342900">
              <a:lnSpc>
                <a:spcPct val="115000"/>
              </a:lnSpc>
              <a:spcAft>
                <a:spcPts val="1000"/>
              </a:spcAft>
              <a:buFont typeface="Symbol"/>
              <a:buChar char=""/>
            </a:pPr>
            <a:endParaRPr lang="pl-PL" sz="2000" dirty="0">
              <a:effectLst/>
              <a:latin typeface="Calibri"/>
              <a:ea typeface="Times New Roman"/>
              <a:cs typeface="Times New Roman"/>
            </a:endParaRPr>
          </a:p>
        </p:txBody>
      </p:sp>
      <p:sp>
        <p:nvSpPr>
          <p:cNvPr id="5" name="Tytuł 1"/>
          <p:cNvSpPr txBox="1">
            <a:spLocks/>
          </p:cNvSpPr>
          <p:nvPr/>
        </p:nvSpPr>
        <p:spPr bwMode="auto">
          <a:xfrm>
            <a:off x="0" y="5517232"/>
            <a:ext cx="9906000" cy="1340768"/>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55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38945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194471" y="1988842"/>
            <a:ext cx="9555163"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solidFill>
                  <a:srgbClr val="000099"/>
                </a:solidFill>
                <a:effectLst/>
                <a:latin typeface="Times New Roman" pitchFamily="18" charset="0"/>
                <a:cs typeface="Times New Roman" pitchFamily="18" charset="0"/>
              </a:rPr>
              <a:t>Podsumowanie, </a:t>
            </a:r>
            <a:br>
              <a:rPr lang="pl-PL" sz="4400" i="0" dirty="0" smtClean="0">
                <a:solidFill>
                  <a:srgbClr val="000099"/>
                </a:solidFill>
                <a:effectLst/>
                <a:latin typeface="Times New Roman" pitchFamily="18" charset="0"/>
                <a:cs typeface="Times New Roman" pitchFamily="18" charset="0"/>
              </a:rPr>
            </a:br>
            <a:r>
              <a:rPr lang="pl-PL" sz="4400" i="0" dirty="0" smtClean="0">
                <a:solidFill>
                  <a:srgbClr val="000099"/>
                </a:solidFill>
                <a:effectLst/>
                <a:latin typeface="Times New Roman" pitchFamily="18" charset="0"/>
                <a:cs typeface="Times New Roman" pitchFamily="18" charset="0"/>
              </a:rPr>
              <a:t>zakończenie narady</a:t>
            </a:r>
            <a:endParaRPr lang="pl-PL" sz="6700" i="0" dirty="0" smtClean="0">
              <a:solidFill>
                <a:srgbClr val="000099"/>
              </a:solidFill>
              <a:effectLst/>
              <a:latin typeface="Times New Roman" pitchFamily="18" charset="0"/>
              <a:cs typeface="Times New Roman"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29076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116462" y="2276879"/>
            <a:ext cx="9555163"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7200" dirty="0" smtClean="0">
                <a:latin typeface="Times New Roman" pitchFamily="18" charset="0"/>
                <a:cs typeface="Times New Roman" pitchFamily="18" charset="0"/>
              </a:rPr>
              <a:t> </a:t>
            </a:r>
            <a:r>
              <a:rPr lang="pl-PL" sz="4400" i="0" dirty="0" smtClean="0">
                <a:solidFill>
                  <a:srgbClr val="000099"/>
                </a:solidFill>
                <a:effectLst/>
                <a:latin typeface="Times New Roman" pitchFamily="18" charset="0"/>
                <a:cs typeface="Times New Roman" pitchFamily="18" charset="0"/>
              </a:rPr>
              <a:t>DZIĘKUJĘ</a:t>
            </a:r>
            <a:r>
              <a:rPr lang="pl-PL" sz="6700" i="0" dirty="0" smtClean="0">
                <a:solidFill>
                  <a:srgbClr val="000099"/>
                </a:solidFill>
                <a:effectLst/>
                <a:latin typeface="Times New Roman" pitchFamily="18" charset="0"/>
                <a:cs typeface="Times New Roman" pitchFamily="18" charset="0"/>
              </a:rPr>
              <a:t/>
            </a:r>
            <a:br>
              <a:rPr lang="pl-PL" sz="6700" i="0" dirty="0" smtClean="0">
                <a:solidFill>
                  <a:srgbClr val="000099"/>
                </a:solidFill>
                <a:effectLst/>
                <a:latin typeface="Times New Roman" pitchFamily="18" charset="0"/>
                <a:cs typeface="Times New Roman" pitchFamily="18" charset="0"/>
              </a:rPr>
            </a:br>
            <a:endParaRPr lang="pl-PL" sz="6700" i="0" dirty="0" smtClean="0">
              <a:solidFill>
                <a:srgbClr val="000099"/>
              </a:solidFill>
              <a:effectLst/>
              <a:latin typeface="Times New Roman" pitchFamily="18" charset="0"/>
              <a:cs typeface="Times New Roman"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32538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271731" y="2130432"/>
            <a:ext cx="9283435" cy="1470025"/>
          </a:xfrm>
        </p:spPr>
        <p:txBody>
          <a:bodyPr wrap="square" numCol="1" anchorCtr="0" compatLnSpc="1">
            <a:prstTxWarp prst="textNoShape">
              <a:avLst/>
            </a:prstTxWarp>
            <a:normAutofit fontScale="90000"/>
          </a:bodyPr>
          <a:lstStyle/>
          <a:p>
            <a:pPr eaLnBrk="1" hangingPunct="1">
              <a:defRPr/>
            </a:pPr>
            <a:r>
              <a:rPr lang="pl-PL" sz="4400" i="0" dirty="0" smtClean="0">
                <a:solidFill>
                  <a:srgbClr val="000099"/>
                </a:solidFill>
                <a:effectLst/>
                <a:latin typeface="Times New Roman" pitchFamily="18" charset="0"/>
                <a:cs typeface="Times New Roman" pitchFamily="18" charset="0"/>
              </a:rPr>
              <a:t/>
            </a:r>
            <a:br>
              <a:rPr lang="pl-PL" sz="4400" i="0" dirty="0" smtClean="0">
                <a:solidFill>
                  <a:srgbClr val="000099"/>
                </a:solidFill>
                <a:effectLst/>
                <a:latin typeface="Times New Roman" pitchFamily="18" charset="0"/>
                <a:cs typeface="Times New Roman" pitchFamily="18" charset="0"/>
              </a:rPr>
            </a:br>
            <a:r>
              <a:rPr lang="pl-PL" sz="4400" i="0" dirty="0" smtClean="0">
                <a:solidFill>
                  <a:srgbClr val="000099"/>
                </a:solidFill>
                <a:effectLst/>
                <a:latin typeface="Times New Roman" pitchFamily="18" charset="0"/>
                <a:cs typeface="Times New Roman" pitchFamily="18" charset="0"/>
              </a:rPr>
              <a:t/>
            </a:r>
            <a:br>
              <a:rPr lang="pl-PL" sz="4400"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anose="02020603050405020304" pitchFamily="18" charset="0"/>
                <a:cs typeface="Times New Roman" panose="02020603050405020304" pitchFamily="18" charset="0"/>
              </a:rPr>
              <a:t>Działania </a:t>
            </a:r>
            <a:r>
              <a:rPr lang="pl-PL" i="0" dirty="0">
                <a:solidFill>
                  <a:srgbClr val="000099"/>
                </a:solidFill>
                <a:effectLst/>
                <a:latin typeface="Times New Roman" panose="02020603050405020304" pitchFamily="18" charset="0"/>
                <a:cs typeface="Times New Roman" panose="02020603050405020304" pitchFamily="18" charset="0"/>
              </a:rPr>
              <a:t>doraźne prowadzone, </a:t>
            </a:r>
            <a:r>
              <a:rPr lang="pl-PL" i="0" dirty="0" smtClean="0">
                <a:solidFill>
                  <a:srgbClr val="000099"/>
                </a:solidFill>
                <a:effectLst/>
                <a:latin typeface="Times New Roman" panose="02020603050405020304" pitchFamily="18" charset="0"/>
                <a:cs typeface="Times New Roman" panose="02020603050405020304" pitchFamily="18" charset="0"/>
              </a:rPr>
              <a:t/>
            </a:r>
            <a:br>
              <a:rPr lang="pl-PL" i="0" dirty="0" smtClean="0">
                <a:solidFill>
                  <a:srgbClr val="000099"/>
                </a:solidFill>
                <a:effectLst/>
                <a:latin typeface="Times New Roman" panose="02020603050405020304" pitchFamily="18" charset="0"/>
                <a:cs typeface="Times New Roman" panose="02020603050405020304" pitchFamily="18" charset="0"/>
              </a:rPr>
            </a:br>
            <a:r>
              <a:rPr lang="pl-PL" i="0" dirty="0" smtClean="0">
                <a:solidFill>
                  <a:srgbClr val="000099"/>
                </a:solidFill>
                <a:effectLst/>
                <a:latin typeface="Times New Roman" panose="02020603050405020304" pitchFamily="18" charset="0"/>
                <a:cs typeface="Times New Roman" panose="02020603050405020304" pitchFamily="18" charset="0"/>
              </a:rPr>
              <a:t>gdy </a:t>
            </a:r>
            <a:r>
              <a:rPr lang="pl-PL" i="0" dirty="0">
                <a:solidFill>
                  <a:srgbClr val="000099"/>
                </a:solidFill>
                <a:effectLst/>
                <a:latin typeface="Times New Roman" panose="02020603050405020304" pitchFamily="18" charset="0"/>
                <a:cs typeface="Times New Roman" panose="02020603050405020304" pitchFamily="18" charset="0"/>
              </a:rPr>
              <a:t>zaistnieje potrzeba podjęcia działań nieprzewidzianych </a:t>
            </a:r>
            <a:r>
              <a:rPr lang="pl-PL" i="0" dirty="0" smtClean="0">
                <a:solidFill>
                  <a:srgbClr val="000099"/>
                </a:solidFill>
                <a:effectLst/>
                <a:latin typeface="Times New Roman" panose="02020603050405020304" pitchFamily="18" charset="0"/>
                <a:cs typeface="Times New Roman" panose="02020603050405020304" pitchFamily="18" charset="0"/>
              </a:rPr>
              <a:t/>
            </a:r>
            <a:br>
              <a:rPr lang="pl-PL" i="0" dirty="0" smtClean="0">
                <a:solidFill>
                  <a:srgbClr val="000099"/>
                </a:solidFill>
                <a:effectLst/>
                <a:latin typeface="Times New Roman" panose="02020603050405020304" pitchFamily="18" charset="0"/>
                <a:cs typeface="Times New Roman" panose="02020603050405020304" pitchFamily="18" charset="0"/>
              </a:rPr>
            </a:br>
            <a:r>
              <a:rPr lang="pl-PL" i="0" dirty="0" smtClean="0">
                <a:solidFill>
                  <a:srgbClr val="000099"/>
                </a:solidFill>
                <a:effectLst/>
                <a:latin typeface="Times New Roman" panose="02020603050405020304" pitchFamily="18" charset="0"/>
                <a:cs typeface="Times New Roman" panose="02020603050405020304" pitchFamily="18" charset="0"/>
              </a:rPr>
              <a:t>w Planie </a:t>
            </a:r>
            <a:r>
              <a:rPr lang="pl-PL" i="0" dirty="0">
                <a:solidFill>
                  <a:srgbClr val="000099"/>
                </a:solidFill>
                <a:effectLst/>
                <a:latin typeface="Times New Roman" panose="02020603050405020304" pitchFamily="18" charset="0"/>
                <a:cs typeface="Times New Roman" panose="02020603050405020304" pitchFamily="18" charset="0"/>
              </a:rPr>
              <a:t>N</a:t>
            </a:r>
            <a:r>
              <a:rPr lang="pl-PL" i="0" dirty="0" smtClean="0">
                <a:solidFill>
                  <a:srgbClr val="000099"/>
                </a:solidFill>
                <a:effectLst/>
                <a:latin typeface="Times New Roman" panose="02020603050405020304" pitchFamily="18" charset="0"/>
                <a:cs typeface="Times New Roman" panose="02020603050405020304" pitchFamily="18" charset="0"/>
              </a:rPr>
              <a:t>adzoru </a:t>
            </a:r>
            <a:r>
              <a:rPr lang="pl-PL" i="0" dirty="0">
                <a:solidFill>
                  <a:srgbClr val="000099"/>
                </a:solidFill>
                <a:effectLst/>
                <a:latin typeface="Times New Roman" panose="02020603050405020304" pitchFamily="18" charset="0"/>
                <a:cs typeface="Times New Roman" panose="02020603050405020304" pitchFamily="18" charset="0"/>
              </a:rPr>
              <a:t>P</a:t>
            </a:r>
            <a:r>
              <a:rPr lang="pl-PL" i="0" dirty="0" smtClean="0">
                <a:solidFill>
                  <a:srgbClr val="000099"/>
                </a:solidFill>
                <a:effectLst/>
                <a:latin typeface="Times New Roman" panose="02020603050405020304" pitchFamily="18" charset="0"/>
                <a:cs typeface="Times New Roman" panose="02020603050405020304" pitchFamily="18" charset="0"/>
              </a:rPr>
              <a:t>edagogicznego </a:t>
            </a:r>
            <a:br>
              <a:rPr lang="pl-PL" i="0" dirty="0" smtClean="0">
                <a:solidFill>
                  <a:srgbClr val="000099"/>
                </a:solidFill>
                <a:effectLst/>
                <a:latin typeface="Times New Roman" panose="02020603050405020304" pitchFamily="18" charset="0"/>
                <a:cs typeface="Times New Roman" panose="02020603050405020304" pitchFamily="18" charset="0"/>
              </a:rPr>
            </a:br>
            <a:r>
              <a:rPr lang="pl-PL" i="0" dirty="0" smtClean="0">
                <a:solidFill>
                  <a:srgbClr val="000099"/>
                </a:solidFill>
                <a:effectLst/>
                <a:latin typeface="Times New Roman" panose="02020603050405020304" pitchFamily="18" charset="0"/>
                <a:cs typeface="Times New Roman" panose="02020603050405020304" pitchFamily="18" charset="0"/>
              </a:rPr>
              <a:t>Lubuskiego Kuratora Oświaty</a:t>
            </a: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52150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4608" y="116632"/>
            <a:ext cx="7816508" cy="928694"/>
          </a:xfrm>
        </p:spPr>
        <p:txBody>
          <a:bodyPr>
            <a:noAutofit/>
          </a:bodyPr>
          <a:lstStyle/>
          <a:p>
            <a:pPr algn="ctr">
              <a:defRPr/>
            </a:pPr>
            <a:r>
              <a:rPr lang="pl-PL" sz="1800" dirty="0" smtClean="0">
                <a:solidFill>
                  <a:srgbClr val="000099"/>
                </a:solidFill>
                <a:effectLst/>
                <a:latin typeface="Times New Roman" pitchFamily="18" charset="0"/>
                <a:cs typeface="Times New Roman" pitchFamily="18" charset="0"/>
              </a:rPr>
              <a:t>Wnioski wynikające ze sprawowanego nadzoru pedagogicznego </a:t>
            </a:r>
            <a:br>
              <a:rPr lang="pl-PL" sz="1800" dirty="0" smtClean="0">
                <a:solidFill>
                  <a:srgbClr val="000099"/>
                </a:solidFill>
                <a:effectLst/>
                <a:latin typeface="Times New Roman" pitchFamily="18" charset="0"/>
                <a:cs typeface="Times New Roman" pitchFamily="18" charset="0"/>
              </a:rPr>
            </a:br>
            <a:r>
              <a:rPr lang="pl-PL" sz="1800" dirty="0" smtClean="0">
                <a:solidFill>
                  <a:srgbClr val="000099"/>
                </a:solidFill>
                <a:effectLst/>
                <a:latin typeface="Times New Roman" pitchFamily="18" charset="0"/>
                <a:cs typeface="Times New Roman" pitchFamily="18" charset="0"/>
              </a:rPr>
              <a:t>ustalone w wyniku przeprowadzonych kontroli w trybie działań doraźnych </a:t>
            </a:r>
            <a:br>
              <a:rPr lang="pl-PL" sz="1800" dirty="0" smtClean="0">
                <a:solidFill>
                  <a:srgbClr val="000099"/>
                </a:solidFill>
                <a:effectLst/>
                <a:latin typeface="Times New Roman" pitchFamily="18" charset="0"/>
                <a:cs typeface="Times New Roman" pitchFamily="18" charset="0"/>
              </a:rPr>
            </a:br>
            <a:r>
              <a:rPr lang="pl-PL" sz="1800" dirty="0" smtClean="0">
                <a:solidFill>
                  <a:srgbClr val="000099"/>
                </a:solidFill>
                <a:effectLst/>
                <a:latin typeface="Times New Roman" pitchFamily="18" charset="0"/>
                <a:cs typeface="Times New Roman" pitchFamily="18" charset="0"/>
              </a:rPr>
              <a:t>i innych kontroli wynikających z odrębnych przepisów</a:t>
            </a:r>
            <a:endParaRPr lang="pl-PL" sz="1800" dirty="0">
              <a:solidFill>
                <a:srgbClr val="000099"/>
              </a:solidFill>
              <a:latin typeface="Times New Roman" pitchFamily="18" charset="0"/>
              <a:cs typeface="Times New Roman" pitchFamily="18" charset="0"/>
            </a:endParaRPr>
          </a:p>
        </p:txBody>
      </p:sp>
      <p:sp>
        <p:nvSpPr>
          <p:cNvPr id="59395" name="Symbol zastępczy zawartości 2"/>
          <p:cNvSpPr>
            <a:spLocks noGrp="1"/>
          </p:cNvSpPr>
          <p:nvPr>
            <p:ph idx="1"/>
          </p:nvPr>
        </p:nvSpPr>
        <p:spPr>
          <a:xfrm>
            <a:off x="116466" y="1628800"/>
            <a:ext cx="9596439" cy="4286250"/>
          </a:xfrm>
        </p:spPr>
        <p:txBody>
          <a:bodyPr/>
          <a:lstStyle/>
          <a:p>
            <a:pPr marL="0" indent="0" algn="just"/>
            <a:r>
              <a:rPr lang="pl-PL" sz="2000" dirty="0">
                <a:latin typeface="Times New Roman" panose="02020603050405020304" pitchFamily="18" charset="0"/>
                <a:cs typeface="Times New Roman" panose="02020603050405020304" pitchFamily="18" charset="0"/>
              </a:rPr>
              <a:t>Kontrole </a:t>
            </a:r>
            <a:r>
              <a:rPr lang="pl-PL" sz="2000" dirty="0" smtClean="0">
                <a:latin typeface="Times New Roman" panose="02020603050405020304" pitchFamily="18" charset="0"/>
                <a:cs typeface="Times New Roman" panose="02020603050405020304" pitchFamily="18" charset="0"/>
              </a:rPr>
              <a:t>w trybie działań doraźnych </a:t>
            </a:r>
            <a:r>
              <a:rPr lang="pl-PL" sz="2000" dirty="0">
                <a:latin typeface="Times New Roman" panose="02020603050405020304" pitchFamily="18" charset="0"/>
                <a:cs typeface="Times New Roman" panose="02020603050405020304" pitchFamily="18" charset="0"/>
              </a:rPr>
              <a:t>są przeprowadzane przez organ sprawujący nadzór pedagogiczny w sytuacji, gdy zaistnieje potrzeba przeprowadzenia w szkole lub placówce działań nieujętych w </a:t>
            </a:r>
            <a:r>
              <a:rPr lang="pl-PL" sz="2000" dirty="0" smtClean="0">
                <a:latin typeface="Times New Roman" panose="02020603050405020304" pitchFamily="18" charset="0"/>
                <a:cs typeface="Times New Roman" panose="02020603050405020304" pitchFamily="18" charset="0"/>
              </a:rPr>
              <a:t>Planie </a:t>
            </a:r>
            <a:r>
              <a:rPr lang="pl-PL" sz="2000" dirty="0">
                <a:latin typeface="Times New Roman" panose="02020603050405020304" pitchFamily="18" charset="0"/>
                <a:cs typeface="Times New Roman" panose="02020603050405020304" pitchFamily="18" charset="0"/>
              </a:rPr>
              <a:t>N</a:t>
            </a:r>
            <a:r>
              <a:rPr lang="pl-PL" sz="2000" dirty="0" smtClean="0">
                <a:latin typeface="Times New Roman" panose="02020603050405020304" pitchFamily="18" charset="0"/>
                <a:cs typeface="Times New Roman" panose="02020603050405020304" pitchFamily="18" charset="0"/>
              </a:rPr>
              <a:t>adzoru Pedagogicznego Lubuskiego Kuratora Oświaty.</a:t>
            </a:r>
          </a:p>
          <a:p>
            <a:pPr marL="0" indent="0" algn="just"/>
            <a:endParaRPr lang="pl-PL" sz="2000" dirty="0" smtClean="0">
              <a:latin typeface="Times New Roman" panose="02020603050405020304" pitchFamily="18" charset="0"/>
              <a:cs typeface="Times New Roman" panose="02020603050405020304" pitchFamily="18" charset="0"/>
            </a:endParaRPr>
          </a:p>
          <a:p>
            <a:pPr algn="just"/>
            <a:r>
              <a:rPr lang="pl-PL" sz="2000" dirty="0">
                <a:latin typeface="Times New Roman" panose="02020603050405020304" pitchFamily="18" charset="0"/>
                <a:cs typeface="Times New Roman" panose="02020603050405020304" pitchFamily="18" charset="0"/>
              </a:rPr>
              <a:t>W roku szkolnym 2016/2017 przeprowadzono </a:t>
            </a:r>
            <a:r>
              <a:rPr lang="pl-PL" sz="2000" b="1" dirty="0">
                <a:solidFill>
                  <a:srgbClr val="FF0000"/>
                </a:solidFill>
                <a:latin typeface="Times New Roman" panose="02020603050405020304" pitchFamily="18" charset="0"/>
                <a:cs typeface="Times New Roman" panose="02020603050405020304" pitchFamily="18" charset="0"/>
              </a:rPr>
              <a:t>124</a:t>
            </a:r>
            <a:r>
              <a:rPr lang="pl-PL" sz="2000" dirty="0">
                <a:solidFill>
                  <a:srgbClr val="FF0000"/>
                </a:solidFill>
                <a:latin typeface="Times New Roman" panose="02020603050405020304" pitchFamily="18" charset="0"/>
                <a:cs typeface="Times New Roman" panose="02020603050405020304" pitchFamily="18" charset="0"/>
              </a:rPr>
              <a:t> </a:t>
            </a:r>
            <a:r>
              <a:rPr lang="pl-PL" sz="2000" b="1" dirty="0" smtClean="0">
                <a:solidFill>
                  <a:srgbClr val="FF0000"/>
                </a:solidFill>
                <a:latin typeface="Times New Roman" panose="02020603050405020304" pitchFamily="18" charset="0"/>
                <a:cs typeface="Times New Roman" panose="02020603050405020304" pitchFamily="18" charset="0"/>
              </a:rPr>
              <a:t>kontrole</a:t>
            </a:r>
            <a:r>
              <a:rPr lang="pl-PL" sz="2000" dirty="0" smtClean="0">
                <a:solidFill>
                  <a:srgbClr val="FF0000"/>
                </a:solidFill>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w trybie działań doraźnych </a:t>
            </a:r>
            <a:r>
              <a:rPr lang="pl-PL" sz="2000" dirty="0" smtClean="0">
                <a:latin typeface="Times New Roman" panose="02020603050405020304" pitchFamily="18" charset="0"/>
                <a:cs typeface="Times New Roman" panose="02020603050405020304" pitchFamily="18" charset="0"/>
              </a:rPr>
              <a:t/>
            </a:r>
            <a:br>
              <a:rPr lang="pl-PL" sz="2000" dirty="0" smtClean="0">
                <a:latin typeface="Times New Roman" panose="02020603050405020304" pitchFamily="18" charset="0"/>
                <a:cs typeface="Times New Roman" panose="02020603050405020304" pitchFamily="18" charset="0"/>
              </a:rPr>
            </a:br>
            <a:r>
              <a:rPr lang="pl-PL" sz="2000" dirty="0" smtClean="0">
                <a:latin typeface="Times New Roman" panose="02020603050405020304" pitchFamily="18" charset="0"/>
                <a:cs typeface="Times New Roman" panose="02020603050405020304" pitchFamily="18" charset="0"/>
              </a:rPr>
              <a:t>w </a:t>
            </a:r>
            <a:r>
              <a:rPr lang="pl-PL" sz="2000" dirty="0">
                <a:latin typeface="Times New Roman" panose="02020603050405020304" pitchFamily="18" charset="0"/>
                <a:cs typeface="Times New Roman" panose="02020603050405020304" pitchFamily="18" charset="0"/>
              </a:rPr>
              <a:t>terminie </a:t>
            </a:r>
            <a:r>
              <a:rPr lang="pl-PL" sz="2000" dirty="0" smtClean="0">
                <a:latin typeface="Times New Roman" panose="02020603050405020304" pitchFamily="18" charset="0"/>
                <a:cs typeface="Times New Roman" panose="02020603050405020304" pitchFamily="18" charset="0"/>
              </a:rPr>
              <a:t>od 1 </a:t>
            </a:r>
            <a:r>
              <a:rPr lang="pl-PL" sz="2000" dirty="0">
                <a:latin typeface="Times New Roman" panose="02020603050405020304" pitchFamily="18" charset="0"/>
                <a:cs typeface="Times New Roman" panose="02020603050405020304" pitchFamily="18" charset="0"/>
              </a:rPr>
              <a:t>września 2016 r. do 30 czerwca 2017 r., w szkołach </a:t>
            </a:r>
            <a:r>
              <a:rPr lang="pl-PL" sz="2000" dirty="0" smtClean="0">
                <a:latin typeface="Times New Roman" panose="02020603050405020304" pitchFamily="18" charset="0"/>
                <a:cs typeface="Times New Roman" panose="02020603050405020304" pitchFamily="18" charset="0"/>
              </a:rPr>
              <a:t>i placówkach nadzorowanych </a:t>
            </a:r>
            <a:r>
              <a:rPr lang="pl-PL" sz="2000" dirty="0">
                <a:latin typeface="Times New Roman" panose="02020603050405020304" pitchFamily="18" charset="0"/>
                <a:cs typeface="Times New Roman" panose="02020603050405020304" pitchFamily="18" charset="0"/>
              </a:rPr>
              <a:t>przez </a:t>
            </a:r>
            <a:r>
              <a:rPr lang="pl-PL" sz="2000" b="1" dirty="0">
                <a:latin typeface="Times New Roman" panose="02020603050405020304" pitchFamily="18" charset="0"/>
                <a:cs typeface="Times New Roman" panose="02020603050405020304" pitchFamily="18" charset="0"/>
              </a:rPr>
              <a:t>101</a:t>
            </a:r>
            <a:r>
              <a:rPr lang="pl-PL" sz="2000" dirty="0">
                <a:latin typeface="Times New Roman" panose="02020603050405020304" pitchFamily="18" charset="0"/>
                <a:cs typeface="Times New Roman" panose="02020603050405020304" pitchFamily="18" charset="0"/>
              </a:rPr>
              <a:t> dyrektorów. </a:t>
            </a:r>
            <a:endParaRPr lang="pl-PL" sz="2000" dirty="0" smtClean="0">
              <a:latin typeface="Times New Roman" panose="02020603050405020304" pitchFamily="18" charset="0"/>
              <a:cs typeface="Times New Roman" panose="02020603050405020304" pitchFamily="18" charset="0"/>
            </a:endParaRPr>
          </a:p>
          <a:p>
            <a:pPr algn="just"/>
            <a:endParaRPr lang="pl-PL" sz="2000" dirty="0" smtClean="0">
              <a:latin typeface="Times New Roman" panose="02020603050405020304" pitchFamily="18" charset="0"/>
              <a:cs typeface="Times New Roman" panose="02020603050405020304" pitchFamily="18" charset="0"/>
            </a:endParaRPr>
          </a:p>
          <a:p>
            <a:pPr algn="just"/>
            <a:r>
              <a:rPr lang="pl-PL" sz="2000" dirty="0" smtClean="0">
                <a:latin typeface="Times New Roman" panose="02020603050405020304" pitchFamily="18" charset="0"/>
                <a:cs typeface="Times New Roman" panose="02020603050405020304" pitchFamily="18" charset="0"/>
              </a:rPr>
              <a:t>Ponadto </a:t>
            </a:r>
            <a:r>
              <a:rPr lang="pl-PL" sz="2000" dirty="0">
                <a:latin typeface="Times New Roman" panose="02020603050405020304" pitchFamily="18" charset="0"/>
                <a:cs typeface="Times New Roman" panose="02020603050405020304" pitchFamily="18" charset="0"/>
              </a:rPr>
              <a:t>rozpatrzono </a:t>
            </a:r>
            <a:r>
              <a:rPr lang="pl-PL" sz="2000" b="1" dirty="0">
                <a:solidFill>
                  <a:srgbClr val="FF0000"/>
                </a:solidFill>
                <a:latin typeface="Times New Roman" panose="02020603050405020304" pitchFamily="18" charset="0"/>
                <a:cs typeface="Times New Roman" panose="02020603050405020304" pitchFamily="18" charset="0"/>
              </a:rPr>
              <a:t>23</a:t>
            </a:r>
            <a:r>
              <a:rPr lang="pl-PL" sz="2000" dirty="0">
                <a:latin typeface="Times New Roman" panose="02020603050405020304" pitchFamily="18" charset="0"/>
                <a:cs typeface="Times New Roman" panose="02020603050405020304" pitchFamily="18" charset="0"/>
              </a:rPr>
              <a:t> skargi </a:t>
            </a:r>
            <a:r>
              <a:rPr lang="pl-PL" sz="2000" dirty="0" smtClean="0">
                <a:latin typeface="Times New Roman" panose="02020603050405020304" pitchFamily="18" charset="0"/>
                <a:cs typeface="Times New Roman" panose="02020603050405020304" pitchFamily="18" charset="0"/>
              </a:rPr>
              <a:t>i </a:t>
            </a:r>
            <a:r>
              <a:rPr lang="pl-PL" sz="2000" dirty="0">
                <a:latin typeface="Times New Roman" panose="02020603050405020304" pitchFamily="18" charset="0"/>
                <a:cs typeface="Times New Roman" panose="02020603050405020304" pitchFamily="18" charset="0"/>
              </a:rPr>
              <a:t>przeprowadzono </a:t>
            </a:r>
            <a:r>
              <a:rPr lang="pl-PL" sz="2000" b="1" dirty="0" smtClean="0">
                <a:solidFill>
                  <a:srgbClr val="FF0000"/>
                </a:solidFill>
                <a:latin typeface="Times New Roman" panose="02020603050405020304" pitchFamily="18" charset="0"/>
                <a:cs typeface="Times New Roman" panose="02020603050405020304" pitchFamily="18" charset="0"/>
              </a:rPr>
              <a:t>6</a:t>
            </a:r>
            <a:r>
              <a:rPr lang="pl-PL" sz="2000" dirty="0" smtClean="0">
                <a:solidFill>
                  <a:srgbClr val="FF0000"/>
                </a:solidFill>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kontroli wynikających z art. 7 ust. 3 ustawy o systemie oświaty.</a:t>
            </a:r>
          </a:p>
          <a:p>
            <a:pPr algn="just"/>
            <a:endParaRPr lang="pl-PL" sz="2000" dirty="0" smtClean="0">
              <a:latin typeface="Times New Roman" panose="02020603050405020304" pitchFamily="18" charset="0"/>
              <a:cs typeface="Times New Roman" panose="02020603050405020304" pitchFamily="18" charset="0"/>
            </a:endParaRPr>
          </a:p>
          <a:p>
            <a:pPr algn="just"/>
            <a:r>
              <a:rPr lang="pl-PL" sz="2000" dirty="0" smtClean="0">
                <a:latin typeface="Times New Roman" panose="02020603050405020304" pitchFamily="18" charset="0"/>
                <a:cs typeface="Times New Roman" panose="02020603050405020304" pitchFamily="18" charset="0"/>
              </a:rPr>
              <a:t> </a:t>
            </a:r>
            <a:endParaRPr lang="pl-PL" sz="2000" dirty="0">
              <a:latin typeface="Times New Roman" panose="02020603050405020304" pitchFamily="18" charset="0"/>
              <a:cs typeface="Times New Roman" panose="02020603050405020304" pitchFamily="18" charset="0"/>
            </a:endParaRPr>
          </a:p>
        </p:txBody>
      </p:sp>
      <p:sp>
        <p:nvSpPr>
          <p:cNvPr id="5" name="Symbol zastępczy daty 4"/>
          <p:cNvSpPr>
            <a:spLocks noGrp="1"/>
          </p:cNvSpPr>
          <p:nvPr>
            <p:ph type="dt" sz="half" idx="10"/>
          </p:nvPr>
        </p:nvSpPr>
        <p:spPr/>
        <p:txBody>
          <a:bodyPr/>
          <a:lstStyle/>
          <a:p>
            <a:pPr>
              <a:defRPr/>
            </a:pPr>
            <a:fld id="{93E979DC-21E7-4990-B574-BD3412273BA3}" type="datetime1">
              <a:rPr lang="pl-PL" smtClean="0"/>
              <a:pPr>
                <a:defRPr/>
              </a:pPr>
              <a:t>2017-08-28</a:t>
            </a:fld>
            <a:endParaRPr lang="pl-PL"/>
          </a:p>
        </p:txBody>
      </p:sp>
      <p:sp>
        <p:nvSpPr>
          <p:cNvPr id="4" name="Symbol zastępczy numeru slajdu 3"/>
          <p:cNvSpPr>
            <a:spLocks noGrp="1"/>
          </p:cNvSpPr>
          <p:nvPr>
            <p:ph type="sldNum" sz="quarter" idx="12"/>
          </p:nvPr>
        </p:nvSpPr>
        <p:spPr/>
        <p:txBody>
          <a:bodyPr/>
          <a:lstStyle/>
          <a:p>
            <a:pPr>
              <a:defRPr/>
            </a:pPr>
            <a:fld id="{8D5A40C9-92DC-4218-B468-ABBA4F26ECC0}" type="slidenum">
              <a:rPr lang="pl-PL" smtClean="0"/>
              <a:pPr>
                <a:defRPr/>
              </a:pPr>
              <a:t>15</a:t>
            </a:fld>
            <a:endParaRPr lang="pl-PL"/>
          </a:p>
        </p:txBody>
      </p:sp>
      <p:sp>
        <p:nvSpPr>
          <p:cNvPr id="6" name="Symbol zastępczy zawartości 2"/>
          <p:cNvSpPr txBox="1">
            <a:spLocks/>
          </p:cNvSpPr>
          <p:nvPr/>
        </p:nvSpPr>
        <p:spPr bwMode="auto">
          <a:xfrm>
            <a:off x="0" y="5362178"/>
            <a:ext cx="9906000" cy="151216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startAt="5"/>
            </a:pPr>
            <a:endParaRPr lang="pl-PL" sz="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23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defRPr/>
            </a:pPr>
            <a:r>
              <a:rPr lang="pl-PL" sz="1800" dirty="0">
                <a:solidFill>
                  <a:srgbClr val="000099"/>
                </a:solidFill>
                <a:effectLst/>
                <a:latin typeface="Times New Roman" pitchFamily="18" charset="0"/>
                <a:cs typeface="Times New Roman" pitchFamily="18" charset="0"/>
              </a:rPr>
              <a:t>Wnioski wynikające ze sprawowanego nadzoru pedagogicznego </a:t>
            </a:r>
            <a:br>
              <a:rPr lang="pl-PL" sz="1800" dirty="0">
                <a:solidFill>
                  <a:srgbClr val="000099"/>
                </a:solidFill>
                <a:effectLst/>
                <a:latin typeface="Times New Roman" pitchFamily="18" charset="0"/>
                <a:cs typeface="Times New Roman" pitchFamily="18" charset="0"/>
              </a:rPr>
            </a:br>
            <a:r>
              <a:rPr lang="pl-PL" sz="1800" dirty="0">
                <a:solidFill>
                  <a:srgbClr val="000099"/>
                </a:solidFill>
                <a:effectLst/>
                <a:latin typeface="Times New Roman" pitchFamily="18" charset="0"/>
                <a:cs typeface="Times New Roman" pitchFamily="18" charset="0"/>
              </a:rPr>
              <a:t>ustalone w wyniku przeprowadzonych kontroli doraźnych i innych kontroli </a:t>
            </a:r>
            <a:br>
              <a:rPr lang="pl-PL" sz="1800" dirty="0">
                <a:solidFill>
                  <a:srgbClr val="000099"/>
                </a:solidFill>
                <a:effectLst/>
                <a:latin typeface="Times New Roman" pitchFamily="18" charset="0"/>
                <a:cs typeface="Times New Roman" pitchFamily="18" charset="0"/>
              </a:rPr>
            </a:br>
            <a:r>
              <a:rPr lang="pl-PL" sz="1800" dirty="0">
                <a:solidFill>
                  <a:srgbClr val="000099"/>
                </a:solidFill>
                <a:effectLst/>
                <a:latin typeface="Times New Roman" pitchFamily="18" charset="0"/>
                <a:cs typeface="Times New Roman" pitchFamily="18" charset="0"/>
              </a:rPr>
              <a:t>wynikających z odrębnych przepisów</a:t>
            </a:r>
            <a:endParaRPr lang="pl-PL" sz="1800" dirty="0">
              <a:solidFill>
                <a:srgbClr val="000099"/>
              </a:solidFill>
            </a:endParaRPr>
          </a:p>
        </p:txBody>
      </p:sp>
      <p:sp>
        <p:nvSpPr>
          <p:cNvPr id="58371" name="Symbol zastępczy zawartości 2"/>
          <p:cNvSpPr>
            <a:spLocks noGrp="1"/>
          </p:cNvSpPr>
          <p:nvPr>
            <p:ph idx="1"/>
          </p:nvPr>
        </p:nvSpPr>
        <p:spPr/>
        <p:txBody>
          <a:bodyPr/>
          <a:lstStyle/>
          <a:p>
            <a:pPr algn="ctr"/>
            <a:endParaRPr lang="pl-PL" sz="1800" b="1" dirty="0" smtClean="0">
              <a:latin typeface="Times New Roman" pitchFamily="18" charset="0"/>
              <a:cs typeface="Times New Roman" pitchFamily="18" charset="0"/>
            </a:endParaRPr>
          </a:p>
          <a:p>
            <a:pPr algn="ctr"/>
            <a:endParaRPr lang="pl-PL" b="1" dirty="0" smtClean="0">
              <a:latin typeface="Times New Roman" pitchFamily="18" charset="0"/>
              <a:cs typeface="Times New Roman" pitchFamily="18" charset="0"/>
            </a:endParaRPr>
          </a:p>
        </p:txBody>
      </p:sp>
      <p:sp>
        <p:nvSpPr>
          <p:cNvPr id="7" name="Symbol zastępczy daty 6"/>
          <p:cNvSpPr>
            <a:spLocks noGrp="1"/>
          </p:cNvSpPr>
          <p:nvPr>
            <p:ph type="dt" sz="half" idx="10"/>
          </p:nvPr>
        </p:nvSpPr>
        <p:spPr/>
        <p:txBody>
          <a:bodyPr/>
          <a:lstStyle/>
          <a:p>
            <a:pPr>
              <a:defRPr/>
            </a:pPr>
            <a:fld id="{0022AB95-6382-4921-B9DB-BF1A29D013DA}" type="datetime1">
              <a:rPr lang="pl-PL" smtClean="0"/>
              <a:pPr>
                <a:defRPr/>
              </a:pPr>
              <a:t>2017-08-28</a:t>
            </a:fld>
            <a:endParaRPr lang="pl-PL"/>
          </a:p>
        </p:txBody>
      </p:sp>
      <p:sp>
        <p:nvSpPr>
          <p:cNvPr id="4" name="Symbol zastępczy numeru slajdu 3"/>
          <p:cNvSpPr>
            <a:spLocks noGrp="1"/>
          </p:cNvSpPr>
          <p:nvPr>
            <p:ph type="sldNum" sz="quarter" idx="12"/>
          </p:nvPr>
        </p:nvSpPr>
        <p:spPr/>
        <p:txBody>
          <a:bodyPr/>
          <a:lstStyle/>
          <a:p>
            <a:pPr>
              <a:defRPr/>
            </a:pPr>
            <a:fld id="{26E020F9-DEAD-4E7E-9577-F4996FF70F93}" type="slidenum">
              <a:rPr lang="pl-PL" smtClean="0"/>
              <a:pPr>
                <a:defRPr/>
              </a:pPr>
              <a:t>16</a:t>
            </a:fld>
            <a:endParaRPr lang="pl-PL"/>
          </a:p>
        </p:txBody>
      </p:sp>
      <p:sp>
        <p:nvSpPr>
          <p:cNvPr id="10" name="pole tekstowe 9"/>
          <p:cNvSpPr txBox="1"/>
          <p:nvPr/>
        </p:nvSpPr>
        <p:spPr>
          <a:xfrm>
            <a:off x="1208584" y="1252791"/>
            <a:ext cx="7254806" cy="400110"/>
          </a:xfrm>
          <a:prstGeom prst="rect">
            <a:avLst/>
          </a:prstGeom>
          <a:solidFill>
            <a:srgbClr val="66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pl-PL" sz="2000" b="1" dirty="0" smtClean="0">
                <a:latin typeface="Times New Roman" panose="02020603050405020304" pitchFamily="18" charset="0"/>
                <a:cs typeface="Times New Roman" panose="02020603050405020304" pitchFamily="18" charset="0"/>
              </a:rPr>
              <a:t>Kontrole w trybie działań doraźnych przeprowadzono:</a:t>
            </a:r>
            <a:endParaRPr lang="pl-PL" sz="2000" b="1" dirty="0">
              <a:latin typeface="Times New Roman" panose="02020603050405020304" pitchFamily="18" charset="0"/>
              <a:cs typeface="Times New Roman" panose="02020603050405020304"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3859540884"/>
              </p:ext>
            </p:extLst>
          </p:nvPr>
        </p:nvGraphicFramePr>
        <p:xfrm>
          <a:off x="56456" y="1730101"/>
          <a:ext cx="9720001" cy="5127901"/>
        </p:xfrm>
        <a:graphic>
          <a:graphicData uri="http://schemas.openxmlformats.org/drawingml/2006/table">
            <a:tbl>
              <a:tblPr>
                <a:tableStyleId>{5C22544A-7EE6-4342-B048-85BDC9FD1C3A}</a:tableStyleId>
              </a:tblPr>
              <a:tblGrid>
                <a:gridCol w="3390697">
                  <a:extLst>
                    <a:ext uri="{9D8B030D-6E8A-4147-A177-3AD203B41FA5}">
                      <a16:colId xmlns:a16="http://schemas.microsoft.com/office/drawing/2014/main" xmlns="" val="20000"/>
                    </a:ext>
                  </a:extLst>
                </a:gridCol>
                <a:gridCol w="533199">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48407">
                  <a:extLst>
                    <a:ext uri="{9D8B030D-6E8A-4147-A177-3AD203B41FA5}">
                      <a16:colId xmlns:a16="http://schemas.microsoft.com/office/drawing/2014/main" xmlns="" val="20003"/>
                    </a:ext>
                  </a:extLst>
                </a:gridCol>
                <a:gridCol w="603721">
                  <a:extLst>
                    <a:ext uri="{9D8B030D-6E8A-4147-A177-3AD203B41FA5}">
                      <a16:colId xmlns:a16="http://schemas.microsoft.com/office/drawing/2014/main" xmlns="" val="20004"/>
                    </a:ext>
                  </a:extLst>
                </a:gridCol>
                <a:gridCol w="601860">
                  <a:extLst>
                    <a:ext uri="{9D8B030D-6E8A-4147-A177-3AD203B41FA5}">
                      <a16:colId xmlns:a16="http://schemas.microsoft.com/office/drawing/2014/main" xmlns="" val="20005"/>
                    </a:ext>
                  </a:extLst>
                </a:gridCol>
                <a:gridCol w="694285">
                  <a:extLst>
                    <a:ext uri="{9D8B030D-6E8A-4147-A177-3AD203B41FA5}">
                      <a16:colId xmlns:a16="http://schemas.microsoft.com/office/drawing/2014/main" xmlns="" val="20006"/>
                    </a:ext>
                  </a:extLst>
                </a:gridCol>
                <a:gridCol w="586646">
                  <a:extLst>
                    <a:ext uri="{9D8B030D-6E8A-4147-A177-3AD203B41FA5}">
                      <a16:colId xmlns:a16="http://schemas.microsoft.com/office/drawing/2014/main" xmlns="" val="20007"/>
                    </a:ext>
                  </a:extLst>
                </a:gridCol>
                <a:gridCol w="602794">
                  <a:extLst>
                    <a:ext uri="{9D8B030D-6E8A-4147-A177-3AD203B41FA5}">
                      <a16:colId xmlns:a16="http://schemas.microsoft.com/office/drawing/2014/main" xmlns="" val="20010"/>
                    </a:ext>
                  </a:extLst>
                </a:gridCol>
                <a:gridCol w="678141">
                  <a:extLst>
                    <a:ext uri="{9D8B030D-6E8A-4147-A177-3AD203B41FA5}">
                      <a16:colId xmlns:a16="http://schemas.microsoft.com/office/drawing/2014/main" xmlns="" val="20011"/>
                    </a:ext>
                  </a:extLst>
                </a:gridCol>
                <a:gridCol w="904187">
                  <a:extLst>
                    <a:ext uri="{9D8B030D-6E8A-4147-A177-3AD203B41FA5}">
                      <a16:colId xmlns:a16="http://schemas.microsoft.com/office/drawing/2014/main" xmlns="" val="20012"/>
                    </a:ext>
                  </a:extLst>
                </a:gridCol>
              </a:tblGrid>
              <a:tr h="242416">
                <a:tc>
                  <a:txBody>
                    <a:bodyPr/>
                    <a:lstStyle/>
                    <a:p>
                      <a:pPr marL="0" indent="0" algn="l" fontAlgn="ctr"/>
                      <a:endParaRPr lang="pl-PL"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95000"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Przedszkole</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Szkoła podstawowa</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smtClean="0">
                          <a:effectLst/>
                          <a:latin typeface="Times New Roman" panose="02020603050405020304" pitchFamily="18" charset="0"/>
                          <a:cs typeface="Times New Roman" panose="02020603050405020304" pitchFamily="18" charset="0"/>
                        </a:rPr>
                        <a:t>Gimnazjum</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Liceum Ogólnokształcące</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Technikum</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Zasadnicza Szkoła Zawodowa</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Szkoła policealna</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PPP</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SOSW</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r>
                        <a:rPr lang="pl-PL" sz="1100" b="1" u="none" strike="noStrike" dirty="0" smtClean="0">
                          <a:effectLst/>
                          <a:latin typeface="Times New Roman" panose="02020603050405020304" pitchFamily="18" charset="0"/>
                          <a:cs typeface="Times New Roman" panose="02020603050405020304" pitchFamily="18" charset="0"/>
                        </a:rPr>
                        <a:t>RAZEM:</a:t>
                      </a:r>
                      <a:endParaRPr lang="pl-PL"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0"/>
                  </a:ext>
                </a:extLst>
              </a:tr>
              <a:tr h="938812">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pl-PL" sz="1200" b="1" u="none" strike="noStrike" dirty="0" smtClean="0">
                          <a:effectLst/>
                          <a:latin typeface="Times New Roman" panose="02020603050405020304" pitchFamily="18" charset="0"/>
                          <a:cs typeface="Times New Roman" panose="02020603050405020304" pitchFamily="18" charset="0"/>
                        </a:rPr>
                        <a:t>a)    </a:t>
                      </a:r>
                      <a:r>
                        <a:rPr lang="pl-PL" sz="1400" b="1" u="none" strike="noStrike" dirty="0" smtClean="0">
                          <a:effectLst/>
                          <a:latin typeface="Times New Roman" panose="02020603050405020304" pitchFamily="18" charset="0"/>
                          <a:cs typeface="Times New Roman" panose="02020603050405020304" pitchFamily="18" charset="0"/>
                        </a:rPr>
                        <a:t> na wniosek, prośbę, w związku </a:t>
                      </a:r>
                      <a:br>
                        <a:rPr lang="pl-PL" sz="1400" b="1" u="none" strike="noStrike" dirty="0" smtClean="0">
                          <a:effectLst/>
                          <a:latin typeface="Times New Roman" panose="02020603050405020304" pitchFamily="18" charset="0"/>
                          <a:cs typeface="Times New Roman" panose="02020603050405020304" pitchFamily="18" charset="0"/>
                        </a:rPr>
                      </a:br>
                      <a:r>
                        <a:rPr lang="pl-PL" sz="1400" b="1" u="none" strike="noStrike" dirty="0" smtClean="0">
                          <a:effectLst/>
                          <a:latin typeface="Times New Roman" panose="02020603050405020304" pitchFamily="18" charset="0"/>
                          <a:cs typeface="Times New Roman" panose="02020603050405020304" pitchFamily="18" charset="0"/>
                        </a:rPr>
                        <a:t>        z informacją pozyskaną od:</a:t>
                      </a:r>
                      <a:endParaRPr lang="pl-PL" sz="1400" b="1"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l" fontAlgn="ctr"/>
                      <a:endParaRPr lang="pl-PL"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78678">
                <a:tc>
                  <a:txBody>
                    <a:bodyPr/>
                    <a:lstStyle/>
                    <a:p>
                      <a:pPr marL="85725" indent="95250" algn="l" fontAlgn="ctr">
                        <a:buClr>
                          <a:srgbClr val="FF0000"/>
                        </a:buClr>
                        <a:buFont typeface="Wingdings" panose="05000000000000000000" pitchFamily="2" charset="2"/>
                        <a:buChar char="q"/>
                      </a:pPr>
                      <a:r>
                        <a:rPr lang="pl-PL" sz="1400" b="0" i="0" u="none" strike="noStrike" dirty="0" smtClean="0">
                          <a:solidFill>
                            <a:srgbClr val="000000"/>
                          </a:solidFill>
                          <a:effectLst/>
                          <a:latin typeface="Times New Roman" panose="02020603050405020304" pitchFamily="18" charset="0"/>
                          <a:cs typeface="Times New Roman" panose="02020603050405020304" pitchFamily="18" charset="0"/>
                        </a:rPr>
                        <a:t> MEN</a:t>
                      </a:r>
                      <a:endParaRPr lang="pl-PL"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2"/>
                  </a:ext>
                </a:extLst>
              </a:tr>
              <a:tr h="324968">
                <a:tc>
                  <a:txBody>
                    <a:bodyPr/>
                    <a:lstStyle/>
                    <a:p>
                      <a:pPr marL="171450" indent="-85725" algn="l" fontAlgn="ctr">
                        <a:buClr>
                          <a:srgbClr val="FF0000"/>
                        </a:buClr>
                        <a:buFont typeface="Wingdings" panose="05000000000000000000" pitchFamily="2" charset="2"/>
                        <a:buChar char="q"/>
                      </a:pPr>
                      <a:r>
                        <a:rPr lang="pl-PL" sz="1400" u="none" strike="noStrike" dirty="0" smtClean="0">
                          <a:effectLst/>
                          <a:latin typeface="Times New Roman" panose="02020603050405020304" pitchFamily="18" charset="0"/>
                          <a:cs typeface="Times New Roman" panose="02020603050405020304" pitchFamily="18" charset="0"/>
                        </a:rPr>
                        <a:t> Organu </a:t>
                      </a:r>
                      <a:r>
                        <a:rPr lang="pl-PL" sz="1400" u="none" strike="noStrike" dirty="0">
                          <a:effectLst/>
                          <a:latin typeface="Times New Roman" panose="02020603050405020304" pitchFamily="18" charset="0"/>
                          <a:cs typeface="Times New Roman" panose="02020603050405020304" pitchFamily="18" charset="0"/>
                        </a:rPr>
                        <a:t>prowadzącego </a:t>
                      </a:r>
                      <a:r>
                        <a:rPr lang="pl-PL" sz="1400" u="none" strike="noStrike" dirty="0" smtClean="0">
                          <a:effectLst/>
                          <a:latin typeface="Times New Roman" panose="02020603050405020304" pitchFamily="18" charset="0"/>
                          <a:cs typeface="Times New Roman" panose="02020603050405020304" pitchFamily="18" charset="0"/>
                        </a:rPr>
                        <a:t>szkołę</a:t>
                      </a:r>
                      <a:br>
                        <a:rPr lang="pl-PL" sz="1400" u="none" strike="noStrike" dirty="0" smtClean="0">
                          <a:effectLst/>
                          <a:latin typeface="Times New Roman" panose="02020603050405020304" pitchFamily="18" charset="0"/>
                          <a:cs typeface="Times New Roman" panose="02020603050405020304" pitchFamily="18" charset="0"/>
                        </a:rPr>
                      </a:br>
                      <a:r>
                        <a:rPr lang="pl-PL" sz="1400" u="none" strike="noStrike" dirty="0" smtClean="0">
                          <a:effectLst/>
                          <a:latin typeface="Times New Roman" panose="02020603050405020304" pitchFamily="18" charset="0"/>
                          <a:cs typeface="Times New Roman" panose="02020603050405020304" pitchFamily="18" charset="0"/>
                        </a:rPr>
                        <a:t> </a:t>
                      </a:r>
                      <a:r>
                        <a:rPr lang="pl-PL" sz="1400" u="none" strike="noStrike" dirty="0">
                          <a:effectLst/>
                          <a:latin typeface="Times New Roman" panose="02020603050405020304" pitchFamily="18" charset="0"/>
                          <a:cs typeface="Times New Roman" panose="02020603050405020304" pitchFamily="18" charset="0"/>
                        </a:rPr>
                        <a:t>lub placówkę</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3"/>
                  </a:ext>
                </a:extLst>
              </a:tr>
              <a:tr h="281104">
                <a:tc>
                  <a:txBody>
                    <a:bodyPr/>
                    <a:lstStyle/>
                    <a:p>
                      <a:pPr marL="171450" indent="-85725" algn="l" fontAlgn="ctr">
                        <a:buClr>
                          <a:srgbClr val="FF0000"/>
                        </a:buClr>
                        <a:buFont typeface="Wingdings" panose="05000000000000000000" pitchFamily="2" charset="2"/>
                        <a:buChar char="q"/>
                      </a:pPr>
                      <a:r>
                        <a:rPr lang="pl-PL" sz="1400" u="none" strike="noStrike" dirty="0" smtClean="0">
                          <a:effectLst/>
                          <a:latin typeface="Times New Roman" panose="02020603050405020304" pitchFamily="18" charset="0"/>
                          <a:cs typeface="Times New Roman" panose="02020603050405020304" pitchFamily="18" charset="0"/>
                        </a:rPr>
                        <a:t> Prokuratury</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4"/>
                  </a:ext>
                </a:extLst>
              </a:tr>
              <a:tr h="312356">
                <a:tc>
                  <a:txBody>
                    <a:bodyPr/>
                    <a:lstStyle/>
                    <a:p>
                      <a:pPr marL="171450" indent="-85725" algn="l" fontAlgn="ctr">
                        <a:buClr>
                          <a:srgbClr val="FF0000"/>
                        </a:buClr>
                        <a:buFont typeface="Wingdings" panose="05000000000000000000" pitchFamily="2" charset="2"/>
                        <a:buChar char="q"/>
                      </a:pPr>
                      <a:r>
                        <a:rPr lang="pl-PL" sz="1400" u="none" strike="noStrike" dirty="0" smtClean="0">
                          <a:effectLst/>
                          <a:latin typeface="Times New Roman" panose="02020603050405020304" pitchFamily="18" charset="0"/>
                          <a:cs typeface="Times New Roman" panose="02020603050405020304" pitchFamily="18" charset="0"/>
                        </a:rPr>
                        <a:t> Rzecznika </a:t>
                      </a:r>
                      <a:r>
                        <a:rPr lang="pl-PL" sz="1400" u="none" strike="noStrike" dirty="0">
                          <a:effectLst/>
                          <a:latin typeface="Times New Roman" panose="02020603050405020304" pitchFamily="18" charset="0"/>
                          <a:cs typeface="Times New Roman" panose="02020603050405020304" pitchFamily="18" charset="0"/>
                        </a:rPr>
                        <a:t>Praw Obywatelskich</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5"/>
                  </a:ext>
                </a:extLst>
              </a:tr>
              <a:tr h="281104">
                <a:tc>
                  <a:txBody>
                    <a:bodyPr/>
                    <a:lstStyle/>
                    <a:p>
                      <a:pPr marL="171450" indent="-85725" algn="l" fontAlgn="ctr">
                        <a:buClr>
                          <a:srgbClr val="FF0000"/>
                        </a:buClr>
                        <a:buFont typeface="Wingdings" panose="05000000000000000000" pitchFamily="2" charset="2"/>
                        <a:buChar char="q"/>
                      </a:pPr>
                      <a:r>
                        <a:rPr lang="pl-PL" sz="1400" u="none" strike="noStrike" dirty="0" smtClean="0">
                          <a:effectLst/>
                          <a:latin typeface="Times New Roman" panose="02020603050405020304" pitchFamily="18" charset="0"/>
                          <a:cs typeface="Times New Roman" panose="02020603050405020304" pitchFamily="18" charset="0"/>
                        </a:rPr>
                        <a:t> Rodziców</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30</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5</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42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6"/>
                  </a:ext>
                </a:extLst>
              </a:tr>
              <a:tr h="281104">
                <a:tc>
                  <a:txBody>
                    <a:bodyPr/>
                    <a:lstStyle/>
                    <a:p>
                      <a:pPr marL="171450" indent="-85725" algn="l" fontAlgn="ctr">
                        <a:buClr>
                          <a:srgbClr val="FF0000"/>
                        </a:buClr>
                        <a:buFont typeface="Wingdings" panose="05000000000000000000" pitchFamily="2" charset="2"/>
                        <a:buChar char="q"/>
                      </a:pPr>
                      <a:r>
                        <a:rPr lang="pl-PL" sz="1400" u="none" strike="noStrike" dirty="0" smtClean="0">
                          <a:effectLst/>
                          <a:latin typeface="Times New Roman" panose="02020603050405020304" pitchFamily="18" charset="0"/>
                          <a:cs typeface="Times New Roman" panose="02020603050405020304" pitchFamily="18" charset="0"/>
                        </a:rPr>
                        <a:t> Uczniów</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7"/>
                  </a:ext>
                </a:extLst>
              </a:tr>
              <a:tr h="281104">
                <a:tc>
                  <a:txBody>
                    <a:bodyPr/>
                    <a:lstStyle/>
                    <a:p>
                      <a:pPr marL="171450" indent="-85725" algn="l" fontAlgn="ctr">
                        <a:buClr>
                          <a:srgbClr val="FF0000"/>
                        </a:buClr>
                        <a:buFont typeface="Wingdings" panose="05000000000000000000" pitchFamily="2" charset="2"/>
                        <a:buChar char="q"/>
                      </a:pPr>
                      <a:r>
                        <a:rPr lang="pl-PL" sz="1400" u="none" strike="noStrike" dirty="0" smtClean="0">
                          <a:effectLst/>
                          <a:latin typeface="Times New Roman" panose="02020603050405020304" pitchFamily="18" charset="0"/>
                          <a:cs typeface="Times New Roman" panose="02020603050405020304" pitchFamily="18" charset="0"/>
                        </a:rPr>
                        <a:t> Nauczycieli</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8"/>
                  </a:ext>
                </a:extLst>
              </a:tr>
              <a:tr h="281104">
                <a:tc>
                  <a:txBody>
                    <a:bodyPr/>
                    <a:lstStyle/>
                    <a:p>
                      <a:pPr marL="171450" indent="-85725" algn="l" fontAlgn="ctr">
                        <a:buClr>
                          <a:srgbClr val="FF0000"/>
                        </a:buClr>
                        <a:buFont typeface="Wingdings" panose="05000000000000000000" pitchFamily="2" charset="2"/>
                        <a:buChar char="q"/>
                      </a:pPr>
                      <a:r>
                        <a:rPr lang="pl-PL" sz="1400" u="none" strike="noStrike" dirty="0" smtClean="0">
                          <a:effectLst/>
                          <a:latin typeface="Times New Roman" panose="02020603050405020304" pitchFamily="18" charset="0"/>
                          <a:cs typeface="Times New Roman" panose="02020603050405020304" pitchFamily="18" charset="0"/>
                        </a:rPr>
                        <a:t> Rzecznika </a:t>
                      </a:r>
                      <a:r>
                        <a:rPr lang="pl-PL" sz="1400" u="none" strike="noStrike" dirty="0">
                          <a:effectLst/>
                          <a:latin typeface="Times New Roman" panose="02020603050405020304" pitchFamily="18" charset="0"/>
                          <a:cs typeface="Times New Roman" panose="02020603050405020304" pitchFamily="18" charset="0"/>
                        </a:rPr>
                        <a:t>Praw Dziecka</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09"/>
                  </a:ext>
                </a:extLst>
              </a:tr>
              <a:tr h="281104">
                <a:tc>
                  <a:txBody>
                    <a:bodyPr/>
                    <a:lstStyle/>
                    <a:p>
                      <a:pPr marL="171450" indent="-85725" algn="l" fontAlgn="ctr">
                        <a:buClr>
                          <a:srgbClr val="FF0000"/>
                        </a:buClr>
                        <a:buFont typeface="Wingdings" panose="05000000000000000000" pitchFamily="2" charset="2"/>
                        <a:buChar char="q"/>
                      </a:pPr>
                      <a:r>
                        <a:rPr lang="pl-PL" sz="1400" u="none" strike="noStrike" dirty="0" smtClean="0">
                          <a:effectLst/>
                          <a:latin typeface="Times New Roman" panose="02020603050405020304" pitchFamily="18" charset="0"/>
                          <a:cs typeface="Times New Roman" panose="02020603050405020304" pitchFamily="18" charset="0"/>
                        </a:rPr>
                        <a:t> Innych podmiotów, np. policja,</a:t>
                      </a:r>
                      <a:r>
                        <a:rPr lang="pl-PL" sz="1400" u="none" strike="noStrike" baseline="0" dirty="0" smtClean="0">
                          <a:effectLst/>
                          <a:latin typeface="Times New Roman" panose="02020603050405020304" pitchFamily="18" charset="0"/>
                          <a:cs typeface="Times New Roman" panose="02020603050405020304" pitchFamily="18" charset="0"/>
                        </a:rPr>
                        <a:t> sądy</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10"/>
                  </a:ext>
                </a:extLst>
              </a:tr>
              <a:tr h="540993">
                <a:tc>
                  <a:txBody>
                    <a:bodyPr/>
                    <a:lstStyle/>
                    <a:p>
                      <a:pPr marL="85725" indent="0" algn="l" fontAlgn="ctr"/>
                      <a:r>
                        <a:rPr lang="pl-PL" sz="1200" b="1" u="none" strike="noStrike" dirty="0">
                          <a:effectLst/>
                          <a:latin typeface="Times New Roman" panose="02020603050405020304" pitchFamily="18" charset="0"/>
                          <a:cs typeface="Times New Roman" panose="02020603050405020304" pitchFamily="18" charset="0"/>
                        </a:rPr>
                        <a:t>b)</a:t>
                      </a:r>
                      <a:r>
                        <a:rPr lang="pl-PL" sz="1400" b="1" u="none" strike="noStrike" dirty="0">
                          <a:effectLst/>
                          <a:latin typeface="Times New Roman" panose="02020603050405020304" pitchFamily="18" charset="0"/>
                          <a:cs typeface="Times New Roman" panose="02020603050405020304" pitchFamily="18" charset="0"/>
                        </a:rPr>
                        <a:t>   na skutek stwierdzenia przez Kuratora Oświaty potrzeby przeprowadzenia kontroli </a:t>
                      </a:r>
                      <a:r>
                        <a:rPr lang="pl-PL" sz="1400" b="1" u="none" strike="noStrike" dirty="0" smtClean="0">
                          <a:effectLst/>
                          <a:latin typeface="Times New Roman" panose="02020603050405020304" pitchFamily="18" charset="0"/>
                          <a:cs typeface="Times New Roman" panose="02020603050405020304" pitchFamily="18" charset="0"/>
                        </a:rPr>
                        <a:t>w trybie działań doraźnych</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33</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6</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66</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11"/>
                  </a:ext>
                </a:extLst>
              </a:tr>
              <a:tr h="486009">
                <a:tc>
                  <a:txBody>
                    <a:bodyPr/>
                    <a:lstStyle/>
                    <a:p>
                      <a:pPr algn="ctr" fontAlgn="ctr"/>
                      <a:r>
                        <a:rPr lang="pl-PL" sz="1400" b="1" u="none" strike="noStrike" dirty="0" smtClean="0">
                          <a:effectLst/>
                          <a:latin typeface="Times New Roman" panose="02020603050405020304" pitchFamily="18" charset="0"/>
                          <a:cs typeface="Times New Roman" panose="02020603050405020304" pitchFamily="18" charset="0"/>
                        </a:rPr>
                        <a:t>RAZEM:</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68</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18</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8</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l-PL" sz="1400" b="1" i="0" u="none" strike="noStrike" dirty="0" smtClean="0">
                          <a:solidFill>
                            <a:srgbClr val="000000"/>
                          </a:solidFill>
                          <a:effectLst/>
                          <a:latin typeface="Times New Roman" panose="02020603050405020304" pitchFamily="18" charset="0"/>
                          <a:cs typeface="Times New Roman" panose="02020603050405020304" pitchFamily="18" charset="0"/>
                        </a:rPr>
                        <a:t>124</a:t>
                      </a:r>
                      <a:endParaRPr lang="pl-PL"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984270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defRPr/>
            </a:pPr>
            <a:r>
              <a:rPr lang="pl-PL" sz="1600" dirty="0">
                <a:effectLst/>
                <a:latin typeface="Times New Roman" pitchFamily="18" charset="0"/>
                <a:cs typeface="Times New Roman" pitchFamily="18" charset="0"/>
              </a:rPr>
              <a:t>Wnioski wynikające ze sprawowanego nadzoru pedagogicznego </a:t>
            </a:r>
            <a:br>
              <a:rPr lang="pl-PL" sz="1600" dirty="0">
                <a:effectLst/>
                <a:latin typeface="Times New Roman" pitchFamily="18" charset="0"/>
                <a:cs typeface="Times New Roman" pitchFamily="18" charset="0"/>
              </a:rPr>
            </a:br>
            <a:r>
              <a:rPr lang="pl-PL" sz="1600" dirty="0">
                <a:effectLst/>
                <a:latin typeface="Times New Roman" pitchFamily="18" charset="0"/>
                <a:cs typeface="Times New Roman" pitchFamily="18" charset="0"/>
              </a:rPr>
              <a:t>ustalone w wyniku przeprowadzonych </a:t>
            </a:r>
            <a:r>
              <a:rPr lang="pl-PL" sz="1600" dirty="0" smtClean="0">
                <a:effectLst/>
                <a:latin typeface="Times New Roman" pitchFamily="18" charset="0"/>
                <a:cs typeface="Times New Roman" pitchFamily="18" charset="0"/>
              </a:rPr>
              <a:t>kontroli w trybie działań doraźnych </a:t>
            </a:r>
            <a:r>
              <a:rPr lang="pl-PL" sz="1600" dirty="0">
                <a:effectLst/>
                <a:latin typeface="Times New Roman" pitchFamily="18" charset="0"/>
                <a:cs typeface="Times New Roman" pitchFamily="18" charset="0"/>
              </a:rPr>
              <a:t>i innych kontroli </a:t>
            </a:r>
            <a:br>
              <a:rPr lang="pl-PL" sz="1600" dirty="0">
                <a:effectLst/>
                <a:latin typeface="Times New Roman" pitchFamily="18" charset="0"/>
                <a:cs typeface="Times New Roman" pitchFamily="18" charset="0"/>
              </a:rPr>
            </a:br>
            <a:r>
              <a:rPr lang="pl-PL" sz="1600" dirty="0">
                <a:effectLst/>
                <a:latin typeface="Times New Roman" pitchFamily="18" charset="0"/>
                <a:cs typeface="Times New Roman" pitchFamily="18" charset="0"/>
              </a:rPr>
              <a:t>wynikających z odrębnych przepisów</a:t>
            </a:r>
            <a:endParaRPr lang="pl-PL" sz="1600" dirty="0">
              <a:solidFill>
                <a:schemeClr val="tx2">
                  <a:lumMod val="75000"/>
                </a:schemeClr>
              </a:solidFill>
            </a:endParaRPr>
          </a:p>
        </p:txBody>
      </p:sp>
      <p:sp>
        <p:nvSpPr>
          <p:cNvPr id="58371" name="Symbol zastępczy zawartości 2"/>
          <p:cNvSpPr>
            <a:spLocks noGrp="1"/>
          </p:cNvSpPr>
          <p:nvPr>
            <p:ph idx="1"/>
          </p:nvPr>
        </p:nvSpPr>
        <p:spPr/>
        <p:txBody>
          <a:bodyPr/>
          <a:lstStyle/>
          <a:p>
            <a:pPr algn="ctr"/>
            <a:endParaRPr lang="pl-PL" sz="1800" b="1" dirty="0" smtClean="0">
              <a:latin typeface="Times New Roman" pitchFamily="18" charset="0"/>
              <a:cs typeface="Times New Roman" pitchFamily="18" charset="0"/>
            </a:endParaRPr>
          </a:p>
          <a:p>
            <a:pPr algn="ctr"/>
            <a:endParaRPr lang="pl-PL" b="1" dirty="0" smtClean="0">
              <a:latin typeface="Times New Roman" pitchFamily="18" charset="0"/>
              <a:cs typeface="Times New Roman" pitchFamily="18" charset="0"/>
            </a:endParaRPr>
          </a:p>
        </p:txBody>
      </p:sp>
      <p:sp>
        <p:nvSpPr>
          <p:cNvPr id="7" name="Symbol zastępczy daty 6"/>
          <p:cNvSpPr>
            <a:spLocks noGrp="1"/>
          </p:cNvSpPr>
          <p:nvPr>
            <p:ph type="dt" sz="half" idx="10"/>
          </p:nvPr>
        </p:nvSpPr>
        <p:spPr/>
        <p:txBody>
          <a:bodyPr/>
          <a:lstStyle/>
          <a:p>
            <a:pPr>
              <a:defRPr/>
            </a:pPr>
            <a:fld id="{0022AB95-6382-4921-B9DB-BF1A29D013DA}" type="datetime1">
              <a:rPr lang="pl-PL" smtClean="0"/>
              <a:pPr>
                <a:defRPr/>
              </a:pPr>
              <a:t>2017-08-28</a:t>
            </a:fld>
            <a:endParaRPr lang="pl-PL"/>
          </a:p>
        </p:txBody>
      </p:sp>
      <p:sp>
        <p:nvSpPr>
          <p:cNvPr id="4" name="Symbol zastępczy numeru slajdu 3"/>
          <p:cNvSpPr>
            <a:spLocks noGrp="1"/>
          </p:cNvSpPr>
          <p:nvPr>
            <p:ph type="sldNum" sz="quarter" idx="12"/>
          </p:nvPr>
        </p:nvSpPr>
        <p:spPr/>
        <p:txBody>
          <a:bodyPr/>
          <a:lstStyle/>
          <a:p>
            <a:pPr>
              <a:defRPr/>
            </a:pPr>
            <a:fld id="{26E020F9-DEAD-4E7E-9577-F4996FF70F93}" type="slidenum">
              <a:rPr lang="pl-PL" smtClean="0"/>
              <a:pPr>
                <a:defRPr/>
              </a:pPr>
              <a:t>17</a:t>
            </a:fld>
            <a:endParaRPr lang="pl-PL"/>
          </a:p>
        </p:txBody>
      </p:sp>
      <p:graphicFrame>
        <p:nvGraphicFramePr>
          <p:cNvPr id="8" name="Tabela 7"/>
          <p:cNvGraphicFramePr>
            <a:graphicFrameLocks noGrp="1"/>
          </p:cNvGraphicFramePr>
          <p:nvPr>
            <p:extLst>
              <p:ext uri="{D42A27DB-BD31-4B8C-83A1-F6EECF244321}">
                <p14:modId xmlns:p14="http://schemas.microsoft.com/office/powerpoint/2010/main" val="2334090857"/>
              </p:ext>
            </p:extLst>
          </p:nvPr>
        </p:nvGraphicFramePr>
        <p:xfrm>
          <a:off x="2" y="1229642"/>
          <a:ext cx="9905997" cy="5618148"/>
        </p:xfrm>
        <a:graphic>
          <a:graphicData uri="http://schemas.openxmlformats.org/drawingml/2006/table">
            <a:tbl>
              <a:tblPr>
                <a:tableStyleId>{5C22544A-7EE6-4342-B048-85BDC9FD1C3A}</a:tableStyleId>
              </a:tblPr>
              <a:tblGrid>
                <a:gridCol w="5593548">
                  <a:extLst>
                    <a:ext uri="{9D8B030D-6E8A-4147-A177-3AD203B41FA5}">
                      <a16:colId xmlns="" xmlns:a16="http://schemas.microsoft.com/office/drawing/2014/main" val="20000"/>
                    </a:ext>
                  </a:extLst>
                </a:gridCol>
                <a:gridCol w="341628">
                  <a:extLst>
                    <a:ext uri="{9D8B030D-6E8A-4147-A177-3AD203B41FA5}">
                      <a16:colId xmlns="" xmlns:a16="http://schemas.microsoft.com/office/drawing/2014/main" val="20001"/>
                    </a:ext>
                  </a:extLst>
                </a:gridCol>
                <a:gridCol w="427035">
                  <a:extLst>
                    <a:ext uri="{9D8B030D-6E8A-4147-A177-3AD203B41FA5}">
                      <a16:colId xmlns="" xmlns:a16="http://schemas.microsoft.com/office/drawing/2014/main" val="20002"/>
                    </a:ext>
                  </a:extLst>
                </a:gridCol>
                <a:gridCol w="427035">
                  <a:extLst>
                    <a:ext uri="{9D8B030D-6E8A-4147-A177-3AD203B41FA5}">
                      <a16:colId xmlns="" xmlns:a16="http://schemas.microsoft.com/office/drawing/2014/main" val="20003"/>
                    </a:ext>
                  </a:extLst>
                </a:gridCol>
                <a:gridCol w="427035">
                  <a:extLst>
                    <a:ext uri="{9D8B030D-6E8A-4147-A177-3AD203B41FA5}">
                      <a16:colId xmlns="" xmlns:a16="http://schemas.microsoft.com/office/drawing/2014/main" val="20004"/>
                    </a:ext>
                  </a:extLst>
                </a:gridCol>
                <a:gridCol w="341628">
                  <a:extLst>
                    <a:ext uri="{9D8B030D-6E8A-4147-A177-3AD203B41FA5}">
                      <a16:colId xmlns="" xmlns:a16="http://schemas.microsoft.com/office/drawing/2014/main" val="20005"/>
                    </a:ext>
                  </a:extLst>
                </a:gridCol>
                <a:gridCol w="569340">
                  <a:extLst>
                    <a:ext uri="{9D8B030D-6E8A-4147-A177-3AD203B41FA5}">
                      <a16:colId xmlns="" xmlns:a16="http://schemas.microsoft.com/office/drawing/2014/main" val="20006"/>
                    </a:ext>
                  </a:extLst>
                </a:gridCol>
                <a:gridCol w="341628">
                  <a:extLst>
                    <a:ext uri="{9D8B030D-6E8A-4147-A177-3AD203B41FA5}">
                      <a16:colId xmlns="" xmlns:a16="http://schemas.microsoft.com/office/drawing/2014/main" val="20007"/>
                    </a:ext>
                  </a:extLst>
                </a:gridCol>
                <a:gridCol w="341628">
                  <a:extLst>
                    <a:ext uri="{9D8B030D-6E8A-4147-A177-3AD203B41FA5}">
                      <a16:colId xmlns="" xmlns:a16="http://schemas.microsoft.com/office/drawing/2014/main" val="20010"/>
                    </a:ext>
                  </a:extLst>
                </a:gridCol>
                <a:gridCol w="362278">
                  <a:extLst>
                    <a:ext uri="{9D8B030D-6E8A-4147-A177-3AD203B41FA5}">
                      <a16:colId xmlns="" xmlns:a16="http://schemas.microsoft.com/office/drawing/2014/main" val="20011"/>
                    </a:ext>
                  </a:extLst>
                </a:gridCol>
                <a:gridCol w="733214">
                  <a:extLst>
                    <a:ext uri="{9D8B030D-6E8A-4147-A177-3AD203B41FA5}">
                      <a16:colId xmlns="" xmlns:a16="http://schemas.microsoft.com/office/drawing/2014/main" val="20012"/>
                    </a:ext>
                  </a:extLst>
                </a:gridCol>
              </a:tblGrid>
              <a:tr h="361227">
                <a:tc>
                  <a:txBody>
                    <a:bodyPr/>
                    <a:lstStyle/>
                    <a:p>
                      <a:pPr marL="0" indent="0" algn="l" fontAlgn="ctr"/>
                      <a:endParaRPr lang="pl-PL"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95000"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Przedszkole</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Szkoła podstawowa</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ctr"/>
                      <a:r>
                        <a:rPr lang="pl-PL" sz="1200" b="1" u="none" strike="noStrike" dirty="0" smtClean="0">
                          <a:effectLst/>
                          <a:latin typeface="Times New Roman" panose="02020603050405020304" pitchFamily="18" charset="0"/>
                          <a:cs typeface="Times New Roman" panose="02020603050405020304" pitchFamily="18" charset="0"/>
                        </a:rPr>
                        <a:t>Gimnazjum</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Liceum Ogólnokształcące</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Technikum</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Zasadnicza Szkoła Zawodowa</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Szkoła policealna</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PPP</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pl-PL" sz="1200" b="1" u="none" strike="noStrike" dirty="0">
                          <a:effectLst/>
                          <a:latin typeface="Times New Roman" panose="02020603050405020304" pitchFamily="18" charset="0"/>
                          <a:cs typeface="Times New Roman" panose="02020603050405020304" pitchFamily="18" charset="0"/>
                        </a:rPr>
                        <a:t>SOSW</a:t>
                      </a:r>
                      <a:endParaRPr lang="pl-PL"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fontAlgn="ctr"/>
                      <a:r>
                        <a:rPr lang="pl-PL" sz="1100" b="1" u="none" strike="noStrike" dirty="0">
                          <a:effectLst/>
                          <a:latin typeface="Times New Roman" panose="02020603050405020304" pitchFamily="18" charset="0"/>
                          <a:cs typeface="Times New Roman" panose="02020603050405020304" pitchFamily="18" charset="0"/>
                        </a:rPr>
                        <a:t>RAZEM</a:t>
                      </a:r>
                      <a:endParaRPr lang="pl-PL"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0"/>
                  </a:ext>
                </a:extLst>
              </a:tr>
              <a:tr h="10901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l-PL" sz="18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pl-PL" sz="1800" b="1" dirty="0" smtClean="0">
                          <a:solidFill>
                            <a:schemeClr val="tx1"/>
                          </a:solidFill>
                          <a:effectLst/>
                          <a:latin typeface="Times New Roman" panose="02020603050405020304" pitchFamily="18" charset="0"/>
                          <a:cs typeface="Times New Roman" panose="02020603050405020304" pitchFamily="18" charset="0"/>
                        </a:rPr>
                        <a:t>Obszary funkcjonowania </a:t>
                      </a:r>
                      <a:br>
                        <a:rPr lang="pl-PL" sz="1800" b="1" dirty="0" smtClean="0">
                          <a:solidFill>
                            <a:schemeClr val="tx1"/>
                          </a:solidFill>
                          <a:effectLst/>
                          <a:latin typeface="Times New Roman" panose="02020603050405020304" pitchFamily="18" charset="0"/>
                          <a:cs typeface="Times New Roman" panose="02020603050405020304" pitchFamily="18" charset="0"/>
                        </a:rPr>
                      </a:br>
                      <a:r>
                        <a:rPr lang="pl-PL" sz="1800" b="1" dirty="0" smtClean="0">
                          <a:solidFill>
                            <a:schemeClr val="tx1"/>
                          </a:solidFill>
                          <a:effectLst/>
                          <a:latin typeface="Times New Roman" panose="02020603050405020304" pitchFamily="18" charset="0"/>
                          <a:cs typeface="Times New Roman" panose="02020603050405020304" pitchFamily="18" charset="0"/>
                        </a:rPr>
                        <a:t>szkół i placówek </a:t>
                      </a:r>
                      <a:br>
                        <a:rPr lang="pl-PL" sz="1800" b="1" dirty="0" smtClean="0">
                          <a:solidFill>
                            <a:schemeClr val="tx1"/>
                          </a:solidFill>
                          <a:effectLst/>
                          <a:latin typeface="Times New Roman" panose="02020603050405020304" pitchFamily="18" charset="0"/>
                          <a:cs typeface="Times New Roman" panose="02020603050405020304" pitchFamily="18" charset="0"/>
                        </a:rPr>
                      </a:br>
                      <a:r>
                        <a:rPr lang="pl-PL" sz="1800" b="1" dirty="0" smtClean="0">
                          <a:solidFill>
                            <a:schemeClr val="tx1"/>
                          </a:solidFill>
                          <a:effectLst/>
                          <a:latin typeface="Times New Roman" panose="02020603050405020304" pitchFamily="18" charset="0"/>
                          <a:cs typeface="Times New Roman" panose="02020603050405020304" pitchFamily="18" charset="0"/>
                        </a:rPr>
                        <a:t>będące przedmiotem kontroli:</a:t>
                      </a:r>
                      <a:endParaRPr lang="pl-PL" sz="1800" b="1" dirty="0" smtClean="0">
                        <a:solidFill>
                          <a:schemeClr val="tx1"/>
                        </a:solidFill>
                        <a:effectLst/>
                        <a:latin typeface="Times New Roman" panose="02020603050405020304" pitchFamily="18" charset="0"/>
                        <a:ea typeface="Calibri"/>
                        <a:cs typeface="Times New Roman" panose="02020603050405020304" pitchFamily="18" charset="0"/>
                      </a:endParaRPr>
                    </a:p>
                    <a:p>
                      <a:pPr algn="l" fontAlgn="ctr"/>
                      <a:endParaRPr lang="pl-PL"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78" marR="8778"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fontAlgn="ctr"/>
                      <a:endParaRPr lang="pl-PL" sz="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103" marR="8103" marT="81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14832">
                <a:tc>
                  <a:txBody>
                    <a:bodyPr/>
                    <a:lstStyle/>
                    <a:p>
                      <a:pPr marL="171450" indent="-171450" algn="l">
                        <a:lnSpc>
                          <a:spcPct val="115000"/>
                        </a:lnSpc>
                        <a:spcAft>
                          <a:spcPts val="1000"/>
                        </a:spcAft>
                        <a:buClr>
                          <a:srgbClr val="FF0000"/>
                        </a:buClr>
                        <a:buFont typeface="Wingdings" panose="05000000000000000000" pitchFamily="2" charset="2"/>
                        <a:buChar char="Ø"/>
                      </a:pPr>
                      <a:r>
                        <a:rPr lang="pl-PL" sz="1200" b="1" dirty="0" smtClean="0">
                          <a:solidFill>
                            <a:srgbClr val="FF0000"/>
                          </a:solidFill>
                          <a:effectLst/>
                          <a:latin typeface="Times New Roman" panose="02020603050405020304" pitchFamily="18" charset="0"/>
                          <a:ea typeface="Calibri"/>
                          <a:cs typeface="Times New Roman" panose="02020603050405020304" pitchFamily="18" charset="0"/>
                        </a:rPr>
                        <a:t>zapewnienie </a:t>
                      </a:r>
                      <a:r>
                        <a:rPr lang="pl-PL" sz="1200" b="1" dirty="0">
                          <a:solidFill>
                            <a:srgbClr val="FF0000"/>
                          </a:solidFill>
                          <a:effectLst/>
                          <a:latin typeface="Times New Roman" panose="02020603050405020304" pitchFamily="18" charset="0"/>
                          <a:ea typeface="Calibri"/>
                          <a:cs typeface="Times New Roman" panose="02020603050405020304" pitchFamily="18" charset="0"/>
                        </a:rPr>
                        <a:t>uczniom bezpiecznych </a:t>
                      </a:r>
                      <a:r>
                        <a:rPr lang="pl-PL" sz="1200" b="1" dirty="0" smtClean="0">
                          <a:solidFill>
                            <a:srgbClr val="FF0000"/>
                          </a:solidFill>
                          <a:effectLst/>
                          <a:latin typeface="Times New Roman" panose="02020603050405020304" pitchFamily="18" charset="0"/>
                          <a:ea typeface="Calibri"/>
                          <a:cs typeface="Times New Roman" panose="02020603050405020304" pitchFamily="18" charset="0"/>
                        </a:rPr>
                        <a:t>i </a:t>
                      </a:r>
                      <a:r>
                        <a:rPr lang="pl-PL" sz="1200" b="1" dirty="0">
                          <a:solidFill>
                            <a:srgbClr val="FF0000"/>
                          </a:solidFill>
                          <a:effectLst/>
                          <a:latin typeface="Times New Roman" panose="02020603050405020304" pitchFamily="18" charset="0"/>
                          <a:ea typeface="Calibri"/>
                          <a:cs typeface="Times New Roman" panose="02020603050405020304" pitchFamily="18" charset="0"/>
                        </a:rPr>
                        <a:t>higienicznych warunków nauki, wychowania </a:t>
                      </a:r>
                      <a:r>
                        <a:rPr lang="pl-PL" sz="1200" b="1" dirty="0" smtClean="0">
                          <a:solidFill>
                            <a:srgbClr val="FF0000"/>
                          </a:solidFill>
                          <a:effectLst/>
                          <a:latin typeface="Times New Roman" panose="02020603050405020304" pitchFamily="18" charset="0"/>
                          <a:ea typeface="Calibri"/>
                          <a:cs typeface="Times New Roman" panose="02020603050405020304" pitchFamily="18" charset="0"/>
                        </a:rPr>
                        <a:t>i opieki</a:t>
                      </a:r>
                      <a:endParaRPr lang="pl-PL" sz="1200" b="1" dirty="0">
                        <a:solidFill>
                          <a:srgbClr val="FF0000"/>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4</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25</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4</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2</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solidFill>
                            <a:srgbClr val="FF0000"/>
                          </a:solidFill>
                          <a:effectLst/>
                          <a:latin typeface="Times New Roman" panose="02020603050405020304" pitchFamily="18" charset="0"/>
                          <a:ea typeface="Calibri"/>
                          <a:cs typeface="Times New Roman" panose="02020603050405020304" pitchFamily="18" charset="0"/>
                        </a:rPr>
                        <a:t>37</a:t>
                      </a:r>
                      <a:endParaRPr lang="pl-PL" sz="1400" b="1" dirty="0">
                        <a:solidFill>
                          <a:srgbClr val="FF0000"/>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2"/>
                  </a:ext>
                </a:extLst>
              </a:tr>
              <a:tr h="1001851">
                <a:tc>
                  <a:txBody>
                    <a:bodyPr/>
                    <a:lstStyle/>
                    <a:p>
                      <a:pPr marL="171450" indent="-171450" algn="l">
                        <a:lnSpc>
                          <a:spcPct val="115000"/>
                        </a:lnSpc>
                        <a:spcAft>
                          <a:spcPts val="1000"/>
                        </a:spcAft>
                        <a:buClr>
                          <a:srgbClr val="FF0000"/>
                        </a:buClr>
                        <a:buFont typeface="Wingdings" panose="05000000000000000000" pitchFamily="2" charset="2"/>
                        <a:buChar char="Ø"/>
                      </a:pPr>
                      <a:r>
                        <a:rPr lang="pl-PL" sz="1200" b="0" dirty="0" smtClean="0">
                          <a:solidFill>
                            <a:schemeClr val="tx1"/>
                          </a:solidFill>
                          <a:effectLst/>
                          <a:latin typeface="Times New Roman" panose="02020603050405020304" pitchFamily="18" charset="0"/>
                          <a:ea typeface="Calibri"/>
                          <a:cs typeface="Times New Roman" panose="02020603050405020304" pitchFamily="18" charset="0"/>
                        </a:rPr>
                        <a:t>przestrzeganie </a:t>
                      </a:r>
                      <a:r>
                        <a:rPr lang="pl-PL" sz="1200" b="0" dirty="0">
                          <a:solidFill>
                            <a:schemeClr val="tx1"/>
                          </a:solidFill>
                          <a:effectLst/>
                          <a:latin typeface="Times New Roman" panose="02020603050405020304" pitchFamily="18" charset="0"/>
                          <a:ea typeface="Calibri"/>
                          <a:cs typeface="Times New Roman" panose="02020603050405020304" pitchFamily="18" charset="0"/>
                        </a:rPr>
                        <a:t>zasad oceniania, klasyfikowania i promowania uczniów oraz prowadzenia egzaminów, a także przestrzeganie przepisów dotyczących obowiązku szkolnego i obowiązku </a:t>
                      </a:r>
                      <a:r>
                        <a:rPr lang="pl-PL" sz="1200" b="0" dirty="0" smtClean="0">
                          <a:solidFill>
                            <a:schemeClr val="tx1"/>
                          </a:solidFill>
                          <a:effectLst/>
                          <a:latin typeface="Times New Roman" panose="02020603050405020304" pitchFamily="18" charset="0"/>
                          <a:ea typeface="Calibri"/>
                          <a:cs typeface="Times New Roman" panose="02020603050405020304" pitchFamily="18" charset="0"/>
                        </a:rPr>
                        <a:t>nauki, w szczególności niestosowanie</a:t>
                      </a:r>
                      <a:r>
                        <a:rPr lang="pl-PL" sz="1200" b="0" baseline="0" dirty="0" smtClean="0">
                          <a:solidFill>
                            <a:schemeClr val="tx1"/>
                          </a:solidFill>
                          <a:effectLst/>
                          <a:latin typeface="Times New Roman" panose="02020603050405020304" pitchFamily="18" charset="0"/>
                          <a:ea typeface="Calibri"/>
                          <a:cs typeface="Times New Roman" panose="02020603050405020304" pitchFamily="18" charset="0"/>
                        </a:rPr>
                        <a:t> przez nauczycieli </a:t>
                      </a:r>
                      <a:br>
                        <a:rPr lang="pl-PL" sz="1200" b="0" baseline="0" dirty="0" smtClean="0">
                          <a:solidFill>
                            <a:schemeClr val="tx1"/>
                          </a:solidFill>
                          <a:effectLst/>
                          <a:latin typeface="Times New Roman" panose="02020603050405020304" pitchFamily="18" charset="0"/>
                          <a:ea typeface="Calibri"/>
                          <a:cs typeface="Times New Roman" panose="02020603050405020304" pitchFamily="18" charset="0"/>
                        </a:rPr>
                      </a:br>
                      <a:r>
                        <a:rPr lang="pl-PL" sz="1200" b="0" baseline="0" dirty="0" smtClean="0">
                          <a:solidFill>
                            <a:schemeClr val="tx1"/>
                          </a:solidFill>
                          <a:effectLst/>
                          <a:latin typeface="Times New Roman" panose="02020603050405020304" pitchFamily="18" charset="0"/>
                          <a:ea typeface="Calibri"/>
                          <a:cs typeface="Times New Roman" panose="02020603050405020304" pitchFamily="18" charset="0"/>
                        </a:rPr>
                        <a:t>w ocenianiu bieżącym zapisów WO</a:t>
                      </a:r>
                      <a:endParaRPr lang="pl-PL" sz="1200" b="0"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endParaRPr lang="pl-PL" sz="1400" b="0" dirty="0">
                        <a:solidFill>
                          <a:schemeClr val="tx1"/>
                        </a:solidFill>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r>
                        <a:rPr lang="pl-PL" sz="1400" b="1" dirty="0" smtClean="0">
                          <a:solidFill>
                            <a:schemeClr val="tx1"/>
                          </a:solidFill>
                          <a:effectLst/>
                          <a:latin typeface="Times New Roman" panose="02020603050405020304" pitchFamily="18" charset="0"/>
                          <a:ea typeface="Calibri"/>
                          <a:cs typeface="Times New Roman" panose="02020603050405020304" pitchFamily="18" charset="0"/>
                        </a:rPr>
                        <a:t>3</a:t>
                      </a: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solidFill>
                            <a:schemeClr val="tx1"/>
                          </a:solidFill>
                          <a:effectLst/>
                          <a:latin typeface="Times New Roman" panose="02020603050405020304" pitchFamily="18" charset="0"/>
                          <a:ea typeface="Calibri"/>
                          <a:cs typeface="Times New Roman" panose="02020603050405020304" pitchFamily="18" charset="0"/>
                        </a:rPr>
                        <a:t>2</a:t>
                      </a: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solidFill>
                            <a:schemeClr val="tx1"/>
                          </a:solidFill>
                          <a:effectLst/>
                          <a:latin typeface="Times New Roman" panose="02020603050405020304" pitchFamily="18" charset="0"/>
                          <a:ea typeface="Calibri"/>
                          <a:cs typeface="Times New Roman" panose="02020603050405020304" pitchFamily="18" charset="0"/>
                        </a:rPr>
                        <a:t>2</a:t>
                      </a: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solidFill>
                            <a:schemeClr val="tx1"/>
                          </a:solidFill>
                          <a:effectLst/>
                          <a:latin typeface="Times New Roman" panose="02020603050405020304" pitchFamily="18" charset="0"/>
                          <a:ea typeface="Calibri"/>
                          <a:cs typeface="Times New Roman" panose="02020603050405020304" pitchFamily="18" charset="0"/>
                        </a:rPr>
                        <a:t>1</a:t>
                      </a: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solidFill>
                            <a:schemeClr val="tx1"/>
                          </a:solidFill>
                          <a:effectLst/>
                          <a:latin typeface="Times New Roman" panose="02020603050405020304" pitchFamily="18" charset="0"/>
                          <a:ea typeface="Calibri"/>
                          <a:cs typeface="Times New Roman" panose="02020603050405020304" pitchFamily="18" charset="0"/>
                        </a:rPr>
                        <a:t>1</a:t>
                      </a: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solidFill>
                            <a:schemeClr val="tx1"/>
                          </a:solidFill>
                          <a:effectLst/>
                          <a:latin typeface="Times New Roman" panose="02020603050405020304" pitchFamily="18" charset="0"/>
                          <a:ea typeface="Calibri"/>
                          <a:cs typeface="Times New Roman" panose="02020603050405020304" pitchFamily="18" charset="0"/>
                        </a:rPr>
                        <a:t>9</a:t>
                      </a: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3"/>
                  </a:ext>
                </a:extLst>
              </a:tr>
              <a:tr h="261581">
                <a:tc>
                  <a:txBody>
                    <a:bodyPr/>
                    <a:lstStyle/>
                    <a:p>
                      <a:pPr marL="171450" indent="-171450" algn="l">
                        <a:lnSpc>
                          <a:spcPct val="115000"/>
                        </a:lnSpc>
                        <a:spcAft>
                          <a:spcPts val="1000"/>
                        </a:spcAft>
                        <a:buClr>
                          <a:srgbClr val="FF0000"/>
                        </a:buClr>
                        <a:buFont typeface="Wingdings" panose="05000000000000000000" pitchFamily="2" charset="2"/>
                        <a:buChar char="Ø"/>
                      </a:pPr>
                      <a:r>
                        <a:rPr lang="pl-PL" sz="1200" dirty="0" smtClean="0">
                          <a:effectLst/>
                          <a:latin typeface="Times New Roman" panose="02020603050405020304" pitchFamily="18" charset="0"/>
                          <a:ea typeface="Calibri"/>
                          <a:cs typeface="Times New Roman" panose="02020603050405020304" pitchFamily="18" charset="0"/>
                        </a:rPr>
                        <a:t>realizacja </a:t>
                      </a:r>
                      <a:r>
                        <a:rPr lang="pl-PL" sz="1200" dirty="0">
                          <a:effectLst/>
                          <a:latin typeface="Times New Roman" panose="02020603050405020304" pitchFamily="18" charset="0"/>
                          <a:ea typeface="Calibri"/>
                          <a:cs typeface="Times New Roman" panose="02020603050405020304" pitchFamily="18" charset="0"/>
                        </a:rPr>
                        <a:t>podstaw programowych i ramowych planów nauczania</a:t>
                      </a: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7</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3</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1</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13</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4"/>
                  </a:ext>
                </a:extLst>
              </a:tr>
              <a:tr h="422538">
                <a:tc>
                  <a:txBody>
                    <a:bodyPr/>
                    <a:lstStyle/>
                    <a:p>
                      <a:pPr marL="171450" lvl="0" indent="-171450" algn="l">
                        <a:lnSpc>
                          <a:spcPct val="115000"/>
                        </a:lnSpc>
                        <a:buClr>
                          <a:srgbClr val="FF0000"/>
                        </a:buClr>
                        <a:buFont typeface="Wingdings" panose="05000000000000000000" pitchFamily="2" charset="2"/>
                        <a:buChar char="Ø"/>
                      </a:pPr>
                      <a:r>
                        <a:rPr lang="pl-PL" sz="1200" dirty="0">
                          <a:effectLst/>
                          <a:latin typeface="Times New Roman" panose="02020603050405020304" pitchFamily="18" charset="0"/>
                          <a:cs typeface="Times New Roman" panose="02020603050405020304" pitchFamily="18" charset="0"/>
                        </a:rPr>
                        <a:t>przestrzeganie przez szkołę niepubliczną przepisów art. 7 ust. 3 ustawy o systemie oświaty</a:t>
                      </a: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0</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5"/>
                  </a:ext>
                </a:extLst>
              </a:tr>
              <a:tr h="261581">
                <a:tc>
                  <a:txBody>
                    <a:bodyPr/>
                    <a:lstStyle/>
                    <a:p>
                      <a:pPr marL="171450" indent="-171450" algn="l">
                        <a:lnSpc>
                          <a:spcPct val="115000"/>
                        </a:lnSpc>
                        <a:spcAft>
                          <a:spcPts val="1000"/>
                        </a:spcAft>
                        <a:buClr>
                          <a:srgbClr val="FF0000"/>
                        </a:buClr>
                        <a:buFont typeface="Wingdings" panose="05000000000000000000" pitchFamily="2" charset="2"/>
                        <a:buChar char="Ø"/>
                      </a:pPr>
                      <a:r>
                        <a:rPr lang="pl-PL" sz="1200" b="1" dirty="0" smtClean="0">
                          <a:solidFill>
                            <a:srgbClr val="FF0000"/>
                          </a:solidFill>
                          <a:effectLst/>
                          <a:latin typeface="Times New Roman" panose="02020603050405020304" pitchFamily="18" charset="0"/>
                          <a:ea typeface="Calibri"/>
                          <a:cs typeface="Times New Roman" panose="02020603050405020304" pitchFamily="18" charset="0"/>
                        </a:rPr>
                        <a:t>przestrzeganie </a:t>
                      </a:r>
                      <a:r>
                        <a:rPr lang="pl-PL" sz="1200" b="1" dirty="0">
                          <a:solidFill>
                            <a:srgbClr val="FF0000"/>
                          </a:solidFill>
                          <a:effectLst/>
                          <a:latin typeface="Times New Roman" panose="02020603050405020304" pitchFamily="18" charset="0"/>
                          <a:ea typeface="Calibri"/>
                          <a:cs typeface="Times New Roman" panose="02020603050405020304" pitchFamily="18" charset="0"/>
                        </a:rPr>
                        <a:t>praw dziecka i praw ucznia</a:t>
                      </a: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24</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3</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2</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1</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solidFill>
                            <a:srgbClr val="FF0000"/>
                          </a:solidFill>
                          <a:effectLst/>
                          <a:latin typeface="Times New Roman" panose="02020603050405020304" pitchFamily="18" charset="0"/>
                          <a:ea typeface="Calibri"/>
                          <a:cs typeface="Times New Roman" panose="02020603050405020304" pitchFamily="18" charset="0"/>
                        </a:rPr>
                        <a:t>32</a:t>
                      </a:r>
                      <a:endParaRPr lang="pl-PL" sz="1400" b="1" dirty="0">
                        <a:solidFill>
                          <a:srgbClr val="FF0000"/>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6"/>
                  </a:ext>
                </a:extLst>
              </a:tr>
              <a:tr h="261581">
                <a:tc>
                  <a:txBody>
                    <a:bodyPr/>
                    <a:lstStyle/>
                    <a:p>
                      <a:pPr marL="171450" indent="-171450" algn="l">
                        <a:lnSpc>
                          <a:spcPct val="115000"/>
                        </a:lnSpc>
                        <a:spcAft>
                          <a:spcPts val="1000"/>
                        </a:spcAft>
                        <a:buClr>
                          <a:srgbClr val="FF0000"/>
                        </a:buClr>
                        <a:buFont typeface="Wingdings" panose="05000000000000000000" pitchFamily="2" charset="2"/>
                        <a:buChar char="Ø"/>
                      </a:pPr>
                      <a:r>
                        <a:rPr lang="pl-PL" sz="1200" dirty="0" smtClean="0">
                          <a:effectLst/>
                          <a:latin typeface="Times New Roman" panose="02020603050405020304" pitchFamily="18" charset="0"/>
                          <a:ea typeface="Calibri"/>
                          <a:cs typeface="Times New Roman" panose="02020603050405020304" pitchFamily="18" charset="0"/>
                        </a:rPr>
                        <a:t>przestrzeganie </a:t>
                      </a:r>
                      <a:r>
                        <a:rPr lang="pl-PL" sz="1200" dirty="0">
                          <a:effectLst/>
                          <a:latin typeface="Times New Roman" panose="02020603050405020304" pitchFamily="18" charset="0"/>
                          <a:ea typeface="Calibri"/>
                          <a:cs typeface="Times New Roman" panose="02020603050405020304" pitchFamily="18" charset="0"/>
                        </a:rPr>
                        <a:t>statutu szkoły lub placówki</a:t>
                      </a: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3</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5</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3</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2</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16</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7"/>
                  </a:ext>
                </a:extLst>
              </a:tr>
              <a:tr h="261581">
                <a:tc>
                  <a:txBody>
                    <a:bodyPr/>
                    <a:lstStyle/>
                    <a:p>
                      <a:pPr marL="171450" indent="-171450" algn="l">
                        <a:lnSpc>
                          <a:spcPct val="115000"/>
                        </a:lnSpc>
                        <a:spcAft>
                          <a:spcPts val="1000"/>
                        </a:spcAft>
                        <a:buClr>
                          <a:srgbClr val="FF0000"/>
                        </a:buClr>
                        <a:buFont typeface="Wingdings" panose="05000000000000000000" pitchFamily="2" charset="2"/>
                        <a:buChar char="Ø"/>
                      </a:pPr>
                      <a:r>
                        <a:rPr lang="pl-PL" sz="1200" dirty="0">
                          <a:effectLst/>
                          <a:latin typeface="Times New Roman" panose="02020603050405020304" pitchFamily="18" charset="0"/>
                          <a:ea typeface="Calibri"/>
                          <a:cs typeface="Times New Roman" panose="02020603050405020304" pitchFamily="18" charset="0"/>
                        </a:rPr>
                        <a:t>zgodność zatrudniania nauczycieli </a:t>
                      </a:r>
                      <a:r>
                        <a:rPr lang="pl-PL" sz="1200" dirty="0" smtClean="0">
                          <a:effectLst/>
                          <a:latin typeface="Times New Roman" panose="02020603050405020304" pitchFamily="18" charset="0"/>
                          <a:ea typeface="Calibri"/>
                          <a:cs typeface="Times New Roman" panose="02020603050405020304" pitchFamily="18" charset="0"/>
                        </a:rPr>
                        <a:t>z </a:t>
                      </a:r>
                      <a:r>
                        <a:rPr lang="pl-PL" sz="1200" dirty="0">
                          <a:effectLst/>
                          <a:latin typeface="Times New Roman" panose="02020603050405020304" pitchFamily="18" charset="0"/>
                          <a:ea typeface="Calibri"/>
                          <a:cs typeface="Times New Roman" panose="02020603050405020304" pitchFamily="18" charset="0"/>
                        </a:rPr>
                        <a:t>wymaganymi kwalifikacjami</a:t>
                      </a: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3</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1</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2</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9</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8"/>
                  </a:ext>
                </a:extLst>
              </a:tr>
              <a:tr h="563195">
                <a:tc>
                  <a:txBody>
                    <a:bodyPr/>
                    <a:lstStyle/>
                    <a:p>
                      <a:pPr marL="171450" indent="-171450" algn="l">
                        <a:lnSpc>
                          <a:spcPct val="115000"/>
                        </a:lnSpc>
                        <a:spcAft>
                          <a:spcPts val="1000"/>
                        </a:spcAft>
                        <a:buClr>
                          <a:srgbClr val="FF0000"/>
                        </a:buClr>
                        <a:buFont typeface="Wingdings" panose="05000000000000000000" pitchFamily="2" charset="2"/>
                        <a:buChar char="Ø"/>
                      </a:pPr>
                      <a:r>
                        <a:rPr lang="pl-PL" sz="1200" dirty="0" smtClean="0">
                          <a:effectLst/>
                          <a:latin typeface="Times New Roman" panose="02020603050405020304" pitchFamily="18" charset="0"/>
                          <a:ea typeface="Calibri"/>
                          <a:cs typeface="Times New Roman" panose="02020603050405020304" pitchFamily="18" charset="0"/>
                        </a:rPr>
                        <a:t>inne, </a:t>
                      </a:r>
                      <a:r>
                        <a:rPr lang="pl-PL" sz="1200" b="1" dirty="0" smtClean="0">
                          <a:effectLst/>
                          <a:latin typeface="Times New Roman" panose="02020603050405020304" pitchFamily="18" charset="0"/>
                          <a:ea typeface="Calibri"/>
                          <a:cs typeface="Times New Roman" panose="02020603050405020304" pitchFamily="18" charset="0"/>
                        </a:rPr>
                        <a:t>w szczególności  dotyczące </a:t>
                      </a:r>
                      <a:r>
                        <a:rPr lang="pl-PL" sz="1200" b="1" dirty="0" smtClean="0">
                          <a:solidFill>
                            <a:srgbClr val="FF0000"/>
                          </a:solidFill>
                          <a:effectLst/>
                          <a:latin typeface="Times New Roman" panose="02020603050405020304" pitchFamily="18" charset="0"/>
                          <a:ea typeface="Calibri"/>
                          <a:cs typeface="Times New Roman" panose="02020603050405020304" pitchFamily="18" charset="0"/>
                        </a:rPr>
                        <a:t>nieprawidłowego sprawowania nadzoru pedagogicznego przez dyrektora szkoły, niewłaściwej współpracy</a:t>
                      </a:r>
                      <a:r>
                        <a:rPr lang="pl-PL" sz="1200" b="1" baseline="0" dirty="0" smtClean="0">
                          <a:solidFill>
                            <a:srgbClr val="FF0000"/>
                          </a:solidFill>
                          <a:effectLst/>
                          <a:latin typeface="Times New Roman" panose="02020603050405020304" pitchFamily="18" charset="0"/>
                          <a:ea typeface="Calibri"/>
                          <a:cs typeface="Times New Roman" panose="02020603050405020304" pitchFamily="18" charset="0"/>
                        </a:rPr>
                        <a:t> z rodzicami, pomocy psychologiczno-pedagogicznej</a:t>
                      </a:r>
                      <a:endParaRPr lang="pl-PL" sz="1200" b="1" dirty="0">
                        <a:solidFill>
                          <a:srgbClr val="FF0000"/>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3</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4</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2</a:t>
                      </a:r>
                      <a:endParaRPr lang="pl-PL" sz="1400" b="1" dirty="0">
                        <a:effectLst/>
                        <a:latin typeface="Times New Roman" panose="02020603050405020304" pitchFamily="18" charset="0"/>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1000"/>
                        </a:spcAft>
                      </a:pPr>
                      <a:r>
                        <a:rPr lang="pl-PL" sz="1400" b="1" dirty="0" smtClean="0">
                          <a:solidFill>
                            <a:srgbClr val="FF0000"/>
                          </a:solidFill>
                          <a:effectLst/>
                          <a:latin typeface="Times New Roman" panose="02020603050405020304" pitchFamily="18" charset="0"/>
                          <a:ea typeface="Calibri"/>
                          <a:cs typeface="Times New Roman" panose="02020603050405020304" pitchFamily="18" charset="0"/>
                        </a:rPr>
                        <a:t>35</a:t>
                      </a:r>
                      <a:endParaRPr lang="pl-PL" sz="1400" b="1" dirty="0">
                        <a:solidFill>
                          <a:srgbClr val="FF0000"/>
                        </a:solidFill>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09"/>
                  </a:ext>
                </a:extLst>
              </a:tr>
              <a:tr h="629265">
                <a:tc>
                  <a:txBody>
                    <a:bodyPr/>
                    <a:lstStyle/>
                    <a:p>
                      <a:pPr algn="ctr">
                        <a:lnSpc>
                          <a:spcPct val="115000"/>
                        </a:lnSpc>
                        <a:spcAft>
                          <a:spcPts val="1000"/>
                        </a:spcAft>
                      </a:pPr>
                      <a:r>
                        <a:rPr lang="pl-PL" sz="1600" b="1" dirty="0" smtClean="0">
                          <a:effectLst/>
                          <a:latin typeface="Times New Roman" panose="02020603050405020304" pitchFamily="18" charset="0"/>
                          <a:ea typeface="Calibri"/>
                          <a:cs typeface="Times New Roman" panose="02020603050405020304" pitchFamily="18" charset="0"/>
                        </a:rPr>
                        <a:t>Razem: </a:t>
                      </a:r>
                      <a:endParaRPr lang="pl-PL" sz="16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89</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17</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5</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151</a:t>
                      </a:r>
                      <a:endParaRPr lang="pl-PL" sz="1400" b="1"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 xmlns:a16="http://schemas.microsoft.com/office/drawing/2014/main" val="10010"/>
                  </a:ext>
                </a:extLst>
              </a:tr>
            </a:tbl>
          </a:graphicData>
        </a:graphic>
      </p:graphicFrame>
      <p:sp>
        <p:nvSpPr>
          <p:cNvPr id="3" name="pole tekstowe 2"/>
          <p:cNvSpPr txBox="1"/>
          <p:nvPr/>
        </p:nvSpPr>
        <p:spPr>
          <a:xfrm>
            <a:off x="1496618" y="154670"/>
            <a:ext cx="7824870" cy="8925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endParaRPr lang="pl-PL" sz="800" b="1" dirty="0" smtClean="0">
              <a:latin typeface="Times New Roman" panose="02020603050405020304" pitchFamily="18" charset="0"/>
              <a:cs typeface="Times New Roman" panose="02020603050405020304" pitchFamily="18" charset="0"/>
            </a:endParaRPr>
          </a:p>
          <a:p>
            <a:r>
              <a:rPr lang="pl-PL" b="1" dirty="0" smtClean="0">
                <a:latin typeface="Times New Roman" panose="02020603050405020304" pitchFamily="18" charset="0"/>
                <a:cs typeface="Times New Roman" panose="02020603050405020304" pitchFamily="18" charset="0"/>
              </a:rPr>
              <a:t>W </a:t>
            </a:r>
            <a:r>
              <a:rPr lang="pl-PL" b="1" smtClean="0">
                <a:latin typeface="Times New Roman" panose="02020603050405020304" pitchFamily="18" charset="0"/>
                <a:cs typeface="Times New Roman" panose="02020603050405020304" pitchFamily="18" charset="0"/>
              </a:rPr>
              <a:t>przypadku  79  </a:t>
            </a:r>
            <a:r>
              <a:rPr lang="pl-PL" b="1" dirty="0" smtClean="0">
                <a:latin typeface="Times New Roman" panose="02020603050405020304" pitchFamily="18" charset="0"/>
                <a:cs typeface="Times New Roman" panose="02020603050405020304" pitchFamily="18" charset="0"/>
              </a:rPr>
              <a:t>kontroli w trybie działań doraźnych wydano 151 zaleceń.</a:t>
            </a:r>
            <a:br>
              <a:rPr lang="pl-PL" b="1" dirty="0" smtClean="0">
                <a:latin typeface="Times New Roman" panose="02020603050405020304" pitchFamily="18" charset="0"/>
                <a:cs typeface="Times New Roman" panose="02020603050405020304" pitchFamily="18" charset="0"/>
              </a:rPr>
            </a:br>
            <a:r>
              <a:rPr lang="pl-PL" b="1" dirty="0" smtClean="0">
                <a:latin typeface="Times New Roman" panose="02020603050405020304" pitchFamily="18" charset="0"/>
                <a:cs typeface="Times New Roman" panose="02020603050405020304" pitchFamily="18" charset="0"/>
              </a:rPr>
              <a:t>W przypadku  45  kontroli w trybie działań doraźnych nie wydano zaleceń.</a:t>
            </a:r>
          </a:p>
          <a:p>
            <a:pPr algn="ctr"/>
            <a:endParaRPr lang="pl-PL" sz="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18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28664" y="129894"/>
            <a:ext cx="7816508" cy="928694"/>
          </a:xfrm>
        </p:spPr>
        <p:txBody>
          <a:bodyPr>
            <a:normAutofit/>
          </a:bodyPr>
          <a:lstStyle/>
          <a:p>
            <a:pPr algn="ctr">
              <a:defRPr/>
            </a:pPr>
            <a:r>
              <a:rPr lang="pl-PL" sz="1800" dirty="0">
                <a:solidFill>
                  <a:srgbClr val="000099"/>
                </a:solidFill>
                <a:latin typeface="Times New Roman" pitchFamily="18" charset="0"/>
                <a:cs typeface="Times New Roman" pitchFamily="18" charset="0"/>
              </a:rPr>
              <a:t>Wnioski wynikające ze sprawowanego nadzoru pedagogicznego </a:t>
            </a:r>
            <a:br>
              <a:rPr lang="pl-PL" sz="1800" dirty="0">
                <a:solidFill>
                  <a:srgbClr val="000099"/>
                </a:solidFill>
                <a:latin typeface="Times New Roman" pitchFamily="18" charset="0"/>
                <a:cs typeface="Times New Roman" pitchFamily="18" charset="0"/>
              </a:rPr>
            </a:br>
            <a:r>
              <a:rPr lang="pl-PL" sz="1800" dirty="0">
                <a:solidFill>
                  <a:srgbClr val="000099"/>
                </a:solidFill>
                <a:latin typeface="Times New Roman" pitchFamily="18" charset="0"/>
                <a:cs typeface="Times New Roman" pitchFamily="18" charset="0"/>
              </a:rPr>
              <a:t>ustalone w wyniku przeprowadzonych </a:t>
            </a:r>
            <a:r>
              <a:rPr lang="pl-PL" sz="1800" dirty="0" smtClean="0">
                <a:solidFill>
                  <a:srgbClr val="000099"/>
                </a:solidFill>
                <a:latin typeface="Times New Roman" pitchFamily="18" charset="0"/>
                <a:cs typeface="Times New Roman" pitchFamily="18" charset="0"/>
              </a:rPr>
              <a:t>kontroli w trybie działań doraźnych </a:t>
            </a:r>
            <a:br>
              <a:rPr lang="pl-PL" sz="1800" dirty="0" smtClean="0">
                <a:solidFill>
                  <a:srgbClr val="000099"/>
                </a:solidFill>
                <a:latin typeface="Times New Roman" pitchFamily="18" charset="0"/>
                <a:cs typeface="Times New Roman" pitchFamily="18" charset="0"/>
              </a:rPr>
            </a:br>
            <a:r>
              <a:rPr lang="pl-PL" sz="1800" dirty="0" smtClean="0">
                <a:solidFill>
                  <a:srgbClr val="000099"/>
                </a:solidFill>
                <a:latin typeface="Times New Roman" pitchFamily="18" charset="0"/>
                <a:cs typeface="Times New Roman" pitchFamily="18" charset="0"/>
              </a:rPr>
              <a:t>i </a:t>
            </a:r>
            <a:r>
              <a:rPr lang="pl-PL" sz="1800" dirty="0">
                <a:solidFill>
                  <a:srgbClr val="000099"/>
                </a:solidFill>
                <a:latin typeface="Times New Roman" pitchFamily="18" charset="0"/>
                <a:cs typeface="Times New Roman" pitchFamily="18" charset="0"/>
              </a:rPr>
              <a:t>innych kontroli </a:t>
            </a:r>
            <a:r>
              <a:rPr lang="pl-PL" sz="1800" dirty="0" smtClean="0">
                <a:solidFill>
                  <a:srgbClr val="000099"/>
                </a:solidFill>
                <a:latin typeface="Times New Roman" pitchFamily="18" charset="0"/>
                <a:cs typeface="Times New Roman" pitchFamily="18" charset="0"/>
              </a:rPr>
              <a:t>wynikających </a:t>
            </a:r>
            <a:r>
              <a:rPr lang="pl-PL" sz="1800" dirty="0">
                <a:solidFill>
                  <a:srgbClr val="000099"/>
                </a:solidFill>
                <a:latin typeface="Times New Roman" pitchFamily="18" charset="0"/>
                <a:cs typeface="Times New Roman" pitchFamily="18" charset="0"/>
              </a:rPr>
              <a:t>z odrębnych przepisów</a:t>
            </a:r>
            <a:endParaRPr lang="pl-PL" sz="1800" b="0" dirty="0">
              <a:solidFill>
                <a:schemeClr val="tx2">
                  <a:lumMod val="75000"/>
                </a:schemeClr>
              </a:solidFill>
            </a:endParaRPr>
          </a:p>
        </p:txBody>
      </p:sp>
      <p:sp>
        <p:nvSpPr>
          <p:cNvPr id="58371" name="Symbol zastępczy zawartości 2"/>
          <p:cNvSpPr>
            <a:spLocks noGrp="1"/>
          </p:cNvSpPr>
          <p:nvPr>
            <p:ph idx="1"/>
          </p:nvPr>
        </p:nvSpPr>
        <p:spPr/>
        <p:txBody>
          <a:bodyPr/>
          <a:lstStyle/>
          <a:p>
            <a:pPr algn="ctr"/>
            <a:endParaRPr lang="pl-PL" sz="1800" b="1" dirty="0" smtClean="0">
              <a:latin typeface="Times New Roman" pitchFamily="18" charset="0"/>
              <a:cs typeface="Times New Roman" pitchFamily="18" charset="0"/>
            </a:endParaRPr>
          </a:p>
          <a:p>
            <a:pPr algn="ctr"/>
            <a:endParaRPr lang="pl-PL" b="1" dirty="0" smtClean="0">
              <a:latin typeface="Times New Roman" pitchFamily="18" charset="0"/>
              <a:cs typeface="Times New Roman" pitchFamily="18" charset="0"/>
            </a:endParaRPr>
          </a:p>
        </p:txBody>
      </p:sp>
      <p:sp>
        <p:nvSpPr>
          <p:cNvPr id="7" name="Symbol zastępczy daty 6"/>
          <p:cNvSpPr>
            <a:spLocks noGrp="1"/>
          </p:cNvSpPr>
          <p:nvPr>
            <p:ph type="dt" sz="half" idx="10"/>
          </p:nvPr>
        </p:nvSpPr>
        <p:spPr/>
        <p:txBody>
          <a:bodyPr/>
          <a:lstStyle/>
          <a:p>
            <a:pPr>
              <a:defRPr/>
            </a:pPr>
            <a:fld id="{0022AB95-6382-4921-B9DB-BF1A29D013DA}" type="datetime1">
              <a:rPr lang="pl-PL" smtClean="0"/>
              <a:pPr>
                <a:defRPr/>
              </a:pPr>
              <a:t>2017-08-28</a:t>
            </a:fld>
            <a:endParaRPr lang="pl-PL"/>
          </a:p>
        </p:txBody>
      </p:sp>
      <p:sp>
        <p:nvSpPr>
          <p:cNvPr id="4" name="Symbol zastępczy numeru slajdu 3"/>
          <p:cNvSpPr>
            <a:spLocks noGrp="1"/>
          </p:cNvSpPr>
          <p:nvPr>
            <p:ph type="sldNum" sz="quarter" idx="12"/>
          </p:nvPr>
        </p:nvSpPr>
        <p:spPr/>
        <p:txBody>
          <a:bodyPr/>
          <a:lstStyle/>
          <a:p>
            <a:pPr>
              <a:defRPr/>
            </a:pPr>
            <a:fld id="{26E020F9-DEAD-4E7E-9577-F4996FF70F93}" type="slidenum">
              <a:rPr lang="pl-PL" smtClean="0"/>
              <a:pPr>
                <a:defRPr/>
              </a:pPr>
              <a:t>18</a:t>
            </a:fld>
            <a:endParaRPr lang="pl-PL"/>
          </a:p>
        </p:txBody>
      </p:sp>
      <p:graphicFrame>
        <p:nvGraphicFramePr>
          <p:cNvPr id="8" name="Tabela 7"/>
          <p:cNvGraphicFramePr>
            <a:graphicFrameLocks noGrp="1"/>
          </p:cNvGraphicFramePr>
          <p:nvPr>
            <p:extLst>
              <p:ext uri="{D42A27DB-BD31-4B8C-83A1-F6EECF244321}">
                <p14:modId xmlns:p14="http://schemas.microsoft.com/office/powerpoint/2010/main" val="1638652486"/>
              </p:ext>
            </p:extLst>
          </p:nvPr>
        </p:nvGraphicFramePr>
        <p:xfrm>
          <a:off x="4106" y="1307402"/>
          <a:ext cx="9906001" cy="5521925"/>
        </p:xfrm>
        <a:graphic>
          <a:graphicData uri="http://schemas.openxmlformats.org/drawingml/2006/table">
            <a:tbl>
              <a:tblPr>
                <a:tableStyleId>{5C22544A-7EE6-4342-B048-85BDC9FD1C3A}</a:tableStyleId>
              </a:tblPr>
              <a:tblGrid>
                <a:gridCol w="4008487">
                  <a:extLst>
                    <a:ext uri="{9D8B030D-6E8A-4147-A177-3AD203B41FA5}">
                      <a16:colId xmlns:a16="http://schemas.microsoft.com/office/drawing/2014/main" xmlns="" val="20000"/>
                    </a:ext>
                  </a:extLst>
                </a:gridCol>
                <a:gridCol w="469351">
                  <a:extLst>
                    <a:ext uri="{9D8B030D-6E8A-4147-A177-3AD203B41FA5}">
                      <a16:colId xmlns:a16="http://schemas.microsoft.com/office/drawing/2014/main" xmlns="" val="20001"/>
                    </a:ext>
                  </a:extLst>
                </a:gridCol>
                <a:gridCol w="469351">
                  <a:extLst>
                    <a:ext uri="{9D8B030D-6E8A-4147-A177-3AD203B41FA5}">
                      <a16:colId xmlns:a16="http://schemas.microsoft.com/office/drawing/2014/main" xmlns="" val="20002"/>
                    </a:ext>
                  </a:extLst>
                </a:gridCol>
                <a:gridCol w="469351">
                  <a:extLst>
                    <a:ext uri="{9D8B030D-6E8A-4147-A177-3AD203B41FA5}">
                      <a16:colId xmlns:a16="http://schemas.microsoft.com/office/drawing/2014/main" xmlns="" val="20003"/>
                    </a:ext>
                  </a:extLst>
                </a:gridCol>
                <a:gridCol w="469351">
                  <a:extLst>
                    <a:ext uri="{9D8B030D-6E8A-4147-A177-3AD203B41FA5}">
                      <a16:colId xmlns:a16="http://schemas.microsoft.com/office/drawing/2014/main" xmlns="" val="20004"/>
                    </a:ext>
                  </a:extLst>
                </a:gridCol>
                <a:gridCol w="469351">
                  <a:extLst>
                    <a:ext uri="{9D8B030D-6E8A-4147-A177-3AD203B41FA5}">
                      <a16:colId xmlns:a16="http://schemas.microsoft.com/office/drawing/2014/main" xmlns="" val="20005"/>
                    </a:ext>
                  </a:extLst>
                </a:gridCol>
                <a:gridCol w="469351">
                  <a:extLst>
                    <a:ext uri="{9D8B030D-6E8A-4147-A177-3AD203B41FA5}">
                      <a16:colId xmlns:a16="http://schemas.microsoft.com/office/drawing/2014/main" xmlns="" val="20006"/>
                    </a:ext>
                  </a:extLst>
                </a:gridCol>
                <a:gridCol w="469351">
                  <a:extLst>
                    <a:ext uri="{9D8B030D-6E8A-4147-A177-3AD203B41FA5}">
                      <a16:colId xmlns:a16="http://schemas.microsoft.com/office/drawing/2014/main" xmlns="" val="20007"/>
                    </a:ext>
                  </a:extLst>
                </a:gridCol>
                <a:gridCol w="469351">
                  <a:extLst>
                    <a:ext uri="{9D8B030D-6E8A-4147-A177-3AD203B41FA5}">
                      <a16:colId xmlns:a16="http://schemas.microsoft.com/office/drawing/2014/main" xmlns="" val="20008"/>
                    </a:ext>
                  </a:extLst>
                </a:gridCol>
                <a:gridCol w="469351">
                  <a:extLst>
                    <a:ext uri="{9D8B030D-6E8A-4147-A177-3AD203B41FA5}">
                      <a16:colId xmlns:a16="http://schemas.microsoft.com/office/drawing/2014/main" xmlns="" val="20009"/>
                    </a:ext>
                  </a:extLst>
                </a:gridCol>
                <a:gridCol w="469351">
                  <a:extLst>
                    <a:ext uri="{9D8B030D-6E8A-4147-A177-3AD203B41FA5}">
                      <a16:colId xmlns:a16="http://schemas.microsoft.com/office/drawing/2014/main" xmlns="" val="20010"/>
                    </a:ext>
                  </a:extLst>
                </a:gridCol>
                <a:gridCol w="469351">
                  <a:extLst>
                    <a:ext uri="{9D8B030D-6E8A-4147-A177-3AD203B41FA5}">
                      <a16:colId xmlns:a16="http://schemas.microsoft.com/office/drawing/2014/main" xmlns="" val="20011"/>
                    </a:ext>
                  </a:extLst>
                </a:gridCol>
                <a:gridCol w="734653">
                  <a:extLst>
                    <a:ext uri="{9D8B030D-6E8A-4147-A177-3AD203B41FA5}">
                      <a16:colId xmlns:a16="http://schemas.microsoft.com/office/drawing/2014/main" xmlns="" val="20014"/>
                    </a:ext>
                  </a:extLst>
                </a:gridCol>
              </a:tblGrid>
              <a:tr h="180464">
                <a:tc>
                  <a:txBody>
                    <a:bodyPr/>
                    <a:lstStyle/>
                    <a:p>
                      <a:pPr>
                        <a:lnSpc>
                          <a:spcPct val="115000"/>
                        </a:lnSpc>
                      </a:pPr>
                      <a:endParaRPr lang="pl-PL" sz="800" dirty="0">
                        <a:effectLst/>
                        <a:latin typeface="Calibri"/>
                      </a:endParaRPr>
                    </a:p>
                  </a:txBody>
                  <a:tcPr marL="259608"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Przedszkole</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E89D"/>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Szkoła podstawowa</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15000"/>
                        </a:lnSpc>
                        <a:spcAft>
                          <a:spcPts val="1000"/>
                        </a:spcAft>
                      </a:pPr>
                      <a:r>
                        <a:rPr lang="pl-PL" sz="1200" b="1" dirty="0" smtClean="0">
                          <a:effectLst/>
                          <a:latin typeface="Times New Roman" panose="02020603050405020304" pitchFamily="18" charset="0"/>
                          <a:cs typeface="Times New Roman" panose="02020603050405020304" pitchFamily="18" charset="0"/>
                        </a:rPr>
                        <a:t>Gimnazjum</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Liceum Ogólnokształcące</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Technikum</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Zasadnicza Szkoła Zawodowa</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Szkoła policealna</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Liceum dla dorosłych</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Szkoła policealna dla dorosłych</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PPP</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Aft>
                          <a:spcPts val="1000"/>
                        </a:spcAft>
                      </a:pPr>
                      <a:r>
                        <a:rPr lang="pl-PL" sz="1200" b="1" dirty="0">
                          <a:effectLst/>
                          <a:latin typeface="Times New Roman" panose="02020603050405020304" pitchFamily="18" charset="0"/>
                          <a:cs typeface="Times New Roman" panose="02020603050405020304" pitchFamily="18" charset="0"/>
                        </a:rPr>
                        <a:t>SOSW</a:t>
                      </a:r>
                      <a:endParaRPr lang="pl-PL" sz="1200" b="1" dirty="0">
                        <a:effectLst/>
                        <a:latin typeface="Times New Roman" panose="02020603050405020304" pitchFamily="18" charset="0"/>
                        <a:ea typeface="Calibri"/>
                        <a:cs typeface="Times New Roman" panose="02020603050405020304" pitchFamily="18" charset="0"/>
                      </a:endParaRPr>
                    </a:p>
                  </a:txBody>
                  <a:tcPr marL="5880" marR="5880" marT="588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71755" marR="71755">
                        <a:lnSpc>
                          <a:spcPct val="115000"/>
                        </a:lnSpc>
                        <a:spcAft>
                          <a:spcPts val="1000"/>
                        </a:spcAft>
                      </a:pPr>
                      <a:r>
                        <a:rPr lang="pl-PL" sz="1400" b="1" dirty="0">
                          <a:solidFill>
                            <a:srgbClr val="FF0000"/>
                          </a:solidFill>
                          <a:effectLst/>
                          <a:latin typeface="Times New Roman" panose="02020603050405020304" pitchFamily="18" charset="0"/>
                          <a:cs typeface="Times New Roman" panose="02020603050405020304" pitchFamily="18" charset="0"/>
                        </a:rPr>
                        <a:t>RAZEM:</a:t>
                      </a:r>
                      <a:endParaRPr lang="pl-PL" sz="1400" b="1" dirty="0">
                        <a:solidFill>
                          <a:srgbClr val="FF0000"/>
                        </a:solidFill>
                        <a:effectLst/>
                        <a:latin typeface="Times New Roman" panose="02020603050405020304" pitchFamily="18" charset="0"/>
                        <a:ea typeface="Calibri"/>
                        <a:cs typeface="Times New Roman" panose="02020603050405020304" pitchFamily="18"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1410699">
                <a:tc>
                  <a:txBody>
                    <a:bodyPr/>
                    <a:lstStyle/>
                    <a:p>
                      <a:pPr marL="85725" indent="0" algn="ctr">
                        <a:lnSpc>
                          <a:spcPct val="115000"/>
                        </a:lnSpc>
                        <a:spcAft>
                          <a:spcPts val="1000"/>
                        </a:spcAft>
                      </a:pPr>
                      <a:r>
                        <a:rPr lang="pl-PL" sz="1800" b="1" dirty="0" smtClean="0">
                          <a:solidFill>
                            <a:schemeClr val="tx1"/>
                          </a:solidFill>
                          <a:effectLst/>
                          <a:latin typeface="Times New Roman" panose="02020603050405020304" pitchFamily="18" charset="0"/>
                          <a:cs typeface="Times New Roman" panose="02020603050405020304" pitchFamily="18" charset="0"/>
                        </a:rPr>
                        <a:t>Zgłaszane nieprawidłowości </a:t>
                      </a:r>
                      <a:br>
                        <a:rPr lang="pl-PL" sz="1800" b="1" dirty="0" smtClean="0">
                          <a:solidFill>
                            <a:schemeClr val="tx1"/>
                          </a:solidFill>
                          <a:effectLst/>
                          <a:latin typeface="Times New Roman" panose="02020603050405020304" pitchFamily="18" charset="0"/>
                          <a:cs typeface="Times New Roman" panose="02020603050405020304" pitchFamily="18" charset="0"/>
                        </a:rPr>
                      </a:br>
                      <a:r>
                        <a:rPr lang="pl-PL" sz="1800" b="1" dirty="0" smtClean="0">
                          <a:solidFill>
                            <a:schemeClr val="tx1"/>
                          </a:solidFill>
                          <a:effectLst/>
                          <a:latin typeface="Times New Roman" panose="02020603050405020304" pitchFamily="18" charset="0"/>
                          <a:cs typeface="Times New Roman" panose="02020603050405020304" pitchFamily="18" charset="0"/>
                        </a:rPr>
                        <a:t>w obszarach funkcjonowania </a:t>
                      </a:r>
                      <a:br>
                        <a:rPr lang="pl-PL" sz="1800" b="1" dirty="0" smtClean="0">
                          <a:solidFill>
                            <a:schemeClr val="tx1"/>
                          </a:solidFill>
                          <a:effectLst/>
                          <a:latin typeface="Times New Roman" panose="02020603050405020304" pitchFamily="18" charset="0"/>
                          <a:cs typeface="Times New Roman" panose="02020603050405020304" pitchFamily="18" charset="0"/>
                        </a:rPr>
                      </a:br>
                      <a:r>
                        <a:rPr lang="pl-PL" sz="1800" b="1" dirty="0" smtClean="0">
                          <a:solidFill>
                            <a:schemeClr val="tx1"/>
                          </a:solidFill>
                          <a:effectLst/>
                          <a:latin typeface="Times New Roman" panose="02020603050405020304" pitchFamily="18" charset="0"/>
                          <a:cs typeface="Times New Roman" panose="02020603050405020304" pitchFamily="18" charset="0"/>
                        </a:rPr>
                        <a:t>szkół i placówek:</a:t>
                      </a:r>
                      <a:endParaRPr lang="pl-PL" sz="1800" b="1" dirty="0">
                        <a:solidFill>
                          <a:schemeClr val="tx1"/>
                        </a:solidFill>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xmlns="" val="10001"/>
                  </a:ext>
                </a:extLst>
              </a:tr>
              <a:tr h="575890">
                <a:tc>
                  <a:txBody>
                    <a:bodyPr/>
                    <a:lstStyle/>
                    <a:p>
                      <a:pPr marL="257175" indent="-171450">
                        <a:lnSpc>
                          <a:spcPct val="115000"/>
                        </a:lnSpc>
                        <a:spcAft>
                          <a:spcPts val="1000"/>
                        </a:spcAft>
                        <a:buClr>
                          <a:srgbClr val="FF0000"/>
                        </a:buClr>
                        <a:buFont typeface="Wingdings" panose="05000000000000000000" pitchFamily="2" charset="2"/>
                        <a:buChar char="q"/>
                      </a:pPr>
                      <a:r>
                        <a:rPr lang="pl-PL" sz="1200" kern="1200" baseline="0" dirty="0" smtClean="0">
                          <a:solidFill>
                            <a:schemeClr val="dk1"/>
                          </a:solidFill>
                          <a:effectLst/>
                          <a:latin typeface="Times New Roman" panose="02020603050405020304" pitchFamily="18" charset="0"/>
                          <a:ea typeface="+mn-ea"/>
                          <a:cs typeface="Times New Roman" panose="02020603050405020304" pitchFamily="18" charset="0"/>
                        </a:rPr>
                        <a:t> z</a:t>
                      </a: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apewnienie uczniom bezpiecznych  i higienicznych warunków nauki, wychowania  i opieki, </a:t>
                      </a: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4</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25</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4</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pPr>
                      <a:endParaRPr lang="pl-PL" sz="1400" b="1" dirty="0">
                        <a:effectLst/>
                        <a:latin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2</a:t>
                      </a:r>
                      <a:endParaRPr lang="pl-PL" sz="1400" b="1" dirty="0">
                        <a:effectLst/>
                        <a:latin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a:effectLst/>
                          <a:latin typeface="Times New Roman" panose="02020603050405020304" pitchFamily="18" charset="0"/>
                          <a:ea typeface="Calibri"/>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a:effectLst/>
                          <a:latin typeface="Times New Roman" panose="02020603050405020304" pitchFamily="18" charset="0"/>
                          <a:ea typeface="Calibri"/>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a:effectLst/>
                          <a:latin typeface="Times New Roman" panose="02020603050405020304" pitchFamily="18" charset="0"/>
                          <a:ea typeface="Calibri"/>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pl-PL" sz="2800" b="1" dirty="0" smtClean="0">
                          <a:solidFill>
                            <a:srgbClr val="FF0000"/>
                          </a:solidFill>
                          <a:effectLst/>
                          <a:latin typeface="Times New Roman" panose="02020603050405020304" pitchFamily="18" charset="0"/>
                          <a:ea typeface="Calibri"/>
                          <a:cs typeface="Times New Roman" panose="02020603050405020304" pitchFamily="18" charset="0"/>
                        </a:rPr>
                        <a:t>37</a:t>
                      </a:r>
                      <a:endParaRPr lang="pl-PL" sz="2800" dirty="0">
                        <a:solidFill>
                          <a:srgbClr val="FF0000"/>
                        </a:solidFill>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2"/>
                  </a:ext>
                </a:extLst>
              </a:tr>
              <a:tr h="749204">
                <a:tc gridSpan="12">
                  <a:txBody>
                    <a:bodyPr/>
                    <a:lstStyle/>
                    <a:p>
                      <a:pPr marL="266700" indent="0" algn="just">
                        <a:lnSpc>
                          <a:spcPct val="115000"/>
                        </a:lnSpc>
                        <a:spcAft>
                          <a:spcPts val="1000"/>
                        </a:spcAft>
                      </a:pPr>
                      <a:r>
                        <a:rPr lang="pl-PL" sz="1200" b="1" dirty="0" smtClean="0">
                          <a:effectLst/>
                          <a:latin typeface="Times New Roman" panose="02020603050405020304" pitchFamily="18" charset="0"/>
                          <a:cs typeface="Times New Roman" panose="02020603050405020304" pitchFamily="18" charset="0"/>
                        </a:rPr>
                        <a:t>Zgłaszane</a:t>
                      </a:r>
                      <a:r>
                        <a:rPr lang="pl-PL" sz="1200" b="1" baseline="0" dirty="0" smtClean="0">
                          <a:effectLst/>
                          <a:latin typeface="Times New Roman" panose="02020603050405020304" pitchFamily="18" charset="0"/>
                          <a:cs typeface="Times New Roman" panose="02020603050405020304" pitchFamily="18" charset="0"/>
                        </a:rPr>
                        <a:t> nieprawidłowości: </a:t>
                      </a:r>
                      <a:r>
                        <a:rPr lang="pl-PL" sz="1200" b="0" kern="1200" baseline="0" dirty="0" smtClean="0">
                          <a:solidFill>
                            <a:schemeClr val="dk1"/>
                          </a:solidFill>
                          <a:effectLst/>
                          <a:latin typeface="Times New Roman" panose="02020603050405020304" pitchFamily="18" charset="0"/>
                          <a:ea typeface="+mn-ea"/>
                          <a:cs typeface="Times New Roman" panose="02020603050405020304" pitchFamily="18" charset="0"/>
                        </a:rPr>
                        <a:t>b</a:t>
                      </a: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rak dokumentacji powypadkowej, działań zapewniających eliminowanie niepożądanych zachowań uczniów </a:t>
                      </a:r>
                      <a:b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b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i nadzoru nauczycieli na uczniami podczas przerw; nierównomierne rozłożenie zajęć lekcyjnych w poszczególnych dniach tygodnia, niewłaściwa reakcja szkoły na wypadek ucznia w szkole, niezapewnienie bezpieczeństwa podczas zajęć pozalekcyjnych i wycieczek szkolnych.</a:t>
                      </a:r>
                      <a:endParaRPr lang="pl-PL" sz="1200" b="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lnSpc>
                          <a:spcPct val="115000"/>
                        </a:lnSpc>
                        <a:spcAft>
                          <a:spcPts val="1000"/>
                        </a:spcAft>
                      </a:pPr>
                      <a:endParaRPr lang="pl-PL" sz="1000" b="1"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1B7"/>
                    </a:solidFill>
                  </a:tcPr>
                </a:tc>
                <a:extLst>
                  <a:ext uri="{0D108BD9-81ED-4DB2-BD59-A6C34878D82A}">
                    <a16:rowId xmlns:a16="http://schemas.microsoft.com/office/drawing/2014/main" xmlns="" val="10003"/>
                  </a:ext>
                </a:extLst>
              </a:tr>
              <a:tr h="337949">
                <a:tc>
                  <a:txBody>
                    <a:bodyPr/>
                    <a:lstStyle/>
                    <a:p>
                      <a:pPr marL="257175" indent="-171450">
                        <a:lnSpc>
                          <a:spcPct val="115000"/>
                        </a:lnSpc>
                        <a:spcAft>
                          <a:spcPts val="1000"/>
                        </a:spcAft>
                        <a:buClr>
                          <a:srgbClr val="FF0000"/>
                        </a:buClr>
                        <a:buFont typeface="Wingdings" panose="05000000000000000000" pitchFamily="2" charset="2"/>
                        <a:buChar char="q"/>
                      </a:pP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Przestrzeganie</a:t>
                      </a:r>
                      <a:r>
                        <a:rPr lang="pl-PL" sz="1200" kern="1200" baseline="0" dirty="0" smtClean="0">
                          <a:solidFill>
                            <a:schemeClr val="dk1"/>
                          </a:solidFill>
                          <a:effectLst/>
                          <a:latin typeface="Times New Roman" panose="02020603050405020304" pitchFamily="18" charset="0"/>
                          <a:ea typeface="+mn-ea"/>
                          <a:cs typeface="Times New Roman" panose="02020603050405020304" pitchFamily="18" charset="0"/>
                        </a:rPr>
                        <a:t> praw dziecka i praw ucznia</a:t>
                      </a: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24</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3</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a:effectLst/>
                          <a:latin typeface="Times New Roman" panose="02020603050405020304" pitchFamily="18" charset="0"/>
                          <a:ea typeface="Calibri"/>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a:effectLst/>
                          <a:latin typeface="Times New Roman" panose="02020603050405020304" pitchFamily="18" charset="0"/>
                          <a:ea typeface="Calibri"/>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a:effectLst/>
                          <a:latin typeface="Times New Roman" panose="02020603050405020304" pitchFamily="18" charset="0"/>
                          <a:ea typeface="Calibri"/>
                          <a:cs typeface="Times New Roman" panose="02020603050405020304" pitchFamily="18" charset="0"/>
                        </a:rPr>
                        <a:t>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pl-PL" sz="2800" b="1" dirty="0" smtClean="0">
                          <a:solidFill>
                            <a:srgbClr val="FF0000"/>
                          </a:solidFill>
                          <a:effectLst/>
                          <a:latin typeface="Times New Roman" panose="02020603050405020304" pitchFamily="18" charset="0"/>
                          <a:ea typeface="Calibri"/>
                          <a:cs typeface="Times New Roman" panose="02020603050405020304" pitchFamily="18" charset="0"/>
                        </a:rPr>
                        <a:t>32</a:t>
                      </a:r>
                      <a:endParaRPr lang="pl-PL" sz="2800" dirty="0">
                        <a:solidFill>
                          <a:srgbClr val="FF0000"/>
                        </a:solidFill>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4"/>
                  </a:ext>
                </a:extLst>
              </a:tr>
              <a:tr h="468896">
                <a:tc gridSpan="12">
                  <a:txBody>
                    <a:bodyPr/>
                    <a:lstStyle/>
                    <a:p>
                      <a:pPr marL="0" indent="273050"/>
                      <a:r>
                        <a:rPr lang="pl-PL" sz="1200" b="1" dirty="0" smtClean="0">
                          <a:effectLst/>
                          <a:latin typeface="Times New Roman" panose="02020603050405020304" pitchFamily="18" charset="0"/>
                          <a:cs typeface="Times New Roman" panose="02020603050405020304" pitchFamily="18" charset="0"/>
                        </a:rPr>
                        <a:t>Zgłaszane</a:t>
                      </a:r>
                      <a:r>
                        <a:rPr lang="pl-PL" sz="1200" b="1" baseline="0" dirty="0" smtClean="0">
                          <a:effectLst/>
                          <a:latin typeface="Times New Roman" panose="02020603050405020304" pitchFamily="18" charset="0"/>
                          <a:cs typeface="Times New Roman" panose="02020603050405020304" pitchFamily="18" charset="0"/>
                        </a:rPr>
                        <a:t> nieprawidłowości: </a:t>
                      </a: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brak poszanowania przez nauczycieli godności ucznia.</a:t>
                      </a:r>
                      <a:endParaRPr lang="pl-PL"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0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1B7"/>
                    </a:solidFill>
                  </a:tcPr>
                </a:tc>
                <a:extLst>
                  <a:ext uri="{0D108BD9-81ED-4DB2-BD59-A6C34878D82A}">
                    <a16:rowId xmlns:a16="http://schemas.microsoft.com/office/drawing/2014/main" xmlns="" val="10005"/>
                  </a:ext>
                </a:extLst>
              </a:tr>
              <a:tr h="621020">
                <a:tc>
                  <a:txBody>
                    <a:bodyPr/>
                    <a:lstStyle/>
                    <a:p>
                      <a:pPr marL="257175" indent="-171450">
                        <a:lnSpc>
                          <a:spcPct val="115000"/>
                        </a:lnSpc>
                        <a:spcAft>
                          <a:spcPts val="1000"/>
                        </a:spcAft>
                        <a:buClr>
                          <a:srgbClr val="FF0000"/>
                        </a:buClr>
                        <a:buFont typeface="Wingdings" panose="05000000000000000000" pitchFamily="2" charset="2"/>
                        <a:buChar char="q"/>
                      </a:pPr>
                      <a:r>
                        <a:rPr lang="pl-PL" sz="1200" dirty="0" smtClean="0">
                          <a:effectLst/>
                          <a:latin typeface="Times New Roman" panose="02020603050405020304" pitchFamily="18" charset="0"/>
                          <a:ea typeface="Calibri"/>
                          <a:cs typeface="Times New Roman" panose="02020603050405020304" pitchFamily="18" charset="0"/>
                        </a:rPr>
                        <a:t>Inne, w szczególności dotyczące nieprawidłowego sprawowania nadzoru pedagogicznego przez dyrektora szkoły</a:t>
                      </a:r>
                      <a:r>
                        <a:rPr lang="pl-PL" sz="1200" baseline="0" dirty="0" smtClean="0">
                          <a:effectLst/>
                          <a:latin typeface="Times New Roman" panose="02020603050405020304" pitchFamily="18" charset="0"/>
                          <a:ea typeface="Calibri"/>
                          <a:cs typeface="Times New Roman" panose="02020603050405020304" pitchFamily="18" charset="0"/>
                        </a:rPr>
                        <a:t> i niewłaściwej współpracy z rodzicami.</a:t>
                      </a: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3</a:t>
                      </a:r>
                      <a:endParaRPr lang="pl-PL" sz="1400" b="1" dirty="0">
                        <a:effectLst/>
                        <a:latin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E89D"/>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22</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4</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2</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pl-PL" sz="1400" b="1" dirty="0" smtClean="0">
                          <a:effectLst/>
                          <a:latin typeface="Times New Roman" panose="02020603050405020304" pitchFamily="18" charset="0"/>
                          <a:ea typeface="Calibri"/>
                          <a:cs typeface="Times New Roman" panose="02020603050405020304" pitchFamily="18" charset="0"/>
                        </a:rPr>
                        <a:t>1</a:t>
                      </a: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endParaRPr lang="pl-PL" sz="1400" b="1" dirty="0">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pPr>
                      <a:r>
                        <a:rPr lang="pl-PL" sz="1400" b="1" dirty="0" smtClean="0">
                          <a:effectLst/>
                          <a:latin typeface="Times New Roman" panose="02020603050405020304" pitchFamily="18" charset="0"/>
                          <a:cs typeface="Times New Roman" panose="02020603050405020304" pitchFamily="18" charset="0"/>
                        </a:rPr>
                        <a:t>1</a:t>
                      </a:r>
                      <a:endParaRPr lang="pl-PL" sz="1400" b="1" dirty="0">
                        <a:effectLst/>
                        <a:latin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pl-PL" sz="2800" b="1" dirty="0" smtClean="0">
                          <a:solidFill>
                            <a:srgbClr val="FF0000"/>
                          </a:solidFill>
                          <a:effectLst/>
                          <a:latin typeface="Times New Roman" panose="02020603050405020304" pitchFamily="18" charset="0"/>
                          <a:ea typeface="Calibri"/>
                          <a:cs typeface="Times New Roman" panose="02020603050405020304" pitchFamily="18" charset="0"/>
                        </a:rPr>
                        <a:t>35</a:t>
                      </a:r>
                      <a:endParaRPr lang="pl-PL" sz="2800" b="1" dirty="0">
                        <a:solidFill>
                          <a:srgbClr val="FF0000"/>
                        </a:solidFill>
                        <a:effectLst/>
                        <a:latin typeface="Times New Roman" panose="02020603050405020304" pitchFamily="18" charset="0"/>
                        <a:ea typeface="Calibri"/>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xmlns="" val="10006"/>
                  </a:ext>
                </a:extLst>
              </a:tr>
              <a:tr h="1162007">
                <a:tc gridSpan="12">
                  <a:txBody>
                    <a:bodyPr/>
                    <a:lstStyle/>
                    <a:p>
                      <a:pPr marL="273050" indent="0" algn="just"/>
                      <a:r>
                        <a:rPr lang="pl-PL" sz="1200" b="1" dirty="0" smtClean="0">
                          <a:effectLst/>
                          <a:latin typeface="Times New Roman" panose="02020603050405020304" pitchFamily="18" charset="0"/>
                          <a:cs typeface="Times New Roman" panose="02020603050405020304" pitchFamily="18" charset="0"/>
                        </a:rPr>
                        <a:t>Zgłaszane</a:t>
                      </a:r>
                      <a:r>
                        <a:rPr lang="pl-PL" sz="1200" b="1" baseline="0" dirty="0" smtClean="0">
                          <a:effectLst/>
                          <a:latin typeface="Times New Roman" panose="02020603050405020304" pitchFamily="18" charset="0"/>
                          <a:cs typeface="Times New Roman" panose="02020603050405020304" pitchFamily="18" charset="0"/>
                        </a:rPr>
                        <a:t> nieprawidłowości: </a:t>
                      </a: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brak nadzoru dyrektora szkoły nad realizacją podstawy programowej, pracą nauczycieli, prowadzoną dokumentacją przebiegu nauczania, pełnieniem dyżurów przez nauczycieli;</a:t>
                      </a:r>
                      <a:r>
                        <a:rPr lang="pl-PL" sz="120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nieprzestrzeganie trybu podejmowania uchwał oraz pozyskiwania opinii rady pedagogicznej, zła współpraca z nauczycielami, rodzicami i samorządem uczniowskim; brak organizacji pomocy adekwatniej do rozpoznanych potrzeb ucznia we współpracy z rodzicami i poradnią psychologiczno-pedagogiczną; brak zajęć rewalidacyjnych </a:t>
                      </a:r>
                      <a:b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br>
                      <a:r>
                        <a:rPr lang="pl-PL" sz="1200" kern="1200" dirty="0" smtClean="0">
                          <a:solidFill>
                            <a:schemeClr val="dk1"/>
                          </a:solidFill>
                          <a:effectLst/>
                          <a:latin typeface="Times New Roman" panose="02020603050405020304" pitchFamily="18" charset="0"/>
                          <a:ea typeface="+mn-ea"/>
                          <a:cs typeface="Times New Roman" panose="02020603050405020304" pitchFamily="18" charset="0"/>
                        </a:rPr>
                        <a:t>i specjalistycznych, działań wspierających rodziców i nauczycieli, dokumentowania udzielanej pomocy; nieprawidłowa organizacja nauczania indywidualnego.</a:t>
                      </a:r>
                      <a:endParaRPr lang="pl-PL"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0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5880" marR="5880" marT="58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nSpc>
                          <a:spcPct val="115000"/>
                        </a:lnSpc>
                        <a:spcAft>
                          <a:spcPts val="1000"/>
                        </a:spcAft>
                      </a:pPr>
                      <a:endParaRPr lang="pl-PL" sz="1200" dirty="0">
                        <a:effectLst/>
                        <a:latin typeface="Times New Roman" panose="02020603050405020304" pitchFamily="18" charset="0"/>
                        <a:ea typeface="Calibri"/>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1B7"/>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2379358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96616" y="116632"/>
            <a:ext cx="7816508" cy="928694"/>
          </a:xfrm>
        </p:spPr>
        <p:txBody>
          <a:bodyPr>
            <a:noAutofit/>
          </a:bodyPr>
          <a:lstStyle/>
          <a:p>
            <a:pPr algn="ctr">
              <a:defRPr/>
            </a:pPr>
            <a:r>
              <a:rPr lang="pl-PL" sz="1800" dirty="0">
                <a:solidFill>
                  <a:srgbClr val="000099"/>
                </a:solidFill>
                <a:effectLst/>
                <a:latin typeface="Times New Roman" pitchFamily="18" charset="0"/>
                <a:cs typeface="Times New Roman" pitchFamily="18" charset="0"/>
              </a:rPr>
              <a:t>Wnioski wynikające ze sprawowanego nadzoru pedagogicznego </a:t>
            </a:r>
            <a:br>
              <a:rPr lang="pl-PL" sz="1800" dirty="0">
                <a:solidFill>
                  <a:srgbClr val="000099"/>
                </a:solidFill>
                <a:effectLst/>
                <a:latin typeface="Times New Roman" pitchFamily="18" charset="0"/>
                <a:cs typeface="Times New Roman" pitchFamily="18" charset="0"/>
              </a:rPr>
            </a:br>
            <a:r>
              <a:rPr lang="pl-PL" sz="1800" dirty="0">
                <a:solidFill>
                  <a:srgbClr val="000099"/>
                </a:solidFill>
                <a:effectLst/>
                <a:latin typeface="Times New Roman" pitchFamily="18" charset="0"/>
                <a:cs typeface="Times New Roman" pitchFamily="18" charset="0"/>
              </a:rPr>
              <a:t>ustalone w wyniku przeprowadzonych kontroli w trybie działań doraźnych </a:t>
            </a:r>
            <a:br>
              <a:rPr lang="pl-PL" sz="1800" dirty="0">
                <a:solidFill>
                  <a:srgbClr val="000099"/>
                </a:solidFill>
                <a:effectLst/>
                <a:latin typeface="Times New Roman" pitchFamily="18" charset="0"/>
                <a:cs typeface="Times New Roman" pitchFamily="18" charset="0"/>
              </a:rPr>
            </a:br>
            <a:r>
              <a:rPr lang="pl-PL" sz="1800" dirty="0">
                <a:solidFill>
                  <a:srgbClr val="000099"/>
                </a:solidFill>
                <a:effectLst/>
                <a:latin typeface="Times New Roman" pitchFamily="18" charset="0"/>
                <a:cs typeface="Times New Roman" pitchFamily="18" charset="0"/>
              </a:rPr>
              <a:t>i innych kontroli wynikających z odrębnych przepisów</a:t>
            </a:r>
            <a:endParaRPr lang="pl-PL" sz="1800" dirty="0">
              <a:solidFill>
                <a:srgbClr val="000099"/>
              </a:solidFill>
            </a:endParaRPr>
          </a:p>
        </p:txBody>
      </p:sp>
      <p:sp>
        <p:nvSpPr>
          <p:cNvPr id="58371" name="Symbol zastępczy zawartości 2"/>
          <p:cNvSpPr>
            <a:spLocks noGrp="1"/>
          </p:cNvSpPr>
          <p:nvPr>
            <p:ph idx="1"/>
          </p:nvPr>
        </p:nvSpPr>
        <p:spPr/>
        <p:txBody>
          <a:bodyPr/>
          <a:lstStyle/>
          <a:p>
            <a:pPr algn="ctr"/>
            <a:endParaRPr lang="pl-PL" sz="1800" b="1" dirty="0" smtClean="0">
              <a:latin typeface="Times New Roman" pitchFamily="18" charset="0"/>
              <a:cs typeface="Times New Roman" pitchFamily="18" charset="0"/>
            </a:endParaRPr>
          </a:p>
          <a:p>
            <a:pPr algn="ctr"/>
            <a:endParaRPr lang="pl-PL" b="1" dirty="0" smtClean="0">
              <a:latin typeface="Times New Roman" pitchFamily="18" charset="0"/>
              <a:cs typeface="Times New Roman" pitchFamily="18" charset="0"/>
            </a:endParaRPr>
          </a:p>
        </p:txBody>
      </p:sp>
      <p:sp>
        <p:nvSpPr>
          <p:cNvPr id="7" name="Symbol zastępczy daty 6"/>
          <p:cNvSpPr>
            <a:spLocks noGrp="1"/>
          </p:cNvSpPr>
          <p:nvPr>
            <p:ph type="dt" sz="half" idx="10"/>
          </p:nvPr>
        </p:nvSpPr>
        <p:spPr/>
        <p:txBody>
          <a:bodyPr/>
          <a:lstStyle/>
          <a:p>
            <a:pPr>
              <a:defRPr/>
            </a:pPr>
            <a:fld id="{0022AB95-6382-4921-B9DB-BF1A29D013DA}" type="datetime1">
              <a:rPr lang="pl-PL" smtClean="0"/>
              <a:pPr>
                <a:defRPr/>
              </a:pPr>
              <a:t>2017-08-28</a:t>
            </a:fld>
            <a:endParaRPr lang="pl-PL"/>
          </a:p>
        </p:txBody>
      </p:sp>
      <p:sp>
        <p:nvSpPr>
          <p:cNvPr id="4" name="Symbol zastępczy numeru slajdu 3"/>
          <p:cNvSpPr>
            <a:spLocks noGrp="1"/>
          </p:cNvSpPr>
          <p:nvPr>
            <p:ph type="sldNum" sz="quarter" idx="12"/>
          </p:nvPr>
        </p:nvSpPr>
        <p:spPr/>
        <p:txBody>
          <a:bodyPr/>
          <a:lstStyle/>
          <a:p>
            <a:pPr>
              <a:defRPr/>
            </a:pPr>
            <a:fld id="{26E020F9-DEAD-4E7E-9577-F4996FF70F93}" type="slidenum">
              <a:rPr lang="pl-PL" smtClean="0"/>
              <a:pPr>
                <a:defRPr/>
              </a:pPr>
              <a:t>19</a:t>
            </a:fld>
            <a:endParaRPr lang="pl-PL"/>
          </a:p>
        </p:txBody>
      </p:sp>
      <p:graphicFrame>
        <p:nvGraphicFramePr>
          <p:cNvPr id="8" name="Wykres 7"/>
          <p:cNvGraphicFramePr>
            <a:graphicFrameLocks/>
          </p:cNvGraphicFramePr>
          <p:nvPr>
            <p:extLst>
              <p:ext uri="{D42A27DB-BD31-4B8C-83A1-F6EECF244321}">
                <p14:modId xmlns:p14="http://schemas.microsoft.com/office/powerpoint/2010/main" val="3401272040"/>
              </p:ext>
            </p:extLst>
          </p:nvPr>
        </p:nvGraphicFramePr>
        <p:xfrm>
          <a:off x="776536" y="1556792"/>
          <a:ext cx="8496944"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975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6146" name="Tytuł 1"/>
          <p:cNvSpPr>
            <a:spLocks noGrp="1"/>
          </p:cNvSpPr>
          <p:nvPr>
            <p:ph type="title"/>
          </p:nvPr>
        </p:nvSpPr>
        <p:spPr bwMode="auto">
          <a:xfrm>
            <a:off x="2222697" y="188640"/>
            <a:ext cx="6826444" cy="928688"/>
          </a:xfrm>
        </p:spPr>
        <p:txBody>
          <a:bodyPr wrap="square" numCol="1" anchorCtr="0" compatLnSpc="1">
            <a:prstTxWarp prst="textNoShape">
              <a:avLst/>
            </a:prstTxWarp>
          </a:bodyPr>
          <a:lstStyle/>
          <a:p>
            <a:pPr algn="ctr" eaLnBrk="1" hangingPunct="1">
              <a:defRPr/>
            </a:pPr>
            <a:r>
              <a:rPr lang="pl-PL" sz="2400" dirty="0" smtClean="0">
                <a:solidFill>
                  <a:srgbClr val="000099"/>
                </a:solidFill>
                <a:effectLst/>
                <a:latin typeface="Times New Roman" pitchFamily="18" charset="0"/>
                <a:cs typeface="Times New Roman" pitchFamily="18" charset="0"/>
              </a:rPr>
              <a:t>Program narady</a:t>
            </a:r>
          </a:p>
        </p:txBody>
      </p:sp>
      <p:sp>
        <p:nvSpPr>
          <p:cNvPr id="3075" name="Symbol zastępczy zawartości 2"/>
          <p:cNvSpPr>
            <a:spLocks noGrp="1"/>
          </p:cNvSpPr>
          <p:nvPr>
            <p:ph idx="1"/>
          </p:nvPr>
        </p:nvSpPr>
        <p:spPr>
          <a:xfrm>
            <a:off x="-881" y="1340768"/>
            <a:ext cx="9906000" cy="6389885"/>
          </a:xfrm>
        </p:spPr>
        <p:txBody>
          <a:bodyPr>
            <a:normAutofit/>
          </a:bodyPr>
          <a:lstStyle/>
          <a:p>
            <a:pPr marL="342900" lvl="0" indent="-342900" algn="just">
              <a:buFont typeface="+mj-lt"/>
              <a:buAutoNum type="arabicPeriod"/>
            </a:pPr>
            <a:r>
              <a:rPr lang="pl-PL" sz="1400" dirty="0">
                <a:latin typeface="Times New Roman" panose="02020603050405020304" pitchFamily="18" charset="0"/>
                <a:cs typeface="Times New Roman" panose="02020603050405020304" pitchFamily="18" charset="0"/>
              </a:rPr>
              <a:t>Powitanie uczestników </a:t>
            </a:r>
            <a:r>
              <a:rPr lang="pl-PL" sz="1400" dirty="0" smtClean="0">
                <a:latin typeface="Times New Roman" panose="02020603050405020304" pitchFamily="18" charset="0"/>
                <a:cs typeface="Times New Roman" panose="02020603050405020304" pitchFamily="18" charset="0"/>
              </a:rPr>
              <a:t>narady.</a:t>
            </a:r>
            <a:endParaRPr lang="pl-PL" sz="1400"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pl-PL" sz="1400" dirty="0" smtClean="0">
                <a:latin typeface="Times New Roman" panose="02020603050405020304" pitchFamily="18" charset="0"/>
                <a:cs typeface="Times New Roman" panose="02020603050405020304" pitchFamily="18" charset="0"/>
              </a:rPr>
              <a:t>Wystąpienie </a:t>
            </a:r>
            <a:r>
              <a:rPr lang="pl-PL" sz="1400" dirty="0">
                <a:latin typeface="Times New Roman" panose="02020603050405020304" pitchFamily="18" charset="0"/>
                <a:cs typeface="Times New Roman" panose="02020603050405020304" pitchFamily="18" charset="0"/>
              </a:rPr>
              <a:t>Lubuskiego Kuratora Oświaty</a:t>
            </a:r>
            <a:r>
              <a:rPr lang="pl-PL" sz="1400" dirty="0" smtClean="0">
                <a:latin typeface="Times New Roman" panose="02020603050405020304" pitchFamily="18" charset="0"/>
                <a:cs typeface="Times New Roman" panose="02020603050405020304" pitchFamily="18" charset="0"/>
              </a:rPr>
              <a:t>.</a:t>
            </a:r>
          </a:p>
          <a:p>
            <a:pPr marL="342900" lvl="0" indent="-342900" algn="just">
              <a:buFont typeface="+mj-lt"/>
              <a:buAutoNum type="arabicPeriod"/>
            </a:pPr>
            <a:r>
              <a:rPr lang="pl-PL" sz="1400" dirty="0" smtClean="0">
                <a:latin typeface="Times New Roman" panose="02020603050405020304" pitchFamily="18" charset="0"/>
                <a:cs typeface="Times New Roman" panose="02020603050405020304" pitchFamily="18" charset="0"/>
              </a:rPr>
              <a:t>Wyniki </a:t>
            </a:r>
            <a:r>
              <a:rPr lang="pl-PL" sz="1400" dirty="0">
                <a:latin typeface="Times New Roman" panose="02020603050405020304" pitchFamily="18" charset="0"/>
                <a:cs typeface="Times New Roman" panose="02020603050405020304" pitchFamily="18" charset="0"/>
              </a:rPr>
              <a:t>i wnioski </a:t>
            </a:r>
            <a:r>
              <a:rPr lang="pl-PL" sz="1400" dirty="0" smtClean="0">
                <a:latin typeface="Times New Roman" panose="02020603050405020304" pitchFamily="18" charset="0"/>
                <a:cs typeface="Times New Roman" panose="02020603050405020304" pitchFamily="18" charset="0"/>
              </a:rPr>
              <a:t>ze </a:t>
            </a:r>
            <a:r>
              <a:rPr lang="pl-PL" sz="1400" dirty="0">
                <a:latin typeface="Times New Roman" panose="02020603050405020304" pitchFamily="18" charset="0"/>
                <a:cs typeface="Times New Roman" panose="02020603050405020304" pitchFamily="18" charset="0"/>
              </a:rPr>
              <a:t>sprawowanego nadzoru pedagogicznego nad szkołami i placówkami przez Lubuskiego Kuratora </a:t>
            </a:r>
            <a:r>
              <a:rPr lang="pl-PL" sz="1400" dirty="0" smtClean="0">
                <a:latin typeface="Times New Roman" panose="02020603050405020304" pitchFamily="18" charset="0"/>
                <a:cs typeface="Times New Roman" panose="02020603050405020304" pitchFamily="18" charset="0"/>
              </a:rPr>
              <a:t>Oświaty </a:t>
            </a:r>
            <a:br>
              <a:rPr lang="pl-PL" sz="1400" dirty="0" smtClean="0">
                <a:latin typeface="Times New Roman" panose="02020603050405020304" pitchFamily="18" charset="0"/>
                <a:cs typeface="Times New Roman" panose="02020603050405020304" pitchFamily="18" charset="0"/>
              </a:rPr>
            </a:br>
            <a:r>
              <a:rPr lang="pl-PL" sz="1400" dirty="0" smtClean="0">
                <a:latin typeface="Times New Roman" panose="02020603050405020304" pitchFamily="18" charset="0"/>
                <a:cs typeface="Times New Roman" panose="02020603050405020304" pitchFamily="18" charset="0"/>
              </a:rPr>
              <a:t>w roku szkolnym 2016/2017:</a:t>
            </a:r>
            <a:endParaRPr lang="pl-PL" sz="1400" dirty="0">
              <a:latin typeface="Times New Roman" panose="02020603050405020304" pitchFamily="18" charset="0"/>
              <a:cs typeface="Times New Roman" panose="02020603050405020304" pitchFamily="18" charset="0"/>
            </a:endParaRPr>
          </a:p>
          <a:p>
            <a:pPr marL="704850" indent="-342900" algn="just">
              <a:buClr>
                <a:srgbClr val="FF0000"/>
              </a:buClr>
              <a:buFont typeface="Wingdings" panose="05000000000000000000" pitchFamily="2" charset="2"/>
              <a:buChar char="q"/>
            </a:pPr>
            <a:r>
              <a:rPr lang="pl-PL" sz="1400" dirty="0">
                <a:latin typeface="Times New Roman" panose="02020603050405020304" pitchFamily="18" charset="0"/>
                <a:cs typeface="Times New Roman" panose="02020603050405020304" pitchFamily="18" charset="0"/>
              </a:rPr>
              <a:t>kontrole przewidziane w planie nadzoru pedagogicznego Lubuskiego Kuratora Oświaty, </a:t>
            </a:r>
          </a:p>
          <a:p>
            <a:pPr marL="704850" indent="-342900" algn="just">
              <a:buClr>
                <a:srgbClr val="FF0000"/>
              </a:buClr>
              <a:buFont typeface="Wingdings" panose="05000000000000000000" pitchFamily="2" charset="2"/>
              <a:buChar char="q"/>
            </a:pPr>
            <a:r>
              <a:rPr lang="pl-PL" sz="1400" dirty="0">
                <a:latin typeface="Times New Roman" panose="02020603050405020304" pitchFamily="18" charset="0"/>
                <a:cs typeface="Times New Roman" panose="02020603050405020304" pitchFamily="18" charset="0"/>
              </a:rPr>
              <a:t>kontrole w trybie działań doraźnych, skargi,</a:t>
            </a:r>
          </a:p>
          <a:p>
            <a:pPr marL="704850" lvl="0" indent="-342900" algn="just">
              <a:buClr>
                <a:srgbClr val="FF0000"/>
              </a:buClr>
              <a:buFont typeface="Wingdings" panose="05000000000000000000" pitchFamily="2" charset="2"/>
              <a:buChar char="q"/>
            </a:pPr>
            <a:r>
              <a:rPr lang="pl-PL" sz="1400" dirty="0" smtClean="0">
                <a:latin typeface="Times New Roman" panose="02020603050405020304" pitchFamily="18" charset="0"/>
                <a:cs typeface="Times New Roman" panose="02020603050405020304" pitchFamily="18" charset="0"/>
              </a:rPr>
              <a:t>ewaluacje </a:t>
            </a:r>
            <a:r>
              <a:rPr lang="pl-PL" sz="1400" dirty="0">
                <a:latin typeface="Times New Roman" panose="02020603050405020304" pitchFamily="18" charset="0"/>
                <a:cs typeface="Times New Roman" panose="02020603050405020304" pitchFamily="18" charset="0"/>
              </a:rPr>
              <a:t>zewnętrzne całościowe i problemowe,</a:t>
            </a:r>
          </a:p>
          <a:p>
            <a:pPr marL="704850" lvl="0" indent="-342900" algn="just">
              <a:buClr>
                <a:srgbClr val="FF0000"/>
              </a:buClr>
              <a:buFont typeface="Wingdings" panose="05000000000000000000" pitchFamily="2" charset="2"/>
              <a:buChar char="q"/>
            </a:pPr>
            <a:r>
              <a:rPr lang="pl-PL" sz="1400" dirty="0" smtClean="0">
                <a:latin typeface="Times New Roman" panose="02020603050405020304" pitchFamily="18" charset="0"/>
                <a:cs typeface="Times New Roman" panose="02020603050405020304" pitchFamily="18" charset="0"/>
              </a:rPr>
              <a:t>wspomaganie</a:t>
            </a:r>
            <a:r>
              <a:rPr lang="pl-PL" sz="1400" dirty="0">
                <a:latin typeface="Times New Roman" panose="02020603050405020304" pitchFamily="18" charset="0"/>
                <a:cs typeface="Times New Roman" panose="02020603050405020304" pitchFamily="18" charset="0"/>
              </a:rPr>
              <a:t>.</a:t>
            </a:r>
          </a:p>
          <a:p>
            <a:pPr marL="342900" lvl="0" indent="-342900" algn="just">
              <a:buFont typeface="+mj-lt"/>
              <a:buAutoNum type="arabicPeriod" startAt="4"/>
            </a:pPr>
            <a:r>
              <a:rPr lang="pl-PL" sz="1400" dirty="0" smtClean="0">
                <a:latin typeface="Times New Roman" panose="02020603050405020304" pitchFamily="18" charset="0"/>
                <a:cs typeface="Times New Roman" panose="02020603050405020304" pitchFamily="18" charset="0"/>
              </a:rPr>
              <a:t>Monitorowanie </a:t>
            </a:r>
            <a:r>
              <a:rPr lang="pl-PL" sz="1400" dirty="0">
                <a:latin typeface="Times New Roman" panose="02020603050405020304" pitchFamily="18" charset="0"/>
                <a:cs typeface="Times New Roman" panose="02020603050405020304" pitchFamily="18" charset="0"/>
              </a:rPr>
              <a:t>pracy szkół i </a:t>
            </a:r>
            <a:r>
              <a:rPr lang="pl-PL" sz="1400" dirty="0" smtClean="0">
                <a:latin typeface="Times New Roman" panose="02020603050405020304" pitchFamily="18" charset="0"/>
                <a:cs typeface="Times New Roman" panose="02020603050405020304" pitchFamily="18" charset="0"/>
              </a:rPr>
              <a:t>placówek.</a:t>
            </a:r>
          </a:p>
          <a:p>
            <a:pPr marL="342900" lvl="0" indent="-342900" algn="just">
              <a:buFont typeface="+mj-lt"/>
              <a:buAutoNum type="arabicPeriod" startAt="4"/>
            </a:pPr>
            <a:r>
              <a:rPr lang="pl-PL" sz="1400" dirty="0" smtClean="0">
                <a:latin typeface="Times New Roman" panose="02020603050405020304" pitchFamily="18" charset="0"/>
                <a:cs typeface="Times New Roman" panose="02020603050405020304" pitchFamily="18" charset="0"/>
              </a:rPr>
              <a:t>Rekomendacje do dalszej pracy.</a:t>
            </a:r>
          </a:p>
          <a:p>
            <a:pPr marL="342900" lvl="0" indent="-342900" algn="just">
              <a:buFont typeface="+mj-lt"/>
              <a:buAutoNum type="arabicPeriod" startAt="4"/>
            </a:pPr>
            <a:r>
              <a:rPr lang="pl-PL" sz="1400" dirty="0" smtClean="0">
                <a:latin typeface="Times New Roman" panose="02020603050405020304" pitchFamily="18" charset="0"/>
                <a:cs typeface="Times New Roman" panose="02020603050405020304" pitchFamily="18" charset="0"/>
              </a:rPr>
              <a:t>Zmiany </a:t>
            </a:r>
            <a:r>
              <a:rPr lang="pl-PL" sz="1400" dirty="0">
                <a:latin typeface="Times New Roman" panose="02020603050405020304" pitchFamily="18" charset="0"/>
                <a:cs typeface="Times New Roman" panose="02020603050405020304" pitchFamily="18" charset="0"/>
              </a:rPr>
              <a:t>w przepisach prawa oświatowego</a:t>
            </a:r>
            <a:r>
              <a:rPr lang="pl-PL" sz="14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startAt="4"/>
            </a:pPr>
            <a:r>
              <a:rPr lang="pl-PL" sz="1400" dirty="0" smtClean="0">
                <a:latin typeface="Times New Roman" panose="02020603050405020304" pitchFamily="18" charset="0"/>
                <a:cs typeface="Times New Roman" panose="02020603050405020304" pitchFamily="18" charset="0"/>
              </a:rPr>
              <a:t>Organizacja </a:t>
            </a:r>
            <a:r>
              <a:rPr lang="pl-PL" sz="1400" dirty="0">
                <a:latin typeface="Times New Roman" panose="02020603050405020304" pitchFamily="18" charset="0"/>
                <a:cs typeface="Times New Roman" panose="02020603050405020304" pitchFamily="18" charset="0"/>
              </a:rPr>
              <a:t>nadzoru pedagogicznego w roku szkolnym </a:t>
            </a:r>
            <a:r>
              <a:rPr lang="pl-PL" sz="1400" dirty="0" smtClean="0">
                <a:latin typeface="Times New Roman" panose="02020603050405020304" pitchFamily="18" charset="0"/>
                <a:cs typeface="Times New Roman" panose="02020603050405020304" pitchFamily="18" charset="0"/>
              </a:rPr>
              <a:t>2017/2018:</a:t>
            </a:r>
            <a:endParaRPr lang="pl-PL" sz="1400" dirty="0">
              <a:latin typeface="Times New Roman" panose="02020603050405020304" pitchFamily="18" charset="0"/>
              <a:cs typeface="Times New Roman" panose="02020603050405020304" pitchFamily="18" charset="0"/>
            </a:endParaRPr>
          </a:p>
          <a:p>
            <a:pPr marL="706438" lvl="0" indent="-342900" algn="just">
              <a:buClr>
                <a:srgbClr val="FF0000"/>
              </a:buClr>
              <a:buFont typeface="Wingdings" panose="05000000000000000000" pitchFamily="2" charset="2"/>
              <a:buChar char="q"/>
            </a:pPr>
            <a:r>
              <a:rPr lang="pl-PL" sz="1400" dirty="0" smtClean="0">
                <a:latin typeface="Times New Roman" panose="02020603050405020304" pitchFamily="18" charset="0"/>
                <a:cs typeface="Times New Roman" panose="02020603050405020304" pitchFamily="18" charset="0"/>
              </a:rPr>
              <a:t>kierunki </a:t>
            </a:r>
            <a:r>
              <a:rPr lang="pl-PL" sz="1400" dirty="0">
                <a:latin typeface="Times New Roman" panose="02020603050405020304" pitchFamily="18" charset="0"/>
                <a:cs typeface="Times New Roman" panose="02020603050405020304" pitchFamily="18" charset="0"/>
              </a:rPr>
              <a:t>polityki oświatowej państwa,</a:t>
            </a:r>
          </a:p>
          <a:p>
            <a:pPr marL="706438" lvl="0" indent="-342900" algn="just">
              <a:buClr>
                <a:srgbClr val="FF0000"/>
              </a:buClr>
              <a:buFont typeface="Wingdings" panose="05000000000000000000" pitchFamily="2" charset="2"/>
              <a:buChar char="q"/>
            </a:pPr>
            <a:r>
              <a:rPr lang="pl-PL" sz="1400" dirty="0">
                <a:latin typeface="Times New Roman" panose="02020603050405020304" pitchFamily="18" charset="0"/>
                <a:cs typeface="Times New Roman" panose="02020603050405020304" pitchFamily="18" charset="0"/>
              </a:rPr>
              <a:t>planowe </a:t>
            </a:r>
            <a:r>
              <a:rPr lang="pl-PL" sz="1400" dirty="0" smtClean="0">
                <a:latin typeface="Times New Roman" panose="02020603050405020304" pitchFamily="18" charset="0"/>
                <a:cs typeface="Times New Roman" panose="02020603050405020304" pitchFamily="18" charset="0"/>
              </a:rPr>
              <a:t>działania </a:t>
            </a:r>
            <a:r>
              <a:rPr lang="pl-PL" sz="1400" dirty="0">
                <a:latin typeface="Times New Roman" panose="02020603050405020304" pitchFamily="18" charset="0"/>
                <a:cs typeface="Times New Roman" panose="02020603050405020304" pitchFamily="18" charset="0"/>
              </a:rPr>
              <a:t>w zakresie nadzoru pedagogicznego,</a:t>
            </a:r>
          </a:p>
          <a:p>
            <a:pPr marL="706438" lvl="0" indent="-342900" algn="just">
              <a:buClr>
                <a:srgbClr val="FF0000"/>
              </a:buClr>
              <a:buFont typeface="Wingdings" panose="05000000000000000000" pitchFamily="2" charset="2"/>
              <a:buChar char="q"/>
            </a:pPr>
            <a:r>
              <a:rPr lang="pl-PL" sz="1400" dirty="0" smtClean="0">
                <a:latin typeface="Times New Roman" panose="02020603050405020304" pitchFamily="18" charset="0"/>
                <a:cs typeface="Times New Roman" panose="02020603050405020304" pitchFamily="18" charset="0"/>
              </a:rPr>
              <a:t>monitorowanie </a:t>
            </a:r>
            <a:r>
              <a:rPr lang="pl-PL" sz="1400" dirty="0">
                <a:latin typeface="Times New Roman" panose="02020603050405020304" pitchFamily="18" charset="0"/>
                <a:cs typeface="Times New Roman" panose="02020603050405020304" pitchFamily="18" charset="0"/>
              </a:rPr>
              <a:t>pracy szkół i </a:t>
            </a:r>
            <a:r>
              <a:rPr lang="pl-PL" sz="1400" dirty="0" smtClean="0">
                <a:latin typeface="Times New Roman" panose="02020603050405020304" pitchFamily="18" charset="0"/>
                <a:cs typeface="Times New Roman" panose="02020603050405020304" pitchFamily="18" charset="0"/>
              </a:rPr>
              <a:t>placówek.</a:t>
            </a:r>
            <a:endParaRPr lang="pl-PL" sz="1400" dirty="0">
              <a:latin typeface="Times New Roman" panose="02020603050405020304" pitchFamily="18" charset="0"/>
              <a:cs typeface="Times New Roman" panose="02020603050405020304" pitchFamily="18" charset="0"/>
            </a:endParaRPr>
          </a:p>
          <a:p>
            <a:pPr marL="342900" indent="-342900">
              <a:buFont typeface="+mj-lt"/>
              <a:buAutoNum type="arabicPeriod" startAt="8"/>
            </a:pPr>
            <a:r>
              <a:rPr lang="pl-PL" sz="1400" dirty="0" smtClean="0">
                <a:latin typeface="Times New Roman" panose="02020603050405020304" pitchFamily="18" charset="0"/>
                <a:cs typeface="Times New Roman" panose="02020603050405020304" pitchFamily="18" charset="0"/>
              </a:rPr>
              <a:t>Wdrażanie </a:t>
            </a:r>
            <a:r>
              <a:rPr lang="pl-PL" sz="1400" dirty="0">
                <a:latin typeface="Times New Roman" panose="02020603050405020304" pitchFamily="18" charset="0"/>
                <a:cs typeface="Times New Roman" panose="02020603050405020304" pitchFamily="18" charset="0"/>
              </a:rPr>
              <a:t>nowej podstawy programowej. </a:t>
            </a:r>
            <a:endParaRPr lang="pl-PL" sz="1400" dirty="0" smtClean="0">
              <a:latin typeface="Times New Roman" panose="02020603050405020304" pitchFamily="18" charset="0"/>
              <a:cs typeface="Times New Roman" panose="02020603050405020304" pitchFamily="18" charset="0"/>
            </a:endParaRPr>
          </a:p>
          <a:p>
            <a:pPr marL="342900" indent="-342900">
              <a:buFont typeface="+mj-lt"/>
              <a:buAutoNum type="arabicPeriod" startAt="8"/>
            </a:pPr>
            <a:r>
              <a:rPr lang="pl-PL" sz="1400" dirty="0" smtClean="0">
                <a:latin typeface="Times New Roman" panose="02020603050405020304" pitchFamily="18" charset="0"/>
                <a:cs typeface="Times New Roman" panose="02020603050405020304" pitchFamily="18" charset="0"/>
              </a:rPr>
              <a:t>Zadania </a:t>
            </a:r>
            <a:r>
              <a:rPr lang="pl-PL" sz="1400" dirty="0">
                <a:latin typeface="Times New Roman" panose="02020603050405020304" pitchFamily="18" charset="0"/>
                <a:cs typeface="Times New Roman" panose="02020603050405020304" pitchFamily="18" charset="0"/>
              </a:rPr>
              <a:t>dyrektora </a:t>
            </a:r>
            <a:r>
              <a:rPr lang="pl-PL" sz="1400" dirty="0" smtClean="0">
                <a:latin typeface="Times New Roman" panose="02020603050405020304" pitchFamily="18" charset="0"/>
                <a:cs typeface="Times New Roman" panose="02020603050405020304" pitchFamily="18" charset="0"/>
              </a:rPr>
              <a:t>przedszkola w kontekście zmian w prawie oświatowym.</a:t>
            </a:r>
          </a:p>
          <a:p>
            <a:pPr marL="342900" indent="-342900" algn="just">
              <a:buFont typeface="+mj-lt"/>
              <a:buAutoNum type="arabicPeriod" startAt="8"/>
            </a:pPr>
            <a:r>
              <a:rPr lang="pl-PL" sz="1400" dirty="0" smtClean="0">
                <a:latin typeface="Times New Roman" panose="02020603050405020304" pitchFamily="18" charset="0"/>
                <a:cs typeface="Times New Roman" panose="02020603050405020304" pitchFamily="18" charset="0"/>
              </a:rPr>
              <a:t>Informacja </a:t>
            </a:r>
            <a:r>
              <a:rPr lang="pl-PL" sz="1400" dirty="0">
                <a:latin typeface="Times New Roman" panose="02020603050405020304" pitchFamily="18" charset="0"/>
                <a:cs typeface="Times New Roman" panose="02020603050405020304" pitchFamily="18" charset="0"/>
              </a:rPr>
              <a:t>o „Szkole Promującej Zdrowie”. </a:t>
            </a:r>
            <a:endParaRPr lang="pl-PL" sz="14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8"/>
            </a:pPr>
            <a:r>
              <a:rPr lang="pl-PL" sz="1400" dirty="0" smtClean="0">
                <a:latin typeface="Times New Roman" panose="02020603050405020304" pitchFamily="18" charset="0"/>
                <a:cs typeface="Times New Roman" panose="02020603050405020304" pitchFamily="18" charset="0"/>
              </a:rPr>
              <a:t>Oferty </a:t>
            </a:r>
            <a:r>
              <a:rPr lang="pl-PL" sz="1400" dirty="0">
                <a:latin typeface="Times New Roman" panose="02020603050405020304" pitchFamily="18" charset="0"/>
                <a:cs typeface="Times New Roman" panose="02020603050405020304" pitchFamily="18" charset="0"/>
              </a:rPr>
              <a:t>lubuskich placówek doskonalenia nauczycieli na rok szkolny 2017/2018. </a:t>
            </a:r>
          </a:p>
          <a:p>
            <a:pPr marL="342900" lvl="0" indent="-342900" algn="just">
              <a:buFont typeface="+mj-lt"/>
              <a:buAutoNum type="arabicPeriod" startAt="8"/>
            </a:pPr>
            <a:r>
              <a:rPr lang="pl-PL" sz="1400" dirty="0" smtClean="0">
                <a:latin typeface="Times New Roman" panose="02020603050405020304" pitchFamily="18" charset="0"/>
                <a:cs typeface="Times New Roman" panose="02020603050405020304" pitchFamily="18" charset="0"/>
              </a:rPr>
              <a:t>Komunikaty</a:t>
            </a:r>
            <a:r>
              <a:rPr lang="pl-PL" sz="1400" dirty="0">
                <a:latin typeface="Times New Roman" panose="02020603050405020304" pitchFamily="18" charset="0"/>
                <a:cs typeface="Times New Roman" panose="02020603050405020304" pitchFamily="18" charset="0"/>
              </a:rPr>
              <a:t>, podsumowanie i zakończenie </a:t>
            </a:r>
            <a:r>
              <a:rPr lang="pl-PL" sz="1400" dirty="0" smtClean="0">
                <a:latin typeface="Times New Roman" panose="02020603050405020304" pitchFamily="18" charset="0"/>
                <a:cs typeface="Times New Roman" panose="02020603050405020304" pitchFamily="18" charset="0"/>
              </a:rPr>
              <a:t>narady. </a:t>
            </a:r>
            <a:endParaRPr lang="pl-PL" sz="1400" dirty="0">
              <a:latin typeface="Times New Roman" panose="02020603050405020304" pitchFamily="18" charset="0"/>
              <a:cs typeface="Times New Roman" panose="02020603050405020304" pitchFamily="18" charset="0"/>
            </a:endParaRPr>
          </a:p>
        </p:txBody>
      </p:sp>
      <p:sp>
        <p:nvSpPr>
          <p:cNvPr id="4" name="Symbol zastępczy numeru slajdu 3"/>
          <p:cNvSpPr>
            <a:spLocks noGrp="1"/>
          </p:cNvSpPr>
          <p:nvPr>
            <p:ph type="sldNum" sz="quarter" idx="12"/>
          </p:nvPr>
        </p:nvSpPr>
        <p:spPr/>
        <p:txBody>
          <a:bodyPr/>
          <a:lstStyle/>
          <a:p>
            <a:pPr>
              <a:defRPr/>
            </a:pPr>
            <a:fld id="{03C78BF8-F6AA-4F0E-994C-AC86945A3D87}" type="slidenum">
              <a:rPr lang="pl-PL" smtClean="0"/>
              <a:pPr>
                <a:defRPr/>
              </a:pPr>
              <a:t>2</a:t>
            </a:fld>
            <a:endParaRPr lang="pl-PL"/>
          </a:p>
        </p:txBody>
      </p:sp>
    </p:spTree>
    <p:extLst>
      <p:ext uri="{BB962C8B-B14F-4D97-AF65-F5344CB8AC3E}">
        <p14:creationId xmlns:p14="http://schemas.microsoft.com/office/powerpoint/2010/main" val="424306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96616" y="116632"/>
            <a:ext cx="7816508" cy="928694"/>
          </a:xfrm>
        </p:spPr>
        <p:txBody>
          <a:bodyPr>
            <a:normAutofit/>
          </a:bodyPr>
          <a:lstStyle/>
          <a:p>
            <a:pPr algn="ctr">
              <a:defRPr/>
            </a:pPr>
            <a:r>
              <a:rPr lang="pl-PL" sz="1800" dirty="0">
                <a:solidFill>
                  <a:srgbClr val="000099"/>
                </a:solidFill>
                <a:effectLst/>
                <a:latin typeface="Times New Roman" pitchFamily="18" charset="0"/>
                <a:cs typeface="Times New Roman" pitchFamily="18" charset="0"/>
              </a:rPr>
              <a:t>Wnioski wynikające ze sprawowanego nadzoru pedagogicznego </a:t>
            </a:r>
            <a:br>
              <a:rPr lang="pl-PL" sz="1800" dirty="0">
                <a:solidFill>
                  <a:srgbClr val="000099"/>
                </a:solidFill>
                <a:effectLst/>
                <a:latin typeface="Times New Roman" pitchFamily="18" charset="0"/>
                <a:cs typeface="Times New Roman" pitchFamily="18" charset="0"/>
              </a:rPr>
            </a:br>
            <a:r>
              <a:rPr lang="pl-PL" sz="1800" dirty="0">
                <a:solidFill>
                  <a:srgbClr val="000099"/>
                </a:solidFill>
                <a:effectLst/>
                <a:latin typeface="Times New Roman" pitchFamily="18" charset="0"/>
                <a:cs typeface="Times New Roman" pitchFamily="18" charset="0"/>
              </a:rPr>
              <a:t>ustalone w wyniku przeprowadzonych kontroli w trybie działań doraźnych </a:t>
            </a:r>
            <a:br>
              <a:rPr lang="pl-PL" sz="1800" dirty="0">
                <a:solidFill>
                  <a:srgbClr val="000099"/>
                </a:solidFill>
                <a:effectLst/>
                <a:latin typeface="Times New Roman" pitchFamily="18" charset="0"/>
                <a:cs typeface="Times New Roman" pitchFamily="18" charset="0"/>
              </a:rPr>
            </a:br>
            <a:r>
              <a:rPr lang="pl-PL" sz="1800" dirty="0">
                <a:solidFill>
                  <a:srgbClr val="000099"/>
                </a:solidFill>
                <a:effectLst/>
                <a:latin typeface="Times New Roman" pitchFamily="18" charset="0"/>
                <a:cs typeface="Times New Roman" pitchFamily="18" charset="0"/>
              </a:rPr>
              <a:t>i innych kontroli wynikających z odrębnych przepisów</a:t>
            </a:r>
            <a:endParaRPr lang="pl-PL" sz="1800" dirty="0">
              <a:solidFill>
                <a:srgbClr val="000099"/>
              </a:solidFill>
            </a:endParaRPr>
          </a:p>
        </p:txBody>
      </p:sp>
      <p:sp>
        <p:nvSpPr>
          <p:cNvPr id="58371" name="Symbol zastępczy zawartości 2"/>
          <p:cNvSpPr>
            <a:spLocks noGrp="1"/>
          </p:cNvSpPr>
          <p:nvPr>
            <p:ph idx="1"/>
          </p:nvPr>
        </p:nvSpPr>
        <p:spPr/>
        <p:txBody>
          <a:bodyPr/>
          <a:lstStyle/>
          <a:p>
            <a:pPr algn="ctr"/>
            <a:endParaRPr lang="pl-PL" sz="1800" b="1" dirty="0" smtClean="0">
              <a:latin typeface="Times New Roman" pitchFamily="18" charset="0"/>
              <a:cs typeface="Times New Roman" pitchFamily="18" charset="0"/>
            </a:endParaRPr>
          </a:p>
          <a:p>
            <a:pPr algn="ctr"/>
            <a:endParaRPr lang="pl-PL" b="1" dirty="0" smtClean="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26E020F9-DEAD-4E7E-9577-F4996FF70F93}" type="slidenum">
              <a:rPr lang="pl-PL" smtClean="0"/>
              <a:pPr>
                <a:defRPr/>
              </a:pPr>
              <a:t>20</a:t>
            </a:fld>
            <a:endParaRPr lang="pl-P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644"/>
            <a:ext cx="9907588" cy="774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167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271731" y="2130432"/>
            <a:ext cx="9283435"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Ewaluacje zewnętrzne </a:t>
            </a:r>
            <a:br>
              <a:rPr lang="pl-PL"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całościowe i problemowe</a:t>
            </a:r>
            <a:r>
              <a:rPr lang="pl-PL" i="0" dirty="0" smtClean="0">
                <a:effectLst/>
                <a:latin typeface="Times New Roman" pitchFamily="18" charset="0"/>
                <a:cs typeface="Times New Roman" pitchFamily="18" charset="0"/>
              </a:rPr>
              <a:t/>
            </a:r>
            <a:br>
              <a:rPr lang="pl-PL" i="0" dirty="0" smtClean="0">
                <a:effectLst/>
                <a:latin typeface="Times New Roman" pitchFamily="18" charset="0"/>
                <a:cs typeface="Times New Roman" pitchFamily="18" charset="0"/>
              </a:rPr>
            </a:br>
            <a:endParaRPr lang="pl-PL" i="0" dirty="0" smtClean="0">
              <a:effectLst/>
              <a:latin typeface="Times New Roman" pitchFamily="18" charset="0"/>
              <a:cs typeface="Times New Roman" pitchFamily="18" charset="0"/>
            </a:endParaRPr>
          </a:p>
        </p:txBody>
      </p:sp>
      <p:sp>
        <p:nvSpPr>
          <p:cNvPr id="3" name="Symbol zastępczy zawartości 2"/>
          <p:cNvSpPr txBox="1">
            <a:spLocks/>
          </p:cNvSpPr>
          <p:nvPr/>
        </p:nvSpPr>
        <p:spPr bwMode="auto">
          <a:xfrm>
            <a:off x="0" y="5362178"/>
            <a:ext cx="9906000" cy="151216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startAt="5"/>
            </a:pPr>
            <a:endParaRPr lang="pl-PL" sz="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21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5B20EB79-5E80-440F-B4B2-5BB3E6DBC7A8}" type="slidenum">
              <a:rPr lang="pl-PL" smtClean="0"/>
              <a:pPr>
                <a:defRPr/>
              </a:pPr>
              <a:t>22</a:t>
            </a:fld>
            <a:endParaRPr lang="pl-PL" dirty="0"/>
          </a:p>
        </p:txBody>
      </p:sp>
      <p:sp>
        <p:nvSpPr>
          <p:cNvPr id="3" name="Tytuł 2"/>
          <p:cNvSpPr>
            <a:spLocks noGrp="1"/>
          </p:cNvSpPr>
          <p:nvPr>
            <p:ph type="title"/>
          </p:nvPr>
        </p:nvSpPr>
        <p:spPr>
          <a:xfrm>
            <a:off x="1496616" y="116632"/>
            <a:ext cx="7816508" cy="928694"/>
          </a:xfrm>
        </p:spPr>
        <p:txBody>
          <a:bodyPr>
            <a:normAutofit/>
          </a:bodyPr>
          <a:lstStyle/>
          <a:p>
            <a:pPr algn="ctr" eaLnBrk="1" hangingPunct="1">
              <a:defRPr/>
            </a:pPr>
            <a:r>
              <a:rPr lang="pl-PL" sz="1800" dirty="0">
                <a:solidFill>
                  <a:srgbClr val="000099"/>
                </a:solidFill>
                <a:effectLst/>
                <a:latin typeface="Times New Roman" pitchFamily="18" charset="0"/>
                <a:cs typeface="Times New Roman" pitchFamily="18" charset="0"/>
              </a:rPr>
              <a:t>Ewaluacje zewnętrzne</a:t>
            </a:r>
          </a:p>
        </p:txBody>
      </p:sp>
      <p:sp>
        <p:nvSpPr>
          <p:cNvPr id="6" name="Symbol zastępczy zawartości 2"/>
          <p:cNvSpPr>
            <a:spLocks noGrp="1"/>
          </p:cNvSpPr>
          <p:nvPr>
            <p:ph idx="1"/>
          </p:nvPr>
        </p:nvSpPr>
        <p:spPr>
          <a:xfrm>
            <a:off x="194471" y="908720"/>
            <a:ext cx="9596438" cy="5949280"/>
          </a:xfrm>
          <a:noFill/>
        </p:spPr>
        <p:txBody>
          <a:bodyPr/>
          <a:lstStyle/>
          <a:p>
            <a:pPr marL="0" indent="0" algn="just" eaLnBrk="1" hangingPunct="1">
              <a:defRPr/>
            </a:pPr>
            <a:endParaRPr lang="pl-PL" sz="1600" dirty="0" smtClean="0">
              <a:latin typeface="Times New Roman" pitchFamily="18" charset="0"/>
              <a:cs typeface="Times New Roman" pitchFamily="18" charset="0"/>
            </a:endParaRPr>
          </a:p>
          <a:p>
            <a:pPr marL="0" indent="0" algn="just" eaLnBrk="1" hangingPunct="1">
              <a:defRPr/>
            </a:pPr>
            <a:endParaRPr lang="pl-PL" sz="1600" dirty="0" smtClean="0">
              <a:latin typeface="Times New Roman" pitchFamily="18" charset="0"/>
              <a:cs typeface="Times New Roman" pitchFamily="18" charset="0"/>
            </a:endParaRPr>
          </a:p>
          <a:p>
            <a:pPr marL="0" indent="0" algn="just" eaLnBrk="1" hangingPunct="1">
              <a:defRPr/>
            </a:pPr>
            <a:endParaRPr lang="pl-PL" sz="16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9906000"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452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bwMode="auto">
          <a:xfrm>
            <a:off x="1934770" y="142875"/>
            <a:ext cx="7776898" cy="928688"/>
          </a:xfrm>
        </p:spPr>
        <p:txBody>
          <a:bodyPr wrap="square" numCol="1" anchorCtr="0" compatLnSpc="1">
            <a:prstTxWarp prst="textNoShape">
              <a:avLst/>
            </a:prstTxWarp>
            <a:noAutofit/>
          </a:bodyPr>
          <a:lstStyle/>
          <a:p>
            <a:pPr algn="ctr">
              <a:defRPr/>
            </a:pPr>
            <a:r>
              <a:rPr lang="pl-PL" sz="1800" dirty="0">
                <a:solidFill>
                  <a:srgbClr val="000099"/>
                </a:solidFill>
                <a:latin typeface="Times New Roman" panose="02020603050405020304" pitchFamily="18" charset="0"/>
                <a:cs typeface="Times New Roman" panose="02020603050405020304" pitchFamily="18" charset="0"/>
              </a:rPr>
              <a:t>Realizacja ewaluacji </a:t>
            </a:r>
            <a:r>
              <a:rPr lang="pl-PL" sz="1800" dirty="0" smtClean="0">
                <a:solidFill>
                  <a:srgbClr val="000099"/>
                </a:solidFill>
                <a:latin typeface="Times New Roman" panose="02020603050405020304" pitchFamily="18" charset="0"/>
                <a:cs typeface="Times New Roman" panose="02020603050405020304" pitchFamily="18" charset="0"/>
              </a:rPr>
              <a:t>zewnętrznych w </a:t>
            </a:r>
            <a:r>
              <a:rPr lang="pl-PL" sz="1800" dirty="0">
                <a:solidFill>
                  <a:srgbClr val="000099"/>
                </a:solidFill>
                <a:latin typeface="Times New Roman" panose="02020603050405020304" pitchFamily="18" charset="0"/>
                <a:cs typeface="Times New Roman" panose="02020603050405020304" pitchFamily="18" charset="0"/>
              </a:rPr>
              <a:t>roku szkolnym 2016/2017</a:t>
            </a:r>
            <a:endParaRPr lang="pl-PL" sz="1800" dirty="0" smtClean="0">
              <a:solidFill>
                <a:srgbClr val="000099"/>
              </a:solidFill>
              <a:effectLst/>
              <a:latin typeface="Times New Roman" panose="02020603050405020304" pitchFamily="18" charset="0"/>
              <a:cs typeface="Times New Roman" panose="02020603050405020304" pitchFamily="18" charset="0"/>
            </a:endParaRPr>
          </a:p>
        </p:txBody>
      </p:sp>
      <p:graphicFrame>
        <p:nvGraphicFramePr>
          <p:cNvPr id="3" name="Symbol zastępczy zawartości 2"/>
          <p:cNvGraphicFramePr>
            <a:graphicFrameLocks noGrp="1"/>
          </p:cNvGraphicFramePr>
          <p:nvPr>
            <p:ph idx="1"/>
            <p:extLst>
              <p:ext uri="{D42A27DB-BD31-4B8C-83A1-F6EECF244321}">
                <p14:modId xmlns:p14="http://schemas.microsoft.com/office/powerpoint/2010/main" val="1310876243"/>
              </p:ext>
            </p:extLst>
          </p:nvPr>
        </p:nvGraphicFramePr>
        <p:xfrm>
          <a:off x="21620" y="1340768"/>
          <a:ext cx="9884383" cy="5517234"/>
        </p:xfrm>
        <a:graphic>
          <a:graphicData uri="http://schemas.openxmlformats.org/drawingml/2006/table">
            <a:tbl>
              <a:tblPr firstRow="1" firstCol="1" bandRow="1">
                <a:tableStyleId>{5C22544A-7EE6-4342-B048-85BDC9FD1C3A}</a:tableStyleId>
              </a:tblPr>
              <a:tblGrid>
                <a:gridCol w="682910"/>
                <a:gridCol w="4778366"/>
                <a:gridCol w="1545363"/>
                <a:gridCol w="1545363"/>
                <a:gridCol w="1332381"/>
              </a:tblGrid>
              <a:tr h="373723">
                <a:tc rowSpan="2">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Lp.</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rowSpan="2">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Typ szkoły/placówki</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gridSpan="3">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Liczba ewaluacji: </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hMerge="1">
                  <a:txBody>
                    <a:bodyPr/>
                    <a:lstStyle/>
                    <a:p>
                      <a:endParaRPr lang="pl-PL"/>
                    </a:p>
                  </a:txBody>
                  <a:tcPr/>
                </a:tc>
                <a:tc hMerge="1">
                  <a:txBody>
                    <a:bodyPr/>
                    <a:lstStyle/>
                    <a:p>
                      <a:endParaRPr lang="pl-PL"/>
                    </a:p>
                  </a:txBody>
                  <a:tcPr/>
                </a:tc>
              </a:tr>
              <a:tr h="373723">
                <a:tc vMerge="1">
                  <a:txBody>
                    <a:bodyPr/>
                    <a:lstStyle/>
                    <a:p>
                      <a:endParaRPr lang="pl-PL"/>
                    </a:p>
                  </a:txBody>
                  <a:tcPr/>
                </a:tc>
                <a:tc vMerge="1">
                  <a:txBody>
                    <a:bodyPr/>
                    <a:lstStyle/>
                    <a:p>
                      <a:endParaRPr lang="pl-PL"/>
                    </a:p>
                  </a:txBody>
                  <a:tcPr/>
                </a:tc>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problemowe</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całościowe</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łącznie</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r>
              <a:tr h="498296">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1.</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a:txBody>
                    <a:bodyPr/>
                    <a:lstStyle/>
                    <a:p>
                      <a:pPr>
                        <a:lnSpc>
                          <a:spcPct val="115000"/>
                        </a:lnSpc>
                        <a:spcAft>
                          <a:spcPts val="0"/>
                        </a:spcAft>
                      </a:pPr>
                      <a:r>
                        <a:rPr lang="pl-PL" sz="2000" dirty="0">
                          <a:effectLst/>
                          <a:latin typeface="Times New Roman" panose="02020603050405020304" pitchFamily="18" charset="0"/>
                          <a:cs typeface="Times New Roman" panose="02020603050405020304" pitchFamily="18" charset="0"/>
                        </a:rPr>
                        <a:t>Szkoły podstawowe</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18</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4</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22</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r>
              <a:tr h="462703">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2.</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a:txBody>
                    <a:bodyPr/>
                    <a:lstStyle/>
                    <a:p>
                      <a:pPr>
                        <a:lnSpc>
                          <a:spcPct val="115000"/>
                        </a:lnSpc>
                        <a:spcAft>
                          <a:spcPts val="0"/>
                        </a:spcAft>
                      </a:pPr>
                      <a:r>
                        <a:rPr lang="pl-PL" sz="2000" dirty="0">
                          <a:effectLst/>
                          <a:latin typeface="Times New Roman" panose="02020603050405020304" pitchFamily="18" charset="0"/>
                          <a:cs typeface="Times New Roman" panose="02020603050405020304" pitchFamily="18" charset="0"/>
                        </a:rPr>
                        <a:t>Gimnazja </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6</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2</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8</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r>
              <a:tr h="533889">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3.</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a:txBody>
                    <a:bodyPr/>
                    <a:lstStyle/>
                    <a:p>
                      <a:pPr>
                        <a:lnSpc>
                          <a:spcPct val="115000"/>
                        </a:lnSpc>
                        <a:spcAft>
                          <a:spcPts val="0"/>
                        </a:spcAft>
                      </a:pPr>
                      <a:r>
                        <a:rPr lang="pl-PL" sz="2000" dirty="0">
                          <a:effectLst/>
                          <a:latin typeface="Times New Roman" panose="02020603050405020304" pitchFamily="18" charset="0"/>
                          <a:cs typeface="Times New Roman" panose="02020603050405020304" pitchFamily="18" charset="0"/>
                        </a:rPr>
                        <a:t>Licea ogólnokształcące</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5</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5</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r>
              <a:tr h="462703">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4.</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a:txBody>
                    <a:bodyPr/>
                    <a:lstStyle/>
                    <a:p>
                      <a:pPr>
                        <a:lnSpc>
                          <a:spcPct val="115000"/>
                        </a:lnSpc>
                        <a:spcAft>
                          <a:spcPts val="0"/>
                        </a:spcAft>
                      </a:pPr>
                      <a:r>
                        <a:rPr lang="pl-PL" sz="2000" dirty="0">
                          <a:effectLst/>
                          <a:latin typeface="Times New Roman" panose="02020603050405020304" pitchFamily="18" charset="0"/>
                          <a:cs typeface="Times New Roman" panose="02020603050405020304" pitchFamily="18" charset="0"/>
                        </a:rPr>
                        <a:t>Technika</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7</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7</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r>
              <a:tr h="569482">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5.</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a:txBody>
                    <a:bodyPr/>
                    <a:lstStyle/>
                    <a:p>
                      <a:pPr>
                        <a:lnSpc>
                          <a:spcPct val="115000"/>
                        </a:lnSpc>
                        <a:spcAft>
                          <a:spcPts val="0"/>
                        </a:spcAft>
                      </a:pPr>
                      <a:r>
                        <a:rPr lang="pl-PL" sz="2000" dirty="0">
                          <a:effectLst/>
                          <a:latin typeface="Times New Roman" panose="02020603050405020304" pitchFamily="18" charset="0"/>
                          <a:cs typeface="Times New Roman" panose="02020603050405020304" pitchFamily="18" charset="0"/>
                        </a:rPr>
                        <a:t>Zasadnicze szkoły zawodowe</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3</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3</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r>
              <a:tr h="640667">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6.</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a:txBody>
                    <a:bodyPr/>
                    <a:lstStyle/>
                    <a:p>
                      <a:pPr>
                        <a:lnSpc>
                          <a:spcPct val="115000"/>
                        </a:lnSpc>
                        <a:spcAft>
                          <a:spcPts val="0"/>
                        </a:spcAft>
                      </a:pPr>
                      <a:r>
                        <a:rPr lang="pl-PL" sz="2000" dirty="0">
                          <a:effectLst/>
                          <a:latin typeface="Times New Roman" panose="02020603050405020304" pitchFamily="18" charset="0"/>
                          <a:cs typeface="Times New Roman" panose="02020603050405020304" pitchFamily="18" charset="0"/>
                        </a:rPr>
                        <a:t>Placówki doskonalenia nauczycieli</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1</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1</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r>
              <a:tr h="1103752">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7.</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a:txBody>
                    <a:bodyPr/>
                    <a:lstStyle/>
                    <a:p>
                      <a:pPr>
                        <a:lnSpc>
                          <a:spcPct val="115000"/>
                        </a:lnSpc>
                        <a:spcAft>
                          <a:spcPts val="0"/>
                        </a:spcAft>
                      </a:pPr>
                      <a:r>
                        <a:rPr lang="pl-PL" sz="2000" dirty="0">
                          <a:effectLst/>
                          <a:latin typeface="Times New Roman" panose="02020603050405020304" pitchFamily="18" charset="0"/>
                          <a:cs typeface="Times New Roman" panose="02020603050405020304" pitchFamily="18" charset="0"/>
                        </a:rPr>
                        <a:t>Placówki kształcenia ustawicznego i inne, </a:t>
                      </a:r>
                      <a:r>
                        <a:rPr lang="pl-PL" sz="2000" dirty="0" smtClean="0">
                          <a:effectLst/>
                          <a:latin typeface="Times New Roman" panose="02020603050405020304" pitchFamily="18" charset="0"/>
                          <a:cs typeface="Times New Roman" panose="02020603050405020304" pitchFamily="18" charset="0"/>
                        </a:rPr>
                        <a:t/>
                      </a:r>
                      <a:br>
                        <a:rPr lang="pl-PL" sz="2000" dirty="0" smtClean="0">
                          <a:effectLst/>
                          <a:latin typeface="Times New Roman" panose="02020603050405020304" pitchFamily="18" charset="0"/>
                          <a:cs typeface="Times New Roman" panose="02020603050405020304" pitchFamily="18" charset="0"/>
                        </a:rPr>
                      </a:br>
                      <a:r>
                        <a:rPr lang="pl-PL" sz="2000" dirty="0" smtClean="0">
                          <a:effectLst/>
                          <a:latin typeface="Times New Roman" panose="02020603050405020304" pitchFamily="18" charset="0"/>
                          <a:cs typeface="Times New Roman" panose="02020603050405020304" pitchFamily="18" charset="0"/>
                        </a:rPr>
                        <a:t>o </a:t>
                      </a:r>
                      <a:r>
                        <a:rPr lang="pl-PL" sz="2000" dirty="0">
                          <a:effectLst/>
                          <a:latin typeface="Times New Roman" panose="02020603050405020304" pitchFamily="18" charset="0"/>
                          <a:cs typeface="Times New Roman" panose="02020603050405020304" pitchFamily="18" charset="0"/>
                        </a:rPr>
                        <a:t>których mowa w art. 2 pkt. 3a ustawy</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2</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a:effectLst/>
                          <a:latin typeface="Times New Roman" panose="02020603050405020304" pitchFamily="18" charset="0"/>
                          <a:cs typeface="Times New Roman" panose="02020603050405020304" pitchFamily="18" charset="0"/>
                        </a:rPr>
                        <a:t>2</a:t>
                      </a:r>
                      <a:endParaRPr lang="pl-PL" sz="2000">
                        <a:effectLst/>
                        <a:latin typeface="Times New Roman" panose="02020603050405020304" pitchFamily="18" charset="0"/>
                        <a:ea typeface="Calibri"/>
                        <a:cs typeface="Times New Roman" panose="02020603050405020304" pitchFamily="18" charset="0"/>
                      </a:endParaRPr>
                    </a:p>
                  </a:txBody>
                  <a:tcPr marL="48154" marR="48154" marT="0" marB="0" anchor="ctr"/>
                </a:tc>
              </a:tr>
              <a:tr h="498296">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 </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solidFill>
                      <a:srgbClr val="140A98"/>
                    </a:solidFill>
                  </a:tcPr>
                </a:tc>
                <a:tc>
                  <a:txBody>
                    <a:bodyPr/>
                    <a:lstStyle/>
                    <a:p>
                      <a:pPr algn="ctr">
                        <a:lnSpc>
                          <a:spcPct val="115000"/>
                        </a:lnSpc>
                        <a:spcAft>
                          <a:spcPts val="0"/>
                        </a:spcAft>
                      </a:pPr>
                      <a:r>
                        <a:rPr lang="pl-PL" sz="2000" dirty="0">
                          <a:effectLst/>
                          <a:latin typeface="Times New Roman" panose="02020603050405020304" pitchFamily="18" charset="0"/>
                          <a:cs typeface="Times New Roman" panose="02020603050405020304" pitchFamily="18" charset="0"/>
                        </a:rPr>
                        <a:t>Suma</a:t>
                      </a:r>
                      <a:endParaRPr lang="pl-PL" sz="2000"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b="1" dirty="0">
                          <a:effectLst/>
                          <a:latin typeface="Times New Roman" panose="02020603050405020304" pitchFamily="18" charset="0"/>
                          <a:cs typeface="Times New Roman" panose="02020603050405020304" pitchFamily="18" charset="0"/>
                        </a:rPr>
                        <a:t>42</a:t>
                      </a:r>
                      <a:endParaRPr lang="pl-PL" sz="2000" b="1"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b="1" dirty="0">
                          <a:effectLst/>
                          <a:latin typeface="Times New Roman" panose="02020603050405020304" pitchFamily="18" charset="0"/>
                          <a:cs typeface="Times New Roman" panose="02020603050405020304" pitchFamily="18" charset="0"/>
                        </a:rPr>
                        <a:t>6</a:t>
                      </a:r>
                      <a:endParaRPr lang="pl-PL" sz="2000" b="1" dirty="0">
                        <a:effectLst/>
                        <a:latin typeface="Times New Roman" panose="02020603050405020304" pitchFamily="18" charset="0"/>
                        <a:ea typeface="Calibri"/>
                        <a:cs typeface="Times New Roman" panose="02020603050405020304" pitchFamily="18" charset="0"/>
                      </a:endParaRPr>
                    </a:p>
                  </a:txBody>
                  <a:tcPr marL="48154" marR="48154" marT="0" marB="0" anchor="ctr"/>
                </a:tc>
                <a:tc>
                  <a:txBody>
                    <a:bodyPr/>
                    <a:lstStyle/>
                    <a:p>
                      <a:pPr algn="ctr">
                        <a:lnSpc>
                          <a:spcPct val="115000"/>
                        </a:lnSpc>
                        <a:spcAft>
                          <a:spcPts val="0"/>
                        </a:spcAft>
                      </a:pPr>
                      <a:r>
                        <a:rPr lang="pl-PL" sz="2000" b="1" dirty="0">
                          <a:effectLst/>
                          <a:latin typeface="Times New Roman" panose="02020603050405020304" pitchFamily="18" charset="0"/>
                          <a:cs typeface="Times New Roman" panose="02020603050405020304" pitchFamily="18" charset="0"/>
                        </a:rPr>
                        <a:t>48</a:t>
                      </a:r>
                      <a:endParaRPr lang="pl-PL" sz="2000" b="1" dirty="0">
                        <a:effectLst/>
                        <a:latin typeface="Times New Roman" panose="02020603050405020304" pitchFamily="18" charset="0"/>
                        <a:ea typeface="Calibri"/>
                        <a:cs typeface="Times New Roman" panose="02020603050405020304" pitchFamily="18" charset="0"/>
                      </a:endParaRPr>
                    </a:p>
                  </a:txBody>
                  <a:tcPr marL="48154" marR="48154" marT="0" marB="0" anchor="ctr"/>
                </a:tc>
              </a:tr>
            </a:tbl>
          </a:graphicData>
        </a:graphic>
      </p:graphicFrame>
      <p:sp>
        <p:nvSpPr>
          <p:cNvPr id="4" name="Symbol zastępczy numeru slajdu 3"/>
          <p:cNvSpPr>
            <a:spLocks noGrp="1"/>
          </p:cNvSpPr>
          <p:nvPr>
            <p:ph type="sldNum" sz="quarter" idx="12"/>
          </p:nvPr>
        </p:nvSpPr>
        <p:spPr/>
        <p:txBody>
          <a:bodyPr/>
          <a:lstStyle/>
          <a:p>
            <a:pPr>
              <a:defRPr/>
            </a:pPr>
            <a:fld id="{B4151B7E-CBA2-4E06-A839-FD105B9D5D5C}" type="slidenum">
              <a:rPr lang="pl-PL" smtClean="0">
                <a:solidFill>
                  <a:prstClr val="black">
                    <a:tint val="75000"/>
                  </a:prstClr>
                </a:solidFill>
              </a:rPr>
              <a:pPr>
                <a:defRPr/>
              </a:pPr>
              <a:t>23</a:t>
            </a:fld>
            <a:endParaRPr lang="pl-PL">
              <a:solidFill>
                <a:prstClr val="black">
                  <a:tint val="75000"/>
                </a:prstClr>
              </a:solidFill>
            </a:endParaRPr>
          </a:p>
        </p:txBody>
      </p:sp>
    </p:spTree>
    <p:extLst>
      <p:ext uri="{BB962C8B-B14F-4D97-AF65-F5344CB8AC3E}">
        <p14:creationId xmlns:p14="http://schemas.microsoft.com/office/powerpoint/2010/main" val="1541672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altLang="pl-PL" sz="1800" dirty="0">
                <a:solidFill>
                  <a:srgbClr val="000099"/>
                </a:solidFill>
                <a:latin typeface="Times New Roman" panose="02020603050405020304" pitchFamily="18" charset="0"/>
                <a:cs typeface="Times New Roman" panose="02020603050405020304" pitchFamily="18" charset="0"/>
              </a:rPr>
              <a:t>Rozporządzenie Ministra Edukacji Narodowej </a:t>
            </a:r>
            <a:br>
              <a:rPr lang="pl-PL" altLang="pl-PL" sz="1800" dirty="0">
                <a:solidFill>
                  <a:srgbClr val="000099"/>
                </a:solidFill>
                <a:latin typeface="Times New Roman" panose="02020603050405020304" pitchFamily="18" charset="0"/>
                <a:cs typeface="Times New Roman" panose="02020603050405020304" pitchFamily="18" charset="0"/>
              </a:rPr>
            </a:br>
            <a:r>
              <a:rPr lang="pl-PL" altLang="pl-PL" sz="1800" dirty="0">
                <a:solidFill>
                  <a:srgbClr val="000099"/>
                </a:solidFill>
                <a:latin typeface="Times New Roman" panose="02020603050405020304" pitchFamily="18" charset="0"/>
                <a:cs typeface="Times New Roman" panose="02020603050405020304" pitchFamily="18" charset="0"/>
              </a:rPr>
              <a:t>z dnia 27 sierpnia 2015 r. w sprawie nadzoru pedagogicznego</a:t>
            </a:r>
            <a:r>
              <a:rPr lang="pl-PL" altLang="pl-PL" sz="1800" dirty="0">
                <a:solidFill>
                  <a:srgbClr val="001558"/>
                </a:solidFill>
                <a:latin typeface="Times New Roman" panose="02020603050405020304" pitchFamily="18" charset="0"/>
                <a:cs typeface="Times New Roman" panose="02020603050405020304" pitchFamily="18" charset="0"/>
              </a:rPr>
              <a:t> </a:t>
            </a:r>
            <a:endParaRPr lang="pl-PL" sz="1800" dirty="0"/>
          </a:p>
        </p:txBody>
      </p:sp>
      <p:sp>
        <p:nvSpPr>
          <p:cNvPr id="5" name="Prostokąt zaokrąglony 4"/>
          <p:cNvSpPr/>
          <p:nvPr/>
        </p:nvSpPr>
        <p:spPr>
          <a:xfrm>
            <a:off x="1364603" y="1916832"/>
            <a:ext cx="7176797" cy="914400"/>
          </a:xfrm>
          <a:prstGeom prst="round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rgbClr val="FF0000"/>
                </a:solidFill>
              </a:rPr>
              <a:t>CHARAKTERYSTYKA WYMAGANIA NA POZIOMIE WYSOKIM</a:t>
            </a:r>
            <a:endParaRPr lang="pl-PL" b="1" dirty="0">
              <a:solidFill>
                <a:srgbClr val="FF0000"/>
              </a:solidFill>
            </a:endParaRPr>
          </a:p>
        </p:txBody>
      </p:sp>
      <p:sp>
        <p:nvSpPr>
          <p:cNvPr id="6" name="Prostokąt zaokrąglony 5"/>
          <p:cNvSpPr/>
          <p:nvPr/>
        </p:nvSpPr>
        <p:spPr>
          <a:xfrm>
            <a:off x="1364325" y="4797152"/>
            <a:ext cx="7176797" cy="1008112"/>
          </a:xfrm>
          <a:prstGeom prst="round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rgbClr val="FF0000"/>
                </a:solidFill>
              </a:rPr>
              <a:t>CHARAKTERYSTYKA WYMAGANIA NA POZIOMIE PODSTAWOWYM</a:t>
            </a:r>
            <a:endParaRPr lang="pl-PL" b="1" dirty="0">
              <a:solidFill>
                <a:srgbClr val="FF0000"/>
              </a:solidFill>
            </a:endParaRPr>
          </a:p>
        </p:txBody>
      </p:sp>
      <p:sp>
        <p:nvSpPr>
          <p:cNvPr id="7" name="Symbol zastępczy zawartości 6"/>
          <p:cNvSpPr>
            <a:spLocks noGrp="1"/>
          </p:cNvSpPr>
          <p:nvPr>
            <p:ph idx="1"/>
          </p:nvPr>
        </p:nvSpPr>
        <p:spPr>
          <a:xfrm>
            <a:off x="154748" y="2924944"/>
            <a:ext cx="9596505" cy="1512168"/>
          </a:xfrm>
        </p:spPr>
        <p:txBody>
          <a:bodyPr>
            <a:normAutofit/>
          </a:bodyPr>
          <a:lstStyle/>
          <a:p>
            <a:endParaRPr lang="pl-PL" altLang="pl-PL" sz="2400" b="1" dirty="0" smtClean="0">
              <a:latin typeface="Times New Roman" panose="02020603050405020304" pitchFamily="18" charset="0"/>
              <a:cs typeface="Times New Roman" panose="02020603050405020304" pitchFamily="18" charset="0"/>
            </a:endParaRPr>
          </a:p>
          <a:p>
            <a:pPr algn="ctr"/>
            <a:r>
              <a:rPr lang="pl-PL" altLang="pl-PL" sz="2400" b="1" dirty="0" smtClean="0">
                <a:latin typeface="Times New Roman" panose="02020603050405020304" pitchFamily="18" charset="0"/>
                <a:cs typeface="Times New Roman" panose="02020603050405020304" pitchFamily="18" charset="0"/>
              </a:rPr>
              <a:t>Podstawa </a:t>
            </a:r>
            <a:r>
              <a:rPr lang="pl-PL" altLang="pl-PL" sz="2400" b="1" dirty="0">
                <a:latin typeface="Times New Roman" panose="02020603050405020304" pitchFamily="18" charset="0"/>
                <a:cs typeface="Times New Roman" panose="02020603050405020304" pitchFamily="18" charset="0"/>
              </a:rPr>
              <a:t>prawna: § 6 ust. 3 ww. rozporządzenia: </a:t>
            </a:r>
            <a:br>
              <a:rPr lang="pl-PL" altLang="pl-PL" sz="2400" b="1" dirty="0">
                <a:latin typeface="Times New Roman" panose="02020603050405020304" pitchFamily="18" charset="0"/>
                <a:cs typeface="Times New Roman" panose="02020603050405020304" pitchFamily="18" charset="0"/>
              </a:rPr>
            </a:br>
            <a:r>
              <a:rPr lang="pl-PL" altLang="pl-PL" sz="2000" dirty="0">
                <a:latin typeface="Times New Roman" panose="02020603050405020304" pitchFamily="18" charset="0"/>
                <a:cs typeface="Times New Roman" panose="02020603050405020304" pitchFamily="18" charset="0"/>
              </a:rPr>
              <a:t>„Szkoła lub placówka spełnia badane wymagania, jeżeli realizuje każde z tych wymagań </a:t>
            </a:r>
            <a:r>
              <a:rPr lang="pl-PL" altLang="pl-PL" sz="2000" dirty="0" smtClean="0">
                <a:latin typeface="Times New Roman" panose="02020603050405020304" pitchFamily="18" charset="0"/>
                <a:cs typeface="Times New Roman" panose="02020603050405020304" pitchFamily="18" charset="0"/>
              </a:rPr>
              <a:t/>
            </a:r>
            <a:br>
              <a:rPr lang="pl-PL" altLang="pl-PL" sz="2000" dirty="0" smtClean="0">
                <a:latin typeface="Times New Roman" panose="02020603050405020304" pitchFamily="18" charset="0"/>
                <a:cs typeface="Times New Roman" panose="02020603050405020304" pitchFamily="18" charset="0"/>
              </a:rPr>
            </a:br>
            <a:r>
              <a:rPr lang="pl-PL" altLang="pl-PL" sz="2000" dirty="0" smtClean="0">
                <a:latin typeface="Times New Roman" panose="02020603050405020304" pitchFamily="18" charset="0"/>
                <a:cs typeface="Times New Roman" panose="02020603050405020304" pitchFamily="18" charset="0"/>
              </a:rPr>
              <a:t>co </a:t>
            </a:r>
            <a:r>
              <a:rPr lang="pl-PL" altLang="pl-PL" sz="2000" dirty="0">
                <a:latin typeface="Times New Roman" panose="02020603050405020304" pitchFamily="18" charset="0"/>
                <a:cs typeface="Times New Roman" panose="02020603050405020304" pitchFamily="18" charset="0"/>
              </a:rPr>
              <a:t>najmniej na poziomie podstawowym”. </a:t>
            </a:r>
          </a:p>
          <a:p>
            <a:endParaRPr lang="pl-PL" dirty="0"/>
          </a:p>
        </p:txBody>
      </p:sp>
    </p:spTree>
    <p:extLst>
      <p:ext uri="{BB962C8B-B14F-4D97-AF65-F5344CB8AC3E}">
        <p14:creationId xmlns:p14="http://schemas.microsoft.com/office/powerpoint/2010/main" val="198638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0620" y="44624"/>
            <a:ext cx="8268919" cy="1152128"/>
          </a:xfrm>
        </p:spPr>
        <p:txBody>
          <a:bodyPr>
            <a:noAutofit/>
          </a:bodyPr>
          <a:lstStyle/>
          <a:p>
            <a:pPr algn="ctr"/>
            <a:r>
              <a:rPr lang="pl-PL" sz="1800" dirty="0">
                <a:solidFill>
                  <a:srgbClr val="000099"/>
                </a:solidFill>
                <a:latin typeface="Times New Roman" panose="02020603050405020304" pitchFamily="18" charset="0"/>
                <a:ea typeface="Calibri"/>
                <a:cs typeface="Times New Roman" panose="02020603050405020304" pitchFamily="18" charset="0"/>
              </a:rPr>
              <a:t>Szkoły i placówki, które otrzymały polecenie </a:t>
            </a:r>
            <a:r>
              <a:rPr lang="pl-PL" sz="1800" dirty="0" smtClean="0">
                <a:solidFill>
                  <a:srgbClr val="000099"/>
                </a:solidFill>
                <a:latin typeface="Times New Roman" panose="02020603050405020304" pitchFamily="18" charset="0"/>
                <a:ea typeface="Calibri"/>
                <a:cs typeface="Times New Roman" panose="02020603050405020304" pitchFamily="18" charset="0"/>
              </a:rPr>
              <a:t/>
            </a:r>
            <a:br>
              <a:rPr lang="pl-PL" sz="1800" dirty="0" smtClean="0">
                <a:solidFill>
                  <a:srgbClr val="000099"/>
                </a:solidFill>
                <a:latin typeface="Times New Roman" panose="02020603050405020304" pitchFamily="18" charset="0"/>
                <a:ea typeface="Calibri"/>
                <a:cs typeface="Times New Roman" panose="02020603050405020304" pitchFamily="18" charset="0"/>
              </a:rPr>
            </a:br>
            <a:r>
              <a:rPr lang="pl-PL" sz="1800" dirty="0" smtClean="0">
                <a:solidFill>
                  <a:srgbClr val="000099"/>
                </a:solidFill>
                <a:latin typeface="Times New Roman" panose="02020603050405020304" pitchFamily="18" charset="0"/>
                <a:ea typeface="Calibri"/>
                <a:cs typeface="Times New Roman" panose="02020603050405020304" pitchFamily="18" charset="0"/>
              </a:rPr>
              <a:t>Lubuskiego </a:t>
            </a:r>
            <a:r>
              <a:rPr lang="pl-PL" sz="1800" dirty="0">
                <a:solidFill>
                  <a:srgbClr val="000099"/>
                </a:solidFill>
                <a:latin typeface="Times New Roman" panose="02020603050405020304" pitchFamily="18" charset="0"/>
                <a:ea typeface="Calibri"/>
                <a:cs typeface="Times New Roman" panose="02020603050405020304" pitchFamily="18" charset="0"/>
              </a:rPr>
              <a:t>Kuratora Oświaty </a:t>
            </a:r>
            <a:r>
              <a:rPr lang="pl-PL" sz="1800" dirty="0" smtClean="0">
                <a:solidFill>
                  <a:srgbClr val="000099"/>
                </a:solidFill>
                <a:latin typeface="Times New Roman" panose="02020603050405020304" pitchFamily="18" charset="0"/>
                <a:ea typeface="Calibri"/>
                <a:cs typeface="Times New Roman" panose="02020603050405020304" pitchFamily="18" charset="0"/>
              </a:rPr>
              <a:t/>
            </a:r>
            <a:br>
              <a:rPr lang="pl-PL" sz="1800" dirty="0" smtClean="0">
                <a:solidFill>
                  <a:srgbClr val="000099"/>
                </a:solidFill>
                <a:latin typeface="Times New Roman" panose="02020603050405020304" pitchFamily="18" charset="0"/>
                <a:ea typeface="Calibri"/>
                <a:cs typeface="Times New Roman" panose="02020603050405020304" pitchFamily="18" charset="0"/>
              </a:rPr>
            </a:br>
            <a:r>
              <a:rPr lang="pl-PL" sz="1800" dirty="0" smtClean="0">
                <a:solidFill>
                  <a:srgbClr val="000099"/>
                </a:solidFill>
                <a:latin typeface="Times New Roman" panose="02020603050405020304" pitchFamily="18" charset="0"/>
                <a:ea typeface="Calibri"/>
                <a:cs typeface="Times New Roman" panose="02020603050405020304" pitchFamily="18" charset="0"/>
              </a:rPr>
              <a:t>opracowania Programu </a:t>
            </a:r>
            <a:r>
              <a:rPr lang="pl-PL" sz="1800" dirty="0">
                <a:solidFill>
                  <a:srgbClr val="000099"/>
                </a:solidFill>
                <a:latin typeface="Times New Roman" panose="02020603050405020304" pitchFamily="18" charset="0"/>
                <a:ea typeface="Calibri"/>
                <a:cs typeface="Times New Roman" panose="02020603050405020304" pitchFamily="18" charset="0"/>
              </a:rPr>
              <a:t>i harmonogramu </a:t>
            </a:r>
            <a:r>
              <a:rPr lang="pl-PL" sz="1800" dirty="0" smtClean="0">
                <a:solidFill>
                  <a:srgbClr val="000099"/>
                </a:solidFill>
                <a:latin typeface="Times New Roman" panose="02020603050405020304" pitchFamily="18" charset="0"/>
                <a:ea typeface="Calibri"/>
                <a:cs typeface="Times New Roman" panose="02020603050405020304" pitchFamily="18" charset="0"/>
              </a:rPr>
              <a:t>poprawy efektywności </a:t>
            </a:r>
            <a:r>
              <a:rPr lang="pl-PL" sz="1800" dirty="0">
                <a:solidFill>
                  <a:srgbClr val="000099"/>
                </a:solidFill>
                <a:latin typeface="Times New Roman" panose="02020603050405020304" pitchFamily="18" charset="0"/>
                <a:ea typeface="Calibri"/>
                <a:cs typeface="Times New Roman" panose="02020603050405020304" pitchFamily="18" charset="0"/>
              </a:rPr>
              <a:t>kształcenia </a:t>
            </a:r>
            <a:r>
              <a:rPr lang="pl-PL" sz="1800" dirty="0" smtClean="0">
                <a:solidFill>
                  <a:srgbClr val="000099"/>
                </a:solidFill>
                <a:latin typeface="Times New Roman" panose="02020603050405020304" pitchFamily="18" charset="0"/>
                <a:ea typeface="Calibri"/>
                <a:cs typeface="Times New Roman" panose="02020603050405020304" pitchFamily="18" charset="0"/>
              </a:rPr>
              <a:t/>
            </a:r>
            <a:br>
              <a:rPr lang="pl-PL" sz="1800" dirty="0" smtClean="0">
                <a:solidFill>
                  <a:srgbClr val="000099"/>
                </a:solidFill>
                <a:latin typeface="Times New Roman" panose="02020603050405020304" pitchFamily="18" charset="0"/>
                <a:ea typeface="Calibri"/>
                <a:cs typeface="Times New Roman" panose="02020603050405020304" pitchFamily="18" charset="0"/>
              </a:rPr>
            </a:br>
            <a:r>
              <a:rPr lang="pl-PL" sz="1800" dirty="0" smtClean="0">
                <a:solidFill>
                  <a:srgbClr val="000099"/>
                </a:solidFill>
                <a:latin typeface="Times New Roman" panose="02020603050405020304" pitchFamily="18" charset="0"/>
                <a:ea typeface="Calibri"/>
                <a:cs typeface="Times New Roman" panose="02020603050405020304" pitchFamily="18" charset="0"/>
              </a:rPr>
              <a:t>lub </a:t>
            </a:r>
            <a:r>
              <a:rPr lang="pl-PL" sz="1800" dirty="0">
                <a:solidFill>
                  <a:srgbClr val="000099"/>
                </a:solidFill>
                <a:latin typeface="Times New Roman" panose="02020603050405020304" pitchFamily="18" charset="0"/>
                <a:ea typeface="Calibri"/>
                <a:cs typeface="Times New Roman" panose="02020603050405020304" pitchFamily="18" charset="0"/>
              </a:rPr>
              <a:t>wychowania w roku szkolnym </a:t>
            </a:r>
            <a:r>
              <a:rPr lang="pl-PL" sz="1800" dirty="0" smtClean="0">
                <a:solidFill>
                  <a:srgbClr val="000099"/>
                </a:solidFill>
                <a:latin typeface="Times New Roman" panose="02020603050405020304" pitchFamily="18" charset="0"/>
                <a:ea typeface="Calibri"/>
                <a:cs typeface="Times New Roman" panose="02020603050405020304" pitchFamily="18" charset="0"/>
              </a:rPr>
              <a:t>2016/2017</a:t>
            </a:r>
            <a:endParaRPr lang="pl-PL" sz="1800"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013990610"/>
              </p:ext>
            </p:extLst>
          </p:nvPr>
        </p:nvGraphicFramePr>
        <p:xfrm>
          <a:off x="516183" y="1484786"/>
          <a:ext cx="9005725" cy="3405059"/>
        </p:xfrm>
        <a:graphic>
          <a:graphicData uri="http://schemas.openxmlformats.org/drawingml/2006/table">
            <a:tbl>
              <a:tblPr firstRow="1" firstCol="1" bandRow="1">
                <a:tableStyleId>{17292A2E-F333-43FB-9621-5CBBE7FDCDCB}</a:tableStyleId>
              </a:tblPr>
              <a:tblGrid>
                <a:gridCol w="6170243"/>
                <a:gridCol w="2835482"/>
              </a:tblGrid>
              <a:tr h="720080">
                <a:tc>
                  <a:txBody>
                    <a:bodyPr/>
                    <a:lstStyle/>
                    <a:p>
                      <a:pPr algn="ctr">
                        <a:lnSpc>
                          <a:spcPct val="115000"/>
                        </a:lnSpc>
                        <a:spcAft>
                          <a:spcPts val="0"/>
                        </a:spcAft>
                      </a:pPr>
                      <a:r>
                        <a:rPr lang="pl-PL" sz="2400" dirty="0" smtClean="0">
                          <a:effectLst/>
                          <a:latin typeface="Times New Roman" panose="02020603050405020304" pitchFamily="18" charset="0"/>
                          <a:cs typeface="Times New Roman" panose="02020603050405020304" pitchFamily="18" charset="0"/>
                        </a:rPr>
                        <a:t>Typ szkoły</a:t>
                      </a:r>
                      <a:endParaRPr lang="pl-PL" sz="2400"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a:lnSpc>
                          <a:spcPct val="115000"/>
                        </a:lnSpc>
                        <a:spcAft>
                          <a:spcPts val="0"/>
                        </a:spcAft>
                      </a:pPr>
                      <a:r>
                        <a:rPr lang="pl-PL" sz="2400" dirty="0">
                          <a:effectLst/>
                          <a:latin typeface="Times New Roman" panose="02020603050405020304" pitchFamily="18" charset="0"/>
                          <a:cs typeface="Times New Roman" panose="02020603050405020304" pitchFamily="18" charset="0"/>
                        </a:rPr>
                        <a:t>L</a:t>
                      </a:r>
                      <a:r>
                        <a:rPr lang="pl-PL" sz="2400" dirty="0" smtClean="0">
                          <a:effectLst/>
                          <a:latin typeface="Times New Roman" panose="02020603050405020304" pitchFamily="18" charset="0"/>
                          <a:cs typeface="Times New Roman" panose="02020603050405020304" pitchFamily="18" charset="0"/>
                        </a:rPr>
                        <a:t>iczba szkół</a:t>
                      </a:r>
                      <a:endParaRPr lang="pl-PL" sz="2400"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50000"/>
                      </a:schemeClr>
                    </a:solidFill>
                  </a:tcPr>
                </a:tc>
              </a:tr>
              <a:tr h="410691">
                <a:tc>
                  <a:txBody>
                    <a:bodyPr/>
                    <a:lstStyle/>
                    <a:p>
                      <a:pPr>
                        <a:lnSpc>
                          <a:spcPct val="115000"/>
                        </a:lnSpc>
                        <a:spcAft>
                          <a:spcPts val="0"/>
                        </a:spcAft>
                      </a:pPr>
                      <a:r>
                        <a:rPr lang="pl-PL" sz="2400" dirty="0">
                          <a:effectLst/>
                          <a:latin typeface="Times New Roman" panose="02020603050405020304" pitchFamily="18" charset="0"/>
                          <a:cs typeface="Times New Roman" panose="02020603050405020304" pitchFamily="18" charset="0"/>
                        </a:rPr>
                        <a:t>szkoła podstawowa</a:t>
                      </a:r>
                      <a:endParaRPr lang="pl-PL" sz="2400"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pl-PL" sz="24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9874">
                <a:tc>
                  <a:txBody>
                    <a:bodyPr/>
                    <a:lstStyle/>
                    <a:p>
                      <a:pPr>
                        <a:lnSpc>
                          <a:spcPct val="115000"/>
                        </a:lnSpc>
                        <a:spcAft>
                          <a:spcPts val="0"/>
                        </a:spcAft>
                      </a:pPr>
                      <a:r>
                        <a:rPr lang="pl-PL" sz="2400" dirty="0">
                          <a:effectLst/>
                          <a:latin typeface="Times New Roman" panose="02020603050405020304" pitchFamily="18" charset="0"/>
                          <a:cs typeface="Times New Roman" panose="02020603050405020304" pitchFamily="18" charset="0"/>
                        </a:rPr>
                        <a:t>gimnazjum</a:t>
                      </a:r>
                      <a:endParaRPr lang="pl-PL" sz="2400"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pl-PL" sz="24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nSpc>
                          <a:spcPct val="115000"/>
                        </a:lnSpc>
                        <a:spcAft>
                          <a:spcPts val="0"/>
                        </a:spcAft>
                      </a:pPr>
                      <a:r>
                        <a:rPr lang="pl-PL" sz="2400" dirty="0">
                          <a:effectLst/>
                          <a:latin typeface="Times New Roman" panose="02020603050405020304" pitchFamily="18" charset="0"/>
                          <a:cs typeface="Times New Roman" panose="02020603050405020304" pitchFamily="18" charset="0"/>
                        </a:rPr>
                        <a:t>liceum ogólnokształcące</a:t>
                      </a:r>
                      <a:endParaRPr lang="pl-PL" sz="2400"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pl-PL" sz="24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nSpc>
                          <a:spcPct val="115000"/>
                        </a:lnSpc>
                        <a:spcAft>
                          <a:spcPts val="0"/>
                        </a:spcAft>
                      </a:pPr>
                      <a:r>
                        <a:rPr lang="pl-PL" sz="2400" dirty="0">
                          <a:effectLst/>
                          <a:latin typeface="Times New Roman" panose="02020603050405020304" pitchFamily="18" charset="0"/>
                          <a:cs typeface="Times New Roman" panose="02020603050405020304" pitchFamily="18" charset="0"/>
                        </a:rPr>
                        <a:t>technikum</a:t>
                      </a:r>
                      <a:endParaRPr lang="pl-PL" sz="2400"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pl-PL" sz="24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048">
                <a:tc>
                  <a:txBody>
                    <a:bodyPr/>
                    <a:lstStyle/>
                    <a:p>
                      <a:pPr>
                        <a:lnSpc>
                          <a:spcPct val="115000"/>
                        </a:lnSpc>
                        <a:spcAft>
                          <a:spcPts val="0"/>
                        </a:spcAft>
                      </a:pPr>
                      <a:r>
                        <a:rPr lang="pl-PL" sz="2400" dirty="0">
                          <a:effectLst/>
                          <a:latin typeface="Times New Roman" panose="02020603050405020304" pitchFamily="18" charset="0"/>
                          <a:cs typeface="Times New Roman" panose="02020603050405020304" pitchFamily="18" charset="0"/>
                        </a:rPr>
                        <a:t>zasadnicza szkoła zawodowa</a:t>
                      </a:r>
                      <a:endParaRPr lang="pl-PL" sz="2400"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pl-PL" sz="24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587">
                <a:tc>
                  <a:txBody>
                    <a:bodyPr/>
                    <a:lstStyle/>
                    <a:p>
                      <a:pPr algn="r">
                        <a:lnSpc>
                          <a:spcPct val="115000"/>
                        </a:lnSpc>
                        <a:spcAft>
                          <a:spcPts val="0"/>
                        </a:spcAft>
                      </a:pPr>
                      <a:r>
                        <a:rPr lang="pl-PL" sz="2400" dirty="0" smtClean="0">
                          <a:effectLst/>
                          <a:latin typeface="Times New Roman" panose="02020603050405020304" pitchFamily="18" charset="0"/>
                          <a:cs typeface="Times New Roman" panose="02020603050405020304" pitchFamily="18" charset="0"/>
                        </a:rPr>
                        <a:t>Razem:     </a:t>
                      </a:r>
                      <a:endParaRPr lang="pl-PL" sz="2400" dirty="0">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pl-PL"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a:t>
                      </a:r>
                      <a:endParaRPr lang="pl-PL" sz="2400" b="1"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txBody>
                  <a:tcPr marL="48154" marR="48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5" name="Prostokąt 4"/>
          <p:cNvSpPr/>
          <p:nvPr/>
        </p:nvSpPr>
        <p:spPr>
          <a:xfrm>
            <a:off x="550912" y="5445224"/>
            <a:ext cx="8970997" cy="923330"/>
          </a:xfrm>
          <a:prstGeom prst="rect">
            <a:avLst/>
          </a:prstGeom>
        </p:spPr>
        <p:txBody>
          <a:bodyPr wrap="square">
            <a:spAutoFit/>
          </a:bodyPr>
          <a:lstStyle/>
          <a:p>
            <a:pPr lvl="0" algn="just"/>
            <a:r>
              <a:rPr lang="pl-PL" b="1" dirty="0">
                <a:latin typeface="Times New Roman" panose="02020603050405020304" pitchFamily="18" charset="0"/>
                <a:cs typeface="Times New Roman" panose="02020603050405020304" pitchFamily="18" charset="0"/>
              </a:rPr>
              <a:t>W przypadku niespełnienia wymagania, które nie skutkuje opracowaniem </a:t>
            </a:r>
            <a:r>
              <a:rPr lang="pl-PL" b="1" i="1" dirty="0" smtClean="0">
                <a:latin typeface="Times New Roman" panose="02020603050405020304" pitchFamily="18" charset="0"/>
                <a:cs typeface="Times New Roman" panose="02020603050405020304" pitchFamily="18" charset="0"/>
              </a:rPr>
              <a:t>Programu </a:t>
            </a:r>
            <a:r>
              <a:rPr lang="pl-PL" b="1" i="1" dirty="0">
                <a:latin typeface="Times New Roman" panose="02020603050405020304" pitchFamily="18" charset="0"/>
                <a:cs typeface="Times New Roman" panose="02020603050405020304" pitchFamily="18" charset="0"/>
              </a:rPr>
              <a:t/>
            </a:r>
            <a:br>
              <a:rPr lang="pl-PL" b="1" i="1" dirty="0">
                <a:latin typeface="Times New Roman" panose="02020603050405020304" pitchFamily="18" charset="0"/>
                <a:cs typeface="Times New Roman" panose="02020603050405020304" pitchFamily="18" charset="0"/>
              </a:rPr>
            </a:br>
            <a:r>
              <a:rPr lang="pl-PL" b="1" i="1" dirty="0">
                <a:latin typeface="Times New Roman" panose="02020603050405020304" pitchFamily="18" charset="0"/>
                <a:cs typeface="Times New Roman" panose="02020603050405020304" pitchFamily="18" charset="0"/>
              </a:rPr>
              <a:t>i harmonogramu poprawy efektywności kształcenia lub wychowania</a:t>
            </a:r>
            <a:r>
              <a:rPr lang="pl-PL" b="1" dirty="0">
                <a:latin typeface="Times New Roman" panose="02020603050405020304" pitchFamily="18" charset="0"/>
                <a:cs typeface="Times New Roman" panose="02020603050405020304" pitchFamily="18" charset="0"/>
              </a:rPr>
              <a:t>, szkoła lub placówka wdraża działania mające na celu poprawę stanu spełniania danego wymagania</a:t>
            </a:r>
            <a:r>
              <a:rPr lang="pl-PL" sz="1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8997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26</a:t>
            </a:fld>
            <a:endParaRPr lang="pl-PL"/>
          </a:p>
        </p:txBody>
      </p:sp>
      <p:sp>
        <p:nvSpPr>
          <p:cNvPr id="7" name="Tytuł 1"/>
          <p:cNvSpPr txBox="1">
            <a:spLocks/>
          </p:cNvSpPr>
          <p:nvPr/>
        </p:nvSpPr>
        <p:spPr bwMode="auto">
          <a:xfrm>
            <a:off x="2222697" y="2420895"/>
            <a:ext cx="6084676" cy="1470025"/>
          </a:xfrm>
          <a:prstGeom prst="rect">
            <a:avLst/>
          </a:prstGeom>
        </p:spPr>
        <p:txBody>
          <a:bodyPr vert="horz" wrap="square" lIns="91440" tIns="45720" rIns="91440" bIns="45720" numCol="1" rtlCol="0" anchor="ctr" anchorCtr="0" compatLnSpc="1">
            <a:prstTxWarp prst="textNoShape">
              <a:avLst/>
            </a:prstTxWarp>
            <a:normAutofit fontScale="45000" lnSpcReduction="20000"/>
          </a:bodyPr>
          <a:lstStyle>
            <a:lvl1pPr algn="l" rtl="0" eaLnBrk="0" fontAlgn="base" hangingPunct="0">
              <a:spcBef>
                <a:spcPct val="0"/>
              </a:spcBef>
              <a:spcAft>
                <a:spcPct val="0"/>
              </a:spcAft>
              <a:defRPr sz="20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pPr algn="ct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7200" i="0" dirty="0" smtClean="0">
                <a:effectLst/>
                <a:latin typeface="Times New Roman" pitchFamily="18" charset="0"/>
                <a:cs typeface="Times New Roman" pitchFamily="18" charset="0"/>
              </a:rPr>
              <a:t> </a:t>
            </a:r>
            <a:r>
              <a:rPr lang="pl-PL" sz="7600" i="0" dirty="0" smtClean="0">
                <a:solidFill>
                  <a:srgbClr val="000099"/>
                </a:solidFill>
                <a:effectLst/>
                <a:latin typeface="Times New Roman" pitchFamily="18" charset="0"/>
                <a:cs typeface="Times New Roman" pitchFamily="18" charset="0"/>
              </a:rPr>
              <a:t>Wspomaganie </a:t>
            </a:r>
            <a:br>
              <a:rPr lang="pl-PL" sz="7600" i="0" dirty="0" smtClean="0">
                <a:solidFill>
                  <a:srgbClr val="000099"/>
                </a:solidFill>
                <a:effectLst/>
                <a:latin typeface="Times New Roman" pitchFamily="18" charset="0"/>
                <a:cs typeface="Times New Roman" pitchFamily="18" charset="0"/>
              </a:rPr>
            </a:br>
            <a:r>
              <a:rPr lang="pl-PL" sz="7600" i="0" dirty="0" smtClean="0">
                <a:solidFill>
                  <a:srgbClr val="000099"/>
                </a:solidFill>
                <a:effectLst/>
                <a:latin typeface="Times New Roman" pitchFamily="18" charset="0"/>
                <a:cs typeface="Times New Roman" pitchFamily="18" charset="0"/>
              </a:rPr>
              <a:t>szkół i placówek</a:t>
            </a:r>
          </a:p>
        </p:txBody>
      </p:sp>
    </p:spTree>
    <p:extLst>
      <p:ext uri="{BB962C8B-B14F-4D97-AF65-F5344CB8AC3E}">
        <p14:creationId xmlns:p14="http://schemas.microsoft.com/office/powerpoint/2010/main" val="152211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27</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eaLnBrk="1" hangingPunct="1">
              <a:defRPr/>
            </a:pPr>
            <a:r>
              <a:rPr lang="pl-PL" sz="2000" dirty="0" smtClean="0">
                <a:solidFill>
                  <a:srgbClr val="000099"/>
                </a:solidFill>
                <a:effectLst/>
                <a:latin typeface="Times New Roman" pitchFamily="18" charset="0"/>
                <a:cs typeface="Times New Roman" pitchFamily="18" charset="0"/>
              </a:rPr>
              <a:t>Wspomaganie szkół i placówek</a:t>
            </a:r>
            <a:endParaRPr lang="pl-PL" sz="2000" dirty="0" smtClean="0">
              <a:solidFill>
                <a:srgbClr val="000099"/>
              </a:solidFill>
              <a:latin typeface="Times New Roman" pitchFamily="18" charset="0"/>
              <a:cs typeface="Times New Roman" pitchFamily="18" charset="0"/>
            </a:endParaRPr>
          </a:p>
        </p:txBody>
      </p:sp>
      <p:sp>
        <p:nvSpPr>
          <p:cNvPr id="7" name="Prostokąt 6"/>
          <p:cNvSpPr/>
          <p:nvPr/>
        </p:nvSpPr>
        <p:spPr>
          <a:xfrm>
            <a:off x="14023" y="1297508"/>
            <a:ext cx="9906000" cy="5293757"/>
          </a:xfrm>
          <a:prstGeom prst="rect">
            <a:avLst/>
          </a:prstGeom>
          <a:solidFill>
            <a:schemeClr val="bg1"/>
          </a:solidFill>
        </p:spPr>
        <p:txBody>
          <a:bodyPr wrap="square">
            <a:spAutoFit/>
          </a:bodyPr>
          <a:lstStyle/>
          <a:p>
            <a:pPr algn="ctr">
              <a:spcBef>
                <a:spcPts val="410"/>
              </a:spcBef>
              <a:spcAft>
                <a:spcPts val="0"/>
              </a:spcAft>
            </a:pPr>
            <a:r>
              <a:rPr lang="pl-PL"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pl-PL"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Clr>
                <a:schemeClr val="tx1"/>
              </a:buClr>
              <a:buFont typeface="+mj-lt"/>
              <a:buAutoNum type="arabicPeriod"/>
              <a:tabLst>
                <a:tab pos="457200" algn="l"/>
              </a:tabLst>
            </a:pPr>
            <a:endPar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Clr>
                <a:schemeClr val="tx1"/>
              </a:buClr>
              <a:buFont typeface="+mj-lt"/>
              <a:buAutoNum type="arabicPeriod"/>
              <a:tabLst>
                <a:tab pos="457200" algn="l"/>
              </a:tabLst>
            </a:pPr>
            <a:r>
              <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Przygotowywanie </a:t>
            </a:r>
            <a:r>
              <a:rPr lang="pl-PL"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podawanie do publicznej wiadomości na stronie internetowej organu analiz, wyników sprawowanego nadzoru pedagogicznego, w tym wniosków z ewaluacji zewnętrznych </a:t>
            </a:r>
            <a:r>
              <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pl-PL"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kontroli</a:t>
            </a:r>
            <a:r>
              <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buClr>
                <a:schemeClr val="tx1"/>
              </a:buClr>
              <a:tabLst>
                <a:tab pos="457200" algn="l"/>
              </a:tabLst>
            </a:pPr>
            <a:endParaRPr lang="pl-PL" dirty="0">
              <a:latin typeface="Times New Roman" panose="02020603050405020304" pitchFamily="18" charset="0"/>
              <a:ea typeface="Times New Roman" panose="02020603050405020304" pitchFamily="18" charset="0"/>
              <a:cs typeface="Times New Roman" panose="02020603050405020304" pitchFamily="18" charset="0"/>
            </a:endParaRPr>
          </a:p>
          <a:p>
            <a:pPr marL="534988" lvl="0" indent="-179388" algn="just">
              <a:spcAft>
                <a:spcPts val="0"/>
              </a:spcAft>
              <a:buClr>
                <a:srgbClr val="FF0000"/>
              </a:buClr>
              <a:buFont typeface="Wingdings" panose="05000000000000000000" pitchFamily="2" charset="2"/>
              <a:buChar char=""/>
              <a:tabLst>
                <a:tab pos="457200" algn="l"/>
              </a:tabLst>
            </a:pPr>
            <a:r>
              <a:rPr lang="pl-P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opracowywanie analiz okresowych i całościowych w kontekście tematyki </a:t>
            </a:r>
            <a:r>
              <a:rPr lang="pl-PL" dirty="0" smtClean="0">
                <a:latin typeface="Times New Roman" panose="02020603050405020304" pitchFamily="18" charset="0"/>
                <a:cs typeface="Times New Roman" panose="02020603050405020304" pitchFamily="18" charset="0"/>
              </a:rPr>
              <a:t>kontroli </a:t>
            </a:r>
            <a:r>
              <a:rPr lang="pl-P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przewidzianych</a:t>
            </a:r>
            <a:r>
              <a:rPr lang="pl-PL" dirty="0" smtClean="0">
                <a:latin typeface="Times New Roman" panose="02020603050405020304" pitchFamily="18" charset="0"/>
                <a:cs typeface="Times New Roman" panose="02020603050405020304" pitchFamily="18" charset="0"/>
              </a:rPr>
              <a:t> </a:t>
            </a:r>
            <a:r>
              <a:rPr lang="pl-PL" dirty="0">
                <a:latin typeface="Times New Roman" panose="02020603050405020304" pitchFamily="18" charset="0"/>
                <a:cs typeface="Times New Roman" panose="02020603050405020304" pitchFamily="18" charset="0"/>
              </a:rPr>
              <a:t>w planie nadzoru pedagogicznego Lubuskiego Kuratora </a:t>
            </a:r>
            <a:r>
              <a:rPr lang="pl-PL" dirty="0" smtClean="0">
                <a:latin typeface="Times New Roman" panose="02020603050405020304" pitchFamily="18" charset="0"/>
                <a:cs typeface="Times New Roman" panose="02020603050405020304" pitchFamily="18" charset="0"/>
              </a:rPr>
              <a:t>Oświaty, kontroli w trybie działań</a:t>
            </a:r>
            <a:r>
              <a:rPr lang="pl-PL"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pl-PL"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pl-PL"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doraźnych </a:t>
            </a:r>
            <a:r>
              <a:rPr lang="pl-P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oraz zakresu ewaluacji</a:t>
            </a:r>
            <a:r>
              <a:rPr lang="pl-PL"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55600" lvl="0" algn="just">
              <a:spcAft>
                <a:spcPts val="0"/>
              </a:spcAft>
              <a:buClr>
                <a:srgbClr val="FF0000"/>
              </a:buClr>
              <a:tabLst>
                <a:tab pos="457200" algn="l"/>
              </a:tabLst>
            </a:pPr>
            <a:endParaRPr lang="pl-PL" sz="16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startAt="2"/>
              <a:tabLst>
                <a:tab pos="457200" algn="l"/>
              </a:tabLst>
            </a:pPr>
            <a:r>
              <a:rPr lang="pl-PL"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romowanie </a:t>
            </a:r>
            <a:r>
              <a:rPr lang="pl-PL"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wykorzystania ewaluacji w procesie doskonalenia jakości działalności dydaktycznej, wychowawczej i opiekuńczej oraz innej działalności statutowej szkoły </a:t>
            </a:r>
            <a:r>
              <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lub </a:t>
            </a:r>
            <a:r>
              <a:rPr lang="pl-PL"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placówki</a:t>
            </a:r>
            <a:r>
              <a:rPr lang="pl-PL"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spcAft>
                <a:spcPts val="0"/>
              </a:spcAft>
              <a:tabLst>
                <a:tab pos="457200" algn="l"/>
              </a:tabLst>
            </a:pPr>
            <a:endParaRPr lang="pl-PL" dirty="0">
              <a:latin typeface="Times New Roman" panose="02020603050405020304" pitchFamily="18" charset="0"/>
              <a:ea typeface="Times New Roman" panose="02020603050405020304" pitchFamily="18" charset="0"/>
              <a:cs typeface="Times New Roman" panose="02020603050405020304" pitchFamily="18" charset="0"/>
            </a:endParaRPr>
          </a:p>
          <a:p>
            <a:pPr marL="534988" lvl="0" indent="-179388" algn="just">
              <a:spcAft>
                <a:spcPts val="0"/>
              </a:spcAft>
              <a:buClr>
                <a:srgbClr val="FF0000"/>
              </a:buClr>
              <a:buFont typeface="Wingdings" panose="05000000000000000000" pitchFamily="2" charset="2"/>
              <a:buChar char=""/>
              <a:tabLst>
                <a:tab pos="457200" algn="l"/>
              </a:tabLst>
            </a:pPr>
            <a:r>
              <a:rPr lang="pl-P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konferencje regionalne dotyczące ewaluacji organizowane przy współpracy </a:t>
            </a:r>
            <a:r>
              <a:rPr lang="pl-PL"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z ORE,</a:t>
            </a:r>
            <a:endParaRPr lang="pl-PL" dirty="0">
              <a:latin typeface="Times New Roman" panose="02020603050405020304" pitchFamily="18" charset="0"/>
              <a:ea typeface="Times New Roman" panose="02020603050405020304" pitchFamily="18" charset="0"/>
              <a:cs typeface="Times New Roman" panose="02020603050405020304" pitchFamily="18" charset="0"/>
            </a:endParaRPr>
          </a:p>
          <a:p>
            <a:pPr marL="534988" lvl="0" indent="-179388" algn="just">
              <a:spcAft>
                <a:spcPts val="0"/>
              </a:spcAft>
              <a:buClr>
                <a:srgbClr val="FF0000"/>
              </a:buClr>
              <a:buFont typeface="Wingdings" panose="05000000000000000000" pitchFamily="2" charset="2"/>
              <a:buChar char=""/>
              <a:tabLst>
                <a:tab pos="457200" algn="l"/>
              </a:tabLst>
            </a:pPr>
            <a:r>
              <a:rPr lang="pl-P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informacje o wynikach ewaluacji na stronie internetowej SEO,</a:t>
            </a:r>
            <a:endParaRPr lang="pl-PL" dirty="0">
              <a:latin typeface="Times New Roman" panose="02020603050405020304" pitchFamily="18" charset="0"/>
              <a:ea typeface="Times New Roman" panose="02020603050405020304" pitchFamily="18" charset="0"/>
              <a:cs typeface="Times New Roman" panose="02020603050405020304" pitchFamily="18" charset="0"/>
            </a:endParaRPr>
          </a:p>
          <a:p>
            <a:pPr marL="534988" lvl="0" indent="-179388" algn="just">
              <a:spcAft>
                <a:spcPts val="0"/>
              </a:spcAft>
              <a:buClr>
                <a:srgbClr val="FF0000"/>
              </a:buClr>
              <a:buFont typeface="Wingdings" panose="05000000000000000000" pitchFamily="2" charset="2"/>
              <a:buChar char=""/>
              <a:tabLst>
                <a:tab pos="457200" algn="l"/>
              </a:tabLst>
            </a:pPr>
            <a:r>
              <a:rPr lang="pl-P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dystrybucja do szkół i placówek publikacji książkowych na temat </a:t>
            </a:r>
            <a:r>
              <a:rPr lang="pl-PL"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ewaluacji,</a:t>
            </a:r>
          </a:p>
          <a:p>
            <a:pPr marL="534988" lvl="0" indent="-179388" algn="just">
              <a:spcAft>
                <a:spcPts val="0"/>
              </a:spcAft>
              <a:buClr>
                <a:srgbClr val="FF0000"/>
              </a:buClr>
              <a:buFont typeface="Wingdings" panose="05000000000000000000" pitchFamily="2" charset="2"/>
              <a:buChar char=""/>
              <a:tabLst>
                <a:tab pos="457200" algn="l"/>
              </a:tabLst>
            </a:pPr>
            <a:r>
              <a:rPr lang="pl-PL" dirty="0" smtClean="0">
                <a:latin typeface="Times New Roman" panose="02020603050405020304" pitchFamily="18" charset="0"/>
                <a:cs typeface="Times New Roman" panose="02020603050405020304" pitchFamily="18" charset="0"/>
              </a:rPr>
              <a:t>realizacja zadań: </a:t>
            </a:r>
            <a:r>
              <a:rPr lang="pl-PL" dirty="0">
                <a:latin typeface="Times New Roman" panose="02020603050405020304" pitchFamily="18" charset="0"/>
                <a:cs typeface="Times New Roman" panose="02020603050405020304" pitchFamily="18" charset="0"/>
              </a:rPr>
              <a:t>,,</a:t>
            </a:r>
            <a:r>
              <a:rPr lang="pl-PL" i="1" dirty="0">
                <a:latin typeface="Times New Roman" panose="02020603050405020304" pitchFamily="18" charset="0"/>
                <a:cs typeface="Times New Roman" panose="02020603050405020304" pitchFamily="18" charset="0"/>
              </a:rPr>
              <a:t>Wdrożenie działań na rzecz poprawy </a:t>
            </a:r>
            <a:r>
              <a:rPr lang="pl-PL" i="1" dirty="0" smtClean="0">
                <a:latin typeface="Times New Roman" panose="02020603050405020304" pitchFamily="18" charset="0"/>
                <a:cs typeface="Times New Roman" panose="02020603050405020304" pitchFamily="18" charset="0"/>
              </a:rPr>
              <a:t>efektywności kształcenia </a:t>
            </a:r>
            <a:r>
              <a:rPr lang="pl-PL" i="1" dirty="0">
                <a:latin typeface="Times New Roman" panose="02020603050405020304" pitchFamily="18" charset="0"/>
                <a:cs typeface="Times New Roman" panose="02020603050405020304" pitchFamily="18" charset="0"/>
              </a:rPr>
              <a:t>w szkołach województwa lubuskiego</a:t>
            </a:r>
            <a:r>
              <a:rPr lang="pl-PL" dirty="0" smtClean="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Prostokąt z rogami zaokrąglonymi po przekątnej 1"/>
          <p:cNvSpPr/>
          <p:nvPr/>
        </p:nvSpPr>
        <p:spPr>
          <a:xfrm>
            <a:off x="14024" y="1297508"/>
            <a:ext cx="9891977" cy="417733"/>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spcBef>
                <a:spcPts val="410"/>
              </a:spcBef>
              <a:spcAft>
                <a:spcPts val="0"/>
              </a:spcAft>
            </a:pPr>
            <a:r>
              <a:rPr lang="pl-PL"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Organ sprawujący nadzór pedagogiczny wspomaga szkoły i placówki w szczególności poprzez</a:t>
            </a:r>
            <a:r>
              <a:rPr lang="pl-PL"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pl-PL"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79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271729" y="2130428"/>
            <a:ext cx="9283435"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Monitorowanie </a:t>
            </a:r>
            <a:br>
              <a:rPr lang="pl-PL"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pracy szkół i placówek</a:t>
            </a:r>
            <a:r>
              <a:rPr lang="pl-PL" i="0" dirty="0" smtClean="0">
                <a:solidFill>
                  <a:srgbClr val="1D0575"/>
                </a:solidFill>
                <a:effectLst/>
                <a:latin typeface="Times New Roman" pitchFamily="18" charset="0"/>
                <a:cs typeface="Times New Roman" pitchFamily="18" charset="0"/>
              </a:rPr>
              <a:t/>
            </a:r>
            <a:br>
              <a:rPr lang="pl-PL" i="0" dirty="0" smtClean="0">
                <a:solidFill>
                  <a:srgbClr val="1D0575"/>
                </a:solidFill>
                <a:effectLst/>
                <a:latin typeface="Times New Roman" pitchFamily="18" charset="0"/>
                <a:cs typeface="Times New Roman" pitchFamily="18" charset="0"/>
              </a:rPr>
            </a:br>
            <a:endParaRPr lang="pl-PL" i="0" dirty="0" smtClean="0">
              <a:effectLst/>
              <a:latin typeface="Times New Roman" pitchFamily="18" charset="0"/>
              <a:cs typeface="Times New Roman" pitchFamily="18" charset="0"/>
            </a:endParaRPr>
          </a:p>
        </p:txBody>
      </p:sp>
      <p:sp>
        <p:nvSpPr>
          <p:cNvPr id="3" name="Symbol zastępczy zawartości 2"/>
          <p:cNvSpPr txBox="1">
            <a:spLocks/>
          </p:cNvSpPr>
          <p:nvPr/>
        </p:nvSpPr>
        <p:spPr bwMode="auto">
          <a:xfrm>
            <a:off x="0" y="5362178"/>
            <a:ext cx="9906000" cy="151216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startAt="5"/>
            </a:pPr>
            <a:endParaRPr lang="pl-PL" sz="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26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5240314"/>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11266" name="Tytuł 1"/>
          <p:cNvSpPr>
            <a:spLocks noGrp="1"/>
          </p:cNvSpPr>
          <p:nvPr>
            <p:ph type="title"/>
          </p:nvPr>
        </p:nvSpPr>
        <p:spPr bwMode="auto">
          <a:xfrm>
            <a:off x="1934768" y="142875"/>
            <a:ext cx="7776898" cy="928688"/>
          </a:xfrm>
        </p:spPr>
        <p:txBody>
          <a:bodyPr wrap="square" numCol="1" anchorCtr="0" compatLnSpc="1">
            <a:prstTxWarp prst="textNoShape">
              <a:avLst/>
            </a:prstTxWarp>
          </a:bodyPr>
          <a:lstStyle/>
          <a:p>
            <a:pPr algn="ctr" eaLnBrk="1" hangingPunct="1">
              <a:defRPr/>
            </a:pPr>
            <a:r>
              <a:rPr lang="pl-PL" sz="1800" dirty="0" smtClean="0">
                <a:solidFill>
                  <a:srgbClr val="000099"/>
                </a:solidFill>
                <a:effectLst/>
                <a:latin typeface="Times New Roman" pitchFamily="18" charset="0"/>
                <a:cs typeface="Times New Roman" pitchFamily="18" charset="0"/>
              </a:rPr>
              <a:t>Realizacja podstawowych kierunków polityki oświatowej państwa ustalone przez  MEN na rok szkolny 2016/2017</a:t>
            </a:r>
          </a:p>
        </p:txBody>
      </p:sp>
      <p:sp>
        <p:nvSpPr>
          <p:cNvPr id="3075" name="Symbol zastępczy zawartości 2"/>
          <p:cNvSpPr>
            <a:spLocks noGrp="1"/>
          </p:cNvSpPr>
          <p:nvPr>
            <p:ph idx="1"/>
          </p:nvPr>
        </p:nvSpPr>
        <p:spPr>
          <a:xfrm>
            <a:off x="2" y="1484784"/>
            <a:ext cx="9711664" cy="4953000"/>
          </a:xfrm>
        </p:spPr>
        <p:txBody>
          <a:bodyPr/>
          <a:lstStyle/>
          <a:p>
            <a:pPr marL="0" indent="0" algn="ctr">
              <a:lnSpc>
                <a:spcPts val="1600"/>
              </a:lnSpc>
            </a:pPr>
            <a:r>
              <a:rPr lang="pl-PL" sz="2000" dirty="0" smtClean="0">
                <a:latin typeface="Times New Roman" panose="02020603050405020304" pitchFamily="18" charset="0"/>
                <a:cs typeface="Times New Roman" panose="02020603050405020304" pitchFamily="18" charset="0"/>
              </a:rPr>
              <a:t>W </a:t>
            </a:r>
            <a:r>
              <a:rPr lang="pl-PL" sz="2000" dirty="0">
                <a:latin typeface="Times New Roman" panose="02020603050405020304" pitchFamily="18" charset="0"/>
                <a:cs typeface="Times New Roman" panose="02020603050405020304" pitchFamily="18" charset="0"/>
              </a:rPr>
              <a:t>roku szkolnym </a:t>
            </a:r>
            <a:r>
              <a:rPr lang="pl-PL" sz="2000" dirty="0" smtClean="0">
                <a:latin typeface="Times New Roman" panose="02020603050405020304" pitchFamily="18" charset="0"/>
                <a:cs typeface="Times New Roman" panose="02020603050405020304" pitchFamily="18" charset="0"/>
              </a:rPr>
              <a:t>2016/2017</a:t>
            </a:r>
          </a:p>
          <a:p>
            <a:pPr marL="0" indent="0" algn="ctr">
              <a:lnSpc>
                <a:spcPts val="1600"/>
              </a:lnSpc>
            </a:pPr>
            <a:r>
              <a:rPr lang="pl-PL" sz="2000" dirty="0" smtClean="0">
                <a:latin typeface="Times New Roman" panose="02020603050405020304" pitchFamily="18" charset="0"/>
                <a:cs typeface="Times New Roman" panose="02020603050405020304" pitchFamily="18" charset="0"/>
              </a:rPr>
              <a:t>z </a:t>
            </a:r>
            <a:r>
              <a:rPr lang="pl-PL" sz="2000" dirty="0">
                <a:latin typeface="Times New Roman" panose="02020603050405020304" pitchFamily="18" charset="0"/>
                <a:cs typeface="Times New Roman" panose="02020603050405020304" pitchFamily="18" charset="0"/>
              </a:rPr>
              <a:t>polecenia Ministra Edukacji Narodowej </a:t>
            </a:r>
            <a:endParaRPr lang="pl-PL" sz="2000" dirty="0" smtClean="0">
              <a:latin typeface="Times New Roman" panose="02020603050405020304" pitchFamily="18" charset="0"/>
              <a:cs typeface="Times New Roman" panose="02020603050405020304" pitchFamily="18" charset="0"/>
            </a:endParaRPr>
          </a:p>
          <a:p>
            <a:pPr marL="0" indent="0" algn="ctr">
              <a:lnSpc>
                <a:spcPts val="1600"/>
              </a:lnSpc>
            </a:pPr>
            <a:r>
              <a:rPr lang="pl-PL" sz="2000" dirty="0" smtClean="0">
                <a:latin typeface="Times New Roman" panose="02020603050405020304" pitchFamily="18" charset="0"/>
                <a:cs typeface="Times New Roman" panose="02020603050405020304" pitchFamily="18" charset="0"/>
              </a:rPr>
              <a:t>monitorowany był temat</a:t>
            </a:r>
          </a:p>
          <a:p>
            <a:pPr marL="0" indent="0" algn="ctr">
              <a:lnSpc>
                <a:spcPts val="1600"/>
              </a:lnSpc>
            </a:pPr>
            <a:endParaRPr lang="pl-PL" sz="2000" b="1" dirty="0">
              <a:latin typeface="Times New Roman" panose="02020603050405020304" pitchFamily="18" charset="0"/>
              <a:cs typeface="Times New Roman" panose="02020603050405020304" pitchFamily="18" charset="0"/>
            </a:endParaRPr>
          </a:p>
          <a:p>
            <a:pPr algn="ctr">
              <a:lnSpc>
                <a:spcPts val="1600"/>
              </a:lnSpc>
            </a:pPr>
            <a:r>
              <a:rPr lang="pl-PL" sz="2000" b="1" i="1" dirty="0" smtClean="0">
                <a:latin typeface="Times New Roman" panose="02020603050405020304" pitchFamily="18" charset="0"/>
                <a:cs typeface="Times New Roman" panose="02020603050405020304" pitchFamily="18" charset="0"/>
              </a:rPr>
              <a:t>„Monitorowanie </a:t>
            </a:r>
            <a:r>
              <a:rPr lang="pl-PL" sz="2000" b="1" i="1" dirty="0">
                <a:latin typeface="Times New Roman" panose="02020603050405020304" pitchFamily="18" charset="0"/>
                <a:cs typeface="Times New Roman" panose="02020603050405020304" pitchFamily="18" charset="0"/>
              </a:rPr>
              <a:t>liczby uczniów technikum i zasadniczej szkoły zawodowej realizujących kształcenie dualne w ramach praktycznej nauki </a:t>
            </a:r>
            <a:r>
              <a:rPr lang="pl-PL" sz="2000" b="1" i="1" dirty="0" smtClean="0">
                <a:latin typeface="Times New Roman" panose="02020603050405020304" pitchFamily="18" charset="0"/>
                <a:cs typeface="Times New Roman" panose="02020603050405020304" pitchFamily="18" charset="0"/>
              </a:rPr>
              <a:t>zawodu”</a:t>
            </a:r>
            <a:endParaRPr lang="pl-PL" sz="2000" b="1" i="1" dirty="0">
              <a:latin typeface="Times New Roman" panose="02020603050405020304" pitchFamily="18" charset="0"/>
              <a:cs typeface="Times New Roman" panose="02020603050405020304" pitchFamily="18" charset="0"/>
            </a:endParaRPr>
          </a:p>
          <a:p>
            <a:pPr marL="0" indent="0" algn="ctr">
              <a:lnSpc>
                <a:spcPts val="1600"/>
              </a:lnSpc>
            </a:pPr>
            <a:endParaRPr lang="pl-PL" sz="2000" b="1" dirty="0" smtClean="0">
              <a:latin typeface="Times New Roman" panose="02020603050405020304" pitchFamily="18" charset="0"/>
              <a:cs typeface="Times New Roman" panose="02020603050405020304" pitchFamily="18" charset="0"/>
            </a:endParaRPr>
          </a:p>
          <a:p>
            <a:pPr marL="0" indent="0" algn="just">
              <a:buClr>
                <a:srgbClr val="FF0000"/>
              </a:buClr>
            </a:pPr>
            <a:endParaRPr lang="pl-PL" sz="800" dirty="0" smtClean="0">
              <a:latin typeface="Times New Roman" panose="02020603050405020304" pitchFamily="18" charset="0"/>
              <a:cs typeface="Times New Roman" panose="02020603050405020304" pitchFamily="18" charset="0"/>
            </a:endParaRPr>
          </a:p>
          <a:p>
            <a:pPr algn="just"/>
            <a:r>
              <a:rPr lang="pl-PL" sz="2000" dirty="0" smtClean="0">
                <a:latin typeface="Times New Roman" panose="02020603050405020304" pitchFamily="18" charset="0"/>
                <a:cs typeface="Times New Roman" panose="02020603050405020304" pitchFamily="18" charset="0"/>
              </a:rPr>
              <a:t>Monitorowaniem objęto </a:t>
            </a:r>
            <a:r>
              <a:rPr lang="pl-PL" sz="2000" b="1" dirty="0" smtClean="0">
                <a:solidFill>
                  <a:srgbClr val="FF0000"/>
                </a:solidFill>
                <a:latin typeface="Times New Roman" panose="02020603050405020304" pitchFamily="18" charset="0"/>
                <a:cs typeface="Times New Roman" panose="02020603050405020304" pitchFamily="18" charset="0"/>
              </a:rPr>
              <a:t>106</a:t>
            </a:r>
            <a:r>
              <a:rPr lang="pl-PL" sz="2000" dirty="0" smtClean="0">
                <a:latin typeface="Times New Roman" panose="02020603050405020304" pitchFamily="18" charset="0"/>
                <a:cs typeface="Times New Roman" panose="02020603050405020304" pitchFamily="18" charset="0"/>
              </a:rPr>
              <a:t> szkół </a:t>
            </a:r>
            <a:r>
              <a:rPr lang="pl-PL" sz="2000" dirty="0" err="1" smtClean="0">
                <a:latin typeface="Times New Roman" panose="02020603050405020304" pitchFamily="18" charset="0"/>
                <a:cs typeface="Times New Roman" panose="02020603050405020304" pitchFamily="18" charset="0"/>
              </a:rPr>
              <a:t>ponadgimnazjalnych</a:t>
            </a:r>
            <a:r>
              <a:rPr lang="pl-PL" sz="2000" dirty="0" smtClean="0">
                <a:latin typeface="Times New Roman" panose="02020603050405020304" pitchFamily="18" charset="0"/>
                <a:cs typeface="Times New Roman" panose="02020603050405020304" pitchFamily="18" charset="0"/>
              </a:rPr>
              <a:t> prowadzących kształcenie </a:t>
            </a:r>
            <a:r>
              <a:rPr lang="pl-PL" sz="2000" dirty="0" err="1" smtClean="0">
                <a:latin typeface="Times New Roman" panose="02020603050405020304" pitchFamily="18" charset="0"/>
                <a:cs typeface="Times New Roman" panose="02020603050405020304" pitchFamily="18" charset="0"/>
              </a:rPr>
              <a:t>zawodowe</a:t>
            </a:r>
            <a:r>
              <a:rPr lang="pl-PL" sz="2000" dirty="0" smtClean="0">
                <a:latin typeface="Times New Roman" panose="02020603050405020304" pitchFamily="18" charset="0"/>
                <a:cs typeface="Times New Roman" panose="02020603050405020304" pitchFamily="18" charset="0"/>
              </a:rPr>
              <a:t>.</a:t>
            </a:r>
          </a:p>
          <a:p>
            <a:pPr algn="just"/>
            <a:r>
              <a:rPr lang="pl-PL" sz="2000" dirty="0" smtClean="0">
                <a:latin typeface="Times New Roman" panose="02020603050405020304" pitchFamily="18" charset="0"/>
                <a:cs typeface="Times New Roman" panose="02020603050405020304" pitchFamily="18" charset="0"/>
              </a:rPr>
              <a:t> </a:t>
            </a:r>
          </a:p>
          <a:p>
            <a:pPr algn="just"/>
            <a:r>
              <a:rPr lang="pl-PL" sz="2000" dirty="0" smtClean="0">
                <a:latin typeface="Times New Roman" panose="02020603050405020304" pitchFamily="18" charset="0"/>
                <a:cs typeface="Times New Roman" panose="02020603050405020304" pitchFamily="18" charset="0"/>
              </a:rPr>
              <a:t>Na ankietę odpowiedziały </a:t>
            </a:r>
            <a:r>
              <a:rPr lang="pl-PL" sz="2000" b="1" dirty="0" smtClean="0">
                <a:solidFill>
                  <a:srgbClr val="FF0000"/>
                </a:solidFill>
                <a:latin typeface="Times New Roman" panose="02020603050405020304" pitchFamily="18" charset="0"/>
                <a:cs typeface="Times New Roman" panose="02020603050405020304" pitchFamily="18" charset="0"/>
              </a:rPr>
              <a:t>93</a:t>
            </a:r>
            <a:r>
              <a:rPr lang="pl-PL" sz="2000" dirty="0" smtClean="0">
                <a:latin typeface="Times New Roman" panose="02020603050405020304" pitchFamily="18" charset="0"/>
                <a:cs typeface="Times New Roman" panose="02020603050405020304" pitchFamily="18" charset="0"/>
              </a:rPr>
              <a:t> szkoły, co stanowi </a:t>
            </a:r>
            <a:r>
              <a:rPr lang="pl-PL" sz="2000" b="1" dirty="0" smtClean="0">
                <a:solidFill>
                  <a:srgbClr val="FF0000"/>
                </a:solidFill>
                <a:latin typeface="Times New Roman" panose="02020603050405020304" pitchFamily="18" charset="0"/>
                <a:cs typeface="Times New Roman" panose="02020603050405020304" pitchFamily="18" charset="0"/>
              </a:rPr>
              <a:t>87,7%</a:t>
            </a:r>
            <a:r>
              <a:rPr lang="pl-PL" sz="2000" dirty="0" smtClean="0">
                <a:latin typeface="Times New Roman" panose="02020603050405020304" pitchFamily="18" charset="0"/>
                <a:cs typeface="Times New Roman" panose="02020603050405020304" pitchFamily="18" charset="0"/>
              </a:rPr>
              <a:t> wszystkich szkół objętych monitorowaniem. </a:t>
            </a:r>
          </a:p>
          <a:p>
            <a:pPr algn="just">
              <a:buClr>
                <a:srgbClr val="FF0000"/>
              </a:buClr>
            </a:pPr>
            <a:endParaRPr lang="pl-PL" sz="2000" dirty="0">
              <a:latin typeface="Times New Roman" panose="02020603050405020304" pitchFamily="18" charset="0"/>
              <a:cs typeface="Times New Roman" panose="02020603050405020304" pitchFamily="18" charset="0"/>
            </a:endParaRPr>
          </a:p>
          <a:p>
            <a:pPr marL="0" indent="0" algn="just"/>
            <a:endParaRPr lang="pl-PL" sz="1800" dirty="0" smtClean="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B4151B7E-CBA2-4E06-A839-FD105B9D5D5C}" type="slidenum">
              <a:rPr lang="pl-PL" smtClean="0"/>
              <a:pPr>
                <a:defRPr/>
              </a:pPr>
              <a:t>29</a:t>
            </a:fld>
            <a:endParaRPr lang="pl-PL"/>
          </a:p>
        </p:txBody>
      </p:sp>
    </p:spTree>
    <p:extLst>
      <p:ext uri="{BB962C8B-B14F-4D97-AF65-F5344CB8AC3E}">
        <p14:creationId xmlns:p14="http://schemas.microsoft.com/office/powerpoint/2010/main" val="126734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ymbol zastępczy zawartości 2"/>
          <p:cNvSpPr>
            <a:spLocks noGrp="1"/>
          </p:cNvSpPr>
          <p:nvPr>
            <p:ph idx="1"/>
          </p:nvPr>
        </p:nvSpPr>
        <p:spPr>
          <a:xfrm>
            <a:off x="0" y="2683239"/>
            <a:ext cx="9906000" cy="4174761"/>
          </a:xfrm>
          <a:solidFill>
            <a:schemeClr val="bg1"/>
          </a:solidFill>
        </p:spPr>
        <p:txBody>
          <a:bodyPr/>
          <a:lstStyle/>
          <a:p>
            <a:pPr algn="just" eaLnBrk="1" hangingPunct="1"/>
            <a:r>
              <a:rPr lang="pl-PL" altLang="pl-PL" sz="1600" dirty="0" smtClean="0">
                <a:latin typeface="Times New Roman" pitchFamily="18" charset="0"/>
                <a:cs typeface="Times New Roman" pitchFamily="18" charset="0"/>
              </a:rPr>
              <a:t> </a:t>
            </a:r>
          </a:p>
        </p:txBody>
      </p:sp>
      <p:sp>
        <p:nvSpPr>
          <p:cNvPr id="11266" name="Tytuł 1"/>
          <p:cNvSpPr>
            <a:spLocks noGrp="1"/>
          </p:cNvSpPr>
          <p:nvPr>
            <p:ph type="title"/>
          </p:nvPr>
        </p:nvSpPr>
        <p:spPr bwMode="auto">
          <a:xfrm>
            <a:off x="1934770" y="142875"/>
            <a:ext cx="7776898" cy="928688"/>
          </a:xfrm>
        </p:spPr>
        <p:txBody>
          <a:bodyPr wrap="square" numCol="1" anchorCtr="0" compatLnSpc="1">
            <a:prstTxWarp prst="textNoShape">
              <a:avLst/>
            </a:prstTxWarp>
          </a:bodyPr>
          <a:lstStyle/>
          <a:p>
            <a:pPr algn="ctr" eaLnBrk="1" hangingPunct="1">
              <a:defRPr/>
            </a:pPr>
            <a:r>
              <a:rPr lang="pl-PL" dirty="0" smtClean="0">
                <a:solidFill>
                  <a:srgbClr val="000099"/>
                </a:solidFill>
                <a:effectLst/>
                <a:latin typeface="Times New Roman" pitchFamily="18" charset="0"/>
                <a:cs typeface="Times New Roman" pitchFamily="18" charset="0"/>
              </a:rPr>
              <a:t>Liczba nadzorowanych szkół i placówek</a:t>
            </a:r>
          </a:p>
        </p:txBody>
      </p:sp>
      <p:sp>
        <p:nvSpPr>
          <p:cNvPr id="4" name="Symbol zastępczy numeru slajdu 3"/>
          <p:cNvSpPr>
            <a:spLocks noGrp="1"/>
          </p:cNvSpPr>
          <p:nvPr>
            <p:ph type="sldNum" sz="quarter" idx="12"/>
          </p:nvPr>
        </p:nvSpPr>
        <p:spPr>
          <a:xfrm>
            <a:off x="7371269" y="6838483"/>
            <a:ext cx="2311400" cy="365125"/>
          </a:xfrm>
        </p:spPr>
        <p:txBody>
          <a:bodyPr/>
          <a:lstStyle/>
          <a:p>
            <a:pPr>
              <a:defRPr/>
            </a:pPr>
            <a:fld id="{4506A613-5607-4FF4-8AA1-865E3F603A2E}" type="slidenum">
              <a:rPr lang="pl-PL" smtClean="0"/>
              <a:pPr>
                <a:defRPr/>
              </a:pPr>
              <a:t>3</a:t>
            </a:fld>
            <a:endParaRPr lang="pl-PL" dirty="0"/>
          </a:p>
        </p:txBody>
      </p:sp>
      <p:graphicFrame>
        <p:nvGraphicFramePr>
          <p:cNvPr id="22" name="Diagram 21"/>
          <p:cNvGraphicFramePr/>
          <p:nvPr>
            <p:extLst>
              <p:ext uri="{D42A27DB-BD31-4B8C-83A1-F6EECF244321}">
                <p14:modId xmlns:p14="http://schemas.microsoft.com/office/powerpoint/2010/main" val="2831845979"/>
              </p:ext>
            </p:extLst>
          </p:nvPr>
        </p:nvGraphicFramePr>
        <p:xfrm>
          <a:off x="2961524" y="5445224"/>
          <a:ext cx="4212467"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rzałka w dół 2"/>
          <p:cNvSpPr/>
          <p:nvPr/>
        </p:nvSpPr>
        <p:spPr>
          <a:xfrm>
            <a:off x="4621254" y="2420718"/>
            <a:ext cx="273446" cy="3127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ln>
                <a:solidFill>
                  <a:srgbClr val="FF0000"/>
                </a:solidFill>
              </a:ln>
            </a:endParaRPr>
          </a:p>
        </p:txBody>
      </p:sp>
      <p:cxnSp>
        <p:nvCxnSpPr>
          <p:cNvPr id="10" name="Łącznik prosty ze strzałką 9"/>
          <p:cNvCxnSpPr/>
          <p:nvPr/>
        </p:nvCxnSpPr>
        <p:spPr>
          <a:xfrm flipH="1">
            <a:off x="2461118" y="3595395"/>
            <a:ext cx="675105" cy="336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6360930" y="3595401"/>
            <a:ext cx="567111" cy="288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a:off x="2515089" y="4890322"/>
            <a:ext cx="1579816" cy="477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5478422" y="4918893"/>
            <a:ext cx="1540010" cy="4817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Prostokąt zaokrąglony 10"/>
          <p:cNvSpPr/>
          <p:nvPr/>
        </p:nvSpPr>
        <p:spPr>
          <a:xfrm>
            <a:off x="1988671" y="1521188"/>
            <a:ext cx="5538614" cy="772840"/>
          </a:xfrm>
          <a:prstGeom prst="roundRect">
            <a:avLst/>
          </a:prstGeom>
          <a:solidFill>
            <a:srgbClr val="FF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pl-PL" sz="2400" b="1" dirty="0" smtClean="0">
                <a:solidFill>
                  <a:schemeClr val="tx1"/>
                </a:solidFill>
                <a:latin typeface="Times New Roman" panose="02020603050405020304" pitchFamily="18" charset="0"/>
                <a:cs typeface="Times New Roman" panose="02020603050405020304" pitchFamily="18" charset="0"/>
              </a:rPr>
              <a:t>Lubuski Kurator Oświaty </a:t>
            </a:r>
            <a:endParaRPr lang="pl-PL" sz="2400" b="1" dirty="0">
              <a:solidFill>
                <a:schemeClr val="tx1"/>
              </a:solidFill>
              <a:latin typeface="Times New Roman" panose="02020603050405020304" pitchFamily="18" charset="0"/>
              <a:cs typeface="Times New Roman" panose="02020603050405020304" pitchFamily="18" charset="0"/>
            </a:endParaRPr>
          </a:p>
        </p:txBody>
      </p:sp>
      <p:sp>
        <p:nvSpPr>
          <p:cNvPr id="17" name="Prostokąt zaokrąglony 16"/>
          <p:cNvSpPr/>
          <p:nvPr/>
        </p:nvSpPr>
        <p:spPr>
          <a:xfrm>
            <a:off x="3275718" y="2798208"/>
            <a:ext cx="2964518" cy="772840"/>
          </a:xfrm>
          <a:prstGeom prst="roundRect">
            <a:avLst/>
          </a:prstGeom>
          <a:solidFill>
            <a:srgbClr val="99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pl-PL" sz="2000" b="1" dirty="0" smtClean="0">
                <a:solidFill>
                  <a:schemeClr val="tx1"/>
                </a:solidFill>
                <a:latin typeface="Times New Roman" panose="02020603050405020304" pitchFamily="18" charset="0"/>
                <a:cs typeface="Times New Roman" panose="02020603050405020304" pitchFamily="18" charset="0"/>
              </a:rPr>
              <a:t>1265</a:t>
            </a:r>
          </a:p>
          <a:p>
            <a:pPr algn="ctr"/>
            <a:r>
              <a:rPr lang="pl-PL" sz="2000" b="1" dirty="0">
                <a:solidFill>
                  <a:schemeClr val="tx1"/>
                </a:solidFill>
                <a:latin typeface="Times New Roman" panose="02020603050405020304" pitchFamily="18" charset="0"/>
                <a:cs typeface="Times New Roman" panose="02020603050405020304" pitchFamily="18" charset="0"/>
              </a:rPr>
              <a:t>s</a:t>
            </a:r>
            <a:r>
              <a:rPr lang="pl-PL" sz="2000" b="1" dirty="0" smtClean="0">
                <a:solidFill>
                  <a:schemeClr val="tx1"/>
                </a:solidFill>
                <a:latin typeface="Times New Roman" panose="02020603050405020304" pitchFamily="18" charset="0"/>
                <a:cs typeface="Times New Roman" panose="02020603050405020304" pitchFamily="18" charset="0"/>
              </a:rPr>
              <a:t>zkół i placówek</a:t>
            </a:r>
            <a:endParaRPr lang="pl-PL" sz="2000" b="1" dirty="0">
              <a:solidFill>
                <a:schemeClr val="tx1"/>
              </a:solidFill>
              <a:latin typeface="Times New Roman" panose="02020603050405020304" pitchFamily="18" charset="0"/>
              <a:cs typeface="Times New Roman" panose="02020603050405020304" pitchFamily="18" charset="0"/>
            </a:endParaRPr>
          </a:p>
        </p:txBody>
      </p:sp>
      <p:sp>
        <p:nvSpPr>
          <p:cNvPr id="19" name="Prostokąt zaokrąglony 18"/>
          <p:cNvSpPr/>
          <p:nvPr/>
        </p:nvSpPr>
        <p:spPr>
          <a:xfrm>
            <a:off x="584517" y="4029469"/>
            <a:ext cx="3861147" cy="709985"/>
          </a:xfrm>
          <a:prstGeom prst="roundRect">
            <a:avLst/>
          </a:prstGeom>
          <a:solidFill>
            <a:srgbClr val="F7D7F3"/>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pl-PL" sz="2000" b="1" dirty="0" smtClean="0">
                <a:solidFill>
                  <a:schemeClr val="tx1"/>
                </a:solidFill>
                <a:latin typeface="Times New Roman" panose="02020603050405020304" pitchFamily="18" charset="0"/>
                <a:cs typeface="Times New Roman" panose="02020603050405020304" pitchFamily="18" charset="0"/>
              </a:rPr>
              <a:t>745 samodzielnych</a:t>
            </a:r>
            <a:endParaRPr lang="pl-PL" sz="2000" dirty="0">
              <a:solidFill>
                <a:schemeClr val="tx1"/>
              </a:solidFill>
              <a:latin typeface="Times New Roman" panose="02020603050405020304" pitchFamily="18" charset="0"/>
              <a:cs typeface="Times New Roman" panose="02020603050405020304" pitchFamily="18" charset="0"/>
            </a:endParaRPr>
          </a:p>
        </p:txBody>
      </p:sp>
      <p:sp>
        <p:nvSpPr>
          <p:cNvPr id="23" name="Prostokąt zaokrąglony 22"/>
          <p:cNvSpPr/>
          <p:nvPr/>
        </p:nvSpPr>
        <p:spPr>
          <a:xfrm>
            <a:off x="5366547" y="4021991"/>
            <a:ext cx="3646476" cy="724940"/>
          </a:xfrm>
          <a:prstGeom prst="roundRect">
            <a:avLst/>
          </a:prstGeom>
          <a:solidFill>
            <a:srgbClr val="F7D7F3"/>
          </a:solidFill>
        </p:spPr>
        <p:style>
          <a:lnRef idx="0">
            <a:schemeClr val="accent6"/>
          </a:lnRef>
          <a:fillRef idx="3">
            <a:schemeClr val="accent6"/>
          </a:fillRef>
          <a:effectRef idx="3">
            <a:schemeClr val="accent6"/>
          </a:effectRef>
          <a:fontRef idx="minor">
            <a:schemeClr val="lt1"/>
          </a:fontRef>
        </p:style>
        <p:txBody>
          <a:bodyPr rtlCol="0" anchor="ctr"/>
          <a:lstStyle/>
          <a:p>
            <a:pPr lvl="0" algn="ctr" defTabSz="889000">
              <a:lnSpc>
                <a:spcPct val="90000"/>
              </a:lnSpc>
              <a:spcAft>
                <a:spcPct val="35000"/>
              </a:spcAft>
            </a:pPr>
            <a:r>
              <a:rPr lang="pl-PL" sz="2000" b="1" dirty="0" smtClean="0">
                <a:solidFill>
                  <a:schemeClr val="tx1"/>
                </a:solidFill>
                <a:latin typeface="Times New Roman" panose="02020603050405020304" pitchFamily="18" charset="0"/>
                <a:cs typeface="Times New Roman" panose="02020603050405020304" pitchFamily="18" charset="0"/>
              </a:rPr>
              <a:t>520 w </a:t>
            </a:r>
            <a:r>
              <a:rPr lang="pl-PL" sz="2000" b="1" dirty="0">
                <a:solidFill>
                  <a:schemeClr val="tx1"/>
                </a:solidFill>
                <a:latin typeface="Times New Roman" panose="02020603050405020304" pitchFamily="18" charset="0"/>
                <a:cs typeface="Times New Roman" panose="02020603050405020304" pitchFamily="18" charset="0"/>
              </a:rPr>
              <a:t>zespołach</a:t>
            </a:r>
            <a:endParaRPr lang="pl-PL" sz="2000" dirty="0">
              <a:solidFill>
                <a:schemeClr val="tx1"/>
              </a:solidFill>
              <a:latin typeface="Times New Roman" panose="02020603050405020304" pitchFamily="18" charset="0"/>
              <a:cs typeface="Times New Roman" panose="02020603050405020304" pitchFamily="18" charset="0"/>
            </a:endParaRPr>
          </a:p>
        </p:txBody>
      </p:sp>
      <p:sp>
        <p:nvSpPr>
          <p:cNvPr id="2" name="pole tekstowe 1"/>
          <p:cNvSpPr txBox="1"/>
          <p:nvPr/>
        </p:nvSpPr>
        <p:spPr>
          <a:xfrm>
            <a:off x="6360928" y="6381329"/>
            <a:ext cx="3200583" cy="307777"/>
          </a:xfrm>
          <a:prstGeom prst="rect">
            <a:avLst/>
          </a:prstGeom>
          <a:noFill/>
        </p:spPr>
        <p:txBody>
          <a:bodyPr wrap="square" rtlCol="0">
            <a:spAutoFit/>
          </a:bodyPr>
          <a:lstStyle/>
          <a:p>
            <a:pPr algn="r"/>
            <a:r>
              <a:rPr lang="pl-PL" sz="1400" b="1" i="1" dirty="0" smtClean="0">
                <a:latin typeface="Times New Roman" panose="02020603050405020304" pitchFamily="18" charset="0"/>
                <a:cs typeface="Times New Roman" panose="02020603050405020304" pitchFamily="18" charset="0"/>
              </a:rPr>
              <a:t>Na podstawie danych SIO z 30.09.2016r.</a:t>
            </a:r>
            <a:endParaRPr lang="pl-PL" sz="1400" b="1" i="1" dirty="0">
              <a:latin typeface="Times New Roman" panose="02020603050405020304" pitchFamily="18" charset="0"/>
              <a:cs typeface="Times New Roman" panose="02020603050405020304" pitchFamily="18" charset="0"/>
            </a:endParaRPr>
          </a:p>
        </p:txBody>
      </p:sp>
      <p:sp>
        <p:nvSpPr>
          <p:cNvPr id="18" name="Prostokąt zaokrąglony 17"/>
          <p:cNvSpPr/>
          <p:nvPr/>
        </p:nvSpPr>
        <p:spPr>
          <a:xfrm>
            <a:off x="6999116" y="2848332"/>
            <a:ext cx="2388454" cy="772840"/>
          </a:xfrm>
          <a:prstGeom prst="roundRect">
            <a:avLst/>
          </a:prstGeom>
          <a:solidFill>
            <a:srgbClr val="99FF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pl-PL" sz="2000" b="1" dirty="0">
                <a:solidFill>
                  <a:schemeClr val="tx1"/>
                </a:solidFill>
                <a:latin typeface="Times New Roman" panose="02020603050405020304" pitchFamily="18" charset="0"/>
                <a:cs typeface="Times New Roman" panose="02020603050405020304" pitchFamily="18" charset="0"/>
              </a:rPr>
              <a:t>w</a:t>
            </a:r>
            <a:r>
              <a:rPr lang="pl-PL" sz="2000" b="1" dirty="0" smtClean="0">
                <a:solidFill>
                  <a:schemeClr val="tx1"/>
                </a:solidFill>
                <a:latin typeface="Times New Roman" panose="02020603050405020304" pitchFamily="18" charset="0"/>
                <a:cs typeface="Times New Roman" panose="02020603050405020304" pitchFamily="18" charset="0"/>
              </a:rPr>
              <a:t> tym 284 </a:t>
            </a:r>
          </a:p>
          <a:p>
            <a:pPr algn="ctr"/>
            <a:r>
              <a:rPr lang="pl-PL" sz="2000" b="1" dirty="0" smtClean="0">
                <a:solidFill>
                  <a:schemeClr val="tx1"/>
                </a:solidFill>
                <a:latin typeface="Times New Roman" panose="02020603050405020304" pitchFamily="18" charset="0"/>
                <a:cs typeface="Times New Roman" panose="02020603050405020304" pitchFamily="18" charset="0"/>
              </a:rPr>
              <a:t>przedszkoli</a:t>
            </a:r>
            <a:endParaRPr lang="pl-PL" sz="2000" b="1" dirty="0">
              <a:solidFill>
                <a:schemeClr val="tx1"/>
              </a:solidFill>
              <a:latin typeface="Times New Roman" panose="02020603050405020304" pitchFamily="18" charset="0"/>
              <a:cs typeface="Times New Roman" panose="02020603050405020304" pitchFamily="18" charset="0"/>
            </a:endParaRPr>
          </a:p>
        </p:txBody>
      </p:sp>
      <p:cxnSp>
        <p:nvCxnSpPr>
          <p:cNvPr id="20" name="Łącznik prosty ze strzałką 19"/>
          <p:cNvCxnSpPr/>
          <p:nvPr/>
        </p:nvCxnSpPr>
        <p:spPr>
          <a:xfrm>
            <a:off x="6323930" y="3225410"/>
            <a:ext cx="4464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224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271731" y="2130432"/>
            <a:ext cx="9283435" cy="1470025"/>
          </a:xfrm>
        </p:spPr>
        <p:txBody>
          <a:bodyPr wrap="square" numCol="1" anchorCtr="0" compatLnSpc="1">
            <a:prstTxWarp prst="textNoShape">
              <a:avLst/>
            </a:prstTxWarp>
            <a:normAutofit fontScale="90000"/>
          </a:bodyPr>
          <a:lstStyle/>
          <a:p>
            <a:r>
              <a:rPr lang="pl-PL" sz="4400" i="0" dirty="0" smtClean="0">
                <a:solidFill>
                  <a:srgbClr val="130A88"/>
                </a:solidFill>
                <a:effectLst/>
                <a:latin typeface="Times New Roman" pitchFamily="18" charset="0"/>
                <a:cs typeface="Times New Roman" pitchFamily="18" charset="0"/>
              </a:rPr>
              <a:t/>
            </a:r>
            <a:br>
              <a:rPr lang="pl-PL" sz="4400" i="0" dirty="0" smtClean="0">
                <a:solidFill>
                  <a:srgbClr val="130A88"/>
                </a:solidFill>
                <a:effectLst/>
                <a:latin typeface="Times New Roman" pitchFamily="18" charset="0"/>
                <a:cs typeface="Times New Roman" pitchFamily="18" charset="0"/>
              </a:rPr>
            </a:br>
            <a:r>
              <a:rPr lang="pl-PL" sz="4400" i="0" dirty="0" smtClean="0">
                <a:solidFill>
                  <a:srgbClr val="130A88"/>
                </a:solidFill>
                <a:effectLst/>
                <a:latin typeface="Times New Roman" pitchFamily="18" charset="0"/>
                <a:cs typeface="Times New Roman" pitchFamily="18" charset="0"/>
              </a:rPr>
              <a:t/>
            </a:r>
            <a:br>
              <a:rPr lang="pl-PL" sz="4400" i="0" dirty="0" smtClean="0">
                <a:solidFill>
                  <a:srgbClr val="130A88"/>
                </a:solidFill>
                <a:effectLst/>
                <a:latin typeface="Times New Roman" pitchFamily="18" charset="0"/>
                <a:cs typeface="Times New Roman" pitchFamily="18" charset="0"/>
              </a:rPr>
            </a:br>
            <a:r>
              <a:rPr lang="pl-PL" dirty="0" smtClean="0">
                <a:solidFill>
                  <a:srgbClr val="130A88"/>
                </a:solidFill>
                <a:latin typeface="Times New Roman" panose="02020603050405020304" pitchFamily="18" charset="0"/>
                <a:cs typeface="Times New Roman" panose="02020603050405020304" pitchFamily="18" charset="0"/>
              </a:rPr>
              <a:t>Rekomendacje </a:t>
            </a:r>
            <a:br>
              <a:rPr lang="pl-PL" dirty="0" smtClean="0">
                <a:solidFill>
                  <a:srgbClr val="130A88"/>
                </a:solidFill>
                <a:latin typeface="Times New Roman" panose="02020603050405020304" pitchFamily="18" charset="0"/>
                <a:cs typeface="Times New Roman" panose="02020603050405020304" pitchFamily="18" charset="0"/>
              </a:rPr>
            </a:br>
            <a:r>
              <a:rPr lang="pl-PL" dirty="0" smtClean="0">
                <a:solidFill>
                  <a:srgbClr val="130A88"/>
                </a:solidFill>
                <a:latin typeface="Times New Roman" panose="02020603050405020304" pitchFamily="18" charset="0"/>
                <a:cs typeface="Times New Roman" panose="02020603050405020304" pitchFamily="18" charset="0"/>
              </a:rPr>
              <a:t>do dalszej pracy</a:t>
            </a:r>
            <a:br>
              <a:rPr lang="pl-PL" dirty="0" smtClean="0">
                <a:solidFill>
                  <a:srgbClr val="130A88"/>
                </a:solidFill>
                <a:latin typeface="Times New Roman" panose="02020603050405020304" pitchFamily="18" charset="0"/>
                <a:cs typeface="Times New Roman" panose="02020603050405020304" pitchFamily="18" charset="0"/>
              </a:rPr>
            </a:br>
            <a:r>
              <a:rPr lang="pl-PL" dirty="0" smtClean="0">
                <a:solidFill>
                  <a:srgbClr val="130A88"/>
                </a:solidFill>
                <a:latin typeface="Times New Roman" panose="02020603050405020304" pitchFamily="18" charset="0"/>
                <a:cs typeface="Times New Roman" panose="02020603050405020304" pitchFamily="18" charset="0"/>
              </a:rPr>
              <a:t> </a:t>
            </a:r>
            <a:br>
              <a:rPr lang="pl-PL" dirty="0" smtClean="0">
                <a:solidFill>
                  <a:srgbClr val="130A88"/>
                </a:solidFill>
                <a:latin typeface="Times New Roman" panose="02020603050405020304" pitchFamily="18" charset="0"/>
                <a:cs typeface="Times New Roman" panose="02020603050405020304" pitchFamily="18" charset="0"/>
              </a:rPr>
            </a:br>
            <a:endParaRPr lang="pl-PL" dirty="0">
              <a:solidFill>
                <a:srgbClr val="130A88"/>
              </a:solidFill>
              <a:latin typeface="Times New Roman" panose="02020603050405020304" pitchFamily="18" charset="0"/>
              <a:cs typeface="Times New Roman" panose="02020603050405020304"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26257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1800" dirty="0" smtClean="0">
                <a:solidFill>
                  <a:srgbClr val="000099"/>
                </a:solidFill>
                <a:effectLst/>
                <a:latin typeface="Times New Roman" panose="02020603050405020304" pitchFamily="18" charset="0"/>
                <a:cs typeface="Times New Roman" panose="02020603050405020304" pitchFamily="18" charset="0"/>
              </a:rPr>
              <a:t>Rekomendacje do dalszej pracy wynikające </a:t>
            </a:r>
            <a:r>
              <a:rPr lang="pl-PL" sz="1800" dirty="0">
                <a:solidFill>
                  <a:srgbClr val="000099"/>
                </a:solidFill>
                <a:effectLst/>
                <a:latin typeface="Times New Roman" panose="02020603050405020304" pitchFamily="18" charset="0"/>
                <a:cs typeface="Times New Roman" panose="02020603050405020304" pitchFamily="18" charset="0"/>
              </a:rPr>
              <a:t>z analizy wyników kontroli </a:t>
            </a:r>
            <a:r>
              <a:rPr lang="pl-PL" sz="1800" dirty="0" smtClean="0">
                <a:solidFill>
                  <a:srgbClr val="000099"/>
                </a:solidFill>
                <a:effectLst/>
                <a:latin typeface="Times New Roman" panose="02020603050405020304" pitchFamily="18" charset="0"/>
                <a:cs typeface="Times New Roman" panose="02020603050405020304" pitchFamily="18" charset="0"/>
              </a:rPr>
              <a:t/>
            </a:r>
            <a:br>
              <a:rPr lang="pl-PL" sz="1800" dirty="0" smtClean="0">
                <a:solidFill>
                  <a:srgbClr val="000099"/>
                </a:solidFill>
                <a:effectLst/>
                <a:latin typeface="Times New Roman" panose="02020603050405020304" pitchFamily="18" charset="0"/>
                <a:cs typeface="Times New Roman" panose="02020603050405020304" pitchFamily="18" charset="0"/>
              </a:rPr>
            </a:br>
            <a:r>
              <a:rPr lang="pl-PL" sz="1800" dirty="0" smtClean="0">
                <a:solidFill>
                  <a:srgbClr val="000099"/>
                </a:solidFill>
                <a:effectLst/>
                <a:latin typeface="Times New Roman" panose="02020603050405020304" pitchFamily="18" charset="0"/>
                <a:cs typeface="Times New Roman" panose="02020603050405020304" pitchFamily="18" charset="0"/>
              </a:rPr>
              <a:t>w trybie działań doraźnych </a:t>
            </a:r>
            <a:endParaRPr lang="pl-PL" sz="1800" dirty="0">
              <a:solidFill>
                <a:srgbClr val="000099"/>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54750" y="1428738"/>
            <a:ext cx="9751250" cy="5429263"/>
          </a:xfrm>
        </p:spPr>
        <p:txBody>
          <a:bodyPr>
            <a:normAutofit fontScale="92500"/>
          </a:bodyPr>
          <a:lstStyle/>
          <a:p>
            <a:pPr marL="342900" lvl="0" indent="-342900" algn="just">
              <a:buFont typeface="+mj-lt"/>
              <a:buAutoNum type="arabicPeriod"/>
            </a:pPr>
            <a:r>
              <a:rPr lang="pl-PL" sz="1700" dirty="0" smtClean="0">
                <a:latin typeface="Times New Roman" panose="02020603050405020304" pitchFamily="18" charset="0"/>
                <a:cs typeface="Times New Roman" panose="02020603050405020304" pitchFamily="18" charset="0"/>
              </a:rPr>
              <a:t>W </a:t>
            </a:r>
            <a:r>
              <a:rPr lang="pl-PL" sz="1700" dirty="0">
                <a:latin typeface="Times New Roman" panose="02020603050405020304" pitchFamily="18" charset="0"/>
                <a:cs typeface="Times New Roman" panose="02020603050405020304" pitchFamily="18" charset="0"/>
              </a:rPr>
              <a:t>związku z dużą liczbą zaleceń wydanych w obszarze  przestrzegania praw dziecka i praw </a:t>
            </a:r>
            <a:r>
              <a:rPr lang="pl-PL" sz="1700" dirty="0" smtClean="0">
                <a:latin typeface="Times New Roman" panose="02020603050405020304" pitchFamily="18" charset="0"/>
                <a:cs typeface="Times New Roman" panose="02020603050405020304" pitchFamily="18" charset="0"/>
              </a:rPr>
              <a:t>ucznia, wskazane </a:t>
            </a:r>
            <a:r>
              <a:rPr lang="pl-PL" sz="1700" dirty="0">
                <a:latin typeface="Times New Roman" panose="02020603050405020304" pitchFamily="18" charset="0"/>
                <a:cs typeface="Times New Roman" panose="02020603050405020304" pitchFamily="18" charset="0"/>
              </a:rPr>
              <a:t>jest zaplanować nadzór w tym obszarze w zakresie:</a:t>
            </a:r>
          </a:p>
          <a:p>
            <a:pPr marL="715963" lvl="0" indent="-263525" algn="just">
              <a:buClr>
                <a:srgbClr val="FF0000"/>
              </a:buClr>
              <a:buFont typeface="Wingdings" panose="05000000000000000000" pitchFamily="2" charset="2"/>
              <a:buChar char="q"/>
            </a:pPr>
            <a:r>
              <a:rPr lang="pl-PL" sz="1700" dirty="0" smtClean="0">
                <a:latin typeface="Times New Roman" panose="02020603050405020304" pitchFamily="18" charset="0"/>
                <a:cs typeface="Times New Roman" panose="02020603050405020304" pitchFamily="18" charset="0"/>
              </a:rPr>
              <a:t>organizacji </a:t>
            </a:r>
            <a:r>
              <a:rPr lang="pl-PL" sz="1700" dirty="0">
                <a:latin typeface="Times New Roman" panose="02020603050405020304" pitchFamily="18" charset="0"/>
                <a:cs typeface="Times New Roman" panose="02020603050405020304" pitchFamily="18" charset="0"/>
              </a:rPr>
              <a:t>pomocy </a:t>
            </a:r>
            <a:r>
              <a:rPr lang="pl-PL" sz="1700" dirty="0" err="1">
                <a:latin typeface="Times New Roman" panose="02020603050405020304" pitchFamily="18" charset="0"/>
                <a:cs typeface="Times New Roman" panose="02020603050405020304" pitchFamily="18" charset="0"/>
              </a:rPr>
              <a:t>psychologiczno</a:t>
            </a:r>
            <a:r>
              <a:rPr lang="pl-PL" sz="1700" dirty="0">
                <a:latin typeface="Times New Roman" panose="02020603050405020304" pitchFamily="18" charset="0"/>
                <a:cs typeface="Times New Roman" panose="02020603050405020304" pitchFamily="18" charset="0"/>
              </a:rPr>
              <a:t> - pedagogicznej, w tym wynikającej z zaleceń i wskazań </a:t>
            </a:r>
            <a:r>
              <a:rPr lang="pl-PL" sz="1700" dirty="0" smtClean="0">
                <a:latin typeface="Times New Roman" panose="02020603050405020304" pitchFamily="18" charset="0"/>
                <a:cs typeface="Times New Roman" panose="02020603050405020304" pitchFamily="18" charset="0"/>
              </a:rPr>
              <a:t>  określonych </a:t>
            </a:r>
            <a:r>
              <a:rPr lang="pl-PL" sz="1700" dirty="0">
                <a:latin typeface="Times New Roman" panose="02020603050405020304" pitchFamily="18" charset="0"/>
                <a:cs typeface="Times New Roman" panose="02020603050405020304" pitchFamily="18" charset="0"/>
              </a:rPr>
              <a:t>w opiniach </a:t>
            </a:r>
            <a:r>
              <a:rPr lang="pl-PL" sz="1700" dirty="0" smtClean="0">
                <a:latin typeface="Times New Roman" panose="02020603050405020304" pitchFamily="18" charset="0"/>
                <a:cs typeface="Times New Roman" panose="02020603050405020304" pitchFamily="18" charset="0"/>
              </a:rPr>
              <a:t>i orzeczeniach,</a:t>
            </a:r>
          </a:p>
          <a:p>
            <a:pPr marL="715963" lvl="0" indent="-263525" algn="just">
              <a:buClr>
                <a:srgbClr val="FF0000"/>
              </a:buClr>
              <a:buFont typeface="Wingdings" panose="05000000000000000000" pitchFamily="2" charset="2"/>
              <a:buChar char="q"/>
            </a:pPr>
            <a:r>
              <a:rPr lang="pl-PL" sz="1700" dirty="0" smtClean="0">
                <a:latin typeface="Times New Roman" panose="02020603050405020304" pitchFamily="18" charset="0"/>
                <a:cs typeface="Times New Roman" panose="02020603050405020304" pitchFamily="18" charset="0"/>
              </a:rPr>
              <a:t>współpracy </a:t>
            </a:r>
            <a:r>
              <a:rPr lang="pl-PL" sz="1700" dirty="0">
                <a:latin typeface="Times New Roman" panose="02020603050405020304" pitchFamily="18" charset="0"/>
                <a:cs typeface="Times New Roman" panose="02020603050405020304" pitchFamily="18" charset="0"/>
              </a:rPr>
              <a:t>z rodzicami dzieci wymagających objęcia opieką </a:t>
            </a:r>
            <a:r>
              <a:rPr lang="pl-PL" sz="1700" dirty="0" err="1">
                <a:latin typeface="Times New Roman" panose="02020603050405020304" pitchFamily="18" charset="0"/>
                <a:cs typeface="Times New Roman" panose="02020603050405020304" pitchFamily="18" charset="0"/>
              </a:rPr>
              <a:t>psychologiczno</a:t>
            </a:r>
            <a:r>
              <a:rPr lang="pl-PL" sz="1700" dirty="0">
                <a:latin typeface="Times New Roman" panose="02020603050405020304" pitchFamily="18" charset="0"/>
                <a:cs typeface="Times New Roman" panose="02020603050405020304" pitchFamily="18" charset="0"/>
              </a:rPr>
              <a:t> – pedagogiczną,</a:t>
            </a:r>
          </a:p>
          <a:p>
            <a:pPr marL="715963" lvl="0" indent="-263525" algn="just">
              <a:buClr>
                <a:srgbClr val="FF0000"/>
              </a:buClr>
              <a:buFont typeface="Wingdings" panose="05000000000000000000" pitchFamily="2" charset="2"/>
              <a:buChar char="q"/>
            </a:pPr>
            <a:r>
              <a:rPr lang="pl-PL" sz="1700" dirty="0" smtClean="0">
                <a:latin typeface="Times New Roman" panose="02020603050405020304" pitchFamily="18" charset="0"/>
                <a:cs typeface="Times New Roman" panose="02020603050405020304" pitchFamily="18" charset="0"/>
              </a:rPr>
              <a:t>realizacji </a:t>
            </a:r>
            <a:r>
              <a:rPr lang="pl-PL" sz="1700" dirty="0">
                <a:latin typeface="Times New Roman" panose="02020603050405020304" pitchFamily="18" charset="0"/>
                <a:cs typeface="Times New Roman" panose="02020603050405020304" pitchFamily="18" charset="0"/>
              </a:rPr>
              <a:t>zadań  pedagoga/psychologa wynikających z pomocy psychologiczno-pedagogicznej,</a:t>
            </a:r>
          </a:p>
          <a:p>
            <a:pPr marL="715963" lvl="0" indent="-263525" algn="just">
              <a:buClr>
                <a:srgbClr val="FF0000"/>
              </a:buClr>
              <a:buFont typeface="Wingdings" panose="05000000000000000000" pitchFamily="2" charset="2"/>
              <a:buChar char="q"/>
            </a:pPr>
            <a:r>
              <a:rPr lang="pl-PL" sz="1700" dirty="0" smtClean="0">
                <a:latin typeface="Times New Roman" panose="02020603050405020304" pitchFamily="18" charset="0"/>
                <a:cs typeface="Times New Roman" panose="02020603050405020304" pitchFamily="18" charset="0"/>
              </a:rPr>
              <a:t>kontroli </a:t>
            </a:r>
            <a:r>
              <a:rPr lang="pl-PL" sz="1700" dirty="0">
                <a:latin typeface="Times New Roman" panose="02020603050405020304" pitchFamily="18" charset="0"/>
                <a:cs typeface="Times New Roman" panose="02020603050405020304" pitchFamily="18" charset="0"/>
              </a:rPr>
              <a:t>w zakresie przestrzegania przepisów prawa dotyczących organizacji, </a:t>
            </a:r>
            <a:r>
              <a:rPr lang="pl-PL" sz="1700" dirty="0" smtClean="0">
                <a:latin typeface="Times New Roman" panose="02020603050405020304" pitchFamily="18" charset="0"/>
                <a:cs typeface="Times New Roman" panose="02020603050405020304" pitchFamily="18" charset="0"/>
              </a:rPr>
              <a:t>realizacji nadzoru  pedagogicznego</a:t>
            </a:r>
            <a:r>
              <a:rPr lang="pl-PL" sz="1700" dirty="0">
                <a:latin typeface="Times New Roman" panose="02020603050405020304" pitchFamily="18" charset="0"/>
                <a:cs typeface="Times New Roman" panose="02020603050405020304" pitchFamily="18" charset="0"/>
              </a:rPr>
              <a:t>, w tym  nadzoru pedagogicznego prowadzonego przez dyrektora </a:t>
            </a:r>
            <a:r>
              <a:rPr lang="pl-PL" sz="1700" dirty="0" smtClean="0">
                <a:latin typeface="Times New Roman" panose="02020603050405020304" pitchFamily="18" charset="0"/>
                <a:cs typeface="Times New Roman" panose="02020603050405020304" pitchFamily="18" charset="0"/>
              </a:rPr>
              <a:t>szkoły w </a:t>
            </a:r>
            <a:r>
              <a:rPr lang="pl-PL" sz="1700" dirty="0">
                <a:latin typeface="Times New Roman" panose="02020603050405020304" pitchFamily="18" charset="0"/>
                <a:cs typeface="Times New Roman" panose="02020603050405020304" pitchFamily="18" charset="0"/>
              </a:rPr>
              <a:t>zakresie pomocy </a:t>
            </a:r>
            <a:r>
              <a:rPr lang="pl-PL" sz="1700" dirty="0" err="1">
                <a:latin typeface="Times New Roman" panose="02020603050405020304" pitchFamily="18" charset="0"/>
                <a:cs typeface="Times New Roman" panose="02020603050405020304" pitchFamily="18" charset="0"/>
              </a:rPr>
              <a:t>psychologiczno</a:t>
            </a:r>
            <a:r>
              <a:rPr lang="pl-PL" sz="1700" dirty="0">
                <a:latin typeface="Times New Roman" panose="02020603050405020304" pitchFamily="18" charset="0"/>
                <a:cs typeface="Times New Roman" panose="02020603050405020304" pitchFamily="18" charset="0"/>
              </a:rPr>
              <a:t> – </a:t>
            </a:r>
            <a:r>
              <a:rPr lang="pl-PL" sz="1700" dirty="0" smtClean="0">
                <a:latin typeface="Times New Roman" panose="02020603050405020304" pitchFamily="18" charset="0"/>
                <a:cs typeface="Times New Roman" panose="02020603050405020304" pitchFamily="18" charset="0"/>
              </a:rPr>
              <a:t>pedagogicznej.</a:t>
            </a:r>
          </a:p>
          <a:p>
            <a:pPr marL="452438" lvl="0">
              <a:buClr>
                <a:srgbClr val="FF0000"/>
              </a:buClr>
            </a:pPr>
            <a:endParaRPr lang="pl-PL" sz="170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pl-PL" sz="1700" dirty="0">
                <a:latin typeface="Times New Roman" panose="02020603050405020304" pitchFamily="18" charset="0"/>
                <a:cs typeface="Times New Roman" panose="02020603050405020304" pitchFamily="18" charset="0"/>
              </a:rPr>
              <a:t>Należałoby zwiększyć efektywność nadzoru pedagogicznego sprawowanego przez dyrektora poprzez planowanie  działań adekwatnych do potrzeb szkoły/placówki oraz  konsekwentną ich realizację. </a:t>
            </a:r>
            <a:endParaRPr lang="pl-PL" sz="1700"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endParaRPr lang="pl-PL" sz="170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pl-PL" sz="1700" dirty="0" smtClean="0">
                <a:latin typeface="Times New Roman" panose="02020603050405020304" pitchFamily="18" charset="0"/>
                <a:cs typeface="Times New Roman" panose="02020603050405020304" pitchFamily="18" charset="0"/>
              </a:rPr>
              <a:t>Wzmóc </a:t>
            </a:r>
            <a:r>
              <a:rPr lang="pl-PL" sz="1700" dirty="0">
                <a:latin typeface="Times New Roman" panose="02020603050405020304" pitchFamily="18" charset="0"/>
                <a:cs typeface="Times New Roman" panose="02020603050405020304" pitchFamily="18" charset="0"/>
              </a:rPr>
              <a:t>działania w celu zapewnienia bezpieczeństwa uczniom w czasie zajęć lekcyjnych i pozalekcyjnych </a:t>
            </a:r>
            <a:br>
              <a:rPr lang="pl-PL" sz="1700" dirty="0">
                <a:latin typeface="Times New Roman" panose="02020603050405020304" pitchFamily="18" charset="0"/>
                <a:cs typeface="Times New Roman" panose="02020603050405020304" pitchFamily="18" charset="0"/>
              </a:rPr>
            </a:br>
            <a:r>
              <a:rPr lang="pl-PL" sz="1700" dirty="0" smtClean="0">
                <a:latin typeface="Times New Roman" panose="02020603050405020304" pitchFamily="18" charset="0"/>
                <a:cs typeface="Times New Roman" panose="02020603050405020304" pitchFamily="18" charset="0"/>
              </a:rPr>
              <a:t>w </a:t>
            </a:r>
            <a:r>
              <a:rPr lang="pl-PL" sz="1700" dirty="0">
                <a:latin typeface="Times New Roman" panose="02020603050405020304" pitchFamily="18" charset="0"/>
                <a:cs typeface="Times New Roman" panose="02020603050405020304" pitchFamily="18" charset="0"/>
              </a:rPr>
              <a:t>szkołach/placówkach i działania zapewniające eliminowanie </a:t>
            </a:r>
            <a:r>
              <a:rPr lang="pl-PL" sz="1700" dirty="0" smtClean="0">
                <a:latin typeface="Times New Roman" panose="02020603050405020304" pitchFamily="18" charset="0"/>
                <a:cs typeface="Times New Roman" panose="02020603050405020304" pitchFamily="18" charset="0"/>
              </a:rPr>
              <a:t>niepożądanych </a:t>
            </a:r>
            <a:r>
              <a:rPr lang="pl-PL" sz="1700" dirty="0">
                <a:latin typeface="Times New Roman" panose="02020603050405020304" pitchFamily="18" charset="0"/>
                <a:cs typeface="Times New Roman" panose="02020603050405020304" pitchFamily="18" charset="0"/>
              </a:rPr>
              <a:t>zachowań uczniów</a:t>
            </a:r>
            <a:r>
              <a:rPr lang="pl-PL" sz="1700" dirty="0" smtClean="0">
                <a:latin typeface="Times New Roman" panose="02020603050405020304" pitchFamily="18" charset="0"/>
                <a:cs typeface="Times New Roman" panose="02020603050405020304" pitchFamily="18" charset="0"/>
              </a:rPr>
              <a:t>.</a:t>
            </a:r>
          </a:p>
          <a:p>
            <a:pPr marL="342900" indent="-342900" algn="just">
              <a:buFont typeface="+mj-lt"/>
              <a:buAutoNum type="arabicPeriod" startAt="2"/>
            </a:pPr>
            <a:endParaRPr lang="pl-PL" sz="1700" dirty="0">
              <a:latin typeface="Times New Roman" panose="02020603050405020304" pitchFamily="18" charset="0"/>
              <a:cs typeface="Times New Roman" panose="02020603050405020304" pitchFamily="18" charset="0"/>
            </a:endParaRPr>
          </a:p>
          <a:p>
            <a:pPr marL="342900" indent="-342900" algn="just">
              <a:buFont typeface="+mj-lt"/>
              <a:buAutoNum type="arabicPeriod" startAt="2"/>
            </a:pPr>
            <a:r>
              <a:rPr lang="pl-PL" sz="1700" dirty="0" smtClean="0">
                <a:latin typeface="Times New Roman" panose="02020603050405020304" pitchFamily="18" charset="0"/>
                <a:cs typeface="Times New Roman" panose="02020603050405020304" pitchFamily="18" charset="0"/>
              </a:rPr>
              <a:t>Wskazana </a:t>
            </a:r>
            <a:r>
              <a:rPr lang="pl-PL" sz="1700" dirty="0">
                <a:latin typeface="Times New Roman" panose="02020603050405020304" pitchFamily="18" charset="0"/>
                <a:cs typeface="Times New Roman" panose="02020603050405020304" pitchFamily="18" charset="0"/>
              </a:rPr>
              <a:t>jest realizacja form doskonalenia zawodowego dla dyrektorów/nauczycieli w zakresie udzielania </a:t>
            </a:r>
            <a:br>
              <a:rPr lang="pl-PL" sz="1700" dirty="0">
                <a:latin typeface="Times New Roman" panose="02020603050405020304" pitchFamily="18" charset="0"/>
                <a:cs typeface="Times New Roman" panose="02020603050405020304" pitchFamily="18" charset="0"/>
              </a:rPr>
            </a:br>
            <a:r>
              <a:rPr lang="pl-PL" sz="1700" dirty="0">
                <a:latin typeface="Times New Roman" panose="02020603050405020304" pitchFamily="18" charset="0"/>
                <a:cs typeface="Times New Roman" panose="02020603050405020304" pitchFamily="18" charset="0"/>
              </a:rPr>
              <a:t>i dokumentowania pomocy </a:t>
            </a:r>
            <a:r>
              <a:rPr lang="pl-PL" sz="1700" dirty="0" err="1">
                <a:latin typeface="Times New Roman" panose="02020603050405020304" pitchFamily="18" charset="0"/>
                <a:cs typeface="Times New Roman" panose="02020603050405020304" pitchFamily="18" charset="0"/>
              </a:rPr>
              <a:t>psychologiczno</a:t>
            </a:r>
            <a:r>
              <a:rPr lang="pl-PL" sz="1700" dirty="0">
                <a:latin typeface="Times New Roman" panose="02020603050405020304" pitchFamily="18" charset="0"/>
                <a:cs typeface="Times New Roman" panose="02020603050405020304" pitchFamily="18" charset="0"/>
              </a:rPr>
              <a:t> – pedagogicznej, a także skutecznej współpracy dyrektorów/ </a:t>
            </a:r>
            <a:br>
              <a:rPr lang="pl-PL" sz="1700" dirty="0">
                <a:latin typeface="Times New Roman" panose="02020603050405020304" pitchFamily="18" charset="0"/>
                <a:cs typeface="Times New Roman" panose="02020603050405020304" pitchFamily="18" charset="0"/>
              </a:rPr>
            </a:br>
            <a:r>
              <a:rPr lang="pl-PL" sz="1700" dirty="0">
                <a:latin typeface="Times New Roman" panose="02020603050405020304" pitchFamily="18" charset="0"/>
                <a:cs typeface="Times New Roman" panose="02020603050405020304" pitchFamily="18" charset="0"/>
              </a:rPr>
              <a:t>nauczycieli i komunikowania się z rodzicami.</a:t>
            </a:r>
          </a:p>
          <a:p>
            <a:endParaRPr lang="pl-PL" dirty="0"/>
          </a:p>
        </p:txBody>
      </p:sp>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31</a:t>
            </a:fld>
            <a:endParaRPr lang="pl-PL"/>
          </a:p>
        </p:txBody>
      </p:sp>
    </p:spTree>
    <p:extLst>
      <p:ext uri="{BB962C8B-B14F-4D97-AF65-F5344CB8AC3E}">
        <p14:creationId xmlns:p14="http://schemas.microsoft.com/office/powerpoint/2010/main" val="3133997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1800" dirty="0" smtClean="0">
                <a:solidFill>
                  <a:srgbClr val="000099"/>
                </a:solidFill>
                <a:effectLst/>
                <a:latin typeface="Times New Roman" panose="02020603050405020304" pitchFamily="18" charset="0"/>
                <a:cs typeface="Times New Roman" panose="02020603050405020304" pitchFamily="18" charset="0"/>
              </a:rPr>
              <a:t>Rekomendacje do dalszej pracy wynikające ze zgromadzonych danych  podczas przeprowadzonych ewaluacji</a:t>
            </a:r>
            <a:endParaRPr lang="pl-PL" sz="1800" dirty="0">
              <a:solidFill>
                <a:srgbClr val="000099"/>
              </a:solidFill>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54750" y="1428738"/>
            <a:ext cx="9622786" cy="5312631"/>
          </a:xfrm>
        </p:spPr>
        <p:txBody>
          <a:bodyPr>
            <a:normAutofit/>
          </a:bodyPr>
          <a:lstStyle/>
          <a:p>
            <a:pPr algn="just"/>
            <a:r>
              <a:rPr lang="pl-PL" sz="1600" dirty="0">
                <a:latin typeface="Times New Roman" panose="02020603050405020304" pitchFamily="18" charset="0"/>
                <a:cs typeface="Times New Roman" panose="02020603050405020304" pitchFamily="18" charset="0"/>
              </a:rPr>
              <a:t>Na podstawie zgromadzonych danych podczas przeprowadzonych ewaluacji sformułowano następujące rekomendacje dotyczące podejmowanych działań mających na celu doskonalenie jakości pracy szkół w województwie lubuskim w roku szkolnym 2017/2018:</a:t>
            </a:r>
          </a:p>
          <a:p>
            <a:pPr lvl="0"/>
            <a:endParaRPr lang="pl-PL" sz="1600" b="1" dirty="0" smtClean="0">
              <a:latin typeface="Times New Roman" panose="02020603050405020304" pitchFamily="18" charset="0"/>
              <a:cs typeface="Times New Roman" panose="02020603050405020304" pitchFamily="18" charset="0"/>
            </a:endParaRPr>
          </a:p>
          <a:p>
            <a:pPr lvl="0" algn="just"/>
            <a:r>
              <a:rPr lang="pl-PL" sz="1600" b="1" dirty="0" smtClean="0">
                <a:latin typeface="Times New Roman" panose="02020603050405020304" pitchFamily="18" charset="0"/>
                <a:cs typeface="Times New Roman" panose="02020603050405020304" pitchFamily="18" charset="0"/>
              </a:rPr>
              <a:t>Na </a:t>
            </a:r>
            <a:r>
              <a:rPr lang="pl-PL" sz="1600" b="1" dirty="0">
                <a:latin typeface="Times New Roman" panose="02020603050405020304" pitchFamily="18" charset="0"/>
                <a:cs typeface="Times New Roman" panose="02020603050405020304" pitchFamily="18" charset="0"/>
              </a:rPr>
              <a:t>poziomie sprawowanego przez dyrektorów szkół wewnętrznego nadzoru pedagogicznego należy zwrócić większą uwagę na</a:t>
            </a:r>
            <a:r>
              <a:rPr lang="pl-PL" sz="1600" b="1" dirty="0" smtClean="0">
                <a:latin typeface="Times New Roman" panose="02020603050405020304" pitchFamily="18" charset="0"/>
                <a:cs typeface="Times New Roman" panose="02020603050405020304" pitchFamily="18" charset="0"/>
              </a:rPr>
              <a:t>:</a:t>
            </a:r>
          </a:p>
          <a:p>
            <a:pPr lvl="0"/>
            <a:endParaRPr lang="pl-PL" sz="1600" b="1" dirty="0">
              <a:latin typeface="Times New Roman" panose="02020603050405020304" pitchFamily="18" charset="0"/>
              <a:cs typeface="Times New Roman" panose="02020603050405020304" pitchFamily="18" charset="0"/>
            </a:endParaRPr>
          </a:p>
          <a:p>
            <a:pPr marL="285750" lvl="0" indent="-285750">
              <a:buClr>
                <a:srgbClr val="FF0000"/>
              </a:buClr>
              <a:buFont typeface="Wingdings" panose="05000000000000000000" pitchFamily="2" charset="2"/>
              <a:buChar char="q"/>
            </a:pPr>
            <a:r>
              <a:rPr lang="pl-PL" sz="1600" dirty="0">
                <a:latin typeface="Times New Roman" panose="02020603050405020304" pitchFamily="18" charset="0"/>
                <a:cs typeface="Times New Roman" panose="02020603050405020304" pitchFamily="18" charset="0"/>
              </a:rPr>
              <a:t>monitorowanie realizacji działań wychowawczych i profilaktycznych dostosowanych do potrzeb uczniów</a:t>
            </a:r>
            <a:r>
              <a:rPr lang="pl-PL" sz="1600" dirty="0" smtClean="0">
                <a:latin typeface="Times New Roman" panose="02020603050405020304" pitchFamily="18" charset="0"/>
                <a:cs typeface="Times New Roman" panose="02020603050405020304" pitchFamily="18" charset="0"/>
              </a:rPr>
              <a:t>;</a:t>
            </a:r>
          </a:p>
          <a:p>
            <a:pPr marL="285750" lvl="0" indent="-285750">
              <a:buClr>
                <a:srgbClr val="FF0000"/>
              </a:buClr>
              <a:buFont typeface="Wingdings" panose="05000000000000000000" pitchFamily="2" charset="2"/>
              <a:buChar char="q"/>
            </a:pPr>
            <a:endParaRPr lang="pl-PL" sz="1600"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sz="1600" dirty="0">
                <a:latin typeface="Times New Roman" panose="02020603050405020304" pitchFamily="18" charset="0"/>
                <a:cs typeface="Times New Roman" panose="02020603050405020304" pitchFamily="18" charset="0"/>
              </a:rPr>
              <a:t>prowadzenie obserwacji w kontekście realizowanych przez nauczycieli procesów edukacyjnych </a:t>
            </a:r>
            <a:r>
              <a:rPr lang="pl-PL" sz="1600" dirty="0" smtClean="0">
                <a:latin typeface="Times New Roman" panose="02020603050405020304" pitchFamily="18" charset="0"/>
                <a:cs typeface="Times New Roman" panose="02020603050405020304" pitchFamily="18" charset="0"/>
              </a:rPr>
              <a:t/>
            </a:r>
            <a:br>
              <a:rPr lang="pl-PL" sz="1600" dirty="0" smtClean="0">
                <a:latin typeface="Times New Roman" panose="02020603050405020304" pitchFamily="18" charset="0"/>
                <a:cs typeface="Times New Roman" panose="02020603050405020304" pitchFamily="18" charset="0"/>
              </a:rPr>
            </a:br>
            <a:r>
              <a:rPr lang="pl-PL" sz="1600" dirty="0" smtClean="0">
                <a:latin typeface="Times New Roman" panose="02020603050405020304" pitchFamily="18" charset="0"/>
                <a:cs typeface="Times New Roman" panose="02020603050405020304" pitchFamily="18" charset="0"/>
              </a:rPr>
              <a:t>z wykorzystaniem </a:t>
            </a:r>
            <a:r>
              <a:rPr lang="pl-PL" sz="1600" dirty="0">
                <a:latin typeface="Times New Roman" panose="02020603050405020304" pitchFamily="18" charset="0"/>
                <a:cs typeface="Times New Roman" panose="02020603050405020304" pitchFamily="18" charset="0"/>
              </a:rPr>
              <a:t>metod stwarzających uczniom możliwość aktywnego uczenia się, umożliwiających podejmowanie decyzji, a także pod kątem indywidualizacji i udzielania pełnej informacji zwrotnej uczniom na każdym etapie uczenia się.</a:t>
            </a:r>
          </a:p>
          <a:p>
            <a:endParaRPr lang="pl-PL" dirty="0">
              <a:latin typeface="Times New Roman" panose="02020603050405020304" pitchFamily="18" charset="0"/>
              <a:cs typeface="Times New Roman" panose="02020603050405020304" pitchFamily="18" charset="0"/>
            </a:endParaRPr>
          </a:p>
        </p:txBody>
      </p:sp>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32</a:t>
            </a:fld>
            <a:endParaRPr lang="pl-PL"/>
          </a:p>
        </p:txBody>
      </p:sp>
    </p:spTree>
    <p:extLst>
      <p:ext uri="{BB962C8B-B14F-4D97-AF65-F5344CB8AC3E}">
        <p14:creationId xmlns:p14="http://schemas.microsoft.com/office/powerpoint/2010/main" val="3777295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2" name="Tytuł 1"/>
          <p:cNvSpPr>
            <a:spLocks noGrp="1"/>
          </p:cNvSpPr>
          <p:nvPr>
            <p:ph type="title"/>
          </p:nvPr>
        </p:nvSpPr>
        <p:spPr>
          <a:xfrm>
            <a:off x="1496616" y="116632"/>
            <a:ext cx="7816508" cy="928694"/>
          </a:xfrm>
        </p:spPr>
        <p:txBody>
          <a:bodyPr>
            <a:normAutofit/>
          </a:bodyPr>
          <a:lstStyle/>
          <a:p>
            <a:pPr algn="ctr">
              <a:defRPr/>
            </a:pPr>
            <a:r>
              <a:rPr lang="pl-PL" sz="1800" dirty="0" smtClean="0">
                <a:solidFill>
                  <a:srgbClr val="000099"/>
                </a:solidFill>
                <a:effectLst/>
                <a:latin typeface="Times New Roman" panose="02020603050405020304" pitchFamily="18" charset="0"/>
                <a:cs typeface="Times New Roman" panose="02020603050405020304" pitchFamily="18" charset="0"/>
              </a:rPr>
              <a:t>Uwagi dotyczące zaleceń</a:t>
            </a:r>
            <a:endParaRPr lang="pl-PL" sz="1800" dirty="0">
              <a:solidFill>
                <a:srgbClr val="000099"/>
              </a:solidFill>
              <a:latin typeface="Times New Roman" pitchFamily="18" charset="0"/>
              <a:cs typeface="Times New Roman" pitchFamily="18" charset="0"/>
            </a:endParaRPr>
          </a:p>
        </p:txBody>
      </p:sp>
      <p:sp>
        <p:nvSpPr>
          <p:cNvPr id="59395" name="Symbol zastępczy zawartości 2"/>
          <p:cNvSpPr>
            <a:spLocks noGrp="1"/>
          </p:cNvSpPr>
          <p:nvPr>
            <p:ph idx="1"/>
          </p:nvPr>
        </p:nvSpPr>
        <p:spPr>
          <a:xfrm>
            <a:off x="154780" y="1412776"/>
            <a:ext cx="9596439" cy="4478673"/>
          </a:xfrm>
        </p:spPr>
        <p:txBody>
          <a:bodyPr/>
          <a:lstStyle/>
          <a:p>
            <a:pPr marL="0" indent="0" algn="just"/>
            <a:endParaRPr lang="pl-PL" sz="900" dirty="0" smtClean="0">
              <a:latin typeface="Times New Roman" panose="02020603050405020304" pitchFamily="18" charset="0"/>
              <a:cs typeface="Times New Roman" panose="02020603050405020304" pitchFamily="18" charset="0"/>
            </a:endParaRPr>
          </a:p>
          <a:p>
            <a:pPr marL="0" lvl="0" indent="0" algn="just">
              <a:buClr>
                <a:srgbClr val="FF0000"/>
              </a:buClr>
            </a:pPr>
            <a:endParaRPr lang="pl-PL" sz="1000" dirty="0" smtClean="0">
              <a:latin typeface="Times New Roman" panose="02020603050405020304" pitchFamily="18" charset="0"/>
              <a:cs typeface="Times New Roman" panose="02020603050405020304" pitchFamily="18" charset="0"/>
            </a:endParaRPr>
          </a:p>
          <a:p>
            <a:pPr marL="363538" lvl="0" indent="-363538" algn="just">
              <a:buClr>
                <a:srgbClr val="FF0000"/>
              </a:buClr>
              <a:buFont typeface="Wingdings" panose="05000000000000000000" pitchFamily="2" charset="2"/>
              <a:buChar char="§"/>
            </a:pPr>
            <a:r>
              <a:rPr lang="pl-PL" sz="2000" dirty="0">
                <a:latin typeface="Times New Roman" panose="02020603050405020304" pitchFamily="18" charset="0"/>
                <a:cs typeface="Times New Roman" panose="02020603050405020304" pitchFamily="18" charset="0"/>
              </a:rPr>
              <a:t>D</a:t>
            </a:r>
            <a:r>
              <a:rPr lang="pl-PL" sz="2000" dirty="0" smtClean="0">
                <a:latin typeface="Times New Roman" panose="02020603050405020304" pitchFamily="18" charset="0"/>
                <a:cs typeface="Times New Roman" panose="02020603050405020304" pitchFamily="18" charset="0"/>
              </a:rPr>
              <a:t>yrektor </a:t>
            </a:r>
            <a:r>
              <a:rPr lang="pl-PL" sz="2000" dirty="0">
                <a:latin typeface="Times New Roman" panose="02020603050405020304" pitchFamily="18" charset="0"/>
                <a:cs typeface="Times New Roman" panose="02020603050405020304" pitchFamily="18" charset="0"/>
              </a:rPr>
              <a:t>szkoły lub placówki </a:t>
            </a:r>
            <a:r>
              <a:rPr lang="pl-PL" sz="2000" dirty="0" smtClean="0">
                <a:latin typeface="Times New Roman" panose="02020603050405020304" pitchFamily="18" charset="0"/>
                <a:cs typeface="Times New Roman" panose="02020603050405020304" pitchFamily="18" charset="0"/>
              </a:rPr>
              <a:t>zobowiązany jest egzekwować udzielanie kary </a:t>
            </a:r>
            <a:r>
              <a:rPr lang="pl-PL" sz="2000" dirty="0">
                <a:latin typeface="Times New Roman" panose="02020603050405020304" pitchFamily="18" charset="0"/>
                <a:cs typeface="Times New Roman" panose="02020603050405020304" pitchFamily="18" charset="0"/>
              </a:rPr>
              <a:t>nauczycielowi, </a:t>
            </a:r>
            <a:r>
              <a:rPr lang="pl-PL" sz="2000" dirty="0" smtClean="0">
                <a:latin typeface="Times New Roman" panose="02020603050405020304" pitchFamily="18" charset="0"/>
                <a:cs typeface="Times New Roman" panose="02020603050405020304" pitchFamily="18" charset="0"/>
              </a:rPr>
              <a:t>gdy </a:t>
            </a:r>
            <a:r>
              <a:rPr lang="pl-PL" sz="2000" dirty="0">
                <a:latin typeface="Times New Roman" panose="02020603050405020304" pitchFamily="18" charset="0"/>
                <a:cs typeface="Times New Roman" panose="02020603050405020304" pitchFamily="18" charset="0"/>
              </a:rPr>
              <a:t>rozpatrzona skarga lub zbadana sprawa w piśmie potwierdza zasadność wskazanych zarzutów. </a:t>
            </a:r>
            <a:endParaRPr lang="pl-PL" sz="2000" dirty="0" smtClean="0">
              <a:latin typeface="Times New Roman" panose="02020603050405020304" pitchFamily="18" charset="0"/>
              <a:cs typeface="Times New Roman" panose="02020603050405020304" pitchFamily="18" charset="0"/>
            </a:endParaRPr>
          </a:p>
          <a:p>
            <a:pPr marL="0" lvl="0" indent="0" algn="just">
              <a:buClr>
                <a:srgbClr val="FF0000"/>
              </a:buClr>
            </a:pPr>
            <a:endParaRPr lang="pl-PL" sz="1000" dirty="0">
              <a:latin typeface="Times New Roman" panose="02020603050405020304" pitchFamily="18" charset="0"/>
              <a:cs typeface="Times New Roman" panose="02020603050405020304" pitchFamily="18" charset="0"/>
            </a:endParaRPr>
          </a:p>
          <a:p>
            <a:pPr marL="363538" lvl="0" indent="-363538" algn="just">
              <a:buClr>
                <a:srgbClr val="FF0000"/>
              </a:buClr>
              <a:buFont typeface="Wingdings" panose="05000000000000000000" pitchFamily="2" charset="2"/>
              <a:buChar char="§"/>
            </a:pPr>
            <a:r>
              <a:rPr lang="pl-PL" sz="2000" dirty="0">
                <a:latin typeface="Times New Roman" panose="02020603050405020304" pitchFamily="18" charset="0"/>
                <a:cs typeface="Times New Roman" panose="02020603050405020304" pitchFamily="18" charset="0"/>
              </a:rPr>
              <a:t>Dyrektor szkoły lub placówki, </a:t>
            </a:r>
            <a:r>
              <a:rPr lang="pl-PL" sz="2000" b="1" dirty="0">
                <a:latin typeface="Times New Roman" panose="02020603050405020304" pitchFamily="18" charset="0"/>
                <a:cs typeface="Times New Roman" panose="02020603050405020304" pitchFamily="18" charset="0"/>
              </a:rPr>
              <a:t>w terminie 30 dni od dnia otrzymania zaleceń</a:t>
            </a:r>
            <a:r>
              <a:rPr lang="pl-PL" sz="2000" dirty="0">
                <a:latin typeface="Times New Roman" panose="02020603050405020304" pitchFamily="18" charset="0"/>
                <a:cs typeface="Times New Roman" panose="02020603050405020304" pitchFamily="18" charset="0"/>
              </a:rPr>
              <a:t>, </a:t>
            </a:r>
            <a:r>
              <a:rPr lang="pl-PL" sz="2000" dirty="0" smtClean="0">
                <a:latin typeface="Times New Roman" panose="02020603050405020304" pitchFamily="18" charset="0"/>
                <a:cs typeface="Times New Roman" panose="02020603050405020304" pitchFamily="18" charset="0"/>
              </a:rPr>
              <a:t/>
            </a:r>
            <a:br>
              <a:rPr lang="pl-PL" sz="2000" dirty="0" smtClean="0">
                <a:latin typeface="Times New Roman" panose="02020603050405020304" pitchFamily="18" charset="0"/>
                <a:cs typeface="Times New Roman" panose="02020603050405020304" pitchFamily="18" charset="0"/>
              </a:rPr>
            </a:br>
            <a:r>
              <a:rPr lang="pl-PL" sz="2000" dirty="0" smtClean="0">
                <a:latin typeface="Times New Roman" panose="02020603050405020304" pitchFamily="18" charset="0"/>
                <a:cs typeface="Times New Roman" panose="02020603050405020304" pitchFamily="18" charset="0"/>
              </a:rPr>
              <a:t>a </a:t>
            </a:r>
            <a:r>
              <a:rPr lang="pl-PL" sz="2000" dirty="0">
                <a:latin typeface="Times New Roman" panose="02020603050405020304" pitchFamily="18" charset="0"/>
                <a:cs typeface="Times New Roman" panose="02020603050405020304" pitchFamily="18" charset="0"/>
              </a:rPr>
              <a:t>w przypadku </a:t>
            </a:r>
            <a:r>
              <a:rPr lang="pl-PL" sz="2000" u="sng" dirty="0">
                <a:latin typeface="Times New Roman" panose="02020603050405020304" pitchFamily="18" charset="0"/>
                <a:cs typeface="Times New Roman" panose="02020603050405020304" pitchFamily="18" charset="0"/>
              </a:rPr>
              <a:t>wniesienia zastrzeżeń </a:t>
            </a:r>
            <a:r>
              <a:rPr lang="pl-PL" sz="2000" dirty="0" smtClean="0">
                <a:latin typeface="Times New Roman" panose="02020603050405020304" pitchFamily="18" charset="0"/>
                <a:cs typeface="Times New Roman" panose="02020603050405020304" pitchFamily="18" charset="0"/>
              </a:rPr>
              <a:t>– w </a:t>
            </a:r>
            <a:r>
              <a:rPr lang="pl-PL" sz="2000" dirty="0">
                <a:latin typeface="Times New Roman" panose="02020603050405020304" pitchFamily="18" charset="0"/>
                <a:cs typeface="Times New Roman" panose="02020603050405020304" pitchFamily="18" charset="0"/>
              </a:rPr>
              <a:t>terminie 30 dni od dnia otrzymania pisemnego zawiadomienia </a:t>
            </a:r>
            <a:r>
              <a:rPr lang="pl-PL" sz="2000" dirty="0" smtClean="0">
                <a:latin typeface="Times New Roman" panose="02020603050405020304" pitchFamily="18" charset="0"/>
                <a:cs typeface="Times New Roman" panose="02020603050405020304" pitchFamily="18" charset="0"/>
              </a:rPr>
              <a:t>o </a:t>
            </a:r>
            <a:r>
              <a:rPr lang="pl-PL" sz="2000" dirty="0">
                <a:latin typeface="Times New Roman" panose="02020603050405020304" pitchFamily="18" charset="0"/>
                <a:cs typeface="Times New Roman" panose="02020603050405020304" pitchFamily="18" charset="0"/>
              </a:rPr>
              <a:t>nieuwzględnieniu zastrzeżeń, jest </a:t>
            </a:r>
            <a:r>
              <a:rPr lang="pl-PL" sz="2000" dirty="0" smtClean="0">
                <a:latin typeface="Times New Roman" panose="02020603050405020304" pitchFamily="18" charset="0"/>
                <a:cs typeface="Times New Roman" panose="02020603050405020304" pitchFamily="18" charset="0"/>
              </a:rPr>
              <a:t>zobligowany </a:t>
            </a:r>
            <a:r>
              <a:rPr lang="pl-PL" sz="2000" dirty="0">
                <a:latin typeface="Times New Roman" panose="02020603050405020304" pitchFamily="18" charset="0"/>
                <a:cs typeface="Times New Roman" panose="02020603050405020304" pitchFamily="18" charset="0"/>
              </a:rPr>
              <a:t>powiadomić:</a:t>
            </a:r>
          </a:p>
          <a:p>
            <a:pPr marL="804863" lvl="0" indent="-352425" algn="just">
              <a:buClr>
                <a:srgbClr val="FF0000"/>
              </a:buClr>
              <a:buFont typeface="+mj-lt"/>
              <a:buAutoNum type="alphaLcParenR"/>
            </a:pPr>
            <a:r>
              <a:rPr lang="pl-PL" sz="2000" dirty="0">
                <a:latin typeface="Times New Roman" panose="02020603050405020304" pitchFamily="18" charset="0"/>
                <a:cs typeface="Times New Roman" panose="02020603050405020304" pitchFamily="18" charset="0"/>
              </a:rPr>
              <a:t>organ sprawujący nadzór pedagogiczny o sposobie realizacji zaleceń,</a:t>
            </a:r>
          </a:p>
          <a:p>
            <a:pPr marL="804863" lvl="0" indent="-352425" algn="just">
              <a:buClr>
                <a:srgbClr val="FF0000"/>
              </a:buClr>
              <a:buFont typeface="+mj-lt"/>
              <a:buAutoNum type="alphaLcParenR"/>
            </a:pPr>
            <a:r>
              <a:rPr lang="pl-PL" sz="2000" dirty="0">
                <a:latin typeface="Times New Roman" panose="02020603050405020304" pitchFamily="18" charset="0"/>
                <a:cs typeface="Times New Roman" panose="02020603050405020304" pitchFamily="18" charset="0"/>
              </a:rPr>
              <a:t>organ prowadzący szkołę lub placówkę o otrzymanych zaleceniach </a:t>
            </a:r>
            <a:r>
              <a:rPr lang="pl-PL" sz="2000" dirty="0" smtClean="0">
                <a:latin typeface="Times New Roman" panose="02020603050405020304" pitchFamily="18" charset="0"/>
                <a:cs typeface="Times New Roman" panose="02020603050405020304" pitchFamily="18" charset="0"/>
              </a:rPr>
              <a:t/>
            </a:r>
            <a:br>
              <a:rPr lang="pl-PL" sz="2000" dirty="0" smtClean="0">
                <a:latin typeface="Times New Roman" panose="02020603050405020304" pitchFamily="18" charset="0"/>
                <a:cs typeface="Times New Roman" panose="02020603050405020304" pitchFamily="18" charset="0"/>
              </a:rPr>
            </a:br>
            <a:r>
              <a:rPr lang="pl-PL" sz="2000" dirty="0" smtClean="0">
                <a:latin typeface="Times New Roman" panose="02020603050405020304" pitchFamily="18" charset="0"/>
                <a:cs typeface="Times New Roman" panose="02020603050405020304" pitchFamily="18" charset="0"/>
              </a:rPr>
              <a:t>oraz o sposobie </a:t>
            </a:r>
            <a:r>
              <a:rPr lang="pl-PL" sz="2000" dirty="0">
                <a:latin typeface="Times New Roman" panose="02020603050405020304" pitchFamily="18" charset="0"/>
                <a:cs typeface="Times New Roman" panose="02020603050405020304" pitchFamily="18" charset="0"/>
              </a:rPr>
              <a:t>ich realizacji.</a:t>
            </a:r>
          </a:p>
          <a:p>
            <a:pPr marL="0" indent="0" algn="just">
              <a:buClr>
                <a:srgbClr val="FF0000"/>
              </a:buClr>
            </a:pPr>
            <a:endParaRPr lang="pl-PL" sz="2000" b="1" dirty="0">
              <a:latin typeface="Times New Roman" panose="02020603050405020304" pitchFamily="18" charset="0"/>
              <a:cs typeface="Times New Roman" panose="02020603050405020304" pitchFamily="18" charset="0"/>
            </a:endParaRPr>
          </a:p>
        </p:txBody>
      </p:sp>
      <p:sp>
        <p:nvSpPr>
          <p:cNvPr id="4" name="Symbol zastępczy numeru slajdu 3"/>
          <p:cNvSpPr>
            <a:spLocks noGrp="1"/>
          </p:cNvSpPr>
          <p:nvPr>
            <p:ph type="sldNum" sz="quarter" idx="12"/>
          </p:nvPr>
        </p:nvSpPr>
        <p:spPr/>
        <p:txBody>
          <a:bodyPr/>
          <a:lstStyle/>
          <a:p>
            <a:pPr>
              <a:defRPr/>
            </a:pPr>
            <a:fld id="{8D5A40C9-92DC-4218-B468-ABBA4F26ECC0}" type="slidenum">
              <a:rPr lang="pl-PL" smtClean="0"/>
              <a:pPr>
                <a:defRPr/>
              </a:pPr>
              <a:t>33</a:t>
            </a:fld>
            <a:endParaRPr lang="pl-PL"/>
          </a:p>
        </p:txBody>
      </p:sp>
    </p:spTree>
    <p:extLst>
      <p:ext uri="{BB962C8B-B14F-4D97-AF65-F5344CB8AC3E}">
        <p14:creationId xmlns:p14="http://schemas.microsoft.com/office/powerpoint/2010/main" val="2465066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bwMode="auto">
          <a:xfrm>
            <a:off x="742950" y="2060852"/>
            <a:ext cx="8420100" cy="1470025"/>
          </a:xfrm>
        </p:spPr>
        <p:txBody>
          <a:bodyPr wrap="square" numCol="1" anchorCtr="0" compatLnSpc="1">
            <a:prstTxWarp prst="textNoShape">
              <a:avLst/>
            </a:prstTxWarp>
            <a:normAutofit fontScale="90000"/>
          </a:body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000" i="0" dirty="0" smtClean="0">
                <a:solidFill>
                  <a:srgbClr val="000099"/>
                </a:solidFill>
                <a:effectLst/>
                <a:latin typeface="Times New Roman" panose="02020603050405020304" pitchFamily="18" charset="0"/>
                <a:cs typeface="Times New Roman" panose="02020603050405020304" pitchFamily="18" charset="0"/>
              </a:rPr>
              <a:t>Zmiany w przepisach prawa oświatowego</a:t>
            </a:r>
            <a:endParaRPr lang="pl-PL" sz="3100" i="0" dirty="0" smtClean="0">
              <a:solidFill>
                <a:srgbClr val="000099"/>
              </a:solidFill>
              <a:effectLst/>
              <a:latin typeface="Times New Roman" pitchFamily="18" charset="0"/>
              <a:cs typeface="Times New Roman" pitchFamily="18" charset="0"/>
            </a:endParaRPr>
          </a:p>
        </p:txBody>
      </p:sp>
      <p:sp>
        <p:nvSpPr>
          <p:cNvPr id="4"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048704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35</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smtClean="0">
                <a:solidFill>
                  <a:srgbClr val="000099"/>
                </a:solidFill>
                <a:latin typeface="Times New Roman" pitchFamily="18" charset="0"/>
                <a:cs typeface="Times New Roman" pitchFamily="18" charset="0"/>
              </a:rPr>
              <a:t>  </a:t>
            </a:r>
            <a:endParaRPr lang="pl-PL" sz="1800" dirty="0">
              <a:solidFill>
                <a:srgbClr val="000099"/>
              </a:solidFill>
              <a:latin typeface="Times New Roman" pitchFamily="18" charset="0"/>
              <a:cs typeface="Times New Roman" pitchFamily="18" charset="0"/>
            </a:endParaRPr>
          </a:p>
        </p:txBody>
      </p:sp>
      <p:sp>
        <p:nvSpPr>
          <p:cNvPr id="7" name="Prostokąt 6"/>
          <p:cNvSpPr/>
          <p:nvPr/>
        </p:nvSpPr>
        <p:spPr>
          <a:xfrm>
            <a:off x="39159" y="1297506"/>
            <a:ext cx="9906000" cy="400110"/>
          </a:xfrm>
          <a:prstGeom prst="rect">
            <a:avLst/>
          </a:prstGeom>
          <a:solidFill>
            <a:schemeClr val="bg1"/>
          </a:solidFill>
        </p:spPr>
        <p:txBody>
          <a:bodyPr wrap="square">
            <a:spAutoFit/>
          </a:bodyPr>
          <a:lstStyle/>
          <a:p>
            <a:pPr marL="742950" lvl="1" indent="-285750" algn="just">
              <a:buClr>
                <a:srgbClr val="FF0000"/>
              </a:buClr>
              <a:buFont typeface="Wingdings" panose="05000000000000000000" pitchFamily="2" charset="2"/>
              <a:buChar char="§"/>
            </a:pPr>
            <a:endParaRPr lang="pl-PL" sz="20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sp>
        <p:nvSpPr>
          <p:cNvPr id="2" name="Prostokąt 1"/>
          <p:cNvSpPr/>
          <p:nvPr/>
        </p:nvSpPr>
        <p:spPr>
          <a:xfrm>
            <a:off x="1208584" y="2567226"/>
            <a:ext cx="7416824" cy="3539430"/>
          </a:xfrm>
          <a:prstGeom prst="rect">
            <a:avLst/>
          </a:prstGeom>
        </p:spPr>
        <p:txBody>
          <a:bodyPr wrap="square">
            <a:spAutoFit/>
          </a:bodyPr>
          <a:lstStyle/>
          <a:p>
            <a:pPr algn="ctr"/>
            <a:r>
              <a:rPr lang="pl-PL" sz="3200" b="1" dirty="0">
                <a:solidFill>
                  <a:srgbClr val="0000A4"/>
                </a:solidFill>
                <a:latin typeface="Times New Roman" panose="02020603050405020304" pitchFamily="18" charset="0"/>
                <a:cs typeface="Times New Roman" panose="02020603050405020304" pitchFamily="18" charset="0"/>
              </a:rPr>
              <a:t>Zmiany w przepisach prawa oświatowego wchodzące w życie 1 września 2017 r</a:t>
            </a:r>
            <a:r>
              <a:rPr lang="pl-PL" sz="3200" b="1" dirty="0" smtClean="0">
                <a:solidFill>
                  <a:srgbClr val="0000A4"/>
                </a:solidFill>
                <a:latin typeface="Times New Roman" panose="02020603050405020304" pitchFamily="18" charset="0"/>
                <a:cs typeface="Times New Roman" panose="02020603050405020304" pitchFamily="18" charset="0"/>
              </a:rPr>
              <a:t>.</a:t>
            </a:r>
          </a:p>
          <a:p>
            <a:pPr algn="ctr"/>
            <a:endParaRPr lang="pl-PL" sz="3200" b="1" dirty="0" smtClean="0">
              <a:solidFill>
                <a:srgbClr val="0000A4"/>
              </a:solidFill>
              <a:latin typeface="Times New Roman" panose="02020603050405020304" pitchFamily="18" charset="0"/>
              <a:cs typeface="Times New Roman" panose="02020603050405020304" pitchFamily="18" charset="0"/>
            </a:endParaRPr>
          </a:p>
          <a:p>
            <a:pPr algn="ctr"/>
            <a:r>
              <a:rPr lang="pl-PL" sz="3200" b="1" dirty="0" smtClean="0">
                <a:solidFill>
                  <a:srgbClr val="0000A4"/>
                </a:solidFill>
                <a:latin typeface="Times New Roman" panose="02020603050405020304" pitchFamily="18" charset="0"/>
                <a:cs typeface="Times New Roman" panose="02020603050405020304" pitchFamily="18" charset="0"/>
              </a:rPr>
              <a:t>Akty </a:t>
            </a:r>
            <a:r>
              <a:rPr lang="pl-PL" sz="3200" b="1" dirty="0">
                <a:solidFill>
                  <a:srgbClr val="0000A4"/>
                </a:solidFill>
                <a:latin typeface="Times New Roman" panose="02020603050405020304" pitchFamily="18" charset="0"/>
                <a:cs typeface="Times New Roman" panose="02020603050405020304" pitchFamily="18" charset="0"/>
              </a:rPr>
              <a:t>prawne </a:t>
            </a:r>
            <a:r>
              <a:rPr lang="pl-PL" sz="3200" b="1" dirty="0" smtClean="0">
                <a:solidFill>
                  <a:srgbClr val="0000A4"/>
                </a:solidFill>
                <a:latin typeface="Times New Roman" panose="02020603050405020304" pitchFamily="18" charset="0"/>
                <a:cs typeface="Times New Roman" panose="02020603050405020304" pitchFamily="18" charset="0"/>
              </a:rPr>
              <a:t>opublikowane</a:t>
            </a:r>
            <a:endParaRPr lang="pl-PL" sz="3200" dirty="0">
              <a:solidFill>
                <a:srgbClr val="0000A4"/>
              </a:solidFill>
              <a:latin typeface="Times New Roman" panose="02020603050405020304" pitchFamily="18" charset="0"/>
              <a:cs typeface="Times New Roman" panose="02020603050405020304" pitchFamily="18" charset="0"/>
            </a:endParaRPr>
          </a:p>
          <a:p>
            <a:pPr algn="ctr"/>
            <a:endParaRPr lang="pl-PL" sz="3200" b="1" dirty="0">
              <a:solidFill>
                <a:srgbClr val="0000A4"/>
              </a:solidFill>
              <a:latin typeface="Times New Roman" panose="02020603050405020304" pitchFamily="18" charset="0"/>
              <a:cs typeface="Times New Roman" panose="02020603050405020304" pitchFamily="18" charset="0"/>
            </a:endParaRPr>
          </a:p>
          <a:p>
            <a:pPr algn="ctr"/>
            <a:r>
              <a:rPr lang="pl-PL" sz="2400" b="1" dirty="0" smtClean="0">
                <a:solidFill>
                  <a:srgbClr val="0000A4"/>
                </a:solidFill>
                <a:latin typeface="Times New Roman" panose="02020603050405020304" pitchFamily="18" charset="0"/>
                <a:cs typeface="Times New Roman" panose="02020603050405020304" pitchFamily="18" charset="0"/>
              </a:rPr>
              <a:t>(stan na 23 sierpnia 2017r.)</a:t>
            </a:r>
          </a:p>
          <a:p>
            <a:pPr algn="ctr"/>
            <a:endParaRPr lang="pl-PL" sz="3200" b="1" dirty="0">
              <a:solidFill>
                <a:srgbClr val="0000A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446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36</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smtClean="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4141628104"/>
              </p:ext>
            </p:extLst>
          </p:nvPr>
        </p:nvGraphicFramePr>
        <p:xfrm>
          <a:off x="56454" y="1340768"/>
          <a:ext cx="9849545" cy="5684311"/>
        </p:xfrm>
        <a:graphic>
          <a:graphicData uri="http://schemas.openxmlformats.org/drawingml/2006/table">
            <a:tbl>
              <a:tblPr firstRow="1" firstCol="1" bandRow="1">
                <a:tableStyleId>{85BE263C-DBD7-4A20-BB59-AAB30ACAA65A}</a:tableStyleId>
              </a:tblPr>
              <a:tblGrid>
                <a:gridCol w="4170589"/>
                <a:gridCol w="1503791"/>
                <a:gridCol w="4175165"/>
              </a:tblGrid>
              <a:tr h="336141">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Dziennik Ustaw</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Uwagi</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4059">
                <a:tc>
                  <a:txBody>
                    <a:bodyPr/>
                    <a:lstStyle/>
                    <a:p>
                      <a:pPr algn="l">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Ustawa z dnia 14 grudnia 2016 r. – Prawo oświatowe</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2017 r, poz. 59 zmiana: poz. 949</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00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Data wejścia w życie: </a:t>
                      </a:r>
                      <a:r>
                        <a:rPr lang="pl-PL" sz="1400" dirty="0" smtClean="0">
                          <a:solidFill>
                            <a:schemeClr val="tx1"/>
                          </a:solidFill>
                          <a:effectLst/>
                          <a:latin typeface="Times New Roman" panose="02020603050405020304" pitchFamily="18" charset="0"/>
                          <a:cs typeface="Times New Roman" panose="02020603050405020304" pitchFamily="18" charset="0"/>
                        </a:rPr>
                        <a:t>1 </a:t>
                      </a:r>
                      <a:r>
                        <a:rPr lang="pl-PL" sz="1400" dirty="0">
                          <a:solidFill>
                            <a:schemeClr val="tx1"/>
                          </a:solidFill>
                          <a:effectLst/>
                          <a:latin typeface="Times New Roman" panose="02020603050405020304" pitchFamily="18" charset="0"/>
                          <a:cs typeface="Times New Roman" panose="02020603050405020304" pitchFamily="18" charset="0"/>
                        </a:rPr>
                        <a:t>września 2017 r.,                               z wyjątkiem</a:t>
                      </a:r>
                      <a:r>
                        <a:rPr lang="pl-PL" sz="1400" dirty="0" smtClean="0">
                          <a:solidFill>
                            <a:schemeClr val="tx1"/>
                          </a:solidFill>
                          <a:effectLst/>
                          <a:latin typeface="Times New Roman" panose="02020603050405020304" pitchFamily="18" charset="0"/>
                          <a:cs typeface="Times New Roman" panose="02020603050405020304" pitchFamily="18" charset="0"/>
                        </a:rPr>
                        <a:t>: </a:t>
                      </a:r>
                    </a:p>
                    <a:p>
                      <a:pPr marL="342900" indent="-342900" algn="just">
                        <a:lnSpc>
                          <a:spcPct val="100000"/>
                        </a:lnSpc>
                        <a:spcAft>
                          <a:spcPts val="0"/>
                        </a:spcAft>
                        <a:buAutoNum type="arabicParenR"/>
                      </a:pPr>
                      <a:r>
                        <a:rPr lang="pl-PL" sz="1400" dirty="0" smtClean="0">
                          <a:solidFill>
                            <a:schemeClr val="tx1"/>
                          </a:solidFill>
                          <a:effectLst/>
                          <a:latin typeface="Times New Roman" panose="02020603050405020304" pitchFamily="18" charset="0"/>
                          <a:cs typeface="Times New Roman" panose="02020603050405020304" pitchFamily="18" charset="0"/>
                        </a:rPr>
                        <a:t>art</a:t>
                      </a:r>
                      <a:r>
                        <a:rPr lang="pl-PL" sz="1400" dirty="0">
                          <a:solidFill>
                            <a:schemeClr val="tx1"/>
                          </a:solidFill>
                          <a:effectLst/>
                          <a:latin typeface="Times New Roman" panose="02020603050405020304" pitchFamily="18" charset="0"/>
                          <a:cs typeface="Times New Roman" panose="02020603050405020304" pitchFamily="18" charset="0"/>
                        </a:rPr>
                        <a:t>. 18 ust. 4, art. 47 ust. 3 pkt 2 oraz rozdziału 6, które wchodzą  w życie po upływie 14 dni od dnia </a:t>
                      </a:r>
                      <a:r>
                        <a:rPr lang="pl-PL" sz="1400" dirty="0" smtClean="0">
                          <a:solidFill>
                            <a:schemeClr val="tx1"/>
                          </a:solidFill>
                          <a:effectLst/>
                          <a:latin typeface="Times New Roman" panose="02020603050405020304" pitchFamily="18" charset="0"/>
                          <a:cs typeface="Times New Roman" panose="02020603050405020304" pitchFamily="18" charset="0"/>
                        </a:rPr>
                        <a:t>ogłoszenia;</a:t>
                      </a:r>
                    </a:p>
                    <a:p>
                      <a:pPr marL="342900" indent="-342900" algn="just">
                        <a:lnSpc>
                          <a:spcPct val="100000"/>
                        </a:lnSpc>
                        <a:spcAft>
                          <a:spcPts val="0"/>
                        </a:spcAft>
                        <a:buAutoNum type="arabicParenR"/>
                      </a:pPr>
                      <a:r>
                        <a:rPr lang="pl-PL" sz="1400" dirty="0" smtClean="0">
                          <a:solidFill>
                            <a:schemeClr val="tx1"/>
                          </a:solidFill>
                          <a:effectLst/>
                          <a:latin typeface="Times New Roman" panose="02020603050405020304" pitchFamily="18" charset="0"/>
                          <a:cs typeface="Times New Roman" panose="02020603050405020304" pitchFamily="18" charset="0"/>
                        </a:rPr>
                        <a:t>art</a:t>
                      </a:r>
                      <a:r>
                        <a:rPr lang="pl-PL" sz="1400" dirty="0">
                          <a:solidFill>
                            <a:schemeClr val="tx1"/>
                          </a:solidFill>
                          <a:effectLst/>
                          <a:latin typeface="Times New Roman" panose="02020603050405020304" pitchFamily="18" charset="0"/>
                          <a:cs typeface="Times New Roman" panose="02020603050405020304" pitchFamily="18" charset="0"/>
                        </a:rPr>
                        <a:t>. 47 ust. 1 pkt 1 lit. c, d, g oraz pkt 4, które wchodzą w życie z dniem 1 września  2018 r.</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5378">
                <a:tc>
                  <a:txBody>
                    <a:bodyPr/>
                    <a:lstStyle/>
                    <a:p>
                      <a:pPr algn="l">
                        <a:lnSpc>
                          <a:spcPct val="115000"/>
                        </a:lnSpc>
                        <a:spcAft>
                          <a:spcPts val="0"/>
                        </a:spcAft>
                      </a:pPr>
                      <a:r>
                        <a:rPr lang="pl-PL" sz="1400" u="none" strike="noStrike" dirty="0">
                          <a:solidFill>
                            <a:schemeClr val="tx1"/>
                          </a:solidFill>
                          <a:effectLst/>
                          <a:latin typeface="Times New Roman" panose="02020603050405020304" pitchFamily="18" charset="0"/>
                          <a:cs typeface="Times New Roman" panose="02020603050405020304" pitchFamily="18" charset="0"/>
                        </a:rPr>
                        <a:t>Ustawa z dnia 14 grudnia 2016 r. – Przepisy wprowadzające ustawę – Prawo oświatowe</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2017 r., poz. 60</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Część przepisów ustawowych wchodzi w życie </a:t>
                      </a:r>
                      <a:r>
                        <a:rPr lang="pl-PL" sz="1400" dirty="0" smtClean="0">
                          <a:solidFill>
                            <a:schemeClr val="tx1"/>
                          </a:solidFill>
                          <a:effectLst/>
                          <a:latin typeface="Times New Roman" panose="02020603050405020304" pitchFamily="18" charset="0"/>
                          <a:cs typeface="Times New Roman" panose="02020603050405020304" pitchFamily="18" charset="0"/>
                        </a:rPr>
                        <a:t/>
                      </a:r>
                      <a:br>
                        <a:rPr lang="pl-PL" sz="1400" dirty="0" smtClean="0">
                          <a:solidFill>
                            <a:schemeClr val="tx1"/>
                          </a:solidFill>
                          <a:effectLst/>
                          <a:latin typeface="Times New Roman" panose="02020603050405020304" pitchFamily="18" charset="0"/>
                          <a:cs typeface="Times New Roman" panose="02020603050405020304" pitchFamily="18" charset="0"/>
                        </a:rPr>
                      </a:br>
                      <a:r>
                        <a:rPr lang="pl-PL" sz="1400" dirty="0" smtClean="0">
                          <a:solidFill>
                            <a:schemeClr val="tx1"/>
                          </a:solidFill>
                          <a:effectLst/>
                          <a:latin typeface="Times New Roman" panose="02020603050405020304" pitchFamily="18" charset="0"/>
                          <a:cs typeface="Times New Roman" panose="02020603050405020304" pitchFamily="18" charset="0"/>
                        </a:rPr>
                        <a:t>w terminach </a:t>
                      </a:r>
                      <a:r>
                        <a:rPr lang="pl-PL" sz="1400" dirty="0">
                          <a:solidFill>
                            <a:schemeClr val="tx1"/>
                          </a:solidFill>
                          <a:effectLst/>
                          <a:latin typeface="Times New Roman" panose="02020603050405020304" pitchFamily="18" charset="0"/>
                          <a:cs typeface="Times New Roman" panose="02020603050405020304" pitchFamily="18" charset="0"/>
                        </a:rPr>
                        <a:t>innych niż 1 września 2017 r</a:t>
                      </a:r>
                      <a:r>
                        <a:rPr lang="pl-PL" sz="1400" dirty="0" smtClean="0">
                          <a:solidFill>
                            <a:schemeClr val="tx1"/>
                          </a:solidFill>
                          <a:effectLst/>
                          <a:latin typeface="Times New Roman" panose="02020603050405020304" pitchFamily="18" charset="0"/>
                          <a:cs typeface="Times New Roman" panose="02020603050405020304" pitchFamily="18" charset="0"/>
                        </a:rPr>
                        <a:t>.</a:t>
                      </a:r>
                      <a:r>
                        <a:rPr lang="pl-PL" sz="1800" kern="1200" dirty="0" smtClean="0">
                          <a:solidFill>
                            <a:schemeClr val="dk1"/>
                          </a:solidFill>
                          <a:effectLst/>
                          <a:latin typeface="+mn-lt"/>
                          <a:ea typeface="+mn-ea"/>
                          <a:cs typeface="+mn-cs"/>
                        </a:rPr>
                        <a:t> </a:t>
                      </a:r>
                      <a:r>
                        <a:rPr lang="pl-PL" sz="1400" kern="1200" dirty="0" smtClean="0">
                          <a:solidFill>
                            <a:schemeClr val="dk1"/>
                          </a:solidFill>
                          <a:effectLst/>
                          <a:latin typeface="Times New Roman" panose="02020603050405020304" pitchFamily="18" charset="0"/>
                          <a:ea typeface="+mn-ea"/>
                          <a:cs typeface="Times New Roman" panose="02020603050405020304" pitchFamily="18" charset="0"/>
                        </a:rPr>
                        <a:t>Ustawa zmienia m.in. przepisy ponad stu ustaw, w tym ustawy Karta Nauczyciela np. w zakresie awansu zawodowego (art. 4 pkt 3-4).</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26890">
                <a:tc>
                  <a:txBody>
                    <a:bodyPr/>
                    <a:lstStyle/>
                    <a:p>
                      <a:pPr algn="l">
                        <a:lnSpc>
                          <a:spcPct val="115000"/>
                        </a:lnSpc>
                        <a:spcAft>
                          <a:spcPts val="0"/>
                        </a:spcAft>
                      </a:pPr>
                      <a:r>
                        <a:rPr lang="pl-PL" sz="1400" u="none" strike="noStrike" dirty="0">
                          <a:solidFill>
                            <a:schemeClr val="tx1"/>
                          </a:solidFill>
                          <a:effectLst/>
                          <a:latin typeface="Times New Roman" panose="02020603050405020304" pitchFamily="18" charset="0"/>
                          <a:cs typeface="Times New Roman" panose="02020603050405020304" pitchFamily="18" charset="0"/>
                        </a:rPr>
                        <a:t>Rozporządzenie Ministra Edukacji Narodowej </a:t>
                      </a: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
                      </a:r>
                      <a:br>
                        <a:rPr lang="pl-PL" sz="1400" u="none" strike="noStrike" dirty="0" smtClean="0">
                          <a:solidFill>
                            <a:schemeClr val="tx1"/>
                          </a:solidFill>
                          <a:effectLst/>
                          <a:latin typeface="Times New Roman" panose="02020603050405020304" pitchFamily="18" charset="0"/>
                          <a:cs typeface="Times New Roman" panose="02020603050405020304" pitchFamily="18" charset="0"/>
                        </a:rPr>
                      </a:b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z </a:t>
                      </a:r>
                      <a:r>
                        <a:rPr lang="pl-PL" sz="1400" u="none" strike="noStrike" dirty="0">
                          <a:solidFill>
                            <a:schemeClr val="tx1"/>
                          </a:solidFill>
                          <a:effectLst/>
                          <a:latin typeface="Times New Roman" panose="02020603050405020304" pitchFamily="18" charset="0"/>
                          <a:cs typeface="Times New Roman" panose="02020603050405020304" pitchFamily="18" charset="0"/>
                        </a:rPr>
                        <a:t>dnia 14 lutego 2017 r. w sprawie podstawy programowej wychowania przedszkolnego </a:t>
                      </a: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
                      </a:r>
                      <a:br>
                        <a:rPr lang="pl-PL" sz="1400" u="none" strike="noStrike" dirty="0" smtClean="0">
                          <a:solidFill>
                            <a:schemeClr val="tx1"/>
                          </a:solidFill>
                          <a:effectLst/>
                          <a:latin typeface="Times New Roman" panose="02020603050405020304" pitchFamily="18" charset="0"/>
                          <a:cs typeface="Times New Roman" panose="02020603050405020304" pitchFamily="18" charset="0"/>
                        </a:rPr>
                      </a:b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oraz </a:t>
                      </a:r>
                      <a:r>
                        <a:rPr lang="pl-PL" sz="1400" u="none" strike="noStrike" dirty="0">
                          <a:solidFill>
                            <a:schemeClr val="tx1"/>
                          </a:solidFill>
                          <a:effectLst/>
                          <a:latin typeface="Times New Roman" panose="02020603050405020304" pitchFamily="18" charset="0"/>
                          <a:cs typeface="Times New Roman" panose="02020603050405020304" pitchFamily="18" charset="0"/>
                        </a:rPr>
                        <a:t>podstawy programowej kształcenia ogólnego </a:t>
                      </a: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
                      </a:r>
                      <a:br>
                        <a:rPr lang="pl-PL" sz="1400" u="none" strike="noStrike" dirty="0" smtClean="0">
                          <a:solidFill>
                            <a:schemeClr val="tx1"/>
                          </a:solidFill>
                          <a:effectLst/>
                          <a:latin typeface="Times New Roman" panose="02020603050405020304" pitchFamily="18" charset="0"/>
                          <a:cs typeface="Times New Roman" panose="02020603050405020304" pitchFamily="18" charset="0"/>
                        </a:rPr>
                      </a:b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dla </a:t>
                      </a:r>
                      <a:r>
                        <a:rPr lang="pl-PL" sz="1400" u="none" strike="noStrike" dirty="0">
                          <a:solidFill>
                            <a:schemeClr val="tx1"/>
                          </a:solidFill>
                          <a:effectLst/>
                          <a:latin typeface="Times New Roman" panose="02020603050405020304" pitchFamily="18" charset="0"/>
                          <a:cs typeface="Times New Roman" panose="02020603050405020304" pitchFamily="18" charset="0"/>
                        </a:rPr>
                        <a:t>szkoły podstawowej, w tym dla uczniów </a:t>
                      </a: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
                      </a:r>
                      <a:br>
                        <a:rPr lang="pl-PL" sz="1400" u="none" strike="noStrike" dirty="0" smtClean="0">
                          <a:solidFill>
                            <a:schemeClr val="tx1"/>
                          </a:solidFill>
                          <a:effectLst/>
                          <a:latin typeface="Times New Roman" panose="02020603050405020304" pitchFamily="18" charset="0"/>
                          <a:cs typeface="Times New Roman" panose="02020603050405020304" pitchFamily="18" charset="0"/>
                        </a:rPr>
                      </a:b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z</a:t>
                      </a:r>
                      <a:r>
                        <a:rPr lang="pl-PL" sz="1400" u="none" strike="noStrike" baseline="0" dirty="0" smtClean="0">
                          <a:solidFill>
                            <a:schemeClr val="tx1"/>
                          </a:solidFill>
                          <a:effectLst/>
                          <a:latin typeface="Times New Roman" panose="02020603050405020304" pitchFamily="18" charset="0"/>
                          <a:cs typeface="Times New Roman" panose="02020603050405020304" pitchFamily="18" charset="0"/>
                        </a:rPr>
                        <a:t> </a:t>
                      </a:r>
                      <a:r>
                        <a:rPr lang="pl-PL" sz="1400" u="none" strike="noStrike" dirty="0" smtClean="0">
                          <a:solidFill>
                            <a:schemeClr val="tx1"/>
                          </a:solidFill>
                          <a:effectLst/>
                          <a:latin typeface="Times New Roman" panose="02020603050405020304" pitchFamily="18" charset="0"/>
                          <a:cs typeface="Times New Roman" panose="02020603050405020304" pitchFamily="18" charset="0"/>
                        </a:rPr>
                        <a:t>niepełnosprawnością </a:t>
                      </a:r>
                      <a:r>
                        <a:rPr lang="pl-PL" sz="1400" u="none" strike="noStrike" dirty="0">
                          <a:solidFill>
                            <a:schemeClr val="tx1"/>
                          </a:solidFill>
                          <a:effectLst/>
                          <a:latin typeface="Times New Roman" panose="02020603050405020304" pitchFamily="18" charset="0"/>
                          <a:cs typeface="Times New Roman" panose="02020603050405020304" pitchFamily="18" charset="0"/>
                        </a:rPr>
                        <a:t>intelektualną w stopniu umiarkowanym lub znacznym, kształcenia ogólnego dla branżowej szkoły I stopnia, kształcenia ogólnego dla szkoły specjalnej przysposabiającej do pracy oraz kształcenia ogólnego dla szkoły policealnej</a:t>
                      </a:r>
                      <a:r>
                        <a:rPr lang="pl-PL" sz="1400" dirty="0">
                          <a:solidFill>
                            <a:schemeClr val="tx1"/>
                          </a:solidFill>
                          <a:effectLst/>
                          <a:latin typeface="Times New Roman" panose="02020603050405020304" pitchFamily="18" charset="0"/>
                          <a:cs typeface="Times New Roman" panose="02020603050405020304" pitchFamily="18" charset="0"/>
                        </a:rPr>
                        <a:t>.</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2017 r., poz. 356</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Podstawa programowa uległa zmianie w związku ze zmianą ustroju szkolnego.</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2874260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37</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309335366"/>
              </p:ext>
            </p:extLst>
          </p:nvPr>
        </p:nvGraphicFramePr>
        <p:xfrm>
          <a:off x="15383" y="1124744"/>
          <a:ext cx="9905999" cy="5672614"/>
        </p:xfrm>
        <a:graphic>
          <a:graphicData uri="http://schemas.openxmlformats.org/drawingml/2006/table">
            <a:tbl>
              <a:tblPr firstRow="1" firstCol="1" bandRow="1">
                <a:tableStyleId>{85BE263C-DBD7-4A20-BB59-AAB30ACAA65A}</a:tableStyleId>
              </a:tblPr>
              <a:tblGrid>
                <a:gridCol w="4194494"/>
                <a:gridCol w="1406578"/>
                <a:gridCol w="4304927"/>
              </a:tblGrid>
              <a:tr h="256318">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Dziennik Ustaw</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Uwagi</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7629">
                <a:tc>
                  <a:txBody>
                    <a:bodyPr/>
                    <a:lstStyle/>
                    <a:p>
                      <a:pPr algn="l">
                        <a:lnSpc>
                          <a:spcPct val="115000"/>
                        </a:lnSpc>
                        <a:spcAft>
                          <a:spcPts val="0"/>
                        </a:spcAft>
                      </a:pPr>
                      <a:r>
                        <a:rPr lang="pl-PL" sz="1400" u="none" strike="noStrike" dirty="0">
                          <a:solidFill>
                            <a:schemeClr val="tx1"/>
                          </a:solidFill>
                          <a:effectLst/>
                          <a:latin typeface="Times New Roman" panose="02020603050405020304" pitchFamily="18" charset="0"/>
                          <a:cs typeface="Times New Roman" panose="02020603050405020304" pitchFamily="18" charset="0"/>
                        </a:rPr>
                        <a:t>Rozporządzenie Ministra Edukacji Narodowej z dnia 13 marca 2017 r. w sprawie klasyfikacji zawodów szkolnictwa zawodowego</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2017 r., poz. 622</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Nowe uregulowania wynikające z art. 46 ust.1 ustawy </a:t>
                      </a:r>
                      <a:r>
                        <a:rPr lang="pl-PL" sz="1400" dirty="0" smtClean="0">
                          <a:solidFill>
                            <a:schemeClr val="tx1"/>
                          </a:solidFill>
                          <a:effectLst/>
                          <a:latin typeface="Times New Roman" panose="02020603050405020304" pitchFamily="18" charset="0"/>
                          <a:cs typeface="Times New Roman" panose="02020603050405020304" pitchFamily="18" charset="0"/>
                        </a:rPr>
                        <a:t/>
                      </a:r>
                      <a:br>
                        <a:rPr lang="pl-PL" sz="1400" dirty="0" smtClean="0">
                          <a:solidFill>
                            <a:schemeClr val="tx1"/>
                          </a:solidFill>
                          <a:effectLst/>
                          <a:latin typeface="Times New Roman" panose="02020603050405020304" pitchFamily="18" charset="0"/>
                          <a:cs typeface="Times New Roman" panose="02020603050405020304" pitchFamily="18" charset="0"/>
                        </a:rPr>
                      </a:br>
                      <a:r>
                        <a:rPr lang="pl-PL" sz="1400" dirty="0" smtClean="0">
                          <a:solidFill>
                            <a:schemeClr val="tx1"/>
                          </a:solidFill>
                          <a:effectLst/>
                          <a:latin typeface="Times New Roman" panose="02020603050405020304" pitchFamily="18" charset="0"/>
                          <a:cs typeface="Times New Roman" panose="02020603050405020304" pitchFamily="18" charset="0"/>
                        </a:rPr>
                        <a:t>z </a:t>
                      </a:r>
                      <a:r>
                        <a:rPr lang="pl-PL" sz="1400" dirty="0">
                          <a:solidFill>
                            <a:schemeClr val="tx1"/>
                          </a:solidFill>
                          <a:effectLst/>
                          <a:latin typeface="Times New Roman" panose="02020603050405020304" pitchFamily="18" charset="0"/>
                          <a:cs typeface="Times New Roman" panose="02020603050405020304" pitchFamily="18" charset="0"/>
                        </a:rPr>
                        <a:t>dnia 14 grudnia 2016 r.  Prawo oświatowe.</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999270">
                <a:tc>
                  <a:txBody>
                    <a:bodyPr/>
                    <a:lstStyle/>
                    <a:p>
                      <a:pPr algn="l">
                        <a:lnSpc>
                          <a:spcPct val="115000"/>
                        </a:lnSpc>
                        <a:spcAft>
                          <a:spcPts val="0"/>
                        </a:spcAft>
                      </a:pPr>
                      <a:r>
                        <a:rPr lang="pl-PL" sz="1400" u="none" dirty="0">
                          <a:solidFill>
                            <a:schemeClr val="tx1"/>
                          </a:solidFill>
                          <a:effectLst/>
                          <a:latin typeface="Times New Roman" panose="02020603050405020304" pitchFamily="18" charset="0"/>
                          <a:cs typeface="Times New Roman" panose="02020603050405020304" pitchFamily="18" charset="0"/>
                        </a:rPr>
                        <a:t>Rozporządzenie Ministra Edukacji Narodowej z dnia 17 marca 2017 r. w sprawie szczegółowej organizacji publicznych szkół i publicznych przedszkoli</a:t>
                      </a:r>
                      <a:endParaRPr lang="pl-PL" sz="1400" u="none"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2017 r., poz. 649</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Istotniejsze zmiany dotyczą:</a:t>
                      </a:r>
                    </a:p>
                    <a:p>
                      <a:pPr algn="l">
                        <a:lnSpc>
                          <a:spcPct val="100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 zespołów nauczycieli;</a:t>
                      </a:r>
                    </a:p>
                    <a:p>
                      <a:pPr algn="l">
                        <a:lnSpc>
                          <a:spcPct val="100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 </a:t>
                      </a:r>
                      <a:r>
                        <a:rPr lang="pl-PL" sz="1400" kern="1200" dirty="0" smtClean="0">
                          <a:solidFill>
                            <a:schemeClr val="dk1"/>
                          </a:solidFill>
                          <a:effectLst/>
                          <a:latin typeface="Times New Roman" panose="02020603050405020304" pitchFamily="18" charset="0"/>
                          <a:ea typeface="+mn-ea"/>
                          <a:cs typeface="Times New Roman" panose="02020603050405020304" pitchFamily="18" charset="0"/>
                        </a:rPr>
                        <a:t>organizacji oddziałów w tym oddziałów przedszkolnych oraz </a:t>
                      </a:r>
                      <a:r>
                        <a:rPr lang="pl-PL" sz="1400" dirty="0" smtClean="0">
                          <a:solidFill>
                            <a:schemeClr val="tx1"/>
                          </a:solidFill>
                          <a:effectLst/>
                          <a:latin typeface="Times New Roman" panose="02020603050405020304" pitchFamily="18" charset="0"/>
                          <a:cs typeface="Times New Roman" panose="02020603050405020304" pitchFamily="18" charset="0"/>
                        </a:rPr>
                        <a:t>oddziałów </a:t>
                      </a:r>
                      <a:r>
                        <a:rPr lang="pl-PL" sz="1400" dirty="0">
                          <a:solidFill>
                            <a:schemeClr val="tx1"/>
                          </a:solidFill>
                          <a:effectLst/>
                          <a:latin typeface="Times New Roman" panose="02020603050405020304" pitchFamily="18" charset="0"/>
                          <a:cs typeface="Times New Roman" panose="02020603050405020304" pitchFamily="18" charset="0"/>
                        </a:rPr>
                        <a:t>przysposabiających do pracy;</a:t>
                      </a:r>
                    </a:p>
                    <a:p>
                      <a:pPr>
                        <a:lnSpc>
                          <a:spcPct val="100000"/>
                        </a:lnSpc>
                      </a:pPr>
                      <a:r>
                        <a:rPr lang="pl-PL" sz="1400" dirty="0" smtClean="0">
                          <a:solidFill>
                            <a:schemeClr val="tx1"/>
                          </a:solidFill>
                          <a:effectLst/>
                          <a:latin typeface="Times New Roman" panose="02020603050405020304" pitchFamily="18" charset="0"/>
                          <a:cs typeface="Times New Roman" panose="02020603050405020304" pitchFamily="18" charset="0"/>
                        </a:rPr>
                        <a:t>- opracowywania </a:t>
                      </a:r>
                      <a:r>
                        <a:rPr lang="pl-PL" sz="1400" dirty="0">
                          <a:solidFill>
                            <a:schemeClr val="tx1"/>
                          </a:solidFill>
                          <a:effectLst/>
                          <a:latin typeface="Times New Roman" panose="02020603050405020304" pitchFamily="18" charset="0"/>
                          <a:cs typeface="Times New Roman" panose="02020603050405020304" pitchFamily="18" charset="0"/>
                        </a:rPr>
                        <a:t>arkuszy organizacji szkół i placówek</a:t>
                      </a:r>
                      <a:r>
                        <a:rPr lang="pl-PL" sz="1400" dirty="0" smtClean="0">
                          <a:solidFill>
                            <a:schemeClr val="tx1"/>
                          </a:solidFill>
                          <a:effectLst/>
                          <a:latin typeface="Times New Roman" panose="02020603050405020304" pitchFamily="18" charset="0"/>
                          <a:cs typeface="Times New Roman" panose="02020603050405020304" pitchFamily="18" charset="0"/>
                        </a:rPr>
                        <a:t>.</a:t>
                      </a:r>
                      <a:r>
                        <a:rPr lang="pl-PL" sz="1800" kern="1200" dirty="0" smtClean="0">
                          <a:solidFill>
                            <a:schemeClr val="dk1"/>
                          </a:solidFill>
                          <a:effectLst/>
                          <a:latin typeface="+mn-lt"/>
                          <a:ea typeface="+mn-ea"/>
                          <a:cs typeface="+mn-cs"/>
                        </a:rPr>
                        <a:t> </a:t>
                      </a:r>
                      <a:endParaRPr lang="pl-PL" sz="1400" dirty="0">
                        <a:solidFill>
                          <a:schemeClr val="tx1"/>
                        </a:solidFill>
                        <a:effectLst/>
                        <a:latin typeface="Times New Roman" panose="02020603050405020304" pitchFamily="18" charset="0"/>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2158">
                <a:tc>
                  <a:txBody>
                    <a:bodyPr/>
                    <a:lstStyle/>
                    <a:p>
                      <a:pPr algn="l">
                        <a:lnSpc>
                          <a:spcPct val="115000"/>
                        </a:lnSpc>
                        <a:spcAft>
                          <a:spcPts val="0"/>
                        </a:spcAft>
                      </a:pPr>
                      <a:r>
                        <a:rPr lang="pl-PL" sz="1300" u="none" dirty="0">
                          <a:solidFill>
                            <a:schemeClr val="tx1"/>
                          </a:solidFill>
                          <a:effectLst/>
                          <a:latin typeface="Times New Roman" panose="02020603050405020304" pitchFamily="18" charset="0"/>
                          <a:ea typeface="Calibri"/>
                          <a:cs typeface="Times New Roman" panose="02020603050405020304" pitchFamily="18" charset="0"/>
                        </a:rPr>
                        <a:t>Rozporządzenie Ministra Edukacji Narodowej z dnia 27 marca 2017 r. w sprawie oddziałów i szkół sportowych oraz oddziałów i szkół mistrzostwa sportowego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dirty="0">
                          <a:solidFill>
                            <a:schemeClr val="tx1"/>
                          </a:solidFill>
                          <a:effectLst/>
                          <a:latin typeface="Times New Roman" panose="02020603050405020304" pitchFamily="18" charset="0"/>
                          <a:ea typeface="Calibri"/>
                          <a:cs typeface="Times New Roman" panose="02020603050405020304" pitchFamily="18" charset="0"/>
                        </a:rPr>
                        <a:t>2017 r</a:t>
                      </a:r>
                      <a:r>
                        <a:rPr lang="pl-PL" sz="1400" dirty="0" smtClean="0">
                          <a:solidFill>
                            <a:schemeClr val="tx1"/>
                          </a:solidFill>
                          <a:effectLst/>
                          <a:latin typeface="Times New Roman" panose="02020603050405020304" pitchFamily="18" charset="0"/>
                          <a:ea typeface="Calibri"/>
                          <a:cs typeface="Times New Roman" panose="02020603050405020304" pitchFamily="18" charset="0"/>
                        </a:rPr>
                        <a:t>., poz</a:t>
                      </a:r>
                      <a:r>
                        <a:rPr lang="pl-PL" sz="1400" dirty="0">
                          <a:solidFill>
                            <a:schemeClr val="tx1"/>
                          </a:solidFill>
                          <a:effectLst/>
                          <a:latin typeface="Times New Roman" panose="02020603050405020304" pitchFamily="18" charset="0"/>
                          <a:ea typeface="Calibri"/>
                          <a:cs typeface="Times New Roman" panose="02020603050405020304" pitchFamily="18" charset="0"/>
                        </a:rPr>
                        <a:t>. 671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00000"/>
                        </a:lnSpc>
                        <a:spcAft>
                          <a:spcPts val="0"/>
                        </a:spcAft>
                      </a:pPr>
                      <a:r>
                        <a:rPr lang="pl-PL" sz="1400" dirty="0">
                          <a:solidFill>
                            <a:schemeClr val="tx1"/>
                          </a:solidFill>
                          <a:effectLst/>
                          <a:latin typeface="Times New Roman" panose="02020603050405020304" pitchFamily="18" charset="0"/>
                          <a:ea typeface="Calibri"/>
                          <a:cs typeface="Times New Roman" panose="02020603050405020304" pitchFamily="18" charset="0"/>
                        </a:rPr>
                        <a:t>Zachowano większość obowiązujących obecnie rozwiązań. Zmiany dot. m.in.: funkcjonowania oddziałów mistrzostwa sportowego, oddziałów sportowych, szkolenia sportowego.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977309">
                <a:tc>
                  <a:txBody>
                    <a:bodyPr/>
                    <a:lstStyle/>
                    <a:p>
                      <a:pPr algn="l">
                        <a:lnSpc>
                          <a:spcPct val="115000"/>
                        </a:lnSpc>
                        <a:spcAft>
                          <a:spcPts val="0"/>
                        </a:spcAft>
                      </a:pPr>
                      <a:r>
                        <a:rPr lang="pl-PL" sz="1400" u="none" dirty="0">
                          <a:solidFill>
                            <a:schemeClr val="tx1"/>
                          </a:solidFill>
                          <a:effectLst/>
                          <a:latin typeface="Times New Roman" panose="02020603050405020304" pitchFamily="18" charset="0"/>
                          <a:ea typeface="Calibri"/>
                          <a:cs typeface="Times New Roman" panose="02020603050405020304" pitchFamily="18" charset="0"/>
                        </a:rPr>
                        <a:t>Rozporządzenie Ministra Edukacji Narodowej z dnia 28 marca 2017 r. w sprawie ramowych planów nauczania dla publicznych szkół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dirty="0">
                          <a:solidFill>
                            <a:schemeClr val="tx1"/>
                          </a:solidFill>
                          <a:effectLst/>
                          <a:latin typeface="Times New Roman" panose="02020603050405020304" pitchFamily="18" charset="0"/>
                          <a:ea typeface="Calibri"/>
                          <a:cs typeface="Times New Roman" panose="02020603050405020304" pitchFamily="18" charset="0"/>
                        </a:rPr>
                        <a:t>2017 r., poz. 703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pl-PL" sz="1400" i="1" dirty="0">
                          <a:solidFill>
                            <a:schemeClr val="tx1"/>
                          </a:solidFill>
                          <a:effectLst/>
                          <a:latin typeface="Times New Roman" panose="02020603050405020304" pitchFamily="18" charset="0"/>
                          <a:ea typeface="Calibri"/>
                          <a:cs typeface="Times New Roman" panose="02020603050405020304" pitchFamily="18" charset="0"/>
                        </a:rPr>
                        <a:t>Zgodnie z treścią </a:t>
                      </a:r>
                      <a:r>
                        <a:rPr lang="pl-PL" sz="1400" dirty="0">
                          <a:solidFill>
                            <a:schemeClr val="tx1"/>
                          </a:solidFill>
                          <a:effectLst/>
                          <a:latin typeface="Times New Roman" panose="02020603050405020304" pitchFamily="18" charset="0"/>
                          <a:ea typeface="Calibri"/>
                          <a:cs typeface="Times New Roman" panose="02020603050405020304" pitchFamily="18" charset="0"/>
                        </a:rPr>
                        <a:t>§ 9 rozporządzenia,</a:t>
                      </a:r>
                      <a:r>
                        <a:rPr lang="pl-PL" sz="1400" b="1" dirty="0">
                          <a:solidFill>
                            <a:schemeClr val="tx1"/>
                          </a:solidFill>
                          <a:effectLst/>
                          <a:latin typeface="Times New Roman" panose="02020603050405020304" pitchFamily="18" charset="0"/>
                          <a:ea typeface="Calibri"/>
                          <a:cs typeface="Times New Roman" panose="02020603050405020304" pitchFamily="18" charset="0"/>
                        </a:rPr>
                        <a:t> </a:t>
                      </a:r>
                      <a:r>
                        <a:rPr lang="pl-PL" sz="1400" dirty="0">
                          <a:solidFill>
                            <a:schemeClr val="tx1"/>
                          </a:solidFill>
                          <a:effectLst/>
                          <a:latin typeface="Times New Roman" panose="02020603050405020304" pitchFamily="18" charset="0"/>
                          <a:ea typeface="Calibri"/>
                          <a:cs typeface="Times New Roman" panose="02020603050405020304" pitchFamily="18" charset="0"/>
                        </a:rPr>
                        <a:t>jego przepisy stosuje się m.in. począwszy od roku szkolnego 2017/2018 w:</a:t>
                      </a:r>
                    </a:p>
                    <a:p>
                      <a:pPr algn="l">
                        <a:lnSpc>
                          <a:spcPct val="115000"/>
                        </a:lnSpc>
                        <a:spcAft>
                          <a:spcPts val="0"/>
                        </a:spcAft>
                      </a:pPr>
                      <a:r>
                        <a:rPr lang="pl-PL" sz="1400" dirty="0">
                          <a:solidFill>
                            <a:schemeClr val="tx1"/>
                          </a:solidFill>
                          <a:effectLst/>
                          <a:latin typeface="Times New Roman" panose="02020603050405020304" pitchFamily="18" charset="0"/>
                          <a:ea typeface="Calibri"/>
                          <a:cs typeface="Times New Roman" panose="02020603050405020304" pitchFamily="18" charset="0"/>
                        </a:rPr>
                        <a:t>a) klasach I, IV i VII szkoły podstawowej, a w latach następnych również w kolejnych klasach szkoły podstawowej,</a:t>
                      </a:r>
                    </a:p>
                    <a:p>
                      <a:pPr algn="l">
                        <a:lnSpc>
                          <a:spcPct val="115000"/>
                        </a:lnSpc>
                        <a:spcAft>
                          <a:spcPts val="0"/>
                        </a:spcAft>
                      </a:pPr>
                      <a:r>
                        <a:rPr lang="pl-PL" sz="1400" dirty="0">
                          <a:solidFill>
                            <a:schemeClr val="tx1"/>
                          </a:solidFill>
                          <a:effectLst/>
                          <a:latin typeface="Times New Roman" panose="02020603050405020304" pitchFamily="18" charset="0"/>
                          <a:ea typeface="Calibri"/>
                          <a:cs typeface="Times New Roman" panose="02020603050405020304" pitchFamily="18" charset="0"/>
                        </a:rPr>
                        <a:t>b) branżowej szkole I stopnia dla uczniów będących absolwentami dotychczasowego gimnazjum,</a:t>
                      </a:r>
                    </a:p>
                    <a:p>
                      <a:pPr algn="l">
                        <a:lnSpc>
                          <a:spcPct val="115000"/>
                        </a:lnSpc>
                        <a:spcAft>
                          <a:spcPts val="0"/>
                        </a:spcAft>
                      </a:pPr>
                      <a:r>
                        <a:rPr lang="pl-PL" sz="1400" dirty="0">
                          <a:solidFill>
                            <a:schemeClr val="tx1"/>
                          </a:solidFill>
                          <a:effectLst/>
                          <a:latin typeface="Times New Roman" panose="02020603050405020304" pitchFamily="18" charset="0"/>
                          <a:ea typeface="Calibri"/>
                          <a:cs typeface="Times New Roman" panose="02020603050405020304" pitchFamily="18" charset="0"/>
                        </a:rPr>
                        <a:t>c) szkole specjalnej przysposabiającej do pracy,</a:t>
                      </a:r>
                    </a:p>
                    <a:p>
                      <a:pPr algn="l">
                        <a:lnSpc>
                          <a:spcPct val="115000"/>
                        </a:lnSpc>
                        <a:spcAft>
                          <a:spcPts val="0"/>
                        </a:spcAft>
                      </a:pPr>
                      <a:r>
                        <a:rPr lang="pl-PL" sz="1400" dirty="0">
                          <a:solidFill>
                            <a:schemeClr val="tx1"/>
                          </a:solidFill>
                          <a:effectLst/>
                          <a:latin typeface="Times New Roman" panose="02020603050405020304" pitchFamily="18" charset="0"/>
                          <a:ea typeface="Calibri"/>
                          <a:cs typeface="Times New Roman" panose="02020603050405020304" pitchFamily="18" charset="0"/>
                        </a:rPr>
                        <a:t>d) semestrach I szkoły policealnej, a w latach następnych również w kolejnych semestrach szkoły policealnej.</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883775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38</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1059455022"/>
              </p:ext>
            </p:extLst>
          </p:nvPr>
        </p:nvGraphicFramePr>
        <p:xfrm>
          <a:off x="0" y="1240916"/>
          <a:ext cx="9905999" cy="5617083"/>
        </p:xfrm>
        <a:graphic>
          <a:graphicData uri="http://schemas.openxmlformats.org/drawingml/2006/table">
            <a:tbl>
              <a:tblPr firstRow="1" firstCol="1" bandRow="1">
                <a:tableStyleId>{85BE263C-DBD7-4A20-BB59-AAB30ACAA65A}</a:tableStyleId>
              </a:tblPr>
              <a:tblGrid>
                <a:gridCol w="4194494"/>
                <a:gridCol w="1512410"/>
                <a:gridCol w="4199095"/>
              </a:tblGrid>
              <a:tr h="279583">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Dziennik Ustaw</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Uwagi</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5331">
                <a:tc>
                  <a:txBody>
                    <a:bodyPr/>
                    <a:lstStyle/>
                    <a:p>
                      <a:pPr algn="l">
                        <a:lnSpc>
                          <a:spcPct val="115000"/>
                        </a:lnSpc>
                        <a:spcAft>
                          <a:spcPts val="0"/>
                        </a:spcAft>
                      </a:pPr>
                      <a:r>
                        <a:rPr lang="pl-PL" sz="1400" b="1" dirty="0">
                          <a:solidFill>
                            <a:schemeClr val="tx1"/>
                          </a:solidFill>
                          <a:effectLst/>
                          <a:latin typeface="Times New Roman" panose="02020603050405020304" pitchFamily="18" charset="0"/>
                          <a:ea typeface="Calibri"/>
                          <a:cs typeface="Times New Roman" panose="02020603050405020304" pitchFamily="18" charset="0"/>
                        </a:rPr>
                        <a:t>Rozporządzenie Ministra Edukacji Narodowej z dnia 31 marca 2017 r. w sprawie podstawy programowej kształcenia w zawodach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b="0" dirty="0">
                          <a:solidFill>
                            <a:schemeClr val="tx1"/>
                          </a:solidFill>
                          <a:effectLst/>
                          <a:latin typeface="Times New Roman" panose="02020603050405020304" pitchFamily="18" charset="0"/>
                          <a:ea typeface="Calibri"/>
                          <a:cs typeface="Times New Roman" panose="02020603050405020304" pitchFamily="18" charset="0"/>
                        </a:rPr>
                        <a:t>2017 r., poz. 860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pl-PL" sz="1400" b="0" dirty="0">
                          <a:solidFill>
                            <a:schemeClr val="tx1"/>
                          </a:solidFill>
                          <a:effectLst/>
                          <a:latin typeface="Times New Roman" panose="02020603050405020304" pitchFamily="18" charset="0"/>
                          <a:ea typeface="Calibri"/>
                          <a:cs typeface="Times New Roman" panose="02020603050405020304" pitchFamily="18" charset="0"/>
                        </a:rPr>
                        <a:t>Podstawa programowa kształcenia w zawodach uległa zmianie w związku ze zmianą ustroju szkolnego.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18693">
                <a:tc>
                  <a:txBody>
                    <a:bodyPr/>
                    <a:lstStyle/>
                    <a:p>
                      <a:pPr algn="l">
                        <a:lnSpc>
                          <a:spcPct val="115000"/>
                        </a:lnSpc>
                        <a:spcAft>
                          <a:spcPts val="0"/>
                        </a:spcAft>
                      </a:pPr>
                      <a:r>
                        <a:rPr lang="pl-PL" sz="1400" b="1" u="none" strike="noStrike" dirty="0">
                          <a:solidFill>
                            <a:schemeClr val="tx1"/>
                          </a:solidFill>
                          <a:effectLst/>
                          <a:latin typeface="Times New Roman" panose="02020603050405020304" pitchFamily="18" charset="0"/>
                          <a:ea typeface="Calibri"/>
                          <a:cs typeface="Times New Roman" panose="02020603050405020304" pitchFamily="18" charset="0"/>
                        </a:rPr>
                        <a:t>Ustawa z dnia 21 kwietnia 2017 r. o zmianie ustawy </a:t>
                      </a:r>
                      <a:r>
                        <a:rPr lang="pl-PL" sz="1400" b="1" u="none" strike="noStrike" dirty="0" smtClean="0">
                          <a:solidFill>
                            <a:schemeClr val="tx1"/>
                          </a:solidFill>
                          <a:effectLst/>
                          <a:latin typeface="Times New Roman" panose="02020603050405020304" pitchFamily="18" charset="0"/>
                          <a:ea typeface="Calibri"/>
                          <a:cs typeface="Times New Roman" panose="02020603050405020304" pitchFamily="18" charset="0"/>
                        </a:rPr>
                        <a:t/>
                      </a:r>
                      <a:br>
                        <a:rPr lang="pl-PL" sz="1400" b="1" u="none" strike="noStrike" dirty="0" smtClean="0">
                          <a:solidFill>
                            <a:schemeClr val="tx1"/>
                          </a:solidFill>
                          <a:effectLst/>
                          <a:latin typeface="Times New Roman" panose="02020603050405020304" pitchFamily="18" charset="0"/>
                          <a:ea typeface="Calibri"/>
                          <a:cs typeface="Times New Roman" panose="02020603050405020304" pitchFamily="18" charset="0"/>
                        </a:rPr>
                      </a:br>
                      <a:r>
                        <a:rPr lang="pl-PL" sz="1400" b="1" u="none" strike="noStrike" dirty="0" smtClean="0">
                          <a:solidFill>
                            <a:schemeClr val="tx1"/>
                          </a:solidFill>
                          <a:effectLst/>
                          <a:latin typeface="Times New Roman" panose="02020603050405020304" pitchFamily="18" charset="0"/>
                          <a:ea typeface="Calibri"/>
                          <a:cs typeface="Times New Roman" panose="02020603050405020304" pitchFamily="18" charset="0"/>
                        </a:rPr>
                        <a:t>o </a:t>
                      </a:r>
                      <a:r>
                        <a:rPr lang="pl-PL" sz="1400" b="1" u="none" strike="noStrike" dirty="0">
                          <a:solidFill>
                            <a:schemeClr val="tx1"/>
                          </a:solidFill>
                          <a:effectLst/>
                          <a:latin typeface="Times New Roman" panose="02020603050405020304" pitchFamily="18" charset="0"/>
                          <a:ea typeface="Calibri"/>
                          <a:cs typeface="Times New Roman" panose="02020603050405020304" pitchFamily="18" charset="0"/>
                        </a:rPr>
                        <a:t>systemie informacji oświatowej oraz niektórych innych ustaw</a:t>
                      </a: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b="0" dirty="0">
                          <a:solidFill>
                            <a:schemeClr val="tx1"/>
                          </a:solidFill>
                          <a:effectLst/>
                          <a:latin typeface="Times New Roman" panose="02020603050405020304" pitchFamily="18" charset="0"/>
                          <a:ea typeface="Calibri"/>
                          <a:cs typeface="Times New Roman" panose="02020603050405020304" pitchFamily="18" charset="0"/>
                        </a:rPr>
                        <a:t>2017 r., poz. 949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pl-PL" sz="1400" b="1" dirty="0">
                          <a:solidFill>
                            <a:schemeClr val="tx1"/>
                          </a:solidFill>
                          <a:effectLst/>
                          <a:latin typeface="Times New Roman" panose="02020603050405020304" pitchFamily="18" charset="0"/>
                          <a:ea typeface="Calibri"/>
                          <a:cs typeface="Times New Roman" panose="02020603050405020304" pitchFamily="18" charset="0"/>
                        </a:rPr>
                        <a:t>Z dniem 1 września 2017 r. wchodzą w życie: </a:t>
                      </a:r>
                      <a:r>
                        <a:rPr lang="pl-PL" sz="1400" b="0" dirty="0" smtClean="0">
                          <a:solidFill>
                            <a:schemeClr val="tx1"/>
                          </a:solidFill>
                          <a:effectLst/>
                          <a:latin typeface="Times New Roman" panose="02020603050405020304" pitchFamily="18" charset="0"/>
                          <a:ea typeface="Calibri"/>
                          <a:cs typeface="Times New Roman" panose="02020603050405020304" pitchFamily="18" charset="0"/>
                        </a:rPr>
                        <a:t/>
                      </a:r>
                      <a:br>
                        <a:rPr lang="pl-PL" sz="1400" b="0" dirty="0" smtClean="0">
                          <a:solidFill>
                            <a:schemeClr val="tx1"/>
                          </a:solidFill>
                          <a:effectLst/>
                          <a:latin typeface="Times New Roman" panose="02020603050405020304" pitchFamily="18" charset="0"/>
                          <a:ea typeface="Calibri"/>
                          <a:cs typeface="Times New Roman" panose="02020603050405020304" pitchFamily="18" charset="0"/>
                        </a:rPr>
                      </a:br>
                      <a:r>
                        <a:rPr lang="pl-PL" sz="1400" b="0" dirty="0" smtClean="0">
                          <a:solidFill>
                            <a:schemeClr val="tx1"/>
                          </a:solidFill>
                          <a:effectLst/>
                          <a:latin typeface="Times New Roman" panose="02020603050405020304" pitchFamily="18" charset="0"/>
                          <a:ea typeface="Calibri"/>
                          <a:cs typeface="Times New Roman" panose="02020603050405020304" pitchFamily="18" charset="0"/>
                        </a:rPr>
                        <a:t>art</a:t>
                      </a:r>
                      <a:r>
                        <a:rPr lang="pl-PL" sz="1400" b="0" dirty="0">
                          <a:solidFill>
                            <a:schemeClr val="tx1"/>
                          </a:solidFill>
                          <a:effectLst/>
                          <a:latin typeface="Times New Roman" panose="02020603050405020304" pitchFamily="18" charset="0"/>
                          <a:ea typeface="Calibri"/>
                          <a:cs typeface="Times New Roman" panose="02020603050405020304" pitchFamily="18" charset="0"/>
                        </a:rPr>
                        <a:t>. 2 pkt 1, 4 i 5, art. 4 pkt 1, 4–9 i 13 oraz art. 10 ust. 1, 3, 4, 7 i </a:t>
                      </a:r>
                      <a:r>
                        <a:rPr lang="pl-PL" sz="1400" b="0" dirty="0" smtClean="0">
                          <a:solidFill>
                            <a:schemeClr val="tx1"/>
                          </a:solidFill>
                          <a:effectLst/>
                          <a:latin typeface="Times New Roman" panose="02020603050405020304" pitchFamily="18" charset="0"/>
                          <a:ea typeface="Calibri"/>
                          <a:cs typeface="Times New Roman" panose="02020603050405020304" pitchFamily="18" charset="0"/>
                        </a:rPr>
                        <a:t>8.</a:t>
                      </a:r>
                      <a:endParaRPr lang="pl-PL" sz="1400" b="0" dirty="0">
                        <a:solidFill>
                          <a:schemeClr val="tx1"/>
                        </a:solidFill>
                        <a:effectLst/>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pl-PL" sz="1400" b="1" dirty="0">
                          <a:solidFill>
                            <a:schemeClr val="tx1"/>
                          </a:solidFill>
                          <a:effectLst/>
                          <a:latin typeface="Times New Roman" panose="02020603050405020304" pitchFamily="18" charset="0"/>
                          <a:ea typeface="Calibri"/>
                          <a:cs typeface="Times New Roman" panose="02020603050405020304" pitchFamily="18" charset="0"/>
                        </a:rPr>
                        <a:t>Z dniem 2 września 2017 r. wchodzą w życie: </a:t>
                      </a:r>
                      <a:r>
                        <a:rPr lang="pl-PL" sz="1400" b="0" dirty="0" smtClean="0">
                          <a:solidFill>
                            <a:schemeClr val="tx1"/>
                          </a:solidFill>
                          <a:effectLst/>
                          <a:latin typeface="Times New Roman" panose="02020603050405020304" pitchFamily="18" charset="0"/>
                          <a:ea typeface="Calibri"/>
                          <a:cs typeface="Times New Roman" panose="02020603050405020304" pitchFamily="18" charset="0"/>
                        </a:rPr>
                        <a:t/>
                      </a:r>
                      <a:br>
                        <a:rPr lang="pl-PL" sz="1400" b="0" dirty="0" smtClean="0">
                          <a:solidFill>
                            <a:schemeClr val="tx1"/>
                          </a:solidFill>
                          <a:effectLst/>
                          <a:latin typeface="Times New Roman" panose="02020603050405020304" pitchFamily="18" charset="0"/>
                          <a:ea typeface="Calibri"/>
                          <a:cs typeface="Times New Roman" panose="02020603050405020304" pitchFamily="18" charset="0"/>
                        </a:rPr>
                      </a:br>
                      <a:r>
                        <a:rPr lang="pl-PL" sz="1400" b="0" dirty="0" smtClean="0">
                          <a:solidFill>
                            <a:schemeClr val="tx1"/>
                          </a:solidFill>
                          <a:effectLst/>
                          <a:latin typeface="Times New Roman" panose="02020603050405020304" pitchFamily="18" charset="0"/>
                          <a:ea typeface="Calibri"/>
                          <a:cs typeface="Times New Roman" panose="02020603050405020304" pitchFamily="18" charset="0"/>
                        </a:rPr>
                        <a:t> </a:t>
                      </a:r>
                      <a:r>
                        <a:rPr lang="pl-PL" sz="1400" b="0" dirty="0">
                          <a:solidFill>
                            <a:schemeClr val="tx1"/>
                          </a:solidFill>
                          <a:effectLst/>
                          <a:latin typeface="Times New Roman" panose="02020603050405020304" pitchFamily="18" charset="0"/>
                          <a:ea typeface="Calibri"/>
                          <a:cs typeface="Times New Roman" panose="02020603050405020304" pitchFamily="18" charset="0"/>
                        </a:rPr>
                        <a:t>art. 1 pkt 7 lit. c w zakresie pkt 28b, pkt 10, 13, 16, 17, 22 i </a:t>
                      </a:r>
                      <a:r>
                        <a:rPr lang="pl-PL" sz="1400" b="0" dirty="0" smtClean="0">
                          <a:solidFill>
                            <a:schemeClr val="tx1"/>
                          </a:solidFill>
                          <a:effectLst/>
                          <a:latin typeface="Times New Roman" panose="02020603050405020304" pitchFamily="18" charset="0"/>
                          <a:ea typeface="Calibri"/>
                          <a:cs typeface="Times New Roman" panose="02020603050405020304" pitchFamily="18" charset="0"/>
                        </a:rPr>
                        <a:t>23.</a:t>
                      </a:r>
                      <a:endParaRPr lang="pl-PL"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73476">
                <a:tc>
                  <a:txBody>
                    <a:bodyPr/>
                    <a:lstStyle/>
                    <a:p>
                      <a:pPr algn="l">
                        <a:lnSpc>
                          <a:spcPct val="115000"/>
                        </a:lnSpc>
                        <a:spcAft>
                          <a:spcPts val="1000"/>
                        </a:spcAft>
                      </a:pPr>
                      <a:r>
                        <a:rPr lang="pl-PL" sz="1400" b="1" u="none" strike="noStrike" dirty="0">
                          <a:solidFill>
                            <a:schemeClr val="tx1"/>
                          </a:solidFill>
                          <a:effectLst/>
                          <a:latin typeface="Times New Roman" panose="02020603050405020304" pitchFamily="18" charset="0"/>
                          <a:ea typeface="Times New Roman"/>
                          <a:cs typeface="Times New Roman" panose="02020603050405020304" pitchFamily="18" charset="0"/>
                        </a:rPr>
                        <a:t>Rozporządzenie Ministra Edukacji Narodowej </a:t>
                      </a:r>
                      <a:r>
                        <a:rPr lang="pl-PL" sz="1400" b="1" u="none" strike="noStrike" dirty="0" smtClean="0">
                          <a:solidFill>
                            <a:schemeClr val="tx1"/>
                          </a:solidFill>
                          <a:effectLst/>
                          <a:latin typeface="Times New Roman" panose="02020603050405020304" pitchFamily="18" charset="0"/>
                          <a:ea typeface="Times New Roman"/>
                          <a:cs typeface="Times New Roman" panose="02020603050405020304" pitchFamily="18" charset="0"/>
                        </a:rPr>
                        <a:t/>
                      </a:r>
                      <a:br>
                        <a:rPr lang="pl-PL" sz="1400" b="1" u="none" strike="noStrike" dirty="0" smtClean="0">
                          <a:solidFill>
                            <a:schemeClr val="tx1"/>
                          </a:solidFill>
                          <a:effectLst/>
                          <a:latin typeface="Times New Roman" panose="02020603050405020304" pitchFamily="18" charset="0"/>
                          <a:ea typeface="Times New Roman"/>
                          <a:cs typeface="Times New Roman" panose="02020603050405020304" pitchFamily="18" charset="0"/>
                        </a:rPr>
                      </a:br>
                      <a:r>
                        <a:rPr lang="pl-PL" sz="1400" b="1" u="none" strike="noStrike" dirty="0" smtClean="0">
                          <a:solidFill>
                            <a:schemeClr val="tx1"/>
                          </a:solidFill>
                          <a:effectLst/>
                          <a:latin typeface="Times New Roman" panose="02020603050405020304" pitchFamily="18" charset="0"/>
                          <a:ea typeface="Times New Roman"/>
                          <a:cs typeface="Times New Roman" panose="02020603050405020304" pitchFamily="18" charset="0"/>
                        </a:rPr>
                        <a:t>z</a:t>
                      </a:r>
                      <a:r>
                        <a:rPr lang="pl-PL" sz="1400" b="1" u="none" strike="noStrike" baseline="0" dirty="0" smtClean="0">
                          <a:solidFill>
                            <a:schemeClr val="tx1"/>
                          </a:solidFill>
                          <a:effectLst/>
                          <a:latin typeface="Times New Roman" panose="02020603050405020304" pitchFamily="18" charset="0"/>
                          <a:ea typeface="Times New Roman"/>
                          <a:cs typeface="Times New Roman" panose="02020603050405020304" pitchFamily="18" charset="0"/>
                        </a:rPr>
                        <a:t> </a:t>
                      </a:r>
                      <a:r>
                        <a:rPr lang="pl-PL" sz="1400" b="1" u="none" strike="noStrike" dirty="0" smtClean="0">
                          <a:solidFill>
                            <a:schemeClr val="tx1"/>
                          </a:solidFill>
                          <a:effectLst/>
                          <a:latin typeface="Times New Roman" panose="02020603050405020304" pitchFamily="18" charset="0"/>
                          <a:ea typeface="Times New Roman"/>
                          <a:cs typeface="Times New Roman" panose="02020603050405020304" pitchFamily="18" charset="0"/>
                        </a:rPr>
                        <a:t>dnia </a:t>
                      </a:r>
                      <a:r>
                        <a:rPr lang="pl-PL" sz="1400" b="1" u="none" strike="noStrike" dirty="0">
                          <a:solidFill>
                            <a:schemeClr val="tx1"/>
                          </a:solidFill>
                          <a:effectLst/>
                          <a:latin typeface="Times New Roman" panose="02020603050405020304" pitchFamily="18" charset="0"/>
                          <a:ea typeface="Times New Roman"/>
                          <a:cs typeface="Times New Roman" panose="02020603050405020304" pitchFamily="18" charset="0"/>
                        </a:rPr>
                        <a:t>2 czerwca 2017 r. zmieniające rozporządzenie w sprawie sposobu nauczania szkolnego oraz zakresu treści dotyczących wiedzy o życiu seksualnym człowieka, o zasadach świadomego </a:t>
                      </a:r>
                      <a:r>
                        <a:rPr lang="pl-PL" sz="1400" b="1" u="none" strike="noStrike" dirty="0" smtClean="0">
                          <a:solidFill>
                            <a:schemeClr val="tx1"/>
                          </a:solidFill>
                          <a:effectLst/>
                          <a:latin typeface="Times New Roman" panose="02020603050405020304" pitchFamily="18" charset="0"/>
                          <a:ea typeface="Times New Roman"/>
                          <a:cs typeface="Times New Roman" panose="02020603050405020304" pitchFamily="18" charset="0"/>
                        </a:rPr>
                        <a:t/>
                      </a:r>
                      <a:br>
                        <a:rPr lang="pl-PL" sz="1400" b="1" u="none" strike="noStrike" dirty="0" smtClean="0">
                          <a:solidFill>
                            <a:schemeClr val="tx1"/>
                          </a:solidFill>
                          <a:effectLst/>
                          <a:latin typeface="Times New Roman" panose="02020603050405020304" pitchFamily="18" charset="0"/>
                          <a:ea typeface="Times New Roman"/>
                          <a:cs typeface="Times New Roman" panose="02020603050405020304" pitchFamily="18" charset="0"/>
                        </a:rPr>
                      </a:br>
                      <a:r>
                        <a:rPr lang="pl-PL" sz="1400" b="1" u="none" strike="noStrike" dirty="0" smtClean="0">
                          <a:solidFill>
                            <a:schemeClr val="tx1"/>
                          </a:solidFill>
                          <a:effectLst/>
                          <a:latin typeface="Times New Roman" panose="02020603050405020304" pitchFamily="18" charset="0"/>
                          <a:ea typeface="Times New Roman"/>
                          <a:cs typeface="Times New Roman" panose="02020603050405020304" pitchFamily="18" charset="0"/>
                        </a:rPr>
                        <a:t>i </a:t>
                      </a:r>
                      <a:r>
                        <a:rPr lang="pl-PL" sz="1400" b="1" u="none" strike="noStrike" dirty="0">
                          <a:solidFill>
                            <a:schemeClr val="tx1"/>
                          </a:solidFill>
                          <a:effectLst/>
                          <a:latin typeface="Times New Roman" panose="02020603050405020304" pitchFamily="18" charset="0"/>
                          <a:ea typeface="Times New Roman"/>
                          <a:cs typeface="Times New Roman" panose="02020603050405020304" pitchFamily="18" charset="0"/>
                        </a:rPr>
                        <a:t>odpowiedzialnego rodzicielstwa, o wartości rodziny, życia w fazie prenatalnej oraz metodach i środkach świadomej prokreacji zawartych w podstawie programowej kształcenia ogólnego</a:t>
                      </a:r>
                      <a:endParaRPr lang="pl-PL" sz="14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b="0" dirty="0">
                          <a:solidFill>
                            <a:schemeClr val="tx1"/>
                          </a:solidFill>
                          <a:effectLst/>
                          <a:latin typeface="Times New Roman" panose="02020603050405020304" pitchFamily="18" charset="0"/>
                          <a:ea typeface="Calibri"/>
                          <a:cs typeface="Times New Roman" panose="02020603050405020304" pitchFamily="18" charset="0"/>
                        </a:rPr>
                        <a:t>2017 r., </a:t>
                      </a:r>
                      <a:r>
                        <a:rPr lang="pl-PL" sz="1400" b="0" dirty="0" smtClean="0">
                          <a:solidFill>
                            <a:schemeClr val="tx1"/>
                          </a:solidFill>
                          <a:effectLst/>
                          <a:latin typeface="Times New Roman" panose="02020603050405020304" pitchFamily="18" charset="0"/>
                          <a:ea typeface="Calibri"/>
                          <a:cs typeface="Times New Roman" panose="02020603050405020304" pitchFamily="18" charset="0"/>
                        </a:rPr>
                        <a:t>poz.1117</a:t>
                      </a:r>
                      <a:endParaRPr lang="pl-PL"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pl-PL" sz="1400" b="0" dirty="0">
                          <a:solidFill>
                            <a:schemeClr val="tx1"/>
                          </a:solidFill>
                          <a:effectLst/>
                          <a:latin typeface="Times New Roman" panose="02020603050405020304" pitchFamily="18" charset="0"/>
                          <a:ea typeface="Calibri"/>
                          <a:cs typeface="Times New Roman" panose="02020603050405020304" pitchFamily="18" charset="0"/>
                        </a:rPr>
                        <a:t>Główny cel: </a:t>
                      </a:r>
                      <a:r>
                        <a:rPr lang="pl-PL" sz="1400" b="0" i="1" dirty="0">
                          <a:solidFill>
                            <a:schemeClr val="tx1"/>
                          </a:solidFill>
                          <a:effectLst/>
                          <a:latin typeface="Times New Roman" panose="02020603050405020304" pitchFamily="18" charset="0"/>
                          <a:ea typeface="Calibri"/>
                          <a:cs typeface="Times New Roman" panose="02020603050405020304" pitchFamily="18" charset="0"/>
                        </a:rPr>
                        <a:t>dostosowanie sposobu realizacji zajęć „wychowanie do życia w rodzinie” do nowych typów szkół.</a:t>
                      </a:r>
                      <a:endParaRPr lang="pl-PL"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504935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39</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1831458683"/>
              </p:ext>
            </p:extLst>
          </p:nvPr>
        </p:nvGraphicFramePr>
        <p:xfrm>
          <a:off x="0" y="1340768"/>
          <a:ext cx="9905999" cy="5297922"/>
        </p:xfrm>
        <a:graphic>
          <a:graphicData uri="http://schemas.openxmlformats.org/drawingml/2006/table">
            <a:tbl>
              <a:tblPr firstRow="1" firstCol="1" bandRow="1">
                <a:tableStyleId>{85BE263C-DBD7-4A20-BB59-AAB30ACAA65A}</a:tableStyleId>
              </a:tblPr>
              <a:tblGrid>
                <a:gridCol w="4194494"/>
                <a:gridCol w="1512410"/>
                <a:gridCol w="4199095"/>
              </a:tblGrid>
              <a:tr h="215088">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Dziennik Ustaw</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Uwagi</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8732">
                <a:tc>
                  <a:txBody>
                    <a:bodyPr/>
                    <a:lstStyle/>
                    <a:p>
                      <a:pPr algn="l">
                        <a:lnSpc>
                          <a:spcPct val="115000"/>
                        </a:lnSpc>
                        <a:spcAft>
                          <a:spcPts val="0"/>
                        </a:spcAft>
                      </a:pPr>
                      <a:r>
                        <a:rPr lang="pl-PL" sz="1400" b="1" u="none" strike="noStrike" dirty="0">
                          <a:solidFill>
                            <a:srgbClr val="000000"/>
                          </a:solidFill>
                          <a:effectLst/>
                          <a:latin typeface="Times New Roman"/>
                          <a:ea typeface="Calibri"/>
                        </a:rPr>
                        <a:t>Rozporządzenie Ministra Kultury i Dziedzictwa Narodowego z dnia 26 maja 2017 r. w sprawie typów szkół artystycznych publicznych i niepublicznych</a:t>
                      </a:r>
                      <a:endParaRPr lang="pl-PL" sz="1400" b="1"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dirty="0">
                          <a:effectLst/>
                          <a:latin typeface="Times New Roman"/>
                          <a:ea typeface="Calibri"/>
                        </a:rPr>
                        <a:t>2017 r., </a:t>
                      </a:r>
                      <a:r>
                        <a:rPr lang="pl-PL" sz="1400" dirty="0" smtClean="0">
                          <a:effectLst/>
                          <a:latin typeface="Times New Roman"/>
                          <a:ea typeface="Calibri"/>
                        </a:rPr>
                        <a:t>poz.1125</a:t>
                      </a:r>
                      <a:endParaRPr lang="pl-PL" sz="14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pl-PL" sz="1400" dirty="0">
                          <a:effectLst/>
                          <a:latin typeface="Times New Roman"/>
                          <a:ea typeface="Calibri"/>
                        </a:rPr>
                        <a:t>Data wejścia w życie: 2017-09-01, z tym że przepisy </a:t>
                      </a:r>
                      <a:r>
                        <a:rPr lang="pl-PL" sz="1400" dirty="0" smtClean="0">
                          <a:effectLst/>
                          <a:latin typeface="Times New Roman"/>
                          <a:ea typeface="Calibri"/>
                        </a:rPr>
                        <a:t/>
                      </a:r>
                      <a:br>
                        <a:rPr lang="pl-PL" sz="1400" dirty="0" smtClean="0">
                          <a:effectLst/>
                          <a:latin typeface="Times New Roman"/>
                          <a:ea typeface="Calibri"/>
                        </a:rPr>
                      </a:br>
                      <a:r>
                        <a:rPr lang="pl-PL" sz="1400" dirty="0" smtClean="0">
                          <a:effectLst/>
                          <a:latin typeface="Times New Roman"/>
                          <a:ea typeface="Calibri"/>
                        </a:rPr>
                        <a:t>§ </a:t>
                      </a:r>
                      <a:r>
                        <a:rPr lang="pl-PL" sz="1400" dirty="0">
                          <a:effectLst/>
                          <a:latin typeface="Times New Roman"/>
                          <a:ea typeface="Calibri"/>
                        </a:rPr>
                        <a:t>6 ust. 2 oraz § 9 ust. 2 i 6 pkt 1 weszły w życie </a:t>
                      </a:r>
                      <a:r>
                        <a:rPr lang="pl-PL" sz="1400" dirty="0" smtClean="0">
                          <a:effectLst/>
                          <a:latin typeface="Times New Roman"/>
                          <a:ea typeface="Calibri"/>
                        </a:rPr>
                        <a:t/>
                      </a:r>
                      <a:br>
                        <a:rPr lang="pl-PL" sz="1400" dirty="0" smtClean="0">
                          <a:effectLst/>
                          <a:latin typeface="Times New Roman"/>
                          <a:ea typeface="Calibri"/>
                        </a:rPr>
                      </a:br>
                      <a:r>
                        <a:rPr lang="pl-PL" sz="1400" dirty="0" smtClean="0">
                          <a:effectLst/>
                          <a:latin typeface="Times New Roman"/>
                          <a:ea typeface="Calibri"/>
                        </a:rPr>
                        <a:t>z </a:t>
                      </a:r>
                      <a:r>
                        <a:rPr lang="pl-PL" sz="1400" dirty="0">
                          <a:effectLst/>
                          <a:latin typeface="Times New Roman"/>
                          <a:ea typeface="Calibri"/>
                        </a:rPr>
                        <a:t>dniem następującym po dniu ogłoszenia.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72435">
                <a:tc>
                  <a:txBody>
                    <a:bodyPr/>
                    <a:lstStyle/>
                    <a:p>
                      <a:pPr algn="l">
                        <a:lnSpc>
                          <a:spcPct val="100000"/>
                        </a:lnSpc>
                        <a:spcAft>
                          <a:spcPts val="0"/>
                        </a:spcAft>
                      </a:pPr>
                      <a:r>
                        <a:rPr lang="pl-PL" sz="1400" b="1" u="none" strike="noStrike" dirty="0">
                          <a:solidFill>
                            <a:srgbClr val="000000"/>
                          </a:solidFill>
                          <a:effectLst/>
                          <a:latin typeface="Times New Roman"/>
                          <a:ea typeface="Calibri"/>
                        </a:rPr>
                        <a:t>Rozporządzenie Ministra Edukacji Narodowej z dnia 7 czerwca 2017 r. zmieniające rozporządzenie </a:t>
                      </a:r>
                      <a:r>
                        <a:rPr lang="pl-PL" sz="1400" b="1" u="none" strike="noStrike" dirty="0" smtClean="0">
                          <a:solidFill>
                            <a:srgbClr val="000000"/>
                          </a:solidFill>
                          <a:effectLst/>
                          <a:latin typeface="Times New Roman"/>
                          <a:ea typeface="Calibri"/>
                        </a:rPr>
                        <a:t/>
                      </a:r>
                      <a:br>
                        <a:rPr lang="pl-PL" sz="1400" b="1" u="none" strike="noStrike" dirty="0" smtClean="0">
                          <a:solidFill>
                            <a:srgbClr val="000000"/>
                          </a:solidFill>
                          <a:effectLst/>
                          <a:latin typeface="Times New Roman"/>
                          <a:ea typeface="Calibri"/>
                        </a:rPr>
                      </a:br>
                      <a:r>
                        <a:rPr lang="pl-PL" sz="1400" b="1" u="none" strike="noStrike" dirty="0" smtClean="0">
                          <a:solidFill>
                            <a:srgbClr val="000000"/>
                          </a:solidFill>
                          <a:effectLst/>
                          <a:latin typeface="Times New Roman"/>
                          <a:ea typeface="Calibri"/>
                        </a:rPr>
                        <a:t>w </a:t>
                      </a:r>
                      <a:r>
                        <a:rPr lang="pl-PL" sz="1400" b="1" u="none" strike="noStrike" dirty="0">
                          <a:solidFill>
                            <a:srgbClr val="000000"/>
                          </a:solidFill>
                          <a:effectLst/>
                          <a:latin typeface="Times New Roman"/>
                          <a:ea typeface="Calibri"/>
                        </a:rPr>
                        <a:t>sprawie warunków i sposobu organizowania nauki religii w publicznych przedszkolach i szkołach</a:t>
                      </a:r>
                      <a:endParaRPr lang="pl-PL" sz="1400" b="1"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dirty="0">
                          <a:effectLst/>
                          <a:latin typeface="Times New Roman"/>
                          <a:ea typeface="Calibri"/>
                        </a:rPr>
                        <a:t>2017 r</a:t>
                      </a:r>
                      <a:r>
                        <a:rPr lang="pl-PL" sz="1400" dirty="0" smtClean="0">
                          <a:effectLst/>
                          <a:latin typeface="Times New Roman"/>
                          <a:ea typeface="Calibri"/>
                        </a:rPr>
                        <a:t>., poz.1147</a:t>
                      </a:r>
                      <a:endParaRPr lang="pl-PL" sz="14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pl-PL" sz="1400" dirty="0">
                          <a:effectLst/>
                          <a:latin typeface="Times New Roman"/>
                          <a:ea typeface="Calibri"/>
                        </a:rPr>
                        <a:t>Główny cel</a:t>
                      </a:r>
                      <a:r>
                        <a:rPr lang="pl-PL" sz="1400" dirty="0" smtClean="0">
                          <a:effectLst/>
                          <a:latin typeface="Times New Roman"/>
                          <a:ea typeface="Calibri"/>
                        </a:rPr>
                        <a:t>: </a:t>
                      </a:r>
                      <a:r>
                        <a:rPr lang="pl-PL" sz="1400" dirty="0">
                          <a:effectLst/>
                          <a:latin typeface="Times New Roman"/>
                          <a:ea typeface="Calibri"/>
                        </a:rPr>
                        <a:t>konieczność </a:t>
                      </a:r>
                      <a:r>
                        <a:rPr lang="pl-PL" sz="1400" i="1" dirty="0">
                          <a:effectLst/>
                          <a:latin typeface="Times New Roman"/>
                          <a:ea typeface="Calibri"/>
                        </a:rPr>
                        <a:t>dostosowania przepisów rozporządzenia do nowego ustroju szkolnego</a:t>
                      </a:r>
                      <a:endParaRPr lang="pl-PL" sz="14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7029">
                <a:tc>
                  <a:txBody>
                    <a:bodyPr/>
                    <a:lstStyle/>
                    <a:p>
                      <a:pPr algn="l">
                        <a:lnSpc>
                          <a:spcPct val="115000"/>
                        </a:lnSpc>
                        <a:spcAft>
                          <a:spcPts val="0"/>
                        </a:spcAft>
                      </a:pPr>
                      <a:r>
                        <a:rPr lang="pl-PL" sz="1400" b="1" u="none" strike="noStrike" dirty="0">
                          <a:solidFill>
                            <a:srgbClr val="000000"/>
                          </a:solidFill>
                          <a:effectLst/>
                          <a:latin typeface="Times New Roman"/>
                          <a:ea typeface="Calibri"/>
                        </a:rPr>
                        <a:t>Rozporządzenie Ministra Edukacji Narodowej z dnia 14 </a:t>
                      </a:r>
                      <a:r>
                        <a:rPr lang="pl-PL" sz="1400" b="1" u="none" strike="noStrike" dirty="0" smtClean="0">
                          <a:solidFill>
                            <a:srgbClr val="000000"/>
                          </a:solidFill>
                          <a:effectLst/>
                          <a:latin typeface="Times New Roman"/>
                          <a:ea typeface="Calibri"/>
                        </a:rPr>
                        <a:t>czerwca</a:t>
                      </a:r>
                      <a:r>
                        <a:rPr lang="pl-PL" sz="1400" b="1" u="none" strike="noStrike" baseline="0" dirty="0" smtClean="0">
                          <a:solidFill>
                            <a:srgbClr val="000000"/>
                          </a:solidFill>
                          <a:effectLst/>
                          <a:latin typeface="Times New Roman"/>
                          <a:ea typeface="Calibri"/>
                        </a:rPr>
                        <a:t> </a:t>
                      </a:r>
                      <a:r>
                        <a:rPr lang="pl-PL" sz="1400" b="1" u="none" strike="noStrike" dirty="0" smtClean="0">
                          <a:solidFill>
                            <a:srgbClr val="000000"/>
                          </a:solidFill>
                          <a:effectLst/>
                          <a:latin typeface="Times New Roman"/>
                          <a:ea typeface="Calibri"/>
                        </a:rPr>
                        <a:t>2017 </a:t>
                      </a:r>
                      <a:r>
                        <a:rPr lang="pl-PL" sz="1400" b="1" u="none" strike="noStrike" dirty="0">
                          <a:solidFill>
                            <a:srgbClr val="000000"/>
                          </a:solidFill>
                          <a:effectLst/>
                          <a:latin typeface="Times New Roman"/>
                          <a:ea typeface="Calibri"/>
                        </a:rPr>
                        <a:t>r. zmieniające rozporządzenie </a:t>
                      </a:r>
                      <a:r>
                        <a:rPr lang="pl-PL" sz="1400" b="1" u="none" strike="noStrike" dirty="0" smtClean="0">
                          <a:solidFill>
                            <a:srgbClr val="000000"/>
                          </a:solidFill>
                          <a:effectLst/>
                          <a:latin typeface="Times New Roman"/>
                          <a:ea typeface="Calibri"/>
                        </a:rPr>
                        <a:t/>
                      </a:r>
                      <a:br>
                        <a:rPr lang="pl-PL" sz="1400" b="1" u="none" strike="noStrike" dirty="0" smtClean="0">
                          <a:solidFill>
                            <a:srgbClr val="000000"/>
                          </a:solidFill>
                          <a:effectLst/>
                          <a:latin typeface="Times New Roman"/>
                          <a:ea typeface="Calibri"/>
                        </a:rPr>
                      </a:br>
                      <a:r>
                        <a:rPr lang="pl-PL" sz="1400" b="1" u="none" strike="noStrike" dirty="0" smtClean="0">
                          <a:solidFill>
                            <a:srgbClr val="000000"/>
                          </a:solidFill>
                          <a:effectLst/>
                          <a:latin typeface="Times New Roman"/>
                          <a:ea typeface="Calibri"/>
                        </a:rPr>
                        <a:t>w </a:t>
                      </a:r>
                      <a:r>
                        <a:rPr lang="pl-PL" sz="1400" b="1" u="none" strike="noStrike" dirty="0">
                          <a:solidFill>
                            <a:srgbClr val="000000"/>
                          </a:solidFill>
                          <a:effectLst/>
                          <a:latin typeface="Times New Roman"/>
                          <a:ea typeface="Calibri"/>
                        </a:rPr>
                        <a:t>sprawie sposobu realizacji edukacji </a:t>
                      </a:r>
                      <a:r>
                        <a:rPr lang="pl-PL" sz="1400" b="1" u="none" strike="noStrike" dirty="0" smtClean="0">
                          <a:solidFill>
                            <a:srgbClr val="000000"/>
                          </a:solidFill>
                          <a:effectLst/>
                          <a:latin typeface="Times New Roman"/>
                          <a:ea typeface="Calibri"/>
                        </a:rPr>
                        <a:t>dla</a:t>
                      </a:r>
                      <a:r>
                        <a:rPr lang="pl-PL" sz="1400" b="1" u="none" strike="noStrike" baseline="0" dirty="0" smtClean="0">
                          <a:solidFill>
                            <a:srgbClr val="000000"/>
                          </a:solidFill>
                          <a:effectLst/>
                          <a:latin typeface="Times New Roman"/>
                          <a:ea typeface="Calibri"/>
                        </a:rPr>
                        <a:t> </a:t>
                      </a:r>
                      <a:r>
                        <a:rPr lang="pl-PL" sz="1400" b="1" u="none" strike="noStrike" dirty="0" smtClean="0">
                          <a:solidFill>
                            <a:srgbClr val="000000"/>
                          </a:solidFill>
                          <a:effectLst/>
                          <a:latin typeface="Times New Roman"/>
                          <a:ea typeface="Calibri"/>
                        </a:rPr>
                        <a:t>bezpieczeństwa</a:t>
                      </a:r>
                      <a:endParaRPr lang="pl-PL" sz="1400" b="1"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dirty="0">
                          <a:effectLst/>
                          <a:latin typeface="Times New Roman"/>
                          <a:ea typeface="Calibri"/>
                        </a:rPr>
                        <a:t>2017 r., </a:t>
                      </a:r>
                      <a:r>
                        <a:rPr lang="pl-PL" sz="1400" dirty="0" smtClean="0">
                          <a:effectLst/>
                          <a:latin typeface="Times New Roman"/>
                          <a:ea typeface="Calibri"/>
                        </a:rPr>
                        <a:t>poz.1239</a:t>
                      </a:r>
                      <a:endParaRPr lang="pl-PL" sz="14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15000"/>
                        </a:lnSpc>
                        <a:spcAft>
                          <a:spcPts val="0"/>
                        </a:spcAft>
                      </a:pPr>
                      <a:r>
                        <a:rPr lang="pl-PL" sz="1400" dirty="0">
                          <a:effectLst/>
                          <a:latin typeface="Times New Roman"/>
                          <a:ea typeface="Calibri"/>
                        </a:rPr>
                        <a:t>Główny cel: </a:t>
                      </a:r>
                      <a:r>
                        <a:rPr lang="pl-PL" sz="1400" i="1" dirty="0">
                          <a:effectLst/>
                          <a:latin typeface="Times New Roman"/>
                          <a:ea typeface="Calibri"/>
                        </a:rPr>
                        <a:t>dostosowanie sposobu realizacji obowiązkowej edukacji dla bezpieczeństwa do nowych typów szkół, wprowadzonych ustawą z dnia 14 grudnia 2016 r. – Prawo oświatowe.</a:t>
                      </a:r>
                      <a:endParaRPr lang="pl-PL" sz="14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182415">
                <a:tc>
                  <a:txBody>
                    <a:bodyPr/>
                    <a:lstStyle/>
                    <a:p>
                      <a:pPr algn="l"/>
                      <a:r>
                        <a:rPr lang="pl-PL" sz="1400" b="1" u="none" strike="noStrike" dirty="0">
                          <a:solidFill>
                            <a:schemeClr val="tx1"/>
                          </a:solidFill>
                          <a:effectLst/>
                          <a:latin typeface="Times New Roman"/>
                          <a:ea typeface="Times New Roman"/>
                        </a:rPr>
                        <a:t>Rozporządzenie Ministra Edukacji Narodowej z dnia 29 czerwca  2017 r. w sprawie dopuszczalnych form realizacji obowiązkowych zajęć wychowania </a:t>
                      </a:r>
                      <a:r>
                        <a:rPr lang="pl-PL" sz="1400" b="1" u="none" strike="noStrike" dirty="0" smtClean="0">
                          <a:solidFill>
                            <a:schemeClr val="tx1"/>
                          </a:solidFill>
                          <a:effectLst/>
                          <a:latin typeface="Times New Roman"/>
                          <a:ea typeface="Times New Roman"/>
                        </a:rPr>
                        <a:t>fizycznego.</a:t>
                      </a:r>
                      <a:endParaRPr lang="pl-PL" sz="1400" b="1" dirty="0">
                        <a:solidFill>
                          <a:schemeClr val="tx1"/>
                        </a:solidFill>
                        <a:effectLst/>
                        <a:latin typeface="Times New Roman"/>
                        <a:ea typeface="Times New Roman"/>
                      </a:endParaRPr>
                    </a:p>
                    <a:p>
                      <a:pPr algn="l">
                        <a:lnSpc>
                          <a:spcPct val="115000"/>
                        </a:lnSpc>
                        <a:spcAft>
                          <a:spcPts val="0"/>
                        </a:spcAft>
                      </a:pPr>
                      <a:r>
                        <a:rPr lang="pl-PL" sz="1400" dirty="0">
                          <a:solidFill>
                            <a:schemeClr val="tx1"/>
                          </a:solidFill>
                          <a:effectLst/>
                          <a:latin typeface="Times New Roman"/>
                          <a:ea typeface="Calibri"/>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dirty="0">
                          <a:solidFill>
                            <a:schemeClr val="tx1"/>
                          </a:solidFill>
                          <a:effectLst/>
                          <a:latin typeface="Times New Roman"/>
                          <a:ea typeface="Calibri"/>
                        </a:rPr>
                        <a:t>2017 r., </a:t>
                      </a:r>
                      <a:r>
                        <a:rPr lang="pl-PL" sz="1400" dirty="0" smtClean="0">
                          <a:solidFill>
                            <a:schemeClr val="tx1"/>
                          </a:solidFill>
                          <a:effectLst/>
                          <a:latin typeface="Times New Roman"/>
                          <a:ea typeface="Calibri"/>
                        </a:rPr>
                        <a:t>poz.1322</a:t>
                      </a:r>
                      <a:endParaRPr lang="pl-PL" sz="140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spcAft>
                          <a:spcPts val="0"/>
                        </a:spcAft>
                      </a:pPr>
                      <a:r>
                        <a:rPr lang="pl-PL" sz="1400" i="0" dirty="0">
                          <a:solidFill>
                            <a:schemeClr val="tx1"/>
                          </a:solidFill>
                          <a:effectLst/>
                          <a:latin typeface="Times New Roman"/>
                          <a:ea typeface="Calibri"/>
                        </a:rPr>
                        <a:t>Nowym rozwiązaniem jest przepis § 2, w którym uściślono rodzaje możliwych grup ćwiczebnych </a:t>
                      </a:r>
                      <a:r>
                        <a:rPr lang="pl-PL" sz="1400" i="0" dirty="0" smtClean="0">
                          <a:solidFill>
                            <a:schemeClr val="tx1"/>
                          </a:solidFill>
                          <a:effectLst/>
                          <a:latin typeface="Times New Roman"/>
                          <a:ea typeface="Calibri"/>
                        </a:rPr>
                        <a:t/>
                      </a:r>
                      <a:br>
                        <a:rPr lang="pl-PL" sz="1400" i="0" dirty="0" smtClean="0">
                          <a:solidFill>
                            <a:schemeClr val="tx1"/>
                          </a:solidFill>
                          <a:effectLst/>
                          <a:latin typeface="Times New Roman"/>
                          <a:ea typeface="Calibri"/>
                        </a:rPr>
                      </a:br>
                      <a:r>
                        <a:rPr lang="pl-PL" sz="1400" i="0" dirty="0" smtClean="0">
                          <a:solidFill>
                            <a:schemeClr val="tx1"/>
                          </a:solidFill>
                          <a:effectLst/>
                          <a:latin typeface="Times New Roman"/>
                          <a:ea typeface="Calibri"/>
                        </a:rPr>
                        <a:t>i </a:t>
                      </a:r>
                      <a:r>
                        <a:rPr lang="pl-PL" sz="1400" i="0" dirty="0">
                          <a:solidFill>
                            <a:schemeClr val="tx1"/>
                          </a:solidFill>
                          <a:effectLst/>
                          <a:latin typeface="Times New Roman"/>
                          <a:ea typeface="Calibri"/>
                        </a:rPr>
                        <a:t>dopuszczono grupy: </a:t>
                      </a:r>
                      <a:r>
                        <a:rPr lang="pl-PL" sz="1400" i="0" dirty="0" smtClean="0">
                          <a:solidFill>
                            <a:schemeClr val="tx1"/>
                          </a:solidFill>
                          <a:effectLst/>
                          <a:latin typeface="Times New Roman"/>
                          <a:ea typeface="Calibri"/>
                        </a:rPr>
                        <a:t>oddziałowe,</a:t>
                      </a:r>
                      <a:r>
                        <a:rPr lang="pl-PL" sz="1400" i="0" baseline="0" dirty="0" smtClean="0">
                          <a:solidFill>
                            <a:schemeClr val="tx1"/>
                          </a:solidFill>
                          <a:effectLst/>
                          <a:latin typeface="Times New Roman"/>
                          <a:ea typeface="Calibri"/>
                        </a:rPr>
                        <a:t> </a:t>
                      </a:r>
                      <a:r>
                        <a:rPr lang="pl-PL" sz="1400" i="0" dirty="0" smtClean="0">
                          <a:solidFill>
                            <a:schemeClr val="tx1"/>
                          </a:solidFill>
                          <a:effectLst/>
                          <a:latin typeface="Times New Roman"/>
                          <a:ea typeface="Calibri"/>
                        </a:rPr>
                        <a:t>międzyoddziałowe</a:t>
                      </a:r>
                      <a:r>
                        <a:rPr lang="pl-PL" sz="1400" i="0" dirty="0">
                          <a:solidFill>
                            <a:schemeClr val="tx1"/>
                          </a:solidFill>
                          <a:effectLst/>
                          <a:latin typeface="Times New Roman"/>
                          <a:ea typeface="Calibri"/>
                        </a:rPr>
                        <a:t>, </a:t>
                      </a:r>
                      <a:r>
                        <a:rPr lang="pl-PL" sz="1400" i="0" dirty="0" err="1">
                          <a:solidFill>
                            <a:schemeClr val="tx1"/>
                          </a:solidFill>
                          <a:effectLst/>
                          <a:latin typeface="Times New Roman"/>
                          <a:ea typeface="Calibri"/>
                        </a:rPr>
                        <a:t>międzyklasowe</a:t>
                      </a:r>
                      <a:r>
                        <a:rPr lang="pl-PL" sz="1400" i="0" dirty="0">
                          <a:solidFill>
                            <a:schemeClr val="tx1"/>
                          </a:solidFill>
                          <a:effectLst/>
                          <a:latin typeface="Times New Roman"/>
                          <a:ea typeface="Calibri"/>
                        </a:rPr>
                        <a:t> i (w przypadku zespołów szkół) międzyszkolne.</a:t>
                      </a:r>
                      <a:endParaRPr lang="pl-PL" sz="140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82415">
                <a:tc>
                  <a:txBody>
                    <a:bodyPr/>
                    <a:lstStyle/>
                    <a:p>
                      <a:pPr>
                        <a:lnSpc>
                          <a:spcPct val="100000"/>
                        </a:lnSpc>
                        <a:spcAft>
                          <a:spcPts val="0"/>
                        </a:spcAft>
                      </a:pPr>
                      <a:r>
                        <a:rPr lang="pl-PL" sz="1400" dirty="0">
                          <a:solidFill>
                            <a:schemeClr val="tx1"/>
                          </a:solidFill>
                          <a:effectLst/>
                          <a:latin typeface="Times New Roman"/>
                          <a:ea typeface="Calibri"/>
                        </a:rPr>
                        <a:t>Rozporządzenie Ministra Edukacji Narodowej z dnia 21 lipca 2017 r. w sprawie ramowych statutów: publicznej placówki kształcenia ustawicznego, publicznej placówki kształcenia praktycznego oraz publicznego ośrodka dokształcania i doskonalenia zawodowego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dirty="0">
                          <a:solidFill>
                            <a:schemeClr val="tx1"/>
                          </a:solidFill>
                          <a:effectLst/>
                          <a:latin typeface="Times New Roman"/>
                          <a:ea typeface="Calibri"/>
                        </a:rPr>
                        <a:t>2017 r., poz. 1451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pl-PL" sz="1400" i="1" dirty="0">
                          <a:solidFill>
                            <a:schemeClr val="tx1"/>
                          </a:solidFill>
                          <a:effectLst/>
                          <a:latin typeface="Times New Roman"/>
                          <a:ea typeface="Calibri"/>
                        </a:rPr>
                        <a:t>Na podstawie delegacji ustawowej (art. 112 ust. 2 Prawa oświatowego).</a:t>
                      </a:r>
                      <a:endParaRPr lang="pl-PL" sz="140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55675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271731" y="2130432"/>
            <a:ext cx="9283435"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Realizacja podstawowych kierunków </a:t>
            </a:r>
            <a:br>
              <a:rPr lang="pl-PL"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polityki oświatowej państwa </a:t>
            </a:r>
            <a:br>
              <a:rPr lang="pl-PL"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w roku szkolnym 2016/2017</a:t>
            </a:r>
            <a:br>
              <a:rPr lang="pl-PL" i="0" dirty="0" smtClean="0">
                <a:solidFill>
                  <a:srgbClr val="000099"/>
                </a:solidFill>
                <a:effectLst/>
                <a:latin typeface="Times New Roman" pitchFamily="18" charset="0"/>
                <a:cs typeface="Times New Roman" pitchFamily="18" charset="0"/>
              </a:rPr>
            </a:br>
            <a:endParaRPr lang="pl-PL" i="0" dirty="0" smtClean="0">
              <a:solidFill>
                <a:srgbClr val="000099"/>
              </a:solidFill>
              <a:effectLst/>
              <a:latin typeface="Times New Roman" pitchFamily="18" charset="0"/>
              <a:cs typeface="Times New Roman" pitchFamily="18" charset="0"/>
            </a:endParaRPr>
          </a:p>
        </p:txBody>
      </p:sp>
      <p:sp>
        <p:nvSpPr>
          <p:cNvPr id="3" name="Symbol zastępczy zawartości 2"/>
          <p:cNvSpPr txBox="1">
            <a:spLocks/>
          </p:cNvSpPr>
          <p:nvPr/>
        </p:nvSpPr>
        <p:spPr bwMode="auto">
          <a:xfrm>
            <a:off x="0" y="5362178"/>
            <a:ext cx="9906000" cy="151216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startAt="5"/>
            </a:pPr>
            <a:endParaRPr lang="pl-PL" sz="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382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40</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891200407"/>
              </p:ext>
            </p:extLst>
          </p:nvPr>
        </p:nvGraphicFramePr>
        <p:xfrm>
          <a:off x="0" y="1240917"/>
          <a:ext cx="9921552" cy="4439027"/>
        </p:xfrm>
        <a:graphic>
          <a:graphicData uri="http://schemas.openxmlformats.org/drawingml/2006/table">
            <a:tbl>
              <a:tblPr firstRow="1" firstCol="1" bandRow="1">
                <a:tableStyleId>{85BE263C-DBD7-4A20-BB59-AAB30ACAA65A}</a:tableStyleId>
              </a:tblPr>
              <a:tblGrid>
                <a:gridCol w="4448944"/>
                <a:gridCol w="1152128"/>
                <a:gridCol w="4320480"/>
              </a:tblGrid>
              <a:tr h="215088">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Dziennik Ustaw</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Uwagi</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2435">
                <a:tc>
                  <a:txBody>
                    <a:bodyPr/>
                    <a:lstStyle/>
                    <a:p>
                      <a:pPr algn="l">
                        <a:lnSpc>
                          <a:spcPct val="115000"/>
                        </a:lnSpc>
                        <a:spcAft>
                          <a:spcPts val="0"/>
                        </a:spcAft>
                      </a:pPr>
                      <a:r>
                        <a:rPr lang="pl-PL" sz="1400" dirty="0">
                          <a:solidFill>
                            <a:schemeClr val="tx1"/>
                          </a:solidFill>
                          <a:effectLst/>
                          <a:latin typeface="Times New Roman"/>
                          <a:ea typeface="Calibri"/>
                        </a:rPr>
                        <a:t>Rozporządzenie Ministra Edukacji Narodowej </a:t>
                      </a:r>
                      <a:r>
                        <a:rPr lang="pl-PL" sz="1400" dirty="0" smtClean="0">
                          <a:solidFill>
                            <a:schemeClr val="tx1"/>
                          </a:solidFill>
                          <a:effectLst/>
                          <a:latin typeface="Times New Roman"/>
                          <a:ea typeface="Calibri"/>
                        </a:rPr>
                        <a:t/>
                      </a:r>
                      <a:br>
                        <a:rPr lang="pl-PL" sz="1400" dirty="0" smtClean="0">
                          <a:solidFill>
                            <a:schemeClr val="tx1"/>
                          </a:solidFill>
                          <a:effectLst/>
                          <a:latin typeface="Times New Roman"/>
                          <a:ea typeface="Calibri"/>
                        </a:rPr>
                      </a:br>
                      <a:r>
                        <a:rPr lang="pl-PL" sz="1400" dirty="0" smtClean="0">
                          <a:solidFill>
                            <a:schemeClr val="tx1"/>
                          </a:solidFill>
                          <a:effectLst/>
                          <a:latin typeface="Times New Roman"/>
                          <a:ea typeface="Calibri"/>
                        </a:rPr>
                        <a:t>z </a:t>
                      </a:r>
                      <a:r>
                        <a:rPr lang="pl-PL" sz="1400" dirty="0">
                          <a:solidFill>
                            <a:schemeClr val="tx1"/>
                          </a:solidFill>
                          <a:effectLst/>
                          <a:latin typeface="Times New Roman"/>
                          <a:ea typeface="Calibri"/>
                        </a:rPr>
                        <a:t>dnia 1 sierpnia </a:t>
                      </a:r>
                      <a:r>
                        <a:rPr lang="pl-PL" sz="1400" dirty="0" smtClean="0">
                          <a:solidFill>
                            <a:schemeClr val="tx1"/>
                          </a:solidFill>
                          <a:effectLst/>
                          <a:latin typeface="Times New Roman"/>
                          <a:ea typeface="Calibri"/>
                        </a:rPr>
                        <a:t>2017 </a:t>
                      </a:r>
                      <a:r>
                        <a:rPr lang="pl-PL" sz="1400" dirty="0">
                          <a:solidFill>
                            <a:schemeClr val="tx1"/>
                          </a:solidFill>
                          <a:effectLst/>
                          <a:latin typeface="Times New Roman"/>
                          <a:ea typeface="Calibri"/>
                        </a:rPr>
                        <a:t>r. w sprawie szczegółowych warunków i sposobu przeprowadzania egzaminu </a:t>
                      </a:r>
                      <a:r>
                        <a:rPr lang="pl-PL" sz="1400" dirty="0" smtClean="0">
                          <a:solidFill>
                            <a:schemeClr val="tx1"/>
                          </a:solidFill>
                          <a:effectLst/>
                          <a:latin typeface="Times New Roman"/>
                          <a:ea typeface="Calibri"/>
                        </a:rPr>
                        <a:t>ósmoklasisty.</a:t>
                      </a:r>
                      <a:endParaRPr lang="pl-PL" sz="140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dirty="0">
                          <a:solidFill>
                            <a:schemeClr val="tx1"/>
                          </a:solidFill>
                          <a:effectLst/>
                          <a:latin typeface="Times New Roman"/>
                          <a:ea typeface="Calibri"/>
                        </a:rPr>
                        <a:t>2017 r., poz.1512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pl-PL" sz="1400" kern="1200" dirty="0" smtClean="0">
                          <a:solidFill>
                            <a:schemeClr val="dk1"/>
                          </a:solidFill>
                          <a:effectLst/>
                          <a:latin typeface="Times New Roman" panose="02020603050405020304" pitchFamily="18" charset="0"/>
                          <a:ea typeface="+mn-ea"/>
                          <a:cs typeface="Times New Roman" panose="02020603050405020304" pitchFamily="18" charset="0"/>
                        </a:rPr>
                        <a:t>Przyjęte regulacje są podobne do tych, które obowiązywały w przypadku egzaminu gimnazjalnego. Po raz pierwszy uczniowie będą zdawać nowy egzamin w roku szkolnym 2018/2019.</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3931">
                <a:tc>
                  <a:txBody>
                    <a:bodyPr/>
                    <a:lstStyle/>
                    <a:p>
                      <a:pPr algn="l">
                        <a:lnSpc>
                          <a:spcPct val="115000"/>
                        </a:lnSpc>
                        <a:spcAft>
                          <a:spcPts val="0"/>
                        </a:spcAft>
                      </a:pPr>
                      <a:r>
                        <a:rPr lang="pl-PL" sz="1400" dirty="0">
                          <a:solidFill>
                            <a:schemeClr val="tx1"/>
                          </a:solidFill>
                          <a:effectLst/>
                          <a:latin typeface="Times New Roman"/>
                          <a:ea typeface="Calibri"/>
                        </a:rPr>
                        <a:t>Rozporządzenie Ministra Edukacji Narodowej </a:t>
                      </a:r>
                      <a:r>
                        <a:rPr lang="pl-PL" sz="1400" dirty="0" smtClean="0">
                          <a:solidFill>
                            <a:schemeClr val="tx1"/>
                          </a:solidFill>
                          <a:effectLst/>
                          <a:latin typeface="Times New Roman"/>
                          <a:ea typeface="Calibri"/>
                        </a:rPr>
                        <a:t/>
                      </a:r>
                      <a:br>
                        <a:rPr lang="pl-PL" sz="1400" dirty="0" smtClean="0">
                          <a:solidFill>
                            <a:schemeClr val="tx1"/>
                          </a:solidFill>
                          <a:effectLst/>
                          <a:latin typeface="Times New Roman"/>
                          <a:ea typeface="Calibri"/>
                        </a:rPr>
                      </a:br>
                      <a:r>
                        <a:rPr lang="pl-PL" sz="1400" dirty="0" smtClean="0">
                          <a:solidFill>
                            <a:schemeClr val="tx1"/>
                          </a:solidFill>
                          <a:effectLst/>
                          <a:latin typeface="Times New Roman"/>
                          <a:ea typeface="Calibri"/>
                        </a:rPr>
                        <a:t>z </a:t>
                      </a:r>
                      <a:r>
                        <a:rPr lang="pl-PL" sz="1400" dirty="0">
                          <a:solidFill>
                            <a:schemeClr val="tx1"/>
                          </a:solidFill>
                          <a:effectLst/>
                          <a:latin typeface="Times New Roman"/>
                          <a:ea typeface="Calibri"/>
                        </a:rPr>
                        <a:t>dnia 3 </a:t>
                      </a:r>
                      <a:r>
                        <a:rPr lang="pl-PL" sz="1400" dirty="0" smtClean="0">
                          <a:solidFill>
                            <a:schemeClr val="tx1"/>
                          </a:solidFill>
                          <a:effectLst/>
                          <a:latin typeface="Times New Roman"/>
                          <a:ea typeface="Calibri"/>
                        </a:rPr>
                        <a:t>sierpnia 2017 </a:t>
                      </a:r>
                      <a:r>
                        <a:rPr lang="pl-PL" sz="1400" dirty="0">
                          <a:solidFill>
                            <a:schemeClr val="tx1"/>
                          </a:solidFill>
                          <a:effectLst/>
                          <a:latin typeface="Times New Roman"/>
                          <a:ea typeface="Calibri"/>
                        </a:rPr>
                        <a:t>r. w sprawie </a:t>
                      </a:r>
                      <a:r>
                        <a:rPr lang="pl-PL" sz="1400" dirty="0" smtClean="0">
                          <a:solidFill>
                            <a:schemeClr val="tx1"/>
                          </a:solidFill>
                          <a:effectLst/>
                          <a:latin typeface="Times New Roman"/>
                          <a:ea typeface="Calibri"/>
                        </a:rPr>
                        <a:t>oceniania,</a:t>
                      </a:r>
                      <a:r>
                        <a:rPr lang="pl-PL" sz="1400" baseline="0" dirty="0" smtClean="0">
                          <a:solidFill>
                            <a:schemeClr val="tx1"/>
                          </a:solidFill>
                          <a:effectLst/>
                          <a:latin typeface="Times New Roman"/>
                          <a:ea typeface="Calibri"/>
                        </a:rPr>
                        <a:t> </a:t>
                      </a:r>
                      <a:r>
                        <a:rPr lang="pl-PL" sz="1400" dirty="0" smtClean="0">
                          <a:solidFill>
                            <a:schemeClr val="tx1"/>
                          </a:solidFill>
                          <a:effectLst/>
                          <a:latin typeface="Times New Roman"/>
                          <a:ea typeface="Calibri"/>
                        </a:rPr>
                        <a:t>klasyfikowania </a:t>
                      </a:r>
                      <a:r>
                        <a:rPr lang="pl-PL" sz="1400" dirty="0">
                          <a:solidFill>
                            <a:schemeClr val="tx1"/>
                          </a:solidFill>
                          <a:effectLst/>
                          <a:latin typeface="Times New Roman"/>
                          <a:ea typeface="Calibri"/>
                        </a:rPr>
                        <a:t>i promowania uczniów </a:t>
                      </a:r>
                      <a:r>
                        <a:rPr lang="pl-PL" sz="1400" dirty="0" smtClean="0">
                          <a:solidFill>
                            <a:schemeClr val="tx1"/>
                          </a:solidFill>
                          <a:effectLst/>
                          <a:latin typeface="Times New Roman"/>
                          <a:ea typeface="Calibri"/>
                        </a:rPr>
                        <a:t/>
                      </a:r>
                      <a:br>
                        <a:rPr lang="pl-PL" sz="1400" dirty="0" smtClean="0">
                          <a:solidFill>
                            <a:schemeClr val="tx1"/>
                          </a:solidFill>
                          <a:effectLst/>
                          <a:latin typeface="Times New Roman"/>
                          <a:ea typeface="Calibri"/>
                        </a:rPr>
                      </a:br>
                      <a:r>
                        <a:rPr lang="pl-PL" sz="1400" dirty="0" smtClean="0">
                          <a:solidFill>
                            <a:schemeClr val="tx1"/>
                          </a:solidFill>
                          <a:effectLst/>
                          <a:latin typeface="Times New Roman"/>
                          <a:ea typeface="Calibri"/>
                        </a:rPr>
                        <a:t>i </a:t>
                      </a:r>
                      <a:r>
                        <a:rPr lang="pl-PL" sz="1400" dirty="0">
                          <a:solidFill>
                            <a:schemeClr val="tx1"/>
                          </a:solidFill>
                          <a:effectLst/>
                          <a:latin typeface="Times New Roman"/>
                          <a:ea typeface="Calibri"/>
                        </a:rPr>
                        <a:t>słuchaczy w szkołach publicznych.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pl-PL" sz="1400" dirty="0">
                          <a:solidFill>
                            <a:schemeClr val="tx1"/>
                          </a:solidFill>
                          <a:effectLst/>
                          <a:latin typeface="Times New Roman"/>
                          <a:ea typeface="Calibri"/>
                        </a:rPr>
                        <a:t>2017 r., </a:t>
                      </a:r>
                      <a:r>
                        <a:rPr lang="pl-PL" sz="1400" dirty="0" smtClean="0">
                          <a:solidFill>
                            <a:schemeClr val="tx1"/>
                          </a:solidFill>
                          <a:effectLst/>
                          <a:latin typeface="Times New Roman"/>
                          <a:ea typeface="Calibri"/>
                        </a:rPr>
                        <a:t>poz.1534</a:t>
                      </a:r>
                      <a:endParaRPr lang="pl-PL" sz="140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pl-PL" sz="1400" kern="1200" dirty="0" smtClean="0">
                          <a:solidFill>
                            <a:schemeClr val="dk1"/>
                          </a:solidFill>
                          <a:effectLst/>
                          <a:latin typeface="Times New Roman" panose="02020603050405020304" pitchFamily="18" charset="0"/>
                          <a:ea typeface="+mn-ea"/>
                          <a:cs typeface="Times New Roman" panose="02020603050405020304" pitchFamily="18" charset="0"/>
                        </a:rPr>
                        <a:t>Obowiązuje tylko w szkołach o których mowa w art. 18 </a:t>
                      </a:r>
                      <a:br>
                        <a:rPr lang="pl-PL" sz="1400" kern="1200" dirty="0" smtClean="0">
                          <a:solidFill>
                            <a:schemeClr val="dk1"/>
                          </a:solidFill>
                          <a:effectLst/>
                          <a:latin typeface="Times New Roman" panose="02020603050405020304" pitchFamily="18" charset="0"/>
                          <a:ea typeface="+mn-ea"/>
                          <a:cs typeface="Times New Roman" panose="02020603050405020304" pitchFamily="18" charset="0"/>
                        </a:rPr>
                      </a:br>
                      <a:r>
                        <a:rPr lang="pl-PL" sz="1400" kern="1200" dirty="0" smtClean="0">
                          <a:solidFill>
                            <a:schemeClr val="dk1"/>
                          </a:solidFill>
                          <a:effectLst/>
                          <a:latin typeface="Times New Roman" panose="02020603050405020304" pitchFamily="18" charset="0"/>
                          <a:ea typeface="+mn-ea"/>
                          <a:cs typeface="Times New Roman" panose="02020603050405020304" pitchFamily="18" charset="0"/>
                        </a:rPr>
                        <a:t>ust. 1 ustawy z dnia 14 grudnia 2016 r. – Prawo oświatowe (Dz. U. z 2017 r. poz. 59 i 949).</a:t>
                      </a:r>
                      <a:endParaRPr lang="pl-PL"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182415">
                <a:tc>
                  <a:txBody>
                    <a:bodyPr/>
                    <a:lstStyle/>
                    <a:p>
                      <a:pPr>
                        <a:lnSpc>
                          <a:spcPct val="115000"/>
                        </a:lnSpc>
                        <a:spcAft>
                          <a:spcPts val="0"/>
                        </a:spcAft>
                      </a:pPr>
                      <a:r>
                        <a:rPr lang="pl-PL" sz="1400" dirty="0">
                          <a:solidFill>
                            <a:schemeClr val="tx1"/>
                          </a:solidFill>
                          <a:effectLst/>
                          <a:latin typeface="Times New Roman"/>
                          <a:ea typeface="Calibri"/>
                        </a:rPr>
                        <a:t>Rozporządzenie Ministra Edukacji Narodowej </a:t>
                      </a:r>
                      <a:r>
                        <a:rPr lang="pl-PL" sz="1400" dirty="0" smtClean="0">
                          <a:solidFill>
                            <a:schemeClr val="tx1"/>
                          </a:solidFill>
                          <a:effectLst/>
                          <a:latin typeface="Times New Roman"/>
                          <a:ea typeface="Calibri"/>
                        </a:rPr>
                        <a:t/>
                      </a:r>
                      <a:br>
                        <a:rPr lang="pl-PL" sz="1400" dirty="0" smtClean="0">
                          <a:solidFill>
                            <a:schemeClr val="tx1"/>
                          </a:solidFill>
                          <a:effectLst/>
                          <a:latin typeface="Times New Roman"/>
                          <a:ea typeface="Calibri"/>
                        </a:rPr>
                      </a:br>
                      <a:r>
                        <a:rPr lang="pl-PL" sz="1400" dirty="0" smtClean="0">
                          <a:solidFill>
                            <a:schemeClr val="tx1"/>
                          </a:solidFill>
                          <a:effectLst/>
                          <a:latin typeface="Times New Roman"/>
                          <a:ea typeface="Calibri"/>
                        </a:rPr>
                        <a:t>z </a:t>
                      </a:r>
                      <a:r>
                        <a:rPr lang="pl-PL" sz="1400" dirty="0">
                          <a:solidFill>
                            <a:schemeClr val="tx1"/>
                          </a:solidFill>
                          <a:effectLst/>
                          <a:latin typeface="Times New Roman"/>
                          <a:ea typeface="Calibri"/>
                        </a:rPr>
                        <a:t>dnia 8 sierpnia 2017 r. w sprawie przypadków, w których do publicznej lub niepublicznej szkoły dla dorosłych można przyjąć osobę, która ukończyła 16 albo 15 lat, oraz przypadków, </a:t>
                      </a:r>
                      <a:r>
                        <a:rPr lang="pl-PL" sz="1400" dirty="0" smtClean="0">
                          <a:solidFill>
                            <a:schemeClr val="tx1"/>
                          </a:solidFill>
                          <a:effectLst/>
                          <a:latin typeface="Times New Roman"/>
                          <a:ea typeface="Calibri"/>
                        </a:rPr>
                        <a:t/>
                      </a:r>
                      <a:br>
                        <a:rPr lang="pl-PL" sz="1400" dirty="0" smtClean="0">
                          <a:solidFill>
                            <a:schemeClr val="tx1"/>
                          </a:solidFill>
                          <a:effectLst/>
                          <a:latin typeface="Times New Roman"/>
                          <a:ea typeface="Calibri"/>
                        </a:rPr>
                      </a:br>
                      <a:r>
                        <a:rPr lang="pl-PL" sz="1400" dirty="0" smtClean="0">
                          <a:solidFill>
                            <a:schemeClr val="tx1"/>
                          </a:solidFill>
                          <a:effectLst/>
                          <a:latin typeface="Times New Roman"/>
                          <a:ea typeface="Calibri"/>
                        </a:rPr>
                        <a:t>w </a:t>
                      </a:r>
                      <a:r>
                        <a:rPr lang="pl-PL" sz="1400" dirty="0">
                          <a:solidFill>
                            <a:schemeClr val="tx1"/>
                          </a:solidFill>
                          <a:effectLst/>
                          <a:latin typeface="Times New Roman"/>
                          <a:ea typeface="Calibri"/>
                        </a:rPr>
                        <a:t>których osoba, która ukończyła ośmioletnią </a:t>
                      </a:r>
                      <a:r>
                        <a:rPr lang="pl-PL" sz="1400" dirty="0" smtClean="0">
                          <a:solidFill>
                            <a:schemeClr val="tx1"/>
                          </a:solidFill>
                          <a:effectLst/>
                          <a:latin typeface="Times New Roman"/>
                          <a:ea typeface="Calibri"/>
                        </a:rPr>
                        <a:t>szkołę podstawową</a:t>
                      </a:r>
                      <a:r>
                        <a:rPr lang="pl-PL" sz="1400" dirty="0">
                          <a:solidFill>
                            <a:schemeClr val="tx1"/>
                          </a:solidFill>
                          <a:effectLst/>
                          <a:latin typeface="Times New Roman"/>
                          <a:ea typeface="Calibri"/>
                        </a:rPr>
                        <a:t>, może spełniać obowiązek nauki przez uczęszczanie na kwalifikacyjny kurs </a:t>
                      </a:r>
                      <a:r>
                        <a:rPr lang="pl-PL" sz="1400" dirty="0" smtClean="0">
                          <a:solidFill>
                            <a:schemeClr val="tx1"/>
                          </a:solidFill>
                          <a:effectLst/>
                          <a:latin typeface="Times New Roman"/>
                          <a:ea typeface="Calibri"/>
                        </a:rPr>
                        <a:t>zawodowy.</a:t>
                      </a:r>
                      <a:endParaRPr lang="pl-PL" sz="1400"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400">
                          <a:solidFill>
                            <a:schemeClr val="tx1"/>
                          </a:solidFill>
                          <a:effectLst/>
                          <a:latin typeface="Times New Roman"/>
                          <a:ea typeface="Calibri"/>
                        </a:rPr>
                        <a:t>2017 r., poz. 1562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pl-PL" sz="1400" dirty="0">
                          <a:solidFill>
                            <a:schemeClr val="tx1"/>
                          </a:solidFill>
                          <a:effectLst/>
                          <a:latin typeface="Times New Roman"/>
                          <a:ea typeface="Calibri"/>
                        </a:rPr>
                        <a:t>Na podstawie delegacji wynikającej z art. 36 ust. 16 ustawy z dnia 14 grudnia 2016 r. – Prawo oświatowe.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247556926"/>
              </p:ext>
            </p:extLst>
          </p:nvPr>
        </p:nvGraphicFramePr>
        <p:xfrm>
          <a:off x="0" y="5805264"/>
          <a:ext cx="9906000" cy="1182415"/>
        </p:xfrm>
        <a:graphic>
          <a:graphicData uri="http://schemas.openxmlformats.org/drawingml/2006/table">
            <a:tbl>
              <a:tblPr firstRow="1" firstCol="1" bandRow="1">
                <a:tableStyleId>{F2DE63D5-997A-4646-A377-4702673A728D}</a:tableStyleId>
              </a:tblPr>
              <a:tblGrid>
                <a:gridCol w="7154958"/>
                <a:gridCol w="2751042"/>
              </a:tblGrid>
              <a:tr h="1182415">
                <a:tc>
                  <a:txBody>
                    <a:bodyPr/>
                    <a:lstStyle/>
                    <a:p>
                      <a:pPr algn="just">
                        <a:lnSpc>
                          <a:spcPct val="100000"/>
                        </a:lnSpc>
                        <a:spcAft>
                          <a:spcPts val="1000"/>
                        </a:spcAft>
                      </a:pPr>
                      <a:r>
                        <a:rPr lang="pl-PL" sz="1400" b="1" dirty="0">
                          <a:solidFill>
                            <a:schemeClr val="tx1"/>
                          </a:solidFill>
                          <a:effectLst/>
                          <a:latin typeface="Times New Roman"/>
                          <a:ea typeface="Times New Roman"/>
                        </a:rPr>
                        <a:t>Rozporządzenie Ministra Edukacji Narodowej z dnia 8 sierpnia 2017 r. w sprawie szczegółowych warunków przechodzenia ucznia ze szkoły publicznej lub szkoły niepublicznej o uprawnieniach szkoły publicznej jednego typu do szkoły publicznej innego typu albo do szkoły publicznej tego samego typu</a:t>
                      </a:r>
                      <a:endParaRPr lang="pl-PL" sz="1400" b="1" dirty="0">
                        <a:solidFill>
                          <a:schemeClr val="tx1"/>
                        </a:solidFill>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pl-PL" sz="1400" b="1" dirty="0">
                          <a:solidFill>
                            <a:schemeClr val="tx1"/>
                          </a:solidFill>
                          <a:effectLst/>
                          <a:latin typeface="Times New Roman"/>
                          <a:ea typeface="Calibri"/>
                        </a:rPr>
                        <a:t>2017 r</a:t>
                      </a:r>
                      <a:r>
                        <a:rPr lang="pl-PL" sz="1400" b="1" dirty="0" smtClean="0">
                          <a:solidFill>
                            <a:schemeClr val="tx1"/>
                          </a:solidFill>
                          <a:effectLst/>
                          <a:latin typeface="Times New Roman"/>
                          <a:ea typeface="Calibri"/>
                        </a:rPr>
                        <a:t>., poz</a:t>
                      </a:r>
                      <a:r>
                        <a:rPr lang="pl-PL" sz="1400" b="1" dirty="0">
                          <a:solidFill>
                            <a:schemeClr val="tx1"/>
                          </a:solidFill>
                          <a:effectLst/>
                          <a:latin typeface="Times New Roman"/>
                          <a:ea typeface="Calibri"/>
                        </a:rPr>
                        <a:t>. 1546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491856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41</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smtClean="0">
                <a:solidFill>
                  <a:srgbClr val="000099"/>
                </a:solidFill>
                <a:latin typeface="Times New Roman" pitchFamily="18" charset="0"/>
                <a:cs typeface="Times New Roman" pitchFamily="18" charset="0"/>
              </a:rPr>
              <a:t>   </a:t>
            </a:r>
            <a:endParaRPr lang="pl-PL" sz="1800" dirty="0">
              <a:solidFill>
                <a:srgbClr val="000099"/>
              </a:solidFill>
              <a:latin typeface="Times New Roman" pitchFamily="18" charset="0"/>
              <a:cs typeface="Times New Roman" pitchFamily="18" charset="0"/>
            </a:endParaRPr>
          </a:p>
        </p:txBody>
      </p:sp>
      <p:sp>
        <p:nvSpPr>
          <p:cNvPr id="7" name="Prostokąt 6"/>
          <p:cNvSpPr/>
          <p:nvPr/>
        </p:nvSpPr>
        <p:spPr>
          <a:xfrm>
            <a:off x="39159" y="1297506"/>
            <a:ext cx="9906000" cy="400110"/>
          </a:xfrm>
          <a:prstGeom prst="rect">
            <a:avLst/>
          </a:prstGeom>
          <a:solidFill>
            <a:schemeClr val="bg1"/>
          </a:solidFill>
        </p:spPr>
        <p:txBody>
          <a:bodyPr wrap="square">
            <a:spAutoFit/>
          </a:bodyPr>
          <a:lstStyle/>
          <a:p>
            <a:pPr marL="742950" lvl="1" indent="-285750" algn="just">
              <a:buClr>
                <a:srgbClr val="FF0000"/>
              </a:buClr>
              <a:buFont typeface="Wingdings" panose="05000000000000000000" pitchFamily="2" charset="2"/>
              <a:buChar char="§"/>
            </a:pPr>
            <a:endParaRPr lang="pl-PL" sz="20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sp>
        <p:nvSpPr>
          <p:cNvPr id="2" name="Prostokąt 1"/>
          <p:cNvSpPr/>
          <p:nvPr/>
        </p:nvSpPr>
        <p:spPr>
          <a:xfrm>
            <a:off x="1208584" y="2567226"/>
            <a:ext cx="7416824" cy="1077218"/>
          </a:xfrm>
          <a:prstGeom prst="rect">
            <a:avLst/>
          </a:prstGeom>
        </p:spPr>
        <p:txBody>
          <a:bodyPr wrap="square">
            <a:spAutoFit/>
          </a:bodyPr>
          <a:lstStyle/>
          <a:p>
            <a:pPr algn="ctr"/>
            <a:r>
              <a:rPr lang="pl-PL" sz="3200" b="1" dirty="0">
                <a:solidFill>
                  <a:srgbClr val="0000A4"/>
                </a:solidFill>
                <a:latin typeface="Times New Roman" panose="02020603050405020304" pitchFamily="18" charset="0"/>
                <a:cs typeface="Times New Roman" panose="02020603050405020304" pitchFamily="18" charset="0"/>
              </a:rPr>
              <a:t>Zmiany w przepisach prawa oświatowego wchodzące w życie 1 września 2017 r.</a:t>
            </a:r>
            <a:endParaRPr lang="pl-PL" sz="3200" dirty="0">
              <a:solidFill>
                <a:srgbClr val="0000A4"/>
              </a:solidFill>
              <a:latin typeface="Times New Roman" panose="02020603050405020304" pitchFamily="18" charset="0"/>
              <a:cs typeface="Times New Roman" panose="02020603050405020304" pitchFamily="18" charset="0"/>
            </a:endParaRPr>
          </a:p>
        </p:txBody>
      </p:sp>
      <p:sp>
        <p:nvSpPr>
          <p:cNvPr id="8" name="Prostokąt 7"/>
          <p:cNvSpPr/>
          <p:nvPr/>
        </p:nvSpPr>
        <p:spPr>
          <a:xfrm>
            <a:off x="772200" y="3644444"/>
            <a:ext cx="8496944" cy="1077218"/>
          </a:xfrm>
          <a:prstGeom prst="rect">
            <a:avLst/>
          </a:prstGeom>
        </p:spPr>
        <p:txBody>
          <a:bodyPr wrap="square">
            <a:spAutoFit/>
          </a:bodyPr>
          <a:lstStyle/>
          <a:p>
            <a:pPr algn="ctr"/>
            <a:endParaRPr lang="pl-PL" sz="3200" b="1" dirty="0">
              <a:solidFill>
                <a:srgbClr val="0000A4"/>
              </a:solidFill>
              <a:latin typeface="Times New Roman" panose="02020603050405020304" pitchFamily="18" charset="0"/>
              <a:cs typeface="Times New Roman" panose="02020603050405020304" pitchFamily="18" charset="0"/>
            </a:endParaRPr>
          </a:p>
          <a:p>
            <a:pPr algn="ctr"/>
            <a:r>
              <a:rPr lang="pl-PL" sz="3200" b="1" dirty="0" smtClean="0">
                <a:solidFill>
                  <a:srgbClr val="0000A4"/>
                </a:solidFill>
                <a:latin typeface="Times New Roman" panose="02020603050405020304" pitchFamily="18" charset="0"/>
                <a:cs typeface="Times New Roman" panose="02020603050405020304" pitchFamily="18" charset="0"/>
              </a:rPr>
              <a:t>Akty prawne podpisane, nieopublikowane</a:t>
            </a:r>
            <a:endParaRPr lang="pl-PL" sz="3200" dirty="0">
              <a:solidFill>
                <a:srgbClr val="0000A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38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42</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2644013487"/>
              </p:ext>
            </p:extLst>
          </p:nvPr>
        </p:nvGraphicFramePr>
        <p:xfrm>
          <a:off x="0" y="1340768"/>
          <a:ext cx="9906000" cy="2952328"/>
        </p:xfrm>
        <a:graphic>
          <a:graphicData uri="http://schemas.openxmlformats.org/drawingml/2006/table">
            <a:tbl>
              <a:tblPr firstRow="1" firstCol="1" bandRow="1">
                <a:tableStyleId>{1FECB4D8-DB02-4DC6-A0A2-4F2EBAE1DC90}</a:tableStyleId>
              </a:tblPr>
              <a:tblGrid>
                <a:gridCol w="9906000"/>
              </a:tblGrid>
              <a:tr h="315875">
                <a:tc>
                  <a:txBody>
                    <a:bodyPr/>
                    <a:lstStyle/>
                    <a:p>
                      <a:pPr algn="ctr">
                        <a:lnSpc>
                          <a:spcPct val="115000"/>
                        </a:lnSpc>
                        <a:spcAft>
                          <a:spcPts val="0"/>
                        </a:spcAft>
                      </a:pPr>
                      <a:r>
                        <a:rPr lang="pl-PL" sz="1400" dirty="0">
                          <a:effectLst/>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0269">
                <a:tc>
                  <a:txBody>
                    <a:bodyPr/>
                    <a:lstStyle/>
                    <a:p>
                      <a:pPr algn="just">
                        <a:lnSpc>
                          <a:spcPct val="115000"/>
                        </a:lnSpc>
                        <a:spcAft>
                          <a:spcPts val="0"/>
                        </a:spcAft>
                      </a:pPr>
                      <a:r>
                        <a:rPr lang="pl-PL" sz="1600" dirty="0">
                          <a:effectLst/>
                          <a:latin typeface="Times New Roman"/>
                          <a:ea typeface="Calibri"/>
                        </a:rPr>
                        <a:t>Rozporządzenie Ministra Edukacji Narodowej w sprawie warunków organizowania, kształcenia, wychowania </a:t>
                      </a:r>
                      <a:r>
                        <a:rPr lang="pl-PL" sz="1600" dirty="0" smtClean="0">
                          <a:effectLst/>
                          <a:latin typeface="Times New Roman"/>
                          <a:ea typeface="Calibri"/>
                        </a:rPr>
                        <a:t/>
                      </a:r>
                      <a:br>
                        <a:rPr lang="pl-PL" sz="1600" dirty="0" smtClean="0">
                          <a:effectLst/>
                          <a:latin typeface="Times New Roman"/>
                          <a:ea typeface="Calibri"/>
                        </a:rPr>
                      </a:br>
                      <a:r>
                        <a:rPr lang="pl-PL" sz="1600" dirty="0" smtClean="0">
                          <a:effectLst/>
                          <a:latin typeface="Times New Roman"/>
                          <a:ea typeface="Calibri"/>
                        </a:rPr>
                        <a:t>i </a:t>
                      </a:r>
                      <a:r>
                        <a:rPr lang="pl-PL" sz="1600" dirty="0">
                          <a:effectLst/>
                          <a:latin typeface="Times New Roman"/>
                          <a:ea typeface="Calibri"/>
                        </a:rPr>
                        <a:t>opieki dla dzieci i młodzieży niepełnosprawnych, niedostosowanych społecznie i zagrożonych niedostosowaniem społecznym.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096">
                <a:tc>
                  <a:txBody>
                    <a:bodyPr/>
                    <a:lstStyle/>
                    <a:p>
                      <a:pPr algn="just">
                        <a:lnSpc>
                          <a:spcPct val="115000"/>
                        </a:lnSpc>
                        <a:spcAft>
                          <a:spcPts val="0"/>
                        </a:spcAft>
                      </a:pPr>
                      <a:r>
                        <a:rPr lang="pl-PL" sz="1600" dirty="0">
                          <a:effectLst/>
                          <a:latin typeface="Times New Roman"/>
                          <a:ea typeface="Calibri"/>
                        </a:rPr>
                        <a:t>Rozporządzenie Ministra Edukacji Narodowej w sprawie zasad udzielania i organizacji pomocy psychologiczno-pedagogicznej w publicznych przedszkolach, szkołach i placówkach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algn="just">
                        <a:lnSpc>
                          <a:spcPct val="115000"/>
                        </a:lnSpc>
                        <a:spcAft>
                          <a:spcPts val="0"/>
                        </a:spcAft>
                      </a:pPr>
                      <a:r>
                        <a:rPr lang="pl-PL" sz="1600" dirty="0">
                          <a:effectLst/>
                          <a:latin typeface="Times New Roman"/>
                          <a:ea typeface="Calibri"/>
                        </a:rPr>
                        <a:t>Rozporządzenie Ministra Edukacji Narodowej w sprawie indywidualnego obowiązkowego rocznego przygotowania przedszkolnego dzieci i indywidualnego nauczania dzieci i młodzieży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737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43</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smtClean="0">
                <a:solidFill>
                  <a:srgbClr val="000099"/>
                </a:solidFill>
                <a:latin typeface="Times New Roman" pitchFamily="18" charset="0"/>
                <a:cs typeface="Times New Roman" pitchFamily="18" charset="0"/>
              </a:rPr>
              <a:t>   </a:t>
            </a:r>
            <a:endParaRPr lang="pl-PL" sz="1800" dirty="0">
              <a:solidFill>
                <a:srgbClr val="000099"/>
              </a:solidFill>
              <a:latin typeface="Times New Roman" pitchFamily="18" charset="0"/>
              <a:cs typeface="Times New Roman" pitchFamily="18" charset="0"/>
            </a:endParaRPr>
          </a:p>
        </p:txBody>
      </p:sp>
      <p:sp>
        <p:nvSpPr>
          <p:cNvPr id="7" name="Prostokąt 6"/>
          <p:cNvSpPr/>
          <p:nvPr/>
        </p:nvSpPr>
        <p:spPr>
          <a:xfrm>
            <a:off x="39159" y="1297506"/>
            <a:ext cx="9906000" cy="400110"/>
          </a:xfrm>
          <a:prstGeom prst="rect">
            <a:avLst/>
          </a:prstGeom>
          <a:solidFill>
            <a:schemeClr val="bg1"/>
          </a:solidFill>
        </p:spPr>
        <p:txBody>
          <a:bodyPr wrap="square">
            <a:spAutoFit/>
          </a:bodyPr>
          <a:lstStyle/>
          <a:p>
            <a:pPr marL="742950" lvl="1" indent="-285750" algn="just">
              <a:buClr>
                <a:srgbClr val="FF0000"/>
              </a:buClr>
              <a:buFont typeface="Wingdings" panose="05000000000000000000" pitchFamily="2" charset="2"/>
              <a:buChar char="§"/>
            </a:pPr>
            <a:endParaRPr lang="pl-PL" sz="20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sp>
        <p:nvSpPr>
          <p:cNvPr id="8" name="Prostokąt 7"/>
          <p:cNvSpPr/>
          <p:nvPr/>
        </p:nvSpPr>
        <p:spPr>
          <a:xfrm>
            <a:off x="795880" y="2118811"/>
            <a:ext cx="8496944" cy="2308324"/>
          </a:xfrm>
          <a:prstGeom prst="rect">
            <a:avLst/>
          </a:prstGeom>
        </p:spPr>
        <p:txBody>
          <a:bodyPr wrap="square">
            <a:spAutoFit/>
          </a:bodyPr>
          <a:lstStyle/>
          <a:p>
            <a:pPr algn="ctr">
              <a:lnSpc>
                <a:spcPct val="150000"/>
              </a:lnSpc>
            </a:pPr>
            <a:r>
              <a:rPr lang="pl-PL" sz="3200" b="1" dirty="0" smtClean="0">
                <a:solidFill>
                  <a:srgbClr val="0000A3"/>
                </a:solidFill>
                <a:latin typeface="Times" panose="02020603050405020304" pitchFamily="18" charset="0"/>
                <a:cs typeface="Times" panose="02020603050405020304" pitchFamily="18" charset="0"/>
              </a:rPr>
              <a:t>Przewidywane </a:t>
            </a:r>
            <a:r>
              <a:rPr lang="pl-PL" sz="3200" b="1" dirty="0">
                <a:solidFill>
                  <a:srgbClr val="0000A3"/>
                </a:solidFill>
                <a:latin typeface="Times" panose="02020603050405020304" pitchFamily="18" charset="0"/>
                <a:cs typeface="Times" panose="02020603050405020304" pitchFamily="18" charset="0"/>
              </a:rPr>
              <a:t>zmiany w wybranych przepisach prawa oświatowego, </a:t>
            </a:r>
            <a:r>
              <a:rPr lang="pl-PL" sz="3200" b="1" dirty="0" smtClean="0">
                <a:solidFill>
                  <a:srgbClr val="0000A3"/>
                </a:solidFill>
                <a:latin typeface="Times" panose="02020603050405020304" pitchFamily="18" charset="0"/>
                <a:cs typeface="Times" panose="02020603050405020304" pitchFamily="18" charset="0"/>
              </a:rPr>
              <a:t/>
            </a:r>
            <a:br>
              <a:rPr lang="pl-PL" sz="3200" b="1" dirty="0" smtClean="0">
                <a:solidFill>
                  <a:srgbClr val="0000A3"/>
                </a:solidFill>
                <a:latin typeface="Times" panose="02020603050405020304" pitchFamily="18" charset="0"/>
                <a:cs typeface="Times" panose="02020603050405020304" pitchFamily="18" charset="0"/>
              </a:rPr>
            </a:br>
            <a:r>
              <a:rPr lang="pl-PL" sz="3200" b="1" dirty="0" smtClean="0">
                <a:solidFill>
                  <a:srgbClr val="0000A3"/>
                </a:solidFill>
                <a:latin typeface="Times" panose="02020603050405020304" pitchFamily="18" charset="0"/>
                <a:cs typeface="Times" panose="02020603050405020304" pitchFamily="18" charset="0"/>
              </a:rPr>
              <a:t>będące aktualnie w </a:t>
            </a:r>
            <a:r>
              <a:rPr lang="pl-PL" sz="3200" b="1" dirty="0">
                <a:solidFill>
                  <a:srgbClr val="0000A3"/>
                </a:solidFill>
                <a:latin typeface="Times" panose="02020603050405020304" pitchFamily="18" charset="0"/>
                <a:cs typeface="Times" panose="02020603050405020304" pitchFamily="18" charset="0"/>
              </a:rPr>
              <a:t>fazie </a:t>
            </a:r>
            <a:r>
              <a:rPr lang="pl-PL" sz="3200" b="1" dirty="0" smtClean="0">
                <a:solidFill>
                  <a:srgbClr val="0000A3"/>
                </a:solidFill>
                <a:latin typeface="Times" panose="02020603050405020304" pitchFamily="18" charset="0"/>
                <a:cs typeface="Times" panose="02020603050405020304" pitchFamily="18" charset="0"/>
              </a:rPr>
              <a:t>procedowania</a:t>
            </a:r>
            <a:endParaRPr lang="pl-PL" sz="3200" dirty="0">
              <a:solidFill>
                <a:srgbClr val="0000A3"/>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395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44</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540518336"/>
              </p:ext>
            </p:extLst>
          </p:nvPr>
        </p:nvGraphicFramePr>
        <p:xfrm>
          <a:off x="0" y="1185312"/>
          <a:ext cx="9906000" cy="5573995"/>
        </p:xfrm>
        <a:graphic>
          <a:graphicData uri="http://schemas.openxmlformats.org/drawingml/2006/table">
            <a:tbl>
              <a:tblPr firstRow="1" firstCol="1" bandRow="1">
                <a:tableStyleId>{10A1B5D5-9B99-4C35-A422-299274C87663}</a:tableStyleId>
              </a:tblPr>
              <a:tblGrid>
                <a:gridCol w="9906000"/>
              </a:tblGrid>
              <a:tr h="315875">
                <a:tc>
                  <a:txBody>
                    <a:bodyPr/>
                    <a:lstStyle/>
                    <a:p>
                      <a:pPr algn="ctr">
                        <a:lnSpc>
                          <a:spcPct val="115000"/>
                        </a:lnSpc>
                        <a:spcAft>
                          <a:spcPts val="0"/>
                        </a:spcAft>
                      </a:pPr>
                      <a:r>
                        <a:rPr lang="pl-PL" sz="1400" dirty="0">
                          <a:effectLst/>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tc>
              </a:tr>
              <a:tr h="271629">
                <a:tc>
                  <a:txBody>
                    <a:bodyPr/>
                    <a:lstStyle/>
                    <a:p>
                      <a:pPr>
                        <a:lnSpc>
                          <a:spcPct val="115000"/>
                        </a:lnSpc>
                        <a:spcAft>
                          <a:spcPts val="0"/>
                        </a:spcAft>
                      </a:pPr>
                      <a:r>
                        <a:rPr lang="pl-PL" sz="1600" b="1" dirty="0">
                          <a:effectLst/>
                          <a:latin typeface="Times" panose="02020603050405020304" pitchFamily="18" charset="0"/>
                          <a:ea typeface="Calibri"/>
                          <a:cs typeface="Times" panose="02020603050405020304" pitchFamily="18" charset="0"/>
                        </a:rPr>
                        <a:t>Rozporządzenie Ministra Edukacji Narodowej w sprawie organizacji roku </a:t>
                      </a:r>
                      <a:r>
                        <a:rPr lang="pl-PL" sz="1600" b="1" dirty="0" smtClean="0">
                          <a:effectLst/>
                          <a:latin typeface="Times" panose="02020603050405020304" pitchFamily="18" charset="0"/>
                          <a:ea typeface="Calibri"/>
                          <a:cs typeface="Times" panose="02020603050405020304" pitchFamily="18" charset="0"/>
                        </a:rPr>
                        <a:t>szkolnego</a:t>
                      </a:r>
                      <a:endParaRPr lang="pl-PL" sz="1600" b="1" dirty="0">
                        <a:effectLst/>
                        <a:latin typeface="Times" panose="02020603050405020304" pitchFamily="18" charset="0"/>
                        <a:ea typeface="Calibri"/>
                        <a:cs typeface="Times" panose="02020603050405020304" pitchFamily="18" charset="0"/>
                      </a:endParaRPr>
                    </a:p>
                  </a:txBody>
                  <a:tcPr marL="68580" marR="68580" marT="0" marB="0"/>
                </a:tc>
              </a:tr>
              <a:tr h="576064">
                <a:tc>
                  <a:txBody>
                    <a:bodyPr/>
                    <a:lstStyle/>
                    <a:p>
                      <a:pPr algn="just">
                        <a:lnSpc>
                          <a:spcPct val="100000"/>
                        </a:lnSpc>
                        <a:spcBef>
                          <a:spcPts val="600"/>
                        </a:spcBef>
                        <a:spcAft>
                          <a:spcPts val="1800"/>
                        </a:spcAft>
                      </a:pPr>
                      <a:r>
                        <a:rPr lang="pl-PL" sz="1600" b="1" dirty="0">
                          <a:effectLst/>
                          <a:latin typeface="Times" panose="02020603050405020304" pitchFamily="18" charset="0"/>
                          <a:ea typeface="Times New Roman"/>
                          <a:cs typeface="Times" panose="02020603050405020304" pitchFamily="18" charset="0"/>
                        </a:rPr>
                        <a:t>Rozporządzenie Ministra Edukacji Narodowej zmieniające rozporządzenie w sprawie szczegółowych zasad działania publicznych poradni </a:t>
                      </a:r>
                      <a:r>
                        <a:rPr lang="pl-PL" sz="1600" b="1" dirty="0" smtClean="0">
                          <a:effectLst/>
                          <a:latin typeface="Times" panose="02020603050405020304" pitchFamily="18" charset="0"/>
                          <a:ea typeface="Times New Roman"/>
                          <a:cs typeface="Times" panose="02020603050405020304" pitchFamily="18" charset="0"/>
                        </a:rPr>
                        <a:t>psychologiczno-pedagogicznych</a:t>
                      </a:r>
                      <a:endParaRPr lang="pl-PL" sz="1600" b="1" dirty="0">
                        <a:effectLst/>
                        <a:latin typeface="Times" panose="02020603050405020304" pitchFamily="18" charset="0"/>
                        <a:ea typeface="Times New Roman"/>
                        <a:cs typeface="Times" panose="02020603050405020304" pitchFamily="18" charset="0"/>
                      </a:endParaRPr>
                    </a:p>
                  </a:txBody>
                  <a:tcPr marL="68580" marR="68580" marT="0" marB="0"/>
                </a:tc>
              </a:tr>
              <a:tr h="576064">
                <a:tc>
                  <a:txBody>
                    <a:bodyPr/>
                    <a:lstStyle/>
                    <a:p>
                      <a:pPr algn="just">
                        <a:lnSpc>
                          <a:spcPct val="100000"/>
                        </a:lnSpc>
                        <a:spcBef>
                          <a:spcPts val="600"/>
                        </a:spcBef>
                        <a:spcAft>
                          <a:spcPts val="1800"/>
                        </a:spcAft>
                      </a:pPr>
                      <a:r>
                        <a:rPr lang="pl-PL" sz="1600" b="1" dirty="0">
                          <a:effectLst/>
                          <a:latin typeface="Times" panose="02020603050405020304" pitchFamily="18" charset="0"/>
                          <a:ea typeface="Times New Roman"/>
                          <a:cs typeface="Times" panose="02020603050405020304" pitchFamily="18" charset="0"/>
                        </a:rPr>
                        <a:t>Rozporządzenie Ministra Edukacji Narodowej w sprawie orzeczeń i opinii wydawanych przez zespoły orzekające działające w publicznych poradniach </a:t>
                      </a:r>
                      <a:r>
                        <a:rPr lang="pl-PL" sz="1600" b="1" dirty="0" smtClean="0">
                          <a:effectLst/>
                          <a:latin typeface="Times" panose="02020603050405020304" pitchFamily="18" charset="0"/>
                          <a:ea typeface="Times New Roman"/>
                          <a:cs typeface="Times" panose="02020603050405020304" pitchFamily="18" charset="0"/>
                        </a:rPr>
                        <a:t>psychologiczno‑pedagogicznych</a:t>
                      </a:r>
                      <a:endParaRPr lang="pl-PL" sz="1600" b="1" dirty="0">
                        <a:effectLst/>
                        <a:latin typeface="Times" panose="02020603050405020304" pitchFamily="18" charset="0"/>
                        <a:ea typeface="Times New Roman"/>
                        <a:cs typeface="Times" panose="02020603050405020304" pitchFamily="18" charset="0"/>
                      </a:endParaRPr>
                    </a:p>
                  </a:txBody>
                  <a:tcPr marL="68580" marR="68580" marT="0" marB="0"/>
                </a:tc>
              </a:tr>
              <a:tr h="360040">
                <a:tc>
                  <a:txBody>
                    <a:bodyPr/>
                    <a:lstStyle/>
                    <a:p>
                      <a:pPr algn="just">
                        <a:lnSpc>
                          <a:spcPct val="115000"/>
                        </a:lnSpc>
                        <a:spcAft>
                          <a:spcPts val="0"/>
                        </a:spcAft>
                      </a:pPr>
                      <a:r>
                        <a:rPr lang="pl-PL" sz="1600" b="1" dirty="0">
                          <a:effectLst/>
                          <a:latin typeface="Times" panose="02020603050405020304" pitchFamily="18" charset="0"/>
                          <a:ea typeface="Calibri"/>
                          <a:cs typeface="Times" panose="02020603050405020304" pitchFamily="18" charset="0"/>
                        </a:rPr>
                        <a:t>Rozporządzenie Ministra Edukacji Narodowej w sprawie w sprawie wczesnego wspomagania rozwoju dzieci</a:t>
                      </a:r>
                      <a:r>
                        <a:rPr lang="pl-PL" sz="1600" b="1" dirty="0" smtClean="0">
                          <a:effectLst/>
                          <a:latin typeface="Times" panose="02020603050405020304" pitchFamily="18" charset="0"/>
                          <a:ea typeface="Calibri"/>
                          <a:cs typeface="Times" panose="02020603050405020304" pitchFamily="18" charset="0"/>
                        </a:rPr>
                        <a:t>.</a:t>
                      </a:r>
                      <a:endParaRPr lang="pl-PL" sz="1600" b="1" dirty="0">
                        <a:effectLst/>
                        <a:latin typeface="Times" panose="02020603050405020304" pitchFamily="18" charset="0"/>
                        <a:ea typeface="Calibri"/>
                        <a:cs typeface="Times" panose="02020603050405020304" pitchFamily="18" charset="0"/>
                      </a:endParaRPr>
                    </a:p>
                  </a:txBody>
                  <a:tcPr marL="68580" marR="68580" marT="0" marB="0"/>
                </a:tc>
              </a:tr>
              <a:tr h="504056">
                <a:tc>
                  <a:txBody>
                    <a:bodyPr/>
                    <a:lstStyle/>
                    <a:p>
                      <a:pPr algn="just">
                        <a:lnSpc>
                          <a:spcPct val="100000"/>
                        </a:lnSpc>
                        <a:spcAft>
                          <a:spcPts val="0"/>
                        </a:spcAft>
                      </a:pPr>
                      <a:r>
                        <a:rPr lang="pl-PL" sz="1600" b="1" dirty="0">
                          <a:effectLst/>
                          <a:latin typeface="Times" panose="02020603050405020304" pitchFamily="18" charset="0"/>
                          <a:ea typeface="Calibri"/>
                          <a:cs typeface="Times" panose="02020603050405020304" pitchFamily="18" charset="0"/>
                        </a:rPr>
                        <a:t>Rozporządzenie Ministra Edukacji Narodowej w sprawie </a:t>
                      </a:r>
                      <a:r>
                        <a:rPr lang="pl-PL" sz="1600" b="1" dirty="0">
                          <a:effectLst/>
                          <a:latin typeface="Times" panose="02020603050405020304" pitchFamily="18" charset="0"/>
                          <a:ea typeface="Times New Roman"/>
                          <a:cs typeface="Times" panose="02020603050405020304" pitchFamily="18" charset="0"/>
                        </a:rPr>
                        <a:t>w sprawie </a:t>
                      </a:r>
                      <a:r>
                        <a:rPr lang="pl-PL" sz="1600" b="1" dirty="0" smtClean="0">
                          <a:effectLst/>
                          <a:latin typeface="Times" panose="02020603050405020304" pitchFamily="18" charset="0"/>
                          <a:ea typeface="Times New Roman"/>
                          <a:cs typeface="Times" panose="02020603050405020304" pitchFamily="18" charset="0"/>
                        </a:rPr>
                        <a:t>podstawy </a:t>
                      </a:r>
                      <a:r>
                        <a:rPr lang="pl-PL" sz="1600" b="1" dirty="0">
                          <a:effectLst/>
                          <a:latin typeface="Times" panose="02020603050405020304" pitchFamily="18" charset="0"/>
                          <a:ea typeface="Times New Roman"/>
                          <a:cs typeface="Times" panose="02020603050405020304" pitchFamily="18" charset="0"/>
                        </a:rPr>
                        <a:t>programowej kształcenia ogólnego dla liceum ogólnokształcącego, technikum oraz branżowej szkoły II stopnia </a:t>
                      </a:r>
                      <a:r>
                        <a:rPr lang="pl-PL" sz="1600" b="1" dirty="0">
                          <a:effectLst/>
                          <a:latin typeface="Times" panose="02020603050405020304" pitchFamily="18" charset="0"/>
                          <a:ea typeface="Calibri"/>
                          <a:cs typeface="Times" panose="02020603050405020304" pitchFamily="18" charset="0"/>
                        </a:rPr>
                        <a:t> </a:t>
                      </a:r>
                    </a:p>
                  </a:txBody>
                  <a:tcPr marL="68580" marR="68580" marT="0" marB="0"/>
                </a:tc>
              </a:tr>
              <a:tr h="360040">
                <a:tc>
                  <a:txBody>
                    <a:bodyPr/>
                    <a:lstStyle/>
                    <a:p>
                      <a:pPr algn="just">
                        <a:lnSpc>
                          <a:spcPct val="115000"/>
                        </a:lnSpc>
                        <a:spcAft>
                          <a:spcPts val="0"/>
                        </a:spcAft>
                      </a:pPr>
                      <a:r>
                        <a:rPr lang="pl-PL" sz="1600" dirty="0">
                          <a:effectLst/>
                          <a:latin typeface="Times New Roman" panose="02020603050405020304" pitchFamily="18" charset="0"/>
                          <a:ea typeface="Calibri"/>
                          <a:cs typeface="Times New Roman" panose="02020603050405020304" pitchFamily="18" charset="0"/>
                        </a:rPr>
                        <a:t>Rozporządzenie Ministra Edukacji Narodowej w sprawie nadzoru pedagogicznego.</a:t>
                      </a:r>
                    </a:p>
                  </a:txBody>
                  <a:tcPr marL="68580" marR="68580" marT="0" marB="0"/>
                </a:tc>
              </a:tr>
              <a:tr h="576064">
                <a:tc>
                  <a:txBody>
                    <a:bodyPr/>
                    <a:lstStyle/>
                    <a:p>
                      <a:pPr algn="just">
                        <a:lnSpc>
                          <a:spcPct val="100000"/>
                        </a:lnSpc>
                        <a:spcBef>
                          <a:spcPts val="600"/>
                        </a:spcBef>
                        <a:spcAft>
                          <a:spcPts val="1800"/>
                        </a:spcAft>
                      </a:pPr>
                      <a:r>
                        <a:rPr lang="pl-PL" sz="1600" b="1" dirty="0">
                          <a:effectLst/>
                          <a:latin typeface="Times New Roman" panose="02020603050405020304" pitchFamily="18" charset="0"/>
                          <a:ea typeface="Times New Roman"/>
                          <a:cs typeface="Times New Roman" panose="02020603050405020304" pitchFamily="18" charset="0"/>
                        </a:rPr>
                        <a:t>Rozporządzenie Ministra Edukacji Narodowej w sprawie rodzajów innych form wychowania przedszkolnego, warunków tworzenia i organizowania tych form oraz sposobu ich działania.</a:t>
                      </a:r>
                    </a:p>
                  </a:txBody>
                  <a:tcPr marL="68580" marR="68580" marT="0" marB="0"/>
                </a:tc>
              </a:tr>
              <a:tr h="576064">
                <a:tc>
                  <a:txBody>
                    <a:bodyPr/>
                    <a:lstStyle/>
                    <a:p>
                      <a:pPr algn="just">
                        <a:lnSpc>
                          <a:spcPct val="100000"/>
                        </a:lnSpc>
                        <a:spcAft>
                          <a:spcPts val="0"/>
                        </a:spcAft>
                      </a:pPr>
                      <a:r>
                        <a:rPr lang="pl-PL" sz="1600" dirty="0">
                          <a:effectLst/>
                          <a:latin typeface="Times New Roman" panose="02020603050405020304" pitchFamily="18" charset="0"/>
                          <a:ea typeface="Calibri"/>
                          <a:cs typeface="Times New Roman" panose="02020603050405020304" pitchFamily="18" charset="0"/>
                        </a:rPr>
                        <a:t>Rozporządzenie Ministra Edukacji Narodowej </a:t>
                      </a:r>
                      <a:r>
                        <a:rPr lang="pl-PL" sz="1600" dirty="0">
                          <a:effectLst/>
                          <a:latin typeface="Times New Roman" panose="02020603050405020304" pitchFamily="18" charset="0"/>
                          <a:ea typeface="Times New Roman"/>
                          <a:cs typeface="Times New Roman" panose="02020603050405020304" pitchFamily="18" charset="0"/>
                        </a:rPr>
                        <a:t>w sprawie warunków i sposobu wykonywania przez przedszkola, szkoły i placówki publiczne zadań umożliwiających podtrzymywanie poczucia tożsamości narodowej, etnicznej </a:t>
                      </a:r>
                      <a:r>
                        <a:rPr lang="pl-PL" sz="1600" dirty="0" smtClean="0">
                          <a:effectLst/>
                          <a:latin typeface="Times New Roman" panose="02020603050405020304" pitchFamily="18" charset="0"/>
                          <a:ea typeface="Times New Roman"/>
                          <a:cs typeface="Times New Roman" panose="02020603050405020304" pitchFamily="18" charset="0"/>
                        </a:rPr>
                        <a:t/>
                      </a:r>
                      <a:br>
                        <a:rPr lang="pl-PL" sz="1600" dirty="0" smtClean="0">
                          <a:effectLst/>
                          <a:latin typeface="Times New Roman" panose="02020603050405020304" pitchFamily="18" charset="0"/>
                          <a:ea typeface="Times New Roman"/>
                          <a:cs typeface="Times New Roman" panose="02020603050405020304" pitchFamily="18" charset="0"/>
                        </a:rPr>
                      </a:br>
                      <a:r>
                        <a:rPr lang="pl-PL" sz="1600" dirty="0" smtClean="0">
                          <a:effectLst/>
                          <a:latin typeface="Times New Roman" panose="02020603050405020304" pitchFamily="18" charset="0"/>
                          <a:ea typeface="Times New Roman"/>
                          <a:cs typeface="Times New Roman" panose="02020603050405020304" pitchFamily="18" charset="0"/>
                        </a:rPr>
                        <a:t>i </a:t>
                      </a:r>
                      <a:r>
                        <a:rPr lang="pl-PL" sz="1600" dirty="0">
                          <a:effectLst/>
                          <a:latin typeface="Times New Roman" panose="02020603050405020304" pitchFamily="18" charset="0"/>
                          <a:ea typeface="Times New Roman"/>
                          <a:cs typeface="Times New Roman" panose="02020603050405020304" pitchFamily="18" charset="0"/>
                        </a:rPr>
                        <a:t>językowej uczniów należących do mniejszości narodowych i etnicznych oraz społeczności posługującej się językiem regionalnym</a:t>
                      </a:r>
                      <a:r>
                        <a:rPr lang="pl-PL" sz="1600" dirty="0" smtClean="0">
                          <a:effectLst/>
                          <a:latin typeface="Times New Roman" panose="02020603050405020304" pitchFamily="18" charset="0"/>
                          <a:ea typeface="Times New Roman"/>
                          <a:cs typeface="Times New Roman" panose="02020603050405020304" pitchFamily="18" charset="0"/>
                        </a:rPr>
                        <a:t>.</a:t>
                      </a:r>
                      <a:r>
                        <a:rPr lang="pl-PL" sz="1600" dirty="0">
                          <a:effectLst/>
                          <a:latin typeface="Times New Roman" panose="02020603050405020304" pitchFamily="18" charset="0"/>
                          <a:ea typeface="Calibri"/>
                          <a:cs typeface="Times New Roman" panose="02020603050405020304" pitchFamily="18" charset="0"/>
                        </a:rPr>
                        <a:t> </a:t>
                      </a:r>
                    </a:p>
                  </a:txBody>
                  <a:tcPr marL="68580" marR="68580" marT="0" marB="0"/>
                </a:tc>
              </a:tr>
              <a:tr h="318496">
                <a:tc>
                  <a:txBody>
                    <a:bodyPr/>
                    <a:lstStyle/>
                    <a:p>
                      <a:pPr algn="just">
                        <a:lnSpc>
                          <a:spcPct val="115000"/>
                        </a:lnSpc>
                        <a:spcAft>
                          <a:spcPts val="0"/>
                        </a:spcAft>
                      </a:pPr>
                      <a:r>
                        <a:rPr lang="pl-PL" sz="1600" b="1" dirty="0">
                          <a:effectLst/>
                          <a:latin typeface="Times New Roman" panose="02020603050405020304" pitchFamily="18" charset="0"/>
                          <a:ea typeface="Calibri"/>
                          <a:cs typeface="Times New Roman" panose="02020603050405020304" pitchFamily="18" charset="0"/>
                        </a:rPr>
                        <a:t>Rozporządzenie Ministra Edukacji Narodowej </a:t>
                      </a:r>
                      <a:r>
                        <a:rPr lang="pl-PL" sz="1600" b="1" dirty="0">
                          <a:effectLst/>
                          <a:latin typeface="Times New Roman" panose="02020603050405020304" pitchFamily="18" charset="0"/>
                          <a:ea typeface="Times New Roman"/>
                          <a:cs typeface="Times New Roman" panose="02020603050405020304" pitchFamily="18" charset="0"/>
                        </a:rPr>
                        <a:t>w sprawie wymagań wobec szkół i placówek.</a:t>
                      </a:r>
                      <a:endParaRPr lang="pl-PL" sz="1600" b="1" dirty="0">
                        <a:effectLst/>
                        <a:latin typeface="Times New Roman" panose="02020603050405020304" pitchFamily="18" charset="0"/>
                        <a:ea typeface="Calibri"/>
                        <a:cs typeface="Times New Roman" panose="02020603050405020304" pitchFamily="18" charset="0"/>
                      </a:endParaRPr>
                    </a:p>
                  </a:txBody>
                  <a:tcPr marL="68580" marR="68580" marT="0" marB="0"/>
                </a:tc>
              </a:tr>
              <a:tr h="576064">
                <a:tc>
                  <a:txBody>
                    <a:bodyPr/>
                    <a:lstStyle/>
                    <a:p>
                      <a:pPr algn="just">
                        <a:lnSpc>
                          <a:spcPct val="100000"/>
                        </a:lnSpc>
                        <a:spcBef>
                          <a:spcPts val="600"/>
                        </a:spcBef>
                        <a:spcAft>
                          <a:spcPts val="1800"/>
                        </a:spcAft>
                      </a:pPr>
                      <a:r>
                        <a:rPr lang="pl-PL" sz="1600" b="1" dirty="0">
                          <a:effectLst/>
                          <a:latin typeface="Times New Roman" panose="02020603050405020304" pitchFamily="18" charset="0"/>
                          <a:ea typeface="Times New Roman"/>
                          <a:cs typeface="Times New Roman" panose="02020603050405020304" pitchFamily="18" charset="0"/>
                        </a:rPr>
                        <a:t>Rozporządzenie </a:t>
                      </a:r>
                      <a:r>
                        <a:rPr lang="pl-PL" sz="1600" b="1" dirty="0" smtClean="0">
                          <a:effectLst/>
                          <a:latin typeface="Times New Roman" panose="02020603050405020304" pitchFamily="18" charset="0"/>
                          <a:ea typeface="Times New Roman"/>
                          <a:cs typeface="Times New Roman" panose="02020603050405020304" pitchFamily="18" charset="0"/>
                        </a:rPr>
                        <a:t>Ministra Edukacji Narodowej w sprawie sposobu prowadzenia przez publiczne przedszkola, szkoły i placówki dokumentacji przebiegu nauczania, działalności wychowawczej i opiekuńczej oraz rodzajów tej dokumentacji.</a:t>
                      </a:r>
                      <a:r>
                        <a:rPr lang="pl-PL" sz="1600" b="1" dirty="0" smtClean="0">
                          <a:effectLst/>
                          <a:latin typeface="Times New Roman" panose="02020603050405020304" pitchFamily="18" charset="0"/>
                          <a:ea typeface="Calibri"/>
                          <a:cs typeface="Times New Roman" panose="02020603050405020304" pitchFamily="18" charset="0"/>
                        </a:rPr>
                        <a:t> </a:t>
                      </a:r>
                      <a:endParaRPr lang="pl-PL" sz="1600" b="1"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656590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45</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3564945983"/>
              </p:ext>
            </p:extLst>
          </p:nvPr>
        </p:nvGraphicFramePr>
        <p:xfrm>
          <a:off x="0" y="1185312"/>
          <a:ext cx="9906000" cy="2089016"/>
        </p:xfrm>
        <a:graphic>
          <a:graphicData uri="http://schemas.openxmlformats.org/drawingml/2006/table">
            <a:tbl>
              <a:tblPr firstRow="1" firstCol="1" bandRow="1">
                <a:tableStyleId>{10A1B5D5-9B99-4C35-A422-299274C87663}</a:tableStyleId>
              </a:tblPr>
              <a:tblGrid>
                <a:gridCol w="9906000"/>
              </a:tblGrid>
              <a:tr h="315875">
                <a:tc>
                  <a:txBody>
                    <a:bodyPr/>
                    <a:lstStyle/>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tc>
              </a:tr>
              <a:tr h="919701">
                <a:tc>
                  <a:txBody>
                    <a:bodyPr/>
                    <a:lstStyle/>
                    <a:p>
                      <a:pPr algn="just">
                        <a:lnSpc>
                          <a:spcPct val="115000"/>
                        </a:lnSpc>
                        <a:spcAft>
                          <a:spcPts val="0"/>
                        </a:spcAft>
                      </a:pPr>
                      <a:r>
                        <a:rPr lang="pl-PL" sz="1400" b="1" kern="1200" dirty="0" smtClean="0">
                          <a:solidFill>
                            <a:schemeClr val="dk1"/>
                          </a:solidFill>
                          <a:effectLst/>
                          <a:latin typeface="Times New Roman" panose="02020603050405020304" pitchFamily="18" charset="0"/>
                          <a:ea typeface="+mn-ea"/>
                          <a:cs typeface="Times New Roman" panose="02020603050405020304" pitchFamily="18" charset="0"/>
                        </a:rPr>
                        <a:t>Rozporządzenie Ministra Edukacji Narodowej  w sprawie szczegółowych kwalifikacji wymaganych od nauczycieli </a:t>
                      </a:r>
                      <a:br>
                        <a:rPr lang="pl-PL" sz="1400" b="1" kern="1200" dirty="0" smtClean="0">
                          <a:solidFill>
                            <a:schemeClr val="dk1"/>
                          </a:solidFill>
                          <a:effectLst/>
                          <a:latin typeface="Times New Roman" panose="02020603050405020304" pitchFamily="18" charset="0"/>
                          <a:ea typeface="+mn-ea"/>
                          <a:cs typeface="Times New Roman" panose="02020603050405020304" pitchFamily="18" charset="0"/>
                        </a:rPr>
                      </a:br>
                      <a:r>
                        <a:rPr lang="pl-PL" sz="1400" b="1" kern="1200" dirty="0" smtClean="0">
                          <a:solidFill>
                            <a:schemeClr val="dk1"/>
                          </a:solidFill>
                          <a:effectLst/>
                          <a:latin typeface="Times New Roman" panose="02020603050405020304" pitchFamily="18" charset="0"/>
                          <a:ea typeface="+mn-ea"/>
                          <a:cs typeface="Times New Roman" panose="02020603050405020304" pitchFamily="18" charset="0"/>
                        </a:rPr>
                        <a:t>oraz określenia szkół i wypadków, w których można zatrudnić nauczycieli niemających wyższego wykształcenia </a:t>
                      </a:r>
                      <a:br>
                        <a:rPr lang="pl-PL" sz="1400" b="1" kern="1200" dirty="0" smtClean="0">
                          <a:solidFill>
                            <a:schemeClr val="dk1"/>
                          </a:solidFill>
                          <a:effectLst/>
                          <a:latin typeface="Times New Roman" panose="02020603050405020304" pitchFamily="18" charset="0"/>
                          <a:ea typeface="+mn-ea"/>
                          <a:cs typeface="Times New Roman" panose="02020603050405020304" pitchFamily="18" charset="0"/>
                        </a:rPr>
                      </a:br>
                      <a:r>
                        <a:rPr lang="pl-PL" sz="1400" b="1" kern="1200" dirty="0" smtClean="0">
                          <a:solidFill>
                            <a:schemeClr val="dk1"/>
                          </a:solidFill>
                          <a:effectLst/>
                          <a:latin typeface="Times New Roman" panose="02020603050405020304" pitchFamily="18" charset="0"/>
                          <a:ea typeface="+mn-ea"/>
                          <a:cs typeface="Times New Roman" panose="02020603050405020304" pitchFamily="18" charset="0"/>
                        </a:rPr>
                        <a:t>lub ukończonego zakładu kształcenia nauczycieli</a:t>
                      </a:r>
                      <a:endParaRPr lang="pl-PL" sz="1400" b="1" dirty="0">
                        <a:effectLst/>
                        <a:latin typeface="Times New Roman" panose="02020603050405020304" pitchFamily="18" charset="0"/>
                        <a:ea typeface="Calibri"/>
                        <a:cs typeface="Times New Roman" panose="02020603050405020304" pitchFamily="18" charset="0"/>
                      </a:endParaRPr>
                    </a:p>
                  </a:txBody>
                  <a:tcPr marL="68580" marR="68580" marT="0" marB="0"/>
                </a:tc>
              </a:tr>
              <a:tr h="576064">
                <a:tc>
                  <a:txBody>
                    <a:bodyPr/>
                    <a:lstStyle/>
                    <a:p>
                      <a:pPr algn="just">
                        <a:lnSpc>
                          <a:spcPct val="100000"/>
                        </a:lnSpc>
                        <a:spcBef>
                          <a:spcPts val="600"/>
                        </a:spcBef>
                        <a:spcAft>
                          <a:spcPts val="1800"/>
                        </a:spcAft>
                      </a:pPr>
                      <a:r>
                        <a:rPr lang="pl-PL" sz="1400" b="1" kern="1200" dirty="0" smtClean="0">
                          <a:solidFill>
                            <a:schemeClr val="dk1"/>
                          </a:solidFill>
                          <a:effectLst/>
                          <a:latin typeface="Times New Roman" panose="02020603050405020304" pitchFamily="18" charset="0"/>
                          <a:ea typeface="+mn-ea"/>
                          <a:cs typeface="Times New Roman" panose="02020603050405020304" pitchFamily="18" charset="0"/>
                        </a:rPr>
                        <a:t>Rozporządzenie Ministra Edukacji Narodowej w sprawie publicznych placówek oświatowo-wychowawczych, młodzieżowych ośrodków wychowawczych, młodzieżowych ośrodków socjoterapii, specjalnych ośrodków szkolno-wychowawczych, specjalnych ośrodków wychowawczych, ośrodków rewalidacyjno-wychowawczych oraz placówek zapewniających opiekę i wychowanie uczniom w okresie pobierania nauki poza miejscem stałego zamieszkania</a:t>
                      </a:r>
                      <a:endParaRPr lang="pl-PL" sz="14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96160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46</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smtClean="0">
                <a:solidFill>
                  <a:srgbClr val="000099"/>
                </a:solidFill>
                <a:latin typeface="Times New Roman" pitchFamily="18" charset="0"/>
                <a:cs typeface="Times New Roman" pitchFamily="18" charset="0"/>
              </a:rPr>
              <a:t>   </a:t>
            </a:r>
            <a:endParaRPr lang="pl-PL" sz="1800" dirty="0">
              <a:solidFill>
                <a:srgbClr val="000099"/>
              </a:solidFill>
              <a:latin typeface="Times New Roman" pitchFamily="18" charset="0"/>
              <a:cs typeface="Times New Roman" pitchFamily="18" charset="0"/>
            </a:endParaRPr>
          </a:p>
        </p:txBody>
      </p:sp>
      <p:sp>
        <p:nvSpPr>
          <p:cNvPr id="7" name="Prostokąt 6"/>
          <p:cNvSpPr/>
          <p:nvPr/>
        </p:nvSpPr>
        <p:spPr>
          <a:xfrm>
            <a:off x="39159" y="1297506"/>
            <a:ext cx="9906000" cy="400110"/>
          </a:xfrm>
          <a:prstGeom prst="rect">
            <a:avLst/>
          </a:prstGeom>
          <a:solidFill>
            <a:schemeClr val="bg1"/>
          </a:solidFill>
        </p:spPr>
        <p:txBody>
          <a:bodyPr wrap="square">
            <a:spAutoFit/>
          </a:bodyPr>
          <a:lstStyle/>
          <a:p>
            <a:pPr marL="742950" lvl="1" indent="-285750" algn="just">
              <a:buClr>
                <a:srgbClr val="FF0000"/>
              </a:buClr>
              <a:buFont typeface="Wingdings" panose="05000000000000000000" pitchFamily="2" charset="2"/>
              <a:buChar char="§"/>
            </a:pPr>
            <a:endParaRPr lang="pl-PL" sz="20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sp>
        <p:nvSpPr>
          <p:cNvPr id="8" name="Prostokąt 7"/>
          <p:cNvSpPr/>
          <p:nvPr/>
        </p:nvSpPr>
        <p:spPr>
          <a:xfrm>
            <a:off x="795880" y="2662759"/>
            <a:ext cx="8496944" cy="1077218"/>
          </a:xfrm>
          <a:prstGeom prst="rect">
            <a:avLst/>
          </a:prstGeom>
        </p:spPr>
        <p:txBody>
          <a:bodyPr wrap="square">
            <a:spAutoFit/>
          </a:bodyPr>
          <a:lstStyle/>
          <a:p>
            <a:pPr algn="ctr"/>
            <a:r>
              <a:rPr lang="pl-PL" sz="3200" b="1" dirty="0">
                <a:solidFill>
                  <a:srgbClr val="0000A3"/>
                </a:solidFill>
                <a:latin typeface="Times New Roman" panose="02020603050405020304" pitchFamily="18" charset="0"/>
                <a:cs typeface="Times New Roman" panose="02020603050405020304" pitchFamily="18" charset="0"/>
              </a:rPr>
              <a:t>Wybrane akty prawne, które weszły w życie przed  1 września 2017 r.</a:t>
            </a:r>
            <a:endParaRPr lang="pl-PL" sz="3200" dirty="0">
              <a:solidFill>
                <a:srgbClr val="0000A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851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p:cNvSpPr>
            <a:spLocks noGrp="1"/>
          </p:cNvSpPr>
          <p:nvPr>
            <p:ph type="sldNum" sz="quarter" idx="12"/>
          </p:nvPr>
        </p:nvSpPr>
        <p:spPr/>
        <p:txBody>
          <a:bodyPr/>
          <a:lstStyle/>
          <a:p>
            <a:pPr>
              <a:defRPr/>
            </a:pPr>
            <a:fld id="{8B9682CD-37A9-42BB-B9AA-2A22F2661715}" type="slidenum">
              <a:rPr lang="pl-PL" smtClean="0"/>
              <a:pPr>
                <a:defRPr/>
              </a:pPr>
              <a:t>47</a:t>
            </a:fld>
            <a:endParaRPr lang="pl-PL"/>
          </a:p>
        </p:txBody>
      </p:sp>
      <p:sp>
        <p:nvSpPr>
          <p:cNvPr id="6" name="Tytuł 1"/>
          <p:cNvSpPr>
            <a:spLocks noGrp="1"/>
          </p:cNvSpPr>
          <p:nvPr>
            <p:ph type="title"/>
          </p:nvPr>
        </p:nvSpPr>
        <p:spPr bwMode="auto"/>
        <p:txBody>
          <a:bodyPr wrap="square" numCol="1" anchorCtr="0" compatLnSpc="1">
            <a:prstTxWarp prst="textNoShape">
              <a:avLst/>
            </a:prstTxWarp>
            <a:normAutofit/>
          </a:bodyPr>
          <a:lstStyle/>
          <a:p>
            <a:pPr algn="ctr">
              <a:defRPr/>
            </a:pPr>
            <a:r>
              <a:rPr lang="pl-PL" sz="1800" dirty="0">
                <a:solidFill>
                  <a:srgbClr val="130A88"/>
                </a:solidFill>
                <a:latin typeface="Times New Roman" panose="02020603050405020304" pitchFamily="18" charset="0"/>
                <a:cs typeface="Times New Roman" panose="02020603050405020304" pitchFamily="18" charset="0"/>
              </a:rPr>
              <a:t>Zmiany w przepisach prawa oświatowego</a:t>
            </a:r>
            <a:endParaRPr lang="pl-PL" sz="1800" dirty="0">
              <a:solidFill>
                <a:srgbClr val="000099"/>
              </a:solidFill>
              <a:latin typeface="Times New Roman" pitchFamily="18" charset="0"/>
              <a:cs typeface="Times New Roman" pitchFamily="18" charset="0"/>
            </a:endParaRPr>
          </a:p>
        </p:txBody>
      </p:sp>
      <p:sp>
        <p:nvSpPr>
          <p:cNvPr id="3" name="Symbol zastępczy zawartości 2"/>
          <p:cNvSpPr>
            <a:spLocks noGrp="1"/>
          </p:cNvSpPr>
          <p:nvPr>
            <p:ph idx="1"/>
          </p:nvPr>
        </p:nvSpPr>
        <p:spPr>
          <a:xfrm>
            <a:off x="193906" y="6381328"/>
            <a:ext cx="9596505" cy="4286280"/>
          </a:xfrm>
        </p:spPr>
        <p:txBody>
          <a:bodyPr/>
          <a:lstStyle/>
          <a:p>
            <a:r>
              <a:rPr lang="pl-PL" dirty="0" smtClean="0"/>
              <a:t> </a:t>
            </a: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2657063878"/>
              </p:ext>
            </p:extLst>
          </p:nvPr>
        </p:nvGraphicFramePr>
        <p:xfrm>
          <a:off x="0" y="1240917"/>
          <a:ext cx="9906000" cy="3586522"/>
        </p:xfrm>
        <a:graphic>
          <a:graphicData uri="http://schemas.openxmlformats.org/drawingml/2006/table">
            <a:tbl>
              <a:tblPr firstRow="1" firstCol="1" bandRow="1">
                <a:tableStyleId>{F2DE63D5-997A-4646-A377-4702673A728D}</a:tableStyleId>
              </a:tblPr>
              <a:tblGrid>
                <a:gridCol w="7154958"/>
                <a:gridCol w="2751042"/>
              </a:tblGrid>
              <a:tr h="215088">
                <a:tc>
                  <a:txBody>
                    <a:bodyPr/>
                    <a:lstStyle/>
                    <a:p>
                      <a:pPr algn="ctr">
                        <a:lnSpc>
                          <a:spcPct val="115000"/>
                        </a:lnSpc>
                        <a:spcAft>
                          <a:spcPts val="0"/>
                        </a:spcAft>
                      </a:pPr>
                      <a:r>
                        <a:rPr lang="pl-PL" sz="1400" dirty="0">
                          <a:effectLst/>
                        </a:rPr>
                        <a:t>Nazwa aktu prawnego</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pl-PL" sz="1400" dirty="0">
                          <a:effectLst/>
                        </a:rPr>
                        <a:t>Dziennik Ustaw</a:t>
                      </a:r>
                      <a:endParaRPr lang="pl-PL" sz="1400" dirty="0">
                        <a:effectLst/>
                        <a:latin typeface="Times New Roman" panose="02020603050405020304" pitchFamily="18" charset="0"/>
                        <a:ea typeface="Calibri"/>
                        <a:cs typeface="Times New Roman" panose="02020603050405020304" pitchFamily="18" charset="0"/>
                      </a:endParaRPr>
                    </a:p>
                  </a:txBody>
                  <a:tcPr marL="32254" marR="3225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94647">
                <a:tc>
                  <a:txBody>
                    <a:bodyPr/>
                    <a:lstStyle/>
                    <a:p>
                      <a:pPr algn="just"/>
                      <a:r>
                        <a:rPr lang="pl-PL" sz="1400" b="1" dirty="0">
                          <a:solidFill>
                            <a:schemeClr val="tx1"/>
                          </a:solidFill>
                          <a:effectLst/>
                          <a:latin typeface="Times New Roman"/>
                          <a:ea typeface="Times New Roman"/>
                        </a:rPr>
                        <a:t>Rozporządzenie Ministra Edukacji Narodowej z dnia 14 marca 2017 r. w sprawie przeprowadzania postępowania rekrutacyjnego oraz postępowania uzupełniającego na lata szkolne 2017/2018–2019/2020 do trzyletniego liceum ogólnokształcącego, czteroletniego technikum i branżowej szkoły I stopnia, dla kandydatów będących absolwentami dotychczasowego gimnazjum.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pl-PL" sz="1400" b="1" dirty="0">
                          <a:solidFill>
                            <a:schemeClr val="tx1"/>
                          </a:solidFill>
                          <a:effectLst/>
                          <a:latin typeface="Times New Roman"/>
                          <a:ea typeface="Calibri"/>
                        </a:rPr>
                        <a:t>2017 r., poz. 586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64096">
                <a:tc>
                  <a:txBody>
                    <a:bodyPr/>
                    <a:lstStyle/>
                    <a:p>
                      <a:pPr algn="just"/>
                      <a:r>
                        <a:rPr lang="pl-PL" sz="1400" b="1" dirty="0">
                          <a:solidFill>
                            <a:schemeClr val="tx1"/>
                          </a:solidFill>
                          <a:effectLst/>
                          <a:latin typeface="Times New Roman"/>
                          <a:ea typeface="Times New Roman"/>
                        </a:rPr>
                        <a:t>Rozporządzenie Ministra Edukacji Narodowej z dnia 16 marca 2017 r. w sprawie przeprowadzania postępowania rekrutacyjnego oraz postępowania uzupełniającego do publicznych przedszkoli, szkół i placówek.</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pl-PL" sz="1400" b="1" dirty="0">
                          <a:solidFill>
                            <a:schemeClr val="tx1"/>
                          </a:solidFill>
                          <a:effectLst/>
                          <a:latin typeface="Times New Roman"/>
                          <a:ea typeface="Calibri"/>
                        </a:rPr>
                        <a:t>2017 r., poz. 610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82415">
                <a:tc>
                  <a:txBody>
                    <a:bodyPr/>
                    <a:lstStyle/>
                    <a:p>
                      <a:pPr algn="just"/>
                      <a:r>
                        <a:rPr lang="pl-PL" sz="1400" b="1" dirty="0">
                          <a:solidFill>
                            <a:schemeClr val="tx1"/>
                          </a:solidFill>
                          <a:effectLst/>
                          <a:latin typeface="Times New Roman"/>
                          <a:ea typeface="Times New Roman"/>
                        </a:rPr>
                        <a:t>Rozporządzenie Ministra Edukacji Narodowej z dnia 25 maja 2017 r. w sprawie warunków </a:t>
                      </a:r>
                      <a:r>
                        <a:rPr lang="pl-PL" sz="1400" b="1" dirty="0" smtClean="0">
                          <a:solidFill>
                            <a:schemeClr val="tx1"/>
                          </a:solidFill>
                          <a:effectLst/>
                          <a:latin typeface="Times New Roman"/>
                          <a:ea typeface="Times New Roman"/>
                        </a:rPr>
                        <a:t/>
                      </a:r>
                      <a:br>
                        <a:rPr lang="pl-PL" sz="1400" b="1" dirty="0" smtClean="0">
                          <a:solidFill>
                            <a:schemeClr val="tx1"/>
                          </a:solidFill>
                          <a:effectLst/>
                          <a:latin typeface="Times New Roman"/>
                          <a:ea typeface="Times New Roman"/>
                        </a:rPr>
                      </a:br>
                      <a:r>
                        <a:rPr lang="pl-PL" sz="1400" b="1" dirty="0" smtClean="0">
                          <a:solidFill>
                            <a:schemeClr val="tx1"/>
                          </a:solidFill>
                          <a:effectLst/>
                          <a:latin typeface="Times New Roman"/>
                          <a:ea typeface="Times New Roman"/>
                        </a:rPr>
                        <a:t>i </a:t>
                      </a:r>
                      <a:r>
                        <a:rPr lang="pl-PL" sz="1400" b="1" dirty="0">
                          <a:solidFill>
                            <a:schemeClr val="tx1"/>
                          </a:solidFill>
                          <a:effectLst/>
                          <a:latin typeface="Times New Roman"/>
                          <a:ea typeface="Times New Roman"/>
                        </a:rPr>
                        <a:t>sposobu wspomagania nauczania języka polskiego, historii, geografii, kultury polskiej </a:t>
                      </a:r>
                      <a:r>
                        <a:rPr lang="pl-PL" sz="1400" b="1" dirty="0" smtClean="0">
                          <a:solidFill>
                            <a:schemeClr val="tx1"/>
                          </a:solidFill>
                          <a:effectLst/>
                          <a:latin typeface="Times New Roman"/>
                          <a:ea typeface="Times New Roman"/>
                        </a:rPr>
                        <a:t/>
                      </a:r>
                      <a:br>
                        <a:rPr lang="pl-PL" sz="1400" b="1" dirty="0" smtClean="0">
                          <a:solidFill>
                            <a:schemeClr val="tx1"/>
                          </a:solidFill>
                          <a:effectLst/>
                          <a:latin typeface="Times New Roman"/>
                          <a:ea typeface="Times New Roman"/>
                        </a:rPr>
                      </a:br>
                      <a:r>
                        <a:rPr lang="pl-PL" sz="1400" b="1" dirty="0" smtClean="0">
                          <a:solidFill>
                            <a:schemeClr val="tx1"/>
                          </a:solidFill>
                          <a:effectLst/>
                          <a:latin typeface="Times New Roman"/>
                          <a:ea typeface="Times New Roman"/>
                        </a:rPr>
                        <a:t>i </a:t>
                      </a:r>
                      <a:r>
                        <a:rPr lang="pl-PL" sz="1400" b="1" dirty="0">
                          <a:solidFill>
                            <a:schemeClr val="tx1"/>
                          </a:solidFill>
                          <a:effectLst/>
                          <a:latin typeface="Times New Roman"/>
                          <a:ea typeface="Times New Roman"/>
                        </a:rPr>
                        <a:t>innych przedmiotów nauczanych w języku polskim wśród Polonii i Polaków zamieszkałych za granicą oraz dzieci pracowników migrujących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pl-PL" sz="1400" b="1" dirty="0">
                          <a:solidFill>
                            <a:schemeClr val="tx1"/>
                          </a:solidFill>
                          <a:effectLst/>
                          <a:latin typeface="Times New Roman"/>
                          <a:ea typeface="Calibri"/>
                        </a:rPr>
                        <a:t>2017 r., poz.1042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028928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bwMode="auto">
          <a:xfrm>
            <a:off x="742950" y="2060852"/>
            <a:ext cx="8420100" cy="1470025"/>
          </a:xfrm>
        </p:spPr>
        <p:txBody>
          <a:bodyPr wrap="square" numCol="1" anchorCtr="0" compatLnSpc="1">
            <a:prstTxWarp prst="textNoShape">
              <a:avLst/>
            </a:prstTxWarp>
            <a:normAutofit fontScale="90000"/>
          </a:body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000" i="0" dirty="0" smtClean="0">
                <a:solidFill>
                  <a:srgbClr val="000099"/>
                </a:solidFill>
                <a:effectLst/>
                <a:latin typeface="Times New Roman" panose="02020603050405020304" pitchFamily="18" charset="0"/>
                <a:cs typeface="Times New Roman" panose="02020603050405020304" pitchFamily="18" charset="0"/>
              </a:rPr>
              <a:t>Organizacja </a:t>
            </a:r>
            <a:br>
              <a:rPr lang="pl-PL" sz="4000" i="0" dirty="0" smtClean="0">
                <a:solidFill>
                  <a:srgbClr val="000099"/>
                </a:solidFill>
                <a:effectLst/>
                <a:latin typeface="Times New Roman" panose="02020603050405020304" pitchFamily="18" charset="0"/>
                <a:cs typeface="Times New Roman" panose="02020603050405020304" pitchFamily="18" charset="0"/>
              </a:rPr>
            </a:br>
            <a:r>
              <a:rPr lang="pl-PL" sz="4000" i="0" dirty="0" smtClean="0">
                <a:solidFill>
                  <a:srgbClr val="000099"/>
                </a:solidFill>
                <a:effectLst/>
                <a:latin typeface="Times New Roman" panose="02020603050405020304" pitchFamily="18" charset="0"/>
                <a:cs typeface="Times New Roman" panose="02020603050405020304" pitchFamily="18" charset="0"/>
              </a:rPr>
              <a:t>nadzoru pedagogicznego </a:t>
            </a:r>
            <a:br>
              <a:rPr lang="pl-PL" sz="4000" i="0" dirty="0" smtClean="0">
                <a:solidFill>
                  <a:srgbClr val="000099"/>
                </a:solidFill>
                <a:effectLst/>
                <a:latin typeface="Times New Roman" panose="02020603050405020304" pitchFamily="18" charset="0"/>
                <a:cs typeface="Times New Roman" panose="02020603050405020304" pitchFamily="18" charset="0"/>
              </a:rPr>
            </a:br>
            <a:r>
              <a:rPr lang="pl-PL" sz="4000" i="0" dirty="0" smtClean="0">
                <a:solidFill>
                  <a:srgbClr val="000099"/>
                </a:solidFill>
                <a:effectLst/>
                <a:latin typeface="Times New Roman" panose="02020603050405020304" pitchFamily="18" charset="0"/>
                <a:cs typeface="Times New Roman" panose="02020603050405020304" pitchFamily="18" charset="0"/>
              </a:rPr>
              <a:t>w roku szkolnym 2017/2018</a:t>
            </a:r>
            <a:endParaRPr lang="pl-PL" sz="3100" i="0" dirty="0" smtClean="0">
              <a:solidFill>
                <a:srgbClr val="000099"/>
              </a:solidFill>
              <a:effectLst/>
              <a:latin typeface="Times New Roman" pitchFamily="18" charset="0"/>
              <a:cs typeface="Times New Roman" pitchFamily="18" charset="0"/>
            </a:endParaRPr>
          </a:p>
        </p:txBody>
      </p:sp>
      <p:sp>
        <p:nvSpPr>
          <p:cNvPr id="4"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69847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11266" name="Tytuł 1"/>
          <p:cNvSpPr>
            <a:spLocks noGrp="1"/>
          </p:cNvSpPr>
          <p:nvPr>
            <p:ph type="title"/>
          </p:nvPr>
        </p:nvSpPr>
        <p:spPr bwMode="auto">
          <a:xfrm>
            <a:off x="1934770" y="142875"/>
            <a:ext cx="7776898" cy="928688"/>
          </a:xfrm>
        </p:spPr>
        <p:txBody>
          <a:bodyPr wrap="square" numCol="1" anchorCtr="0" compatLnSpc="1">
            <a:prstTxWarp prst="textNoShape">
              <a:avLst/>
            </a:prstTxWarp>
          </a:bodyPr>
          <a:lstStyle/>
          <a:p>
            <a:pPr algn="ctr" eaLnBrk="1" hangingPunct="1">
              <a:defRPr/>
            </a:pPr>
            <a:r>
              <a:rPr lang="pl-PL" sz="1800" dirty="0" smtClean="0">
                <a:solidFill>
                  <a:srgbClr val="000099"/>
                </a:solidFill>
                <a:effectLst/>
                <a:latin typeface="Times New Roman" pitchFamily="18" charset="0"/>
                <a:cs typeface="Times New Roman" pitchFamily="18" charset="0"/>
              </a:rPr>
              <a:t>Kierunki polityki oświatowej państwa ustalone przez MEN </a:t>
            </a:r>
          </a:p>
        </p:txBody>
      </p:sp>
      <p:sp>
        <p:nvSpPr>
          <p:cNvPr id="3075" name="Symbol zastępczy zawartości 2"/>
          <p:cNvSpPr>
            <a:spLocks noGrp="1"/>
          </p:cNvSpPr>
          <p:nvPr>
            <p:ph idx="1"/>
          </p:nvPr>
        </p:nvSpPr>
        <p:spPr>
          <a:xfrm>
            <a:off x="0" y="1340769"/>
            <a:ext cx="9906000" cy="5373687"/>
          </a:xfrm>
        </p:spPr>
        <p:txBody>
          <a:bodyPr/>
          <a:lstStyle/>
          <a:p>
            <a:pPr marL="0" indent="0" algn="just"/>
            <a:r>
              <a:rPr lang="pl-PL" sz="1800" dirty="0" smtClean="0">
                <a:latin typeface="Times New Roman" panose="02020603050405020304" pitchFamily="18" charset="0"/>
                <a:cs typeface="Times New Roman" panose="02020603050405020304" pitchFamily="18" charset="0"/>
              </a:rPr>
              <a:t>Na </a:t>
            </a:r>
            <a:r>
              <a:rPr lang="pl-PL" sz="1800" dirty="0">
                <a:latin typeface="Times New Roman" panose="02020603050405020304" pitchFamily="18" charset="0"/>
                <a:cs typeface="Times New Roman" panose="02020603050405020304" pitchFamily="18" charset="0"/>
              </a:rPr>
              <a:t>rok szkolny </a:t>
            </a:r>
            <a:r>
              <a:rPr lang="pl-PL" sz="1800" dirty="0" smtClean="0">
                <a:latin typeface="Times New Roman" panose="02020603050405020304" pitchFamily="18" charset="0"/>
                <a:cs typeface="Times New Roman" panose="02020603050405020304" pitchFamily="18" charset="0"/>
              </a:rPr>
              <a:t>2017/2018 </a:t>
            </a:r>
            <a:r>
              <a:rPr lang="pl-PL" sz="1800" dirty="0">
                <a:latin typeface="Times New Roman" panose="02020603050405020304" pitchFamily="18" charset="0"/>
                <a:cs typeface="Times New Roman" panose="02020603050405020304" pitchFamily="18" charset="0"/>
              </a:rPr>
              <a:t>Minister Edukacji Narodowej </a:t>
            </a:r>
            <a:r>
              <a:rPr lang="pl-PL" sz="1800" dirty="0" smtClean="0">
                <a:latin typeface="Times New Roman" panose="02020603050405020304" pitchFamily="18" charset="0"/>
                <a:cs typeface="Times New Roman" panose="02020603050405020304" pitchFamily="18" charset="0"/>
              </a:rPr>
              <a:t>ustalił następujące </a:t>
            </a:r>
            <a:r>
              <a:rPr lang="pl-PL" sz="1800" dirty="0">
                <a:latin typeface="Times New Roman" panose="02020603050405020304" pitchFamily="18" charset="0"/>
                <a:cs typeface="Times New Roman" panose="02020603050405020304" pitchFamily="18" charset="0"/>
              </a:rPr>
              <a:t>kierunki polityki oświatowej </a:t>
            </a:r>
            <a:r>
              <a:rPr lang="pl-PL" sz="1800" dirty="0" smtClean="0">
                <a:latin typeface="Times New Roman" panose="02020603050405020304" pitchFamily="18" charset="0"/>
                <a:cs typeface="Times New Roman" panose="02020603050405020304" pitchFamily="18" charset="0"/>
              </a:rPr>
              <a:t>państwa:</a:t>
            </a:r>
          </a:p>
          <a:p>
            <a:pPr marL="0" indent="0" algn="just"/>
            <a:endParaRPr lang="pl-PL" sz="1800" dirty="0">
              <a:latin typeface="Times New Roman" panose="02020603050405020304" pitchFamily="18" charset="0"/>
              <a:cs typeface="Times New Roman" panose="02020603050405020304" pitchFamily="18" charset="0"/>
            </a:endParaRPr>
          </a:p>
          <a:p>
            <a:pPr marL="457200" indent="-457200">
              <a:buClr>
                <a:srgbClr val="FF0000"/>
              </a:buClr>
              <a:buFont typeface="+mj-lt"/>
              <a:buAutoNum type="arabicPeriod"/>
            </a:pPr>
            <a:r>
              <a:rPr lang="pl-PL" sz="2000" dirty="0">
                <a:latin typeface="Times New Roman" panose="02020603050405020304" pitchFamily="18" charset="0"/>
                <a:cs typeface="Times New Roman" panose="02020603050405020304" pitchFamily="18" charset="0"/>
              </a:rPr>
              <a:t>Wdrażanie nowej podstawy programowej kształcenia ogólnego.</a:t>
            </a:r>
          </a:p>
          <a:p>
            <a:pPr marL="457200" indent="-457200">
              <a:buClr>
                <a:srgbClr val="FF0000"/>
              </a:buClr>
              <a:buFont typeface="+mj-lt"/>
              <a:buAutoNum type="arabicPeriod"/>
            </a:pPr>
            <a:r>
              <a:rPr lang="pl-PL" sz="2000" dirty="0">
                <a:latin typeface="Times New Roman" panose="02020603050405020304" pitchFamily="18" charset="0"/>
                <a:cs typeface="Times New Roman" panose="02020603050405020304" pitchFamily="18" charset="0"/>
              </a:rPr>
              <a:t>Podniesienie jakości edukacji matematycznej, przyrodniczej i informatycznej.</a:t>
            </a:r>
          </a:p>
          <a:p>
            <a:pPr marL="457200" indent="-457200">
              <a:buClr>
                <a:srgbClr val="FF0000"/>
              </a:buClr>
              <a:buFont typeface="+mj-lt"/>
              <a:buAutoNum type="arabicPeriod"/>
            </a:pPr>
            <a:r>
              <a:rPr lang="pl-PL" sz="2000" dirty="0">
                <a:latin typeface="Times New Roman" panose="02020603050405020304" pitchFamily="18" charset="0"/>
                <a:cs typeface="Times New Roman" panose="02020603050405020304" pitchFamily="18" charset="0"/>
              </a:rPr>
              <a:t>Bezpieczeństwo w </a:t>
            </a:r>
            <a:r>
              <a:rPr lang="pl-PL" sz="2000" dirty="0" err="1">
                <a:latin typeface="Times New Roman" panose="02020603050405020304" pitchFamily="18" charset="0"/>
                <a:cs typeface="Times New Roman" panose="02020603050405020304" pitchFamily="18" charset="0"/>
              </a:rPr>
              <a:t>internecie</a:t>
            </a:r>
            <a:r>
              <a:rPr lang="pl-PL" sz="2000" dirty="0">
                <a:latin typeface="Times New Roman" panose="02020603050405020304" pitchFamily="18" charset="0"/>
                <a:cs typeface="Times New Roman" panose="02020603050405020304" pitchFamily="18" charset="0"/>
              </a:rPr>
              <a:t>. Odpowiedzialne korzystanie z mediów społecznych.</a:t>
            </a:r>
          </a:p>
          <a:p>
            <a:pPr marL="457200" indent="-457200">
              <a:buClr>
                <a:srgbClr val="FF0000"/>
              </a:buClr>
              <a:buFont typeface="+mj-lt"/>
              <a:buAutoNum type="arabicPeriod"/>
            </a:pPr>
            <a:r>
              <a:rPr lang="pl-PL" sz="2000" dirty="0">
                <a:latin typeface="Times New Roman" panose="02020603050405020304" pitchFamily="18" charset="0"/>
                <a:cs typeface="Times New Roman" panose="02020603050405020304" pitchFamily="18" charset="0"/>
              </a:rPr>
              <a:t>Wprowadzanie doradztwa zawodowego do szkół i placówek.</a:t>
            </a:r>
          </a:p>
          <a:p>
            <a:pPr marL="457200" indent="-457200">
              <a:buClr>
                <a:srgbClr val="FF0000"/>
              </a:buClr>
              <a:buFont typeface="+mj-lt"/>
              <a:buAutoNum type="arabicPeriod"/>
            </a:pPr>
            <a:r>
              <a:rPr lang="pl-PL" sz="2000" dirty="0">
                <a:latin typeface="Times New Roman" panose="02020603050405020304" pitchFamily="18" charset="0"/>
                <a:cs typeface="Times New Roman" panose="02020603050405020304" pitchFamily="18" charset="0"/>
              </a:rPr>
              <a:t>Wzmacnianie wychowawczej roli szkoły.</a:t>
            </a:r>
          </a:p>
          <a:p>
            <a:pPr marL="457200" indent="-457200">
              <a:buClr>
                <a:srgbClr val="FF0000"/>
              </a:buClr>
              <a:buFont typeface="+mj-lt"/>
              <a:buAutoNum type="arabicPeriod"/>
            </a:pPr>
            <a:r>
              <a:rPr lang="pl-PL" sz="2000" dirty="0">
                <a:latin typeface="Times New Roman" panose="02020603050405020304" pitchFamily="18" charset="0"/>
                <a:cs typeface="Times New Roman" panose="02020603050405020304" pitchFamily="18" charset="0"/>
              </a:rPr>
              <a:t>Podnoszenie jakości edukacji włączającej w szkołach i placówkach systemu oświaty.</a:t>
            </a:r>
          </a:p>
          <a:p>
            <a:pPr lvl="0" algn="just">
              <a:buClr>
                <a:srgbClr val="FF0000"/>
              </a:buClr>
            </a:pPr>
            <a:endParaRPr lang="pl-PL" sz="1800" b="1" dirty="0">
              <a:latin typeface="Times New Roman" panose="02020603050405020304" pitchFamily="18" charset="0"/>
              <a:cs typeface="Times New Roman" panose="02020603050405020304" pitchFamily="18" charset="0"/>
            </a:endParaRPr>
          </a:p>
          <a:p>
            <a:pPr marL="0" indent="0" algn="ctr"/>
            <a:endParaRPr lang="pl-PL" sz="1800" b="1" dirty="0" smtClean="0">
              <a:solidFill>
                <a:srgbClr val="FF0000"/>
              </a:solidFill>
              <a:latin typeface="Times New Roman" panose="02020603050405020304" pitchFamily="18" charset="0"/>
              <a:cs typeface="Times New Roman" panose="02020603050405020304" pitchFamily="18" charset="0"/>
            </a:endParaRPr>
          </a:p>
        </p:txBody>
      </p:sp>
      <p:sp>
        <p:nvSpPr>
          <p:cNvPr id="4" name="Symbol zastępczy numeru slajdu 3"/>
          <p:cNvSpPr>
            <a:spLocks noGrp="1"/>
          </p:cNvSpPr>
          <p:nvPr>
            <p:ph type="sldNum" sz="quarter" idx="12"/>
          </p:nvPr>
        </p:nvSpPr>
        <p:spPr/>
        <p:txBody>
          <a:bodyPr/>
          <a:lstStyle/>
          <a:p>
            <a:pPr>
              <a:defRPr/>
            </a:pPr>
            <a:fld id="{B4151B7E-CBA2-4E06-A839-FD105B9D5D5C}" type="slidenum">
              <a:rPr lang="pl-PL" smtClean="0"/>
              <a:pPr>
                <a:defRPr/>
              </a:pPr>
              <a:t>49</a:t>
            </a:fld>
            <a:endParaRPr lang="pl-PL"/>
          </a:p>
        </p:txBody>
      </p:sp>
    </p:spTree>
    <p:extLst>
      <p:ext uri="{BB962C8B-B14F-4D97-AF65-F5344CB8AC3E}">
        <p14:creationId xmlns:p14="http://schemas.microsoft.com/office/powerpoint/2010/main" val="2179451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p:cNvSpPr>
            <a:spLocks noGrp="1"/>
          </p:cNvSpPr>
          <p:nvPr>
            <p:ph type="title"/>
          </p:nvPr>
        </p:nvSpPr>
        <p:spPr bwMode="auto">
          <a:xfrm>
            <a:off x="1934770" y="142875"/>
            <a:ext cx="7776898" cy="928688"/>
          </a:xfrm>
        </p:spPr>
        <p:txBody>
          <a:bodyPr wrap="square" numCol="1" anchorCtr="0" compatLnSpc="1">
            <a:prstTxWarp prst="textNoShape">
              <a:avLst/>
            </a:prstTxWarp>
          </a:bodyPr>
          <a:lstStyle/>
          <a:p>
            <a:pPr algn="ctr" eaLnBrk="1" hangingPunct="1">
              <a:defRPr/>
            </a:pPr>
            <a:r>
              <a:rPr lang="pl-PL" sz="1800" dirty="0">
                <a:solidFill>
                  <a:srgbClr val="000099"/>
                </a:solidFill>
                <a:effectLst/>
                <a:latin typeface="Times New Roman" pitchFamily="18" charset="0"/>
                <a:cs typeface="Times New Roman" pitchFamily="18" charset="0"/>
              </a:rPr>
              <a:t>Podstawowe kierunki polityki oświatowej państwa ustalone przez </a:t>
            </a:r>
            <a:r>
              <a:rPr lang="pl-PL" sz="1800" dirty="0" smtClean="0">
                <a:solidFill>
                  <a:srgbClr val="000099"/>
                </a:solidFill>
                <a:effectLst/>
                <a:latin typeface="Times New Roman" pitchFamily="18" charset="0"/>
                <a:cs typeface="Times New Roman" pitchFamily="18" charset="0"/>
              </a:rPr>
              <a:t>MEN</a:t>
            </a:r>
            <a:br>
              <a:rPr lang="pl-PL" sz="1800" dirty="0" smtClean="0">
                <a:solidFill>
                  <a:srgbClr val="000099"/>
                </a:solidFill>
                <a:effectLst/>
                <a:latin typeface="Times New Roman" pitchFamily="18" charset="0"/>
                <a:cs typeface="Times New Roman" pitchFamily="18" charset="0"/>
              </a:rPr>
            </a:br>
            <a:r>
              <a:rPr lang="pl-PL" sz="1800" dirty="0" smtClean="0">
                <a:solidFill>
                  <a:srgbClr val="000099"/>
                </a:solidFill>
                <a:effectLst/>
                <a:latin typeface="Times New Roman" pitchFamily="18" charset="0"/>
                <a:cs typeface="Times New Roman" pitchFamily="18" charset="0"/>
              </a:rPr>
              <a:t>na rok szkolny 2016/2017 </a:t>
            </a:r>
          </a:p>
        </p:txBody>
      </p:sp>
      <p:sp>
        <p:nvSpPr>
          <p:cNvPr id="3075" name="Symbol zastępczy zawartości 2"/>
          <p:cNvSpPr>
            <a:spLocks noGrp="1"/>
          </p:cNvSpPr>
          <p:nvPr>
            <p:ph idx="1"/>
          </p:nvPr>
        </p:nvSpPr>
        <p:spPr>
          <a:xfrm>
            <a:off x="0" y="1412782"/>
            <a:ext cx="9906000" cy="5445223"/>
          </a:xfrm>
          <a:solidFill>
            <a:schemeClr val="bg1"/>
          </a:solidFill>
        </p:spPr>
        <p:txBody>
          <a:bodyPr>
            <a:normAutofit/>
          </a:bodyPr>
          <a:lstStyle/>
          <a:p>
            <a:pPr marL="0" indent="0" algn="just"/>
            <a:r>
              <a:rPr lang="pl-PL" sz="1800" dirty="0" smtClean="0">
                <a:latin typeface="Times New Roman" panose="02020603050405020304" pitchFamily="18" charset="0"/>
                <a:cs typeface="Times New Roman" panose="02020603050405020304" pitchFamily="18" charset="0"/>
              </a:rPr>
              <a:t>Minister Edukacji Narodowej na rok szkolny 2016/2017 ustalił następujące </a:t>
            </a:r>
            <a:r>
              <a:rPr lang="pl-PL" sz="1800" dirty="0">
                <a:latin typeface="Times New Roman" panose="02020603050405020304" pitchFamily="18" charset="0"/>
                <a:cs typeface="Times New Roman" panose="02020603050405020304" pitchFamily="18" charset="0"/>
              </a:rPr>
              <a:t>podstawowe kierunki realizacji polityki oświatowej </a:t>
            </a:r>
            <a:r>
              <a:rPr lang="pl-PL" sz="1800" dirty="0" smtClean="0">
                <a:latin typeface="Times New Roman" panose="02020603050405020304" pitchFamily="18" charset="0"/>
                <a:cs typeface="Times New Roman" panose="02020603050405020304" pitchFamily="18" charset="0"/>
              </a:rPr>
              <a:t>państwa:</a:t>
            </a:r>
            <a:endParaRPr lang="pl-PL" sz="1800" dirty="0">
              <a:latin typeface="Times New Roman" panose="02020603050405020304" pitchFamily="18" charset="0"/>
              <a:cs typeface="Times New Roman" panose="02020603050405020304" pitchFamily="18" charset="0"/>
            </a:endParaRPr>
          </a:p>
          <a:p>
            <a:pPr algn="just"/>
            <a:r>
              <a:rPr lang="pl-PL" sz="1800" dirty="0">
                <a:latin typeface="Times New Roman" panose="02020603050405020304" pitchFamily="18" charset="0"/>
                <a:cs typeface="Times New Roman" panose="02020603050405020304" pitchFamily="18" charset="0"/>
              </a:rPr>
              <a:t> </a:t>
            </a:r>
          </a:p>
          <a:p>
            <a:pPr marL="266700" lvl="0" indent="-266700" algn="just">
              <a:buFont typeface="+mj-lt"/>
              <a:buAutoNum type="arabicPeriod"/>
            </a:pPr>
            <a:r>
              <a:rPr lang="pl-PL" sz="1800" dirty="0" smtClean="0">
                <a:latin typeface="Times New Roman" panose="02020603050405020304" pitchFamily="18" charset="0"/>
                <a:cs typeface="Times New Roman" panose="02020603050405020304" pitchFamily="18" charset="0"/>
              </a:rPr>
              <a:t> Upowszechnianie </a:t>
            </a:r>
            <a:r>
              <a:rPr lang="pl-PL" sz="1800" dirty="0">
                <a:latin typeface="Times New Roman" panose="02020603050405020304" pitchFamily="18" charset="0"/>
                <a:cs typeface="Times New Roman" panose="02020603050405020304" pitchFamily="18" charset="0"/>
              </a:rPr>
              <a:t>czytelnictwa, rozwijanie kompetencji czytelniczych wśród </a:t>
            </a:r>
            <a:r>
              <a:rPr lang="pl-PL" sz="1800" dirty="0" smtClean="0">
                <a:latin typeface="Times New Roman" panose="02020603050405020304" pitchFamily="18" charset="0"/>
                <a:cs typeface="Times New Roman" panose="02020603050405020304" pitchFamily="18" charset="0"/>
              </a:rPr>
              <a:t>dzieci </a:t>
            </a:r>
            <a:r>
              <a:rPr lang="pl-PL" sz="1800" dirty="0">
                <a:latin typeface="Times New Roman" panose="02020603050405020304" pitchFamily="18" charset="0"/>
                <a:cs typeface="Times New Roman" panose="02020603050405020304" pitchFamily="18" charset="0"/>
              </a:rPr>
              <a:t>i młodzieży.</a:t>
            </a:r>
          </a:p>
          <a:p>
            <a:pPr marL="266700" lvl="0" indent="-266700" algn="just">
              <a:buFont typeface="+mj-lt"/>
              <a:buAutoNum type="arabicPeriod"/>
            </a:pPr>
            <a:r>
              <a:rPr lang="pl-PL" sz="1800" dirty="0" smtClean="0">
                <a:latin typeface="Times New Roman" panose="02020603050405020304" pitchFamily="18" charset="0"/>
                <a:cs typeface="Times New Roman" panose="02020603050405020304" pitchFamily="18" charset="0"/>
              </a:rPr>
              <a:t> Rozwijanie </a:t>
            </a:r>
            <a:r>
              <a:rPr lang="pl-PL" sz="1800" dirty="0">
                <a:latin typeface="Times New Roman" panose="02020603050405020304" pitchFamily="18" charset="0"/>
                <a:cs typeface="Times New Roman" panose="02020603050405020304" pitchFamily="18" charset="0"/>
              </a:rPr>
              <a:t>kompetencji informatycznych dzieci i młodzieży w szkołach </a:t>
            </a:r>
            <a:r>
              <a:rPr lang="pl-PL" sz="1800" dirty="0" smtClean="0">
                <a:latin typeface="Times New Roman" panose="02020603050405020304" pitchFamily="18" charset="0"/>
                <a:cs typeface="Times New Roman" panose="02020603050405020304" pitchFamily="18" charset="0"/>
              </a:rPr>
              <a:t>i </a:t>
            </a:r>
            <a:r>
              <a:rPr lang="pl-PL" sz="1800" dirty="0">
                <a:latin typeface="Times New Roman" panose="02020603050405020304" pitchFamily="18" charset="0"/>
                <a:cs typeface="Times New Roman" panose="02020603050405020304" pitchFamily="18" charset="0"/>
              </a:rPr>
              <a:t>placówkach.</a:t>
            </a:r>
          </a:p>
          <a:p>
            <a:pPr marL="266700" lvl="0" indent="-266700" algn="just">
              <a:buFont typeface="+mj-lt"/>
              <a:buAutoNum type="arabicPeriod"/>
            </a:pPr>
            <a:r>
              <a:rPr lang="pl-PL" sz="1800" dirty="0" smtClean="0">
                <a:latin typeface="Times New Roman" panose="02020603050405020304" pitchFamily="18" charset="0"/>
                <a:cs typeface="Times New Roman" panose="02020603050405020304" pitchFamily="18" charset="0"/>
              </a:rPr>
              <a:t> Kształtowanie </a:t>
            </a:r>
            <a:r>
              <a:rPr lang="pl-PL" sz="1800" dirty="0">
                <a:latin typeface="Times New Roman" panose="02020603050405020304" pitchFamily="18" charset="0"/>
                <a:cs typeface="Times New Roman" panose="02020603050405020304" pitchFamily="18" charset="0"/>
              </a:rPr>
              <a:t>postaw.  Wychowanie do wartości.</a:t>
            </a:r>
          </a:p>
          <a:p>
            <a:pPr marL="266700" lvl="0" indent="-266700" algn="just">
              <a:buFont typeface="+mj-lt"/>
              <a:buAutoNum type="arabicPeriod"/>
            </a:pPr>
            <a:r>
              <a:rPr lang="pl-PL" sz="1800" dirty="0" smtClean="0">
                <a:latin typeface="Times New Roman" panose="02020603050405020304" pitchFamily="18" charset="0"/>
                <a:cs typeface="Times New Roman" panose="02020603050405020304" pitchFamily="18" charset="0"/>
              </a:rPr>
              <a:t> Podniesienie </a:t>
            </a:r>
            <a:r>
              <a:rPr lang="pl-PL" sz="1800" dirty="0">
                <a:latin typeface="Times New Roman" panose="02020603050405020304" pitchFamily="18" charset="0"/>
                <a:cs typeface="Times New Roman" panose="02020603050405020304" pitchFamily="18" charset="0"/>
              </a:rPr>
              <a:t>jakości kształcenia zawodowego w szkołach ponadgimnazjalnych poprzez angażowanie pracodawców w proces dostosowania kształcenia zawodowego do potrzeb rynku pracy.</a:t>
            </a:r>
          </a:p>
          <a:p>
            <a:pPr marL="266700" lvl="0" indent="-266700" algn="just">
              <a:buFont typeface="+mj-lt"/>
              <a:buAutoNum type="arabicPeriod"/>
            </a:pPr>
            <a:r>
              <a:rPr lang="pl-PL" sz="1800" dirty="0" smtClean="0">
                <a:latin typeface="Times New Roman" panose="02020603050405020304" pitchFamily="18" charset="0"/>
                <a:cs typeface="Times New Roman" panose="02020603050405020304" pitchFamily="18" charset="0"/>
              </a:rPr>
              <a:t> Przygotowanie </a:t>
            </a:r>
            <a:r>
              <a:rPr lang="pl-PL" sz="1800" dirty="0">
                <a:latin typeface="Times New Roman" panose="02020603050405020304" pitchFamily="18" charset="0"/>
                <a:cs typeface="Times New Roman" panose="02020603050405020304" pitchFamily="18" charset="0"/>
              </a:rPr>
              <a:t>do wdrożenia od roku szkolnego 2017/2018 nowej podstawy programowej. </a:t>
            </a:r>
          </a:p>
          <a:p>
            <a:pPr lvl="0" algn="just">
              <a:buFont typeface="+mj-lt"/>
              <a:buAutoNum type="arabicPeriod"/>
            </a:pPr>
            <a:endParaRPr lang="pl-PL" sz="800" dirty="0" smtClean="0">
              <a:latin typeface="Times New Roman" panose="02020603050405020304" pitchFamily="18" charset="0"/>
              <a:cs typeface="Times New Roman" panose="02020603050405020304" pitchFamily="18" charset="0"/>
            </a:endParaRPr>
          </a:p>
          <a:p>
            <a:pPr marL="0" lvl="0" indent="0" algn="ctr">
              <a:buClr>
                <a:srgbClr val="FF0000"/>
              </a:buClr>
            </a:pPr>
            <a:endParaRPr lang="pl-PL" sz="1800" b="1" dirty="0" smtClean="0">
              <a:solidFill>
                <a:srgbClr val="FF0000"/>
              </a:solidFill>
              <a:latin typeface="Times New Roman" panose="02020603050405020304" pitchFamily="18" charset="0"/>
              <a:cs typeface="Times New Roman" panose="02020603050405020304" pitchFamily="18" charset="0"/>
            </a:endParaRPr>
          </a:p>
          <a:p>
            <a:pPr marL="0" lvl="0" indent="0" algn="ctr">
              <a:buClr>
                <a:srgbClr val="FF0000"/>
              </a:buClr>
            </a:pPr>
            <a:r>
              <a:rPr lang="pl-PL" sz="1800" b="1" dirty="0" smtClean="0">
                <a:solidFill>
                  <a:srgbClr val="FF0000"/>
                </a:solidFill>
                <a:latin typeface="Times New Roman" panose="02020603050405020304" pitchFamily="18" charset="0"/>
                <a:cs typeface="Times New Roman" panose="02020603050405020304" pitchFamily="18" charset="0"/>
              </a:rPr>
              <a:t>Rok </a:t>
            </a:r>
            <a:r>
              <a:rPr lang="pl-PL" sz="1800" b="1" dirty="0">
                <a:solidFill>
                  <a:srgbClr val="FF0000"/>
                </a:solidFill>
                <a:latin typeface="Times New Roman" panose="02020603050405020304" pitchFamily="18" charset="0"/>
                <a:cs typeface="Times New Roman" panose="02020603050405020304" pitchFamily="18" charset="0"/>
              </a:rPr>
              <a:t>szkolny 2016/2017 ogłoszony został przez Ministra Edukacji Narodowej </a:t>
            </a:r>
            <a:br>
              <a:rPr lang="pl-PL" sz="1800" b="1" dirty="0">
                <a:solidFill>
                  <a:srgbClr val="FF0000"/>
                </a:solidFill>
                <a:latin typeface="Times New Roman" panose="02020603050405020304" pitchFamily="18" charset="0"/>
                <a:cs typeface="Times New Roman" panose="02020603050405020304" pitchFamily="18" charset="0"/>
              </a:rPr>
            </a:br>
            <a:r>
              <a:rPr lang="pl-PL" sz="1800" b="1" dirty="0">
                <a:solidFill>
                  <a:srgbClr val="FF0000"/>
                </a:solidFill>
                <a:latin typeface="Times New Roman" panose="02020603050405020304" pitchFamily="18" charset="0"/>
                <a:cs typeface="Times New Roman" panose="02020603050405020304" pitchFamily="18" charset="0"/>
              </a:rPr>
              <a:t>Rokiem Wolontariatu</a:t>
            </a:r>
          </a:p>
          <a:p>
            <a:pPr marL="0" lvl="0" indent="0" algn="just"/>
            <a:endParaRPr lang="pl-PL" sz="1800" dirty="0">
              <a:latin typeface="Times New Roman" panose="02020603050405020304" pitchFamily="18" charset="0"/>
              <a:cs typeface="Times New Roman" panose="02020603050405020304" pitchFamily="18" charset="0"/>
            </a:endParaRPr>
          </a:p>
          <a:p>
            <a:pPr marL="0" indent="0" algn="just" eaLnBrk="1" hangingPunct="1">
              <a:defRPr/>
            </a:pPr>
            <a:endParaRPr lang="pl-PL" sz="1800" dirty="0" smtClean="0">
              <a:latin typeface="Times New Roman" pitchFamily="18" charset="0"/>
              <a:cs typeface="Times New Roman" pitchFamily="18" charset="0"/>
            </a:endParaRPr>
          </a:p>
          <a:p>
            <a:pPr algn="just" eaLnBrk="1" hangingPunct="1">
              <a:defRPr/>
            </a:pPr>
            <a:r>
              <a:rPr lang="pl-PL" sz="1600" dirty="0" smtClean="0">
                <a:latin typeface="Times New Roman" pitchFamily="18" charset="0"/>
                <a:cs typeface="Times New Roman" pitchFamily="18" charset="0"/>
              </a:rPr>
              <a:t> </a:t>
            </a:r>
          </a:p>
        </p:txBody>
      </p:sp>
      <p:sp>
        <p:nvSpPr>
          <p:cNvPr id="4" name="Symbol zastępczy numeru slajdu 3"/>
          <p:cNvSpPr>
            <a:spLocks noGrp="1"/>
          </p:cNvSpPr>
          <p:nvPr>
            <p:ph type="sldNum" sz="quarter" idx="12"/>
          </p:nvPr>
        </p:nvSpPr>
        <p:spPr/>
        <p:txBody>
          <a:bodyPr/>
          <a:lstStyle/>
          <a:p>
            <a:pPr>
              <a:defRPr/>
            </a:pPr>
            <a:fld id="{B4151B7E-CBA2-4E06-A839-FD105B9D5D5C}" type="slidenum">
              <a:rPr lang="pl-PL" smtClean="0"/>
              <a:pPr>
                <a:defRPr/>
              </a:pPr>
              <a:t>5</a:t>
            </a:fld>
            <a:endParaRPr lang="pl-PL"/>
          </a:p>
        </p:txBody>
      </p:sp>
    </p:spTree>
    <p:extLst>
      <p:ext uri="{BB962C8B-B14F-4D97-AF65-F5344CB8AC3E}">
        <p14:creationId xmlns:p14="http://schemas.microsoft.com/office/powerpoint/2010/main" val="3718539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bwMode="auto">
          <a:xfrm>
            <a:off x="742950" y="2060852"/>
            <a:ext cx="8420100" cy="1470025"/>
          </a:xfrm>
        </p:spPr>
        <p:txBody>
          <a:bodyPr wrap="square" numCol="1" anchorCtr="0" compatLnSpc="1">
            <a:prstTxWarp prst="textNoShape">
              <a:avLst/>
            </a:prstTxWarp>
            <a:normAutofit fontScale="90000"/>
          </a:body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000" i="0" dirty="0" smtClean="0">
                <a:solidFill>
                  <a:srgbClr val="000099"/>
                </a:solidFill>
                <a:effectLst/>
                <a:latin typeface="Times New Roman" panose="02020603050405020304" pitchFamily="18" charset="0"/>
                <a:cs typeface="Times New Roman" panose="02020603050405020304" pitchFamily="18" charset="0"/>
              </a:rPr>
              <a:t>Planowe działania w zakresie</a:t>
            </a:r>
            <a:br>
              <a:rPr lang="pl-PL" sz="4000" i="0" dirty="0" smtClean="0">
                <a:solidFill>
                  <a:srgbClr val="000099"/>
                </a:solidFill>
                <a:effectLst/>
                <a:latin typeface="Times New Roman" panose="02020603050405020304" pitchFamily="18" charset="0"/>
                <a:cs typeface="Times New Roman" panose="02020603050405020304" pitchFamily="18" charset="0"/>
              </a:rPr>
            </a:br>
            <a:r>
              <a:rPr lang="pl-PL" sz="4000" i="0" dirty="0" smtClean="0">
                <a:solidFill>
                  <a:srgbClr val="000099"/>
                </a:solidFill>
                <a:effectLst/>
                <a:latin typeface="Times New Roman" panose="02020603050405020304" pitchFamily="18" charset="0"/>
                <a:cs typeface="Times New Roman" panose="02020603050405020304" pitchFamily="18" charset="0"/>
              </a:rPr>
              <a:t>nadzoru pedagogicznego </a:t>
            </a:r>
            <a:endParaRPr lang="pl-PL" sz="3100" i="0" dirty="0" smtClean="0">
              <a:solidFill>
                <a:srgbClr val="000099"/>
              </a:solidFill>
              <a:effectLst/>
              <a:latin typeface="Times New Roman" pitchFamily="18" charset="0"/>
              <a:cs typeface="Times New Roman" pitchFamily="18" charset="0"/>
            </a:endParaRPr>
          </a:p>
        </p:txBody>
      </p:sp>
      <p:sp>
        <p:nvSpPr>
          <p:cNvPr id="4"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080091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272484" y="2348887"/>
            <a:ext cx="9283435"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i="0" smtClean="0">
                <a:solidFill>
                  <a:srgbClr val="000099"/>
                </a:solidFill>
                <a:effectLst/>
                <a:latin typeface="Times New Roman" pitchFamily="18" charset="0"/>
                <a:cs typeface="Times New Roman" pitchFamily="18" charset="0"/>
              </a:rPr>
              <a:t>Ewaluacje zewnętrzne</a:t>
            </a:r>
            <a:r>
              <a:rPr lang="pl-PL" i="0" dirty="0" smtClean="0">
                <a:solidFill>
                  <a:srgbClr val="000099"/>
                </a:solidFill>
                <a:effectLst/>
                <a:latin typeface="Times New Roman" pitchFamily="18" charset="0"/>
                <a:cs typeface="Times New Roman" pitchFamily="18" charset="0"/>
              </a:rPr>
              <a:t/>
            </a:r>
            <a:br>
              <a:rPr lang="pl-PL" i="0" dirty="0" smtClean="0">
                <a:solidFill>
                  <a:srgbClr val="000099"/>
                </a:solidFill>
                <a:effectLst/>
                <a:latin typeface="Times New Roman" pitchFamily="18" charset="0"/>
                <a:cs typeface="Times New Roman" pitchFamily="18" charset="0"/>
              </a:rPr>
            </a:br>
            <a:endParaRPr lang="pl-PL" i="0" dirty="0" smtClean="0">
              <a:solidFill>
                <a:srgbClr val="000099"/>
              </a:solidFill>
              <a:effectLst/>
              <a:latin typeface="Times New Roman" pitchFamily="18" charset="0"/>
              <a:cs typeface="Times New Roman"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39668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3074" name="Tytuł 1"/>
          <p:cNvSpPr>
            <a:spLocks noGrp="1"/>
          </p:cNvSpPr>
          <p:nvPr>
            <p:ph type="title"/>
          </p:nvPr>
        </p:nvSpPr>
        <p:spPr bwMode="auto">
          <a:xfrm>
            <a:off x="1934770" y="142875"/>
            <a:ext cx="7776898" cy="928688"/>
          </a:xfrm>
        </p:spPr>
        <p:txBody>
          <a:bodyPr wrap="square" numCol="1" anchorCtr="0" compatLnSpc="1">
            <a:prstTxWarp prst="textNoShape">
              <a:avLst/>
            </a:prstTxWarp>
            <a:normAutofit/>
          </a:bodyPr>
          <a:lstStyle/>
          <a:p>
            <a:pPr algn="ctr" eaLnBrk="1" hangingPunct="1">
              <a:defRPr/>
            </a:pPr>
            <a:r>
              <a:rPr lang="pl-PL" sz="1800" dirty="0" smtClean="0">
                <a:effectLst/>
                <a:latin typeface="Times New Roman" pitchFamily="18" charset="0"/>
                <a:cs typeface="Times New Roman" pitchFamily="18" charset="0"/>
              </a:rPr>
              <a:t>  </a:t>
            </a:r>
            <a:r>
              <a:rPr lang="pl-PL" sz="1800" dirty="0" smtClean="0">
                <a:solidFill>
                  <a:srgbClr val="000099"/>
                </a:solidFill>
                <a:effectLst/>
                <a:latin typeface="Times New Roman" pitchFamily="18" charset="0"/>
                <a:cs typeface="Times New Roman" pitchFamily="18" charset="0"/>
              </a:rPr>
              <a:t>Ewaluacje zewnętrzne</a:t>
            </a:r>
          </a:p>
        </p:txBody>
      </p:sp>
      <p:graphicFrame>
        <p:nvGraphicFramePr>
          <p:cNvPr id="2" name="Symbol zastępczy zawartości 1"/>
          <p:cNvGraphicFramePr>
            <a:graphicFrameLocks noGrp="1"/>
          </p:cNvGraphicFramePr>
          <p:nvPr>
            <p:ph idx="1"/>
            <p:extLst>
              <p:ext uri="{D42A27DB-BD31-4B8C-83A1-F6EECF244321}">
                <p14:modId xmlns:p14="http://schemas.microsoft.com/office/powerpoint/2010/main" val="2971295111"/>
              </p:ext>
            </p:extLst>
          </p:nvPr>
        </p:nvGraphicFramePr>
        <p:xfrm>
          <a:off x="183637" y="3036667"/>
          <a:ext cx="9538730" cy="2434389"/>
        </p:xfrm>
        <a:graphic>
          <a:graphicData uri="http://schemas.openxmlformats.org/drawingml/2006/table">
            <a:tbl>
              <a:tblPr firstRow="1" firstCol="1" bandRow="1">
                <a:tableStyleId>{5C22544A-7EE6-4342-B048-85BDC9FD1C3A}</a:tableStyleId>
              </a:tblPr>
              <a:tblGrid>
                <a:gridCol w="579049"/>
                <a:gridCol w="4803549"/>
                <a:gridCol w="4156132"/>
              </a:tblGrid>
              <a:tr h="334600">
                <a:tc>
                  <a:txBody>
                    <a:bodyPr/>
                    <a:lstStyle/>
                    <a:p>
                      <a:pPr algn="ctr">
                        <a:lnSpc>
                          <a:spcPct val="115000"/>
                        </a:lnSpc>
                        <a:spcAft>
                          <a:spcPts val="0"/>
                        </a:spcAft>
                      </a:pPr>
                      <a:r>
                        <a:rPr lang="pl-PL" sz="1600" dirty="0">
                          <a:solidFill>
                            <a:schemeClr val="tx1"/>
                          </a:solidFill>
                          <a:effectLst/>
                          <a:latin typeface="Times New Roman" panose="02020603050405020304" pitchFamily="18" charset="0"/>
                          <a:cs typeface="Times New Roman" panose="02020603050405020304" pitchFamily="18" charset="0"/>
                        </a:rPr>
                        <a:t>Lp.</a:t>
                      </a:r>
                      <a:endParaRPr lang="pl-PL"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pl-PL" sz="1600" dirty="0">
                          <a:solidFill>
                            <a:schemeClr val="tx1"/>
                          </a:solidFill>
                          <a:effectLst/>
                          <a:latin typeface="Times New Roman" panose="02020603050405020304" pitchFamily="18" charset="0"/>
                          <a:cs typeface="Times New Roman" panose="02020603050405020304" pitchFamily="18" charset="0"/>
                        </a:rPr>
                        <a:t>Rodzaj ewaluacji</a:t>
                      </a:r>
                      <a:endParaRPr lang="pl-PL"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pl-PL" sz="1600" dirty="0">
                          <a:solidFill>
                            <a:schemeClr val="tx1"/>
                          </a:solidFill>
                          <a:effectLst/>
                          <a:latin typeface="Times New Roman" panose="02020603050405020304" pitchFamily="18" charset="0"/>
                          <a:cs typeface="Times New Roman" panose="02020603050405020304" pitchFamily="18" charset="0"/>
                        </a:rPr>
                        <a:t>Wskaźnik</a:t>
                      </a:r>
                      <a:endParaRPr lang="pl-PL" sz="16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768236">
                <a:tc>
                  <a:txBody>
                    <a:bodyPr/>
                    <a:lstStyle/>
                    <a:p>
                      <a:pPr algn="ctr">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1</a:t>
                      </a:r>
                      <a:r>
                        <a:rPr lang="pl-PL" sz="1400" dirty="0" smtClean="0">
                          <a:solidFill>
                            <a:schemeClr val="tx1"/>
                          </a:solidFill>
                          <a:effectLst/>
                          <a:latin typeface="Times New Roman" panose="02020603050405020304" pitchFamily="18" charset="0"/>
                          <a:cs typeface="Times New Roman" panose="02020603050405020304" pitchFamily="18" charset="0"/>
                        </a:rPr>
                        <a:t>.</a:t>
                      </a:r>
                      <a:endParaRPr lang="pl-PL"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pl-PL" sz="1400" dirty="0">
                          <a:effectLst/>
                          <a:latin typeface="Times New Roman" panose="02020603050405020304" pitchFamily="18" charset="0"/>
                          <a:cs typeface="Times New Roman" panose="02020603050405020304" pitchFamily="18" charset="0"/>
                        </a:rPr>
                        <a:t>Ewaluacje problemowe w zakresie wymagań </a:t>
                      </a:r>
                      <a:r>
                        <a:rPr lang="pl-PL" sz="1400" dirty="0" smtClean="0">
                          <a:effectLst/>
                          <a:latin typeface="Times New Roman" panose="02020603050405020304" pitchFamily="18" charset="0"/>
                          <a:cs typeface="Times New Roman" panose="02020603050405020304" pitchFamily="18" charset="0"/>
                        </a:rPr>
                        <a:t>ustalonych </a:t>
                      </a:r>
                      <a:r>
                        <a:rPr lang="pl-PL" sz="1400" dirty="0">
                          <a:effectLst/>
                          <a:latin typeface="Times New Roman" panose="02020603050405020304" pitchFamily="18" charset="0"/>
                          <a:cs typeface="Times New Roman" panose="02020603050405020304" pitchFamily="18" charset="0"/>
                        </a:rPr>
                        <a:t>przez Ministra Edukacji </a:t>
                      </a:r>
                      <a:r>
                        <a:rPr lang="pl-PL" sz="1400" dirty="0" smtClean="0">
                          <a:effectLst/>
                          <a:latin typeface="Times New Roman" panose="02020603050405020304" pitchFamily="18" charset="0"/>
                          <a:cs typeface="Times New Roman" panose="02020603050405020304" pitchFamily="18" charset="0"/>
                        </a:rPr>
                        <a:t>Narodowej</a:t>
                      </a:r>
                      <a:endParaRPr lang="pl-PL" sz="1400" dirty="0">
                        <a:effectLst/>
                        <a:latin typeface="Times New Roman" panose="02020603050405020304" pitchFamily="18" charset="0"/>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800" b="1" dirty="0">
                          <a:solidFill>
                            <a:srgbClr val="FF0000"/>
                          </a:solidFill>
                          <a:effectLst/>
                          <a:latin typeface="Times New Roman" panose="02020603050405020304" pitchFamily="18" charset="0"/>
                          <a:cs typeface="Times New Roman" panose="02020603050405020304" pitchFamily="18" charset="0"/>
                        </a:rPr>
                        <a:t>60%</a:t>
                      </a:r>
                    </a:p>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wszystkich ewaluacji w roku szkolnym</a:t>
                      </a:r>
                      <a:endParaRPr lang="pl-PL" sz="1400" dirty="0">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04568">
                <a:tc>
                  <a:txBody>
                    <a:bodyPr/>
                    <a:lstStyle/>
                    <a:p>
                      <a:pPr algn="ctr">
                        <a:lnSpc>
                          <a:spcPct val="115000"/>
                        </a:lnSpc>
                        <a:spcAft>
                          <a:spcPts val="0"/>
                        </a:spcAft>
                      </a:pPr>
                      <a:r>
                        <a:rPr lang="pl-PL" sz="1400" dirty="0">
                          <a:solidFill>
                            <a:schemeClr val="tx1"/>
                          </a:solidFill>
                          <a:effectLst/>
                          <a:latin typeface="Times New Roman" panose="02020603050405020304" pitchFamily="18" charset="0"/>
                          <a:cs typeface="Times New Roman" panose="02020603050405020304" pitchFamily="18" charset="0"/>
                        </a:rPr>
                        <a:t>2</a:t>
                      </a:r>
                      <a:r>
                        <a:rPr lang="pl-PL" sz="1400" dirty="0" smtClean="0">
                          <a:solidFill>
                            <a:schemeClr val="tx1"/>
                          </a:solidFill>
                          <a:effectLst/>
                          <a:latin typeface="Times New Roman" panose="02020603050405020304" pitchFamily="18" charset="0"/>
                          <a:cs typeface="Times New Roman" panose="02020603050405020304" pitchFamily="18" charset="0"/>
                        </a:rPr>
                        <a:t>.</a:t>
                      </a:r>
                      <a:endParaRPr lang="pl-PL" sz="14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0"/>
                        </a:spcAft>
                      </a:pPr>
                      <a:r>
                        <a:rPr lang="pl-PL" sz="1400" dirty="0">
                          <a:effectLst/>
                          <a:latin typeface="Times New Roman" panose="02020603050405020304" pitchFamily="18" charset="0"/>
                          <a:cs typeface="Times New Roman" panose="02020603050405020304" pitchFamily="18" charset="0"/>
                        </a:rPr>
                        <a:t>Ewaluacja problemowe w zakresie wymagań </a:t>
                      </a:r>
                      <a:r>
                        <a:rPr lang="pl-PL" sz="1400" dirty="0" smtClean="0">
                          <a:effectLst/>
                          <a:latin typeface="Times New Roman" panose="02020603050405020304" pitchFamily="18" charset="0"/>
                          <a:cs typeface="Times New Roman" panose="02020603050405020304" pitchFamily="18" charset="0"/>
                        </a:rPr>
                        <a:t>ustalonych </a:t>
                      </a:r>
                      <a:r>
                        <a:rPr lang="pl-PL" sz="1400" dirty="0">
                          <a:effectLst/>
                          <a:latin typeface="Times New Roman" panose="02020603050405020304" pitchFamily="18" charset="0"/>
                          <a:cs typeface="Times New Roman" panose="02020603050405020304" pitchFamily="18" charset="0"/>
                        </a:rPr>
                        <a:t>przez Lubuskiego Kuratora </a:t>
                      </a:r>
                      <a:r>
                        <a:rPr lang="pl-PL" sz="1400" dirty="0" smtClean="0">
                          <a:effectLst/>
                          <a:latin typeface="Times New Roman" panose="02020603050405020304" pitchFamily="18" charset="0"/>
                          <a:cs typeface="Times New Roman" panose="02020603050405020304" pitchFamily="18" charset="0"/>
                        </a:rPr>
                        <a:t>Oświaty na podstawie wniosków z nadzoru pedagogicznego</a:t>
                      </a:r>
                      <a:endParaRPr lang="pl-PL" sz="1400" dirty="0">
                        <a:effectLst/>
                        <a:latin typeface="Times New Roman" panose="02020603050405020304" pitchFamily="18" charset="0"/>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pl-PL" sz="1800" b="1" dirty="0">
                          <a:solidFill>
                            <a:srgbClr val="FF0000"/>
                          </a:solidFill>
                          <a:effectLst/>
                          <a:latin typeface="Times New Roman" panose="02020603050405020304" pitchFamily="18" charset="0"/>
                          <a:cs typeface="Times New Roman" panose="02020603050405020304" pitchFamily="18" charset="0"/>
                        </a:rPr>
                        <a:t>4</a:t>
                      </a:r>
                      <a:r>
                        <a:rPr lang="pl-PL" sz="1800" b="1" dirty="0" smtClean="0">
                          <a:solidFill>
                            <a:srgbClr val="FF0000"/>
                          </a:solidFill>
                          <a:effectLst/>
                          <a:latin typeface="Times New Roman" panose="02020603050405020304" pitchFamily="18" charset="0"/>
                          <a:cs typeface="Times New Roman" panose="02020603050405020304" pitchFamily="18" charset="0"/>
                        </a:rPr>
                        <a:t>0</a:t>
                      </a:r>
                      <a:r>
                        <a:rPr lang="pl-PL" sz="1800" b="1" dirty="0">
                          <a:solidFill>
                            <a:srgbClr val="FF0000"/>
                          </a:solidFill>
                          <a:effectLst/>
                          <a:latin typeface="Times New Roman" panose="02020603050405020304" pitchFamily="18" charset="0"/>
                          <a:cs typeface="Times New Roman" panose="02020603050405020304" pitchFamily="18" charset="0"/>
                        </a:rPr>
                        <a:t>%</a:t>
                      </a:r>
                    </a:p>
                    <a:p>
                      <a:pPr algn="ctr">
                        <a:lnSpc>
                          <a:spcPct val="115000"/>
                        </a:lnSpc>
                        <a:spcAft>
                          <a:spcPts val="0"/>
                        </a:spcAft>
                      </a:pPr>
                      <a:r>
                        <a:rPr lang="pl-PL" sz="1400" dirty="0">
                          <a:effectLst/>
                          <a:latin typeface="Times New Roman" panose="02020603050405020304" pitchFamily="18" charset="0"/>
                          <a:cs typeface="Times New Roman" panose="02020603050405020304" pitchFamily="18" charset="0"/>
                        </a:rPr>
                        <a:t>wszystkich ewaluacji w roku szkolnym</a:t>
                      </a:r>
                      <a:endParaRPr lang="pl-PL" sz="1400" dirty="0">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985">
                <a:tc gridSpan="2">
                  <a:txBody>
                    <a:bodyPr/>
                    <a:lstStyle/>
                    <a:p>
                      <a:pPr algn="r">
                        <a:lnSpc>
                          <a:spcPct val="115000"/>
                        </a:lnSpc>
                        <a:spcAft>
                          <a:spcPts val="0"/>
                        </a:spcAft>
                      </a:pPr>
                      <a:r>
                        <a:rPr lang="pl-PL" sz="1800" dirty="0">
                          <a:solidFill>
                            <a:schemeClr val="tx1"/>
                          </a:solidFill>
                          <a:effectLst/>
                          <a:latin typeface="Times New Roman" panose="02020603050405020304" pitchFamily="18" charset="0"/>
                          <a:cs typeface="Times New Roman" panose="02020603050405020304" pitchFamily="18" charset="0"/>
                        </a:rPr>
                        <a:t>                                              </a:t>
                      </a:r>
                      <a:r>
                        <a:rPr lang="pl-PL" sz="1800" dirty="0" smtClean="0">
                          <a:solidFill>
                            <a:schemeClr val="tx1"/>
                          </a:solidFill>
                          <a:effectLst/>
                          <a:latin typeface="Times New Roman" panose="02020603050405020304" pitchFamily="18" charset="0"/>
                          <a:cs typeface="Times New Roman" panose="02020603050405020304" pitchFamily="18" charset="0"/>
                        </a:rPr>
                        <a:t>Razem</a:t>
                      </a:r>
                      <a:endParaRPr lang="pl-PL"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l-PL"/>
                    </a:p>
                  </a:txBody>
                  <a:tcPr/>
                </a:tc>
                <a:tc>
                  <a:txBody>
                    <a:bodyPr/>
                    <a:lstStyle/>
                    <a:p>
                      <a:pPr algn="ctr">
                        <a:lnSpc>
                          <a:spcPct val="115000"/>
                        </a:lnSpc>
                        <a:spcAft>
                          <a:spcPts val="0"/>
                        </a:spcAft>
                      </a:pPr>
                      <a:r>
                        <a:rPr lang="pl-PL" sz="1800" b="1" dirty="0">
                          <a:effectLst/>
                          <a:latin typeface="Times New Roman" panose="02020603050405020304" pitchFamily="18" charset="0"/>
                          <a:cs typeface="Times New Roman" panose="02020603050405020304" pitchFamily="18" charset="0"/>
                        </a:rPr>
                        <a:t>100%</a:t>
                      </a:r>
                      <a:endParaRPr lang="pl-PL" sz="1800" b="1" dirty="0">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ymbol zastępczy numeru slajdu 3"/>
          <p:cNvSpPr>
            <a:spLocks noGrp="1"/>
          </p:cNvSpPr>
          <p:nvPr>
            <p:ph type="sldNum" sz="quarter" idx="12"/>
          </p:nvPr>
        </p:nvSpPr>
        <p:spPr/>
        <p:txBody>
          <a:bodyPr/>
          <a:lstStyle/>
          <a:p>
            <a:pPr>
              <a:defRPr/>
            </a:pPr>
            <a:fld id="{E1D0490D-1C4C-466A-B826-50160A0804C5}" type="slidenum">
              <a:rPr lang="pl-PL" smtClean="0"/>
              <a:pPr>
                <a:defRPr/>
              </a:pPr>
              <a:t>52</a:t>
            </a:fld>
            <a:endParaRPr lang="pl-PL"/>
          </a:p>
        </p:txBody>
      </p:sp>
      <p:sp>
        <p:nvSpPr>
          <p:cNvPr id="6" name="Prostokąt 5"/>
          <p:cNvSpPr/>
          <p:nvPr/>
        </p:nvSpPr>
        <p:spPr>
          <a:xfrm>
            <a:off x="-21374" y="1268765"/>
            <a:ext cx="9923882" cy="1485022"/>
          </a:xfrm>
          <a:prstGeom prst="rect">
            <a:avLst/>
          </a:prstGeom>
        </p:spPr>
        <p:txBody>
          <a:bodyPr wrap="square">
            <a:spAutoFit/>
          </a:bodyPr>
          <a:lstStyle/>
          <a:p>
            <a:pPr lvl="0" algn="just"/>
            <a:endParaRPr lang="pl-PL" altLang="pl-PL" dirty="0" smtClean="0">
              <a:latin typeface="Times New Roman" pitchFamily="18" charset="0"/>
              <a:ea typeface="Times New Roman" pitchFamily="18" charset="0"/>
              <a:cs typeface="Times New Roman" pitchFamily="18" charset="0"/>
            </a:endParaRPr>
          </a:p>
          <a:p>
            <a:pPr lvl="0" algn="just"/>
            <a:r>
              <a:rPr lang="pl-PL" altLang="pl-PL" dirty="0" smtClean="0">
                <a:latin typeface="Times New Roman" pitchFamily="18" charset="0"/>
                <a:ea typeface="Times New Roman" pitchFamily="18" charset="0"/>
                <a:cs typeface="Times New Roman" pitchFamily="18" charset="0"/>
              </a:rPr>
              <a:t>Liczbę </a:t>
            </a:r>
            <a:r>
              <a:rPr lang="pl-PL" altLang="pl-PL" dirty="0">
                <a:latin typeface="Times New Roman" pitchFamily="18" charset="0"/>
                <a:ea typeface="Times New Roman" pitchFamily="18" charset="0"/>
                <a:cs typeface="Times New Roman" pitchFamily="18" charset="0"/>
              </a:rPr>
              <a:t>ewaluacji  zewnętrznych w rozbiciu na poszczeg</a:t>
            </a:r>
            <a:r>
              <a:rPr lang="pl-PL" altLang="pl-PL" dirty="0">
                <a:latin typeface="Calibri"/>
                <a:ea typeface="Times New Roman" pitchFamily="18" charset="0"/>
                <a:cs typeface="Times New Roman" pitchFamily="18" charset="0"/>
              </a:rPr>
              <a:t>ó</a:t>
            </a:r>
            <a:r>
              <a:rPr lang="pl-PL" altLang="pl-PL" dirty="0">
                <a:latin typeface="Times New Roman" pitchFamily="18" charset="0"/>
                <a:ea typeface="Times New Roman" pitchFamily="18" charset="0"/>
                <a:cs typeface="Times New Roman" pitchFamily="18" charset="0"/>
              </a:rPr>
              <a:t>lne typy szk</a:t>
            </a:r>
            <a:r>
              <a:rPr lang="pl-PL" altLang="pl-PL" dirty="0">
                <a:latin typeface="Calibri"/>
                <a:ea typeface="Times New Roman" pitchFamily="18" charset="0"/>
                <a:cs typeface="Times New Roman" pitchFamily="18" charset="0"/>
              </a:rPr>
              <a:t>ó</a:t>
            </a:r>
            <a:r>
              <a:rPr lang="pl-PL" altLang="pl-PL" dirty="0">
                <a:latin typeface="Times New Roman" pitchFamily="18" charset="0"/>
                <a:ea typeface="Times New Roman" pitchFamily="18" charset="0"/>
                <a:cs typeface="Times New Roman" pitchFamily="18" charset="0"/>
              </a:rPr>
              <a:t>ł i plac</a:t>
            </a:r>
            <a:r>
              <a:rPr lang="pl-PL" altLang="pl-PL" dirty="0">
                <a:latin typeface="Calibri"/>
                <a:ea typeface="Times New Roman" pitchFamily="18" charset="0"/>
                <a:cs typeface="Times New Roman" pitchFamily="18" charset="0"/>
              </a:rPr>
              <a:t>ó</a:t>
            </a:r>
            <a:r>
              <a:rPr lang="pl-PL" altLang="pl-PL" dirty="0">
                <a:latin typeface="Times New Roman" pitchFamily="18" charset="0"/>
                <a:ea typeface="Times New Roman" pitchFamily="18" charset="0"/>
                <a:cs typeface="Times New Roman" pitchFamily="18" charset="0"/>
              </a:rPr>
              <a:t>wek oraz </a:t>
            </a:r>
            <a:r>
              <a:rPr lang="pl-PL" altLang="pl-PL" dirty="0" smtClean="0">
                <a:latin typeface="Times New Roman" pitchFamily="18" charset="0"/>
                <a:ea typeface="Times New Roman" pitchFamily="18" charset="0"/>
                <a:cs typeface="Times New Roman" pitchFamily="18" charset="0"/>
              </a:rPr>
              <a:t>zakresy </a:t>
            </a:r>
            <a:r>
              <a:rPr lang="pl-PL" altLang="pl-PL" dirty="0">
                <a:latin typeface="Times New Roman" pitchFamily="18" charset="0"/>
                <a:ea typeface="Times New Roman" pitchFamily="18" charset="0"/>
                <a:cs typeface="Times New Roman" pitchFamily="18" charset="0"/>
              </a:rPr>
              <a:t>ewaluacji problemowych na rok szkolny </a:t>
            </a:r>
            <a:r>
              <a:rPr lang="pl-PL" altLang="pl-PL" dirty="0" smtClean="0">
                <a:latin typeface="Times New Roman" pitchFamily="18" charset="0"/>
                <a:ea typeface="Times New Roman" pitchFamily="18" charset="0"/>
                <a:cs typeface="Times New Roman" pitchFamily="18" charset="0"/>
              </a:rPr>
              <a:t>2017/2018 </a:t>
            </a:r>
            <a:r>
              <a:rPr lang="pl-PL" altLang="pl-PL" dirty="0">
                <a:latin typeface="Times New Roman" pitchFamily="18" charset="0"/>
                <a:ea typeface="Times New Roman" pitchFamily="18" charset="0"/>
                <a:cs typeface="Times New Roman" pitchFamily="18" charset="0"/>
              </a:rPr>
              <a:t>Minister Edukacji Narodowej ustalił</a:t>
            </a:r>
            <a:r>
              <a:rPr lang="pl-PL" altLang="pl-PL" dirty="0" smtClean="0">
                <a:latin typeface="Times New Roman" pitchFamily="18" charset="0"/>
                <a:ea typeface="Times New Roman" pitchFamily="18" charset="0"/>
                <a:cs typeface="Times New Roman" pitchFamily="18" charset="0"/>
              </a:rPr>
              <a:t/>
            </a:r>
            <a:br>
              <a:rPr lang="pl-PL" altLang="pl-PL" dirty="0" smtClean="0">
                <a:latin typeface="Times New Roman" pitchFamily="18" charset="0"/>
                <a:ea typeface="Times New Roman" pitchFamily="18" charset="0"/>
                <a:cs typeface="Times New Roman" pitchFamily="18" charset="0"/>
              </a:rPr>
            </a:br>
            <a:r>
              <a:rPr lang="pl-PL" altLang="pl-PL" dirty="0" smtClean="0">
                <a:latin typeface="Times New Roman" pitchFamily="18" charset="0"/>
                <a:ea typeface="Times New Roman" pitchFamily="18" charset="0"/>
                <a:cs typeface="Times New Roman" pitchFamily="18" charset="0"/>
              </a:rPr>
              <a:t>6 lipca 2017r.:</a:t>
            </a:r>
            <a:endParaRPr lang="pl-PL" altLang="pl-PL" b="1" dirty="0" smtClean="0">
              <a:latin typeface="Times New Roman" pitchFamily="18" charset="0"/>
              <a:ea typeface="Times New Roman" pitchFamily="18" charset="0"/>
              <a:cs typeface="Times New Roman" pitchFamily="18" charset="0"/>
            </a:endParaRPr>
          </a:p>
          <a:p>
            <a:pPr lvl="0" algn="ctr" eaLnBrk="0" hangingPunct="0"/>
            <a:endParaRPr lang="pl-PL" altLang="pl-PL" sz="800" b="1" dirty="0" smtClean="0">
              <a:latin typeface="Times New Roman" pitchFamily="18" charset="0"/>
              <a:ea typeface="Times New Roman" pitchFamily="18" charset="0"/>
              <a:cs typeface="Times New Roman" pitchFamily="18" charset="0"/>
            </a:endParaRPr>
          </a:p>
          <a:p>
            <a:pPr lvl="0" eaLnBrk="0" hangingPunct="0"/>
            <a:endParaRPr lang="pl-PL" altLang="pl-PL" sz="1050" dirty="0">
              <a:cs typeface="Arial" pitchFamily="34" charset="0"/>
            </a:endParaRPr>
          </a:p>
        </p:txBody>
      </p:sp>
      <p:sp>
        <p:nvSpPr>
          <p:cNvPr id="7" name="Prostokąt 6"/>
          <p:cNvSpPr/>
          <p:nvPr/>
        </p:nvSpPr>
        <p:spPr>
          <a:xfrm>
            <a:off x="19545" y="5645813"/>
            <a:ext cx="9905999" cy="369332"/>
          </a:xfrm>
          <a:prstGeom prst="rect">
            <a:avLst/>
          </a:prstGeom>
          <a:solidFill>
            <a:schemeClr val="bg1"/>
          </a:solidFill>
        </p:spPr>
        <p:txBody>
          <a:bodyPr wrap="square">
            <a:spAutoFit/>
          </a:bodyPr>
          <a:lstStyle/>
          <a:p>
            <a:pPr algn="ct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828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bwMode="auto">
          <a:xfrm>
            <a:off x="1934770" y="142875"/>
            <a:ext cx="7776898" cy="928688"/>
          </a:xfrm>
        </p:spPr>
        <p:txBody>
          <a:bodyPr wrap="square" numCol="1" anchorCtr="0" compatLnSpc="1">
            <a:prstTxWarp prst="textNoShape">
              <a:avLst/>
            </a:prstTxWarp>
            <a:normAutofit/>
          </a:bodyPr>
          <a:lstStyle/>
          <a:p>
            <a:pPr algn="ctr" eaLnBrk="1" hangingPunct="1">
              <a:defRPr/>
            </a:pPr>
            <a:r>
              <a:rPr lang="pl-PL" dirty="0" smtClean="0">
                <a:effectLst/>
                <a:latin typeface="Times New Roman" pitchFamily="18" charset="0"/>
                <a:cs typeface="Times New Roman" pitchFamily="18" charset="0"/>
              </a:rPr>
              <a:t>  </a:t>
            </a:r>
            <a:r>
              <a:rPr lang="pl-PL" dirty="0" smtClean="0">
                <a:solidFill>
                  <a:srgbClr val="000099"/>
                </a:solidFill>
                <a:effectLst/>
                <a:latin typeface="Times New Roman" pitchFamily="18" charset="0"/>
                <a:cs typeface="Times New Roman" pitchFamily="18" charset="0"/>
              </a:rPr>
              <a:t>Ewaluacje zewnętrzne</a:t>
            </a:r>
          </a:p>
        </p:txBody>
      </p:sp>
      <p:sp>
        <p:nvSpPr>
          <p:cNvPr id="3075" name="Symbol zastępczy zawartości 2"/>
          <p:cNvSpPr>
            <a:spLocks noGrp="1"/>
          </p:cNvSpPr>
          <p:nvPr>
            <p:ph idx="1"/>
          </p:nvPr>
        </p:nvSpPr>
        <p:spPr>
          <a:xfrm>
            <a:off x="0" y="1340773"/>
            <a:ext cx="9789537" cy="4969023"/>
          </a:xfrm>
        </p:spPr>
        <p:txBody>
          <a:bodyPr>
            <a:normAutofit fontScale="62500" lnSpcReduction="20000"/>
          </a:bodyPr>
          <a:lstStyle/>
          <a:p>
            <a:endParaRPr lang="pl-PL" sz="1600" dirty="0" smtClean="0">
              <a:latin typeface="Times New Roman" panose="02020603050405020304" pitchFamily="18" charset="0"/>
              <a:cs typeface="Times New Roman" panose="02020603050405020304" pitchFamily="18" charset="0"/>
            </a:endParaRPr>
          </a:p>
          <a:p>
            <a:endParaRPr lang="pl-PL" sz="1600" dirty="0">
              <a:latin typeface="Times New Roman" panose="02020603050405020304" pitchFamily="18" charset="0"/>
              <a:cs typeface="Times New Roman" panose="02020603050405020304" pitchFamily="18" charset="0"/>
            </a:endParaRPr>
          </a:p>
          <a:p>
            <a:endParaRPr lang="pl-PL" sz="1600" dirty="0" smtClean="0">
              <a:latin typeface="Times New Roman" panose="02020603050405020304" pitchFamily="18" charset="0"/>
              <a:cs typeface="Times New Roman" panose="02020603050405020304" pitchFamily="18" charset="0"/>
            </a:endParaRPr>
          </a:p>
          <a:p>
            <a:endParaRPr lang="pl-PL" sz="1600" dirty="0">
              <a:latin typeface="Times New Roman" panose="02020603050405020304" pitchFamily="18" charset="0"/>
              <a:cs typeface="Times New Roman" panose="02020603050405020304" pitchFamily="18" charset="0"/>
            </a:endParaRPr>
          </a:p>
          <a:p>
            <a:r>
              <a:rPr lang="pl-PL" sz="1600" b="1" dirty="0">
                <a:latin typeface="Times New Roman" panose="02020603050405020304" pitchFamily="18" charset="0"/>
                <a:cs typeface="Times New Roman" panose="02020603050405020304" pitchFamily="18" charset="0"/>
              </a:rPr>
              <a:t> </a:t>
            </a:r>
            <a:endParaRPr lang="pl-PL" sz="1600" dirty="0">
              <a:latin typeface="Times New Roman" panose="02020603050405020304" pitchFamily="18" charset="0"/>
              <a:cs typeface="Times New Roman" panose="02020603050405020304" pitchFamily="18" charset="0"/>
            </a:endParaRPr>
          </a:p>
          <a:p>
            <a:pPr algn="ctr"/>
            <a:endParaRPr lang="pl-PL" sz="1800" b="1" dirty="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b="1" dirty="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b="1" dirty="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b="1" dirty="0">
              <a:latin typeface="Times New Roman" panose="02020603050405020304" pitchFamily="18" charset="0"/>
              <a:cs typeface="Times New Roman" panose="02020603050405020304" pitchFamily="18" charset="0"/>
            </a:endParaRPr>
          </a:p>
          <a:p>
            <a:pPr algn="ctr"/>
            <a:r>
              <a:rPr lang="pl-PL" sz="3300" b="1" dirty="0" smtClean="0">
                <a:latin typeface="Times New Roman" panose="02020603050405020304" pitchFamily="18" charset="0"/>
                <a:cs typeface="Times New Roman" panose="02020603050405020304" pitchFamily="18" charset="0"/>
              </a:rPr>
              <a:t>W przedszkolach, innych </a:t>
            </a:r>
            <a:r>
              <a:rPr lang="pl-PL" sz="3300" b="1" dirty="0">
                <a:latin typeface="Times New Roman" panose="02020603050405020304" pitchFamily="18" charset="0"/>
                <a:cs typeface="Times New Roman" panose="02020603050405020304" pitchFamily="18" charset="0"/>
              </a:rPr>
              <a:t>formach wychowania przedszkolnego </a:t>
            </a:r>
            <a:r>
              <a:rPr lang="pl-PL" sz="3300" b="1" dirty="0" smtClean="0">
                <a:latin typeface="Times New Roman" panose="02020603050405020304" pitchFamily="18" charset="0"/>
                <a:cs typeface="Times New Roman" panose="02020603050405020304" pitchFamily="18" charset="0"/>
              </a:rPr>
              <a:t>oraz oddziałach </a:t>
            </a:r>
            <a:r>
              <a:rPr lang="pl-PL" sz="3300" b="1" dirty="0">
                <a:latin typeface="Times New Roman" panose="02020603050405020304" pitchFamily="18" charset="0"/>
                <a:cs typeface="Times New Roman" panose="02020603050405020304" pitchFamily="18" charset="0"/>
              </a:rPr>
              <a:t>przedszkolnych zorganizowanych w szkołach </a:t>
            </a:r>
            <a:r>
              <a:rPr lang="pl-PL" sz="3300" b="1" dirty="0" smtClean="0">
                <a:latin typeface="Times New Roman" panose="02020603050405020304" pitchFamily="18" charset="0"/>
                <a:cs typeface="Times New Roman" panose="02020603050405020304" pitchFamily="18" charset="0"/>
              </a:rPr>
              <a:t>podstawowych – </a:t>
            </a:r>
            <a:r>
              <a:rPr lang="pl-PL" sz="3300" b="1" dirty="0">
                <a:latin typeface="Times New Roman" panose="02020603050405020304" pitchFamily="18" charset="0"/>
                <a:cs typeface="Times New Roman" panose="02020603050405020304" pitchFamily="18" charset="0"/>
              </a:rPr>
              <a:t>w zakresie wymagań</a:t>
            </a:r>
            <a:r>
              <a:rPr lang="pl-PL" sz="3300" b="1" dirty="0" smtClean="0">
                <a:latin typeface="Times New Roman" panose="02020603050405020304" pitchFamily="18" charset="0"/>
                <a:cs typeface="Times New Roman" panose="02020603050405020304" pitchFamily="18" charset="0"/>
              </a:rPr>
              <a:t>:</a:t>
            </a:r>
          </a:p>
          <a:p>
            <a:pPr algn="ctr"/>
            <a:endParaRPr lang="pl-PL" sz="1800" b="1" dirty="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b="1" dirty="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b="1" dirty="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b="1" dirty="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b="1" dirty="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b="1" dirty="0" smtClean="0">
              <a:latin typeface="Times New Roman" panose="02020603050405020304" pitchFamily="18" charset="0"/>
              <a:cs typeface="Times New Roman" panose="02020603050405020304" pitchFamily="18" charset="0"/>
            </a:endParaRPr>
          </a:p>
          <a:p>
            <a:pPr algn="ctr"/>
            <a:endParaRPr lang="pl-PL" sz="1800" dirty="0">
              <a:latin typeface="Times New Roman" panose="02020603050405020304" pitchFamily="18" charset="0"/>
              <a:cs typeface="Times New Roman" panose="02020603050405020304" pitchFamily="18" charset="0"/>
            </a:endParaRPr>
          </a:p>
          <a:p>
            <a:r>
              <a:rPr lang="pl-PL" sz="1800" b="1" dirty="0">
                <a:latin typeface="Times New Roman" panose="02020603050405020304" pitchFamily="18" charset="0"/>
                <a:cs typeface="Times New Roman" panose="02020603050405020304" pitchFamily="18" charset="0"/>
              </a:rPr>
              <a:t> </a:t>
            </a:r>
            <a:endParaRPr lang="pl-PL" sz="1800" dirty="0">
              <a:latin typeface="Times New Roman" panose="02020603050405020304" pitchFamily="18" charset="0"/>
              <a:cs typeface="Times New Roman" panose="02020603050405020304" pitchFamily="18" charset="0"/>
            </a:endParaRPr>
          </a:p>
          <a:p>
            <a:endParaRPr lang="pl-PL" sz="1600" dirty="0">
              <a:latin typeface="Times New Roman" panose="02020603050405020304" pitchFamily="18" charset="0"/>
              <a:cs typeface="Times New Roman" panose="02020603050405020304" pitchFamily="18" charset="0"/>
            </a:endParaRPr>
          </a:p>
          <a:p>
            <a:pPr marL="0" indent="0" algn="just" eaLnBrk="1" hangingPunct="1">
              <a:defRPr/>
            </a:pPr>
            <a:endParaRPr lang="pl-PL" sz="1600" dirty="0" smtClean="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E1D0490D-1C4C-466A-B826-50160A0804C5}" type="slidenum">
              <a:rPr lang="pl-PL" smtClean="0"/>
              <a:pPr>
                <a:defRPr/>
              </a:pPr>
              <a:t>53</a:t>
            </a:fld>
            <a:endParaRPr lang="pl-PL"/>
          </a:p>
        </p:txBody>
      </p:sp>
      <p:sp>
        <p:nvSpPr>
          <p:cNvPr id="2" name="Prostokąt zaokrąglony 1"/>
          <p:cNvSpPr/>
          <p:nvPr/>
        </p:nvSpPr>
        <p:spPr>
          <a:xfrm>
            <a:off x="584518" y="1700808"/>
            <a:ext cx="8502945" cy="720080"/>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bg1"/>
                </a:solidFill>
                <a:latin typeface="Times New Roman" panose="02020603050405020304" pitchFamily="18" charset="0"/>
                <a:cs typeface="Times New Roman" panose="02020603050405020304" pitchFamily="18" charset="0"/>
              </a:rPr>
              <a:t>Ewaluacje problemowe </a:t>
            </a:r>
            <a:r>
              <a:rPr lang="pl-PL" b="1" dirty="0">
                <a:solidFill>
                  <a:schemeClr val="bg1"/>
                </a:solidFill>
                <a:latin typeface="Times New Roman" panose="02020603050405020304" pitchFamily="18" charset="0"/>
                <a:cs typeface="Times New Roman" panose="02020603050405020304" pitchFamily="18" charset="0"/>
              </a:rPr>
              <a:t>w zakresie wymagań ustalonych przez </a:t>
            </a:r>
            <a:endParaRPr lang="pl-PL" b="1" dirty="0" smtClean="0">
              <a:solidFill>
                <a:schemeClr val="bg1"/>
              </a:solidFill>
              <a:latin typeface="Times New Roman" panose="02020603050405020304" pitchFamily="18" charset="0"/>
              <a:cs typeface="Times New Roman" panose="02020603050405020304" pitchFamily="18" charset="0"/>
            </a:endParaRPr>
          </a:p>
          <a:p>
            <a:pPr algn="ctr"/>
            <a:r>
              <a:rPr lang="pl-PL" b="1" dirty="0" smtClean="0">
                <a:solidFill>
                  <a:schemeClr val="bg1"/>
                </a:solidFill>
                <a:latin typeface="Times New Roman" panose="02020603050405020304" pitchFamily="18" charset="0"/>
                <a:cs typeface="Times New Roman" panose="02020603050405020304" pitchFamily="18" charset="0"/>
              </a:rPr>
              <a:t>Ministra </a:t>
            </a:r>
            <a:r>
              <a:rPr lang="pl-PL" b="1" dirty="0">
                <a:solidFill>
                  <a:schemeClr val="bg1"/>
                </a:solidFill>
                <a:latin typeface="Times New Roman" panose="02020603050405020304" pitchFamily="18" charset="0"/>
                <a:cs typeface="Times New Roman" panose="02020603050405020304" pitchFamily="18" charset="0"/>
              </a:rPr>
              <a:t>Edukacji Narodowej</a:t>
            </a:r>
          </a:p>
        </p:txBody>
      </p:sp>
      <p:sp>
        <p:nvSpPr>
          <p:cNvPr id="6" name="Tytuł 1"/>
          <p:cNvSpPr txBox="1">
            <a:spLocks/>
          </p:cNvSpPr>
          <p:nvPr/>
        </p:nvSpPr>
        <p:spPr bwMode="auto">
          <a:xfrm>
            <a:off x="0" y="5372620"/>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7" name="Prostokąt z rogami ściętymi po przekątnej 6"/>
          <p:cNvSpPr/>
          <p:nvPr/>
        </p:nvSpPr>
        <p:spPr>
          <a:xfrm>
            <a:off x="344488" y="4307101"/>
            <a:ext cx="9217024" cy="792088"/>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pl-PL" b="1" dirty="0">
                <a:solidFill>
                  <a:schemeClr val="bg1"/>
                </a:solidFill>
                <a:latin typeface="Times New Roman" panose="02020603050405020304" pitchFamily="18" charset="0"/>
                <a:cs typeface="Times New Roman" panose="02020603050405020304" pitchFamily="18" charset="0"/>
              </a:rPr>
              <a:t>Dzieci nabywają wiadomości i umiejętności określone w podstawie programowej </a:t>
            </a:r>
          </a:p>
        </p:txBody>
      </p:sp>
      <p:sp>
        <p:nvSpPr>
          <p:cNvPr id="10" name="Prostokąt z rogami ściętymi po przekątnej 9"/>
          <p:cNvSpPr/>
          <p:nvPr/>
        </p:nvSpPr>
        <p:spPr>
          <a:xfrm>
            <a:off x="344488" y="5445224"/>
            <a:ext cx="9217024" cy="792088"/>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pl-PL" b="1" dirty="0">
                <a:latin typeface="Times New Roman" panose="02020603050405020304" pitchFamily="18" charset="0"/>
                <a:cs typeface="Times New Roman" panose="02020603050405020304" pitchFamily="18" charset="0"/>
              </a:rPr>
              <a:t>Kształtowane są postawy i respektowane normy społeczne</a:t>
            </a:r>
          </a:p>
        </p:txBody>
      </p:sp>
    </p:spTree>
    <p:extLst>
      <p:ext uri="{BB962C8B-B14F-4D97-AF65-F5344CB8AC3E}">
        <p14:creationId xmlns:p14="http://schemas.microsoft.com/office/powerpoint/2010/main" val="4275698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p:cNvSpPr>
            <a:spLocks noGrp="1"/>
          </p:cNvSpPr>
          <p:nvPr>
            <p:ph type="title"/>
          </p:nvPr>
        </p:nvSpPr>
        <p:spPr bwMode="auto">
          <a:xfrm>
            <a:off x="1934770" y="142875"/>
            <a:ext cx="7776898" cy="928688"/>
          </a:xfrm>
        </p:spPr>
        <p:txBody>
          <a:bodyPr wrap="square" numCol="1" anchorCtr="0" compatLnSpc="1">
            <a:prstTxWarp prst="textNoShape">
              <a:avLst/>
            </a:prstTxWarp>
            <a:normAutofit/>
          </a:bodyPr>
          <a:lstStyle/>
          <a:p>
            <a:pPr algn="ctr" eaLnBrk="1" hangingPunct="1">
              <a:defRPr/>
            </a:pPr>
            <a:r>
              <a:rPr lang="pl-PL" dirty="0" smtClean="0">
                <a:effectLst/>
                <a:latin typeface="Times New Roman" pitchFamily="18" charset="0"/>
                <a:cs typeface="Times New Roman" pitchFamily="18" charset="0"/>
              </a:rPr>
              <a:t>  </a:t>
            </a:r>
            <a:r>
              <a:rPr lang="pl-PL" dirty="0" smtClean="0">
                <a:solidFill>
                  <a:srgbClr val="000099"/>
                </a:solidFill>
                <a:effectLst/>
                <a:latin typeface="Times New Roman" pitchFamily="18" charset="0"/>
                <a:cs typeface="Times New Roman" pitchFamily="18" charset="0"/>
              </a:rPr>
              <a:t>Ewaluacje zewnętrzne</a:t>
            </a:r>
          </a:p>
        </p:txBody>
      </p:sp>
      <p:sp>
        <p:nvSpPr>
          <p:cNvPr id="3075" name="Symbol zastępczy zawartości 2"/>
          <p:cNvSpPr>
            <a:spLocks noGrp="1"/>
          </p:cNvSpPr>
          <p:nvPr>
            <p:ph idx="1"/>
          </p:nvPr>
        </p:nvSpPr>
        <p:spPr>
          <a:xfrm>
            <a:off x="0" y="1484784"/>
            <a:ext cx="9906000" cy="4969023"/>
          </a:xfrm>
        </p:spPr>
        <p:txBody>
          <a:bodyPr/>
          <a:lstStyle/>
          <a:p>
            <a:endParaRPr lang="pl-PL" sz="1600" dirty="0" smtClean="0">
              <a:latin typeface="Times New Roman" panose="02020603050405020304" pitchFamily="18" charset="0"/>
              <a:cs typeface="Times New Roman" panose="02020603050405020304" pitchFamily="18" charset="0"/>
            </a:endParaRPr>
          </a:p>
          <a:p>
            <a:endParaRPr lang="pl-PL" sz="1600" dirty="0">
              <a:latin typeface="Times New Roman" panose="02020603050405020304" pitchFamily="18" charset="0"/>
              <a:cs typeface="Times New Roman" panose="02020603050405020304" pitchFamily="18" charset="0"/>
            </a:endParaRPr>
          </a:p>
          <a:p>
            <a:endParaRPr lang="pl-PL" sz="1600" dirty="0" smtClean="0">
              <a:latin typeface="Times New Roman" panose="02020603050405020304" pitchFamily="18" charset="0"/>
              <a:cs typeface="Times New Roman" panose="02020603050405020304" pitchFamily="18" charset="0"/>
            </a:endParaRPr>
          </a:p>
          <a:p>
            <a:r>
              <a:rPr lang="pl-PL" sz="1600" b="1" dirty="0">
                <a:latin typeface="Times New Roman" panose="02020603050405020304" pitchFamily="18" charset="0"/>
                <a:cs typeface="Times New Roman" panose="02020603050405020304" pitchFamily="18" charset="0"/>
              </a:rPr>
              <a:t> </a:t>
            </a:r>
            <a:endParaRPr lang="pl-PL" sz="1600" dirty="0">
              <a:latin typeface="Times New Roman" panose="02020603050405020304" pitchFamily="18" charset="0"/>
              <a:cs typeface="Times New Roman" panose="02020603050405020304" pitchFamily="18" charset="0"/>
            </a:endParaRPr>
          </a:p>
          <a:p>
            <a:pPr algn="ctr"/>
            <a:endParaRPr lang="pl-PL" sz="1800" dirty="0" smtClean="0">
              <a:latin typeface="Times New Roman" panose="02020603050405020304" pitchFamily="18" charset="0"/>
              <a:cs typeface="Times New Roman" panose="02020603050405020304" pitchFamily="18" charset="0"/>
            </a:endParaRPr>
          </a:p>
          <a:p>
            <a:pPr algn="ctr"/>
            <a:endParaRPr lang="pl-PL" sz="1800" dirty="0">
              <a:latin typeface="Times New Roman" panose="02020603050405020304" pitchFamily="18" charset="0"/>
              <a:cs typeface="Times New Roman" panose="02020603050405020304" pitchFamily="18" charset="0"/>
            </a:endParaRPr>
          </a:p>
          <a:p>
            <a:pPr algn="ctr"/>
            <a:endParaRPr lang="pl-PL" sz="1800" dirty="0" smtClean="0">
              <a:latin typeface="Times New Roman" panose="02020603050405020304" pitchFamily="18" charset="0"/>
              <a:cs typeface="Times New Roman" panose="02020603050405020304" pitchFamily="18" charset="0"/>
            </a:endParaRPr>
          </a:p>
          <a:p>
            <a:pPr algn="ctr"/>
            <a:r>
              <a:rPr lang="pl-PL" sz="1800" dirty="0" smtClean="0">
                <a:latin typeface="Times New Roman" panose="02020603050405020304" pitchFamily="18" charset="0"/>
                <a:cs typeface="Times New Roman" panose="02020603050405020304" pitchFamily="18" charset="0"/>
              </a:rPr>
              <a:t>Planowana </a:t>
            </a:r>
            <a:r>
              <a:rPr lang="pl-PL" sz="1800" dirty="0">
                <a:latin typeface="Times New Roman" panose="02020603050405020304" pitchFamily="18" charset="0"/>
                <a:cs typeface="Times New Roman" panose="02020603050405020304" pitchFamily="18" charset="0"/>
              </a:rPr>
              <a:t>liczba ewaluacji zewnętrznych podana zostanie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a:t>
            </a:r>
            <a:r>
              <a:rPr lang="pl-PL" sz="1800" b="1" dirty="0">
                <a:latin typeface="Times New Roman" panose="02020603050405020304" pitchFamily="18" charset="0"/>
                <a:cs typeface="Times New Roman" panose="02020603050405020304" pitchFamily="18" charset="0"/>
              </a:rPr>
              <a:t>Planie Nadzoru Pedagogicznego Lubuskiego Kuratora Oświaty </a:t>
            </a:r>
            <a:br>
              <a:rPr lang="pl-PL" sz="1800" b="1" dirty="0">
                <a:latin typeface="Times New Roman" panose="02020603050405020304" pitchFamily="18" charset="0"/>
                <a:cs typeface="Times New Roman" panose="02020603050405020304" pitchFamily="18" charset="0"/>
              </a:rPr>
            </a:br>
            <a:r>
              <a:rPr lang="pl-PL" sz="1800" b="1" dirty="0">
                <a:latin typeface="Times New Roman" panose="02020603050405020304" pitchFamily="18" charset="0"/>
                <a:cs typeface="Times New Roman" panose="02020603050405020304" pitchFamily="18" charset="0"/>
              </a:rPr>
              <a:t>na rok szkolny 2017/2018</a:t>
            </a:r>
            <a:r>
              <a:rPr lang="pl-PL" sz="1800" dirty="0">
                <a:latin typeface="Times New Roman" panose="02020603050405020304" pitchFamily="18" charset="0"/>
                <a:cs typeface="Times New Roman" panose="02020603050405020304" pitchFamily="18" charset="0"/>
              </a:rPr>
              <a:t> w terminie do 31 sierpnia 2017r.</a:t>
            </a:r>
          </a:p>
          <a:p>
            <a:pPr algn="ctr"/>
            <a:r>
              <a:rPr lang="pl-PL" sz="1800" dirty="0">
                <a:latin typeface="Times New Roman" panose="02020603050405020304" pitchFamily="18" charset="0"/>
                <a:cs typeface="Times New Roman" panose="02020603050405020304" pitchFamily="18" charset="0"/>
              </a:rPr>
              <a:t>(strona internetowa Kuratorium Oświaty)</a:t>
            </a:r>
          </a:p>
        </p:txBody>
      </p:sp>
      <p:sp>
        <p:nvSpPr>
          <p:cNvPr id="4" name="Symbol zastępczy numeru slajdu 3"/>
          <p:cNvSpPr>
            <a:spLocks noGrp="1"/>
          </p:cNvSpPr>
          <p:nvPr>
            <p:ph type="sldNum" sz="quarter" idx="12"/>
          </p:nvPr>
        </p:nvSpPr>
        <p:spPr/>
        <p:txBody>
          <a:bodyPr/>
          <a:lstStyle/>
          <a:p>
            <a:pPr>
              <a:defRPr/>
            </a:pPr>
            <a:fld id="{E1D0490D-1C4C-466A-B826-50160A0804C5}" type="slidenum">
              <a:rPr lang="pl-PL" smtClean="0"/>
              <a:pPr>
                <a:defRPr/>
              </a:pPr>
              <a:t>54</a:t>
            </a:fld>
            <a:endParaRPr lang="pl-PL"/>
          </a:p>
        </p:txBody>
      </p:sp>
      <p:sp>
        <p:nvSpPr>
          <p:cNvPr id="6" name="Prostokąt zaokrąglony 5"/>
          <p:cNvSpPr/>
          <p:nvPr/>
        </p:nvSpPr>
        <p:spPr>
          <a:xfrm>
            <a:off x="581286" y="1484784"/>
            <a:ext cx="8740202" cy="93610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pl-PL" b="1" dirty="0">
                <a:solidFill>
                  <a:schemeClr val="bg1"/>
                </a:solidFill>
                <a:latin typeface="Times New Roman" panose="02020603050405020304" pitchFamily="18" charset="0"/>
                <a:cs typeface="Times New Roman" panose="02020603050405020304" pitchFamily="18" charset="0"/>
              </a:rPr>
              <a:t>Ewaluacje problemowe w zakresie wymagań ustalonych przez </a:t>
            </a:r>
            <a:endParaRPr lang="pl-PL" b="1" dirty="0" smtClean="0">
              <a:solidFill>
                <a:schemeClr val="bg1"/>
              </a:solidFill>
              <a:latin typeface="Times New Roman" panose="02020603050405020304" pitchFamily="18" charset="0"/>
              <a:cs typeface="Times New Roman" panose="02020603050405020304" pitchFamily="18" charset="0"/>
            </a:endParaRPr>
          </a:p>
          <a:p>
            <a:pPr algn="ctr"/>
            <a:r>
              <a:rPr lang="pl-PL" b="1" dirty="0" smtClean="0">
                <a:solidFill>
                  <a:schemeClr val="bg1"/>
                </a:solidFill>
                <a:latin typeface="Times New Roman" panose="02020603050405020304" pitchFamily="18" charset="0"/>
                <a:cs typeface="Times New Roman" panose="02020603050405020304" pitchFamily="18" charset="0"/>
              </a:rPr>
              <a:t>Lubuskiego Kuratora Oświaty </a:t>
            </a:r>
            <a:br>
              <a:rPr lang="pl-PL" b="1" dirty="0" smtClean="0">
                <a:solidFill>
                  <a:schemeClr val="bg1"/>
                </a:solidFill>
                <a:latin typeface="Times New Roman" panose="02020603050405020304" pitchFamily="18" charset="0"/>
                <a:cs typeface="Times New Roman" panose="02020603050405020304" pitchFamily="18" charset="0"/>
              </a:rPr>
            </a:br>
            <a:r>
              <a:rPr lang="pl-PL" b="1" dirty="0" smtClean="0">
                <a:solidFill>
                  <a:schemeClr val="bg1"/>
                </a:solidFill>
                <a:latin typeface="Times New Roman" panose="02020603050405020304" pitchFamily="18" charset="0"/>
                <a:cs typeface="Times New Roman" panose="02020603050405020304" pitchFamily="18" charset="0"/>
              </a:rPr>
              <a:t>na podstawie wniosków z nadzoru pedagogicznego </a:t>
            </a:r>
            <a:endParaRPr lang="pl-PL" b="1" dirty="0">
              <a:solidFill>
                <a:schemeClr val="bg1"/>
              </a:solidFill>
              <a:latin typeface="Times New Roman" panose="02020603050405020304" pitchFamily="18" charset="0"/>
              <a:cs typeface="Times New Roman" panose="02020603050405020304" pitchFamily="18" charset="0"/>
            </a:endParaRPr>
          </a:p>
        </p:txBody>
      </p:sp>
      <p:sp>
        <p:nvSpPr>
          <p:cNvPr id="7" name="Tytuł 1"/>
          <p:cNvSpPr txBox="1">
            <a:spLocks/>
          </p:cNvSpPr>
          <p:nvPr/>
        </p:nvSpPr>
        <p:spPr bwMode="auto">
          <a:xfrm>
            <a:off x="5494" y="5661248"/>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87237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311286" y="2636919"/>
            <a:ext cx="9283435"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3300" i="0" dirty="0" smtClean="0">
                <a:solidFill>
                  <a:srgbClr val="000099"/>
                </a:solidFill>
                <a:effectLst/>
                <a:latin typeface="Times New Roman" panose="02020603050405020304" pitchFamily="18" charset="0"/>
                <a:cs typeface="Times New Roman" panose="02020603050405020304" pitchFamily="18" charset="0"/>
              </a:rPr>
              <a:t>Kontrole podejmowane </a:t>
            </a:r>
            <a:r>
              <a:rPr lang="pl-PL" sz="3300" i="0" dirty="0">
                <a:solidFill>
                  <a:srgbClr val="000099"/>
                </a:solidFill>
                <a:effectLst/>
                <a:latin typeface="Times New Roman" panose="02020603050405020304" pitchFamily="18" charset="0"/>
                <a:cs typeface="Times New Roman" panose="02020603050405020304" pitchFamily="18" charset="0"/>
              </a:rPr>
              <a:t>przez </a:t>
            </a:r>
            <a:r>
              <a:rPr lang="pl-PL" sz="3300" i="0" dirty="0" smtClean="0">
                <a:solidFill>
                  <a:srgbClr val="000099"/>
                </a:solidFill>
                <a:effectLst/>
                <a:latin typeface="Times New Roman" panose="02020603050405020304" pitchFamily="18" charset="0"/>
                <a:cs typeface="Times New Roman" panose="02020603050405020304" pitchFamily="18" charset="0"/>
              </a:rPr>
              <a:t>Kuratora </a:t>
            </a:r>
            <a:r>
              <a:rPr lang="pl-PL" sz="3300" i="0" dirty="0">
                <a:solidFill>
                  <a:srgbClr val="000099"/>
                </a:solidFill>
                <a:effectLst/>
                <a:latin typeface="Times New Roman" panose="02020603050405020304" pitchFamily="18" charset="0"/>
                <a:cs typeface="Times New Roman" panose="02020603050405020304" pitchFamily="18" charset="0"/>
              </a:rPr>
              <a:t>O</a:t>
            </a:r>
            <a:r>
              <a:rPr lang="pl-PL" sz="3300" i="0" dirty="0" smtClean="0">
                <a:solidFill>
                  <a:srgbClr val="000099"/>
                </a:solidFill>
                <a:effectLst/>
                <a:latin typeface="Times New Roman" panose="02020603050405020304" pitchFamily="18" charset="0"/>
                <a:cs typeface="Times New Roman" panose="02020603050405020304" pitchFamily="18" charset="0"/>
              </a:rPr>
              <a:t>światy</a:t>
            </a:r>
            <a:r>
              <a:rPr lang="pl-PL" sz="3300" i="0" dirty="0">
                <a:solidFill>
                  <a:srgbClr val="000099"/>
                </a:solidFill>
                <a:effectLst/>
                <a:latin typeface="Times New Roman" panose="02020603050405020304" pitchFamily="18" charset="0"/>
                <a:cs typeface="Times New Roman" panose="02020603050405020304" pitchFamily="18" charset="0"/>
              </a:rPr>
              <a:t>, </a:t>
            </a:r>
            <a:r>
              <a:rPr lang="pl-PL" sz="3300" i="0" dirty="0" smtClean="0">
                <a:solidFill>
                  <a:srgbClr val="000099"/>
                </a:solidFill>
                <a:effectLst/>
                <a:latin typeface="Times New Roman" panose="02020603050405020304" pitchFamily="18" charset="0"/>
                <a:cs typeface="Times New Roman" panose="02020603050405020304" pitchFamily="18" charset="0"/>
              </a:rPr>
              <a:t>przewidziane </a:t>
            </a:r>
            <a:r>
              <a:rPr lang="pl-PL" sz="3300" i="0" dirty="0">
                <a:solidFill>
                  <a:srgbClr val="000099"/>
                </a:solidFill>
                <a:effectLst/>
                <a:latin typeface="Times New Roman" panose="02020603050405020304" pitchFamily="18" charset="0"/>
                <a:cs typeface="Times New Roman" panose="02020603050405020304" pitchFamily="18" charset="0"/>
              </a:rPr>
              <a:t>w </a:t>
            </a:r>
            <a:r>
              <a:rPr lang="pl-PL" sz="3300" i="0" dirty="0" smtClean="0">
                <a:solidFill>
                  <a:srgbClr val="000099"/>
                </a:solidFill>
                <a:effectLst/>
                <a:latin typeface="Times New Roman" panose="02020603050405020304" pitchFamily="18" charset="0"/>
                <a:cs typeface="Times New Roman" panose="02020603050405020304" pitchFamily="18" charset="0"/>
              </a:rPr>
              <a:t>Planie </a:t>
            </a:r>
            <a:r>
              <a:rPr lang="pl-PL" sz="3300" i="0" dirty="0">
                <a:solidFill>
                  <a:srgbClr val="000099"/>
                </a:solidFill>
                <a:effectLst/>
                <a:latin typeface="Times New Roman" panose="02020603050405020304" pitchFamily="18" charset="0"/>
                <a:cs typeface="Times New Roman" panose="02020603050405020304" pitchFamily="18" charset="0"/>
              </a:rPr>
              <a:t>N</a:t>
            </a:r>
            <a:r>
              <a:rPr lang="pl-PL" sz="3300" i="0" dirty="0" smtClean="0">
                <a:solidFill>
                  <a:srgbClr val="000099"/>
                </a:solidFill>
                <a:effectLst/>
                <a:latin typeface="Times New Roman" panose="02020603050405020304" pitchFamily="18" charset="0"/>
                <a:cs typeface="Times New Roman" panose="02020603050405020304" pitchFamily="18" charset="0"/>
              </a:rPr>
              <a:t>adzoru </a:t>
            </a:r>
            <a:r>
              <a:rPr lang="pl-PL" sz="3300" i="0" dirty="0">
                <a:solidFill>
                  <a:srgbClr val="000099"/>
                </a:solidFill>
                <a:effectLst/>
                <a:latin typeface="Times New Roman" panose="02020603050405020304" pitchFamily="18" charset="0"/>
                <a:cs typeface="Times New Roman" panose="02020603050405020304" pitchFamily="18" charset="0"/>
              </a:rPr>
              <a:t>P</a:t>
            </a:r>
            <a:r>
              <a:rPr lang="pl-PL" sz="3300" i="0" dirty="0" smtClean="0">
                <a:solidFill>
                  <a:srgbClr val="000099"/>
                </a:solidFill>
                <a:effectLst/>
                <a:latin typeface="Times New Roman" panose="02020603050405020304" pitchFamily="18" charset="0"/>
                <a:cs typeface="Times New Roman" panose="02020603050405020304" pitchFamily="18" charset="0"/>
              </a:rPr>
              <a:t>edagogicznego</a:t>
            </a:r>
            <a:r>
              <a:rPr lang="pl-PL" sz="3300" i="0" dirty="0">
                <a:solidFill>
                  <a:srgbClr val="000099"/>
                </a:solidFill>
                <a:effectLst/>
                <a:latin typeface="Times New Roman" panose="02020603050405020304" pitchFamily="18" charset="0"/>
                <a:cs typeface="Times New Roman" panose="02020603050405020304" pitchFamily="18" charset="0"/>
              </a:rPr>
              <a:t>, </a:t>
            </a:r>
            <a:r>
              <a:rPr lang="pl-PL" sz="3300" i="0" dirty="0" smtClean="0">
                <a:solidFill>
                  <a:srgbClr val="000099"/>
                </a:solidFill>
                <a:effectLst/>
                <a:latin typeface="Times New Roman" panose="02020603050405020304" pitchFamily="18" charset="0"/>
                <a:cs typeface="Times New Roman" panose="02020603050405020304" pitchFamily="18" charset="0"/>
              </a:rPr>
              <a:t>przeprowadzane z </a:t>
            </a:r>
            <a:r>
              <a:rPr lang="pl-PL" sz="3300" i="0" dirty="0">
                <a:solidFill>
                  <a:srgbClr val="000099"/>
                </a:solidFill>
                <a:effectLst/>
                <a:latin typeface="Times New Roman" panose="02020603050405020304" pitchFamily="18" charset="0"/>
                <a:cs typeface="Times New Roman" panose="02020603050405020304" pitchFamily="18" charset="0"/>
              </a:rPr>
              <a:t>wykorzystaniem arkuszy kontroli zatwierdzonych przez </a:t>
            </a:r>
            <a:r>
              <a:rPr lang="pl-PL" sz="3300" i="0" dirty="0" smtClean="0">
                <a:solidFill>
                  <a:srgbClr val="000099"/>
                </a:solidFill>
                <a:effectLst/>
                <a:latin typeface="Times New Roman" panose="02020603050405020304" pitchFamily="18" charset="0"/>
                <a:cs typeface="Times New Roman" panose="02020603050405020304" pitchFamily="18" charset="0"/>
              </a:rPr>
              <a:t>MEN</a:t>
            </a:r>
            <a:br>
              <a:rPr lang="pl-PL" sz="3300" i="0" dirty="0" smtClean="0">
                <a:solidFill>
                  <a:srgbClr val="000099"/>
                </a:solidFill>
                <a:effectLst/>
                <a:latin typeface="Times New Roman" panose="02020603050405020304" pitchFamily="18" charset="0"/>
                <a:cs typeface="Times New Roman" panose="02020603050405020304" pitchFamily="18" charset="0"/>
              </a:rPr>
            </a:br>
            <a:r>
              <a:rPr lang="pl-PL" i="0" dirty="0" smtClean="0">
                <a:solidFill>
                  <a:srgbClr val="000099"/>
                </a:solidFill>
                <a:effectLst/>
                <a:latin typeface="Times New Roman" pitchFamily="18" charset="0"/>
                <a:cs typeface="Times New Roman" pitchFamily="18" charset="0"/>
              </a:rPr>
              <a:t/>
            </a:r>
            <a:br>
              <a:rPr lang="pl-PL" i="0" dirty="0" smtClean="0">
                <a:solidFill>
                  <a:srgbClr val="000099"/>
                </a:solidFill>
                <a:effectLst/>
                <a:latin typeface="Times New Roman" pitchFamily="18" charset="0"/>
                <a:cs typeface="Times New Roman" pitchFamily="18" charset="0"/>
              </a:rPr>
            </a:br>
            <a:endParaRPr lang="pl-PL" i="0" dirty="0" smtClean="0">
              <a:solidFill>
                <a:srgbClr val="000099"/>
              </a:solidFill>
              <a:effectLst/>
              <a:latin typeface="Times New Roman" pitchFamily="18" charset="0"/>
              <a:cs typeface="Times New Roman" pitchFamily="18" charset="0"/>
            </a:endParaRPr>
          </a:p>
        </p:txBody>
      </p:sp>
      <p:sp>
        <p:nvSpPr>
          <p:cNvPr id="3"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98587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135170" name="Tytuł 1"/>
          <p:cNvSpPr>
            <a:spLocks noGrp="1"/>
          </p:cNvSpPr>
          <p:nvPr>
            <p:ph type="title"/>
          </p:nvPr>
        </p:nvSpPr>
        <p:spPr bwMode="auto">
          <a:xfrm>
            <a:off x="1715090" y="30907"/>
            <a:ext cx="8190910" cy="928688"/>
          </a:xfrm>
        </p:spPr>
        <p:txBody>
          <a:bodyPr wrap="square" numCol="1" anchorCtr="0" compatLnSpc="1">
            <a:prstTxWarp prst="textNoShape">
              <a:avLst/>
            </a:prstTxWarp>
            <a:normAutofit/>
          </a:bodyPr>
          <a:lstStyle/>
          <a:p>
            <a:pPr algn="ctr"/>
            <a:r>
              <a:rPr lang="pl-PL" sz="1800" dirty="0">
                <a:solidFill>
                  <a:srgbClr val="000099"/>
                </a:solidFill>
                <a:latin typeface="Times New Roman" panose="02020603050405020304" pitchFamily="18" charset="0"/>
                <a:cs typeface="Times New Roman" panose="02020603050405020304" pitchFamily="18" charset="0"/>
              </a:rPr>
              <a:t>Kontrole podejmowane przez Kuratora Oświaty, </a:t>
            </a:r>
            <a:br>
              <a:rPr lang="pl-PL" sz="1800" dirty="0">
                <a:solidFill>
                  <a:srgbClr val="000099"/>
                </a:solidFill>
                <a:latin typeface="Times New Roman" panose="02020603050405020304" pitchFamily="18" charset="0"/>
                <a:cs typeface="Times New Roman" panose="02020603050405020304" pitchFamily="18" charset="0"/>
              </a:rPr>
            </a:br>
            <a:r>
              <a:rPr lang="pl-PL" sz="1800" dirty="0">
                <a:solidFill>
                  <a:srgbClr val="000099"/>
                </a:solidFill>
                <a:latin typeface="Times New Roman" panose="02020603050405020304" pitchFamily="18" charset="0"/>
                <a:cs typeface="Times New Roman" panose="02020603050405020304" pitchFamily="18" charset="0"/>
              </a:rPr>
              <a:t>przewidziane w planie nadzoru pedagogicznego, przeprowadzane </a:t>
            </a:r>
            <a:br>
              <a:rPr lang="pl-PL" sz="1800" dirty="0">
                <a:solidFill>
                  <a:srgbClr val="000099"/>
                </a:solidFill>
                <a:latin typeface="Times New Roman" panose="02020603050405020304" pitchFamily="18" charset="0"/>
                <a:cs typeface="Times New Roman" panose="02020603050405020304" pitchFamily="18" charset="0"/>
              </a:rPr>
            </a:br>
            <a:r>
              <a:rPr lang="pl-PL" sz="1800" dirty="0">
                <a:solidFill>
                  <a:srgbClr val="000099"/>
                </a:solidFill>
                <a:latin typeface="Times New Roman" panose="02020603050405020304" pitchFamily="18" charset="0"/>
                <a:cs typeface="Times New Roman" panose="02020603050405020304" pitchFamily="18" charset="0"/>
              </a:rPr>
              <a:t>z wykorzystaniem arkuszy kontroli zatwierdzonych przez MEN</a:t>
            </a:r>
            <a:endParaRPr lang="pl-PL" sz="1800" dirty="0" smtClean="0">
              <a:solidFill>
                <a:srgbClr val="000099"/>
              </a:solidFill>
              <a:effectLst/>
              <a:latin typeface="Times New Roman" panose="02020603050405020304" pitchFamily="18" charset="0"/>
              <a:cs typeface="Times New Roman" panose="02020603050405020304" pitchFamily="18" charset="0"/>
            </a:endParaRPr>
          </a:p>
        </p:txBody>
      </p:sp>
      <p:sp>
        <p:nvSpPr>
          <p:cNvPr id="94211" name="Symbol zastępczy zawartości 2"/>
          <p:cNvSpPr>
            <a:spLocks noGrp="1"/>
          </p:cNvSpPr>
          <p:nvPr>
            <p:ph idx="1"/>
          </p:nvPr>
        </p:nvSpPr>
        <p:spPr>
          <a:xfrm>
            <a:off x="0" y="1340768"/>
            <a:ext cx="9789537" cy="4286250"/>
          </a:xfrm>
        </p:spPr>
        <p:txBody>
          <a:bodyPr/>
          <a:lstStyle/>
          <a:p>
            <a:pPr marL="0" lvl="0" indent="0" algn="just"/>
            <a:r>
              <a:rPr lang="pl-PL" sz="1600" dirty="0" smtClean="0">
                <a:latin typeface="Times New Roman" panose="02020603050405020304" pitchFamily="18" charset="0"/>
                <a:cs typeface="Times New Roman" panose="02020603050405020304" pitchFamily="18" charset="0"/>
              </a:rPr>
              <a:t>Tematy kontroli i ich liczbę w rozbiciu na poszczególne typy szkół i placówek  oraz  terminy ich realizacji </a:t>
            </a:r>
            <a:r>
              <a:rPr lang="pl-PL" altLang="pl-PL" sz="1600" dirty="0" smtClean="0">
                <a:latin typeface="Times New Roman" pitchFamily="18" charset="0"/>
                <a:ea typeface="Times New Roman" pitchFamily="18" charset="0"/>
                <a:cs typeface="Times New Roman" pitchFamily="18" charset="0"/>
              </a:rPr>
              <a:t>na rok szkolny 2017/2018 ustalił Minister Edukacji Narodowej:</a:t>
            </a:r>
            <a:r>
              <a:rPr lang="pl-PL" sz="1600" dirty="0">
                <a:latin typeface="Times New Roman" panose="02020603050405020304" pitchFamily="18" charset="0"/>
                <a:cs typeface="Times New Roman" panose="02020603050405020304" pitchFamily="18" charset="0"/>
              </a:rPr>
              <a:t> </a:t>
            </a:r>
          </a:p>
          <a:p>
            <a:endParaRPr lang="pl-PL" sz="1800" b="1" dirty="0" smtClean="0">
              <a:solidFill>
                <a:srgbClr val="FF0000"/>
              </a:solidFill>
              <a:latin typeface="Times New Roman" panose="02020603050405020304" pitchFamily="18" charset="0"/>
              <a:cs typeface="Times New Roman" panose="02020603050405020304" pitchFamily="18" charset="0"/>
            </a:endParaRPr>
          </a:p>
          <a:p>
            <a:endParaRPr lang="pl-PL" sz="1800" b="1" dirty="0">
              <a:solidFill>
                <a:srgbClr val="FF0000"/>
              </a:solidFill>
              <a:latin typeface="Times New Roman" panose="02020603050405020304" pitchFamily="18" charset="0"/>
              <a:cs typeface="Times New Roman" panose="02020603050405020304" pitchFamily="18" charset="0"/>
            </a:endParaRPr>
          </a:p>
          <a:p>
            <a:pPr marL="0" indent="0" algn="just"/>
            <a:endParaRPr lang="pl-PL" sz="1600" dirty="0">
              <a:latin typeface="Times New Roman" pitchFamily="18" charset="0"/>
              <a:cs typeface="Times New Roman" pitchFamily="18" charset="0"/>
            </a:endParaRPr>
          </a:p>
          <a:p>
            <a:pPr algn="just">
              <a:buFont typeface="Arial" charset="0"/>
              <a:buNone/>
              <a:defRPr/>
            </a:pPr>
            <a:endParaRPr lang="pl-PL" sz="800" b="1" u="sng"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800" b="1" u="sng" dirty="0" smtClean="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FA9DB073-DDEF-4281-887B-67B316609F0A}" type="slidenum">
              <a:rPr lang="pl-PL" smtClean="0"/>
              <a:pPr>
                <a:defRPr/>
              </a:pPr>
              <a:t>56</a:t>
            </a:fld>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506779152"/>
              </p:ext>
            </p:extLst>
          </p:nvPr>
        </p:nvGraphicFramePr>
        <p:xfrm>
          <a:off x="194472" y="2060848"/>
          <a:ext cx="9517057" cy="3919840"/>
        </p:xfrm>
        <a:graphic>
          <a:graphicData uri="http://schemas.openxmlformats.org/drawingml/2006/table">
            <a:tbl>
              <a:tblPr firstRow="1" bandRow="1">
                <a:tableStyleId>{10A1B5D5-9B99-4C35-A422-299274C87663}</a:tableStyleId>
              </a:tblPr>
              <a:tblGrid>
                <a:gridCol w="2934426"/>
                <a:gridCol w="6582631"/>
              </a:tblGrid>
              <a:tr h="1080120">
                <a:tc>
                  <a:txBody>
                    <a:bodyPr/>
                    <a:lstStyle/>
                    <a:p>
                      <a:r>
                        <a:rPr lang="pl-PL" sz="1800" dirty="0" smtClean="0">
                          <a:latin typeface="Times New Roman" panose="02020603050405020304" pitchFamily="18" charset="0"/>
                          <a:cs typeface="Times New Roman" panose="02020603050405020304" pitchFamily="18" charset="0"/>
                        </a:rPr>
                        <a:t>Temat:</a:t>
                      </a:r>
                      <a:endParaRPr lang="pl-PL" sz="1800" dirty="0">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solidFill>
                      <a:srgbClr val="EC700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effectLst/>
                          <a:latin typeface="Times New Roman" panose="02020603050405020304" pitchFamily="18" charset="0"/>
                          <a:cs typeface="Times New Roman" panose="02020603050405020304" pitchFamily="18" charset="0"/>
                        </a:rPr>
                        <a:t>Zgodność z przepisami prawa </a:t>
                      </a:r>
                      <a:r>
                        <a:rPr lang="pl-PL" sz="1800" kern="1200" smtClean="0">
                          <a:effectLst/>
                          <a:latin typeface="Times New Roman" panose="02020603050405020304" pitchFamily="18" charset="0"/>
                          <a:cs typeface="Times New Roman" panose="02020603050405020304" pitchFamily="18" charset="0"/>
                        </a:rPr>
                        <a:t>przeprowadzania postępowania </a:t>
                      </a:r>
                      <a:r>
                        <a:rPr lang="pl-PL" sz="1800" kern="1200" dirty="0" smtClean="0">
                          <a:effectLst/>
                          <a:latin typeface="Times New Roman" panose="02020603050405020304" pitchFamily="18" charset="0"/>
                          <a:cs typeface="Times New Roman" panose="02020603050405020304" pitchFamily="18" charset="0"/>
                        </a:rPr>
                        <a:t>rekrutacyjnego do przedszkoli </a:t>
                      </a:r>
                      <a:br>
                        <a:rPr lang="pl-PL" sz="1800" kern="1200" dirty="0" smtClean="0">
                          <a:effectLst/>
                          <a:latin typeface="Times New Roman" panose="02020603050405020304" pitchFamily="18" charset="0"/>
                          <a:cs typeface="Times New Roman" panose="02020603050405020304" pitchFamily="18" charset="0"/>
                        </a:rPr>
                      </a:br>
                      <a:r>
                        <a:rPr lang="pl-PL" sz="1800" kern="1200" dirty="0" smtClean="0">
                          <a:effectLst/>
                          <a:latin typeface="Times New Roman" panose="02020603050405020304" pitchFamily="18" charset="0"/>
                          <a:cs typeface="Times New Roman" panose="02020603050405020304" pitchFamily="18" charset="0"/>
                        </a:rPr>
                        <a:t>na rok szkolny 2018/2019</a:t>
                      </a:r>
                      <a:endParaRPr lang="pl-PL" sz="1800" dirty="0">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solidFill>
                      <a:srgbClr val="EC700A"/>
                    </a:solidFill>
                  </a:tcPr>
                </a:tc>
              </a:tr>
              <a:tr h="370840">
                <a:tc>
                  <a:txBody>
                    <a:bodyPr/>
                    <a:lstStyle/>
                    <a:p>
                      <a:r>
                        <a:rPr lang="pl-PL" sz="1800" dirty="0" smtClean="0">
                          <a:latin typeface="Times New Roman" panose="02020603050405020304" pitchFamily="18" charset="0"/>
                          <a:cs typeface="Times New Roman" panose="02020603050405020304" pitchFamily="18" charset="0"/>
                        </a:rPr>
                        <a:t>Typ szkoły/placówki:</a:t>
                      </a:r>
                      <a:endParaRPr lang="pl-PL" sz="1800" b="1" dirty="0">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tcPr>
                </a:tc>
                <a:tc>
                  <a:txBody>
                    <a:bodyPr/>
                    <a:lstStyle/>
                    <a:p>
                      <a:r>
                        <a:rPr lang="pl-PL" sz="1800" dirty="0" smtClean="0">
                          <a:latin typeface="Times New Roman" panose="02020603050405020304" pitchFamily="18" charset="0"/>
                          <a:cs typeface="Times New Roman" panose="02020603050405020304" pitchFamily="18" charset="0"/>
                        </a:rPr>
                        <a:t>Publiczne:</a:t>
                      </a:r>
                    </a:p>
                    <a:p>
                      <a:pPr marL="285750" indent="-285750">
                        <a:buClr>
                          <a:srgbClr val="FF0000"/>
                        </a:buClr>
                        <a:buFont typeface="Wingdings" panose="05000000000000000000" pitchFamily="2" charset="2"/>
                        <a:buChar char="§"/>
                      </a:pPr>
                      <a:r>
                        <a:rPr lang="pl-PL" sz="1800" kern="1200" dirty="0" smtClean="0">
                          <a:effectLst/>
                          <a:latin typeface="Times New Roman" panose="02020603050405020304" pitchFamily="18" charset="0"/>
                          <a:cs typeface="Times New Roman" panose="02020603050405020304" pitchFamily="18" charset="0"/>
                        </a:rPr>
                        <a:t>przedszkola</a:t>
                      </a:r>
                    </a:p>
                    <a:p>
                      <a:pPr marL="285750" indent="-285750">
                        <a:buClr>
                          <a:srgbClr val="FF0000"/>
                        </a:buClr>
                        <a:buFont typeface="Wingdings" panose="05000000000000000000" pitchFamily="2" charset="2"/>
                        <a:buChar char="§"/>
                      </a:pPr>
                      <a:r>
                        <a:rPr lang="pl-PL" sz="1800" kern="1200" dirty="0" smtClean="0">
                          <a:effectLst/>
                          <a:latin typeface="Times New Roman" panose="02020603050405020304" pitchFamily="18" charset="0"/>
                          <a:cs typeface="Times New Roman" panose="02020603050405020304" pitchFamily="18" charset="0"/>
                        </a:rPr>
                        <a:t>inne formy wychowania przedszkolnego</a:t>
                      </a:r>
                    </a:p>
                    <a:p>
                      <a:pPr marL="285750" indent="-285750">
                        <a:buClr>
                          <a:srgbClr val="FF0000"/>
                        </a:buClr>
                        <a:buFont typeface="Wingdings" panose="05000000000000000000" pitchFamily="2" charset="2"/>
                        <a:buChar char="§"/>
                      </a:pPr>
                      <a:r>
                        <a:rPr lang="pl-PL" sz="1800" kern="1200" dirty="0" smtClean="0">
                          <a:effectLst/>
                          <a:latin typeface="Times New Roman" panose="02020603050405020304" pitchFamily="18" charset="0"/>
                          <a:cs typeface="Times New Roman" panose="02020603050405020304" pitchFamily="18" charset="0"/>
                        </a:rPr>
                        <a:t>oddziały przedszkolne w szkołach podstawowych</a:t>
                      </a:r>
                    </a:p>
                  </a:txBody>
                  <a:tcPr marL="99060" marR="99060" anchor="ctr">
                    <a:cell3D prstMaterial="dkEdge">
                      <a:bevel/>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Termin realizacji: </a:t>
                      </a:r>
                      <a:endParaRPr lang="pl-PL" sz="1800" b="1" dirty="0">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dirty="0" smtClean="0">
                        <a:effectLst/>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Procent podmiotów objętych kontrolą: </a:t>
                      </a:r>
                      <a:endParaRPr lang="pl-PL" sz="1800" b="1" dirty="0">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tcPr>
                </a:tc>
                <a:tc>
                  <a:txBody>
                    <a:bodyPr/>
                    <a:lstStyle/>
                    <a:p>
                      <a:endParaRPr lang="pl-PL" sz="1800" dirty="0">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Liczba</a:t>
                      </a:r>
                      <a:r>
                        <a:rPr lang="pl-PL" sz="1800" baseline="0" dirty="0" smtClean="0">
                          <a:latin typeface="Times New Roman" panose="02020603050405020304" pitchFamily="18" charset="0"/>
                          <a:cs typeface="Times New Roman" panose="02020603050405020304" pitchFamily="18" charset="0"/>
                        </a:rPr>
                        <a:t> podmiotów objętych kontrolą:</a:t>
                      </a:r>
                      <a:endParaRPr lang="pl-PL" sz="1800" b="1" dirty="0">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tcPr>
                </a:tc>
                <a:tc>
                  <a:txBody>
                    <a:bodyPr/>
                    <a:lstStyle/>
                    <a:p>
                      <a:endParaRPr lang="pl-PL" sz="1800" dirty="0">
                        <a:latin typeface="Times New Roman" panose="02020603050405020304" pitchFamily="18" charset="0"/>
                        <a:cs typeface="Times New Roman" panose="02020603050405020304" pitchFamily="18" charset="0"/>
                      </a:endParaRPr>
                    </a:p>
                  </a:txBody>
                  <a:tcPr marL="99060" marR="99060" anchor="ctr">
                    <a:cell3D prstMaterial="dkEdge">
                      <a:bevel/>
                      <a:lightRig rig="flood" dir="t"/>
                    </a:cell3D>
                  </a:tcPr>
                </a:tc>
              </a:tr>
            </a:tbl>
          </a:graphicData>
        </a:graphic>
      </p:graphicFrame>
    </p:spTree>
    <p:extLst>
      <p:ext uri="{BB962C8B-B14F-4D97-AF65-F5344CB8AC3E}">
        <p14:creationId xmlns:p14="http://schemas.microsoft.com/office/powerpoint/2010/main" val="253405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135170" name="Tytuł 1"/>
          <p:cNvSpPr>
            <a:spLocks noGrp="1"/>
          </p:cNvSpPr>
          <p:nvPr>
            <p:ph type="title"/>
          </p:nvPr>
        </p:nvSpPr>
        <p:spPr bwMode="auto">
          <a:xfrm>
            <a:off x="1752047" y="34261"/>
            <a:ext cx="8190910" cy="928688"/>
          </a:xfrm>
        </p:spPr>
        <p:txBody>
          <a:bodyPr wrap="square" numCol="1" anchorCtr="0" compatLnSpc="1">
            <a:prstTxWarp prst="textNoShape">
              <a:avLst/>
            </a:prstTxWarp>
            <a:normAutofit/>
          </a:bodyPr>
          <a:lstStyle/>
          <a:p>
            <a:pPr algn="ctr"/>
            <a:r>
              <a:rPr lang="pl-PL" sz="1800" dirty="0">
                <a:solidFill>
                  <a:srgbClr val="000099"/>
                </a:solidFill>
                <a:effectLst/>
                <a:latin typeface="Times New Roman" panose="02020603050405020304" pitchFamily="18" charset="0"/>
                <a:cs typeface="Times New Roman" panose="02020603050405020304" pitchFamily="18" charset="0"/>
              </a:rPr>
              <a:t>Kontrole podejmowane przez </a:t>
            </a:r>
            <a:r>
              <a:rPr lang="pl-PL" sz="1800" dirty="0" smtClean="0">
                <a:solidFill>
                  <a:srgbClr val="000099"/>
                </a:solidFill>
                <a:effectLst/>
                <a:latin typeface="Times New Roman" panose="02020603050405020304" pitchFamily="18" charset="0"/>
                <a:cs typeface="Times New Roman" panose="02020603050405020304" pitchFamily="18" charset="0"/>
              </a:rPr>
              <a:t>Kuratora Oświaty</a:t>
            </a:r>
            <a:r>
              <a:rPr lang="pl-PL" sz="1800" dirty="0">
                <a:solidFill>
                  <a:srgbClr val="000099"/>
                </a:solidFill>
                <a:effectLst/>
                <a:latin typeface="Times New Roman" panose="02020603050405020304" pitchFamily="18" charset="0"/>
                <a:cs typeface="Times New Roman" panose="02020603050405020304" pitchFamily="18" charset="0"/>
              </a:rPr>
              <a:t>, </a:t>
            </a:r>
            <a:r>
              <a:rPr lang="pl-PL" sz="1800" dirty="0" smtClean="0">
                <a:solidFill>
                  <a:srgbClr val="000099"/>
                </a:solidFill>
                <a:effectLst/>
                <a:latin typeface="Times New Roman" panose="02020603050405020304" pitchFamily="18" charset="0"/>
                <a:cs typeface="Times New Roman" panose="02020603050405020304" pitchFamily="18" charset="0"/>
              </a:rPr>
              <a:t/>
            </a:r>
            <a:br>
              <a:rPr lang="pl-PL" sz="1800" dirty="0" smtClean="0">
                <a:solidFill>
                  <a:srgbClr val="000099"/>
                </a:solidFill>
                <a:effectLst/>
                <a:latin typeface="Times New Roman" panose="02020603050405020304" pitchFamily="18" charset="0"/>
                <a:cs typeface="Times New Roman" panose="02020603050405020304" pitchFamily="18" charset="0"/>
              </a:rPr>
            </a:br>
            <a:r>
              <a:rPr lang="pl-PL" sz="1800" dirty="0" smtClean="0">
                <a:solidFill>
                  <a:srgbClr val="000099"/>
                </a:solidFill>
                <a:effectLst/>
                <a:latin typeface="Times New Roman" panose="02020603050405020304" pitchFamily="18" charset="0"/>
                <a:cs typeface="Times New Roman" panose="02020603050405020304" pitchFamily="18" charset="0"/>
              </a:rPr>
              <a:t>przewidziane </a:t>
            </a:r>
            <a:r>
              <a:rPr lang="pl-PL" sz="1800" dirty="0">
                <a:solidFill>
                  <a:srgbClr val="000099"/>
                </a:solidFill>
                <a:effectLst/>
                <a:latin typeface="Times New Roman" panose="02020603050405020304" pitchFamily="18" charset="0"/>
                <a:cs typeface="Times New Roman" panose="02020603050405020304" pitchFamily="18" charset="0"/>
              </a:rPr>
              <a:t>w planie nadzoru pedagogicznego, przeprowadzane </a:t>
            </a:r>
            <a:r>
              <a:rPr lang="pl-PL" sz="1800" dirty="0" smtClean="0">
                <a:solidFill>
                  <a:srgbClr val="000099"/>
                </a:solidFill>
                <a:effectLst/>
                <a:latin typeface="Times New Roman" panose="02020603050405020304" pitchFamily="18" charset="0"/>
                <a:cs typeface="Times New Roman" panose="02020603050405020304" pitchFamily="18" charset="0"/>
              </a:rPr>
              <a:t/>
            </a:r>
            <a:br>
              <a:rPr lang="pl-PL" sz="1800" dirty="0" smtClean="0">
                <a:solidFill>
                  <a:srgbClr val="000099"/>
                </a:solidFill>
                <a:effectLst/>
                <a:latin typeface="Times New Roman" panose="02020603050405020304" pitchFamily="18" charset="0"/>
                <a:cs typeface="Times New Roman" panose="02020603050405020304" pitchFamily="18" charset="0"/>
              </a:rPr>
            </a:br>
            <a:r>
              <a:rPr lang="pl-PL" sz="1800" dirty="0" smtClean="0">
                <a:solidFill>
                  <a:srgbClr val="000099"/>
                </a:solidFill>
                <a:effectLst/>
                <a:latin typeface="Times New Roman" panose="02020603050405020304" pitchFamily="18" charset="0"/>
                <a:cs typeface="Times New Roman" panose="02020603050405020304" pitchFamily="18" charset="0"/>
              </a:rPr>
              <a:t>z </a:t>
            </a:r>
            <a:r>
              <a:rPr lang="pl-PL" sz="1800" dirty="0">
                <a:solidFill>
                  <a:srgbClr val="000099"/>
                </a:solidFill>
                <a:effectLst/>
                <a:latin typeface="Times New Roman" panose="02020603050405020304" pitchFamily="18" charset="0"/>
                <a:cs typeface="Times New Roman" panose="02020603050405020304" pitchFamily="18" charset="0"/>
              </a:rPr>
              <a:t>wykorzystaniem arkuszy kontroli zatwierdzonych przez </a:t>
            </a:r>
            <a:r>
              <a:rPr lang="pl-PL" sz="1800" dirty="0" smtClean="0">
                <a:solidFill>
                  <a:srgbClr val="000099"/>
                </a:solidFill>
                <a:effectLst/>
                <a:latin typeface="Times New Roman" panose="02020603050405020304" pitchFamily="18" charset="0"/>
                <a:cs typeface="Times New Roman" panose="02020603050405020304" pitchFamily="18" charset="0"/>
              </a:rPr>
              <a:t>MEN</a:t>
            </a:r>
          </a:p>
        </p:txBody>
      </p:sp>
      <p:sp>
        <p:nvSpPr>
          <p:cNvPr id="94211" name="Symbol zastępczy zawartości 2"/>
          <p:cNvSpPr>
            <a:spLocks noGrp="1"/>
          </p:cNvSpPr>
          <p:nvPr>
            <p:ph idx="1"/>
          </p:nvPr>
        </p:nvSpPr>
        <p:spPr>
          <a:xfrm>
            <a:off x="0" y="1340768"/>
            <a:ext cx="9789537" cy="4286250"/>
          </a:xfrm>
        </p:spPr>
        <p:txBody>
          <a:bodyPr/>
          <a:lstStyle/>
          <a:p>
            <a:pPr marL="0" lvl="0" indent="0" algn="just"/>
            <a:r>
              <a:rPr lang="pl-PL" sz="1600" dirty="0" smtClean="0">
                <a:latin typeface="Times New Roman" panose="02020603050405020304" pitchFamily="18" charset="0"/>
                <a:cs typeface="Times New Roman" panose="02020603050405020304" pitchFamily="18" charset="0"/>
              </a:rPr>
              <a:t>Tematy kontroli i ich liczbę w rozbiciu na poszczególne typy szkół i placówek  oraz  terminy ich realizacji </a:t>
            </a:r>
            <a:r>
              <a:rPr lang="pl-PL" altLang="pl-PL" sz="1600" dirty="0" smtClean="0">
                <a:latin typeface="Times New Roman" pitchFamily="18" charset="0"/>
                <a:ea typeface="Times New Roman" pitchFamily="18" charset="0"/>
                <a:cs typeface="Times New Roman" pitchFamily="18" charset="0"/>
              </a:rPr>
              <a:t>na rok szkolny 2017/2018 ustalił Minister Edukacji Narodowej:</a:t>
            </a:r>
            <a:r>
              <a:rPr lang="pl-PL" sz="1600" dirty="0" smtClean="0">
                <a:latin typeface="Times New Roman" panose="02020603050405020304" pitchFamily="18" charset="0"/>
                <a:cs typeface="Times New Roman" panose="02020603050405020304" pitchFamily="18" charset="0"/>
              </a:rPr>
              <a:t> </a:t>
            </a:r>
          </a:p>
          <a:p>
            <a:endParaRPr lang="pl-PL" sz="1800" b="1" dirty="0" smtClean="0">
              <a:solidFill>
                <a:srgbClr val="FF0000"/>
              </a:solidFill>
              <a:latin typeface="Times New Roman" panose="02020603050405020304" pitchFamily="18" charset="0"/>
              <a:cs typeface="Times New Roman" panose="02020603050405020304" pitchFamily="18" charset="0"/>
            </a:endParaRPr>
          </a:p>
          <a:p>
            <a:endParaRPr lang="pl-PL" sz="1800" b="1" dirty="0">
              <a:solidFill>
                <a:srgbClr val="FF0000"/>
              </a:solidFill>
              <a:latin typeface="Times New Roman" panose="02020603050405020304" pitchFamily="18" charset="0"/>
              <a:cs typeface="Times New Roman" panose="02020603050405020304" pitchFamily="18" charset="0"/>
            </a:endParaRPr>
          </a:p>
          <a:p>
            <a:pPr marL="0" indent="0" algn="just"/>
            <a:endParaRPr lang="pl-PL" sz="1600" dirty="0">
              <a:latin typeface="Times New Roman" pitchFamily="18" charset="0"/>
              <a:cs typeface="Times New Roman" pitchFamily="18" charset="0"/>
            </a:endParaRPr>
          </a:p>
          <a:p>
            <a:pPr algn="just">
              <a:buFont typeface="Arial" charset="0"/>
              <a:buNone/>
              <a:defRPr/>
            </a:pPr>
            <a:endParaRPr lang="pl-PL" sz="800" b="1" u="sng"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800" b="1" u="sng" dirty="0" smtClean="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FA9DB073-DDEF-4281-887B-67B316609F0A}" type="slidenum">
              <a:rPr lang="pl-PL" smtClean="0"/>
              <a:pPr>
                <a:defRPr/>
              </a:pPr>
              <a:t>57</a:t>
            </a:fld>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877624708"/>
              </p:ext>
            </p:extLst>
          </p:nvPr>
        </p:nvGraphicFramePr>
        <p:xfrm>
          <a:off x="155467" y="2060848"/>
          <a:ext cx="9595066" cy="4091780"/>
        </p:xfrm>
        <a:graphic>
          <a:graphicData uri="http://schemas.openxmlformats.org/drawingml/2006/table">
            <a:tbl>
              <a:tblPr firstRow="1" bandRow="1">
                <a:tableStyleId>{72833802-FEF1-4C79-8D5D-14CF1EAF98D9}</a:tableStyleId>
              </a:tblPr>
              <a:tblGrid>
                <a:gridCol w="2958478"/>
                <a:gridCol w="6636588"/>
              </a:tblGrid>
              <a:tr h="997386">
                <a:tc>
                  <a:txBody>
                    <a:bodyPr/>
                    <a:lstStyle/>
                    <a:p>
                      <a:r>
                        <a:rPr lang="pl-PL" sz="1800" dirty="0" smtClean="0">
                          <a:latin typeface="Times New Roman" panose="02020603050405020304" pitchFamily="18" charset="0"/>
                          <a:cs typeface="Times New Roman" panose="02020603050405020304" pitchFamily="18" charset="0"/>
                        </a:rPr>
                        <a:t>Temat:</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latin typeface="Times New Roman" panose="02020603050405020304" pitchFamily="18" charset="0"/>
                          <a:cs typeface="Times New Roman" panose="02020603050405020304" pitchFamily="18" charset="0"/>
                        </a:rPr>
                        <a:t>Ocena prawidłowości realizacji zadań szkół i przedszkoli </a:t>
                      </a:r>
                      <a:br>
                        <a:rPr lang="pl-PL" sz="1800" dirty="0" smtClean="0">
                          <a:latin typeface="Times New Roman" panose="02020603050405020304" pitchFamily="18" charset="0"/>
                          <a:cs typeface="Times New Roman" panose="02020603050405020304" pitchFamily="18" charset="0"/>
                        </a:rPr>
                      </a:br>
                      <a:r>
                        <a:rPr lang="pl-PL" sz="1800" dirty="0" smtClean="0">
                          <a:latin typeface="Times New Roman" panose="02020603050405020304" pitchFamily="18" charset="0"/>
                          <a:cs typeface="Times New Roman" panose="02020603050405020304" pitchFamily="18" charset="0"/>
                        </a:rPr>
                        <a:t>w zakresie organizacji nauki języka mniejszości narodowej, etnicznej i języka regionalnego oraz własnej historii i kultury</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428044">
                <a:tc>
                  <a:txBody>
                    <a:bodyPr/>
                    <a:lstStyle/>
                    <a:p>
                      <a:r>
                        <a:rPr lang="pl-PL" sz="1800" dirty="0" smtClean="0">
                          <a:latin typeface="Times New Roman" panose="02020603050405020304" pitchFamily="18" charset="0"/>
                          <a:cs typeface="Times New Roman" panose="02020603050405020304" pitchFamily="18" charset="0"/>
                        </a:rPr>
                        <a:t>Typ szkoły/placówki:</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indent="0">
                        <a:buClr>
                          <a:srgbClr val="FF0000"/>
                        </a:buClr>
                        <a:buFont typeface="Wingdings" panose="05000000000000000000" pitchFamily="2" charset="2"/>
                        <a:buNone/>
                      </a:pPr>
                      <a:r>
                        <a:rPr lang="pl-PL" sz="1800" dirty="0" smtClean="0">
                          <a:latin typeface="Times New Roman" panose="02020603050405020304" pitchFamily="18" charset="0"/>
                          <a:cs typeface="Times New Roman" panose="02020603050405020304" pitchFamily="18" charset="0"/>
                        </a:rPr>
                        <a:t>Publiczne i niepubliczne: </a:t>
                      </a:r>
                    </a:p>
                    <a:p>
                      <a:pPr marL="285750" indent="-285750">
                        <a:buClr>
                          <a:srgbClr val="FF0000"/>
                        </a:buClr>
                        <a:buFont typeface="Wingdings" panose="05000000000000000000" pitchFamily="2" charset="2"/>
                        <a:buChar char="§"/>
                      </a:pPr>
                      <a:r>
                        <a:rPr lang="pl-PL" sz="1800" dirty="0" smtClean="0">
                          <a:latin typeface="Times New Roman" panose="02020603050405020304" pitchFamily="18" charset="0"/>
                          <a:cs typeface="Times New Roman" panose="02020603050405020304" pitchFamily="18" charset="0"/>
                        </a:rPr>
                        <a:t>przedszkola</a:t>
                      </a:r>
                    </a:p>
                    <a:p>
                      <a:pPr marL="285750" indent="-285750">
                        <a:buClr>
                          <a:srgbClr val="FF0000"/>
                        </a:buClr>
                        <a:buFont typeface="Wingdings" panose="05000000000000000000" pitchFamily="2" charset="2"/>
                        <a:buChar char="§"/>
                      </a:pPr>
                      <a:r>
                        <a:rPr lang="pl-PL" sz="1800" dirty="0" smtClean="0">
                          <a:latin typeface="Times New Roman" panose="02020603050405020304" pitchFamily="18" charset="0"/>
                          <a:cs typeface="Times New Roman" panose="02020603050405020304" pitchFamily="18" charset="0"/>
                        </a:rPr>
                        <a:t>szkoły organizujące naukę języka mniejszości narodowej, etnicznej i języka regionalnego oraz własnej historii i kultury</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428044">
                <a:tc>
                  <a:txBody>
                    <a:bodyPr/>
                    <a:lstStyle/>
                    <a:p>
                      <a:r>
                        <a:rPr lang="pl-PL" sz="1800" dirty="0" smtClean="0">
                          <a:latin typeface="Times New Roman" panose="02020603050405020304" pitchFamily="18" charset="0"/>
                          <a:cs typeface="Times New Roman" panose="02020603050405020304" pitchFamily="18" charset="0"/>
                        </a:rPr>
                        <a:t>Termin realizacji: </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dirty="0" smtClean="0">
                        <a:effectLst/>
                        <a:latin typeface="Times New Roman" panose="02020603050405020304" pitchFamily="18" charset="0"/>
                        <a:ea typeface="Times New Roman"/>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738815">
                <a:tc>
                  <a:txBody>
                    <a:bodyPr/>
                    <a:lstStyle/>
                    <a:p>
                      <a:r>
                        <a:rPr lang="pl-PL" sz="1800" dirty="0" smtClean="0">
                          <a:latin typeface="Times New Roman" panose="02020603050405020304" pitchFamily="18" charset="0"/>
                          <a:cs typeface="Times New Roman" panose="02020603050405020304" pitchFamily="18" charset="0"/>
                        </a:rPr>
                        <a:t>Procent szkół i przedszkoli  objętych kontrolą: </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738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dirty="0" smtClean="0">
                          <a:latin typeface="Times New Roman" panose="02020603050405020304" pitchFamily="18" charset="0"/>
                          <a:cs typeface="Times New Roman" panose="02020603050405020304" pitchFamily="18" charset="0"/>
                        </a:rPr>
                        <a:t>Liczba szkół i przedszkoli  objętych kontrolą: </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bl>
          </a:graphicData>
        </a:graphic>
      </p:graphicFrame>
    </p:spTree>
    <p:extLst>
      <p:ext uri="{BB962C8B-B14F-4D97-AF65-F5344CB8AC3E}">
        <p14:creationId xmlns:p14="http://schemas.microsoft.com/office/powerpoint/2010/main" val="142414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135170" name="Tytuł 1"/>
          <p:cNvSpPr>
            <a:spLocks noGrp="1"/>
          </p:cNvSpPr>
          <p:nvPr>
            <p:ph type="title"/>
          </p:nvPr>
        </p:nvSpPr>
        <p:spPr bwMode="auto">
          <a:xfrm>
            <a:off x="1715090" y="30907"/>
            <a:ext cx="8190910" cy="928688"/>
          </a:xfrm>
        </p:spPr>
        <p:txBody>
          <a:bodyPr wrap="square" numCol="1" anchorCtr="0" compatLnSpc="1">
            <a:prstTxWarp prst="textNoShape">
              <a:avLst/>
            </a:prstTxWarp>
            <a:normAutofit/>
          </a:bodyPr>
          <a:lstStyle/>
          <a:p>
            <a:pPr algn="ctr"/>
            <a:r>
              <a:rPr lang="pl-PL" sz="1800" dirty="0">
                <a:solidFill>
                  <a:srgbClr val="000099"/>
                </a:solidFill>
                <a:latin typeface="Times New Roman" panose="02020603050405020304" pitchFamily="18" charset="0"/>
                <a:cs typeface="Times New Roman" panose="02020603050405020304" pitchFamily="18" charset="0"/>
              </a:rPr>
              <a:t>Kontrole podejmowane przez Kuratora Oświaty, </a:t>
            </a:r>
            <a:br>
              <a:rPr lang="pl-PL" sz="1800" dirty="0">
                <a:solidFill>
                  <a:srgbClr val="000099"/>
                </a:solidFill>
                <a:latin typeface="Times New Roman" panose="02020603050405020304" pitchFamily="18" charset="0"/>
                <a:cs typeface="Times New Roman" panose="02020603050405020304" pitchFamily="18" charset="0"/>
              </a:rPr>
            </a:br>
            <a:r>
              <a:rPr lang="pl-PL" sz="1800" dirty="0">
                <a:solidFill>
                  <a:srgbClr val="000099"/>
                </a:solidFill>
                <a:latin typeface="Times New Roman" panose="02020603050405020304" pitchFamily="18" charset="0"/>
                <a:cs typeface="Times New Roman" panose="02020603050405020304" pitchFamily="18" charset="0"/>
              </a:rPr>
              <a:t>przewidziane w planie nadzoru pedagogicznego, przeprowadzane </a:t>
            </a:r>
            <a:br>
              <a:rPr lang="pl-PL" sz="1800" dirty="0">
                <a:solidFill>
                  <a:srgbClr val="000099"/>
                </a:solidFill>
                <a:latin typeface="Times New Roman" panose="02020603050405020304" pitchFamily="18" charset="0"/>
                <a:cs typeface="Times New Roman" panose="02020603050405020304" pitchFamily="18" charset="0"/>
              </a:rPr>
            </a:br>
            <a:r>
              <a:rPr lang="pl-PL" sz="1800" dirty="0">
                <a:solidFill>
                  <a:srgbClr val="000099"/>
                </a:solidFill>
                <a:latin typeface="Times New Roman" panose="02020603050405020304" pitchFamily="18" charset="0"/>
                <a:cs typeface="Times New Roman" panose="02020603050405020304" pitchFamily="18" charset="0"/>
              </a:rPr>
              <a:t>z wykorzystaniem arkuszy kontroli zatwierdzonych przez MEN</a:t>
            </a:r>
            <a:endParaRPr lang="pl-PL" sz="1800" dirty="0" smtClean="0">
              <a:solidFill>
                <a:srgbClr val="000099"/>
              </a:solidFill>
              <a:effectLst/>
              <a:latin typeface="Times New Roman" panose="02020603050405020304" pitchFamily="18" charset="0"/>
              <a:cs typeface="Times New Roman" panose="02020603050405020304" pitchFamily="18" charset="0"/>
            </a:endParaRPr>
          </a:p>
        </p:txBody>
      </p:sp>
      <p:sp>
        <p:nvSpPr>
          <p:cNvPr id="94211" name="Symbol zastępczy zawartości 2"/>
          <p:cNvSpPr>
            <a:spLocks noGrp="1"/>
          </p:cNvSpPr>
          <p:nvPr>
            <p:ph idx="1"/>
          </p:nvPr>
        </p:nvSpPr>
        <p:spPr>
          <a:xfrm>
            <a:off x="0" y="1340768"/>
            <a:ext cx="9789537" cy="4286250"/>
          </a:xfrm>
        </p:spPr>
        <p:txBody>
          <a:bodyPr/>
          <a:lstStyle/>
          <a:p>
            <a:pPr marL="0" lvl="0" indent="0" algn="just"/>
            <a:r>
              <a:rPr lang="pl-PL" sz="1600" dirty="0" smtClean="0">
                <a:latin typeface="Times New Roman" panose="02020603050405020304" pitchFamily="18" charset="0"/>
                <a:cs typeface="Times New Roman" panose="02020603050405020304" pitchFamily="18" charset="0"/>
              </a:rPr>
              <a:t>Tematy kontroli i ich liczbę w rozbiciu na poszczególne typy szkół i placówek  oraz  terminy ich realizacji </a:t>
            </a:r>
            <a:r>
              <a:rPr lang="pl-PL" altLang="pl-PL" sz="1600" dirty="0" smtClean="0">
                <a:latin typeface="Times New Roman" pitchFamily="18" charset="0"/>
                <a:ea typeface="Times New Roman" pitchFamily="18" charset="0"/>
                <a:cs typeface="Times New Roman" pitchFamily="18" charset="0"/>
              </a:rPr>
              <a:t>na rok szkolny 2017/2018 ustalił Minister Edukacji Narodowej:</a:t>
            </a:r>
            <a:endParaRPr lang="pl-PL" sz="1800" b="1" dirty="0" smtClean="0">
              <a:solidFill>
                <a:srgbClr val="FF0000"/>
              </a:solidFill>
              <a:latin typeface="Times New Roman" panose="02020603050405020304" pitchFamily="18" charset="0"/>
              <a:cs typeface="Times New Roman" panose="02020603050405020304" pitchFamily="18" charset="0"/>
            </a:endParaRPr>
          </a:p>
          <a:p>
            <a:endParaRPr lang="pl-PL" sz="1800" b="1" dirty="0">
              <a:solidFill>
                <a:srgbClr val="FF0000"/>
              </a:solidFill>
              <a:latin typeface="Times New Roman" panose="02020603050405020304" pitchFamily="18" charset="0"/>
              <a:cs typeface="Times New Roman" panose="02020603050405020304" pitchFamily="18" charset="0"/>
            </a:endParaRPr>
          </a:p>
          <a:p>
            <a:pPr marL="0" indent="0" algn="just"/>
            <a:endParaRPr lang="pl-PL" sz="1600" dirty="0">
              <a:latin typeface="Times New Roman" pitchFamily="18" charset="0"/>
              <a:cs typeface="Times New Roman" pitchFamily="18" charset="0"/>
            </a:endParaRPr>
          </a:p>
          <a:p>
            <a:pPr algn="just">
              <a:buFont typeface="Arial" charset="0"/>
              <a:buNone/>
              <a:defRPr/>
            </a:pPr>
            <a:endParaRPr lang="pl-PL" sz="800" b="1" u="sng"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800" b="1" u="sng" dirty="0" smtClean="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FA9DB073-DDEF-4281-887B-67B316609F0A}" type="slidenum">
              <a:rPr lang="pl-PL" smtClean="0"/>
              <a:pPr>
                <a:defRPr/>
              </a:pPr>
              <a:t>58</a:t>
            </a:fld>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316363009"/>
              </p:ext>
            </p:extLst>
          </p:nvPr>
        </p:nvGraphicFramePr>
        <p:xfrm>
          <a:off x="194472" y="2132516"/>
          <a:ext cx="9517057" cy="3205480"/>
        </p:xfrm>
        <a:graphic>
          <a:graphicData uri="http://schemas.openxmlformats.org/drawingml/2006/table">
            <a:tbl>
              <a:tblPr firstRow="1" bandRow="1">
                <a:tableStyleId>{1FECB4D8-DB02-4DC6-A0A2-4F2EBAE1DC90}</a:tableStyleId>
              </a:tblPr>
              <a:tblGrid>
                <a:gridCol w="2855117"/>
                <a:gridCol w="6661940"/>
              </a:tblGrid>
              <a:tr h="864096">
                <a:tc>
                  <a:txBody>
                    <a:bodyPr/>
                    <a:lstStyle/>
                    <a:p>
                      <a:r>
                        <a:rPr lang="pl-PL" sz="1800" dirty="0" smtClean="0">
                          <a:latin typeface="Times New Roman" panose="02020603050405020304" pitchFamily="18" charset="0"/>
                          <a:cs typeface="Times New Roman" panose="02020603050405020304" pitchFamily="18" charset="0"/>
                        </a:rPr>
                        <a:t>Temat:</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effectLst/>
                          <a:latin typeface="Times New Roman" panose="02020603050405020304" pitchFamily="18" charset="0"/>
                          <a:cs typeface="Times New Roman" panose="02020603050405020304" pitchFamily="18" charset="0"/>
                        </a:rPr>
                        <a:t>Ocena prawidłowości zapewnienia warunków i organizacji kształcenia uczniów niepełnosprawnych w szkołach ogólnodostępnych</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Typ szkoły/placówki:</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85000"/>
                      </a:schemeClr>
                    </a:solidFill>
                  </a:tcPr>
                </a:tc>
                <a:tc>
                  <a:txBody>
                    <a:bodyPr/>
                    <a:lstStyle/>
                    <a:p>
                      <a:r>
                        <a:rPr lang="pl-PL" sz="1800" dirty="0" smtClean="0">
                          <a:latin typeface="Times New Roman" panose="02020603050405020304" pitchFamily="18" charset="0"/>
                          <a:cs typeface="Times New Roman" panose="02020603050405020304" pitchFamily="18" charset="0"/>
                        </a:rPr>
                        <a:t>Publiczne i niepubliczne: </a:t>
                      </a:r>
                    </a:p>
                    <a:p>
                      <a:pPr marL="285750" indent="-285750">
                        <a:buClr>
                          <a:srgbClr val="FF0000"/>
                        </a:buClr>
                        <a:buFont typeface="Wingdings" panose="05000000000000000000" pitchFamily="2" charset="2"/>
                        <a:buChar char="§"/>
                      </a:pPr>
                      <a:r>
                        <a:rPr lang="pl-PL" sz="1800" kern="1200" dirty="0" smtClean="0">
                          <a:effectLst/>
                          <a:latin typeface="Times New Roman" panose="02020603050405020304" pitchFamily="18" charset="0"/>
                          <a:cs typeface="Times New Roman" panose="02020603050405020304" pitchFamily="18" charset="0"/>
                        </a:rPr>
                        <a:t>szkoły ogólnodostępne</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85000"/>
                      </a:schemeClr>
                    </a:solidFill>
                  </a:tcPr>
                </a:tc>
              </a:tr>
              <a:tr h="370840">
                <a:tc>
                  <a:txBody>
                    <a:bodyPr/>
                    <a:lstStyle/>
                    <a:p>
                      <a:r>
                        <a:rPr lang="pl-PL" sz="1800" dirty="0" smtClean="0">
                          <a:latin typeface="Times New Roman" panose="02020603050405020304" pitchFamily="18" charset="0"/>
                          <a:cs typeface="Times New Roman" panose="02020603050405020304" pitchFamily="18" charset="0"/>
                        </a:rPr>
                        <a:t>Termin realizacji: </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dirty="0" smtClean="0">
                        <a:effectLst/>
                        <a:latin typeface="Times New Roman" panose="02020603050405020304" pitchFamily="18" charset="0"/>
                        <a:ea typeface="Times New Roman"/>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Procent szkół objętych kontrolą: </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85000"/>
                      </a:schemeClr>
                    </a:solidFill>
                  </a:tcPr>
                </a:tc>
                <a:tc>
                  <a:txBody>
                    <a:bodyPr/>
                    <a:lstStyle/>
                    <a:p>
                      <a:pPr algn="l">
                        <a:lnSpc>
                          <a:spcPct val="107000"/>
                        </a:lnSpc>
                        <a:spcAft>
                          <a:spcPts val="0"/>
                        </a:spcAft>
                      </a:pPr>
                      <a:endParaRPr lang="pl-PL" sz="1800" dirty="0" smtClean="0">
                        <a:effectLst/>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dirty="0" smtClean="0">
                          <a:latin typeface="Times New Roman" panose="02020603050405020304" pitchFamily="18" charset="0"/>
                          <a:cs typeface="Times New Roman" panose="02020603050405020304" pitchFamily="18" charset="0"/>
                        </a:rPr>
                        <a:t>Liczba szkół objętych kontrolą: </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endParaRPr lang="pl-PL" sz="1800" dirty="0" smtClean="0">
                        <a:effectLst/>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bl>
          </a:graphicData>
        </a:graphic>
      </p:graphicFrame>
    </p:spTree>
    <p:extLst>
      <p:ext uri="{BB962C8B-B14F-4D97-AF65-F5344CB8AC3E}">
        <p14:creationId xmlns:p14="http://schemas.microsoft.com/office/powerpoint/2010/main" val="1406817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135170" name="Tytuł 1"/>
          <p:cNvSpPr>
            <a:spLocks noGrp="1"/>
          </p:cNvSpPr>
          <p:nvPr>
            <p:ph type="title"/>
          </p:nvPr>
        </p:nvSpPr>
        <p:spPr bwMode="auto">
          <a:xfrm>
            <a:off x="1715090" y="30907"/>
            <a:ext cx="8190910" cy="928688"/>
          </a:xfrm>
        </p:spPr>
        <p:txBody>
          <a:bodyPr wrap="square" numCol="1" anchorCtr="0" compatLnSpc="1">
            <a:prstTxWarp prst="textNoShape">
              <a:avLst/>
            </a:prstTxWarp>
            <a:normAutofit/>
          </a:bodyPr>
          <a:lstStyle/>
          <a:p>
            <a:pPr algn="ctr"/>
            <a:r>
              <a:rPr lang="pl-PL" sz="1800" dirty="0">
                <a:solidFill>
                  <a:srgbClr val="000099"/>
                </a:solidFill>
                <a:latin typeface="Times New Roman" panose="02020603050405020304" pitchFamily="18" charset="0"/>
                <a:cs typeface="Times New Roman" panose="02020603050405020304" pitchFamily="18" charset="0"/>
              </a:rPr>
              <a:t>Kontrole podejmowane przez Kuratora Oświaty, </a:t>
            </a:r>
            <a:br>
              <a:rPr lang="pl-PL" sz="1800" dirty="0">
                <a:solidFill>
                  <a:srgbClr val="000099"/>
                </a:solidFill>
                <a:latin typeface="Times New Roman" panose="02020603050405020304" pitchFamily="18" charset="0"/>
                <a:cs typeface="Times New Roman" panose="02020603050405020304" pitchFamily="18" charset="0"/>
              </a:rPr>
            </a:br>
            <a:r>
              <a:rPr lang="pl-PL" sz="1800" dirty="0">
                <a:solidFill>
                  <a:srgbClr val="000099"/>
                </a:solidFill>
                <a:latin typeface="Times New Roman" panose="02020603050405020304" pitchFamily="18" charset="0"/>
                <a:cs typeface="Times New Roman" panose="02020603050405020304" pitchFamily="18" charset="0"/>
              </a:rPr>
              <a:t>przewidziane w planie nadzoru pedagogicznego, przeprowadzane </a:t>
            </a:r>
            <a:br>
              <a:rPr lang="pl-PL" sz="1800" dirty="0">
                <a:solidFill>
                  <a:srgbClr val="000099"/>
                </a:solidFill>
                <a:latin typeface="Times New Roman" panose="02020603050405020304" pitchFamily="18" charset="0"/>
                <a:cs typeface="Times New Roman" panose="02020603050405020304" pitchFamily="18" charset="0"/>
              </a:rPr>
            </a:br>
            <a:r>
              <a:rPr lang="pl-PL" sz="1800" dirty="0">
                <a:solidFill>
                  <a:srgbClr val="000099"/>
                </a:solidFill>
                <a:latin typeface="Times New Roman" panose="02020603050405020304" pitchFamily="18" charset="0"/>
                <a:cs typeface="Times New Roman" panose="02020603050405020304" pitchFamily="18" charset="0"/>
              </a:rPr>
              <a:t>z wykorzystaniem arkuszy kontroli zatwierdzonych przez MEN</a:t>
            </a:r>
            <a:endParaRPr lang="pl-PL" sz="1800" dirty="0" smtClean="0">
              <a:solidFill>
                <a:srgbClr val="000099"/>
              </a:solidFill>
              <a:effectLst/>
              <a:latin typeface="Times New Roman" panose="02020603050405020304" pitchFamily="18" charset="0"/>
              <a:cs typeface="Times New Roman" panose="02020603050405020304" pitchFamily="18" charset="0"/>
            </a:endParaRPr>
          </a:p>
        </p:txBody>
      </p:sp>
      <p:sp>
        <p:nvSpPr>
          <p:cNvPr id="94211" name="Symbol zastępczy zawartości 2"/>
          <p:cNvSpPr>
            <a:spLocks noGrp="1"/>
          </p:cNvSpPr>
          <p:nvPr>
            <p:ph idx="1"/>
          </p:nvPr>
        </p:nvSpPr>
        <p:spPr>
          <a:xfrm>
            <a:off x="0" y="1340768"/>
            <a:ext cx="9789537" cy="4286250"/>
          </a:xfrm>
        </p:spPr>
        <p:txBody>
          <a:bodyPr/>
          <a:lstStyle/>
          <a:p>
            <a:pPr marL="0" lvl="0" indent="0" algn="just"/>
            <a:r>
              <a:rPr lang="pl-PL" sz="1600" dirty="0" smtClean="0">
                <a:latin typeface="Times New Roman" panose="02020603050405020304" pitchFamily="18" charset="0"/>
                <a:cs typeface="Times New Roman" panose="02020603050405020304" pitchFamily="18" charset="0"/>
              </a:rPr>
              <a:t>Tematy kontroli i ich liczbę w rozbiciu na poszczególne typy szkół i placówek  oraz  terminy ich realizacji </a:t>
            </a:r>
            <a:r>
              <a:rPr lang="pl-PL" altLang="pl-PL" sz="1600" dirty="0" smtClean="0">
                <a:latin typeface="Times New Roman" pitchFamily="18" charset="0"/>
                <a:ea typeface="Times New Roman" pitchFamily="18" charset="0"/>
                <a:cs typeface="Times New Roman" pitchFamily="18" charset="0"/>
              </a:rPr>
              <a:t>na rok szkolny 2017/2018 ustalił Minister Edukacji Narodowej:</a:t>
            </a:r>
            <a:r>
              <a:rPr lang="pl-PL" sz="1600" dirty="0">
                <a:latin typeface="Times New Roman" panose="02020603050405020304" pitchFamily="18" charset="0"/>
                <a:cs typeface="Times New Roman" panose="02020603050405020304" pitchFamily="18" charset="0"/>
              </a:rPr>
              <a:t> </a:t>
            </a:r>
          </a:p>
          <a:p>
            <a:endParaRPr lang="pl-PL" sz="1800" b="1" dirty="0" smtClean="0">
              <a:solidFill>
                <a:srgbClr val="FF0000"/>
              </a:solidFill>
              <a:latin typeface="Times New Roman" panose="02020603050405020304" pitchFamily="18" charset="0"/>
              <a:cs typeface="Times New Roman" panose="02020603050405020304" pitchFamily="18" charset="0"/>
            </a:endParaRPr>
          </a:p>
          <a:p>
            <a:endParaRPr lang="pl-PL" sz="1800" b="1" dirty="0">
              <a:solidFill>
                <a:srgbClr val="FF0000"/>
              </a:solidFill>
              <a:latin typeface="Times New Roman" panose="02020603050405020304" pitchFamily="18" charset="0"/>
              <a:cs typeface="Times New Roman" panose="02020603050405020304" pitchFamily="18" charset="0"/>
            </a:endParaRPr>
          </a:p>
          <a:p>
            <a:pPr marL="0" indent="0" algn="just"/>
            <a:endParaRPr lang="pl-PL" sz="1600" dirty="0">
              <a:latin typeface="Times New Roman" pitchFamily="18" charset="0"/>
              <a:cs typeface="Times New Roman" pitchFamily="18" charset="0"/>
            </a:endParaRPr>
          </a:p>
          <a:p>
            <a:pPr algn="just">
              <a:buFont typeface="Arial" charset="0"/>
              <a:buNone/>
              <a:defRPr/>
            </a:pPr>
            <a:endParaRPr lang="pl-PL" sz="800" b="1" u="sng"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800" b="1" u="sng" dirty="0" smtClean="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FA9DB073-DDEF-4281-887B-67B316609F0A}" type="slidenum">
              <a:rPr lang="pl-PL" smtClean="0"/>
              <a:pPr>
                <a:defRPr/>
              </a:pPr>
              <a:t>59</a:t>
            </a:fld>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974180163"/>
              </p:ext>
            </p:extLst>
          </p:nvPr>
        </p:nvGraphicFramePr>
        <p:xfrm>
          <a:off x="194472" y="2060848"/>
          <a:ext cx="9517057" cy="3371200"/>
        </p:xfrm>
        <a:graphic>
          <a:graphicData uri="http://schemas.openxmlformats.org/drawingml/2006/table">
            <a:tbl>
              <a:tblPr firstRow="1" bandRow="1">
                <a:tableStyleId>{B301B821-A1FF-4177-AEE7-76D212191A09}</a:tableStyleId>
              </a:tblPr>
              <a:tblGrid>
                <a:gridCol w="2934426"/>
                <a:gridCol w="6582631"/>
              </a:tblGrid>
              <a:tr h="1080120">
                <a:tc>
                  <a:txBody>
                    <a:bodyPr/>
                    <a:lstStyle/>
                    <a:p>
                      <a:r>
                        <a:rPr lang="pl-PL" sz="1800" dirty="0" smtClean="0">
                          <a:latin typeface="Times New Roman" panose="02020603050405020304" pitchFamily="18" charset="0"/>
                          <a:cs typeface="Times New Roman" panose="02020603050405020304" pitchFamily="18" charset="0"/>
                        </a:rPr>
                        <a:t>Temat:</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kern="1200" dirty="0" smtClean="0">
                          <a:effectLst/>
                          <a:latin typeface="Times New Roman" panose="02020603050405020304" pitchFamily="18" charset="0"/>
                          <a:cs typeface="Times New Roman" panose="02020603050405020304" pitchFamily="18" charset="0"/>
                        </a:rPr>
                        <a:t>Ocena prawidłowości</a:t>
                      </a:r>
                      <a:r>
                        <a:rPr lang="pl-PL" sz="1800" kern="1200" baseline="0" dirty="0" smtClean="0">
                          <a:effectLst/>
                          <a:latin typeface="Times New Roman" panose="02020603050405020304" pitchFamily="18" charset="0"/>
                          <a:cs typeface="Times New Roman" panose="02020603050405020304" pitchFamily="18" charset="0"/>
                        </a:rPr>
                        <a:t> współpracy publicznych poradni psychologiczno-pedagogicznych z przedszkolami i szkołami</a:t>
                      </a:r>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Typ szkoły/placówki:</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r>
                        <a:rPr lang="pl-PL" sz="1800" dirty="0" smtClean="0">
                          <a:latin typeface="Times New Roman" panose="02020603050405020304" pitchFamily="18" charset="0"/>
                          <a:cs typeface="Times New Roman" panose="02020603050405020304" pitchFamily="18" charset="0"/>
                        </a:rPr>
                        <a:t>Publiczne:</a:t>
                      </a:r>
                    </a:p>
                    <a:p>
                      <a:pPr marL="285750" indent="-285750">
                        <a:buClr>
                          <a:srgbClr val="FF0000"/>
                        </a:buClr>
                        <a:buFont typeface="Wingdings" panose="05000000000000000000" pitchFamily="2" charset="2"/>
                        <a:buChar char="§"/>
                      </a:pPr>
                      <a:r>
                        <a:rPr lang="pl-PL" sz="1800" kern="1200" dirty="0" smtClean="0">
                          <a:effectLst/>
                          <a:latin typeface="Times New Roman" panose="02020603050405020304" pitchFamily="18" charset="0"/>
                          <a:cs typeface="Times New Roman" panose="02020603050405020304" pitchFamily="18" charset="0"/>
                        </a:rPr>
                        <a:t>poradnie psychologiczno-pedagogiczne</a:t>
                      </a:r>
                      <a:endParaRPr lang="pl-PL" sz="18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Termin realizacji: </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dirty="0" smtClean="0">
                        <a:effectLst/>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Procent podmiotów objętych kontrolą: </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r h="370840">
                <a:tc>
                  <a:txBody>
                    <a:bodyPr/>
                    <a:lstStyle/>
                    <a:p>
                      <a:r>
                        <a:rPr lang="pl-PL" sz="1800" dirty="0" smtClean="0">
                          <a:latin typeface="Times New Roman" panose="02020603050405020304" pitchFamily="18" charset="0"/>
                          <a:cs typeface="Times New Roman" panose="02020603050405020304" pitchFamily="18" charset="0"/>
                        </a:rPr>
                        <a:t>Liczba</a:t>
                      </a:r>
                      <a:r>
                        <a:rPr lang="pl-PL" sz="1800" baseline="0" dirty="0" smtClean="0">
                          <a:latin typeface="Times New Roman" panose="02020603050405020304" pitchFamily="18" charset="0"/>
                          <a:cs typeface="Times New Roman" panose="02020603050405020304" pitchFamily="18" charset="0"/>
                        </a:rPr>
                        <a:t> podmiotów objętych kontrolą:</a:t>
                      </a:r>
                      <a:endParaRPr lang="pl-PL" sz="1800" b="1"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endParaRPr lang="pl-PL" sz="1800" dirty="0">
                        <a:latin typeface="Times New Roman" panose="02020603050405020304" pitchFamily="18" charset="0"/>
                        <a:cs typeface="Times New Roman" panose="02020603050405020304" pitchFamily="18" charset="0"/>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r>
            </a:tbl>
          </a:graphicData>
        </a:graphic>
      </p:graphicFrame>
    </p:spTree>
    <p:extLst>
      <p:ext uri="{BB962C8B-B14F-4D97-AF65-F5344CB8AC3E}">
        <p14:creationId xmlns:p14="http://schemas.microsoft.com/office/powerpoint/2010/main" val="3048161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11266" name="Tytuł 1"/>
          <p:cNvSpPr>
            <a:spLocks noGrp="1"/>
          </p:cNvSpPr>
          <p:nvPr>
            <p:ph type="title"/>
          </p:nvPr>
        </p:nvSpPr>
        <p:spPr bwMode="auto">
          <a:xfrm>
            <a:off x="1934770" y="142875"/>
            <a:ext cx="7776898" cy="928688"/>
          </a:xfrm>
        </p:spPr>
        <p:txBody>
          <a:bodyPr wrap="square" numCol="1" anchorCtr="0" compatLnSpc="1">
            <a:prstTxWarp prst="textNoShape">
              <a:avLst/>
            </a:prstTxWarp>
          </a:bodyPr>
          <a:lstStyle/>
          <a:p>
            <a:pPr algn="ctr" eaLnBrk="1" hangingPunct="1">
              <a:defRPr/>
            </a:pPr>
            <a:r>
              <a:rPr lang="pl-PL" sz="1800" dirty="0" smtClean="0">
                <a:solidFill>
                  <a:srgbClr val="000099"/>
                </a:solidFill>
                <a:effectLst/>
                <a:latin typeface="Times New Roman" pitchFamily="18" charset="0"/>
                <a:cs typeface="Times New Roman" pitchFamily="18" charset="0"/>
              </a:rPr>
              <a:t>Podstawowe kierunki polityki oświatowej państwa ustalone przez MEN </a:t>
            </a:r>
          </a:p>
        </p:txBody>
      </p:sp>
      <p:sp>
        <p:nvSpPr>
          <p:cNvPr id="3075" name="Symbol zastępczy zawartości 2"/>
          <p:cNvSpPr>
            <a:spLocks noGrp="1"/>
          </p:cNvSpPr>
          <p:nvPr>
            <p:ph idx="1"/>
          </p:nvPr>
        </p:nvSpPr>
        <p:spPr>
          <a:xfrm>
            <a:off x="0" y="1340769"/>
            <a:ext cx="9906000" cy="5373687"/>
          </a:xfrm>
        </p:spPr>
        <p:txBody>
          <a:bodyPr/>
          <a:lstStyle/>
          <a:p>
            <a:pPr algn="just"/>
            <a:endParaRPr lang="pl-PL" sz="1800" dirty="0" smtClean="0">
              <a:latin typeface="Times New Roman" panose="02020603050405020304" pitchFamily="18" charset="0"/>
              <a:cs typeface="Times New Roman" panose="02020603050405020304" pitchFamily="18" charset="0"/>
            </a:endParaRPr>
          </a:p>
          <a:p>
            <a:pPr marL="0" indent="0" algn="just"/>
            <a:r>
              <a:rPr lang="pl-PL" sz="1800" dirty="0" smtClean="0">
                <a:latin typeface="Times New Roman" panose="02020603050405020304" pitchFamily="18" charset="0"/>
                <a:cs typeface="Times New Roman" panose="02020603050405020304" pitchFamily="18" charset="0"/>
              </a:rPr>
              <a:t>W związku z realizacją podstawowych </a:t>
            </a:r>
            <a:r>
              <a:rPr lang="pl-PL" sz="1800" dirty="0">
                <a:latin typeface="Times New Roman" panose="02020603050405020304" pitchFamily="18" charset="0"/>
                <a:cs typeface="Times New Roman" panose="02020603050405020304" pitchFamily="18" charset="0"/>
              </a:rPr>
              <a:t>kierunków polityki </a:t>
            </a:r>
            <a:r>
              <a:rPr lang="pl-PL" sz="1800" dirty="0" smtClean="0">
                <a:latin typeface="Times New Roman" panose="02020603050405020304" pitchFamily="18" charset="0"/>
                <a:cs typeface="Times New Roman" panose="02020603050405020304" pitchFamily="18" charset="0"/>
              </a:rPr>
              <a:t>oświatowej państwa </a:t>
            </a:r>
            <a:br>
              <a:rPr lang="pl-PL" sz="1800" dirty="0" smtClean="0">
                <a:latin typeface="Times New Roman" panose="02020603050405020304" pitchFamily="18" charset="0"/>
                <a:cs typeface="Times New Roman" panose="02020603050405020304" pitchFamily="18" charset="0"/>
              </a:rPr>
            </a:br>
            <a:r>
              <a:rPr lang="pl-PL" sz="1800" b="1" dirty="0" smtClean="0">
                <a:latin typeface="Times New Roman" panose="02020603050405020304" pitchFamily="18" charset="0"/>
                <a:cs typeface="Times New Roman" panose="02020603050405020304" pitchFamily="18" charset="0"/>
              </a:rPr>
              <a:t>Lubuski Kurator </a:t>
            </a:r>
            <a:r>
              <a:rPr lang="pl-PL" sz="1800" b="1" dirty="0">
                <a:latin typeface="Times New Roman" panose="02020603050405020304" pitchFamily="18" charset="0"/>
                <a:cs typeface="Times New Roman" panose="02020603050405020304" pitchFamily="18" charset="0"/>
              </a:rPr>
              <a:t>Oświaty </a:t>
            </a:r>
            <a:r>
              <a:rPr lang="pl-PL" sz="1800" dirty="0" smtClean="0">
                <a:latin typeface="Times New Roman" panose="02020603050405020304" pitchFamily="18" charset="0"/>
                <a:cs typeface="Times New Roman" panose="02020603050405020304" pitchFamily="18" charset="0"/>
              </a:rPr>
              <a:t>w roku szkolnym 2016/2017:</a:t>
            </a:r>
          </a:p>
          <a:p>
            <a:pPr algn="just"/>
            <a:endParaRPr lang="pl-PL" sz="1800" dirty="0">
              <a:latin typeface="Times New Roman" panose="02020603050405020304" pitchFamily="18" charset="0"/>
              <a:cs typeface="Times New Roman" panose="02020603050405020304" pitchFamily="18" charset="0"/>
            </a:endParaRPr>
          </a:p>
          <a:p>
            <a:pPr marL="363538" indent="-363538" algn="just">
              <a:buClr>
                <a:srgbClr val="FF0000"/>
              </a:buClr>
              <a:buFont typeface="Wingdings" panose="05000000000000000000" pitchFamily="2" charset="2"/>
              <a:buChar char="q"/>
            </a:pPr>
            <a:r>
              <a:rPr lang="pl-PL" sz="1800" dirty="0" smtClean="0">
                <a:latin typeface="Times New Roman" panose="02020603050405020304" pitchFamily="18" charset="0"/>
                <a:cs typeface="Times New Roman" panose="02020603050405020304" pitchFamily="18" charset="0"/>
              </a:rPr>
              <a:t>przeprowadził </a:t>
            </a:r>
            <a:r>
              <a:rPr lang="pl-PL" sz="1800" b="1" dirty="0" smtClean="0">
                <a:solidFill>
                  <a:srgbClr val="FF0000"/>
                </a:solidFill>
                <a:latin typeface="Times New Roman" panose="02020603050405020304" pitchFamily="18" charset="0"/>
                <a:cs typeface="Times New Roman" panose="02020603050405020304" pitchFamily="18" charset="0"/>
              </a:rPr>
              <a:t>176</a:t>
            </a:r>
            <a:r>
              <a:rPr lang="pl-PL" sz="1800" dirty="0" smtClean="0">
                <a:latin typeface="Times New Roman" panose="02020603050405020304" pitchFamily="18" charset="0"/>
                <a:cs typeface="Times New Roman" panose="02020603050405020304" pitchFamily="18" charset="0"/>
              </a:rPr>
              <a:t> kontroli przewidzianych </a:t>
            </a:r>
            <a:r>
              <a:rPr lang="pl-PL" sz="1800" dirty="0">
                <a:latin typeface="Times New Roman" panose="02020603050405020304" pitchFamily="18" charset="0"/>
                <a:cs typeface="Times New Roman" panose="02020603050405020304" pitchFamily="18" charset="0"/>
              </a:rPr>
              <a:t>w </a:t>
            </a:r>
            <a:r>
              <a:rPr lang="pl-PL" sz="1800" dirty="0" smtClean="0">
                <a:latin typeface="Times New Roman" panose="02020603050405020304" pitchFamily="18" charset="0"/>
                <a:cs typeface="Times New Roman" panose="02020603050405020304" pitchFamily="18" charset="0"/>
              </a:rPr>
              <a:t>Planie </a:t>
            </a:r>
            <a:r>
              <a:rPr lang="pl-PL" sz="1800" dirty="0">
                <a:latin typeface="Times New Roman" panose="02020603050405020304" pitchFamily="18" charset="0"/>
                <a:cs typeface="Times New Roman" panose="02020603050405020304" pitchFamily="18" charset="0"/>
              </a:rPr>
              <a:t>N</a:t>
            </a:r>
            <a:r>
              <a:rPr lang="pl-PL" sz="1800" dirty="0" smtClean="0">
                <a:latin typeface="Times New Roman" panose="02020603050405020304" pitchFamily="18" charset="0"/>
                <a:cs typeface="Times New Roman" panose="02020603050405020304" pitchFamily="18" charset="0"/>
              </a:rPr>
              <a:t>adzoru </a:t>
            </a:r>
            <a:r>
              <a:rPr lang="pl-PL" sz="1800" dirty="0">
                <a:latin typeface="Times New Roman" panose="02020603050405020304" pitchFamily="18" charset="0"/>
                <a:cs typeface="Times New Roman" panose="02020603050405020304" pitchFamily="18" charset="0"/>
              </a:rPr>
              <a:t>P</a:t>
            </a:r>
            <a:r>
              <a:rPr lang="pl-PL" sz="1800" dirty="0" smtClean="0">
                <a:latin typeface="Times New Roman" panose="02020603050405020304" pitchFamily="18" charset="0"/>
                <a:cs typeface="Times New Roman" panose="02020603050405020304" pitchFamily="18" charset="0"/>
              </a:rPr>
              <a:t>edagogicznego </a:t>
            </a:r>
            <a:br>
              <a:rPr lang="pl-PL" sz="1800" dirty="0" smtClean="0">
                <a:latin typeface="Times New Roman" panose="02020603050405020304" pitchFamily="18" charset="0"/>
                <a:cs typeface="Times New Roman" panose="02020603050405020304" pitchFamily="18" charset="0"/>
              </a:rPr>
            </a:br>
            <a:r>
              <a:rPr lang="pl-PL" sz="1800" dirty="0" smtClean="0">
                <a:latin typeface="Times New Roman" panose="02020603050405020304" pitchFamily="18" charset="0"/>
                <a:cs typeface="Times New Roman" panose="02020603050405020304" pitchFamily="18" charset="0"/>
              </a:rPr>
              <a:t>Lubuskiego Kuratora Oświaty z wykorzystaniem </a:t>
            </a:r>
            <a:r>
              <a:rPr lang="pl-PL" sz="1800" dirty="0">
                <a:latin typeface="Times New Roman" panose="02020603050405020304" pitchFamily="18" charset="0"/>
                <a:cs typeface="Times New Roman" panose="02020603050405020304" pitchFamily="18" charset="0"/>
              </a:rPr>
              <a:t>arkuszy kontroli zatwierdzonych przez ministra właściwego do spraw oświaty i </a:t>
            </a:r>
            <a:r>
              <a:rPr lang="pl-PL" sz="1800" dirty="0" smtClean="0">
                <a:latin typeface="Times New Roman" panose="02020603050405020304" pitchFamily="18" charset="0"/>
                <a:cs typeface="Times New Roman" panose="02020603050405020304" pitchFamily="18" charset="0"/>
              </a:rPr>
              <a:t>wychowania,</a:t>
            </a:r>
            <a:endParaRPr lang="pl-PL" sz="1800" dirty="0">
              <a:latin typeface="Times New Roman" panose="02020603050405020304" pitchFamily="18" charset="0"/>
              <a:cs typeface="Times New Roman" panose="02020603050405020304" pitchFamily="18" charset="0"/>
            </a:endParaRPr>
          </a:p>
          <a:p>
            <a:pPr marL="363538" lvl="0" indent="-363538" algn="just">
              <a:buClr>
                <a:srgbClr val="FF0000"/>
              </a:buClr>
              <a:buFont typeface="Wingdings" panose="05000000000000000000" pitchFamily="2" charset="2"/>
              <a:buChar char="q"/>
            </a:pPr>
            <a:r>
              <a:rPr lang="pl-PL" sz="1800" dirty="0" smtClean="0">
                <a:latin typeface="Times New Roman" panose="02020603050405020304" pitchFamily="18" charset="0"/>
                <a:cs typeface="Times New Roman" panose="02020603050405020304" pitchFamily="18" charset="0"/>
              </a:rPr>
              <a:t>przeprowadził </a:t>
            </a:r>
            <a:r>
              <a:rPr lang="pl-PL" sz="1800" b="1" dirty="0" smtClean="0">
                <a:solidFill>
                  <a:srgbClr val="FF0000"/>
                </a:solidFill>
                <a:latin typeface="Times New Roman" panose="02020603050405020304" pitchFamily="18" charset="0"/>
                <a:cs typeface="Times New Roman" panose="02020603050405020304" pitchFamily="18" charset="0"/>
              </a:rPr>
              <a:t>124</a:t>
            </a:r>
            <a:r>
              <a:rPr lang="pl-PL" sz="1800" b="1" dirty="0" smtClean="0">
                <a:latin typeface="Times New Roman" panose="02020603050405020304" pitchFamily="18" charset="0"/>
                <a:cs typeface="Times New Roman" panose="02020603050405020304" pitchFamily="18" charset="0"/>
              </a:rPr>
              <a:t> </a:t>
            </a:r>
            <a:r>
              <a:rPr lang="pl-PL" sz="1800" dirty="0" smtClean="0">
                <a:latin typeface="Times New Roman" panose="02020603050405020304" pitchFamily="18" charset="0"/>
                <a:cs typeface="Times New Roman" panose="02020603050405020304" pitchFamily="18" charset="0"/>
              </a:rPr>
              <a:t>kontrole </a:t>
            </a:r>
            <a:r>
              <a:rPr lang="pl-PL" sz="1800" dirty="0">
                <a:latin typeface="Times New Roman" panose="02020603050405020304" pitchFamily="18" charset="0"/>
                <a:cs typeface="Times New Roman" panose="02020603050405020304" pitchFamily="18" charset="0"/>
              </a:rPr>
              <a:t>w trybie działań doraźnych na sygnalizowane nieprawidłowości </a:t>
            </a:r>
            <a:r>
              <a:rPr lang="pl-PL" sz="1800" dirty="0" smtClean="0">
                <a:latin typeface="Times New Roman" panose="02020603050405020304" pitchFamily="18" charset="0"/>
                <a:cs typeface="Times New Roman" panose="02020603050405020304" pitchFamily="18" charset="0"/>
              </a:rPr>
              <a:t/>
            </a:r>
            <a:br>
              <a:rPr lang="pl-PL" sz="1800" dirty="0" smtClean="0">
                <a:latin typeface="Times New Roman" panose="02020603050405020304" pitchFamily="18" charset="0"/>
                <a:cs typeface="Times New Roman" panose="02020603050405020304" pitchFamily="18" charset="0"/>
              </a:rPr>
            </a:br>
            <a:r>
              <a:rPr lang="pl-PL" sz="1800" dirty="0" smtClean="0">
                <a:latin typeface="Times New Roman" panose="02020603050405020304" pitchFamily="18" charset="0"/>
                <a:cs typeface="Times New Roman" panose="02020603050405020304" pitchFamily="18" charset="0"/>
              </a:rPr>
              <a:t>w </a:t>
            </a:r>
            <a:r>
              <a:rPr lang="pl-PL" sz="1800" dirty="0">
                <a:latin typeface="Times New Roman" panose="02020603050405020304" pitchFamily="18" charset="0"/>
                <a:cs typeface="Times New Roman" panose="02020603050405020304" pitchFamily="18" charset="0"/>
              </a:rPr>
              <a:t>szkołach i placówkach związane z problematyką kierunków, </a:t>
            </a:r>
            <a:r>
              <a:rPr lang="pl-PL" sz="1800" b="1" dirty="0" smtClean="0">
                <a:solidFill>
                  <a:srgbClr val="FF0000"/>
                </a:solidFill>
                <a:latin typeface="Times New Roman" panose="02020603050405020304" pitchFamily="18" charset="0"/>
                <a:cs typeface="Times New Roman" panose="02020603050405020304" pitchFamily="18" charset="0"/>
              </a:rPr>
              <a:t>23</a:t>
            </a:r>
            <a:r>
              <a:rPr lang="pl-PL" sz="1800" dirty="0" smtClean="0">
                <a:latin typeface="Times New Roman" panose="02020603050405020304" pitchFamily="18" charset="0"/>
                <a:cs typeface="Times New Roman" panose="02020603050405020304" pitchFamily="18" charset="0"/>
              </a:rPr>
              <a:t> </a:t>
            </a:r>
            <a:r>
              <a:rPr lang="pl-PL" sz="1800" dirty="0">
                <a:latin typeface="Times New Roman" panose="02020603050405020304" pitchFamily="18" charset="0"/>
                <a:cs typeface="Times New Roman" panose="02020603050405020304" pitchFamily="18" charset="0"/>
              </a:rPr>
              <a:t>skargi i</a:t>
            </a:r>
            <a:r>
              <a:rPr lang="pl-PL" sz="1800" dirty="0">
                <a:solidFill>
                  <a:srgbClr val="FF0000"/>
                </a:solidFill>
                <a:latin typeface="Times New Roman" panose="02020603050405020304" pitchFamily="18" charset="0"/>
                <a:cs typeface="Times New Roman" panose="02020603050405020304" pitchFamily="18" charset="0"/>
              </a:rPr>
              <a:t> </a:t>
            </a:r>
            <a:r>
              <a:rPr lang="pl-PL" sz="1800" b="1" dirty="0" smtClean="0">
                <a:solidFill>
                  <a:srgbClr val="FF0000"/>
                </a:solidFill>
                <a:latin typeface="Times New Roman" panose="02020603050405020304" pitchFamily="18" charset="0"/>
                <a:cs typeface="Times New Roman" panose="02020603050405020304" pitchFamily="18" charset="0"/>
              </a:rPr>
              <a:t>6</a:t>
            </a:r>
            <a:r>
              <a:rPr lang="pl-PL" sz="1800" dirty="0" smtClean="0">
                <a:solidFill>
                  <a:srgbClr val="FF0000"/>
                </a:solidFill>
                <a:latin typeface="Times New Roman" panose="02020603050405020304" pitchFamily="18" charset="0"/>
                <a:cs typeface="Times New Roman" panose="02020603050405020304" pitchFamily="18" charset="0"/>
              </a:rPr>
              <a:t> </a:t>
            </a:r>
            <a:r>
              <a:rPr lang="pl-PL" sz="1800" dirty="0">
                <a:latin typeface="Times New Roman" panose="02020603050405020304" pitchFamily="18" charset="0"/>
                <a:cs typeface="Times New Roman" panose="02020603050405020304" pitchFamily="18" charset="0"/>
              </a:rPr>
              <a:t>kontroli wynikających </a:t>
            </a:r>
            <a:r>
              <a:rPr lang="pl-PL" sz="1800" dirty="0" smtClean="0">
                <a:latin typeface="Times New Roman" panose="02020603050405020304" pitchFamily="18" charset="0"/>
                <a:cs typeface="Times New Roman" panose="02020603050405020304" pitchFamily="18" charset="0"/>
              </a:rPr>
              <a:t/>
            </a:r>
            <a:br>
              <a:rPr lang="pl-PL" sz="1800" dirty="0" smtClean="0">
                <a:latin typeface="Times New Roman" panose="02020603050405020304" pitchFamily="18" charset="0"/>
                <a:cs typeface="Times New Roman" panose="02020603050405020304" pitchFamily="18" charset="0"/>
              </a:rPr>
            </a:br>
            <a:r>
              <a:rPr lang="pl-PL" sz="1800" dirty="0" smtClean="0">
                <a:latin typeface="Times New Roman" panose="02020603050405020304" pitchFamily="18" charset="0"/>
                <a:cs typeface="Times New Roman" panose="02020603050405020304" pitchFamily="18" charset="0"/>
              </a:rPr>
              <a:t>z </a:t>
            </a:r>
            <a:r>
              <a:rPr lang="pl-PL" sz="1800" dirty="0">
                <a:latin typeface="Times New Roman" panose="02020603050405020304" pitchFamily="18" charset="0"/>
                <a:cs typeface="Times New Roman" panose="02020603050405020304" pitchFamily="18" charset="0"/>
              </a:rPr>
              <a:t>art. 7 ust. 3 ustawy o systemie </a:t>
            </a:r>
            <a:r>
              <a:rPr lang="pl-PL" sz="1800" dirty="0" smtClean="0">
                <a:latin typeface="Times New Roman" panose="02020603050405020304" pitchFamily="18" charset="0"/>
                <a:cs typeface="Times New Roman" panose="02020603050405020304" pitchFamily="18" charset="0"/>
              </a:rPr>
              <a:t>oświaty,</a:t>
            </a:r>
          </a:p>
          <a:p>
            <a:pPr marL="363538" indent="-363538" algn="just">
              <a:buClr>
                <a:srgbClr val="FF0000"/>
              </a:buClr>
              <a:buFont typeface="Wingdings" panose="05000000000000000000" pitchFamily="2" charset="2"/>
              <a:buChar char="q"/>
            </a:pPr>
            <a:r>
              <a:rPr lang="pl-PL" sz="1800" dirty="0">
                <a:latin typeface="Times New Roman" panose="02020603050405020304" pitchFamily="18" charset="0"/>
                <a:cs typeface="Times New Roman" panose="02020603050405020304" pitchFamily="18" charset="0"/>
              </a:rPr>
              <a:t>przeprowadził </a:t>
            </a:r>
            <a:r>
              <a:rPr lang="pl-PL" sz="1800" b="1" dirty="0" smtClean="0">
                <a:solidFill>
                  <a:srgbClr val="FF0000"/>
                </a:solidFill>
                <a:latin typeface="Times New Roman" panose="02020603050405020304" pitchFamily="18" charset="0"/>
                <a:cs typeface="Times New Roman" panose="02020603050405020304" pitchFamily="18" charset="0"/>
              </a:rPr>
              <a:t>48</a:t>
            </a:r>
            <a:r>
              <a:rPr lang="pl-PL" sz="1800" dirty="0" smtClean="0">
                <a:latin typeface="Times New Roman" panose="02020603050405020304" pitchFamily="18" charset="0"/>
                <a:cs typeface="Times New Roman" panose="02020603050405020304" pitchFamily="18" charset="0"/>
              </a:rPr>
              <a:t> </a:t>
            </a:r>
            <a:r>
              <a:rPr lang="pl-PL" sz="1800" dirty="0">
                <a:latin typeface="Times New Roman" panose="02020603050405020304" pitchFamily="18" charset="0"/>
                <a:cs typeface="Times New Roman" panose="02020603050405020304" pitchFamily="18" charset="0"/>
              </a:rPr>
              <a:t>ewaluacji zewnętrznych w zakresie wymagań uwzględniających problematykę </a:t>
            </a:r>
            <a:r>
              <a:rPr lang="pl-PL" sz="1800" dirty="0" smtClean="0">
                <a:latin typeface="Times New Roman" panose="02020603050405020304" pitchFamily="18" charset="0"/>
                <a:cs typeface="Times New Roman" panose="02020603050405020304" pitchFamily="18" charset="0"/>
              </a:rPr>
              <a:t>kierunków polityki oświatowej państwa,</a:t>
            </a:r>
            <a:endParaRPr lang="pl-PL" sz="1800" dirty="0">
              <a:latin typeface="Times New Roman" panose="02020603050405020304" pitchFamily="18" charset="0"/>
              <a:cs typeface="Times New Roman" panose="02020603050405020304" pitchFamily="18" charset="0"/>
            </a:endParaRPr>
          </a:p>
          <a:p>
            <a:pPr marL="363538" lvl="0" indent="-363538" algn="just">
              <a:buClr>
                <a:srgbClr val="FF0000"/>
              </a:buClr>
              <a:buFont typeface="Wingdings" panose="05000000000000000000" pitchFamily="2" charset="2"/>
              <a:buChar char="q"/>
            </a:pPr>
            <a:r>
              <a:rPr lang="pl-PL" sz="1800" dirty="0">
                <a:latin typeface="Times New Roman" panose="02020603050405020304" pitchFamily="18" charset="0"/>
                <a:cs typeface="Times New Roman" panose="02020603050405020304" pitchFamily="18" charset="0"/>
              </a:rPr>
              <a:t>p</a:t>
            </a:r>
            <a:r>
              <a:rPr lang="pl-PL" sz="1800" dirty="0" smtClean="0">
                <a:latin typeface="Times New Roman" panose="02020603050405020304" pitchFamily="18" charset="0"/>
                <a:cs typeface="Times New Roman" panose="02020603050405020304" pitchFamily="18" charset="0"/>
              </a:rPr>
              <a:t>rzeprowadził </a:t>
            </a:r>
            <a:r>
              <a:rPr lang="pl-PL" sz="1800" b="1" dirty="0" smtClean="0">
                <a:solidFill>
                  <a:srgbClr val="FF0000"/>
                </a:solidFill>
                <a:latin typeface="Times New Roman" panose="02020603050405020304" pitchFamily="18" charset="0"/>
                <a:cs typeface="Times New Roman" panose="02020603050405020304" pitchFamily="18" charset="0"/>
              </a:rPr>
              <a:t>1</a:t>
            </a:r>
            <a:r>
              <a:rPr lang="pl-PL" sz="1800" dirty="0" smtClean="0">
                <a:solidFill>
                  <a:srgbClr val="FF0000"/>
                </a:solidFill>
                <a:latin typeface="Times New Roman" panose="02020603050405020304" pitchFamily="18" charset="0"/>
                <a:cs typeface="Times New Roman" panose="02020603050405020304" pitchFamily="18" charset="0"/>
              </a:rPr>
              <a:t> </a:t>
            </a:r>
            <a:r>
              <a:rPr lang="pl-PL" sz="1800" dirty="0" smtClean="0">
                <a:latin typeface="Times New Roman" panose="02020603050405020304" pitchFamily="18" charset="0"/>
                <a:cs typeface="Times New Roman" panose="02020603050405020304" pitchFamily="18" charset="0"/>
              </a:rPr>
              <a:t>monitorowanie </a:t>
            </a:r>
            <a:r>
              <a:rPr lang="pl-PL" sz="1800" dirty="0">
                <a:latin typeface="Times New Roman" panose="02020603050405020304" pitchFamily="18" charset="0"/>
                <a:cs typeface="Times New Roman" panose="02020603050405020304" pitchFamily="18" charset="0"/>
              </a:rPr>
              <a:t>wynikające z danego kierunku,</a:t>
            </a:r>
          </a:p>
          <a:p>
            <a:pPr marL="363538" lvl="0" indent="-363538" algn="just">
              <a:buClr>
                <a:srgbClr val="FF0000"/>
              </a:buClr>
              <a:buFont typeface="Wingdings" panose="05000000000000000000" pitchFamily="2" charset="2"/>
              <a:buChar char="q"/>
            </a:pPr>
            <a:r>
              <a:rPr lang="pl-PL" sz="1800" dirty="0">
                <a:latin typeface="Times New Roman" panose="02020603050405020304" pitchFamily="18" charset="0"/>
                <a:cs typeface="Times New Roman" panose="02020603050405020304" pitchFamily="18" charset="0"/>
              </a:rPr>
              <a:t>podejmował wiele działań na polecenie MEN, ORE wynikających z kierunków polityki oświatowej państwa.</a:t>
            </a:r>
            <a:r>
              <a:rPr lang="pl-PL" sz="1600" dirty="0">
                <a:latin typeface="Times New Roman" pitchFamily="18" charset="0"/>
                <a:cs typeface="Times New Roman" pitchFamily="18" charset="0"/>
              </a:rPr>
              <a:t> </a:t>
            </a:r>
          </a:p>
        </p:txBody>
      </p:sp>
      <p:sp>
        <p:nvSpPr>
          <p:cNvPr id="4" name="Symbol zastępczy numeru slajdu 3"/>
          <p:cNvSpPr>
            <a:spLocks noGrp="1"/>
          </p:cNvSpPr>
          <p:nvPr>
            <p:ph type="sldNum" sz="quarter" idx="12"/>
          </p:nvPr>
        </p:nvSpPr>
        <p:spPr/>
        <p:txBody>
          <a:bodyPr/>
          <a:lstStyle/>
          <a:p>
            <a:pPr>
              <a:defRPr/>
            </a:pPr>
            <a:fld id="{B4151B7E-CBA2-4E06-A839-FD105B9D5D5C}" type="slidenum">
              <a:rPr lang="pl-PL" smtClean="0"/>
              <a:pPr>
                <a:defRPr/>
              </a:pPr>
              <a:t>6</a:t>
            </a:fld>
            <a:endParaRPr lang="pl-PL"/>
          </a:p>
        </p:txBody>
      </p:sp>
    </p:spTree>
    <p:extLst>
      <p:ext uri="{BB962C8B-B14F-4D97-AF65-F5344CB8AC3E}">
        <p14:creationId xmlns:p14="http://schemas.microsoft.com/office/powerpoint/2010/main" val="82114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271731" y="2130432"/>
            <a:ext cx="9283435"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Monitorowanie </a:t>
            </a:r>
            <a:br>
              <a:rPr lang="pl-PL"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pracy szkół i placówek</a:t>
            </a:r>
            <a:r>
              <a:rPr lang="pl-PL" i="0" dirty="0" smtClean="0">
                <a:effectLst/>
                <a:latin typeface="Times New Roman" pitchFamily="18" charset="0"/>
                <a:cs typeface="Times New Roman" pitchFamily="18" charset="0"/>
              </a:rPr>
              <a:t/>
            </a:r>
            <a:br>
              <a:rPr lang="pl-PL" i="0" dirty="0" smtClean="0">
                <a:effectLst/>
                <a:latin typeface="Times New Roman" pitchFamily="18" charset="0"/>
                <a:cs typeface="Times New Roman" pitchFamily="18" charset="0"/>
              </a:rPr>
            </a:br>
            <a:endParaRPr lang="pl-PL" i="0" dirty="0" smtClean="0">
              <a:effectLst/>
              <a:latin typeface="Times New Roman" pitchFamily="18" charset="0"/>
              <a:cs typeface="Times New Roman" pitchFamily="18" charset="0"/>
            </a:endParaRPr>
          </a:p>
        </p:txBody>
      </p:sp>
      <p:sp>
        <p:nvSpPr>
          <p:cNvPr id="4"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85705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bwMode="auto">
          <a:xfrm>
            <a:off x="0" y="5517232"/>
            <a:ext cx="9906000" cy="1340768"/>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55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
        <p:nvSpPr>
          <p:cNvPr id="2" name="Tytuł 1"/>
          <p:cNvSpPr>
            <a:spLocks noGrp="1"/>
          </p:cNvSpPr>
          <p:nvPr>
            <p:ph type="title"/>
          </p:nvPr>
        </p:nvSpPr>
        <p:spPr/>
        <p:txBody>
          <a:bodyPr>
            <a:normAutofit/>
          </a:bodyPr>
          <a:lstStyle/>
          <a:p>
            <a:pPr algn="ctr">
              <a:defRPr/>
            </a:pPr>
            <a:r>
              <a:rPr lang="pl-PL" sz="1800" dirty="0" smtClean="0">
                <a:solidFill>
                  <a:srgbClr val="000099"/>
                </a:solidFill>
                <a:effectLst/>
                <a:latin typeface="Times New Roman" panose="02020603050405020304" pitchFamily="18" charset="0"/>
                <a:cs typeface="Times New Roman" panose="02020603050405020304" pitchFamily="18" charset="0"/>
              </a:rPr>
              <a:t>Monitorowanie pracy szkół i placówek</a:t>
            </a:r>
            <a:endParaRPr lang="pl-PL" sz="1800" dirty="0">
              <a:solidFill>
                <a:srgbClr val="000099"/>
              </a:solidFill>
              <a:latin typeface="Times New Roman" pitchFamily="18" charset="0"/>
              <a:cs typeface="Times New Roman" pitchFamily="18" charset="0"/>
            </a:endParaRPr>
          </a:p>
        </p:txBody>
      </p:sp>
      <p:sp>
        <p:nvSpPr>
          <p:cNvPr id="59395" name="Symbol zastępczy zawartości 2"/>
          <p:cNvSpPr>
            <a:spLocks noGrp="1"/>
          </p:cNvSpPr>
          <p:nvPr>
            <p:ph idx="1"/>
          </p:nvPr>
        </p:nvSpPr>
        <p:spPr>
          <a:xfrm>
            <a:off x="116466" y="1628800"/>
            <a:ext cx="9596439" cy="4286250"/>
          </a:xfrm>
        </p:spPr>
        <p:txBody>
          <a:bodyPr/>
          <a:lstStyle/>
          <a:p>
            <a:pPr marL="0" indent="0" algn="just"/>
            <a:r>
              <a:rPr lang="pl-PL" sz="2000" dirty="0" smtClean="0">
                <a:latin typeface="Times New Roman" panose="02020603050405020304" pitchFamily="18" charset="0"/>
                <a:cs typeface="Times New Roman" panose="02020603050405020304" pitchFamily="18" charset="0"/>
              </a:rPr>
              <a:t>Minister Edukacji Narodowej ustalił, że w roku szkolnym 2017/2018 monitorowanie będzie obejmowało:</a:t>
            </a:r>
          </a:p>
          <a:p>
            <a:pPr marL="0" indent="0" algn="just"/>
            <a:endParaRPr lang="pl-PL" sz="2000" dirty="0">
              <a:latin typeface="Times New Roman" panose="02020603050405020304" pitchFamily="18" charset="0"/>
              <a:cs typeface="Times New Roman" panose="02020603050405020304" pitchFamily="18" charset="0"/>
            </a:endParaRPr>
          </a:p>
          <a:p>
            <a:pPr marL="0" indent="0" algn="just"/>
            <a:r>
              <a:rPr lang="pl-PL" sz="2000" dirty="0" smtClean="0">
                <a:latin typeface="Times New Roman" panose="02020603050405020304" pitchFamily="18" charset="0"/>
                <a:cs typeface="Times New Roman" panose="02020603050405020304" pitchFamily="18" charset="0"/>
              </a:rPr>
              <a:t> </a:t>
            </a:r>
            <a:endParaRPr lang="pl-PL" sz="2000" dirty="0">
              <a:solidFill>
                <a:srgbClr val="FF0000"/>
              </a:solidFill>
              <a:latin typeface="Times New Roman" panose="02020603050405020304" pitchFamily="18" charset="0"/>
              <a:cs typeface="Times New Roman" panose="02020603050405020304" pitchFamily="18" charset="0"/>
            </a:endParaRPr>
          </a:p>
        </p:txBody>
      </p:sp>
      <p:sp>
        <p:nvSpPr>
          <p:cNvPr id="4" name="Symbol zastępczy numeru slajdu 3"/>
          <p:cNvSpPr>
            <a:spLocks noGrp="1"/>
          </p:cNvSpPr>
          <p:nvPr>
            <p:ph type="sldNum" sz="quarter" idx="12"/>
          </p:nvPr>
        </p:nvSpPr>
        <p:spPr/>
        <p:txBody>
          <a:bodyPr/>
          <a:lstStyle/>
          <a:p>
            <a:pPr>
              <a:defRPr/>
            </a:pPr>
            <a:fld id="{8D5A40C9-92DC-4218-B468-ABBA4F26ECC0}" type="slidenum">
              <a:rPr lang="pl-PL" smtClean="0"/>
              <a:pPr>
                <a:defRPr/>
              </a:pPr>
              <a:t>61</a:t>
            </a:fld>
            <a:endParaRPr lang="pl-PL"/>
          </a:p>
        </p:txBody>
      </p:sp>
      <p:sp>
        <p:nvSpPr>
          <p:cNvPr id="7" name="Prostokąt z rogami ściętymi z jednej strony 6"/>
          <p:cNvSpPr/>
          <p:nvPr/>
        </p:nvSpPr>
        <p:spPr>
          <a:xfrm>
            <a:off x="272481" y="2564904"/>
            <a:ext cx="9289032" cy="900100"/>
          </a:xfrm>
          <a:prstGeom prst="snip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b="1" dirty="0" smtClean="0">
                <a:latin typeface="Times New Roman" panose="02020603050405020304" pitchFamily="18" charset="0"/>
                <a:cs typeface="Times New Roman" panose="02020603050405020304" pitchFamily="18" charset="0"/>
              </a:rPr>
              <a:t>Zapewnienie bezpieczeństwa uczniom podczas zajęć na strzelnicach funkcjonujących w szkołach </a:t>
            </a:r>
            <a:endParaRPr lang="pl-PL" sz="2000" b="1" dirty="0">
              <a:latin typeface="Times New Roman" panose="02020603050405020304" pitchFamily="18" charset="0"/>
              <a:cs typeface="Times New Roman" panose="02020603050405020304" pitchFamily="18" charset="0"/>
            </a:endParaRPr>
          </a:p>
        </p:txBody>
      </p:sp>
      <p:sp>
        <p:nvSpPr>
          <p:cNvPr id="9" name="Prostokąt z rogami ściętymi z jednej strony 8"/>
          <p:cNvSpPr/>
          <p:nvPr/>
        </p:nvSpPr>
        <p:spPr>
          <a:xfrm>
            <a:off x="272481" y="4149080"/>
            <a:ext cx="9289032" cy="900100"/>
          </a:xfrm>
          <a:prstGeom prst="snip2Same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000" b="1" dirty="0" smtClean="0">
                <a:latin typeface="Times New Roman" panose="02020603050405020304" pitchFamily="18" charset="0"/>
                <a:cs typeface="Times New Roman" panose="02020603050405020304" pitchFamily="18" charset="0"/>
              </a:rPr>
              <a:t>Organizację pomocy psychologiczno-pedagogicznej  we wszystkich typach szkół</a:t>
            </a: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19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bwMode="auto">
          <a:xfrm>
            <a:off x="742950" y="2204866"/>
            <a:ext cx="8420100" cy="1470025"/>
          </a:xfrm>
        </p:spPr>
        <p:txBody>
          <a:bodyPr wrap="square" numCol="1" anchorCtr="0" compatLnSpc="1">
            <a:prstTxWarp prst="textNoShape">
              <a:avLst/>
            </a:prstTxWarp>
            <a:normAutofit fontScale="90000"/>
          </a:bodyPr>
          <a:lstStyle/>
          <a:p>
            <a:pPr marL="228600" lvl="0" indent="-228600"/>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000" dirty="0" smtClean="0">
                <a:solidFill>
                  <a:srgbClr val="000099"/>
                </a:solidFill>
                <a:latin typeface="Times New Roman" panose="02020603050405020304" pitchFamily="18" charset="0"/>
                <a:cs typeface="Times New Roman" panose="02020603050405020304" pitchFamily="18" charset="0"/>
              </a:rPr>
              <a:t>Wdrażanie nowej podstawy programowej wychowania przedszkolnego</a:t>
            </a:r>
            <a:endParaRPr lang="pl-PL" sz="4000" dirty="0">
              <a:solidFill>
                <a:srgbClr val="000099"/>
              </a:solidFill>
              <a:latin typeface="Times New Roman" panose="02020603050405020304" pitchFamily="18" charset="0"/>
              <a:cs typeface="Times New Roman" panose="02020603050405020304" pitchFamily="18" charset="0"/>
            </a:endParaRPr>
          </a:p>
        </p:txBody>
      </p:sp>
      <p:sp>
        <p:nvSpPr>
          <p:cNvPr id="4" name="Tytuł 1"/>
          <p:cNvSpPr txBox="1">
            <a:spLocks/>
          </p:cNvSpPr>
          <p:nvPr/>
        </p:nvSpPr>
        <p:spPr bwMode="auto">
          <a:xfrm>
            <a:off x="0" y="5356946"/>
            <a:ext cx="9906000" cy="1501054"/>
          </a:xfrm>
          <a:prstGeom prst="rect">
            <a:avLst/>
          </a:prstGeom>
          <a:solidFill>
            <a:schemeClr val="bg1"/>
          </a:solidFill>
        </p:spPr>
        <p:txBody>
          <a:bodyPr vert="horz" wrap="square" lIns="91440" tIns="45720" rIns="91440" bIns="45720" numCol="1" rtlCol="0" anchor="ctr" anchorCtr="0" compatLnSpc="1">
            <a:prstTxWarp prst="textNoShape">
              <a:avLst/>
            </a:prstTxWarp>
            <a:normAutofit fontScale="70000" lnSpcReduction="20000"/>
          </a:bodyPr>
          <a:lstStyle>
            <a:lvl1pPr algn="ctr" rtl="0" eaLnBrk="0" fontAlgn="base" hangingPunct="0">
              <a:spcBef>
                <a:spcPct val="0"/>
              </a:spcBef>
              <a:spcAft>
                <a:spcPct val="0"/>
              </a:spcAft>
              <a:defRPr sz="3600" b="1" i="1"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2000" b="1" i="1">
                <a:solidFill>
                  <a:schemeClr val="tx1"/>
                </a:solidFill>
                <a:latin typeface="Cambria" pitchFamily="18" charset="0"/>
              </a:defRPr>
            </a:lvl2pPr>
            <a:lvl3pPr algn="l" rtl="0" eaLnBrk="0" fontAlgn="base" hangingPunct="0">
              <a:spcBef>
                <a:spcPct val="0"/>
              </a:spcBef>
              <a:spcAft>
                <a:spcPct val="0"/>
              </a:spcAft>
              <a:defRPr sz="2000" b="1" i="1">
                <a:solidFill>
                  <a:schemeClr val="tx1"/>
                </a:solidFill>
                <a:latin typeface="Cambria" pitchFamily="18" charset="0"/>
              </a:defRPr>
            </a:lvl3pPr>
            <a:lvl4pPr algn="l" rtl="0" eaLnBrk="0" fontAlgn="base" hangingPunct="0">
              <a:spcBef>
                <a:spcPct val="0"/>
              </a:spcBef>
              <a:spcAft>
                <a:spcPct val="0"/>
              </a:spcAft>
              <a:defRPr sz="2000" b="1" i="1">
                <a:solidFill>
                  <a:schemeClr val="tx1"/>
                </a:solidFill>
                <a:latin typeface="Cambria" pitchFamily="18" charset="0"/>
              </a:defRPr>
            </a:lvl4pPr>
            <a:lvl5pPr algn="l" rtl="0" eaLnBrk="0" fontAlgn="base" hangingPunct="0">
              <a:spcBef>
                <a:spcPct val="0"/>
              </a:spcBef>
              <a:spcAft>
                <a:spcPct val="0"/>
              </a:spcAft>
              <a:defRPr sz="2000" b="1" i="1">
                <a:solidFill>
                  <a:schemeClr val="tx1"/>
                </a:solidFill>
                <a:latin typeface="Cambria" pitchFamily="18" charset="0"/>
              </a:defRPr>
            </a:lvl5pPr>
            <a:lvl6pPr marL="457200" algn="l" rtl="0" fontAlgn="base">
              <a:spcBef>
                <a:spcPct val="0"/>
              </a:spcBef>
              <a:spcAft>
                <a:spcPct val="0"/>
              </a:spcAft>
              <a:defRPr sz="2000" b="1" i="1">
                <a:solidFill>
                  <a:schemeClr val="tx1"/>
                </a:solidFill>
                <a:latin typeface="Cambria" pitchFamily="18" charset="0"/>
              </a:defRPr>
            </a:lvl6pPr>
            <a:lvl7pPr marL="914400" algn="l" rtl="0" fontAlgn="base">
              <a:spcBef>
                <a:spcPct val="0"/>
              </a:spcBef>
              <a:spcAft>
                <a:spcPct val="0"/>
              </a:spcAft>
              <a:defRPr sz="2000" b="1" i="1">
                <a:solidFill>
                  <a:schemeClr val="tx1"/>
                </a:solidFill>
                <a:latin typeface="Cambria" pitchFamily="18" charset="0"/>
              </a:defRPr>
            </a:lvl7pPr>
            <a:lvl8pPr marL="1371600" algn="l" rtl="0" fontAlgn="base">
              <a:spcBef>
                <a:spcPct val="0"/>
              </a:spcBef>
              <a:spcAft>
                <a:spcPct val="0"/>
              </a:spcAft>
              <a:defRPr sz="2000" b="1" i="1">
                <a:solidFill>
                  <a:schemeClr val="tx1"/>
                </a:solidFill>
                <a:latin typeface="Cambria" pitchFamily="18" charset="0"/>
              </a:defRPr>
            </a:lvl8pPr>
            <a:lvl9pPr marL="1828800" algn="l" rtl="0" fontAlgn="base">
              <a:spcBef>
                <a:spcPct val="0"/>
              </a:spcBef>
              <a:spcAft>
                <a:spcPct val="0"/>
              </a:spcAft>
              <a:defRPr sz="2000" b="1" i="1">
                <a:solidFill>
                  <a:schemeClr val="tx1"/>
                </a:solidFill>
                <a:latin typeface="Cambria" pitchFamily="18" charset="0"/>
              </a:defRPr>
            </a:lvl9pPr>
          </a:lstStyle>
          <a:p>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endParaRPr lang="pl-PL" sz="3100" i="0" dirty="0" smtClean="0">
              <a:solidFill>
                <a:srgbClr val="1D0575"/>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5726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normAutofit/>
          </a:bodyPr>
          <a:lstStyle/>
          <a:p>
            <a:pPr algn="ctr"/>
            <a:r>
              <a:rPr lang="pl-PL" altLang="pl-PL" sz="1800" dirty="0" smtClean="0">
                <a:solidFill>
                  <a:srgbClr val="000099"/>
                </a:solidFill>
                <a:latin typeface="Times New Roman" pitchFamily="18" charset="0"/>
                <a:cs typeface="Times New Roman" pitchFamily="18" charset="0"/>
              </a:rPr>
              <a:t>Wdrażanie podstawy programowej w województwie lubuskim</a:t>
            </a:r>
            <a:endParaRPr lang="pl-PL" altLang="pl-PL" sz="1800" dirty="0" smtClean="0"/>
          </a:p>
        </p:txBody>
      </p:sp>
      <p:sp>
        <p:nvSpPr>
          <p:cNvPr id="15363" name="Symbol zastępczy zawartości 2"/>
          <p:cNvSpPr>
            <a:spLocks noGrp="1"/>
          </p:cNvSpPr>
          <p:nvPr>
            <p:ph idx="1"/>
          </p:nvPr>
        </p:nvSpPr>
        <p:spPr>
          <a:xfrm>
            <a:off x="154781" y="1428750"/>
            <a:ext cx="9596438" cy="4953000"/>
          </a:xfrm>
        </p:spPr>
        <p:txBody>
          <a:bodyPr/>
          <a:lstStyle/>
          <a:p>
            <a:pPr marL="285750" indent="-285750">
              <a:buClr>
                <a:srgbClr val="FF0000"/>
              </a:buClr>
              <a:buFont typeface="Wingdings" panose="05000000000000000000" pitchFamily="2" charset="2"/>
              <a:buChar char="q"/>
            </a:pPr>
            <a:r>
              <a:rPr lang="pl-PL" altLang="pl-PL" sz="1800" dirty="0" smtClean="0">
                <a:latin typeface="Times New Roman" pitchFamily="18" charset="0"/>
                <a:cs typeface="Times New Roman" pitchFamily="18" charset="0"/>
              </a:rPr>
              <a:t> 2016/2017 - Zmiana podstawowych kierunków polityki oświatowej państwa </a:t>
            </a:r>
            <a:r>
              <a:rPr lang="pl-PL" altLang="pl-PL" sz="1800" i="1" dirty="0" smtClean="0">
                <a:latin typeface="Times New Roman" pitchFamily="18" charset="0"/>
                <a:cs typeface="Times New Roman" pitchFamily="18" charset="0"/>
              </a:rPr>
              <a:t>Przygotowanie szkół do realizacji nowej podstawy programowej</a:t>
            </a:r>
          </a:p>
          <a:p>
            <a:pPr marL="285750" indent="-285750">
              <a:buClr>
                <a:srgbClr val="FF0000"/>
              </a:buClr>
              <a:buFont typeface="Wingdings" panose="05000000000000000000" pitchFamily="2" charset="2"/>
              <a:buChar char="q"/>
            </a:pPr>
            <a:endParaRPr lang="pl-PL" altLang="pl-PL" sz="1800" i="1" dirty="0" smtClean="0">
              <a:latin typeface="Times New Roman" pitchFamily="18" charset="0"/>
              <a:cs typeface="Times New Roman" pitchFamily="18" charset="0"/>
            </a:endParaRPr>
          </a:p>
          <a:p>
            <a:pPr>
              <a:buClr>
                <a:srgbClr val="FF0000"/>
              </a:buClr>
            </a:pPr>
            <a:r>
              <a:rPr lang="pl-PL" altLang="pl-PL" sz="1800" dirty="0" smtClean="0">
                <a:latin typeface="Times New Roman" pitchFamily="18" charset="0"/>
                <a:cs typeface="Times New Roman" pitchFamily="18" charset="0"/>
              </a:rPr>
              <a:t>Szkolenia prowadzone przez publiczne placówki doskonalenia nauczycieli:</a:t>
            </a:r>
          </a:p>
          <a:p>
            <a:pPr marL="285750" indent="-285750">
              <a:buClr>
                <a:srgbClr val="FF0000"/>
              </a:buClr>
              <a:buFont typeface="Wingdings" panose="05000000000000000000" pitchFamily="2" charset="2"/>
              <a:buChar char="q"/>
            </a:pPr>
            <a:r>
              <a:rPr lang="pl-PL" altLang="pl-PL" sz="1800" dirty="0" smtClean="0">
                <a:latin typeface="Times New Roman" pitchFamily="18" charset="0"/>
                <a:cs typeface="Times New Roman" pitchFamily="18" charset="0"/>
              </a:rPr>
              <a:t> Wojewódzki Ośrodek Metodyczny w Gorzowie Wielkopolskim</a:t>
            </a:r>
          </a:p>
          <a:p>
            <a:pPr marL="285750" indent="-285750">
              <a:buClr>
                <a:srgbClr val="FF0000"/>
              </a:buClr>
              <a:buFont typeface="Wingdings" panose="05000000000000000000" pitchFamily="2" charset="2"/>
              <a:buChar char="q"/>
            </a:pPr>
            <a:r>
              <a:rPr lang="pl-PL" altLang="pl-PL" sz="1800" dirty="0" smtClean="0">
                <a:latin typeface="Times New Roman" pitchFamily="18" charset="0"/>
                <a:cs typeface="Times New Roman" pitchFamily="18" charset="0"/>
              </a:rPr>
              <a:t> Ośrodek doskonalenia nauczycieli w Zielonej Górze</a:t>
            </a:r>
          </a:p>
          <a:p>
            <a:pPr marL="285750" indent="-285750">
              <a:buClr>
                <a:srgbClr val="FF0000"/>
              </a:buClr>
              <a:buFont typeface="Wingdings" panose="05000000000000000000" pitchFamily="2" charset="2"/>
              <a:buChar char="q"/>
            </a:pPr>
            <a:r>
              <a:rPr lang="pl-PL" altLang="pl-PL" sz="1800" dirty="0" smtClean="0">
                <a:latin typeface="Times New Roman" pitchFamily="18" charset="0"/>
                <a:cs typeface="Times New Roman" pitchFamily="18" charset="0"/>
              </a:rPr>
              <a:t> Samorządowy Ośrodek Doskonalenia i Doradztwa w Zielonej Górze</a:t>
            </a:r>
          </a:p>
          <a:p>
            <a:pPr>
              <a:buFont typeface="Arial" charset="0"/>
              <a:buChar char="•"/>
            </a:pPr>
            <a:endParaRPr lang="pl-PL" altLang="pl-PL" sz="1800" dirty="0" smtClean="0">
              <a:latin typeface="Times New Roman" pitchFamily="18" charset="0"/>
              <a:cs typeface="Times New Roman" pitchFamily="18" charset="0"/>
            </a:endParaRPr>
          </a:p>
          <a:p>
            <a:endParaRPr lang="pl-PL" altLang="pl-PL" sz="1800" dirty="0" smtClean="0">
              <a:latin typeface="Times New Roman" pitchFamily="18" charset="0"/>
              <a:cs typeface="Times New Roman"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543764253"/>
              </p:ext>
            </p:extLst>
          </p:nvPr>
        </p:nvGraphicFramePr>
        <p:xfrm>
          <a:off x="200474" y="3933828"/>
          <a:ext cx="9649070" cy="2201673"/>
        </p:xfrm>
        <a:graphic>
          <a:graphicData uri="http://schemas.openxmlformats.org/drawingml/2006/table">
            <a:tbl>
              <a:tblPr firstRow="1" bandRow="1">
                <a:tableStyleId>{5C22544A-7EE6-4342-B048-85BDC9FD1C3A}</a:tableStyleId>
              </a:tblPr>
              <a:tblGrid>
                <a:gridCol w="1929814"/>
                <a:gridCol w="1929814"/>
                <a:gridCol w="1929814"/>
                <a:gridCol w="1929814"/>
                <a:gridCol w="1929814"/>
              </a:tblGrid>
              <a:tr h="1727422">
                <a:tc>
                  <a:txBody>
                    <a:bodyPr/>
                    <a:lstStyle/>
                    <a:p>
                      <a:pPr algn="ctr"/>
                      <a:r>
                        <a:rPr lang="pl-PL" sz="1800" dirty="0" smtClean="0"/>
                        <a:t>Liczba zaplanowanych szkoleń</a:t>
                      </a:r>
                      <a:endParaRPr lang="pl-PL" sz="1800" dirty="0"/>
                    </a:p>
                  </a:txBody>
                  <a:tcPr marL="99062" marR="99062" marT="45704" marB="45704"/>
                </a:tc>
                <a:tc>
                  <a:txBody>
                    <a:bodyPr/>
                    <a:lstStyle/>
                    <a:p>
                      <a:pPr algn="ctr"/>
                      <a:r>
                        <a:rPr lang="pl-PL" sz="1800" dirty="0" smtClean="0"/>
                        <a:t>Liczba </a:t>
                      </a:r>
                    </a:p>
                    <a:p>
                      <a:pPr algn="ctr"/>
                      <a:r>
                        <a:rPr lang="pl-PL" sz="1800" dirty="0" smtClean="0"/>
                        <a:t>zrealizowanych szkoleń</a:t>
                      </a:r>
                      <a:endParaRPr lang="pl-PL" sz="1800" dirty="0"/>
                    </a:p>
                  </a:txBody>
                  <a:tcPr marL="99062" marR="99062" marT="45704" marB="45704"/>
                </a:tc>
                <a:tc>
                  <a:txBody>
                    <a:bodyPr/>
                    <a:lstStyle/>
                    <a:p>
                      <a:pPr algn="ctr"/>
                      <a:r>
                        <a:rPr lang="pl-PL" sz="1800" dirty="0" smtClean="0"/>
                        <a:t>Planowana liczba</a:t>
                      </a:r>
                      <a:r>
                        <a:rPr lang="pl-PL" sz="1800" baseline="0" dirty="0" smtClean="0"/>
                        <a:t> nauczycieli uczestniczących </a:t>
                      </a:r>
                      <a:br>
                        <a:rPr lang="pl-PL" sz="1800" baseline="0" dirty="0" smtClean="0"/>
                      </a:br>
                      <a:r>
                        <a:rPr lang="pl-PL" sz="1800" baseline="0" dirty="0" smtClean="0"/>
                        <a:t>w szkoleniach</a:t>
                      </a:r>
                      <a:endParaRPr lang="pl-PL" sz="1800" dirty="0"/>
                    </a:p>
                  </a:txBody>
                  <a:tcPr marL="99062" marR="99062" marT="45704" marB="45704"/>
                </a:tc>
                <a:tc>
                  <a:txBody>
                    <a:bodyPr/>
                    <a:lstStyle/>
                    <a:p>
                      <a:pPr algn="ctr"/>
                      <a:r>
                        <a:rPr lang="pl-PL" sz="1800" dirty="0" smtClean="0"/>
                        <a:t>Liczba</a:t>
                      </a:r>
                      <a:r>
                        <a:rPr lang="pl-PL" sz="1800" baseline="0" dirty="0" smtClean="0"/>
                        <a:t> nauczycieli uczestniczących </a:t>
                      </a:r>
                      <a:br>
                        <a:rPr lang="pl-PL" sz="1800" baseline="0" dirty="0" smtClean="0"/>
                      </a:br>
                      <a:r>
                        <a:rPr lang="pl-PL" sz="1800" baseline="0" dirty="0" smtClean="0"/>
                        <a:t>w szkoleniach</a:t>
                      </a:r>
                    </a:p>
                    <a:p>
                      <a:pPr algn="ctr"/>
                      <a:r>
                        <a:rPr lang="pl-PL" sz="1800" baseline="0" dirty="0" smtClean="0"/>
                        <a:t>(stan  na 23.06.2017r.)</a:t>
                      </a:r>
                      <a:endParaRPr lang="pl-PL" sz="1800" dirty="0"/>
                    </a:p>
                  </a:txBody>
                  <a:tcPr marL="99062" marR="99062"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dirty="0" smtClean="0"/>
                        <a:t>Liczba</a:t>
                      </a:r>
                      <a:r>
                        <a:rPr lang="pl-PL" sz="1800" baseline="0" dirty="0" smtClean="0"/>
                        <a:t> nauczycieli przedszkoli uczestniczących </a:t>
                      </a:r>
                      <a:br>
                        <a:rPr lang="pl-PL" sz="1800" baseline="0" dirty="0" smtClean="0"/>
                      </a:br>
                      <a:r>
                        <a:rPr lang="pl-PL" sz="1800" baseline="0" dirty="0" smtClean="0"/>
                        <a:t>w szkoleniach</a:t>
                      </a:r>
                    </a:p>
                    <a:p>
                      <a:pPr algn="ctr"/>
                      <a:endParaRPr lang="pl-PL" sz="1800" dirty="0"/>
                    </a:p>
                  </a:txBody>
                  <a:tcPr marL="99062" marR="99062" marT="45704" marB="45704"/>
                </a:tc>
              </a:tr>
              <a:tr h="464345">
                <a:tc>
                  <a:txBody>
                    <a:bodyPr/>
                    <a:lstStyle/>
                    <a:p>
                      <a:pPr algn="ctr"/>
                      <a:r>
                        <a:rPr lang="pl-PL" sz="2400" b="1" dirty="0" smtClean="0"/>
                        <a:t>65</a:t>
                      </a:r>
                      <a:endParaRPr lang="pl-PL" sz="2400" b="1" dirty="0"/>
                    </a:p>
                  </a:txBody>
                  <a:tcPr marL="99062" marR="99062" marT="45704" marB="45704"/>
                </a:tc>
                <a:tc>
                  <a:txBody>
                    <a:bodyPr/>
                    <a:lstStyle/>
                    <a:p>
                      <a:pPr algn="ctr"/>
                      <a:r>
                        <a:rPr lang="pl-PL" sz="2400" b="1" dirty="0" smtClean="0"/>
                        <a:t>73</a:t>
                      </a:r>
                      <a:endParaRPr lang="pl-PL" sz="2400" b="1" dirty="0"/>
                    </a:p>
                  </a:txBody>
                  <a:tcPr marL="99062" marR="99062" marT="45704" marB="45704"/>
                </a:tc>
                <a:tc>
                  <a:txBody>
                    <a:bodyPr/>
                    <a:lstStyle/>
                    <a:p>
                      <a:pPr algn="ctr"/>
                      <a:r>
                        <a:rPr lang="pl-PL" sz="2400" b="1" dirty="0" smtClean="0"/>
                        <a:t>3730</a:t>
                      </a:r>
                      <a:endParaRPr lang="pl-PL" sz="2400" b="1" dirty="0"/>
                    </a:p>
                  </a:txBody>
                  <a:tcPr marL="99062" marR="99062" marT="45704" marB="45704"/>
                </a:tc>
                <a:tc>
                  <a:txBody>
                    <a:bodyPr/>
                    <a:lstStyle/>
                    <a:p>
                      <a:pPr algn="ctr"/>
                      <a:r>
                        <a:rPr lang="pl-PL" sz="2400" b="1" dirty="0" smtClean="0"/>
                        <a:t>4926</a:t>
                      </a:r>
                      <a:endParaRPr lang="pl-PL" sz="2400" b="1" dirty="0"/>
                    </a:p>
                  </a:txBody>
                  <a:tcPr marL="99062" marR="99062" marT="45704" marB="45704"/>
                </a:tc>
                <a:tc>
                  <a:txBody>
                    <a:bodyPr/>
                    <a:lstStyle/>
                    <a:p>
                      <a:pPr algn="ctr"/>
                      <a:r>
                        <a:rPr lang="pl-PL" sz="2400" b="1" dirty="0" smtClean="0">
                          <a:solidFill>
                            <a:srgbClr val="FF0000"/>
                          </a:solidFill>
                        </a:rPr>
                        <a:t>663</a:t>
                      </a:r>
                      <a:endParaRPr lang="pl-PL" sz="2400" b="1" dirty="0">
                        <a:solidFill>
                          <a:srgbClr val="FF0000"/>
                        </a:solidFill>
                      </a:endParaRPr>
                    </a:p>
                  </a:txBody>
                  <a:tcPr marL="99062" marR="99062" marT="45704" marB="45704"/>
                </a:tc>
              </a:tr>
            </a:tbl>
          </a:graphicData>
        </a:graphic>
      </p:graphicFrame>
    </p:spTree>
    <p:extLst>
      <p:ext uri="{BB962C8B-B14F-4D97-AF65-F5344CB8AC3E}">
        <p14:creationId xmlns:p14="http://schemas.microsoft.com/office/powerpoint/2010/main" val="49070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normAutofit/>
          </a:bodyPr>
          <a:lstStyle/>
          <a:p>
            <a:pPr algn="ctr"/>
            <a:r>
              <a:rPr lang="pl-PL" sz="1800" dirty="0">
                <a:solidFill>
                  <a:srgbClr val="0000A3"/>
                </a:solidFill>
                <a:latin typeface="Times New Roman" panose="02020603050405020304" pitchFamily="18" charset="0"/>
                <a:cs typeface="Times New Roman" panose="02020603050405020304" pitchFamily="18" charset="0"/>
              </a:rPr>
              <a:t>Wnioski  i rekomendacje po przeprowadzonych szkoleniach </a:t>
            </a:r>
            <a:r>
              <a:rPr lang="pl-PL" sz="1800" dirty="0" smtClean="0">
                <a:solidFill>
                  <a:srgbClr val="0000A3"/>
                </a:solidFill>
                <a:latin typeface="Times New Roman" panose="02020603050405020304" pitchFamily="18" charset="0"/>
                <a:cs typeface="Times New Roman" panose="02020603050405020304" pitchFamily="18" charset="0"/>
              </a:rPr>
              <a:t/>
            </a:r>
            <a:br>
              <a:rPr lang="pl-PL" sz="1800" dirty="0" smtClean="0">
                <a:solidFill>
                  <a:srgbClr val="0000A3"/>
                </a:solidFill>
                <a:latin typeface="Times New Roman" panose="02020603050405020304" pitchFamily="18" charset="0"/>
                <a:cs typeface="Times New Roman" panose="02020603050405020304" pitchFamily="18" charset="0"/>
              </a:rPr>
            </a:br>
            <a:r>
              <a:rPr lang="pl-PL" sz="1800" dirty="0" smtClean="0">
                <a:solidFill>
                  <a:srgbClr val="0000A3"/>
                </a:solidFill>
                <a:latin typeface="Times New Roman" panose="02020603050405020304" pitchFamily="18" charset="0"/>
                <a:cs typeface="Times New Roman" panose="02020603050405020304" pitchFamily="18" charset="0"/>
              </a:rPr>
              <a:t>w </a:t>
            </a:r>
            <a:r>
              <a:rPr lang="pl-PL" sz="1800" dirty="0">
                <a:solidFill>
                  <a:srgbClr val="0000A3"/>
                </a:solidFill>
                <a:latin typeface="Times New Roman" panose="02020603050405020304" pitchFamily="18" charset="0"/>
                <a:cs typeface="Times New Roman" panose="02020603050405020304" pitchFamily="18" charset="0"/>
              </a:rPr>
              <a:t>województwie lubuskim</a:t>
            </a:r>
            <a:endParaRPr lang="pl-PL" altLang="pl-PL" sz="1800" dirty="0" smtClean="0">
              <a:solidFill>
                <a:srgbClr val="0000A3"/>
              </a:solidFill>
              <a:latin typeface="Times New Roman" panose="02020603050405020304" pitchFamily="18" charset="0"/>
              <a:cs typeface="Times New Roman" panose="02020603050405020304" pitchFamily="18" charset="0"/>
            </a:endParaRPr>
          </a:p>
        </p:txBody>
      </p:sp>
      <p:sp>
        <p:nvSpPr>
          <p:cNvPr id="15363" name="Symbol zastępczy zawartości 2"/>
          <p:cNvSpPr>
            <a:spLocks noGrp="1"/>
          </p:cNvSpPr>
          <p:nvPr>
            <p:ph idx="1"/>
          </p:nvPr>
        </p:nvSpPr>
        <p:spPr>
          <a:xfrm>
            <a:off x="154781" y="1428750"/>
            <a:ext cx="9596438" cy="4953000"/>
          </a:xfrm>
        </p:spPr>
        <p:txBody>
          <a:bodyPr>
            <a:normAutofit lnSpcReduction="10000"/>
          </a:bodyPr>
          <a:lstStyle/>
          <a:p>
            <a:r>
              <a:rPr lang="pl-PL"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Wnioski:</a:t>
            </a:r>
          </a:p>
          <a:p>
            <a:endParaRPr lang="pl-PL" sz="1800"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sz="1800" dirty="0">
                <a:latin typeface="Times New Roman" panose="02020603050405020304" pitchFamily="18" charset="0"/>
                <a:cs typeface="Times New Roman" panose="02020603050405020304" pitchFamily="18" charset="0"/>
              </a:rPr>
              <a:t>Szkolenie przebiegały zgodnie z harmonogramem, sposób ich organizacji zapewnił wysoką </a:t>
            </a:r>
            <a:r>
              <a:rPr lang="pl-PL" sz="1800" dirty="0" smtClean="0">
                <a:latin typeface="Times New Roman" panose="02020603050405020304" pitchFamily="18" charset="0"/>
                <a:cs typeface="Times New Roman" panose="02020603050405020304" pitchFamily="18" charset="0"/>
              </a:rPr>
              <a:t>frekwencję,</a:t>
            </a:r>
          </a:p>
          <a:p>
            <a:pPr marL="285750" lvl="0" indent="-285750" algn="just">
              <a:buClr>
                <a:srgbClr val="FF0000"/>
              </a:buClr>
              <a:buFont typeface="Wingdings" panose="05000000000000000000" pitchFamily="2" charset="2"/>
              <a:buChar char="q"/>
            </a:pPr>
            <a:endParaRPr lang="pl-PL" sz="1800"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sz="1800" dirty="0">
                <a:latin typeface="Times New Roman" panose="02020603050405020304" pitchFamily="18" charset="0"/>
                <a:cs typeface="Times New Roman" panose="02020603050405020304" pitchFamily="18" charset="0"/>
              </a:rPr>
              <a:t>Uczestnicy podkreślali rzeczowość prezentowanych treści oraz przyjazną </a:t>
            </a:r>
            <a:r>
              <a:rPr lang="pl-PL" sz="1800" dirty="0" smtClean="0">
                <a:latin typeface="Times New Roman" panose="02020603050405020304" pitchFamily="18" charset="0"/>
                <a:cs typeface="Times New Roman" panose="02020603050405020304" pitchFamily="18" charset="0"/>
              </a:rPr>
              <a:t>atmosferę,</a:t>
            </a:r>
          </a:p>
          <a:p>
            <a:pPr lvl="0" algn="just">
              <a:buClr>
                <a:srgbClr val="FF0000"/>
              </a:buClr>
            </a:pPr>
            <a:endParaRPr lang="pl-PL" sz="1800"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sz="1800" dirty="0">
                <a:latin typeface="Times New Roman" panose="02020603050405020304" pitchFamily="18" charset="0"/>
                <a:cs typeface="Times New Roman" panose="02020603050405020304" pitchFamily="18" charset="0"/>
              </a:rPr>
              <a:t>Nauczyciele wyrażali chęć uczestnictwa w warsztatach na temat konkretnych rozwiązań metodycznych w zreformowanej szkole oraz  potrzebę wsparcia </a:t>
            </a:r>
            <a:r>
              <a:rPr lang="pl-PL" sz="1800" dirty="0" smtClean="0">
                <a:latin typeface="Times New Roman" panose="02020603050405020304" pitchFamily="18" charset="0"/>
                <a:cs typeface="Times New Roman" panose="02020603050405020304" pitchFamily="18" charset="0"/>
              </a:rPr>
              <a:t>metodycznego,</a:t>
            </a:r>
          </a:p>
          <a:p>
            <a:pPr lvl="0" algn="just">
              <a:buClr>
                <a:srgbClr val="FF0000"/>
              </a:buClr>
            </a:pPr>
            <a:endParaRPr lang="pl-PL" sz="1800"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sz="1800" dirty="0">
                <a:latin typeface="Times New Roman" panose="02020603050405020304" pitchFamily="18" charset="0"/>
                <a:cs typeface="Times New Roman" panose="02020603050405020304" pitchFamily="18" charset="0"/>
              </a:rPr>
              <a:t>Zaakcentowano potrzebę poprawy pracy zespołowej w </a:t>
            </a:r>
            <a:r>
              <a:rPr lang="pl-PL" sz="1800" dirty="0" smtClean="0">
                <a:latin typeface="Times New Roman" panose="02020603050405020304" pitchFamily="18" charset="0"/>
                <a:cs typeface="Times New Roman" panose="02020603050405020304" pitchFamily="18" charset="0"/>
              </a:rPr>
              <a:t>szkole,</a:t>
            </a:r>
          </a:p>
          <a:p>
            <a:pPr lvl="0" algn="just">
              <a:buClr>
                <a:srgbClr val="FF0000"/>
              </a:buClr>
            </a:pPr>
            <a:endParaRPr lang="pl-PL" sz="1800"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sz="1800" dirty="0" smtClean="0">
                <a:latin typeface="Times New Roman" panose="02020603050405020304" pitchFamily="18" charset="0"/>
                <a:cs typeface="Times New Roman" panose="02020603050405020304" pitchFamily="18" charset="0"/>
              </a:rPr>
              <a:t>50% </a:t>
            </a:r>
            <a:r>
              <a:rPr lang="pl-PL" sz="1800" dirty="0">
                <a:latin typeface="Times New Roman" panose="02020603050405020304" pitchFamily="18" charset="0"/>
                <a:cs typeface="Times New Roman" panose="02020603050405020304" pitchFamily="18" charset="0"/>
              </a:rPr>
              <a:t>nauczycieli deklarowało udział w konferencjach z własnej inicjatywy, </a:t>
            </a:r>
            <a:r>
              <a:rPr lang="pl-PL" sz="1800" dirty="0" smtClean="0">
                <a:latin typeface="Times New Roman" panose="02020603050405020304" pitchFamily="18" charset="0"/>
                <a:cs typeface="Times New Roman" panose="02020603050405020304" pitchFamily="18" charset="0"/>
              </a:rPr>
              <a:t>50</a:t>
            </a:r>
            <a:r>
              <a:rPr lang="pl-PL" sz="1800" dirty="0">
                <a:latin typeface="Times New Roman" panose="02020603050405020304" pitchFamily="18" charset="0"/>
                <a:cs typeface="Times New Roman" panose="02020603050405020304" pitchFamily="18" charset="0"/>
              </a:rPr>
              <a:t>% badanych motywowanych przez </a:t>
            </a:r>
            <a:r>
              <a:rPr lang="pl-PL" sz="1800" dirty="0" smtClean="0">
                <a:latin typeface="Times New Roman" panose="02020603050405020304" pitchFamily="18" charset="0"/>
                <a:cs typeface="Times New Roman" panose="02020603050405020304" pitchFamily="18" charset="0"/>
              </a:rPr>
              <a:t>dyrektorów,</a:t>
            </a:r>
          </a:p>
          <a:p>
            <a:pPr lvl="0" algn="just">
              <a:buClr>
                <a:srgbClr val="FF0000"/>
              </a:buClr>
            </a:pPr>
            <a:endParaRPr lang="pl-PL" sz="1800" dirty="0">
              <a:latin typeface="Times New Roman" panose="02020603050405020304" pitchFamily="18" charset="0"/>
              <a:cs typeface="Times New Roman" panose="02020603050405020304" pitchFamily="18" charset="0"/>
            </a:endParaRPr>
          </a:p>
          <a:p>
            <a:pPr marL="285750" lvl="0" indent="-285750" algn="just">
              <a:buClr>
                <a:srgbClr val="FF0000"/>
              </a:buClr>
              <a:buFont typeface="Wingdings" panose="05000000000000000000" pitchFamily="2" charset="2"/>
              <a:buChar char="q"/>
            </a:pPr>
            <a:r>
              <a:rPr lang="pl-PL" sz="1800" dirty="0">
                <a:latin typeface="Times New Roman" panose="02020603050405020304" pitchFamily="18" charset="0"/>
                <a:cs typeface="Times New Roman" panose="02020603050405020304" pitchFamily="18" charset="0"/>
              </a:rPr>
              <a:t>Respondenci deklarowali chęć wdrażania zmian, przy jednoczesnym wyrażaniu obaw  </a:t>
            </a:r>
            <a:r>
              <a:rPr lang="pl-PL" sz="1800" dirty="0" smtClean="0">
                <a:latin typeface="Times New Roman" panose="02020603050405020304" pitchFamily="18" charset="0"/>
                <a:cs typeface="Times New Roman" panose="02020603050405020304" pitchFamily="18" charset="0"/>
              </a:rPr>
              <a:t/>
            </a:r>
            <a:br>
              <a:rPr lang="pl-PL" sz="1800" dirty="0" smtClean="0">
                <a:latin typeface="Times New Roman" panose="02020603050405020304" pitchFamily="18" charset="0"/>
                <a:cs typeface="Times New Roman" panose="02020603050405020304" pitchFamily="18" charset="0"/>
              </a:rPr>
            </a:br>
            <a:r>
              <a:rPr lang="pl-PL" sz="1800" dirty="0" smtClean="0">
                <a:latin typeface="Times New Roman" panose="02020603050405020304" pitchFamily="18" charset="0"/>
                <a:cs typeface="Times New Roman" panose="02020603050405020304" pitchFamily="18" charset="0"/>
              </a:rPr>
              <a:t>(</a:t>
            </a:r>
            <a:r>
              <a:rPr lang="pl-PL" sz="1800" dirty="0">
                <a:latin typeface="Times New Roman" panose="02020603050405020304" pitchFamily="18" charset="0"/>
                <a:cs typeface="Times New Roman" panose="02020603050405020304" pitchFamily="18" charset="0"/>
              </a:rPr>
              <a:t>mała wiedza na temat zmian prawnych w oświacie</a:t>
            </a:r>
            <a:r>
              <a:rPr lang="pl-PL" sz="1800" dirty="0" smtClean="0">
                <a:latin typeface="Times New Roman" panose="02020603050405020304" pitchFamily="18" charset="0"/>
                <a:cs typeface="Times New Roman" panose="02020603050405020304" pitchFamily="18" charset="0"/>
              </a:rPr>
              <a:t>).</a:t>
            </a:r>
            <a:endParaRPr lang="pl-PL" sz="1800" dirty="0">
              <a:latin typeface="Times New Roman" panose="02020603050405020304" pitchFamily="18" charset="0"/>
              <a:cs typeface="Times New Roman" panose="02020603050405020304" pitchFamily="18" charset="0"/>
            </a:endParaRPr>
          </a:p>
          <a:p>
            <a:endParaRPr lang="pl-PL" altLang="pl-PL"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14511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normAutofit/>
          </a:bodyPr>
          <a:lstStyle/>
          <a:p>
            <a:pPr algn="ctr"/>
            <a:r>
              <a:rPr lang="pl-PL" sz="1800" dirty="0">
                <a:solidFill>
                  <a:srgbClr val="0000A3"/>
                </a:solidFill>
                <a:latin typeface="Times New Roman" panose="02020603050405020304" pitchFamily="18" charset="0"/>
                <a:cs typeface="Times New Roman" panose="02020603050405020304" pitchFamily="18" charset="0"/>
              </a:rPr>
              <a:t>Wnioski  i rekomendacje po przeprowadzonych szkoleniach </a:t>
            </a:r>
            <a:r>
              <a:rPr lang="pl-PL" sz="1800" dirty="0" smtClean="0">
                <a:solidFill>
                  <a:srgbClr val="0000A3"/>
                </a:solidFill>
                <a:latin typeface="Times New Roman" panose="02020603050405020304" pitchFamily="18" charset="0"/>
                <a:cs typeface="Times New Roman" panose="02020603050405020304" pitchFamily="18" charset="0"/>
              </a:rPr>
              <a:t/>
            </a:r>
            <a:br>
              <a:rPr lang="pl-PL" sz="1800" dirty="0" smtClean="0">
                <a:solidFill>
                  <a:srgbClr val="0000A3"/>
                </a:solidFill>
                <a:latin typeface="Times New Roman" panose="02020603050405020304" pitchFamily="18" charset="0"/>
                <a:cs typeface="Times New Roman" panose="02020603050405020304" pitchFamily="18" charset="0"/>
              </a:rPr>
            </a:br>
            <a:r>
              <a:rPr lang="pl-PL" sz="1800" dirty="0" smtClean="0">
                <a:solidFill>
                  <a:srgbClr val="0000A3"/>
                </a:solidFill>
                <a:latin typeface="Times New Roman" panose="02020603050405020304" pitchFamily="18" charset="0"/>
                <a:cs typeface="Times New Roman" panose="02020603050405020304" pitchFamily="18" charset="0"/>
              </a:rPr>
              <a:t>w </a:t>
            </a:r>
            <a:r>
              <a:rPr lang="pl-PL" sz="1800" dirty="0">
                <a:solidFill>
                  <a:srgbClr val="0000A3"/>
                </a:solidFill>
                <a:latin typeface="Times New Roman" panose="02020603050405020304" pitchFamily="18" charset="0"/>
                <a:cs typeface="Times New Roman" panose="02020603050405020304" pitchFamily="18" charset="0"/>
              </a:rPr>
              <a:t>województwie lubuskim</a:t>
            </a:r>
            <a:endParaRPr lang="pl-PL" altLang="pl-PL" sz="1800" dirty="0" smtClean="0">
              <a:solidFill>
                <a:srgbClr val="0000A3"/>
              </a:solidFill>
              <a:latin typeface="Times New Roman" panose="02020603050405020304" pitchFamily="18" charset="0"/>
              <a:cs typeface="Times New Roman" panose="02020603050405020304" pitchFamily="18" charset="0"/>
            </a:endParaRPr>
          </a:p>
        </p:txBody>
      </p:sp>
      <p:sp>
        <p:nvSpPr>
          <p:cNvPr id="15363" name="Symbol zastępczy zawartości 2"/>
          <p:cNvSpPr>
            <a:spLocks noGrp="1"/>
          </p:cNvSpPr>
          <p:nvPr>
            <p:ph idx="1"/>
          </p:nvPr>
        </p:nvSpPr>
        <p:spPr>
          <a:xfrm>
            <a:off x="154781" y="1428750"/>
            <a:ext cx="9596438" cy="4953000"/>
          </a:xfrm>
        </p:spPr>
        <p:txBody>
          <a:bodyPr>
            <a:normAutofit/>
          </a:bodyPr>
          <a:lstStyle/>
          <a:p>
            <a:r>
              <a:rPr lang="pl-PL" sz="1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Rekomendacje:</a:t>
            </a:r>
          </a:p>
          <a:p>
            <a:endParaRPr lang="pl-PL" sz="1800" dirty="0">
              <a:latin typeface="Times New Roman" panose="02020603050405020304" pitchFamily="18" charset="0"/>
              <a:cs typeface="Times New Roman" panose="02020603050405020304" pitchFamily="18" charset="0"/>
            </a:endParaRPr>
          </a:p>
          <a:p>
            <a:pPr marL="285750" indent="-285750" algn="just">
              <a:buClr>
                <a:srgbClr val="FF0000"/>
              </a:buClr>
              <a:buFont typeface="Wingdings" panose="05000000000000000000" pitchFamily="2" charset="2"/>
              <a:buChar char="q"/>
            </a:pPr>
            <a:r>
              <a:rPr lang="pl-PL" sz="1800" dirty="0"/>
              <a:t>Warto zwrócić </a:t>
            </a:r>
            <a:r>
              <a:rPr lang="pl-PL" sz="1800" dirty="0">
                <a:latin typeface="Times New Roman" panose="02020603050405020304" pitchFamily="18" charset="0"/>
                <a:cs typeface="Times New Roman" panose="02020603050405020304" pitchFamily="18" charset="0"/>
              </a:rPr>
              <a:t>szczególną uwagę na pracę z tymi grupami nauczycieli, których deklarowana znajomość podstaw programowych – zarówno w zakresie celów i treści, jak też w zakresie warunków i </a:t>
            </a:r>
            <a:r>
              <a:rPr lang="pl-PL" sz="1800" dirty="0" smtClean="0">
                <a:latin typeface="Times New Roman" panose="02020603050405020304" pitchFamily="18" charset="0"/>
                <a:cs typeface="Times New Roman" panose="02020603050405020304" pitchFamily="18" charset="0"/>
              </a:rPr>
              <a:t>sposobu </a:t>
            </a:r>
            <a:r>
              <a:rPr lang="pl-PL" sz="1800" dirty="0">
                <a:latin typeface="Times New Roman" panose="02020603050405020304" pitchFamily="18" charset="0"/>
                <a:cs typeface="Times New Roman" panose="02020603050405020304" pitchFamily="18" charset="0"/>
              </a:rPr>
              <a:t>realizacji – wypada poniżej średniej wartości współczynnika </a:t>
            </a:r>
            <a:r>
              <a:rPr lang="pl-PL" sz="1800" dirty="0" smtClean="0">
                <a:latin typeface="Times New Roman" panose="02020603050405020304" pitchFamily="18" charset="0"/>
                <a:cs typeface="Times New Roman" panose="02020603050405020304" pitchFamily="18" charset="0"/>
              </a:rPr>
              <a:t>aprobaty.</a:t>
            </a:r>
          </a:p>
          <a:p>
            <a:pPr marL="285750" indent="-285750" algn="just">
              <a:buClr>
                <a:srgbClr val="FF0000"/>
              </a:buClr>
              <a:buFont typeface="Wingdings" panose="05000000000000000000" pitchFamily="2" charset="2"/>
              <a:buChar char="q"/>
            </a:pPr>
            <a:endParaRPr lang="pl-PL" sz="1800" dirty="0">
              <a:latin typeface="Times New Roman" panose="02020603050405020304" pitchFamily="18" charset="0"/>
              <a:cs typeface="Times New Roman" panose="02020603050405020304" pitchFamily="18" charset="0"/>
            </a:endParaRPr>
          </a:p>
          <a:p>
            <a:pPr marL="285750" indent="-285750" algn="just">
              <a:buClr>
                <a:srgbClr val="FF0000"/>
              </a:buClr>
              <a:buFont typeface="Wingdings" panose="05000000000000000000" pitchFamily="2" charset="2"/>
              <a:buChar char="q"/>
            </a:pPr>
            <a:r>
              <a:rPr lang="pl-PL" sz="1800" dirty="0" smtClean="0">
                <a:latin typeface="Times New Roman" panose="02020603050405020304" pitchFamily="18" charset="0"/>
                <a:cs typeface="Times New Roman" panose="02020603050405020304" pitchFamily="18" charset="0"/>
              </a:rPr>
              <a:t>Doskonalenie </a:t>
            </a:r>
            <a:r>
              <a:rPr lang="pl-PL" sz="1800" dirty="0">
                <a:latin typeface="Times New Roman" panose="02020603050405020304" pitchFamily="18" charset="0"/>
                <a:cs typeface="Times New Roman" panose="02020603050405020304" pitchFamily="18" charset="0"/>
              </a:rPr>
              <a:t>nauczycieli warto planować w kontekście </a:t>
            </a:r>
            <a:r>
              <a:rPr lang="pl-PL" sz="1800" b="1" dirty="0">
                <a:latin typeface="Times New Roman" panose="02020603050405020304" pitchFamily="18" charset="0"/>
                <a:cs typeface="Times New Roman" panose="02020603050405020304" pitchFamily="18" charset="0"/>
              </a:rPr>
              <a:t>warsztatu metodyczno-przedmiotowego </a:t>
            </a:r>
            <a:r>
              <a:rPr lang="pl-PL" sz="1800" dirty="0">
                <a:latin typeface="Times New Roman" panose="02020603050405020304" pitchFamily="18" charset="0"/>
                <a:cs typeface="Times New Roman" panose="02020603050405020304" pitchFamily="18" charset="0"/>
              </a:rPr>
              <a:t>nauczycieli z uwzględnieniem celów i treści oraz warunków i </a:t>
            </a:r>
            <a:r>
              <a:rPr lang="pl-PL" sz="1800" dirty="0" smtClean="0">
                <a:latin typeface="Times New Roman" panose="02020603050405020304" pitchFamily="18" charset="0"/>
                <a:cs typeface="Times New Roman" panose="02020603050405020304" pitchFamily="18" charset="0"/>
              </a:rPr>
              <a:t>sposobu </a:t>
            </a:r>
            <a:r>
              <a:rPr lang="pl-PL" sz="1800" dirty="0">
                <a:latin typeface="Times New Roman" panose="02020603050405020304" pitchFamily="18" charset="0"/>
                <a:cs typeface="Times New Roman" panose="02020603050405020304" pitchFamily="18" charset="0"/>
              </a:rPr>
              <a:t>realizacji nowej podstawy programowej, szczególnie </a:t>
            </a:r>
            <a:r>
              <a:rPr lang="pl-PL" sz="1800" dirty="0" smtClean="0">
                <a:latin typeface="Times New Roman" panose="02020603050405020304" pitchFamily="18" charset="0"/>
                <a:cs typeface="Times New Roman" panose="02020603050405020304" pitchFamily="18" charset="0"/>
              </a:rPr>
              <a:t>w:</a:t>
            </a:r>
          </a:p>
          <a:p>
            <a:pPr marL="715963" indent="-352425" algn="just">
              <a:buClr>
                <a:srgbClr val="FF0000"/>
              </a:buClr>
              <a:buFont typeface="Courier New" panose="02070309020205020404" pitchFamily="49" charset="0"/>
              <a:buChar char="o"/>
            </a:pPr>
            <a:r>
              <a:rPr lang="pl-PL" sz="1800" dirty="0" smtClean="0">
                <a:latin typeface="Times New Roman" panose="02020603050405020304" pitchFamily="18" charset="0"/>
                <a:cs typeface="Times New Roman" panose="02020603050405020304" pitchFamily="18" charset="0"/>
              </a:rPr>
              <a:t>wychowaniu </a:t>
            </a:r>
            <a:r>
              <a:rPr lang="pl-PL" sz="1800" dirty="0">
                <a:latin typeface="Times New Roman" panose="02020603050405020304" pitchFamily="18" charset="0"/>
                <a:cs typeface="Times New Roman" panose="02020603050405020304" pitchFamily="18" charset="0"/>
              </a:rPr>
              <a:t>przedszkolnym, </a:t>
            </a:r>
            <a:endParaRPr lang="pl-PL" sz="1800" dirty="0" smtClean="0">
              <a:latin typeface="Times New Roman" panose="02020603050405020304" pitchFamily="18" charset="0"/>
              <a:cs typeface="Times New Roman" panose="02020603050405020304" pitchFamily="18" charset="0"/>
            </a:endParaRPr>
          </a:p>
          <a:p>
            <a:pPr marL="715963" indent="-352425" algn="just">
              <a:buClr>
                <a:srgbClr val="FF0000"/>
              </a:buClr>
              <a:buFont typeface="Courier New" panose="02070309020205020404" pitchFamily="49" charset="0"/>
              <a:buChar char="o"/>
            </a:pPr>
            <a:r>
              <a:rPr lang="pl-PL" sz="1800" dirty="0" smtClean="0">
                <a:latin typeface="Times New Roman" panose="02020603050405020304" pitchFamily="18" charset="0"/>
                <a:cs typeface="Times New Roman" panose="02020603050405020304" pitchFamily="18" charset="0"/>
              </a:rPr>
              <a:t>edukacji </a:t>
            </a:r>
            <a:r>
              <a:rPr lang="pl-PL" sz="1800" dirty="0">
                <a:latin typeface="Times New Roman" panose="02020603050405020304" pitchFamily="18" charset="0"/>
                <a:cs typeface="Times New Roman" panose="02020603050405020304" pitchFamily="18" charset="0"/>
              </a:rPr>
              <a:t>wczesnoszkolnej, </a:t>
            </a:r>
            <a:endParaRPr lang="pl-PL" sz="1800" dirty="0" smtClean="0">
              <a:latin typeface="Times New Roman" panose="02020603050405020304" pitchFamily="18" charset="0"/>
              <a:cs typeface="Times New Roman" panose="02020603050405020304" pitchFamily="18" charset="0"/>
            </a:endParaRPr>
          </a:p>
          <a:p>
            <a:pPr marL="715963" indent="-352425" algn="just">
              <a:buClr>
                <a:srgbClr val="FF0000"/>
              </a:buClr>
              <a:buFont typeface="Courier New" panose="02070309020205020404" pitchFamily="49" charset="0"/>
              <a:buChar char="o"/>
            </a:pPr>
            <a:r>
              <a:rPr lang="pl-PL" sz="1800" dirty="0" smtClean="0">
                <a:latin typeface="Times New Roman" panose="02020603050405020304" pitchFamily="18" charset="0"/>
                <a:cs typeface="Times New Roman" panose="02020603050405020304" pitchFamily="18" charset="0"/>
              </a:rPr>
              <a:t>języku </a:t>
            </a:r>
            <a:r>
              <a:rPr lang="pl-PL" sz="1800" dirty="0">
                <a:latin typeface="Times New Roman" panose="02020603050405020304" pitchFamily="18" charset="0"/>
                <a:cs typeface="Times New Roman" panose="02020603050405020304" pitchFamily="18" charset="0"/>
              </a:rPr>
              <a:t>polskim, </a:t>
            </a:r>
            <a:endParaRPr lang="pl-PL" sz="1800" dirty="0" smtClean="0">
              <a:latin typeface="Times New Roman" panose="02020603050405020304" pitchFamily="18" charset="0"/>
              <a:cs typeface="Times New Roman" panose="02020603050405020304" pitchFamily="18" charset="0"/>
            </a:endParaRPr>
          </a:p>
          <a:p>
            <a:pPr marL="715963" indent="-352425" algn="just">
              <a:buClr>
                <a:srgbClr val="FF0000"/>
              </a:buClr>
              <a:buFont typeface="Courier New" panose="02070309020205020404" pitchFamily="49" charset="0"/>
              <a:buChar char="o"/>
            </a:pPr>
            <a:r>
              <a:rPr lang="pl-PL" sz="1800" dirty="0" smtClean="0">
                <a:latin typeface="Times New Roman" panose="02020603050405020304" pitchFamily="18" charset="0"/>
                <a:cs typeface="Times New Roman" panose="02020603050405020304" pitchFamily="18" charset="0"/>
              </a:rPr>
              <a:t>historii </a:t>
            </a:r>
            <a:r>
              <a:rPr lang="pl-PL" sz="1800" dirty="0">
                <a:latin typeface="Times New Roman" panose="02020603050405020304" pitchFamily="18" charset="0"/>
                <a:cs typeface="Times New Roman" panose="02020603050405020304" pitchFamily="18" charset="0"/>
              </a:rPr>
              <a:t>i wiedzy o </a:t>
            </a:r>
            <a:r>
              <a:rPr lang="pl-PL" sz="1800" dirty="0" smtClean="0">
                <a:latin typeface="Times New Roman" panose="02020603050405020304" pitchFamily="18" charset="0"/>
                <a:cs typeface="Times New Roman" panose="02020603050405020304" pitchFamily="18" charset="0"/>
              </a:rPr>
              <a:t>społeczeństwie, </a:t>
            </a:r>
          </a:p>
          <a:p>
            <a:pPr marL="715963" indent="-352425" algn="just">
              <a:buClr>
                <a:srgbClr val="FF0000"/>
              </a:buClr>
              <a:buFont typeface="Courier New" panose="02070309020205020404" pitchFamily="49" charset="0"/>
              <a:buChar char="o"/>
            </a:pPr>
            <a:r>
              <a:rPr lang="pl-PL" sz="1800" dirty="0" smtClean="0">
                <a:latin typeface="Times New Roman" panose="02020603050405020304" pitchFamily="18" charset="0"/>
                <a:cs typeface="Times New Roman" panose="02020603050405020304" pitchFamily="18" charset="0"/>
              </a:rPr>
              <a:t>przygotowaniu </a:t>
            </a:r>
            <a:r>
              <a:rPr lang="pl-PL" sz="1800" dirty="0">
                <a:latin typeface="Times New Roman" panose="02020603050405020304" pitchFamily="18" charset="0"/>
                <a:cs typeface="Times New Roman" panose="02020603050405020304" pitchFamily="18" charset="0"/>
              </a:rPr>
              <a:t>do nauki programowania.</a:t>
            </a:r>
          </a:p>
          <a:p>
            <a:endParaRPr lang="pl-PL" altLang="pl-PL" sz="1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6120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ytuł 1"/>
          <p:cNvSpPr>
            <a:spLocks noGrp="1"/>
          </p:cNvSpPr>
          <p:nvPr>
            <p:ph type="ctrTitle"/>
          </p:nvPr>
        </p:nvSpPr>
        <p:spPr>
          <a:xfrm>
            <a:off x="-136791" y="908723"/>
            <a:ext cx="10179581" cy="1470025"/>
          </a:xfrm>
        </p:spPr>
        <p:txBody>
          <a:bodyPr>
            <a:noAutofit/>
          </a:bodyPr>
          <a:lstStyle/>
          <a:p>
            <a:r>
              <a:rPr lang="pl-PL" sz="4800" b="1" dirty="0"/>
              <a:t/>
            </a:r>
            <a:br>
              <a:rPr lang="pl-PL" sz="4800" b="1" dirty="0"/>
            </a:br>
            <a:r>
              <a:rPr lang="pl-PL" sz="4800" b="1" dirty="0" smtClean="0"/>
              <a:t> </a:t>
            </a:r>
            <a:endParaRPr lang="pl-PL" sz="4800" b="1" dirty="0"/>
          </a:p>
        </p:txBody>
      </p:sp>
      <p:sp>
        <p:nvSpPr>
          <p:cNvPr id="13315" name="Podtytuł 2"/>
          <p:cNvSpPr>
            <a:spLocks noGrp="1"/>
          </p:cNvSpPr>
          <p:nvPr>
            <p:ph type="subTitle" idx="1"/>
          </p:nvPr>
        </p:nvSpPr>
        <p:spPr>
          <a:xfrm>
            <a:off x="2476500" y="6200964"/>
            <a:ext cx="6934200" cy="479425"/>
          </a:xfrm>
        </p:spPr>
        <p:txBody>
          <a:bodyPr/>
          <a:lstStyle/>
          <a:p>
            <a:pPr algn="r" eaLnBrk="1" hangingPunct="1"/>
            <a:r>
              <a:rPr lang="pl-PL" sz="1800" dirty="0" smtClean="0">
                <a:solidFill>
                  <a:srgbClr val="898989"/>
                </a:solidFill>
                <a:cs typeface="DejaVu Sans" pitchFamily="34" charset="0"/>
              </a:rPr>
              <a:t>Opracowała: Danuta Turłaj</a:t>
            </a:r>
          </a:p>
          <a:p>
            <a:pPr algn="r" eaLnBrk="1" hangingPunct="1">
              <a:buFont typeface="Wingdings" pitchFamily="2" charset="2"/>
              <a:buNone/>
            </a:pPr>
            <a:endParaRPr lang="pl-PL" dirty="0" smtClean="0">
              <a:solidFill>
                <a:srgbClr val="898989"/>
              </a:solidFill>
            </a:endParaRPr>
          </a:p>
        </p:txBody>
      </p:sp>
      <p:sp>
        <p:nvSpPr>
          <p:cNvPr id="13316" name="Prostokąt 1"/>
          <p:cNvSpPr>
            <a:spLocks noChangeArrowheads="1"/>
          </p:cNvSpPr>
          <p:nvPr/>
        </p:nvSpPr>
        <p:spPr bwMode="auto">
          <a:xfrm>
            <a:off x="2476500" y="550865"/>
            <a:ext cx="49530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pl-PL" sz="4000" b="1">
              <a:solidFill>
                <a:prstClr val="black"/>
              </a:solidFill>
              <a:latin typeface="Arial" charset="0"/>
              <a:cs typeface="DejaVu Sans" pitchFamily="34" charset="0"/>
            </a:endParaRPr>
          </a:p>
          <a:p>
            <a:pPr algn="ctr" fontAlgn="base">
              <a:spcBef>
                <a:spcPct val="0"/>
              </a:spcBef>
              <a:spcAft>
                <a:spcPct val="0"/>
              </a:spcAft>
            </a:pPr>
            <a:endParaRPr lang="pl-PL" sz="4000" b="1">
              <a:solidFill>
                <a:prstClr val="black"/>
              </a:solidFill>
              <a:latin typeface="Arial" charset="0"/>
              <a:cs typeface="DejaVu Sans" pitchFamily="34" charset="0"/>
            </a:endParaRPr>
          </a:p>
          <a:p>
            <a:pPr algn="ctr" fontAlgn="base">
              <a:spcBef>
                <a:spcPct val="0"/>
              </a:spcBef>
              <a:spcAft>
                <a:spcPct val="0"/>
              </a:spcAft>
            </a:pPr>
            <a:endParaRPr lang="pl-PL" sz="4000" b="1">
              <a:solidFill>
                <a:prstClr val="black"/>
              </a:solidFill>
              <a:latin typeface="Arial" charset="0"/>
              <a:cs typeface="DejaVu Sans" pitchFamily="34" charset="0"/>
            </a:endParaRPr>
          </a:p>
          <a:p>
            <a:pPr algn="ctr" fontAlgn="base">
              <a:spcBef>
                <a:spcPct val="0"/>
              </a:spcBef>
              <a:spcAft>
                <a:spcPct val="0"/>
              </a:spcAft>
            </a:pPr>
            <a:endParaRPr lang="pl-PL" sz="4000" b="1">
              <a:solidFill>
                <a:prstClr val="black"/>
              </a:solidFill>
              <a:latin typeface="Arial" charset="0"/>
              <a:cs typeface="DejaVu Sans" pitchFamily="34" charset="0"/>
            </a:endParaRPr>
          </a:p>
        </p:txBody>
      </p:sp>
      <p:pic>
        <p:nvPicPr>
          <p:cNvPr id="13317" name="Obraz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688" y="3768198"/>
            <a:ext cx="6107831" cy="175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908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ctr">
              <a:buNone/>
            </a:pPr>
            <a:endParaRPr lang="pl-PL" b="1" i="1" dirty="0" smtClean="0">
              <a:solidFill>
                <a:srgbClr val="002060"/>
              </a:solidFill>
            </a:endParaRPr>
          </a:p>
          <a:p>
            <a:pPr marL="0" indent="0" algn="ctr">
              <a:buNone/>
            </a:pPr>
            <a:r>
              <a:rPr lang="pl-PL" sz="2800" b="1" i="1" dirty="0" smtClean="0">
                <a:solidFill>
                  <a:srgbClr val="002060"/>
                </a:solidFill>
              </a:rPr>
              <a:t>WDRAŻANIE </a:t>
            </a:r>
          </a:p>
          <a:p>
            <a:pPr marL="0" indent="0" algn="ctr">
              <a:buNone/>
            </a:pPr>
            <a:r>
              <a:rPr lang="pl-PL" sz="2800" b="1" i="1" dirty="0">
                <a:solidFill>
                  <a:srgbClr val="002060"/>
                </a:solidFill>
              </a:rPr>
              <a:t>NOWEJ </a:t>
            </a:r>
            <a:r>
              <a:rPr lang="pl-PL" sz="2800" b="1" i="1" dirty="0" smtClean="0">
                <a:solidFill>
                  <a:srgbClr val="002060"/>
                </a:solidFill>
              </a:rPr>
              <a:t>PODSTAWY PROGRAMOWEJ </a:t>
            </a:r>
          </a:p>
          <a:p>
            <a:pPr marL="0" indent="0" algn="ctr">
              <a:buNone/>
            </a:pPr>
            <a:r>
              <a:rPr lang="pl-PL" sz="2800" b="1" i="1" dirty="0" smtClean="0">
                <a:solidFill>
                  <a:srgbClr val="002060"/>
                </a:solidFill>
              </a:rPr>
              <a:t>WYCHOWANIA PRZEDSZKOLNEGO</a:t>
            </a:r>
          </a:p>
          <a:p>
            <a:pPr marL="0" indent="0" algn="ctr">
              <a:buNone/>
            </a:pPr>
            <a:r>
              <a:rPr lang="pl-PL" sz="2800" b="1" i="1" dirty="0" smtClean="0">
                <a:solidFill>
                  <a:srgbClr val="002060"/>
                </a:solidFill>
              </a:rPr>
              <a:t>- ROLA I ZADANIA DYREKTORA PRZEDSZKOLA </a:t>
            </a:r>
            <a:endParaRPr lang="pl-PL" sz="2800" b="1" i="1" dirty="0">
              <a:solidFill>
                <a:srgbClr val="002060"/>
              </a:solidFill>
            </a:endParaRPr>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67</a:t>
            </a:fld>
            <a:endParaRPr lang="pl-PL" altLang="en-US">
              <a:solidFill>
                <a:prstClr val="black">
                  <a:tint val="75000"/>
                </a:prstClr>
              </a:solidFill>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8290" y="4365104"/>
            <a:ext cx="2507456"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4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
            </a:r>
            <a:br>
              <a:rPr lang="pl-PL" dirty="0" smtClean="0"/>
            </a:br>
            <a:r>
              <a:rPr lang="pl-PL" dirty="0"/>
              <a:t/>
            </a:r>
            <a:br>
              <a:rPr lang="pl-PL" dirty="0"/>
            </a:br>
            <a:r>
              <a:rPr lang="pl-PL" dirty="0" smtClean="0"/>
              <a:t>Przedszkole publiczne  </a:t>
            </a:r>
            <a:br>
              <a:rPr lang="pl-PL" dirty="0" smtClean="0"/>
            </a:br>
            <a:r>
              <a:rPr lang="pl-PL" sz="1800" b="0" dirty="0"/>
              <a:t>a</a:t>
            </a:r>
            <a:r>
              <a:rPr lang="pl-PL" sz="1800" b="0" dirty="0" smtClean="0"/>
              <a:t>rt.13 ust.1 </a:t>
            </a:r>
            <a:r>
              <a:rPr lang="pl-PL" sz="1800" b="0" dirty="0"/>
              <a:t>Ustawy z dnia 14 grudnia 2016r. Prawo oświatowe (Dz.U.2017 poz.59)</a:t>
            </a:r>
            <a:r>
              <a:rPr lang="pl-PL" dirty="0"/>
              <a:t/>
            </a:r>
            <a:br>
              <a:rPr lang="pl-PL" dirty="0"/>
            </a:br>
            <a:r>
              <a:rPr lang="pl-PL" dirty="0"/>
              <a:t/>
            </a:r>
            <a:br>
              <a:rPr lang="pl-PL" dirty="0"/>
            </a:br>
            <a:endParaRPr lang="pl-PL" dirty="0"/>
          </a:p>
        </p:txBody>
      </p:sp>
      <p:sp>
        <p:nvSpPr>
          <p:cNvPr id="3" name="Symbol zastępczy zawartości 2"/>
          <p:cNvSpPr>
            <a:spLocks noGrp="1"/>
          </p:cNvSpPr>
          <p:nvPr>
            <p:ph idx="1"/>
          </p:nvPr>
        </p:nvSpPr>
        <p:spPr/>
        <p:txBody>
          <a:bodyPr/>
          <a:lstStyle/>
          <a:p>
            <a:pPr marL="0" indent="0">
              <a:buNone/>
            </a:pPr>
            <a:r>
              <a:rPr lang="pl-PL" sz="2400" b="1" dirty="0" smtClean="0"/>
              <a:t>Przedszkolem publicznym  jest przedszkole, które:</a:t>
            </a:r>
          </a:p>
          <a:p>
            <a:r>
              <a:rPr lang="pl-PL" sz="2400" dirty="0"/>
              <a:t>r</a:t>
            </a:r>
            <a:r>
              <a:rPr lang="pl-PL" sz="2400" dirty="0" smtClean="0"/>
              <a:t>ealizuje programy wychowania przedszkolnego uwzględniające podstawę programową wychowania przedszkolnego;</a:t>
            </a:r>
          </a:p>
          <a:p>
            <a:r>
              <a:rPr lang="pl-PL" sz="2400" u="sng" dirty="0">
                <a:solidFill>
                  <a:schemeClr val="tx2">
                    <a:lumMod val="60000"/>
                    <a:lumOff val="40000"/>
                  </a:schemeClr>
                </a:solidFill>
              </a:rPr>
              <a:t>z</a:t>
            </a:r>
            <a:r>
              <a:rPr lang="pl-PL" sz="2400" u="sng" dirty="0" smtClean="0">
                <a:solidFill>
                  <a:schemeClr val="tx2">
                    <a:lumMod val="60000"/>
                    <a:lumOff val="40000"/>
                  </a:schemeClr>
                </a:solidFill>
              </a:rPr>
              <a:t>apewnia bezpłatne nauczanie</a:t>
            </a:r>
            <a:r>
              <a:rPr lang="pl-PL" sz="2400" dirty="0" smtClean="0">
                <a:solidFill>
                  <a:schemeClr val="tx2">
                    <a:lumMod val="60000"/>
                    <a:lumOff val="40000"/>
                  </a:schemeClr>
                </a:solidFill>
              </a:rPr>
              <a:t>, wychowanie i opiekę w czasie ustalonym przez organ prowadzący, nie krótszym niż 5 godzin dziennie;</a:t>
            </a:r>
          </a:p>
          <a:p>
            <a:r>
              <a:rPr lang="pl-PL" sz="2400" dirty="0"/>
              <a:t>p</a:t>
            </a:r>
            <a:r>
              <a:rPr lang="pl-PL" sz="2400" dirty="0" smtClean="0"/>
              <a:t>rzeprowadza rekrutację dzieci w oparciu o zasadę powszechnej dostępności;</a:t>
            </a:r>
          </a:p>
          <a:p>
            <a:r>
              <a:rPr lang="pl-PL" sz="2400" dirty="0"/>
              <a:t>z</a:t>
            </a:r>
            <a:r>
              <a:rPr lang="pl-PL" sz="2400" dirty="0" smtClean="0"/>
              <a:t>atrudnia nauczycieli posiadających kwalifikację określone w odrębnych przepisach z zastrzeżeniem art.15 ust. 1</a:t>
            </a:r>
            <a:endParaRPr lang="pl-PL" sz="2400" dirty="0"/>
          </a:p>
          <a:p>
            <a:endParaRPr lang="pl-PL" sz="24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68</a:t>
            </a:fld>
            <a:endParaRPr lang="pl-PL" altLang="en-US">
              <a:solidFill>
                <a:prstClr val="black">
                  <a:tint val="75000"/>
                </a:prstClr>
              </a:solidFill>
            </a:endParaRPr>
          </a:p>
        </p:txBody>
      </p:sp>
    </p:spTree>
    <p:extLst>
      <p:ext uri="{BB962C8B-B14F-4D97-AF65-F5344CB8AC3E}">
        <p14:creationId xmlns:p14="http://schemas.microsoft.com/office/powerpoint/2010/main" val="2618488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a:t/>
            </a:r>
            <a:br>
              <a:rPr lang="pl-PL" dirty="0"/>
            </a:br>
            <a:r>
              <a:rPr lang="pl-PL" dirty="0" smtClean="0"/>
              <a:t/>
            </a:r>
            <a:br>
              <a:rPr lang="pl-PL" dirty="0" smtClean="0"/>
            </a:br>
            <a:r>
              <a:rPr lang="pl-PL" dirty="0" smtClean="0"/>
              <a:t>Niepubliczne przedszkole               </a:t>
            </a:r>
            <a:r>
              <a:rPr lang="pl-PL" sz="1800" b="0" dirty="0" smtClean="0"/>
              <a:t>art.13 ust.6 </a:t>
            </a:r>
            <a:r>
              <a:rPr lang="pl-PL" sz="1800" b="0" dirty="0"/>
              <a:t>Ustawy z dnia 14 grudnia 2016r. Prawo oświatowe (Dz.U.2017 poz.59)</a:t>
            </a:r>
            <a:r>
              <a:rPr lang="pl-PL" sz="1800" dirty="0"/>
              <a:t/>
            </a:r>
            <a:br>
              <a:rPr lang="pl-PL" sz="1800" dirty="0"/>
            </a:br>
            <a:r>
              <a:rPr lang="pl-PL" dirty="0"/>
              <a:t/>
            </a:r>
            <a:br>
              <a:rPr lang="pl-PL" dirty="0"/>
            </a:br>
            <a:endParaRPr lang="pl-PL" dirty="0"/>
          </a:p>
        </p:txBody>
      </p:sp>
      <p:sp>
        <p:nvSpPr>
          <p:cNvPr id="3" name="Symbol zastępczy zawartości 2"/>
          <p:cNvSpPr>
            <a:spLocks noGrp="1"/>
          </p:cNvSpPr>
          <p:nvPr>
            <p:ph idx="1"/>
          </p:nvPr>
        </p:nvSpPr>
        <p:spPr/>
        <p:txBody>
          <a:bodyPr/>
          <a:lstStyle/>
          <a:p>
            <a:endParaRPr lang="pl-PL" sz="2400" dirty="0" smtClean="0"/>
          </a:p>
          <a:p>
            <a:r>
              <a:rPr lang="pl-PL" sz="2400" dirty="0" smtClean="0"/>
              <a:t>realizuje </a:t>
            </a:r>
            <a:r>
              <a:rPr lang="pl-PL" sz="2400" dirty="0"/>
              <a:t>programy wychowania przedszkolnego uwzględniające podstawę programowa wychowania przedszkolnego</a:t>
            </a:r>
            <a:r>
              <a:rPr lang="pl-PL" sz="2400" dirty="0" smtClean="0"/>
              <a:t>;</a:t>
            </a:r>
          </a:p>
          <a:p>
            <a:r>
              <a:rPr lang="pl-PL" sz="2400" dirty="0"/>
              <a:t>zatrudnia nauczycieli posiadających kwalifikację określone w odrębnych przepisach z zastrzeżeniem art.15 ust. </a:t>
            </a:r>
            <a:r>
              <a:rPr lang="pl-PL" sz="2400" dirty="0" smtClean="0"/>
              <a:t>1 i 4 stosuje się odpowiednio.</a:t>
            </a:r>
            <a:endParaRPr lang="pl-PL" sz="2400" dirty="0"/>
          </a:p>
          <a:p>
            <a:pPr marL="0" indent="0">
              <a:buNone/>
            </a:pPr>
            <a:endParaRPr lang="pl-PL" dirty="0"/>
          </a:p>
          <a:p>
            <a:endParaRPr lang="pl-PL" dirty="0"/>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69</a:t>
            </a:fld>
            <a:endParaRPr lang="pl-PL" altLang="en-US">
              <a:solidFill>
                <a:prstClr val="black">
                  <a:tint val="75000"/>
                </a:prstClr>
              </a:solidFill>
            </a:endParaRPr>
          </a:p>
        </p:txBody>
      </p:sp>
    </p:spTree>
    <p:extLst>
      <p:ext uri="{BB962C8B-B14F-4D97-AF65-F5344CB8AC3E}">
        <p14:creationId xmlns:p14="http://schemas.microsoft.com/office/powerpoint/2010/main" val="3614247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116467" y="2348887"/>
            <a:ext cx="9283435" cy="1470025"/>
          </a:xfrm>
        </p:spPr>
        <p:txBody>
          <a:bodyPr wrap="squar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Wyniki i wnioski </a:t>
            </a:r>
            <a:br>
              <a:rPr lang="pl-PL"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wynikające ze sprawowanego nadzoru pedagogicznego nad szkołami i placówkami przez Lubuskiego Kuratora Oświaty</a:t>
            </a:r>
          </a:p>
        </p:txBody>
      </p:sp>
      <p:sp>
        <p:nvSpPr>
          <p:cNvPr id="3" name="Symbol zastępczy zawartości 2"/>
          <p:cNvSpPr txBox="1">
            <a:spLocks/>
          </p:cNvSpPr>
          <p:nvPr/>
        </p:nvSpPr>
        <p:spPr bwMode="auto">
          <a:xfrm>
            <a:off x="0" y="5362178"/>
            <a:ext cx="9906000" cy="151216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startAt="5"/>
            </a:pPr>
            <a:endParaRPr lang="pl-PL" sz="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420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
            </a:r>
            <a:br>
              <a:rPr lang="pl-PL" sz="3200" dirty="0" smtClean="0"/>
            </a:br>
            <a:r>
              <a:rPr lang="pl-PL" sz="3600" dirty="0" smtClean="0"/>
              <a:t>Reforma oświaty a wychowanie przedszkolne   </a:t>
            </a:r>
            <a:endParaRPr lang="pl-PL" sz="3600" dirty="0"/>
          </a:p>
        </p:txBody>
      </p:sp>
      <p:sp>
        <p:nvSpPr>
          <p:cNvPr id="3" name="Symbol zastępczy zawartości 2"/>
          <p:cNvSpPr>
            <a:spLocks noGrp="1"/>
          </p:cNvSpPr>
          <p:nvPr>
            <p:ph idx="1"/>
          </p:nvPr>
        </p:nvSpPr>
        <p:spPr/>
        <p:txBody>
          <a:bodyPr/>
          <a:lstStyle/>
          <a:p>
            <a:pPr marL="0" indent="0">
              <a:buNone/>
            </a:pPr>
            <a:r>
              <a:rPr lang="pl-PL" sz="2400" b="1" dirty="0" smtClean="0"/>
              <a:t>I etap  </a:t>
            </a:r>
            <a:endParaRPr lang="pl-PL" sz="2400" dirty="0"/>
          </a:p>
          <a:p>
            <a:r>
              <a:rPr lang="pl-PL" sz="2400" dirty="0" smtClean="0"/>
              <a:t>z dniem 1 września 2016r., zniesienie obowiązku dla sześciolatków i wprowadzenie takiego obowiązku dla siedmiolatków;</a:t>
            </a:r>
          </a:p>
          <a:p>
            <a:r>
              <a:rPr lang="pl-PL" sz="2400" dirty="0"/>
              <a:t>o</a:t>
            </a:r>
            <a:r>
              <a:rPr lang="pl-PL" sz="2400" dirty="0" smtClean="0"/>
              <a:t>d 1 września 2016r., zaczęła obowiązywać także zmieniona podstawa programowa dotycząca wychowania przedszkolnego.</a:t>
            </a:r>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70</a:t>
            </a:fld>
            <a:endParaRPr lang="pl-PL" altLang="en-US">
              <a:solidFill>
                <a:prstClr val="black">
                  <a:tint val="75000"/>
                </a:prst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5165" y="4386267"/>
            <a:ext cx="2588286"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35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Reforma oświaty a wychowanie przedszkolne</a:t>
            </a:r>
          </a:p>
        </p:txBody>
      </p:sp>
      <p:sp>
        <p:nvSpPr>
          <p:cNvPr id="3" name="Symbol zastępczy zawartości 2"/>
          <p:cNvSpPr>
            <a:spLocks noGrp="1"/>
          </p:cNvSpPr>
          <p:nvPr>
            <p:ph idx="1"/>
          </p:nvPr>
        </p:nvSpPr>
        <p:spPr/>
        <p:txBody>
          <a:bodyPr/>
          <a:lstStyle/>
          <a:p>
            <a:pPr marL="0" indent="0">
              <a:buNone/>
            </a:pPr>
            <a:endParaRPr lang="pl-PL" sz="2400" b="1" dirty="0" smtClean="0"/>
          </a:p>
          <a:p>
            <a:pPr marL="0" indent="0">
              <a:buNone/>
            </a:pPr>
            <a:r>
              <a:rPr lang="pl-PL" sz="2400" b="1" dirty="0" smtClean="0"/>
              <a:t>II etap</a:t>
            </a:r>
          </a:p>
          <a:p>
            <a:r>
              <a:rPr lang="pl-PL" sz="2400" dirty="0"/>
              <a:t>z</a:t>
            </a:r>
            <a:r>
              <a:rPr lang="pl-PL" sz="2400" dirty="0" smtClean="0"/>
              <a:t> dniem 1 września 2017r.,</a:t>
            </a:r>
            <a:r>
              <a:rPr lang="pl-PL" sz="2400" dirty="0"/>
              <a:t> </a:t>
            </a:r>
            <a:r>
              <a:rPr lang="pl-PL" sz="2400" dirty="0" smtClean="0"/>
              <a:t>realizacja nowej podstawy programowej wychowania przedszkolnego;</a:t>
            </a:r>
          </a:p>
          <a:p>
            <a:r>
              <a:rPr lang="pl-PL" sz="2400" dirty="0"/>
              <a:t>p</a:t>
            </a:r>
            <a:r>
              <a:rPr lang="pl-PL" sz="2400" dirty="0" smtClean="0"/>
              <a:t>odstawa programowa stanowi fundament, na  bazie które będzie odbywało się przygotowanie dzieci do podjęcia nauki w szkole podstawowej.</a:t>
            </a:r>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71</a:t>
            </a:fld>
            <a:endParaRPr lang="pl-PL" altLang="en-US">
              <a:solidFill>
                <a:prstClr val="black">
                  <a:tint val="75000"/>
                </a:prst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5124" y="4437117"/>
            <a:ext cx="2588286"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218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          Podstawa programowa    </a:t>
            </a:r>
            <a:endParaRPr lang="pl-PL" sz="3600" dirty="0"/>
          </a:p>
        </p:txBody>
      </p:sp>
      <p:sp>
        <p:nvSpPr>
          <p:cNvPr id="3" name="Symbol zastępczy zawartości 2"/>
          <p:cNvSpPr>
            <a:spLocks noGrp="1"/>
          </p:cNvSpPr>
          <p:nvPr>
            <p:ph idx="1"/>
          </p:nvPr>
        </p:nvSpPr>
        <p:spPr/>
        <p:txBody>
          <a:bodyPr/>
          <a:lstStyle/>
          <a:p>
            <a:pPr marL="0" indent="0">
              <a:buNone/>
            </a:pPr>
            <a:endParaRPr lang="pl-PL" sz="2200" dirty="0" smtClean="0"/>
          </a:p>
          <a:p>
            <a:pPr marL="0" indent="0">
              <a:buNone/>
            </a:pPr>
            <a:r>
              <a:rPr lang="pl-PL" sz="2400" dirty="0" smtClean="0"/>
              <a:t>Dokument prawny, wydany przez Ministra </a:t>
            </a:r>
            <a:r>
              <a:rPr lang="pl-PL" sz="2400" dirty="0"/>
              <a:t>E</a:t>
            </a:r>
            <a:r>
              <a:rPr lang="pl-PL" sz="2400" dirty="0" smtClean="0"/>
              <a:t>dukacji </a:t>
            </a:r>
            <a:r>
              <a:rPr lang="pl-PL" sz="2400" dirty="0"/>
              <a:t>N</a:t>
            </a:r>
            <a:r>
              <a:rPr lang="pl-PL" sz="2400" dirty="0" smtClean="0"/>
              <a:t>arodowej w formie rozporządzenia zgodnie z definicją zawartą </a:t>
            </a:r>
            <a:r>
              <a:rPr lang="pl-PL" sz="2400" i="1" dirty="0" smtClean="0"/>
              <a:t>w art.4, pkt 24 ustawy Prawo oświatowe</a:t>
            </a:r>
            <a:r>
              <a:rPr lang="pl-PL" sz="2400" dirty="0" smtClean="0"/>
              <a:t>, dlatego </a:t>
            </a:r>
            <a:r>
              <a:rPr lang="pl-PL" sz="2400" u="sng" dirty="0" smtClean="0">
                <a:solidFill>
                  <a:srgbClr val="002060"/>
                </a:solidFill>
              </a:rPr>
              <a:t>ma charakter obowiązkowych zapisów.</a:t>
            </a:r>
            <a:r>
              <a:rPr lang="pl-PL" sz="2400" b="1" u="sng" dirty="0" smtClean="0"/>
              <a:t> </a:t>
            </a:r>
          </a:p>
          <a:p>
            <a:pPr marL="0" indent="0">
              <a:buNone/>
            </a:pPr>
            <a:r>
              <a:rPr lang="pl-PL" sz="2400" b="1" dirty="0" smtClean="0"/>
              <a:t>Ich </a:t>
            </a:r>
            <a:r>
              <a:rPr lang="pl-PL" sz="2400" b="1" dirty="0"/>
              <a:t>zakres można poszerzać w programach nauczania, </a:t>
            </a:r>
            <a:r>
              <a:rPr lang="pl-PL" sz="2400" dirty="0"/>
              <a:t>nigdy zawęzić (ograniczyć). </a:t>
            </a:r>
            <a:endParaRPr lang="pl-PL" sz="2400" dirty="0" smtClean="0"/>
          </a:p>
          <a:p>
            <a:pPr marL="0" indent="0">
              <a:buNone/>
            </a:pPr>
            <a:endParaRPr lang="pl-PL" sz="2400" dirty="0"/>
          </a:p>
          <a:p>
            <a:pPr marL="0" indent="0">
              <a:buNone/>
            </a:pPr>
            <a:endParaRPr lang="pl-PL" sz="2400" dirty="0" smtClean="0"/>
          </a:p>
          <a:p>
            <a:pPr marL="0" indent="0">
              <a:buNone/>
            </a:pPr>
            <a:endParaRPr lang="pl-PL" sz="1600" dirty="0" smtClean="0"/>
          </a:p>
          <a:p>
            <a:pPr marL="0" indent="0">
              <a:buNone/>
            </a:pPr>
            <a:endParaRPr lang="pl-PL" sz="1600" dirty="0"/>
          </a:p>
          <a:p>
            <a:pPr marL="0" indent="0">
              <a:buNone/>
            </a:pPr>
            <a:endParaRPr lang="pl-PL" sz="1600" dirty="0" smtClean="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72</a:t>
            </a:fld>
            <a:endParaRPr lang="pl-PL" altLang="en-US">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7463" y="4365109"/>
            <a:ext cx="2590006"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29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        </a:t>
            </a:r>
            <a:br>
              <a:rPr lang="pl-PL" sz="3600" dirty="0" smtClean="0"/>
            </a:br>
            <a:r>
              <a:rPr lang="pl-PL" sz="3600" dirty="0"/>
              <a:t> </a:t>
            </a:r>
            <a:r>
              <a:rPr lang="pl-PL" sz="3600" dirty="0" smtClean="0"/>
              <a:t>           Odbiorcy </a:t>
            </a:r>
            <a:r>
              <a:rPr lang="pl-PL" sz="3600" dirty="0"/>
              <a:t>p</a:t>
            </a:r>
            <a:r>
              <a:rPr lang="pl-PL" sz="3600" dirty="0" smtClean="0"/>
              <a:t>odstawy </a:t>
            </a:r>
            <a:r>
              <a:rPr lang="pl-PL" sz="3600" dirty="0"/>
              <a:t>programowej</a:t>
            </a:r>
            <a:r>
              <a:rPr lang="pl-PL" dirty="0"/>
              <a:t/>
            </a:r>
            <a:br>
              <a:rPr lang="pl-PL" dirty="0"/>
            </a:br>
            <a:endParaRPr lang="pl-PL" dirty="0"/>
          </a:p>
        </p:txBody>
      </p:sp>
      <p:sp>
        <p:nvSpPr>
          <p:cNvPr id="3" name="Symbol zastępczy zawartości 2"/>
          <p:cNvSpPr>
            <a:spLocks noGrp="1"/>
          </p:cNvSpPr>
          <p:nvPr>
            <p:ph idx="1"/>
          </p:nvPr>
        </p:nvSpPr>
        <p:spPr/>
        <p:txBody>
          <a:bodyPr/>
          <a:lstStyle/>
          <a:p>
            <a:r>
              <a:rPr lang="pl-PL" sz="2000" dirty="0" smtClean="0"/>
              <a:t>autorzy </a:t>
            </a:r>
            <a:r>
              <a:rPr lang="pl-PL" sz="2000" dirty="0"/>
              <a:t>programów </a:t>
            </a:r>
            <a:r>
              <a:rPr lang="pl-PL" sz="2000" dirty="0" smtClean="0"/>
              <a:t>wychowania przedszkolnego; </a:t>
            </a:r>
            <a:endParaRPr lang="pl-PL" sz="2000" dirty="0"/>
          </a:p>
          <a:p>
            <a:r>
              <a:rPr lang="pl-PL" sz="2000" dirty="0"/>
              <a:t>autorzy podręczników szkolnych i materiałów ćwiczeniowych; </a:t>
            </a:r>
          </a:p>
          <a:p>
            <a:r>
              <a:rPr lang="pl-PL" sz="2000" dirty="0"/>
              <a:t>autorzy projektów i programów edukacyjnych wspierających ofertę programową </a:t>
            </a:r>
            <a:r>
              <a:rPr lang="pl-PL" sz="2000" dirty="0" smtClean="0"/>
              <a:t> </a:t>
            </a:r>
            <a:r>
              <a:rPr lang="pl-PL" sz="2000" dirty="0"/>
              <a:t>przedszkoli; </a:t>
            </a:r>
          </a:p>
          <a:p>
            <a:r>
              <a:rPr lang="pl-PL" sz="2000" dirty="0"/>
              <a:t>dyrektorzy </a:t>
            </a:r>
            <a:r>
              <a:rPr lang="pl-PL" sz="2000" dirty="0" smtClean="0"/>
              <a:t>przedszkoli</a:t>
            </a:r>
            <a:r>
              <a:rPr lang="pl-PL" sz="2000" dirty="0"/>
              <a:t>; </a:t>
            </a:r>
          </a:p>
          <a:p>
            <a:r>
              <a:rPr lang="pl-PL" sz="2000" dirty="0"/>
              <a:t>nauczyciele, wychowawcy; </a:t>
            </a:r>
          </a:p>
          <a:p>
            <a:r>
              <a:rPr lang="pl-PL" sz="2000" dirty="0"/>
              <a:t>pedagodzy, psycholodzy, logopedzi lub inni specjaliści pracujący na rzecz wsparcia rozwoju dzieci; </a:t>
            </a:r>
          </a:p>
          <a:p>
            <a:r>
              <a:rPr lang="pl-PL" sz="2000" dirty="0"/>
              <a:t>studenci przygotowujący się do pracy w </a:t>
            </a:r>
            <a:r>
              <a:rPr lang="pl-PL" sz="2000" dirty="0" smtClean="0"/>
              <a:t>przedszkolu,</a:t>
            </a:r>
          </a:p>
          <a:p>
            <a:r>
              <a:rPr lang="pl-PL" sz="2000" dirty="0" smtClean="0"/>
              <a:t>rady </a:t>
            </a:r>
            <a:r>
              <a:rPr lang="pl-PL" sz="2000" dirty="0"/>
              <a:t>pedagogiczne, rady rodziców, rady </a:t>
            </a:r>
            <a:r>
              <a:rPr lang="pl-PL" sz="2000" dirty="0" smtClean="0"/>
              <a:t>przedszkoli; </a:t>
            </a:r>
            <a:endParaRPr lang="pl-PL" sz="2000" dirty="0"/>
          </a:p>
          <a:p>
            <a:r>
              <a:rPr lang="pl-PL" sz="2000" dirty="0"/>
              <a:t>pracownicy nadzoru pedagogicznego i organu prowadzącego. </a:t>
            </a:r>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73</a:t>
            </a:fld>
            <a:endParaRPr lang="pl-PL" altLang="en-US">
              <a:solidFill>
                <a:prstClr val="black">
                  <a:tint val="75000"/>
                </a:prstClr>
              </a:solidFill>
            </a:endParaRPr>
          </a:p>
        </p:txBody>
      </p:sp>
    </p:spTree>
    <p:extLst>
      <p:ext uri="{BB962C8B-B14F-4D97-AF65-F5344CB8AC3E}">
        <p14:creationId xmlns:p14="http://schemas.microsoft.com/office/powerpoint/2010/main" val="2899647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dirty="0" smtClean="0"/>
              <a:t/>
            </a:r>
            <a:br>
              <a:rPr lang="pl-PL" sz="2400" dirty="0" smtClean="0"/>
            </a:br>
            <a:r>
              <a:rPr lang="pl-PL" sz="2400" dirty="0" smtClean="0"/>
              <a:t>Podstawa programowa </a:t>
            </a:r>
            <a:r>
              <a:rPr lang="pl-PL" sz="2400" dirty="0"/>
              <a:t/>
            </a:r>
            <a:br>
              <a:rPr lang="pl-PL" sz="2400" dirty="0"/>
            </a:br>
            <a:r>
              <a:rPr lang="pl-PL" sz="2400" dirty="0" smtClean="0"/>
              <a:t/>
            </a:r>
            <a:br>
              <a:rPr lang="pl-PL" sz="2400" dirty="0" smtClean="0"/>
            </a:br>
            <a:r>
              <a:rPr lang="pl-PL" sz="1600" dirty="0" smtClean="0"/>
              <a:t>Rozporządzenie </a:t>
            </a:r>
            <a:r>
              <a:rPr lang="pl-PL" sz="1600" dirty="0"/>
              <a:t>Ministra Edukacji Narodowej  z dnia 14 lutego 2017r (poz. 356)</a:t>
            </a:r>
            <a:br>
              <a:rPr lang="pl-PL" sz="1600" dirty="0"/>
            </a:br>
            <a:r>
              <a:rPr lang="pl-PL" sz="1600" dirty="0"/>
              <a:t> </a:t>
            </a:r>
          </a:p>
        </p:txBody>
      </p:sp>
      <p:sp>
        <p:nvSpPr>
          <p:cNvPr id="3" name="Symbol zastępczy zawartości 2"/>
          <p:cNvSpPr>
            <a:spLocks noGrp="1"/>
          </p:cNvSpPr>
          <p:nvPr>
            <p:ph idx="1"/>
          </p:nvPr>
        </p:nvSpPr>
        <p:spPr/>
        <p:txBody>
          <a:bodyPr/>
          <a:lstStyle/>
          <a:p>
            <a:pPr marL="0" indent="0">
              <a:buNone/>
            </a:pPr>
            <a:r>
              <a:rPr lang="pl-PL" sz="2400" b="1" dirty="0" smtClean="0"/>
              <a:t>Podstawa programowa wychowania przedszkolnego wskazuje</a:t>
            </a:r>
            <a:r>
              <a:rPr lang="pl-PL" sz="2400" b="1" dirty="0"/>
              <a:t>:</a:t>
            </a:r>
          </a:p>
          <a:p>
            <a:r>
              <a:rPr lang="pl-PL" sz="2400" u="sng" dirty="0">
                <a:solidFill>
                  <a:schemeClr val="tx2">
                    <a:lumMod val="60000"/>
                    <a:lumOff val="40000"/>
                  </a:schemeClr>
                </a:solidFill>
              </a:rPr>
              <a:t>cel</a:t>
            </a:r>
            <a:r>
              <a:rPr lang="pl-PL" sz="2400" dirty="0"/>
              <a:t> wychowania przedszkolnego;</a:t>
            </a:r>
          </a:p>
          <a:p>
            <a:r>
              <a:rPr lang="pl-PL" sz="2400" u="sng" dirty="0">
                <a:solidFill>
                  <a:schemeClr val="tx2">
                    <a:lumMod val="60000"/>
                    <a:lumOff val="40000"/>
                  </a:schemeClr>
                </a:solidFill>
              </a:rPr>
              <a:t>zadania</a:t>
            </a:r>
            <a:r>
              <a:rPr lang="pl-PL" sz="2400" dirty="0"/>
              <a:t> profilaktyczno-wychowawcze przedszkola, oddziałów przedszkolnych w szkołach podstawowych i innych formach wychowania przedszkolnego;</a:t>
            </a:r>
          </a:p>
          <a:p>
            <a:r>
              <a:rPr lang="pl-PL" sz="2400" u="sng" dirty="0">
                <a:solidFill>
                  <a:schemeClr val="tx2">
                    <a:lumMod val="60000"/>
                    <a:lumOff val="40000"/>
                  </a:schemeClr>
                </a:solidFill>
              </a:rPr>
              <a:t>efekty</a:t>
            </a:r>
            <a:r>
              <a:rPr lang="pl-PL" sz="2400" dirty="0"/>
              <a:t> realizacji zadań w postaci celów osiąganych przez dzieci na zakończenie wychowania przedszkolnego;</a:t>
            </a:r>
          </a:p>
          <a:p>
            <a:r>
              <a:rPr lang="pl-PL" sz="2400" u="sng" dirty="0">
                <a:solidFill>
                  <a:schemeClr val="tx2">
                    <a:lumMod val="60000"/>
                    <a:lumOff val="40000"/>
                  </a:schemeClr>
                </a:solidFill>
              </a:rPr>
              <a:t>warunki i sposób </a:t>
            </a:r>
            <a:r>
              <a:rPr lang="pl-PL" sz="2400" dirty="0"/>
              <a:t>realizacji podstawy programowej.</a:t>
            </a:r>
          </a:p>
          <a:p>
            <a:pPr marL="0" indent="0">
              <a:buNone/>
            </a:pPr>
            <a:endParaRPr lang="pl-PL" sz="24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74</a:t>
            </a:fld>
            <a:endParaRPr lang="pl-PL" altLang="en-US" dirty="0">
              <a:solidFill>
                <a:prstClr val="black">
                  <a:tint val="75000"/>
                </a:prstClr>
              </a:solidFill>
            </a:endParaRPr>
          </a:p>
        </p:txBody>
      </p:sp>
    </p:spTree>
    <p:extLst>
      <p:ext uri="{BB962C8B-B14F-4D97-AF65-F5344CB8AC3E}">
        <p14:creationId xmlns:p14="http://schemas.microsoft.com/office/powerpoint/2010/main" val="2475655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smtClean="0"/>
              <a:t/>
            </a:r>
            <a:br>
              <a:rPr lang="pl-PL" sz="3600" dirty="0" smtClean="0"/>
            </a:br>
            <a:r>
              <a:rPr lang="pl-PL" sz="3600" dirty="0" smtClean="0"/>
              <a:t>Konstrukcja </a:t>
            </a:r>
            <a:r>
              <a:rPr lang="pl-PL" sz="3600" dirty="0"/>
              <a:t>podstawy – źródła </a:t>
            </a:r>
            <a:r>
              <a:rPr lang="pl-PL" dirty="0"/>
              <a:t/>
            </a:r>
            <a:br>
              <a:rPr lang="pl-PL" dirty="0"/>
            </a:br>
            <a:endParaRPr lang="pl-PL" dirty="0"/>
          </a:p>
        </p:txBody>
      </p:sp>
      <p:sp>
        <p:nvSpPr>
          <p:cNvPr id="3" name="Symbol zastępczy zawartości 2"/>
          <p:cNvSpPr>
            <a:spLocks noGrp="1"/>
          </p:cNvSpPr>
          <p:nvPr>
            <p:ph idx="1"/>
          </p:nvPr>
        </p:nvSpPr>
        <p:spPr/>
        <p:txBody>
          <a:bodyPr/>
          <a:lstStyle/>
          <a:p>
            <a:pPr marL="0" indent="0">
              <a:buNone/>
            </a:pPr>
            <a:endParaRPr lang="pl-PL" sz="2400" dirty="0" smtClean="0"/>
          </a:p>
          <a:p>
            <a:pPr marL="0" indent="0">
              <a:buNone/>
            </a:pPr>
            <a:r>
              <a:rPr lang="pl-PL" sz="2400" dirty="0" smtClean="0"/>
              <a:t>•</a:t>
            </a:r>
            <a:r>
              <a:rPr lang="pl-PL" sz="2400" dirty="0"/>
              <a:t>Odniesienie konstrukcji zapisów do istoty </a:t>
            </a:r>
            <a:r>
              <a:rPr lang="pl-PL" sz="2400" dirty="0">
                <a:solidFill>
                  <a:srgbClr val="0070C0"/>
                </a:solidFill>
              </a:rPr>
              <a:t>kształcenia zintegrowanego </a:t>
            </a:r>
            <a:r>
              <a:rPr lang="pl-PL" sz="2400" dirty="0"/>
              <a:t>zapoczątkowanego reformą w 1999 roku; </a:t>
            </a:r>
            <a:endParaRPr lang="pl-PL" sz="2400" dirty="0" smtClean="0"/>
          </a:p>
          <a:p>
            <a:pPr marL="0" indent="0">
              <a:buNone/>
            </a:pPr>
            <a:endParaRPr lang="pl-PL" sz="2400" dirty="0" smtClean="0"/>
          </a:p>
          <a:p>
            <a:pPr marL="0" indent="0">
              <a:buNone/>
            </a:pPr>
            <a:r>
              <a:rPr lang="pl-PL" sz="2400" dirty="0" smtClean="0"/>
              <a:t>•</a:t>
            </a:r>
            <a:r>
              <a:rPr lang="pl-PL" sz="2400" dirty="0"/>
              <a:t>Zachowanie formy zapisów jako </a:t>
            </a:r>
            <a:r>
              <a:rPr lang="pl-PL" sz="2400" dirty="0">
                <a:solidFill>
                  <a:srgbClr val="0070C0"/>
                </a:solidFill>
              </a:rPr>
              <a:t>efektów kształcenia </a:t>
            </a:r>
            <a:r>
              <a:rPr lang="pl-PL" sz="2400" dirty="0"/>
              <a:t>wprowadzonych reformą w 2009 roku; </a:t>
            </a:r>
            <a:endParaRPr lang="pl-PL" sz="2400" dirty="0" smtClean="0"/>
          </a:p>
          <a:p>
            <a:pPr marL="0" indent="0">
              <a:buNone/>
            </a:pPr>
            <a:endParaRPr lang="pl-PL" sz="2400" dirty="0"/>
          </a:p>
          <a:p>
            <a:pPr marL="0" indent="0">
              <a:buNone/>
            </a:pPr>
            <a:r>
              <a:rPr lang="pl-PL" sz="2400" dirty="0"/>
              <a:t>•Oparcie koncepcji całościowego kształcenia na </a:t>
            </a:r>
            <a:r>
              <a:rPr lang="pl-PL" sz="2400" dirty="0">
                <a:solidFill>
                  <a:srgbClr val="0070C0"/>
                </a:solidFill>
              </a:rPr>
              <a:t>paradygmatach opracowanych przez prof. Ryszarda Więckowskiego. </a:t>
            </a:r>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75</a:t>
            </a:fld>
            <a:endParaRPr lang="pl-PL" altLang="en-US">
              <a:solidFill>
                <a:prstClr val="black">
                  <a:tint val="75000"/>
                </a:prstClr>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751" y="5517237"/>
            <a:ext cx="424616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8805" y="5517236"/>
            <a:ext cx="424616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4499" y="5515673"/>
            <a:ext cx="424616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699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Założenia pedagogiczne </a:t>
            </a:r>
          </a:p>
        </p:txBody>
      </p:sp>
      <p:sp>
        <p:nvSpPr>
          <p:cNvPr id="3" name="Symbol zastępczy zawartości 2"/>
          <p:cNvSpPr>
            <a:spLocks noGrp="1"/>
          </p:cNvSpPr>
          <p:nvPr>
            <p:ph idx="1"/>
          </p:nvPr>
        </p:nvSpPr>
        <p:spPr/>
        <p:txBody>
          <a:bodyPr/>
          <a:lstStyle/>
          <a:p>
            <a:r>
              <a:rPr lang="pl-PL" sz="2400" dirty="0" smtClean="0"/>
              <a:t>podstawy programowe wychowania przedszkolnego i edukacji wczesnoszkolnej są spójne  i zostały opracowana na </a:t>
            </a:r>
            <a:r>
              <a:rPr lang="pl-PL" sz="2400" u="sng" dirty="0" smtClean="0">
                <a:solidFill>
                  <a:schemeClr val="tx2">
                    <a:lumMod val="60000"/>
                    <a:lumOff val="40000"/>
                  </a:schemeClr>
                </a:solidFill>
              </a:rPr>
              <a:t>koncepcji </a:t>
            </a:r>
            <a:r>
              <a:rPr lang="pl-PL" sz="2400" u="sng" dirty="0">
                <a:solidFill>
                  <a:schemeClr val="tx2">
                    <a:lumMod val="60000"/>
                    <a:lumOff val="40000"/>
                  </a:schemeClr>
                </a:solidFill>
              </a:rPr>
              <a:t>całościowego kształcenia prof. Ryszarda Więckowskiego </a:t>
            </a:r>
            <a:endParaRPr lang="pl-PL" sz="2400" u="sng" dirty="0" smtClean="0">
              <a:solidFill>
                <a:schemeClr val="tx2">
                  <a:lumMod val="60000"/>
                  <a:lumOff val="40000"/>
                </a:schemeClr>
              </a:solidFill>
            </a:endParaRPr>
          </a:p>
          <a:p>
            <a:endParaRPr lang="pl-PL" sz="1800" u="sng" dirty="0">
              <a:solidFill>
                <a:schemeClr val="tx2">
                  <a:lumMod val="60000"/>
                  <a:lumOff val="40000"/>
                </a:schemeClr>
              </a:solidFill>
            </a:endParaRPr>
          </a:p>
          <a:p>
            <a:r>
              <a:rPr lang="pl-PL" sz="2400" dirty="0"/>
              <a:t>t</a:t>
            </a:r>
            <a:r>
              <a:rPr lang="pl-PL" sz="2400" dirty="0" smtClean="0"/>
              <a:t>o </a:t>
            </a:r>
            <a:r>
              <a:rPr lang="pl-PL" sz="2400" dirty="0"/>
              <a:t>jedyna istniejąca w Polsce zwarta i opisana koncepcja kształcenia zintegrowanego oparta na odkrytych </a:t>
            </a:r>
            <a:r>
              <a:rPr lang="pl-PL" sz="2400" dirty="0" smtClean="0"/>
              <a:t>                                 i </a:t>
            </a:r>
            <a:r>
              <a:rPr lang="pl-PL" sz="2400" dirty="0"/>
              <a:t>zdefiniowanych paradygmatach – </a:t>
            </a:r>
            <a:r>
              <a:rPr lang="pl-PL" sz="2400" u="sng" dirty="0">
                <a:solidFill>
                  <a:schemeClr val="tx2">
                    <a:lumMod val="60000"/>
                    <a:lumOff val="40000"/>
                  </a:schemeClr>
                </a:solidFill>
              </a:rPr>
              <a:t>naturalnych strategiach uczenia się dziecka</a:t>
            </a:r>
            <a:r>
              <a:rPr lang="pl-PL" u="sng" dirty="0">
                <a:solidFill>
                  <a:schemeClr val="tx2">
                    <a:lumMod val="60000"/>
                    <a:lumOff val="40000"/>
                  </a:schemeClr>
                </a:solidFill>
              </a:rPr>
              <a:t>. </a:t>
            </a:r>
            <a:endParaRPr lang="pl-PL" u="sng" dirty="0" smtClean="0">
              <a:solidFill>
                <a:schemeClr val="tx2">
                  <a:lumMod val="60000"/>
                  <a:lumOff val="40000"/>
                </a:schemeClr>
              </a:solidFill>
            </a:endParaRPr>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76</a:t>
            </a:fld>
            <a:endParaRPr lang="pl-PL" altLang="en-US">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0751" y="4725149"/>
            <a:ext cx="424616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640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dirty="0" smtClean="0"/>
              <a:t>Założenia </a:t>
            </a:r>
            <a:r>
              <a:rPr lang="pl-PL" dirty="0"/>
              <a:t>pedagogiczne</a:t>
            </a:r>
            <a:br>
              <a:rPr lang="pl-PL" dirty="0"/>
            </a:br>
            <a:endParaRPr lang="pl-PL" dirty="0"/>
          </a:p>
        </p:txBody>
      </p:sp>
      <p:sp>
        <p:nvSpPr>
          <p:cNvPr id="3" name="Symbol zastępczy zawartości 2"/>
          <p:cNvSpPr>
            <a:spLocks noGrp="1"/>
          </p:cNvSpPr>
          <p:nvPr>
            <p:ph idx="1"/>
          </p:nvPr>
        </p:nvSpPr>
        <p:spPr/>
        <p:txBody>
          <a:bodyPr/>
          <a:lstStyle/>
          <a:p>
            <a:pPr marL="0" indent="0">
              <a:buNone/>
            </a:pPr>
            <a:endParaRPr lang="pl-PL" dirty="0"/>
          </a:p>
          <a:p>
            <a:pPr marL="0" indent="0">
              <a:buNone/>
            </a:pPr>
            <a:r>
              <a:rPr lang="pl-PL" dirty="0" smtClean="0"/>
              <a:t>Podstawowym </a:t>
            </a:r>
            <a:r>
              <a:rPr lang="pl-PL" dirty="0"/>
              <a:t>założeniem </a:t>
            </a:r>
            <a:r>
              <a:rPr lang="pl-PL" u="sng" dirty="0"/>
              <a:t>koncepcji kształcenia zintegrowanego </a:t>
            </a:r>
            <a:r>
              <a:rPr lang="pl-PL" u="sng" dirty="0" smtClean="0"/>
              <a:t>jest:</a:t>
            </a:r>
          </a:p>
          <a:p>
            <a:r>
              <a:rPr lang="pl-PL" dirty="0"/>
              <a:t>k</a:t>
            </a:r>
            <a:r>
              <a:rPr lang="pl-PL" dirty="0" smtClean="0"/>
              <a:t>onieczność wieloaspektowej,  wielokierunkowej </a:t>
            </a:r>
            <a:r>
              <a:rPr lang="pl-PL" dirty="0">
                <a:solidFill>
                  <a:schemeClr val="tx2">
                    <a:lumMod val="60000"/>
                    <a:lumOff val="40000"/>
                  </a:schemeClr>
                </a:solidFill>
              </a:rPr>
              <a:t>aktywizacji dziecka, </a:t>
            </a:r>
          </a:p>
          <a:p>
            <a:r>
              <a:rPr lang="pl-PL" dirty="0" smtClean="0"/>
              <a:t>potrzeba </a:t>
            </a:r>
            <a:r>
              <a:rPr lang="pl-PL" dirty="0"/>
              <a:t>stałego </a:t>
            </a:r>
            <a:r>
              <a:rPr lang="pl-PL" dirty="0">
                <a:solidFill>
                  <a:schemeClr val="tx2">
                    <a:lumMod val="60000"/>
                    <a:lumOff val="40000"/>
                  </a:schemeClr>
                </a:solidFill>
              </a:rPr>
              <a:t>diagnozowania</a:t>
            </a:r>
            <a:r>
              <a:rPr lang="pl-PL" dirty="0"/>
              <a:t> osiągnięć rozwojowych, </a:t>
            </a:r>
          </a:p>
          <a:p>
            <a:r>
              <a:rPr lang="pl-PL" dirty="0" smtClean="0">
                <a:solidFill>
                  <a:schemeClr val="tx2">
                    <a:lumMod val="60000"/>
                    <a:lumOff val="40000"/>
                  </a:schemeClr>
                </a:solidFill>
              </a:rPr>
              <a:t>wspieranie</a:t>
            </a:r>
            <a:r>
              <a:rPr lang="pl-PL" dirty="0" smtClean="0"/>
              <a:t> </a:t>
            </a:r>
            <a:r>
              <a:rPr lang="pl-PL" dirty="0"/>
              <a:t>funkcji stymulujących rozwój. </a:t>
            </a:r>
            <a:endParaRPr lang="pl-PL" dirty="0" smtClean="0"/>
          </a:p>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77</a:t>
            </a:fld>
            <a:endParaRPr lang="pl-PL" altLang="en-US">
              <a:solidFill>
                <a:prstClr val="black">
                  <a:tint val="75000"/>
                </a:prstClr>
              </a:solidFill>
            </a:endParaRPr>
          </a:p>
        </p:txBody>
      </p:sp>
    </p:spTree>
    <p:extLst>
      <p:ext uri="{BB962C8B-B14F-4D97-AF65-F5344CB8AC3E}">
        <p14:creationId xmlns:p14="http://schemas.microsoft.com/office/powerpoint/2010/main" val="294645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Zintegrowany proces uczenia</a:t>
            </a:r>
            <a:endParaRPr lang="pl-PL" dirty="0"/>
          </a:p>
        </p:txBody>
      </p:sp>
      <p:sp>
        <p:nvSpPr>
          <p:cNvPr id="3" name="Symbol zastępczy zawartości 2"/>
          <p:cNvSpPr>
            <a:spLocks noGrp="1"/>
          </p:cNvSpPr>
          <p:nvPr>
            <p:ph idx="1"/>
          </p:nvPr>
        </p:nvSpPr>
        <p:spPr/>
        <p:txBody>
          <a:bodyPr/>
          <a:lstStyle/>
          <a:p>
            <a:pPr marL="0" indent="0">
              <a:buNone/>
            </a:pPr>
            <a:r>
              <a:rPr lang="pl-PL" sz="2400" dirty="0"/>
              <a:t>Integracja ma charakter czynnościowy, treściowo-organizacyjny, </a:t>
            </a:r>
            <a:r>
              <a:rPr lang="pl-PL" sz="2400" dirty="0" smtClean="0"/>
              <a:t>metodyczny</a:t>
            </a:r>
            <a:r>
              <a:rPr lang="pl-PL" sz="2400" dirty="0"/>
              <a:t>:</a:t>
            </a:r>
            <a:endParaRPr lang="pl-PL" sz="2400" dirty="0" smtClean="0"/>
          </a:p>
          <a:p>
            <a:r>
              <a:rPr lang="pl-PL" sz="2400" dirty="0" smtClean="0"/>
              <a:t>oparty </a:t>
            </a:r>
            <a:r>
              <a:rPr lang="pl-PL" sz="2400" dirty="0"/>
              <a:t>jest na różnych formach aktywności uczniów (</a:t>
            </a:r>
            <a:r>
              <a:rPr lang="pl-PL" sz="2400" b="1" dirty="0"/>
              <a:t>integracja czynnościowa</a:t>
            </a:r>
            <a:r>
              <a:rPr lang="pl-PL" sz="2400" dirty="0"/>
              <a:t>). </a:t>
            </a:r>
          </a:p>
          <a:p>
            <a:r>
              <a:rPr lang="pl-PL" sz="2400" dirty="0"/>
              <a:t>o</a:t>
            </a:r>
            <a:r>
              <a:rPr lang="pl-PL" sz="2400" dirty="0" smtClean="0"/>
              <a:t>ddziałuje </a:t>
            </a:r>
            <a:r>
              <a:rPr lang="pl-PL" sz="2400" dirty="0"/>
              <a:t>na wszystkie sfery osobowości uczniów (</a:t>
            </a:r>
            <a:r>
              <a:rPr lang="pl-PL" sz="2400" b="1" dirty="0"/>
              <a:t>integracja psychiczna</a:t>
            </a:r>
            <a:r>
              <a:rPr lang="pl-PL" sz="2400" dirty="0"/>
              <a:t>). </a:t>
            </a:r>
          </a:p>
          <a:p>
            <a:r>
              <a:rPr lang="pl-PL" sz="2400" dirty="0"/>
              <a:t>z</a:t>
            </a:r>
            <a:r>
              <a:rPr lang="pl-PL" sz="2400" dirty="0" smtClean="0"/>
              <a:t>akłada </a:t>
            </a:r>
            <a:r>
              <a:rPr lang="pl-PL" sz="2400" dirty="0"/>
              <a:t>integrowanie różnych strategii oraz metod uczenia się (</a:t>
            </a:r>
            <a:r>
              <a:rPr lang="pl-PL" sz="2400" b="1" dirty="0"/>
              <a:t>integracja metodyczna</a:t>
            </a:r>
            <a:r>
              <a:rPr lang="pl-PL" sz="2400" dirty="0"/>
              <a:t>). </a:t>
            </a:r>
          </a:p>
          <a:p>
            <a:r>
              <a:rPr lang="pl-PL" sz="2400" dirty="0"/>
              <a:t>w</a:t>
            </a:r>
            <a:r>
              <a:rPr lang="pl-PL" sz="2400" dirty="0" smtClean="0"/>
              <a:t>ynikiem </a:t>
            </a:r>
            <a:r>
              <a:rPr lang="pl-PL" sz="2400" dirty="0"/>
              <a:t>wielokierunkowej aktywności dzieci staje się wiedza </a:t>
            </a:r>
            <a:r>
              <a:rPr lang="pl-PL" sz="2400" dirty="0" smtClean="0"/>
              <a:t>o charakterze </a:t>
            </a:r>
            <a:r>
              <a:rPr lang="pl-PL" sz="2400" dirty="0"/>
              <a:t>zintegrowanym (</a:t>
            </a:r>
            <a:r>
              <a:rPr lang="pl-PL" sz="2400" b="1" dirty="0"/>
              <a:t>integracja treściowa</a:t>
            </a:r>
            <a:r>
              <a:rPr lang="pl-PL" sz="2400" dirty="0"/>
              <a:t>). </a:t>
            </a:r>
          </a:p>
          <a:p>
            <a:pPr marL="0" indent="0">
              <a:buNone/>
            </a:pPr>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78</a:t>
            </a:fld>
            <a:endParaRPr lang="pl-PL" altLang="en-US">
              <a:solidFill>
                <a:prstClr val="black">
                  <a:tint val="75000"/>
                </a:prstClr>
              </a:solidFill>
            </a:endParaRPr>
          </a:p>
        </p:txBody>
      </p:sp>
    </p:spTree>
    <p:extLst>
      <p:ext uri="{BB962C8B-B14F-4D97-AF65-F5344CB8AC3E}">
        <p14:creationId xmlns:p14="http://schemas.microsoft.com/office/powerpoint/2010/main" val="208604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i="1" dirty="0" smtClean="0"/>
              <a:t>Cel wychowania przedszkolnego </a:t>
            </a:r>
            <a:endParaRPr lang="pl-PL" sz="3200" dirty="0"/>
          </a:p>
        </p:txBody>
      </p:sp>
      <p:sp>
        <p:nvSpPr>
          <p:cNvPr id="3" name="Symbol zastępczy zawartości 2"/>
          <p:cNvSpPr>
            <a:spLocks noGrp="1"/>
          </p:cNvSpPr>
          <p:nvPr>
            <p:ph idx="1"/>
          </p:nvPr>
        </p:nvSpPr>
        <p:spPr/>
        <p:txBody>
          <a:bodyPr/>
          <a:lstStyle/>
          <a:p>
            <a:r>
              <a:rPr lang="pl-PL" sz="2400" dirty="0" smtClean="0"/>
              <a:t>Celem </a:t>
            </a:r>
            <a:r>
              <a:rPr lang="pl-PL" sz="2400" dirty="0"/>
              <a:t>wychowania </a:t>
            </a:r>
            <a:r>
              <a:rPr lang="pl-PL" sz="2400" dirty="0" smtClean="0"/>
              <a:t>przedszkolnego jest </a:t>
            </a:r>
            <a:r>
              <a:rPr lang="pl-PL" sz="2400" u="sng" dirty="0">
                <a:solidFill>
                  <a:schemeClr val="tx2">
                    <a:lumMod val="60000"/>
                    <a:lumOff val="40000"/>
                  </a:schemeClr>
                </a:solidFill>
              </a:rPr>
              <a:t>wsparcie całościowego rozwoju dziecka. </a:t>
            </a:r>
          </a:p>
          <a:p>
            <a:r>
              <a:rPr lang="pl-PL" sz="2400" dirty="0" smtClean="0"/>
              <a:t>Wsparcie </a:t>
            </a:r>
            <a:r>
              <a:rPr lang="pl-PL" sz="2400" dirty="0"/>
              <a:t>to realizowane jest przez </a:t>
            </a:r>
            <a:r>
              <a:rPr lang="pl-PL" sz="2400" u="sng" dirty="0">
                <a:solidFill>
                  <a:schemeClr val="tx2">
                    <a:lumMod val="60000"/>
                    <a:lumOff val="40000"/>
                  </a:schemeClr>
                </a:solidFill>
              </a:rPr>
              <a:t>proces opieki, wychowania i nauczania </a:t>
            </a:r>
            <a:r>
              <a:rPr lang="pl-PL" sz="2400" dirty="0"/>
              <a:t>– </a:t>
            </a:r>
            <a:r>
              <a:rPr lang="pl-PL" sz="2400" u="sng" dirty="0">
                <a:solidFill>
                  <a:schemeClr val="tx2">
                    <a:lumMod val="60000"/>
                    <a:lumOff val="40000"/>
                  </a:schemeClr>
                </a:solidFill>
              </a:rPr>
              <a:t>uczenia się</a:t>
            </a:r>
            <a:r>
              <a:rPr lang="pl-PL" sz="2400" dirty="0"/>
              <a:t>, co umożliwia dziecku odkrywanie własnych możliwości, sensu działania oraz gromadzenie doświadczeń na drodze prowadzącej do </a:t>
            </a:r>
            <a:r>
              <a:rPr lang="pl-PL" sz="2400" u="sng" dirty="0">
                <a:solidFill>
                  <a:schemeClr val="tx2">
                    <a:lumMod val="60000"/>
                    <a:lumOff val="40000"/>
                  </a:schemeClr>
                </a:solidFill>
              </a:rPr>
              <a:t>prawdy, dobra </a:t>
            </a:r>
            <a:r>
              <a:rPr lang="pl-PL" sz="2400" u="sng" dirty="0" smtClean="0">
                <a:solidFill>
                  <a:schemeClr val="tx2">
                    <a:lumMod val="60000"/>
                    <a:lumOff val="40000"/>
                  </a:schemeClr>
                </a:solidFill>
              </a:rPr>
              <a:t>                     i </a:t>
            </a:r>
            <a:r>
              <a:rPr lang="pl-PL" sz="2400" u="sng" dirty="0">
                <a:solidFill>
                  <a:schemeClr val="tx2">
                    <a:lumMod val="60000"/>
                    <a:lumOff val="40000"/>
                  </a:schemeClr>
                </a:solidFill>
              </a:rPr>
              <a:t>piękna. </a:t>
            </a:r>
          </a:p>
          <a:p>
            <a:r>
              <a:rPr lang="pl-PL" sz="2400" dirty="0" smtClean="0"/>
              <a:t>W </a:t>
            </a:r>
            <a:r>
              <a:rPr lang="pl-PL" sz="2400" dirty="0"/>
              <a:t>efekcie takiego wsparcia </a:t>
            </a:r>
            <a:r>
              <a:rPr lang="pl-PL" sz="2400" u="sng" dirty="0">
                <a:solidFill>
                  <a:schemeClr val="tx2">
                    <a:lumMod val="60000"/>
                    <a:lumOff val="40000"/>
                  </a:schemeClr>
                </a:solidFill>
              </a:rPr>
              <a:t>dziecko osiąga dojrzałość </a:t>
            </a:r>
            <a:r>
              <a:rPr lang="pl-PL" sz="2400" dirty="0"/>
              <a:t>do podjęcia nauki na pierwszym etapie edukacji.</a:t>
            </a:r>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79</a:t>
            </a:fld>
            <a:endParaRPr lang="pl-PL" altLang="en-US">
              <a:solidFill>
                <a:prstClr val="black">
                  <a:tint val="75000"/>
                </a:prstClr>
              </a:solidFill>
            </a:endParaRPr>
          </a:p>
        </p:txBody>
      </p:sp>
    </p:spTree>
    <p:extLst>
      <p:ext uri="{BB962C8B-B14F-4D97-AF65-F5344CB8AC3E}">
        <p14:creationId xmlns:p14="http://schemas.microsoft.com/office/powerpoint/2010/main" val="308954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ctrTitle"/>
          </p:nvPr>
        </p:nvSpPr>
        <p:spPr bwMode="auto">
          <a:xfrm>
            <a:off x="271731" y="2130432"/>
            <a:ext cx="9283435" cy="1470025"/>
          </a:xfrm>
        </p:spPr>
        <p:txBody>
          <a:bodyPr wrap="none" numCol="1" anchorCtr="0" compatLnSpc="1">
            <a:prstTxWarp prst="textNoShape">
              <a:avLst/>
            </a:prstTxWarp>
            <a:normAutofit fontScale="90000"/>
          </a:bodyPr>
          <a:lstStyle/>
          <a:p>
            <a:pPr eaLnBrk="1" hangingPunct="1">
              <a:defRPr/>
            </a:pP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sz="4400" i="0" dirty="0" smtClean="0">
                <a:effectLst/>
                <a:latin typeface="Times New Roman" pitchFamily="18" charset="0"/>
                <a:cs typeface="Times New Roman" pitchFamily="18" charset="0"/>
              </a:rPr>
              <a:t/>
            </a:r>
            <a:br>
              <a:rPr lang="pl-PL" sz="4400" i="0" dirty="0" smtClean="0">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Kontrole </a:t>
            </a:r>
            <a:br>
              <a:rPr lang="pl-PL"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przewidziane w Planie </a:t>
            </a:r>
            <a:r>
              <a:rPr lang="pl-PL" i="0" dirty="0">
                <a:solidFill>
                  <a:srgbClr val="000099"/>
                </a:solidFill>
                <a:effectLst/>
                <a:latin typeface="Times New Roman" pitchFamily="18" charset="0"/>
                <a:cs typeface="Times New Roman" pitchFamily="18" charset="0"/>
              </a:rPr>
              <a:t>N</a:t>
            </a:r>
            <a:r>
              <a:rPr lang="pl-PL" i="0" dirty="0" smtClean="0">
                <a:solidFill>
                  <a:srgbClr val="000099"/>
                </a:solidFill>
                <a:effectLst/>
                <a:latin typeface="Times New Roman" pitchFamily="18" charset="0"/>
                <a:cs typeface="Times New Roman" pitchFamily="18" charset="0"/>
              </a:rPr>
              <a:t>adzoru </a:t>
            </a:r>
            <a:r>
              <a:rPr lang="pl-PL" i="0" dirty="0">
                <a:solidFill>
                  <a:srgbClr val="000099"/>
                </a:solidFill>
                <a:effectLst/>
                <a:latin typeface="Times New Roman" pitchFamily="18" charset="0"/>
                <a:cs typeface="Times New Roman" pitchFamily="18" charset="0"/>
              </a:rPr>
              <a:t>P</a:t>
            </a:r>
            <a:r>
              <a:rPr lang="pl-PL" i="0" dirty="0" smtClean="0">
                <a:solidFill>
                  <a:srgbClr val="000099"/>
                </a:solidFill>
                <a:effectLst/>
                <a:latin typeface="Times New Roman" pitchFamily="18" charset="0"/>
                <a:cs typeface="Times New Roman" pitchFamily="18" charset="0"/>
              </a:rPr>
              <a:t>edagogicznego</a:t>
            </a:r>
            <a:br>
              <a:rPr lang="pl-PL" i="0" dirty="0" smtClean="0">
                <a:solidFill>
                  <a:srgbClr val="000099"/>
                </a:solidFill>
                <a:effectLst/>
                <a:latin typeface="Times New Roman" pitchFamily="18" charset="0"/>
                <a:cs typeface="Times New Roman" pitchFamily="18" charset="0"/>
              </a:rPr>
            </a:br>
            <a:r>
              <a:rPr lang="pl-PL" i="0" dirty="0" smtClean="0">
                <a:solidFill>
                  <a:srgbClr val="000099"/>
                </a:solidFill>
                <a:effectLst/>
                <a:latin typeface="Times New Roman" pitchFamily="18" charset="0"/>
                <a:cs typeface="Times New Roman" pitchFamily="18" charset="0"/>
              </a:rPr>
              <a:t>Lubuskiego Kuratora Oświaty</a:t>
            </a:r>
          </a:p>
        </p:txBody>
      </p:sp>
      <p:sp>
        <p:nvSpPr>
          <p:cNvPr id="3" name="Symbol zastępczy zawartości 2"/>
          <p:cNvSpPr txBox="1">
            <a:spLocks/>
          </p:cNvSpPr>
          <p:nvPr/>
        </p:nvSpPr>
        <p:spPr bwMode="auto">
          <a:xfrm>
            <a:off x="0" y="5362178"/>
            <a:ext cx="9906000" cy="151216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mj-lt"/>
              <a:buAutoNum type="arabicPeriod" startAt="5"/>
            </a:pPr>
            <a:endParaRPr lang="pl-PL" sz="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39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r>
            <a:br>
              <a:rPr lang="pl-PL" dirty="0" smtClean="0"/>
            </a:br>
            <a:r>
              <a:rPr lang="pl-PL" sz="3600" dirty="0" smtClean="0"/>
              <a:t>Obszary </a:t>
            </a:r>
            <a:r>
              <a:rPr lang="pl-PL" sz="3600" dirty="0"/>
              <a:t>rozwojowe dziecka </a:t>
            </a:r>
            <a:br>
              <a:rPr lang="pl-PL" sz="3600" dirty="0"/>
            </a:br>
            <a:endParaRPr lang="pl-PL" sz="36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80</a:t>
            </a:fld>
            <a:endParaRPr lang="pl-PL" altLang="en-US">
              <a:solidFill>
                <a:prstClr val="black">
                  <a:tint val="75000"/>
                </a:prstClr>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1408" y="1844824"/>
            <a:ext cx="7675137" cy="3642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428500" y="5667112"/>
            <a:ext cx="8580953" cy="584775"/>
          </a:xfrm>
          <a:prstGeom prst="rect">
            <a:avLst/>
          </a:prstGeom>
        </p:spPr>
        <p:txBody>
          <a:bodyPr wrap="square">
            <a:spAutoFit/>
          </a:bodyPr>
          <a:lstStyle/>
          <a:p>
            <a:pPr fontAlgn="base">
              <a:spcBef>
                <a:spcPct val="0"/>
              </a:spcBef>
              <a:spcAft>
                <a:spcPct val="0"/>
              </a:spcAft>
            </a:pPr>
            <a:r>
              <a:rPr lang="pl-PL" sz="1600" i="1" dirty="0">
                <a:solidFill>
                  <a:prstClr val="black"/>
                </a:solidFill>
                <a:latin typeface="Arial" charset="0"/>
              </a:rPr>
              <a:t>Zgodnie z naukową myślą prof. R. Więckowskiego edukacja ma być nastawiona na rozwój dziecka, a nie na rozwój przystosowany do </a:t>
            </a:r>
            <a:r>
              <a:rPr lang="pl-PL" sz="1600" i="1" dirty="0" smtClean="0">
                <a:solidFill>
                  <a:prstClr val="black"/>
                </a:solidFill>
                <a:latin typeface="Arial" charset="0"/>
              </a:rPr>
              <a:t>edukacji.</a:t>
            </a:r>
            <a:endParaRPr lang="pl-PL" sz="1600" i="1" dirty="0">
              <a:solidFill>
                <a:prstClr val="black"/>
              </a:solidFill>
              <a:latin typeface="Arial" charset="0"/>
            </a:endParaRPr>
          </a:p>
        </p:txBody>
      </p:sp>
    </p:spTree>
    <p:extLst>
      <p:ext uri="{BB962C8B-B14F-4D97-AF65-F5344CB8AC3E}">
        <p14:creationId xmlns:p14="http://schemas.microsoft.com/office/powerpoint/2010/main" val="3589488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Osiągnięcia dziecka na koniec wychowania przedszkolnego</a:t>
            </a:r>
          </a:p>
        </p:txBody>
      </p:sp>
      <p:sp>
        <p:nvSpPr>
          <p:cNvPr id="3" name="Symbol zastępczy zawartości 2"/>
          <p:cNvSpPr>
            <a:spLocks noGrp="1"/>
          </p:cNvSpPr>
          <p:nvPr>
            <p:ph idx="1"/>
          </p:nvPr>
        </p:nvSpPr>
        <p:spPr/>
        <p:txBody>
          <a:bodyPr/>
          <a:lstStyle/>
          <a:p>
            <a:r>
              <a:rPr lang="pl-PL" sz="2400" dirty="0"/>
              <a:t>Treści zapisane w postaci efektów kształcenia </a:t>
            </a:r>
            <a:r>
              <a:rPr lang="pl-PL" sz="2400" u="sng" dirty="0">
                <a:solidFill>
                  <a:schemeClr val="tx2">
                    <a:lumMod val="60000"/>
                    <a:lumOff val="40000"/>
                  </a:schemeClr>
                </a:solidFill>
              </a:rPr>
              <a:t>w obszarach </a:t>
            </a:r>
            <a:r>
              <a:rPr lang="pl-PL" sz="2400" u="sng" dirty="0" smtClean="0">
                <a:solidFill>
                  <a:schemeClr val="tx2">
                    <a:lumMod val="60000"/>
                    <a:lumOff val="40000"/>
                  </a:schemeClr>
                </a:solidFill>
              </a:rPr>
              <a:t>rozwojowych.</a:t>
            </a:r>
            <a:endParaRPr lang="pl-PL" sz="2400" u="sng" dirty="0">
              <a:solidFill>
                <a:schemeClr val="tx2">
                  <a:lumMod val="60000"/>
                  <a:lumOff val="40000"/>
                </a:schemeClr>
              </a:solidFill>
            </a:endParaRPr>
          </a:p>
          <a:p>
            <a:r>
              <a:rPr lang="pl-PL" sz="2400" dirty="0"/>
              <a:t>w</a:t>
            </a:r>
            <a:r>
              <a:rPr lang="pl-PL" sz="2400" dirty="0" smtClean="0"/>
              <a:t> myśl nowej podstawy programowej osiągniecia dziecka są zawarte w opisie poszczególnych sfer rozwojowych z unikaniem określeń wie, umie, potrafi. </a:t>
            </a:r>
          </a:p>
          <a:p>
            <a:r>
              <a:rPr lang="pl-PL" sz="2400" dirty="0" smtClean="0"/>
              <a:t>Określenia ( wymagania) te zastąpiono innymi czasownikami  tj. </a:t>
            </a:r>
            <a:r>
              <a:rPr lang="pl-PL" sz="2400" u="sng" dirty="0" smtClean="0">
                <a:solidFill>
                  <a:schemeClr val="tx2">
                    <a:lumMod val="60000"/>
                    <a:lumOff val="40000"/>
                  </a:schemeClr>
                </a:solidFill>
              </a:rPr>
              <a:t>rozpoznaje, nazywa, dostrzega, odczuwa, wykonuje, inicjuje, eksperymentuje </a:t>
            </a:r>
            <a:r>
              <a:rPr lang="pl-PL" sz="2400" u="sng" dirty="0" err="1" smtClean="0">
                <a:solidFill>
                  <a:schemeClr val="tx2">
                    <a:lumMod val="60000"/>
                    <a:lumOff val="40000"/>
                  </a:schemeClr>
                </a:solidFill>
              </a:rPr>
              <a:t>itd</a:t>
            </a:r>
            <a:r>
              <a:rPr lang="pl-PL" sz="2400" u="sng" dirty="0" smtClean="0">
                <a:solidFill>
                  <a:schemeClr val="tx2">
                    <a:lumMod val="60000"/>
                    <a:lumOff val="40000"/>
                  </a:schemeClr>
                </a:solidFill>
              </a:rPr>
              <a:t>…</a:t>
            </a:r>
            <a:endParaRPr lang="pl-PL" sz="2400" dirty="0" smtClean="0"/>
          </a:p>
          <a:p>
            <a:r>
              <a:rPr lang="pl-PL" sz="2400" dirty="0" smtClean="0"/>
              <a:t>Te czasowniki będą pomocne przy </a:t>
            </a:r>
            <a:r>
              <a:rPr lang="pl-PL" sz="2400" u="sng" dirty="0" smtClean="0">
                <a:solidFill>
                  <a:schemeClr val="tx2">
                    <a:lumMod val="60000"/>
                    <a:lumOff val="40000"/>
                  </a:schemeClr>
                </a:solidFill>
              </a:rPr>
              <a:t>planowaniu pracy nauczyciela </a:t>
            </a:r>
            <a:r>
              <a:rPr lang="pl-PL" sz="2400" dirty="0" smtClean="0"/>
              <a:t>oraz opracowaniu </a:t>
            </a:r>
            <a:r>
              <a:rPr lang="pl-PL" sz="2400" u="sng" dirty="0" smtClean="0">
                <a:solidFill>
                  <a:schemeClr val="tx2">
                    <a:lumMod val="60000"/>
                    <a:lumOff val="40000"/>
                  </a:schemeClr>
                </a:solidFill>
              </a:rPr>
              <a:t>diagnozy przedszkolnej </a:t>
            </a:r>
            <a:endParaRPr lang="pl-PL" sz="2400" u="sng" dirty="0">
              <a:solidFill>
                <a:schemeClr val="tx2">
                  <a:lumMod val="60000"/>
                  <a:lumOff val="40000"/>
                </a:schemeClr>
              </a:solidFill>
            </a:endParaRPr>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81</a:t>
            </a:fld>
            <a:endParaRPr lang="pl-PL" altLang="en-US">
              <a:solidFill>
                <a:prstClr val="black">
                  <a:tint val="75000"/>
                </a:prstClr>
              </a:solidFill>
            </a:endParaRPr>
          </a:p>
        </p:txBody>
      </p:sp>
    </p:spTree>
    <p:extLst>
      <p:ext uri="{BB962C8B-B14F-4D97-AF65-F5344CB8AC3E}">
        <p14:creationId xmlns:p14="http://schemas.microsoft.com/office/powerpoint/2010/main" val="253293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Warunki i sposób realizacji </a:t>
            </a:r>
            <a:endParaRPr lang="pl-PL" dirty="0"/>
          </a:p>
        </p:txBody>
      </p:sp>
      <p:sp>
        <p:nvSpPr>
          <p:cNvPr id="3" name="Symbol zastępczy zawartości 2"/>
          <p:cNvSpPr>
            <a:spLocks noGrp="1"/>
          </p:cNvSpPr>
          <p:nvPr>
            <p:ph idx="1"/>
          </p:nvPr>
        </p:nvSpPr>
        <p:spPr/>
        <p:txBody>
          <a:bodyPr/>
          <a:lstStyle/>
          <a:p>
            <a:endParaRPr lang="pl-PL" sz="2400" dirty="0" smtClean="0"/>
          </a:p>
          <a:p>
            <a:r>
              <a:rPr lang="pl-PL" sz="2400" dirty="0" smtClean="0"/>
              <a:t>Zdecydowanie </a:t>
            </a:r>
            <a:r>
              <a:rPr lang="pl-PL" sz="2400" u="sng" dirty="0" smtClean="0">
                <a:solidFill>
                  <a:schemeClr val="tx2">
                    <a:lumMod val="60000"/>
                    <a:lumOff val="40000"/>
                  </a:schemeClr>
                </a:solidFill>
              </a:rPr>
              <a:t>różnią się </a:t>
            </a:r>
            <a:r>
              <a:rPr lang="pl-PL" sz="2400" dirty="0" smtClean="0"/>
              <a:t>od obecnych.</a:t>
            </a:r>
          </a:p>
          <a:p>
            <a:r>
              <a:rPr lang="pl-PL" sz="2400" dirty="0" smtClean="0"/>
              <a:t>Stanowią </a:t>
            </a:r>
            <a:r>
              <a:rPr lang="pl-PL" sz="2400" u="sng" dirty="0" smtClean="0">
                <a:solidFill>
                  <a:schemeClr val="tx2">
                    <a:lumMod val="60000"/>
                    <a:lumOff val="40000"/>
                  </a:schemeClr>
                </a:solidFill>
              </a:rPr>
              <a:t>opis</a:t>
            </a:r>
            <a:r>
              <a:rPr lang="pl-PL" sz="2400" dirty="0" smtClean="0"/>
              <a:t> istotnych elementów </a:t>
            </a:r>
            <a:r>
              <a:rPr lang="pl-PL" sz="2400" dirty="0" smtClean="0">
                <a:solidFill>
                  <a:schemeClr val="tx2">
                    <a:lumMod val="60000"/>
                    <a:lumOff val="40000"/>
                  </a:schemeClr>
                </a:solidFill>
              </a:rPr>
              <a:t>organizacyjnych, </a:t>
            </a:r>
            <a:r>
              <a:rPr lang="pl-PL" sz="2400" u="sng" dirty="0" smtClean="0">
                <a:solidFill>
                  <a:schemeClr val="tx2">
                    <a:lumMod val="60000"/>
                    <a:lumOff val="40000"/>
                  </a:schemeClr>
                </a:solidFill>
              </a:rPr>
              <a:t>merytorycznych  i metodycznych</a:t>
            </a:r>
            <a:r>
              <a:rPr lang="pl-PL" sz="2400" dirty="0" smtClean="0"/>
              <a:t>, które warunkują realizację treści podstawy programowej.</a:t>
            </a:r>
          </a:p>
          <a:p>
            <a:r>
              <a:rPr lang="pl-PL" sz="2400" dirty="0" smtClean="0"/>
              <a:t>Odnoszą się też wprost do </a:t>
            </a:r>
            <a:r>
              <a:rPr lang="pl-PL" sz="2400" u="sng" dirty="0" smtClean="0">
                <a:solidFill>
                  <a:schemeClr val="tx2">
                    <a:lumMod val="60000"/>
                    <a:lumOff val="40000"/>
                  </a:schemeClr>
                </a:solidFill>
              </a:rPr>
              <a:t>pożądanych czynności nauczyciela</a:t>
            </a:r>
            <a:r>
              <a:rPr lang="pl-PL" sz="2400" dirty="0" smtClean="0"/>
              <a:t>, do jego </a:t>
            </a:r>
            <a:r>
              <a:rPr lang="pl-PL" sz="2400" u="sng" dirty="0" smtClean="0">
                <a:solidFill>
                  <a:schemeClr val="tx2">
                    <a:lumMod val="60000"/>
                    <a:lumOff val="40000"/>
                  </a:schemeClr>
                </a:solidFill>
              </a:rPr>
              <a:t>warsztatu</a:t>
            </a:r>
            <a:r>
              <a:rPr lang="pl-PL" sz="2400" dirty="0" smtClean="0"/>
              <a:t> organizacyjnego i metodycznego.</a:t>
            </a:r>
            <a:endParaRPr lang="pl-PL" sz="24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82</a:t>
            </a:fld>
            <a:endParaRPr lang="pl-PL" altLang="en-US">
              <a:solidFill>
                <a:prstClr val="black">
                  <a:tint val="75000"/>
                </a:prst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4864" y="4653141"/>
            <a:ext cx="289269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91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a:t>
            </a:r>
            <a:r>
              <a:rPr lang="pl-PL" dirty="0" smtClean="0"/>
              <a:t>realizacji</a:t>
            </a:r>
            <a:endParaRPr lang="pl-PL" dirty="0"/>
          </a:p>
        </p:txBody>
      </p:sp>
      <p:sp>
        <p:nvSpPr>
          <p:cNvPr id="3" name="Symbol zastępczy zawartości 2"/>
          <p:cNvSpPr>
            <a:spLocks noGrp="1"/>
          </p:cNvSpPr>
          <p:nvPr>
            <p:ph idx="1"/>
          </p:nvPr>
        </p:nvSpPr>
        <p:spPr/>
        <p:txBody>
          <a:bodyPr/>
          <a:lstStyle/>
          <a:p>
            <a:pPr marL="0" indent="0">
              <a:buNone/>
            </a:pPr>
            <a:r>
              <a:rPr lang="pl-PL" sz="2000" dirty="0" smtClean="0"/>
              <a:t>1. Zgodnie </a:t>
            </a:r>
            <a:r>
              <a:rPr lang="pl-PL" sz="2000" dirty="0"/>
              <a:t>z zapisami dotyczącymi zadań przedszkola </a:t>
            </a:r>
            <a:r>
              <a:rPr lang="pl-PL" sz="2000" dirty="0">
                <a:solidFill>
                  <a:srgbClr val="0070C0"/>
                </a:solidFill>
              </a:rPr>
              <a:t>nauczyciele organizują </a:t>
            </a:r>
            <a:r>
              <a:rPr lang="pl-PL" sz="2000" dirty="0" smtClean="0">
                <a:solidFill>
                  <a:srgbClr val="0070C0"/>
                </a:solidFill>
              </a:rPr>
              <a:t>zajęcia wspierające </a:t>
            </a:r>
            <a:r>
              <a:rPr lang="pl-PL" sz="2000" dirty="0">
                <a:solidFill>
                  <a:srgbClr val="0070C0"/>
                </a:solidFill>
              </a:rPr>
              <a:t>rozwój dziecka. </a:t>
            </a:r>
            <a:r>
              <a:rPr lang="pl-PL" sz="2000" dirty="0"/>
              <a:t>Wykorzystują do tego </a:t>
            </a:r>
            <a:r>
              <a:rPr lang="pl-PL" sz="2000" dirty="0">
                <a:solidFill>
                  <a:srgbClr val="0070C0"/>
                </a:solidFill>
              </a:rPr>
              <a:t>każdą sytuację i moment </a:t>
            </a:r>
            <a:r>
              <a:rPr lang="pl-PL" sz="2000" dirty="0" smtClean="0">
                <a:solidFill>
                  <a:srgbClr val="0070C0"/>
                </a:solidFill>
              </a:rPr>
              <a:t>pobytu dziecka </a:t>
            </a:r>
            <a:r>
              <a:rPr lang="pl-PL" sz="2000" dirty="0">
                <a:solidFill>
                  <a:srgbClr val="0070C0"/>
                </a:solidFill>
              </a:rPr>
              <a:t>w przedszkolu</a:t>
            </a:r>
            <a:r>
              <a:rPr lang="pl-PL" sz="2000" dirty="0"/>
              <a:t>, czyli tzw. zajęcia kierowane i niekierowane. </a:t>
            </a:r>
            <a:endParaRPr lang="pl-PL" sz="2000" dirty="0" smtClean="0"/>
          </a:p>
          <a:p>
            <a:pPr marL="0" indent="0">
              <a:buNone/>
            </a:pPr>
            <a:r>
              <a:rPr lang="pl-PL" sz="2000" u="sng" dirty="0" smtClean="0">
                <a:solidFill>
                  <a:srgbClr val="0070C0"/>
                </a:solidFill>
              </a:rPr>
              <a:t>Wszystkie doświadczenia dzieci </a:t>
            </a:r>
            <a:r>
              <a:rPr lang="pl-PL" sz="2000" u="sng" dirty="0">
                <a:solidFill>
                  <a:srgbClr val="0070C0"/>
                </a:solidFill>
              </a:rPr>
              <a:t>płynące z organizacji pracy przedszkola są efektem realizacji </a:t>
            </a:r>
            <a:r>
              <a:rPr lang="pl-PL" sz="2000" u="sng" dirty="0" smtClean="0">
                <a:solidFill>
                  <a:srgbClr val="0070C0"/>
                </a:solidFill>
              </a:rPr>
              <a:t>programu  wychowania </a:t>
            </a:r>
            <a:r>
              <a:rPr lang="pl-PL" sz="2000" u="sng" dirty="0">
                <a:solidFill>
                  <a:srgbClr val="0070C0"/>
                </a:solidFill>
              </a:rPr>
              <a:t>przedszkolnego. </a:t>
            </a:r>
            <a:endParaRPr lang="pl-PL" sz="2000" u="sng" dirty="0" smtClean="0">
              <a:solidFill>
                <a:srgbClr val="0070C0"/>
              </a:solidFill>
            </a:endParaRPr>
          </a:p>
          <a:p>
            <a:pPr marL="0" indent="0">
              <a:buNone/>
            </a:pPr>
            <a:r>
              <a:rPr lang="pl-PL" sz="2000" dirty="0" smtClean="0"/>
              <a:t>Ważne </a:t>
            </a:r>
            <a:r>
              <a:rPr lang="pl-PL" sz="2000" dirty="0"/>
              <a:t>są zatem zajęcia kierowane, jak i </a:t>
            </a:r>
            <a:r>
              <a:rPr lang="pl-PL" sz="2000" dirty="0" smtClean="0"/>
              <a:t>czas spożywania </a:t>
            </a:r>
            <a:r>
              <a:rPr lang="pl-PL" sz="2000" dirty="0"/>
              <a:t>posiłków, czas przeznaczony na odpoczynek i charakter tego </a:t>
            </a:r>
            <a:r>
              <a:rPr lang="pl-PL" sz="2000" dirty="0" smtClean="0"/>
              <a:t>odpoczynku, uroczystości </a:t>
            </a:r>
            <a:r>
              <a:rPr lang="pl-PL" sz="2000" dirty="0"/>
              <a:t>przedszkolne, wycieczki, ale i ubieranie, rozbieranie. Bardzo </a:t>
            </a:r>
            <a:r>
              <a:rPr lang="pl-PL" sz="2000" dirty="0" smtClean="0"/>
              <a:t>ważna jest </a:t>
            </a:r>
            <a:r>
              <a:rPr lang="pl-PL" sz="2000" dirty="0"/>
              <a:t>samodzielna zabawa</a:t>
            </a:r>
            <a:r>
              <a:rPr lang="pl-PL" sz="2000" dirty="0" smtClean="0"/>
              <a:t>.</a:t>
            </a:r>
            <a:endParaRPr lang="pl-PL" sz="20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83</a:t>
            </a:fld>
            <a:endParaRPr lang="pl-PL" altLang="en-US">
              <a:solidFill>
                <a:prstClr val="black">
                  <a:tint val="75000"/>
                </a:prstClr>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8931" y="4797152"/>
            <a:ext cx="28892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051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lgn="just">
              <a:buNone/>
            </a:pPr>
            <a:r>
              <a:rPr lang="pl-PL" sz="2000" dirty="0" smtClean="0"/>
              <a:t>2. Przedstawione </a:t>
            </a:r>
            <a:r>
              <a:rPr lang="pl-PL" sz="2000" dirty="0"/>
              <a:t>w podstawie programowej naturalne obszary rozwoju dziecka </a:t>
            </a:r>
            <a:r>
              <a:rPr lang="pl-PL" sz="2000" dirty="0" smtClean="0"/>
              <a:t>wskazują na </a:t>
            </a:r>
            <a:r>
              <a:rPr lang="pl-PL" sz="2000" dirty="0"/>
              <a:t>konieczność </a:t>
            </a:r>
            <a:r>
              <a:rPr lang="pl-PL" sz="2000" u="sng" dirty="0">
                <a:solidFill>
                  <a:srgbClr val="0070C0"/>
                </a:solidFill>
              </a:rPr>
              <a:t>uszanowania typowych dla tego okresu potrzeb </a:t>
            </a:r>
            <a:r>
              <a:rPr lang="pl-PL" sz="2000" u="sng" dirty="0" smtClean="0">
                <a:solidFill>
                  <a:srgbClr val="0070C0"/>
                </a:solidFill>
              </a:rPr>
              <a:t>rozwojowych, </a:t>
            </a:r>
            <a:r>
              <a:rPr lang="pl-PL" sz="2000" dirty="0" smtClean="0"/>
              <a:t>których </a:t>
            </a:r>
            <a:r>
              <a:rPr lang="pl-PL" sz="2000" dirty="0"/>
              <a:t>spełnieniem powinna stać się dobrze zorganizowana zabawa, </a:t>
            </a:r>
            <a:r>
              <a:rPr lang="pl-PL" sz="2000" dirty="0" smtClean="0"/>
              <a:t>zarówno w </a:t>
            </a:r>
            <a:r>
              <a:rPr lang="pl-PL" sz="2000" dirty="0"/>
              <a:t>budynku przedszkola, jak i na świeżym powietrzu. </a:t>
            </a:r>
            <a:endParaRPr lang="pl-PL" sz="2000" dirty="0" smtClean="0"/>
          </a:p>
          <a:p>
            <a:pPr marL="0" indent="0" algn="just">
              <a:buNone/>
            </a:pPr>
            <a:r>
              <a:rPr lang="pl-PL" sz="2000" dirty="0" smtClean="0"/>
              <a:t>Naturalna </a:t>
            </a:r>
            <a:r>
              <a:rPr lang="pl-PL" sz="2000" dirty="0"/>
              <a:t>zabawa </a:t>
            </a:r>
            <a:r>
              <a:rPr lang="pl-PL" sz="2000" dirty="0" smtClean="0"/>
              <a:t>dziecka wiąże </a:t>
            </a:r>
            <a:r>
              <a:rPr lang="pl-PL" sz="2000" dirty="0"/>
              <a:t>się z </a:t>
            </a:r>
            <a:r>
              <a:rPr lang="pl-PL" sz="2000" dirty="0">
                <a:solidFill>
                  <a:srgbClr val="0070C0"/>
                </a:solidFill>
              </a:rPr>
              <a:t>doskonaleniem motoryki i zaspokojeniem potrzeby ruchu, </a:t>
            </a:r>
            <a:r>
              <a:rPr lang="pl-PL" sz="2000" dirty="0"/>
              <a:t>dlatego </a:t>
            </a:r>
            <a:r>
              <a:rPr lang="pl-PL" sz="2000" u="sng" dirty="0" smtClean="0">
                <a:solidFill>
                  <a:schemeClr val="tx2">
                    <a:lumMod val="60000"/>
                    <a:lumOff val="40000"/>
                  </a:schemeClr>
                </a:solidFill>
              </a:rPr>
              <a:t>organizacja zajęć </a:t>
            </a:r>
            <a:r>
              <a:rPr lang="pl-PL" sz="2000" u="sng" dirty="0">
                <a:solidFill>
                  <a:schemeClr val="tx2">
                    <a:lumMod val="60000"/>
                    <a:lumOff val="40000"/>
                  </a:schemeClr>
                </a:solidFill>
              </a:rPr>
              <a:t>na świeżym powietrzu </a:t>
            </a:r>
            <a:r>
              <a:rPr lang="pl-PL" sz="2000" dirty="0"/>
              <a:t>powinna być elementem codziennej </a:t>
            </a:r>
            <a:r>
              <a:rPr lang="pl-PL" sz="2000" dirty="0" smtClean="0"/>
              <a:t>pracy z </a:t>
            </a:r>
            <a:r>
              <a:rPr lang="pl-PL" sz="2000" dirty="0"/>
              <a:t>dzieckiem w każdej grupie wiekowej.</a:t>
            </a:r>
          </a:p>
          <a:p>
            <a:pPr marL="0" indent="0">
              <a:buNone/>
            </a:pPr>
            <a:endParaRPr lang="pl-PL" sz="24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84</a:t>
            </a:fld>
            <a:endParaRPr lang="pl-PL" altLang="en-US">
              <a:solidFill>
                <a:prstClr val="black">
                  <a:tint val="75000"/>
                </a:prstClr>
              </a:solidFill>
            </a:endParaRPr>
          </a:p>
        </p:txBody>
      </p:sp>
      <p:sp>
        <p:nvSpPr>
          <p:cNvPr id="5" name="Prostokąt 4"/>
          <p:cNvSpPr/>
          <p:nvPr/>
        </p:nvSpPr>
        <p:spPr>
          <a:xfrm>
            <a:off x="2476500" y="1305342"/>
            <a:ext cx="4953000" cy="369332"/>
          </a:xfrm>
          <a:prstGeom prst="rect">
            <a:avLst/>
          </a:prstGeom>
        </p:spPr>
        <p:txBody>
          <a:bodyPr>
            <a:spAutoFit/>
          </a:bodyPr>
          <a:lstStyle/>
          <a:p>
            <a:pPr fontAlgn="base">
              <a:spcBef>
                <a:spcPct val="0"/>
              </a:spcBef>
              <a:spcAft>
                <a:spcPct val="0"/>
              </a:spcAft>
            </a:pPr>
            <a:r>
              <a:rPr lang="pl-PL" dirty="0" smtClean="0">
                <a:solidFill>
                  <a:prstClr val="black"/>
                </a:solidFill>
                <a:latin typeface="Arial" charset="0"/>
              </a:rPr>
              <a:t>.</a:t>
            </a:r>
            <a:endParaRPr lang="pl-PL" dirty="0">
              <a:solidFill>
                <a:prstClr val="black"/>
              </a:solidFill>
              <a:latin typeface="Arial"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983" y="4509120"/>
            <a:ext cx="28892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08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lgn="just">
              <a:buNone/>
            </a:pPr>
            <a:r>
              <a:rPr lang="pl-PL" sz="2000" dirty="0"/>
              <a:t>3</a:t>
            </a:r>
            <a:r>
              <a:rPr lang="pl-PL" sz="2000" dirty="0" smtClean="0"/>
              <a:t>. Nauczyciele</a:t>
            </a:r>
            <a:r>
              <a:rPr lang="pl-PL" sz="2000" dirty="0"/>
              <a:t>, organizując zajęcia kierowane, biorą pod uwagę możliwości dzieci, ich oczekiwania poznawcze i potrzeby wyrażania swoich stanów emocjonalnych, komunikacji oraz chęci zabawy. </a:t>
            </a:r>
            <a:r>
              <a:rPr lang="pl-PL" sz="2000" u="sng" dirty="0">
                <a:solidFill>
                  <a:srgbClr val="0070C0"/>
                </a:solidFill>
              </a:rPr>
              <a:t>Wykorzystują każdą naturalnie pojawiającą się sytuację edukacyjną prowadzącą do osiągnięcia dojrzałości szkolnej.</a:t>
            </a:r>
            <a:r>
              <a:rPr lang="pl-PL" sz="2000" dirty="0">
                <a:solidFill>
                  <a:srgbClr val="0070C0"/>
                </a:solidFill>
              </a:rPr>
              <a:t> </a:t>
            </a:r>
            <a:endParaRPr lang="pl-PL" sz="2000" dirty="0" smtClean="0">
              <a:solidFill>
                <a:srgbClr val="0070C0"/>
              </a:solidFill>
            </a:endParaRPr>
          </a:p>
          <a:p>
            <a:pPr marL="0" indent="0" algn="just">
              <a:buNone/>
            </a:pPr>
            <a:r>
              <a:rPr lang="pl-PL" sz="2000" dirty="0" smtClean="0"/>
              <a:t>Sytuacje </a:t>
            </a:r>
            <a:r>
              <a:rPr lang="pl-PL" sz="2000" dirty="0"/>
              <a:t>edukacyjne wywołane np. oczekiwaniem poznania liter skutkują zabawami w ich rozpoznawaniu. </a:t>
            </a:r>
            <a:r>
              <a:rPr lang="pl-PL" sz="2000" dirty="0">
                <a:solidFill>
                  <a:srgbClr val="0070C0"/>
                </a:solidFill>
              </a:rPr>
              <a:t>Jeżeli dzieci w sposób naturalny są zainteresowane zabawami prowadzącymi do ćwiczeń czynności złożonych, </a:t>
            </a:r>
            <a:r>
              <a:rPr lang="pl-PL" sz="2000" dirty="0"/>
              <a:t>takich jak </a:t>
            </a:r>
            <a:r>
              <a:rPr lang="pl-PL" sz="2000" i="1" dirty="0"/>
              <a:t>liczenie, czytanie, a nawet pisanie</a:t>
            </a:r>
            <a:r>
              <a:rPr lang="pl-PL" sz="2000" dirty="0"/>
              <a:t>, nauczyciel przygotowuje dzieci do wykonywania tychże czynności zgodnie z </a:t>
            </a:r>
            <a:r>
              <a:rPr lang="pl-PL" sz="2000" dirty="0" smtClean="0"/>
              <a:t>fizjologią i </a:t>
            </a:r>
            <a:r>
              <a:rPr lang="pl-PL" sz="2000" dirty="0"/>
              <a:t>naturą pojawiania się tychże procesów.</a:t>
            </a:r>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85</a:t>
            </a:fld>
            <a:endParaRPr lang="pl-PL" altLang="en-US">
              <a:solidFill>
                <a:prstClr val="black">
                  <a:tint val="75000"/>
                </a:prstClr>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2870" y="4869160"/>
            <a:ext cx="28892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032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a:xfrm>
            <a:off x="506506" y="1556793"/>
            <a:ext cx="8915400" cy="4525963"/>
          </a:xfrm>
        </p:spPr>
        <p:txBody>
          <a:bodyPr/>
          <a:lstStyle/>
          <a:p>
            <a:pPr marL="0" indent="0">
              <a:buNone/>
            </a:pPr>
            <a:r>
              <a:rPr lang="pl-PL" sz="2000" u="sng" dirty="0">
                <a:solidFill>
                  <a:srgbClr val="0070C0"/>
                </a:solidFill>
              </a:rPr>
              <a:t>4</a:t>
            </a:r>
            <a:r>
              <a:rPr lang="pl-PL" sz="2000" u="sng" dirty="0" smtClean="0">
                <a:solidFill>
                  <a:srgbClr val="0070C0"/>
                </a:solidFill>
              </a:rPr>
              <a:t>.  Przedszkole </a:t>
            </a:r>
            <a:r>
              <a:rPr lang="pl-PL" sz="2000" u="sng" dirty="0">
                <a:solidFill>
                  <a:srgbClr val="0070C0"/>
                </a:solidFill>
              </a:rPr>
              <a:t>jest miejscem, w którym poprzez zabawę dziecko poznaje alfabet liter drukowanych. </a:t>
            </a:r>
            <a:endParaRPr lang="pl-PL" sz="2000" u="sng" dirty="0" smtClean="0">
              <a:solidFill>
                <a:srgbClr val="0070C0"/>
              </a:solidFill>
            </a:endParaRPr>
          </a:p>
          <a:p>
            <a:pPr marL="0" indent="0">
              <a:buNone/>
            </a:pPr>
            <a:r>
              <a:rPr lang="pl-PL" sz="2000" dirty="0" smtClean="0"/>
              <a:t>Zabawa </a:t>
            </a:r>
            <a:r>
              <a:rPr lang="pl-PL" sz="2000" dirty="0"/>
              <a:t>rozwija w dziecku oczekiwania poznawcze w tym zakresie i jest najlepszym rozwiązaniem metodycznym, które sprzyja jego rozwojowi. Zabawy przygotowujące do nauki pisania liter prowadzić powinny jedynie do optymalizacji napięcia mięśniowego, ćwiczeń planowania ruchu przy kreśleniu znaków o charakterze </a:t>
            </a:r>
            <a:r>
              <a:rPr lang="pl-PL" sz="2000" dirty="0" err="1"/>
              <a:t>literopodobnym</a:t>
            </a:r>
            <a:r>
              <a:rPr lang="pl-PL" sz="2000" dirty="0"/>
              <a:t>, ćwiczeń czytania liniatury, wodzenia po śladzie i zapisu wybranego znaku graficznego</a:t>
            </a:r>
            <a:r>
              <a:rPr lang="pl-PL" sz="2000" dirty="0" smtClean="0"/>
              <a:t>.</a:t>
            </a:r>
          </a:p>
          <a:p>
            <a:pPr marL="0" indent="0">
              <a:buNone/>
            </a:pPr>
            <a:r>
              <a:rPr lang="pl-PL" sz="2000" dirty="0" smtClean="0"/>
              <a:t> </a:t>
            </a:r>
            <a:r>
              <a:rPr lang="pl-PL" sz="2000" u="sng" dirty="0">
                <a:solidFill>
                  <a:srgbClr val="0070C0"/>
                </a:solidFill>
              </a:rPr>
              <a:t>W trakcie wychowania przedszkolnego dziecko nie uczy się czynności złożonych z udziałem całej grupy, lecz przygotowuje się do nauki czytania i pisania oraz uczestniczy w procesie alfabetyzacji.</a:t>
            </a:r>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86</a:t>
            </a:fld>
            <a:endParaRPr lang="pl-PL" altLang="en-US">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9150" y="5013176"/>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801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buNone/>
            </a:pPr>
            <a:endParaRPr lang="pl-PL" sz="2000" dirty="0" smtClean="0"/>
          </a:p>
          <a:p>
            <a:pPr marL="0" indent="0">
              <a:buNone/>
            </a:pPr>
            <a:r>
              <a:rPr lang="pl-PL" sz="2400" dirty="0" smtClean="0"/>
              <a:t>5. Nauczyciele </a:t>
            </a:r>
            <a:r>
              <a:rPr lang="pl-PL" sz="2400" u="sng" dirty="0">
                <a:solidFill>
                  <a:srgbClr val="0070C0"/>
                </a:solidFill>
              </a:rPr>
              <a:t>diagnozują, obserwują dzieci </a:t>
            </a:r>
            <a:r>
              <a:rPr lang="pl-PL" sz="2400" dirty="0"/>
              <a:t>i twórczo organizują przestrzeń ich rozwoju, włączając do zabaw i doświadczeń przedszkolnych potencjał tkwiący w dzieciach oraz ich zaciekawienie elementami otoczenia</a:t>
            </a:r>
            <a:r>
              <a:rPr lang="pl-PL" sz="2400" dirty="0" smtClean="0"/>
              <a:t>.</a:t>
            </a:r>
            <a:endParaRPr lang="pl-PL" sz="24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87</a:t>
            </a:fld>
            <a:endParaRPr lang="pl-PL" altLang="en-US">
              <a:solidFill>
                <a:prstClr val="black">
                  <a:tint val="75000"/>
                </a:prst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9020" y="3933056"/>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830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buNone/>
            </a:pPr>
            <a:endParaRPr lang="pl-PL" sz="2400" dirty="0" smtClean="0"/>
          </a:p>
          <a:p>
            <a:pPr marL="0" indent="0">
              <a:buNone/>
            </a:pPr>
            <a:r>
              <a:rPr lang="pl-PL" sz="2400" dirty="0" smtClean="0"/>
              <a:t>6. Współczesny </a:t>
            </a:r>
            <a:r>
              <a:rPr lang="pl-PL" sz="2400" dirty="0"/>
              <a:t>przedszkolak funkcjonuje w dynamicznym, szybko zmieniającym się otoczeniu, stąd przedszkole powinno stać się miejscem, w którym </a:t>
            </a:r>
            <a:r>
              <a:rPr lang="pl-PL" sz="2400" u="sng" dirty="0">
                <a:solidFill>
                  <a:srgbClr val="0070C0"/>
                </a:solidFill>
              </a:rPr>
              <a:t>dziecko otrzyma pomoc w jego rozumieniu.</a:t>
            </a:r>
          </a:p>
          <a:p>
            <a:pPr marL="0" indent="0">
              <a:buNone/>
            </a:pPr>
            <a:endParaRPr lang="pl-PL" u="sng" dirty="0">
              <a:solidFill>
                <a:srgbClr val="0070C0"/>
              </a:solidFill>
            </a:endParaRPr>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88</a:t>
            </a:fld>
            <a:endParaRPr lang="pl-PL" altLang="en-US">
              <a:solidFill>
                <a:prstClr val="black">
                  <a:tint val="75000"/>
                </a:prst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5078" y="3861048"/>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19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buNone/>
            </a:pPr>
            <a:endParaRPr lang="pl-PL" sz="2400" dirty="0" smtClean="0"/>
          </a:p>
          <a:p>
            <a:pPr marL="0" indent="0">
              <a:buNone/>
            </a:pPr>
            <a:r>
              <a:rPr lang="pl-PL" sz="2400" dirty="0" smtClean="0"/>
              <a:t>7. Organizacja </a:t>
            </a:r>
            <a:r>
              <a:rPr lang="pl-PL" sz="2400" dirty="0"/>
              <a:t>zabawy, nauki i wypoczynku w przedszkolu oparta jest </a:t>
            </a:r>
            <a:r>
              <a:rPr lang="pl-PL" sz="2400" dirty="0">
                <a:solidFill>
                  <a:srgbClr val="0070C0"/>
                </a:solidFill>
              </a:rPr>
              <a:t>na rytmie dnia, czyli powtarzających się systematycznie fazach,</a:t>
            </a:r>
            <a:r>
              <a:rPr lang="pl-PL" sz="2400" dirty="0"/>
              <a:t> które pozwalają dziecku na stopniowe zrozumienie pojęcia czasu i organizacji oraz dają poczucie bezpieczeństwa </a:t>
            </a:r>
            <a:r>
              <a:rPr lang="pl-PL" sz="2400" dirty="0" smtClean="0"/>
              <a:t>                 i spokoju</a:t>
            </a:r>
            <a:r>
              <a:rPr lang="pl-PL" sz="2400" dirty="0"/>
              <a:t>, zapewniając mu zdrowy rozwój</a:t>
            </a:r>
            <a:r>
              <a:rPr lang="pl-PL" dirty="0"/>
              <a:t>.</a:t>
            </a:r>
          </a:p>
          <a:p>
            <a:pPr marL="0" indent="0">
              <a:buNone/>
            </a:pPr>
            <a:endParaRPr lang="pl-PL" dirty="0"/>
          </a:p>
          <a:p>
            <a:endParaRPr lang="pl-PL" dirty="0"/>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89</a:t>
            </a:fld>
            <a:endParaRPr lang="pl-PL" altLang="en-US">
              <a:solidFill>
                <a:prstClr val="black">
                  <a:tint val="75000"/>
                </a:prst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1139" y="4221088"/>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662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ytuł 1"/>
          <p:cNvSpPr>
            <a:spLocks noGrp="1"/>
          </p:cNvSpPr>
          <p:nvPr>
            <p:ph type="title"/>
          </p:nvPr>
        </p:nvSpPr>
        <p:spPr bwMode="auto"/>
        <p:txBody>
          <a:bodyPr wrap="square" numCol="1" anchorCtr="0" compatLnSpc="1">
            <a:prstTxWarp prst="textNoShape">
              <a:avLst/>
            </a:prstTxWarp>
            <a:normAutofit fontScale="90000"/>
          </a:bodyPr>
          <a:lstStyle/>
          <a:p>
            <a:pPr algn="ctr"/>
            <a:r>
              <a:rPr lang="pl-PL" dirty="0" smtClean="0">
                <a:solidFill>
                  <a:srgbClr val="000099"/>
                </a:solidFill>
                <a:effectLst/>
                <a:latin typeface="Times New Roman" pitchFamily="18" charset="0"/>
                <a:cs typeface="Times New Roman" pitchFamily="18" charset="0"/>
              </a:rPr>
              <a:t> </a:t>
            </a:r>
            <a:r>
              <a:rPr lang="pl-PL" sz="2000" dirty="0" smtClean="0">
                <a:solidFill>
                  <a:srgbClr val="000099"/>
                </a:solidFill>
                <a:effectLst/>
                <a:latin typeface="Times New Roman" pitchFamily="18" charset="0"/>
                <a:cs typeface="Times New Roman" pitchFamily="18" charset="0"/>
              </a:rPr>
              <a:t>Realizacja kontroli </a:t>
            </a:r>
            <a:r>
              <a:rPr lang="pl-PL" sz="2000" dirty="0">
                <a:solidFill>
                  <a:srgbClr val="000099"/>
                </a:solidFill>
                <a:effectLst/>
                <a:latin typeface="Times New Roman" pitchFamily="18" charset="0"/>
                <a:cs typeface="Times New Roman" pitchFamily="18" charset="0"/>
              </a:rPr>
              <a:t>przewidzianych </a:t>
            </a:r>
            <a:r>
              <a:rPr lang="pl-PL" sz="2000" dirty="0" smtClean="0">
                <a:solidFill>
                  <a:srgbClr val="000099"/>
                </a:solidFill>
                <a:effectLst/>
                <a:latin typeface="Times New Roman" pitchFamily="18" charset="0"/>
                <a:cs typeface="Times New Roman" pitchFamily="18" charset="0"/>
              </a:rPr>
              <a:t/>
            </a:r>
            <a:br>
              <a:rPr lang="pl-PL" sz="2000" dirty="0" smtClean="0">
                <a:solidFill>
                  <a:srgbClr val="000099"/>
                </a:solidFill>
                <a:effectLst/>
                <a:latin typeface="Times New Roman" pitchFamily="18" charset="0"/>
                <a:cs typeface="Times New Roman" pitchFamily="18" charset="0"/>
              </a:rPr>
            </a:br>
            <a:r>
              <a:rPr lang="pl-PL" sz="2000" dirty="0" smtClean="0">
                <a:solidFill>
                  <a:srgbClr val="000099"/>
                </a:solidFill>
                <a:effectLst/>
                <a:latin typeface="Times New Roman" pitchFamily="18" charset="0"/>
                <a:cs typeface="Times New Roman" pitchFamily="18" charset="0"/>
              </a:rPr>
              <a:t>w </a:t>
            </a:r>
            <a:r>
              <a:rPr lang="pl-PL" sz="2000" dirty="0">
                <a:solidFill>
                  <a:srgbClr val="000099"/>
                </a:solidFill>
                <a:effectLst/>
                <a:latin typeface="Times New Roman" pitchFamily="18" charset="0"/>
                <a:cs typeface="Times New Roman" pitchFamily="18" charset="0"/>
              </a:rPr>
              <a:t>planie nadzoru pedagogicznego Lubuskiego Kuratora </a:t>
            </a:r>
            <a:r>
              <a:rPr lang="pl-PL" sz="2000" dirty="0" smtClean="0">
                <a:solidFill>
                  <a:srgbClr val="000099"/>
                </a:solidFill>
                <a:effectLst/>
                <a:latin typeface="Times New Roman" pitchFamily="18" charset="0"/>
                <a:cs typeface="Times New Roman" pitchFamily="18" charset="0"/>
              </a:rPr>
              <a:t>Oświaty </a:t>
            </a:r>
            <a:br>
              <a:rPr lang="pl-PL" sz="2000" dirty="0" smtClean="0">
                <a:solidFill>
                  <a:srgbClr val="000099"/>
                </a:solidFill>
                <a:effectLst/>
                <a:latin typeface="Times New Roman" pitchFamily="18" charset="0"/>
                <a:cs typeface="Times New Roman" pitchFamily="18" charset="0"/>
              </a:rPr>
            </a:br>
            <a:r>
              <a:rPr lang="pl-PL" sz="2000" dirty="0" smtClean="0">
                <a:solidFill>
                  <a:srgbClr val="000099"/>
                </a:solidFill>
                <a:effectLst/>
                <a:latin typeface="Times New Roman" pitchFamily="18" charset="0"/>
                <a:cs typeface="Times New Roman" pitchFamily="18" charset="0"/>
              </a:rPr>
              <a:t>w roku szkolnym 2016/2017</a:t>
            </a:r>
          </a:p>
        </p:txBody>
      </p:sp>
      <p:sp>
        <p:nvSpPr>
          <p:cNvPr id="94211" name="Symbol zastępczy zawartości 2"/>
          <p:cNvSpPr>
            <a:spLocks noGrp="1"/>
          </p:cNvSpPr>
          <p:nvPr>
            <p:ph idx="1"/>
          </p:nvPr>
        </p:nvSpPr>
        <p:spPr>
          <a:xfrm>
            <a:off x="0" y="1340768"/>
            <a:ext cx="9596438" cy="4286250"/>
          </a:xfrm>
        </p:spPr>
        <p:txBody>
          <a:bodyPr/>
          <a:lstStyle/>
          <a:p>
            <a:pPr marL="0" indent="0" algn="just"/>
            <a:endParaRPr lang="pl-PL" sz="1600" dirty="0">
              <a:latin typeface="Times New Roman" pitchFamily="18" charset="0"/>
              <a:cs typeface="Times New Roman" pitchFamily="18" charset="0"/>
            </a:endParaRPr>
          </a:p>
          <a:p>
            <a:pPr algn="just">
              <a:buFont typeface="Arial" charset="0"/>
              <a:buNone/>
              <a:defRPr/>
            </a:pPr>
            <a:endParaRPr lang="pl-PL" sz="800" b="1" u="sng"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2000" b="1" dirty="0" smtClean="0">
              <a:latin typeface="Times New Roman" pitchFamily="18" charset="0"/>
              <a:cs typeface="Times New Roman" pitchFamily="18" charset="0"/>
            </a:endParaRPr>
          </a:p>
          <a:p>
            <a:pPr marL="457200" indent="-457200" algn="just">
              <a:buFont typeface="Arial" charset="0"/>
              <a:buNone/>
              <a:defRPr/>
            </a:pPr>
            <a:endParaRPr lang="pl-PL" sz="800" b="1" u="sng" dirty="0" smtClean="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a:p>
            <a:pPr algn="just">
              <a:buFont typeface="Arial" charset="0"/>
              <a:buNone/>
              <a:defRPr/>
            </a:pPr>
            <a:endParaRPr lang="pl-PL" sz="2000" b="1" dirty="0" smtClean="0">
              <a:latin typeface="Times New Roman" pitchFamily="18" charset="0"/>
              <a:cs typeface="Times New Roman" pitchFamily="18" charset="0"/>
            </a:endParaRPr>
          </a:p>
          <a:p>
            <a:pPr algn="just">
              <a:buFont typeface="Arial" charset="0"/>
              <a:buNone/>
              <a:defRPr/>
            </a:pPr>
            <a:endParaRPr lang="pl-PL" sz="2000" b="1" dirty="0">
              <a:latin typeface="Times New Roman" pitchFamily="18" charset="0"/>
              <a:cs typeface="Times New Roman" pitchFamily="18" charset="0"/>
            </a:endParaRPr>
          </a:p>
        </p:txBody>
      </p:sp>
      <p:sp>
        <p:nvSpPr>
          <p:cNvPr id="4" name="Symbol zastępczy numeru slajdu 3"/>
          <p:cNvSpPr>
            <a:spLocks noGrp="1"/>
          </p:cNvSpPr>
          <p:nvPr>
            <p:ph type="sldNum" sz="quarter" idx="12"/>
          </p:nvPr>
        </p:nvSpPr>
        <p:spPr/>
        <p:txBody>
          <a:bodyPr/>
          <a:lstStyle/>
          <a:p>
            <a:pPr>
              <a:defRPr/>
            </a:pPr>
            <a:fld id="{FA9DB073-DDEF-4281-887B-67B316609F0A}" type="slidenum">
              <a:rPr lang="pl-PL" smtClean="0"/>
              <a:pPr>
                <a:defRPr/>
              </a:pPr>
              <a:t>9</a:t>
            </a:fld>
            <a:endParaRPr lang="pl-PL"/>
          </a:p>
        </p:txBody>
      </p:sp>
      <p:graphicFrame>
        <p:nvGraphicFramePr>
          <p:cNvPr id="5" name="Tabela 4"/>
          <p:cNvGraphicFramePr>
            <a:graphicFrameLocks noGrp="1"/>
          </p:cNvGraphicFramePr>
          <p:nvPr>
            <p:extLst>
              <p:ext uri="{D42A27DB-BD31-4B8C-83A1-F6EECF244321}">
                <p14:modId xmlns:p14="http://schemas.microsoft.com/office/powerpoint/2010/main" val="1659593425"/>
              </p:ext>
            </p:extLst>
          </p:nvPr>
        </p:nvGraphicFramePr>
        <p:xfrm>
          <a:off x="0" y="1340769"/>
          <a:ext cx="9906000" cy="5569889"/>
        </p:xfrm>
        <a:graphic>
          <a:graphicData uri="http://schemas.openxmlformats.org/drawingml/2006/table">
            <a:tbl>
              <a:tblPr/>
              <a:tblGrid>
                <a:gridCol w="974558"/>
                <a:gridCol w="6942771"/>
                <a:gridCol w="780087"/>
                <a:gridCol w="1208584"/>
              </a:tblGrid>
              <a:tr h="410801">
                <a:tc gridSpan="2">
                  <a:txBody>
                    <a:bodyPr/>
                    <a:lstStyle/>
                    <a:p>
                      <a:pPr algn="ctr" rtl="0" fontAlgn="ctr"/>
                      <a:r>
                        <a:rPr lang="pl-PL" sz="1600" b="1" i="0" u="none" strike="noStrike" dirty="0">
                          <a:solidFill>
                            <a:srgbClr val="000000"/>
                          </a:solidFill>
                          <a:effectLst/>
                          <a:latin typeface="Times New Roman" panose="02020603050405020304" pitchFamily="18" charset="0"/>
                          <a:cs typeface="Times New Roman" panose="02020603050405020304" pitchFamily="18" charset="0"/>
                        </a:rPr>
                        <a:t>Temat kontroli</a:t>
                      </a:r>
                    </a:p>
                  </a:txBody>
                  <a:tcPr marL="7143" marR="7143"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9C9"/>
                    </a:solidFill>
                  </a:tcPr>
                </a:tc>
                <a:tc hMerge="1">
                  <a:txBody>
                    <a:bodyPr/>
                    <a:lstStyle/>
                    <a:p>
                      <a:endParaRPr lang="pl-PL"/>
                    </a:p>
                  </a:txBody>
                  <a:tcPr/>
                </a:tc>
                <a:tc>
                  <a:txBody>
                    <a:bodyPr/>
                    <a:lstStyle/>
                    <a:p>
                      <a:pPr algn="ctr" rtl="0" fontAlgn="ctr"/>
                      <a:r>
                        <a:rPr lang="pl-PL" sz="1600" b="1" i="0" u="none" strike="noStrike" dirty="0">
                          <a:solidFill>
                            <a:srgbClr val="000000"/>
                          </a:solidFill>
                          <a:effectLst/>
                          <a:latin typeface="Times New Roman" panose="02020603050405020304" pitchFamily="18" charset="0"/>
                          <a:cs typeface="Times New Roman" panose="02020603050405020304" pitchFamily="18" charset="0"/>
                        </a:rPr>
                        <a:t>Plan</a:t>
                      </a:r>
                    </a:p>
                  </a:txBody>
                  <a:tcPr marL="7143" marR="7143"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9C9"/>
                    </a:solidFill>
                  </a:tcPr>
                </a:tc>
                <a:tc>
                  <a:txBody>
                    <a:bodyPr/>
                    <a:lstStyle/>
                    <a:p>
                      <a:pPr algn="ctr" rtl="0" fontAlgn="ctr"/>
                      <a:r>
                        <a:rPr lang="pl-PL" sz="1600" b="1" i="0" u="none" strike="noStrike" dirty="0">
                          <a:solidFill>
                            <a:srgbClr val="000000"/>
                          </a:solidFill>
                          <a:effectLst/>
                          <a:latin typeface="Times New Roman" panose="02020603050405020304" pitchFamily="18" charset="0"/>
                          <a:cs typeface="Times New Roman" panose="02020603050405020304" pitchFamily="18" charset="0"/>
                        </a:rPr>
                        <a:t>Wykonanie</a:t>
                      </a:r>
                    </a:p>
                  </a:txBody>
                  <a:tcPr marL="7143" marR="7143" marT="65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9C9"/>
                    </a:solidFill>
                  </a:tcPr>
                </a:tc>
              </a:tr>
              <a:tr h="309279">
                <a:tc>
                  <a:txBody>
                    <a:bodyPr/>
                    <a:lstStyle/>
                    <a:p>
                      <a:pPr>
                        <a:lnSpc>
                          <a:spcPct val="115000"/>
                        </a:lnSpc>
                        <a:spcAft>
                          <a:spcPts val="0"/>
                        </a:spcAft>
                      </a:pPr>
                      <a:r>
                        <a:rPr lang="pl-PL" sz="1400" b="1" dirty="0" smtClean="0">
                          <a:solidFill>
                            <a:srgbClr val="000000"/>
                          </a:solidFill>
                          <a:effectLst/>
                          <a:latin typeface="Times New Roman" panose="02020603050405020304" pitchFamily="18" charset="0"/>
                          <a:ea typeface="Times New Roman"/>
                          <a:cs typeface="Times New Roman" panose="02020603050405020304" pitchFamily="18" charset="0"/>
                        </a:rPr>
                        <a:t>Temat 1:</a:t>
                      </a:r>
                      <a:endParaRPr lang="pl-PL" sz="1400" dirty="0">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pl-PL" sz="1800" b="1" kern="1200" dirty="0" smtClean="0">
                          <a:solidFill>
                            <a:srgbClr val="0000EE"/>
                          </a:solidFill>
                          <a:effectLst/>
                          <a:latin typeface="Times New Roman" panose="02020603050405020304" pitchFamily="18" charset="0"/>
                          <a:ea typeface="+mn-ea"/>
                          <a:cs typeface="Times New Roman" panose="02020603050405020304" pitchFamily="18" charset="0"/>
                        </a:rPr>
                        <a:t>Prawidłowość organizacji i funkcjonowania biblioteki szkolnej.</a:t>
                      </a:r>
                    </a:p>
                  </a:txBody>
                  <a:tcPr marL="74295" marR="742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156</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156</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81843">
                <a:tc>
                  <a:txBody>
                    <a:bodyPr/>
                    <a:lstStyle/>
                    <a:p>
                      <a:pPr>
                        <a:lnSpc>
                          <a:spcPct val="115000"/>
                        </a:lnSpc>
                        <a:spcAft>
                          <a:spcPts val="0"/>
                        </a:spcAft>
                      </a:pPr>
                      <a:endParaRPr lang="pl-PL" sz="1600" dirty="0">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Kontrolą objęto</a:t>
                      </a:r>
                      <a:r>
                        <a:rPr lang="pl-PL" sz="1800" kern="1200" baseline="0" dirty="0" smtClean="0">
                          <a:solidFill>
                            <a:schemeClr val="tx1"/>
                          </a:solidFill>
                          <a:effectLst/>
                          <a:latin typeface="Times New Roman" panose="02020603050405020304" pitchFamily="18" charset="0"/>
                          <a:ea typeface="+mn-ea"/>
                          <a:cs typeface="Times New Roman" panose="02020603050405020304" pitchFamily="18" charset="0"/>
                        </a:rPr>
                        <a:t>:</a:t>
                      </a: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 </a:t>
                      </a:r>
                    </a:p>
                  </a:txBody>
                  <a:tcPr marL="74295" marR="742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endParaRPr lang="pl-PL"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endParaRPr lang="pl-PL"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597311">
                <a:tc>
                  <a:txBody>
                    <a:bodyPr/>
                    <a:lstStyle/>
                    <a:p>
                      <a:pPr>
                        <a:lnSpc>
                          <a:spcPct val="115000"/>
                        </a:lnSpc>
                        <a:spcAft>
                          <a:spcPts val="0"/>
                        </a:spcAft>
                      </a:pPr>
                      <a:endParaRPr lang="pl-PL" sz="1600" dirty="0">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just" defTabSz="914400" rtl="0" eaLnBrk="1" fontAlgn="auto" latinLnBrk="0" hangingPunct="1">
                        <a:lnSpc>
                          <a:spcPct val="115000"/>
                        </a:lnSpc>
                        <a:spcBef>
                          <a:spcPts val="0"/>
                        </a:spcBef>
                        <a:spcAft>
                          <a:spcPts val="0"/>
                        </a:spcAft>
                        <a:buClr>
                          <a:srgbClr val="FF0000"/>
                        </a:buClr>
                        <a:buSzTx/>
                        <a:buFont typeface="Wingdings" panose="05000000000000000000" pitchFamily="2" charset="2"/>
                        <a:buChar char="§"/>
                        <a:tabLst/>
                        <a:defRPr/>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77 szkół podstawowych, </a:t>
                      </a:r>
                    </a:p>
                    <a:p>
                      <a:pPr marL="285750" marR="0" indent="-285750" algn="just" defTabSz="914400" rtl="0" eaLnBrk="1" fontAlgn="auto" latinLnBrk="0" hangingPunct="1">
                        <a:lnSpc>
                          <a:spcPct val="115000"/>
                        </a:lnSpc>
                        <a:spcBef>
                          <a:spcPts val="0"/>
                        </a:spcBef>
                        <a:spcAft>
                          <a:spcPts val="0"/>
                        </a:spcAft>
                        <a:buClr>
                          <a:srgbClr val="FF0000"/>
                        </a:buClr>
                        <a:buSzTx/>
                        <a:buFont typeface="Wingdings" panose="05000000000000000000" pitchFamily="2" charset="2"/>
                        <a:buChar char="§"/>
                        <a:tabLst/>
                        <a:defRPr/>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41</a:t>
                      </a:r>
                      <a:r>
                        <a:rPr lang="pl-PL" sz="1800" kern="1200" baseline="0" dirty="0" smtClean="0">
                          <a:solidFill>
                            <a:schemeClr val="tx1"/>
                          </a:solidFill>
                          <a:effectLst/>
                          <a:latin typeface="Times New Roman" panose="02020603050405020304" pitchFamily="18" charset="0"/>
                          <a:ea typeface="+mn-ea"/>
                          <a:cs typeface="Times New Roman" panose="02020603050405020304" pitchFamily="18" charset="0"/>
                        </a:rPr>
                        <a:t> g</a:t>
                      </a: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imnazjów,</a:t>
                      </a:r>
                    </a:p>
                    <a:p>
                      <a:pPr marL="285750" marR="0" indent="-285750" algn="just" defTabSz="914400" rtl="0" eaLnBrk="1" fontAlgn="auto" latinLnBrk="0" hangingPunct="1">
                        <a:lnSpc>
                          <a:spcPct val="115000"/>
                        </a:lnSpc>
                        <a:spcBef>
                          <a:spcPts val="0"/>
                        </a:spcBef>
                        <a:spcAft>
                          <a:spcPts val="0"/>
                        </a:spcAft>
                        <a:buClr>
                          <a:srgbClr val="FF0000"/>
                        </a:buClr>
                        <a:buSzTx/>
                        <a:buFont typeface="Wingdings" panose="05000000000000000000" pitchFamily="2" charset="2"/>
                        <a:buChar char="§"/>
                        <a:tabLst/>
                        <a:defRPr/>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12 liceów ogólnokształcących,</a:t>
                      </a:r>
                    </a:p>
                    <a:p>
                      <a:pPr marL="285750" marR="0" indent="-285750" algn="just" defTabSz="914400" rtl="0" eaLnBrk="1" fontAlgn="auto" latinLnBrk="0" hangingPunct="1">
                        <a:lnSpc>
                          <a:spcPct val="115000"/>
                        </a:lnSpc>
                        <a:spcBef>
                          <a:spcPts val="0"/>
                        </a:spcBef>
                        <a:spcAft>
                          <a:spcPts val="0"/>
                        </a:spcAft>
                        <a:buClr>
                          <a:srgbClr val="FF0000"/>
                        </a:buClr>
                        <a:buSzTx/>
                        <a:buFont typeface="Wingdings" panose="05000000000000000000" pitchFamily="2" charset="2"/>
                        <a:buChar char="§"/>
                        <a:tabLst/>
                        <a:defRPr/>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13 techników,</a:t>
                      </a:r>
                    </a:p>
                    <a:p>
                      <a:pPr marL="285750" marR="0" indent="-285750" algn="just" defTabSz="914400" rtl="0" eaLnBrk="1" fontAlgn="auto" latinLnBrk="0" hangingPunct="1">
                        <a:lnSpc>
                          <a:spcPct val="115000"/>
                        </a:lnSpc>
                        <a:spcBef>
                          <a:spcPts val="0"/>
                        </a:spcBef>
                        <a:spcAft>
                          <a:spcPts val="0"/>
                        </a:spcAft>
                        <a:buClr>
                          <a:srgbClr val="FF0000"/>
                        </a:buClr>
                        <a:buSzTx/>
                        <a:buFont typeface="Wingdings" panose="05000000000000000000" pitchFamily="2" charset="2"/>
                        <a:buChar char="§"/>
                        <a:tabLst/>
                        <a:defRPr/>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13 zasadniczych szkół zawodowych. </a:t>
                      </a:r>
                    </a:p>
                  </a:txBody>
                  <a:tcPr marL="74295" marR="742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pl-PL"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pl-PL"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8028">
                <a:tc>
                  <a:txBody>
                    <a:bodyPr/>
                    <a:lstStyle/>
                    <a:p>
                      <a:pPr>
                        <a:lnSpc>
                          <a:spcPct val="115000"/>
                        </a:lnSpc>
                        <a:spcAft>
                          <a:spcPts val="0"/>
                        </a:spcAft>
                      </a:pPr>
                      <a:r>
                        <a:rPr lang="pl-PL" sz="1400" b="1" dirty="0" smtClean="0">
                          <a:solidFill>
                            <a:srgbClr val="000000"/>
                          </a:solidFill>
                          <a:effectLst/>
                          <a:latin typeface="Times New Roman" panose="02020603050405020304" pitchFamily="18" charset="0"/>
                          <a:ea typeface="Times New Roman"/>
                          <a:cs typeface="Times New Roman" panose="02020603050405020304" pitchFamily="18" charset="0"/>
                        </a:rPr>
                        <a:t>Temat 2:</a:t>
                      </a:r>
                      <a:endParaRPr lang="pl-PL" sz="1400" dirty="0">
                        <a:effectLst/>
                        <a:latin typeface="Times New Roman" panose="02020603050405020304" pitchFamily="18" charset="0"/>
                        <a:ea typeface="Times New Roman"/>
                        <a:cs typeface="Times New Roman" panose="02020603050405020304" pitchFamily="18" charset="0"/>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pl-PL" sz="1800" b="1" kern="1200" dirty="0" smtClean="0">
                          <a:solidFill>
                            <a:srgbClr val="0000EE"/>
                          </a:solidFill>
                          <a:effectLst/>
                          <a:latin typeface="Times New Roman" panose="02020603050405020304" pitchFamily="18" charset="0"/>
                          <a:ea typeface="+mn-ea"/>
                          <a:cs typeface="Times New Roman" panose="02020603050405020304" pitchFamily="18" charset="0"/>
                        </a:rPr>
                        <a:t>Realizacja kształcenia dualnego w ramach praktycznej nauki zawodu.</a:t>
                      </a:r>
                      <a:endParaRPr lang="pl-PL" sz="1600" b="1" dirty="0">
                        <a:solidFill>
                          <a:srgbClr val="0000EE"/>
                        </a:solidFill>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20</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20</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50387">
                <a:tc>
                  <a:txBody>
                    <a:bodyPr/>
                    <a:lstStyle/>
                    <a:p>
                      <a:pPr>
                        <a:lnSpc>
                          <a:spcPct val="115000"/>
                        </a:lnSpc>
                        <a:spcAft>
                          <a:spcPts val="0"/>
                        </a:spcAft>
                      </a:pPr>
                      <a:endParaRPr lang="pl-PL" sz="1600" dirty="0">
                        <a:effectLst/>
                        <a:latin typeface="Times New Roman" panose="02020603050405020304" pitchFamily="18" charset="0"/>
                        <a:ea typeface="Times New Roman"/>
                        <a:cs typeface="Times New Roman" panose="02020603050405020304" pitchFamily="18" charset="0"/>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Kontrolą objęto</a:t>
                      </a:r>
                      <a:r>
                        <a:rPr lang="pl-PL" sz="1800" kern="1200" baseline="0" dirty="0" smtClean="0">
                          <a:solidFill>
                            <a:schemeClr val="tx1"/>
                          </a:solidFill>
                          <a:effectLst/>
                          <a:latin typeface="Times New Roman" panose="02020603050405020304" pitchFamily="18" charset="0"/>
                          <a:ea typeface="+mn-ea"/>
                          <a:cs typeface="Times New Roman" panose="02020603050405020304" pitchFamily="18" charset="0"/>
                        </a:rPr>
                        <a:t>:</a:t>
                      </a: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 </a:t>
                      </a:r>
                    </a:p>
                  </a:txBody>
                  <a:tcPr marL="74295" marR="742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endParaRPr lang="pl-PL"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ctr"/>
                      <a:endParaRPr lang="pl-PL"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350387">
                <a:tc>
                  <a:txBody>
                    <a:bodyPr/>
                    <a:lstStyle/>
                    <a:p>
                      <a:pPr>
                        <a:lnSpc>
                          <a:spcPct val="115000"/>
                        </a:lnSpc>
                        <a:spcAft>
                          <a:spcPts val="0"/>
                        </a:spcAft>
                      </a:pPr>
                      <a:endParaRPr lang="pl-PL" sz="1600" dirty="0">
                        <a:effectLst/>
                        <a:latin typeface="Times New Roman" panose="02020603050405020304" pitchFamily="18" charset="0"/>
                        <a:ea typeface="Times New Roman"/>
                        <a:cs typeface="Times New Roman" panose="02020603050405020304" pitchFamily="18" charset="0"/>
                      </a:endParaRPr>
                    </a:p>
                  </a:txBody>
                  <a:tcPr marL="74295" marR="74295" marT="0" marB="0">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just" defTabSz="914400" rtl="0" eaLnBrk="1" fontAlgn="auto" latinLnBrk="0" hangingPunct="1">
                        <a:lnSpc>
                          <a:spcPct val="115000"/>
                        </a:lnSpc>
                        <a:spcBef>
                          <a:spcPts val="0"/>
                        </a:spcBef>
                        <a:spcAft>
                          <a:spcPts val="0"/>
                        </a:spcAft>
                        <a:buClr>
                          <a:srgbClr val="FF0000"/>
                        </a:buClr>
                        <a:buSzTx/>
                        <a:buFont typeface="Wingdings" panose="05000000000000000000" pitchFamily="2" charset="2"/>
                        <a:buChar char="§"/>
                        <a:tabLst/>
                        <a:defRPr/>
                      </a:pPr>
                      <a:r>
                        <a:rPr lang="pl-PL" sz="1800" dirty="0" smtClean="0">
                          <a:effectLst/>
                          <a:latin typeface="Times New Roman" panose="02020603050405020304" pitchFamily="18" charset="0"/>
                          <a:ea typeface="Times New Roman"/>
                          <a:cs typeface="Times New Roman" panose="02020603050405020304" pitchFamily="18" charset="0"/>
                        </a:rPr>
                        <a:t>3 technika, w tym 2 technika </a:t>
                      </a: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w których realizowano kształcenie dualne,</a:t>
                      </a:r>
                    </a:p>
                    <a:p>
                      <a:pPr marL="285750" marR="0" indent="-285750" algn="just" defTabSz="914400" rtl="0" eaLnBrk="1" fontAlgn="auto" latinLnBrk="0" hangingPunct="1">
                        <a:lnSpc>
                          <a:spcPct val="115000"/>
                        </a:lnSpc>
                        <a:spcBef>
                          <a:spcPts val="0"/>
                        </a:spcBef>
                        <a:spcAft>
                          <a:spcPts val="0"/>
                        </a:spcAft>
                        <a:buClr>
                          <a:srgbClr val="FF0000"/>
                        </a:buClr>
                        <a:buSzTx/>
                        <a:buFont typeface="Wingdings" panose="05000000000000000000" pitchFamily="2" charset="2"/>
                        <a:buChar char="§"/>
                        <a:tabLst/>
                        <a:defRPr/>
                      </a:pPr>
                      <a:r>
                        <a:rPr lang="pl-PL" sz="1800" kern="1200" dirty="0" smtClean="0">
                          <a:solidFill>
                            <a:schemeClr val="tx1"/>
                          </a:solidFill>
                          <a:effectLst/>
                          <a:latin typeface="Times New Roman" panose="02020603050405020304" pitchFamily="18" charset="0"/>
                          <a:ea typeface="+mn-ea"/>
                          <a:cs typeface="Times New Roman" panose="02020603050405020304" pitchFamily="18" charset="0"/>
                        </a:rPr>
                        <a:t>17 zasadniczych szkół zawodowych, w których realizowano kształcenie dualne.</a:t>
                      </a:r>
                      <a:endParaRPr lang="pl-PL" sz="1800" dirty="0">
                        <a:effectLst/>
                        <a:latin typeface="Times New Roman" panose="02020603050405020304" pitchFamily="18" charset="0"/>
                        <a:ea typeface="Times New Roman"/>
                        <a:cs typeface="Times New Roman" panose="02020603050405020304" pitchFamily="18" charset="0"/>
                      </a:endParaRPr>
                    </a:p>
                  </a:txBody>
                  <a:tcPr marL="74295" marR="74295"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pl-PL"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pl-PL"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07617">
                <a:tc gridSpan="2">
                  <a:txBody>
                    <a:bodyPr/>
                    <a:lstStyle/>
                    <a:p>
                      <a:pPr marL="0" indent="5830888" algn="ctr" fontAlgn="b"/>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Razem:      </a:t>
                      </a:r>
                      <a:r>
                        <a:rPr lang="pl-PL" sz="1800" b="1" i="0" u="none" strike="noStrike" dirty="0" smtClean="0">
                          <a:solidFill>
                            <a:srgbClr val="000000"/>
                          </a:solidFill>
                          <a:effectLst/>
                          <a:latin typeface="Times New Roman" panose="02020603050405020304" pitchFamily="18" charset="0"/>
                          <a:cs typeface="Times New Roman" panose="02020603050405020304" pitchFamily="18" charset="0"/>
                        </a:rPr>
                        <a:t>     </a:t>
                      </a:r>
                      <a:endParaRPr lang="pl-PL"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l-PL"/>
                    </a:p>
                  </a:txBody>
                  <a:tcPr/>
                </a:tc>
                <a:tc>
                  <a:txBody>
                    <a:bodyPr/>
                    <a:lstStyle/>
                    <a:p>
                      <a:pPr algn="ctr" fontAlgn="ctr"/>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176</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l-PL" sz="2000" b="1" i="0" u="none" strike="noStrike" dirty="0" smtClean="0">
                          <a:solidFill>
                            <a:srgbClr val="000000"/>
                          </a:solidFill>
                          <a:effectLst/>
                          <a:latin typeface="Times New Roman" panose="02020603050405020304" pitchFamily="18" charset="0"/>
                          <a:cs typeface="Times New Roman" panose="02020603050405020304" pitchFamily="18" charset="0"/>
                        </a:rPr>
                        <a:t>176</a:t>
                      </a:r>
                      <a:endParaRPr lang="pl-PL"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3" marR="7143" marT="65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58840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buNone/>
            </a:pPr>
            <a:r>
              <a:rPr lang="pl-PL" sz="2000" dirty="0"/>
              <a:t>8</a:t>
            </a:r>
            <a:r>
              <a:rPr lang="pl-PL" sz="2000" dirty="0" smtClean="0"/>
              <a:t>. </a:t>
            </a:r>
            <a:r>
              <a:rPr lang="pl-PL" sz="2400" dirty="0" smtClean="0"/>
              <a:t>Pobyt </a:t>
            </a:r>
            <a:r>
              <a:rPr lang="pl-PL" sz="2400" dirty="0"/>
              <a:t>w przedszkolu jest </a:t>
            </a:r>
            <a:r>
              <a:rPr lang="pl-PL" sz="2400" u="sng" dirty="0">
                <a:solidFill>
                  <a:srgbClr val="0070C0"/>
                </a:solidFill>
              </a:rPr>
              <a:t>czasem wypełnionym zabawą</a:t>
            </a:r>
            <a:r>
              <a:rPr lang="pl-PL" sz="2400" dirty="0"/>
              <a:t>, która </a:t>
            </a:r>
            <a:r>
              <a:rPr lang="pl-PL" sz="2400" u="sng" dirty="0">
                <a:solidFill>
                  <a:srgbClr val="0070C0"/>
                </a:solidFill>
              </a:rPr>
              <a:t>pod okiem specjalistów </a:t>
            </a:r>
            <a:r>
              <a:rPr lang="pl-PL" sz="2400" dirty="0"/>
              <a:t>tworzy pole doświadczeń rozwojowych budujących dojrzałość szkolną. Nauczyciele zwracają uwagę na konieczność </a:t>
            </a:r>
            <a:r>
              <a:rPr lang="pl-PL" sz="2400" u="sng" dirty="0">
                <a:solidFill>
                  <a:srgbClr val="0070C0"/>
                </a:solidFill>
              </a:rPr>
              <a:t>tworzenia stosownych nawyków ruchowych u dzieci</a:t>
            </a:r>
            <a:r>
              <a:rPr lang="pl-PL" sz="2400" dirty="0"/>
              <a:t>, które będą niezbędne, aby rozpocząć naukę w szkole, a także na rolę poznawania wielozmysłowego. </a:t>
            </a:r>
            <a:endParaRPr lang="pl-PL" sz="2400" dirty="0" smtClean="0"/>
          </a:p>
          <a:p>
            <a:pPr marL="0" indent="0">
              <a:buNone/>
            </a:pPr>
            <a:r>
              <a:rPr lang="pl-PL" sz="2400" dirty="0" smtClean="0"/>
              <a:t>Szczególne </a:t>
            </a:r>
            <a:r>
              <a:rPr lang="pl-PL" sz="2400" dirty="0"/>
              <a:t>znaczenie dla budowy dojrzałości szkolnej mają </a:t>
            </a:r>
            <a:r>
              <a:rPr lang="pl-PL" sz="2400" u="sng" dirty="0">
                <a:solidFill>
                  <a:srgbClr val="0070C0"/>
                </a:solidFill>
              </a:rPr>
              <a:t>zajęcia rytmiki</a:t>
            </a:r>
            <a:r>
              <a:rPr lang="pl-PL" sz="2400" dirty="0"/>
              <a:t>, które powinny być prowadzone w każdej grupie wiekowej </a:t>
            </a:r>
            <a:r>
              <a:rPr lang="pl-PL" sz="2400" u="sng" dirty="0">
                <a:solidFill>
                  <a:srgbClr val="0070C0"/>
                </a:solidFill>
              </a:rPr>
              <a:t>oraz gimnastyki, </a:t>
            </a:r>
            <a:r>
              <a:rPr lang="pl-PL" sz="2400" dirty="0"/>
              <a:t>ze szczególnym uwzględnieniem ćwiczeń zapobiegających wadom postawy</a:t>
            </a:r>
            <a:r>
              <a:rPr lang="pl-PL" sz="2400" dirty="0" smtClean="0"/>
              <a:t>.</a:t>
            </a:r>
          </a:p>
          <a:p>
            <a:endParaRPr lang="pl-PL" sz="24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90</a:t>
            </a:fld>
            <a:endParaRPr lang="pl-PL" altLang="en-US">
              <a:solidFill>
                <a:prstClr val="black">
                  <a:tint val="75000"/>
                </a:prst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9192" y="5053508"/>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440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pPr marL="0" indent="0">
              <a:buNone/>
            </a:pPr>
            <a:endParaRPr lang="pl-PL" sz="2400" dirty="0" smtClean="0"/>
          </a:p>
          <a:p>
            <a:pPr marL="0" indent="0">
              <a:buNone/>
            </a:pPr>
            <a:r>
              <a:rPr lang="pl-PL" sz="2400" dirty="0" smtClean="0"/>
              <a:t>9.Nauczyciele </a:t>
            </a:r>
            <a:r>
              <a:rPr lang="pl-PL" sz="2400" u="sng" dirty="0">
                <a:solidFill>
                  <a:srgbClr val="0070C0"/>
                </a:solidFill>
              </a:rPr>
              <a:t>systematycznie informują rodziców o postępach w rozwoju ich dziecka, </a:t>
            </a:r>
            <a:r>
              <a:rPr lang="pl-PL" sz="2400" dirty="0"/>
              <a:t>zachęcają do współpracy w realizacji programu wychowania przedszkolnego oraz opracowują diagnozę dojrzałości szkolnej dla tych dzieci, które w danym roku mają rozpocząć naukę w szkole.</a:t>
            </a:r>
          </a:p>
          <a:p>
            <a:pPr marL="0" indent="0">
              <a:buNone/>
            </a:pPr>
            <a:endParaRPr lang="pl-PL" dirty="0"/>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91</a:t>
            </a:fld>
            <a:endParaRPr lang="pl-PL" altLang="en-US">
              <a:solidFill>
                <a:prstClr val="black">
                  <a:tint val="75000"/>
                </a:prstClr>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7026" y="4293096"/>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576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lgn="just">
              <a:buNone/>
            </a:pPr>
            <a:r>
              <a:rPr lang="pl-PL" sz="1800" u="sng" dirty="0" smtClean="0">
                <a:solidFill>
                  <a:srgbClr val="0070C0"/>
                </a:solidFill>
              </a:rPr>
              <a:t>10. Przygotowanie </a:t>
            </a:r>
            <a:r>
              <a:rPr lang="pl-PL" sz="1800" u="sng" dirty="0">
                <a:solidFill>
                  <a:srgbClr val="0070C0"/>
                </a:solidFill>
              </a:rPr>
              <a:t>dzieci do posługiwania się językiem obcym nowożytnym powinno być włączone w różne działania realizowane w ramach programu wychowania przedszkolnego i powinno odbywać się przede wszystkim w formie zabawy</a:t>
            </a:r>
            <a:r>
              <a:rPr lang="pl-PL" sz="1800" dirty="0"/>
              <a:t>. </a:t>
            </a:r>
            <a:endParaRPr lang="pl-PL" sz="1800" dirty="0" smtClean="0"/>
          </a:p>
          <a:p>
            <a:pPr marL="0" indent="0" algn="just">
              <a:buNone/>
            </a:pPr>
            <a:r>
              <a:rPr lang="pl-PL" sz="1800" dirty="0" smtClean="0"/>
              <a:t>Należy </a:t>
            </a:r>
            <a:r>
              <a:rPr lang="pl-PL" sz="1800" dirty="0"/>
              <a:t>stworzyć warunki umożliwiające dzieciom osłuchanie się z językiem obcym w różnych sytuacjach życia codziennego. Może to zostać zrealizowane m.in. poprzez kierowanie do dzieci bardzo prostych poleceń w języku obcym w toku różnych zajęć i zabaw, wspólną lekturę książeczek dla dzieci w języku obcym, włączanie do zajęć rymowanek, prostych wierszyków, piosenek oraz materiałów audiowizualnych w języku obcym. Nauczyciel prowadzący zajęcia z dziećmi powinien wykorzystać naturalne sytuacje wynikające ze swobodnej zabawy dzieci, aby powtórzyć lub zastosować w dalszej zabawie poznane przez dzieci słowa lub zwroty. Dokonując wyboru języka obcego nowożytnego, do posługiwania się którym będą przygotowywane dzieci uczęszczające do przedszkola lub innej formy wychowania przedszkolnego, należy brać pod uwagę, jaki język obcy nowożytny jest nauczany w szkołach podstawowych na terenie danej gminy.</a:t>
            </a:r>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92</a:t>
            </a:fld>
            <a:endParaRPr lang="pl-PL" altLang="en-US">
              <a:solidFill>
                <a:prstClr val="black">
                  <a:tint val="75000"/>
                </a:prstClr>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208" y="5589245"/>
            <a:ext cx="1404156" cy="116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53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lgn="just">
              <a:buNone/>
            </a:pPr>
            <a:endParaRPr lang="pl-PL" sz="2000" u="sng" dirty="0" smtClean="0">
              <a:solidFill>
                <a:srgbClr val="0070C0"/>
              </a:solidFill>
            </a:endParaRPr>
          </a:p>
          <a:p>
            <a:pPr marL="0" indent="0" algn="just">
              <a:buNone/>
            </a:pPr>
            <a:r>
              <a:rPr lang="pl-PL" sz="2000" u="sng" dirty="0" smtClean="0">
                <a:solidFill>
                  <a:srgbClr val="0070C0"/>
                </a:solidFill>
              </a:rPr>
              <a:t>11. Aranżacja </a:t>
            </a:r>
            <a:r>
              <a:rPr lang="pl-PL" sz="2000" u="sng" dirty="0">
                <a:solidFill>
                  <a:srgbClr val="0070C0"/>
                </a:solidFill>
              </a:rPr>
              <a:t>przestrzeni wpływa na aktywność wychowanków, </a:t>
            </a:r>
            <a:r>
              <a:rPr lang="pl-PL" sz="2000" dirty="0"/>
              <a:t>dlatego proponuje się takie jej zagospodarowanie, które pozwoli dzieciom na podejmowanie różnorodnych form działania. Wskazane jest </a:t>
            </a:r>
            <a:r>
              <a:rPr lang="pl-PL" sz="2000" u="sng" dirty="0">
                <a:solidFill>
                  <a:schemeClr val="tx2">
                    <a:lumMod val="60000"/>
                    <a:lumOff val="40000"/>
                  </a:schemeClr>
                </a:solidFill>
              </a:rPr>
              <a:t>zorganizowanie stałych i czasowych kącików zainteresowań. </a:t>
            </a:r>
            <a:r>
              <a:rPr lang="pl-PL" sz="2000" dirty="0"/>
              <a:t>Jako stałe proponuje się kąciki: czytelniczy, konstrukcyjny, artystyczny, przyrodniczy. Jako czasowe proponuje się kąciki związane z realizowaną tematyką, świętami okolicznościowymi, specyfiką pracy przedszkola.</a:t>
            </a:r>
          </a:p>
          <a:p>
            <a:pPr marL="0" indent="0">
              <a:buNone/>
            </a:pPr>
            <a:endParaRPr lang="pl-PL" sz="2000" dirty="0"/>
          </a:p>
          <a:p>
            <a:endParaRPr lang="pl-PL" sz="20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93</a:t>
            </a:fld>
            <a:endParaRPr lang="pl-PL" altLang="en-US">
              <a:solidFill>
                <a:prstClr val="black">
                  <a:tint val="75000"/>
                </a:prstClr>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221088"/>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255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buNone/>
            </a:pPr>
            <a:endParaRPr lang="pl-PL" sz="2000" dirty="0" smtClean="0"/>
          </a:p>
          <a:p>
            <a:pPr marL="0" indent="0" algn="just">
              <a:buNone/>
            </a:pPr>
            <a:r>
              <a:rPr lang="pl-PL" sz="2000" dirty="0" smtClean="0"/>
              <a:t>12. Elementem </a:t>
            </a:r>
            <a:r>
              <a:rPr lang="pl-PL" sz="2000" dirty="0"/>
              <a:t>przestrzeni są także </a:t>
            </a:r>
            <a:r>
              <a:rPr lang="pl-PL" sz="2000" u="sng" dirty="0">
                <a:solidFill>
                  <a:srgbClr val="0070C0"/>
                </a:solidFill>
              </a:rPr>
              <a:t>zabawki i pomoce dydaktyczne wykorzystywane w motywowaniu dzieci </a:t>
            </a:r>
            <a:r>
              <a:rPr lang="pl-PL" sz="2000" dirty="0"/>
              <a:t>do podejmowania samodzielnego działania, odkrywania zjawisk oraz zachodzących procesów, utrwalania zdobytej wiedzy i umiejętności, inspirowania do prowadzenia własnych eksperymentów. Istotne jest, aby każde dziecko miało możliwość korzystania </a:t>
            </a:r>
            <a:r>
              <a:rPr lang="pl-PL" sz="2000" dirty="0" smtClean="0"/>
              <a:t>   z   nich </a:t>
            </a:r>
            <a:r>
              <a:rPr lang="pl-PL" sz="2000" u="sng" dirty="0">
                <a:solidFill>
                  <a:schemeClr val="tx2">
                    <a:lumMod val="60000"/>
                    <a:lumOff val="40000"/>
                  </a:schemeClr>
                </a:solidFill>
              </a:rPr>
              <a:t>bez nieuzasadnionych ograniczeń czasowych</a:t>
            </a:r>
            <a:r>
              <a:rPr lang="pl-PL" sz="2000" dirty="0" smtClean="0"/>
              <a:t>.</a:t>
            </a:r>
            <a:endParaRPr lang="pl-PL" sz="20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94</a:t>
            </a:fld>
            <a:endParaRPr lang="pl-PL" altLang="en-US">
              <a:solidFill>
                <a:prstClr val="black">
                  <a:tint val="75000"/>
                </a:prstClr>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6563" y="4365104"/>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689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buNone/>
            </a:pPr>
            <a:endParaRPr lang="pl-PL" sz="2400" dirty="0" smtClean="0"/>
          </a:p>
          <a:p>
            <a:pPr marL="0" indent="0" algn="just">
              <a:buNone/>
            </a:pPr>
            <a:r>
              <a:rPr lang="pl-PL" sz="2400" dirty="0" smtClean="0"/>
              <a:t>13. Elementem </a:t>
            </a:r>
            <a:r>
              <a:rPr lang="pl-PL" sz="2400" dirty="0"/>
              <a:t>przestrzeni w przedszkolu są </a:t>
            </a:r>
            <a:r>
              <a:rPr lang="pl-PL" sz="2400" u="sng" dirty="0">
                <a:solidFill>
                  <a:srgbClr val="0070C0"/>
                </a:solidFill>
              </a:rPr>
              <a:t>odpowiednio wyposażone miejsca przeznaczone na odpoczynek dzieci</a:t>
            </a:r>
            <a:r>
              <a:rPr lang="pl-PL" sz="2400" dirty="0"/>
              <a:t> (leżak, materac, mata, poduszka), jak również elementy wyposażenia odpowiednie dla dzieci o specjalnych potrzebach edukacyjnych.</a:t>
            </a:r>
          </a:p>
          <a:p>
            <a:pPr algn="just"/>
            <a:endParaRPr lang="pl-PL" dirty="0"/>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95</a:t>
            </a:fld>
            <a:endParaRPr lang="pl-PL" altLang="en-US">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1098" y="3933056"/>
            <a:ext cx="289269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65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lgn="just">
              <a:buNone/>
            </a:pPr>
            <a:endParaRPr lang="pl-PL" sz="2000" dirty="0" smtClean="0"/>
          </a:p>
          <a:p>
            <a:pPr marL="0" indent="0" algn="just">
              <a:buNone/>
            </a:pPr>
            <a:r>
              <a:rPr lang="pl-PL" sz="2400" dirty="0" smtClean="0"/>
              <a:t>14</a:t>
            </a:r>
            <a:r>
              <a:rPr lang="pl-PL" sz="2400" dirty="0"/>
              <a:t>. Estetyczna aranżacja wnętrz umożliwia </a:t>
            </a:r>
            <a:r>
              <a:rPr lang="pl-PL" sz="2400" u="sng" dirty="0">
                <a:solidFill>
                  <a:srgbClr val="0070C0"/>
                </a:solidFill>
              </a:rPr>
              <a:t>celebrowanie posiłków</a:t>
            </a:r>
            <a:r>
              <a:rPr lang="pl-PL" sz="2400" dirty="0"/>
              <a:t> (kulturalne, spokojne ich spożywanie połączone z nauką posługiwania się sztućcami), a także możliwość wybierania potraw przez dzieci (walory odżywcze i zdrowotne produktów), a nawet ich komponowania</a:t>
            </a:r>
            <a:r>
              <a:rPr lang="pl-PL" sz="2400" dirty="0" smtClean="0"/>
              <a:t>.</a:t>
            </a:r>
            <a:endParaRPr lang="pl-PL" sz="24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96</a:t>
            </a:fld>
            <a:endParaRPr lang="pl-PL" altLang="en-US">
              <a:solidFill>
                <a:prstClr val="black">
                  <a:tint val="75000"/>
                </a:prstClr>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1011" y="4077072"/>
            <a:ext cx="2899569"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87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Warunki i sposób realizacji</a:t>
            </a:r>
          </a:p>
        </p:txBody>
      </p:sp>
      <p:sp>
        <p:nvSpPr>
          <p:cNvPr id="3" name="Symbol zastępczy zawartości 2"/>
          <p:cNvSpPr>
            <a:spLocks noGrp="1"/>
          </p:cNvSpPr>
          <p:nvPr>
            <p:ph idx="1"/>
          </p:nvPr>
        </p:nvSpPr>
        <p:spPr/>
        <p:txBody>
          <a:bodyPr/>
          <a:lstStyle/>
          <a:p>
            <a:pPr marL="0" indent="0">
              <a:buNone/>
            </a:pPr>
            <a:endParaRPr lang="pl-PL" sz="2400" dirty="0" smtClean="0"/>
          </a:p>
          <a:p>
            <a:pPr marL="0" indent="0">
              <a:buNone/>
            </a:pPr>
            <a:r>
              <a:rPr lang="pl-PL" sz="2400" dirty="0" smtClean="0"/>
              <a:t>15</a:t>
            </a:r>
            <a:r>
              <a:rPr lang="pl-PL" sz="2400" dirty="0"/>
              <a:t>. Aranżacja wnętrz umożliwia dzieciom </a:t>
            </a:r>
            <a:r>
              <a:rPr lang="pl-PL" sz="2400" u="sng" dirty="0">
                <a:solidFill>
                  <a:srgbClr val="0070C0"/>
                </a:solidFill>
              </a:rPr>
              <a:t>podejmowanie prac porządkowych,</a:t>
            </a:r>
            <a:r>
              <a:rPr lang="pl-PL" sz="2400" dirty="0"/>
              <a:t> np. po i przed posiłkami, po zakończonej zabawie, przed wyjściem na spacer.</a:t>
            </a:r>
          </a:p>
          <a:p>
            <a:endParaRPr lang="pl-PL" sz="2400" dirty="0"/>
          </a:p>
          <a:p>
            <a:endParaRPr lang="pl-PL"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97</a:t>
            </a:fld>
            <a:endParaRPr lang="pl-PL" altLang="en-US">
              <a:solidFill>
                <a:prstClr val="black">
                  <a:tint val="75000"/>
                </a:prstClr>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1011" y="3861048"/>
            <a:ext cx="2899569"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8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br>
              <a:rPr lang="pl-PL" dirty="0" smtClean="0"/>
            </a:br>
            <a:r>
              <a:rPr lang="pl-PL" sz="3600" dirty="0" smtClean="0"/>
              <a:t>Program wychowania przedszkolnego </a:t>
            </a:r>
            <a:endParaRPr lang="pl-PL" sz="3600" dirty="0"/>
          </a:p>
        </p:txBody>
      </p:sp>
      <p:sp>
        <p:nvSpPr>
          <p:cNvPr id="3" name="Symbol zastępczy zawartości 2"/>
          <p:cNvSpPr>
            <a:spLocks noGrp="1"/>
          </p:cNvSpPr>
          <p:nvPr>
            <p:ph idx="1"/>
          </p:nvPr>
        </p:nvSpPr>
        <p:spPr/>
        <p:txBody>
          <a:bodyPr/>
          <a:lstStyle/>
          <a:p>
            <a:pPr marL="0" indent="0">
              <a:buNone/>
            </a:pPr>
            <a:endParaRPr lang="pl-PL" sz="2000" b="1" u="sng" dirty="0" smtClean="0">
              <a:solidFill>
                <a:schemeClr val="tx2">
                  <a:lumMod val="60000"/>
                  <a:lumOff val="40000"/>
                </a:schemeClr>
              </a:solidFill>
            </a:endParaRPr>
          </a:p>
          <a:p>
            <a:pPr marL="0" indent="0">
              <a:buNone/>
            </a:pPr>
            <a:r>
              <a:rPr lang="pl-PL" sz="2000" b="1" u="sng" dirty="0" smtClean="0">
                <a:solidFill>
                  <a:schemeClr val="tx2">
                    <a:lumMod val="60000"/>
                    <a:lumOff val="40000"/>
                  </a:schemeClr>
                </a:solidFill>
              </a:rPr>
              <a:t>Program </a:t>
            </a:r>
            <a:r>
              <a:rPr lang="pl-PL" sz="2000" b="1" u="sng" dirty="0">
                <a:solidFill>
                  <a:schemeClr val="tx2">
                    <a:lumMod val="60000"/>
                    <a:lumOff val="40000"/>
                  </a:schemeClr>
                </a:solidFill>
              </a:rPr>
              <a:t>wychowania przedszkolnego </a:t>
            </a:r>
            <a:r>
              <a:rPr lang="pl-PL" sz="2000" dirty="0"/>
              <a:t>lub </a:t>
            </a:r>
            <a:r>
              <a:rPr lang="pl-PL" sz="2000" dirty="0" smtClean="0"/>
              <a:t>program </a:t>
            </a:r>
            <a:r>
              <a:rPr lang="pl-PL" sz="2000" dirty="0"/>
              <a:t>nauczania do danych zajęć edukacyjnych z zakresu kształcenia ogólnego – należy przez to rozumieć </a:t>
            </a:r>
            <a:endParaRPr lang="pl-PL" sz="2000" dirty="0" smtClean="0"/>
          </a:p>
          <a:p>
            <a:r>
              <a:rPr lang="pl-PL" sz="2000" dirty="0" smtClean="0">
                <a:solidFill>
                  <a:srgbClr val="0070C0"/>
                </a:solidFill>
              </a:rPr>
              <a:t>opis </a:t>
            </a:r>
            <a:r>
              <a:rPr lang="pl-PL" sz="2000" dirty="0">
                <a:solidFill>
                  <a:srgbClr val="0070C0"/>
                </a:solidFill>
              </a:rPr>
              <a:t>sposobu realizacji celów wychowania lub kształcenia </a:t>
            </a:r>
            <a:endParaRPr lang="pl-PL" sz="2000" dirty="0" smtClean="0">
              <a:solidFill>
                <a:srgbClr val="0070C0"/>
              </a:solidFill>
            </a:endParaRPr>
          </a:p>
          <a:p>
            <a:r>
              <a:rPr lang="pl-PL" sz="2000" dirty="0" smtClean="0">
                <a:solidFill>
                  <a:srgbClr val="0070C0"/>
                </a:solidFill>
              </a:rPr>
              <a:t>oraz </a:t>
            </a:r>
            <a:r>
              <a:rPr lang="pl-PL" sz="2000" u="sng" dirty="0">
                <a:solidFill>
                  <a:schemeClr val="tx2">
                    <a:lumMod val="60000"/>
                    <a:lumOff val="40000"/>
                  </a:schemeClr>
                </a:solidFill>
              </a:rPr>
              <a:t>treści nauczania ustalonych odpowiednio w podstawie programowej wychowania przedszkolnego </a:t>
            </a:r>
            <a:r>
              <a:rPr lang="pl-PL" sz="2000" dirty="0">
                <a:solidFill>
                  <a:srgbClr val="0070C0"/>
                </a:solidFill>
              </a:rPr>
              <a:t>lub podstawie programowej kształcenia ogólnego dla danego etapu edukacyjnego </a:t>
            </a:r>
            <a:endParaRPr lang="pl-PL" sz="2000" dirty="0" smtClean="0">
              <a:solidFill>
                <a:srgbClr val="0070C0"/>
              </a:solidFill>
            </a:endParaRPr>
          </a:p>
          <a:p>
            <a:r>
              <a:rPr lang="pl-PL" sz="2000" dirty="0" smtClean="0"/>
              <a:t>lub </a:t>
            </a:r>
            <a:r>
              <a:rPr lang="pl-PL" sz="2000" dirty="0"/>
              <a:t>opis sposobu realizacji celów kształcenia oraz treści nauczania zajęć edukacyjnych, </a:t>
            </a:r>
            <a:r>
              <a:rPr lang="pl-PL" sz="2000" u="sng" dirty="0">
                <a:solidFill>
                  <a:schemeClr val="tx2">
                    <a:lumMod val="60000"/>
                    <a:lumOff val="40000"/>
                  </a:schemeClr>
                </a:solidFill>
              </a:rPr>
              <a:t>dla których nie została ustalona podstawa programowa </a:t>
            </a:r>
            <a:r>
              <a:rPr lang="pl-PL" sz="2000" dirty="0"/>
              <a:t>kształcenia ogólnego, lecz program nauczania tych zajęć został włączony do szkolnego zestawu programów nauczania, o którym mowa w art. 22a ust. 7; </a:t>
            </a:r>
          </a:p>
          <a:p>
            <a:endParaRPr lang="pl-PL" sz="2400" dirty="0"/>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98</a:t>
            </a:fld>
            <a:endParaRPr lang="pl-PL" altLang="en-US">
              <a:solidFill>
                <a:prstClr val="black">
                  <a:tint val="75000"/>
                </a:prstClr>
              </a:solidFill>
            </a:endParaRPr>
          </a:p>
        </p:txBody>
      </p:sp>
    </p:spTree>
    <p:extLst>
      <p:ext uri="{BB962C8B-B14F-4D97-AF65-F5344CB8AC3E}">
        <p14:creationId xmlns:p14="http://schemas.microsoft.com/office/powerpoint/2010/main" val="315062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smtClean="0"/>
              <a:t/>
            </a:r>
            <a:br>
              <a:rPr lang="pl-PL" sz="3200" dirty="0" smtClean="0"/>
            </a:br>
            <a:r>
              <a:rPr lang="pl-PL" sz="3200" dirty="0" smtClean="0"/>
              <a:t>Program wychowania przedszkolnego</a:t>
            </a:r>
            <a:r>
              <a:rPr lang="pl-PL" dirty="0" smtClean="0"/>
              <a:t> </a:t>
            </a:r>
            <a:endParaRPr lang="pl-PL" dirty="0"/>
          </a:p>
        </p:txBody>
      </p:sp>
      <p:sp>
        <p:nvSpPr>
          <p:cNvPr id="3" name="Symbol zastępczy zawartości 2"/>
          <p:cNvSpPr>
            <a:spLocks noGrp="1"/>
          </p:cNvSpPr>
          <p:nvPr>
            <p:ph idx="1"/>
          </p:nvPr>
        </p:nvSpPr>
        <p:spPr/>
        <p:txBody>
          <a:bodyPr/>
          <a:lstStyle/>
          <a:p>
            <a:pPr marL="0" indent="0" algn="just">
              <a:buNone/>
            </a:pPr>
            <a:r>
              <a:rPr lang="pl-PL" sz="2400" b="1" dirty="0"/>
              <a:t>Art. 22a. </a:t>
            </a:r>
            <a:r>
              <a:rPr lang="pl-PL" sz="2400" dirty="0"/>
              <a:t>1. Nauczyciel lub zespół nauczycieli </a:t>
            </a:r>
            <a:r>
              <a:rPr lang="pl-PL" sz="2400" u="sng" dirty="0">
                <a:solidFill>
                  <a:schemeClr val="tx2">
                    <a:lumMod val="60000"/>
                    <a:lumOff val="40000"/>
                  </a:schemeClr>
                </a:solidFill>
              </a:rPr>
              <a:t>przedstawia dyrektorowi przedszkola lub szkoły program wychowania przedszkolnego </a:t>
            </a:r>
            <a:r>
              <a:rPr lang="pl-PL" sz="2400" dirty="0"/>
              <a:t>lub program nauczania do danych zajęć edukacyjnych z zakresu kształcenia ogólnego na dany etap edukacyjny. </a:t>
            </a:r>
          </a:p>
          <a:p>
            <a:pPr marL="0" indent="0" algn="just">
              <a:buNone/>
            </a:pPr>
            <a:r>
              <a:rPr lang="pl-PL" sz="2400" dirty="0"/>
              <a:t>2. W przypadku innej formy wychowania przedszkolnego nauczyciel lub zespół nauczycieli przedstawia dyrektorowi przedszkola lub szkoły podstawowej program wychowania przedszkolnego. </a:t>
            </a:r>
          </a:p>
        </p:txBody>
      </p:sp>
      <p:sp>
        <p:nvSpPr>
          <p:cNvPr id="4" name="Symbol zastępczy numeru slajdu 3"/>
          <p:cNvSpPr>
            <a:spLocks noGrp="1"/>
          </p:cNvSpPr>
          <p:nvPr>
            <p:ph type="sldNum" sz="quarter" idx="12"/>
          </p:nvPr>
        </p:nvSpPr>
        <p:spPr/>
        <p:txBody>
          <a:bodyPr/>
          <a:lstStyle/>
          <a:p>
            <a:pPr>
              <a:defRPr/>
            </a:pPr>
            <a:fld id="{894C52D3-748C-4121-B972-92A97E5D8EE3}" type="slidenum">
              <a:rPr lang="pl-PL" altLang="en-US" smtClean="0">
                <a:solidFill>
                  <a:prstClr val="black">
                    <a:tint val="75000"/>
                  </a:prstClr>
                </a:solidFill>
              </a:rPr>
              <a:pPr>
                <a:defRPr/>
              </a:pPr>
              <a:t>99</a:t>
            </a:fld>
            <a:endParaRPr lang="pl-PL" altLang="en-US">
              <a:solidFill>
                <a:prstClr val="black">
                  <a:tint val="75000"/>
                </a:prstClr>
              </a:solidFill>
            </a:endParaRPr>
          </a:p>
        </p:txBody>
      </p:sp>
    </p:spTree>
    <p:extLst>
      <p:ext uri="{BB962C8B-B14F-4D97-AF65-F5344CB8AC3E}">
        <p14:creationId xmlns:p14="http://schemas.microsoft.com/office/powerpoint/2010/main" val="696094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kuratorium2010_ver2">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uratrorium 2010">
      <a:majorFont>
        <a:latin typeface="Cambria"/>
        <a:ea typeface=""/>
        <a:cs typeface=""/>
      </a:majorFont>
      <a:minorFont>
        <a:latin typeface="Cambri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11606</TotalTime>
  <Words>7139</Words>
  <Application>Microsoft Office PowerPoint</Application>
  <PresentationFormat>Papier A4 (210x297 mm)</PresentationFormat>
  <Paragraphs>1485</Paragraphs>
  <Slides>133</Slides>
  <Notes>56</Notes>
  <HiddenSlides>0</HiddenSlides>
  <MMClips>0</MMClips>
  <ScaleCrop>false</ScaleCrop>
  <HeadingPairs>
    <vt:vector size="4" baseType="variant">
      <vt:variant>
        <vt:lpstr>Motyw</vt:lpstr>
      </vt:variant>
      <vt:variant>
        <vt:i4>2</vt:i4>
      </vt:variant>
      <vt:variant>
        <vt:lpstr>Tytuły slajdów</vt:lpstr>
      </vt:variant>
      <vt:variant>
        <vt:i4>133</vt:i4>
      </vt:variant>
    </vt:vector>
  </HeadingPairs>
  <TitlesOfParts>
    <vt:vector size="135" baseType="lpstr">
      <vt:lpstr>kuratorium2010_ver2</vt:lpstr>
      <vt:lpstr>Motyw pakietu Office</vt:lpstr>
      <vt:lpstr>   Narada  dotycząca wyników i wniosków ze sprawowanego nadzoru pedagogicznego  przez Lubuskiego Kuratora Oświaty  w roku szkolnym 2016/2017  i organizacji roku szkolnego 2017/2018  (publiczne i niepubliczne przedszkola)</vt:lpstr>
      <vt:lpstr>Program narady</vt:lpstr>
      <vt:lpstr>Liczba nadzorowanych szkół i placówek</vt:lpstr>
      <vt:lpstr>  Realizacja podstawowych kierunków  polityki oświatowej państwa  w roku szkolnym 2016/2017 </vt:lpstr>
      <vt:lpstr>Podstawowe kierunki polityki oświatowej państwa ustalone przez MEN na rok szkolny 2016/2017 </vt:lpstr>
      <vt:lpstr>Podstawowe kierunki polityki oświatowej państwa ustalone przez MEN </vt:lpstr>
      <vt:lpstr>  Wyniki i wnioski  wynikające ze sprawowanego nadzoru pedagogicznego nad szkołami i placówkami przez Lubuskiego Kuratora Oświaty</vt:lpstr>
      <vt:lpstr>  Kontrole  przewidziane w Planie Nadzoru Pedagogicznego Lubuskiego Kuratora Oświaty</vt:lpstr>
      <vt:lpstr> Realizacja kontroli przewidzianych  w planie nadzoru pedagogicznego Lubuskiego Kuratora Oświaty  w roku szkolnym 2016/2017</vt:lpstr>
      <vt:lpstr> Realizacja kontroli przewidzianych  w planie nadzoru pedagogicznego Lubuskiego Kuratora Oświaty  w roku szkolnym 2016/2017</vt:lpstr>
      <vt:lpstr> Realizacja kontroli przewidzianych  w planie nadzoru pedagogicznego Lubuskiego Kuratora Oświaty  w roku szkolnym 2016/2017</vt:lpstr>
      <vt:lpstr>Liczba wydanych zaleceń po kontroli w zakresie prawidłowości  organizacji i funkcjonowania biblioteki szkolnej</vt:lpstr>
      <vt:lpstr>Liczba wydanych zaleceń po kontroli w zakresie realizacji kształcenia dualnego w ramach praktycznej nauki zawodu.</vt:lpstr>
      <vt:lpstr>  Działania doraźne prowadzone,  gdy zaistnieje potrzeba podjęcia działań nieprzewidzianych  w Planie Nadzoru Pedagogicznego  Lubuskiego Kuratora Oświaty</vt:lpstr>
      <vt:lpstr>Wnioski wynikające ze sprawowanego nadzoru pedagogicznego  ustalone w wyniku przeprowadzonych kontroli w trybie działań doraźnych  i innych kontroli wynikających z odrębnych przepisów</vt:lpstr>
      <vt:lpstr>Wnioski wynikające ze sprawowanego nadzoru pedagogicznego  ustalone w wyniku przeprowadzonych kontroli doraźnych i innych kontroli  wynikających z odrębnych przepisów</vt:lpstr>
      <vt:lpstr>Wnioski wynikające ze sprawowanego nadzoru pedagogicznego  ustalone w wyniku przeprowadzonych kontroli w trybie działań doraźnych i innych kontroli  wynikających z odrębnych przepisów</vt:lpstr>
      <vt:lpstr>Wnioski wynikające ze sprawowanego nadzoru pedagogicznego  ustalone w wyniku przeprowadzonych kontroli w trybie działań doraźnych  i innych kontroli wynikających z odrębnych przepisów</vt:lpstr>
      <vt:lpstr>Wnioski wynikające ze sprawowanego nadzoru pedagogicznego  ustalone w wyniku przeprowadzonych kontroli w trybie działań doraźnych  i innych kontroli wynikających z odrębnych przepisów</vt:lpstr>
      <vt:lpstr>Wnioski wynikające ze sprawowanego nadzoru pedagogicznego  ustalone w wyniku przeprowadzonych kontroli w trybie działań doraźnych  i innych kontroli wynikających z odrębnych przepisów</vt:lpstr>
      <vt:lpstr>  Ewaluacje zewnętrzne  całościowe i problemowe </vt:lpstr>
      <vt:lpstr>Ewaluacje zewnętrzne</vt:lpstr>
      <vt:lpstr>Realizacja ewaluacji zewnętrznych w roku szkolnym 2016/2017</vt:lpstr>
      <vt:lpstr>Rozporządzenie Ministra Edukacji Narodowej  z dnia 27 sierpnia 2015 r. w sprawie nadzoru pedagogicznego </vt:lpstr>
      <vt:lpstr>Szkoły i placówki, które otrzymały polecenie  Lubuskiego Kuratora Oświaty  opracowania Programu i harmonogramu poprawy efektywności kształcenia  lub wychowania w roku szkolnym 2016/2017</vt:lpstr>
      <vt:lpstr>Prezentacja programu PowerPoint</vt:lpstr>
      <vt:lpstr>Wspomaganie szkół i placówek</vt:lpstr>
      <vt:lpstr>  Monitorowanie  pracy szkół i placówek </vt:lpstr>
      <vt:lpstr>Realizacja podstawowych kierunków polityki oświatowej państwa ustalone przez  MEN na rok szkolny 2016/2017</vt:lpstr>
      <vt:lpstr>  Rekomendacje  do dalszej pracy   </vt:lpstr>
      <vt:lpstr>Rekomendacje do dalszej pracy wynikające z analizy wyników kontroli  w trybie działań doraźnych </vt:lpstr>
      <vt:lpstr>Rekomendacje do dalszej pracy wynikające ze zgromadzonych danych  podczas przeprowadzonych ewaluacji</vt:lpstr>
      <vt:lpstr>Uwagi dotyczące zaleceń</vt:lpstr>
      <vt:lpstr>   Zmiany w przepisach prawa oświatowego</vt:lpstr>
      <vt:lpstr>  </vt:lpstr>
      <vt:lpstr>Zmiany w przepisach prawa oświatowego</vt:lpstr>
      <vt:lpstr>Zmiany w przepisach prawa oświatowego</vt:lpstr>
      <vt:lpstr>Zmiany w przepisach prawa oświatowego</vt:lpstr>
      <vt:lpstr>Zmiany w przepisach prawa oświatowego</vt:lpstr>
      <vt:lpstr>Zmiany w przepisach prawa oświatowego</vt:lpstr>
      <vt:lpstr>   </vt:lpstr>
      <vt:lpstr>Zmiany w przepisach prawa oświatowego</vt:lpstr>
      <vt:lpstr>   </vt:lpstr>
      <vt:lpstr>Zmiany w przepisach prawa oświatowego</vt:lpstr>
      <vt:lpstr>Zmiany w przepisach prawa oświatowego</vt:lpstr>
      <vt:lpstr>   </vt:lpstr>
      <vt:lpstr>Zmiany w przepisach prawa oświatowego</vt:lpstr>
      <vt:lpstr>   Organizacja  nadzoru pedagogicznego  w roku szkolnym 2017/2018</vt:lpstr>
      <vt:lpstr>Kierunki polityki oświatowej państwa ustalone przez MEN </vt:lpstr>
      <vt:lpstr>   Planowe działania w zakresie nadzoru pedagogicznego </vt:lpstr>
      <vt:lpstr>  Ewaluacje zewnętrzne </vt:lpstr>
      <vt:lpstr>  Ewaluacje zewnętrzne</vt:lpstr>
      <vt:lpstr>  Ewaluacje zewnętrzne</vt:lpstr>
      <vt:lpstr>  Ewaluacje zewnętrzne</vt:lpstr>
      <vt:lpstr>  Kontrole podejmowane przez Kuratora Oświaty, przewidziane w Planie Nadzoru Pedagogicznego, przeprowadzane z wykorzystaniem arkuszy kontroli zatwierdzonych przez MEN  </vt:lpstr>
      <vt:lpstr>Kontrole podejmowane przez Kuratora Oświaty,  przewidziane w planie nadzoru pedagogicznego, przeprowadzane  z wykorzystaniem arkuszy kontroli zatwierdzonych przez MEN</vt:lpstr>
      <vt:lpstr>Kontrole podejmowane przez Kuratora Oświaty,  przewidziane w planie nadzoru pedagogicznego, przeprowadzane  z wykorzystaniem arkuszy kontroli zatwierdzonych przez MEN</vt:lpstr>
      <vt:lpstr>Kontrole podejmowane przez Kuratora Oświaty,  przewidziane w planie nadzoru pedagogicznego, przeprowadzane  z wykorzystaniem arkuszy kontroli zatwierdzonych przez MEN</vt:lpstr>
      <vt:lpstr>Kontrole podejmowane przez Kuratora Oświaty,  przewidziane w planie nadzoru pedagogicznego, przeprowadzane  z wykorzystaniem arkuszy kontroli zatwierdzonych przez MEN</vt:lpstr>
      <vt:lpstr>  Monitorowanie  pracy szkół i placówek </vt:lpstr>
      <vt:lpstr>Monitorowanie pracy szkół i placówek</vt:lpstr>
      <vt:lpstr> Wdrażanie nowej podstawy programowej wychowania przedszkolnego</vt:lpstr>
      <vt:lpstr>Wdrażanie podstawy programowej w województwie lubuskim</vt:lpstr>
      <vt:lpstr>Wnioski  i rekomendacje po przeprowadzonych szkoleniach  w województwie lubuskim</vt:lpstr>
      <vt:lpstr>Wnioski  i rekomendacje po przeprowadzonych szkoleniach  w województwie lubuskim</vt:lpstr>
      <vt:lpstr>  </vt:lpstr>
      <vt:lpstr>Prezentacja programu PowerPoint</vt:lpstr>
      <vt:lpstr>   Przedszkole publiczne   art.13 ust.1 Ustawy z dnia 14 grudnia 2016r. Prawo oświatowe (Dz.U.2017 poz.59)  </vt:lpstr>
      <vt:lpstr>   Niepubliczne przedszkole               art.13 ust.6 Ustawy z dnia 14 grudnia 2016r. Prawo oświatowe (Dz.U.2017 poz.59)  </vt:lpstr>
      <vt:lpstr> Reforma oświaty a wychowanie przedszkolne   </vt:lpstr>
      <vt:lpstr>Reforma oświaty a wychowanie przedszkolne</vt:lpstr>
      <vt:lpstr>          Podstawa programowa    </vt:lpstr>
      <vt:lpstr>                     Odbiorcy podstawy programowej </vt:lpstr>
      <vt:lpstr> Podstawa programowa   Rozporządzenie Ministra Edukacji Narodowej  z dnia 14 lutego 2017r (poz. 356)  </vt:lpstr>
      <vt:lpstr> Konstrukcja podstawy – źródła  </vt:lpstr>
      <vt:lpstr>Założenia pedagogiczne </vt:lpstr>
      <vt:lpstr> Założenia pedagogiczne </vt:lpstr>
      <vt:lpstr>Zintegrowany proces uczenia</vt:lpstr>
      <vt:lpstr>Cel wychowania przedszkolnego </vt:lpstr>
      <vt:lpstr> Obszary rozwojowe dziecka  </vt:lpstr>
      <vt:lpstr>Osiągnięcia dziecka na koniec wychowania przedszkolnego</vt:lpstr>
      <vt:lpstr>Warunki i sposób realizacji </vt:lpstr>
      <vt:lpstr>Warunki i sposób realizacji</vt:lpstr>
      <vt:lpstr>Warunki i sposób realizacji</vt:lpstr>
      <vt:lpstr>Warunki i sposób realizacji</vt:lpstr>
      <vt:lpstr>Warunki i sposób realizacji</vt:lpstr>
      <vt:lpstr>Warunki i sposób realizacji</vt:lpstr>
      <vt:lpstr>Warunki i sposób realizacji</vt:lpstr>
      <vt:lpstr>Warunki i sposób realizacji</vt:lpstr>
      <vt:lpstr>Warunki i sposób realizacji</vt:lpstr>
      <vt:lpstr>Prezentacja programu PowerPoint</vt:lpstr>
      <vt:lpstr>Warunki i sposób realizacji</vt:lpstr>
      <vt:lpstr>Warunki i sposób realizacji</vt:lpstr>
      <vt:lpstr>Warunki i sposób realizacji</vt:lpstr>
      <vt:lpstr>Warunki i sposób realizacji</vt:lpstr>
      <vt:lpstr>Warunki i sposób realizacji</vt:lpstr>
      <vt:lpstr>Warunki i sposób realizacji</vt:lpstr>
      <vt:lpstr>  Program wychowania przedszkolnego </vt:lpstr>
      <vt:lpstr> Program wychowania przedszkolnego </vt:lpstr>
      <vt:lpstr> Program wychowania przedszkolnego </vt:lpstr>
      <vt:lpstr> Program wychowania przedszkolnego </vt:lpstr>
      <vt:lpstr> Program wychowania przedszkolnego </vt:lpstr>
      <vt:lpstr>     </vt:lpstr>
      <vt:lpstr> Zadania dyrektora w kontekście zmian w prawie oświatowym </vt:lpstr>
      <vt:lpstr>Zadania dyrektora przedszkola w kontekście zmian w prawie oświatowym</vt:lpstr>
      <vt:lpstr>Zadania dyrektora przedszkola w kontekście zmian w prawie oświatowym</vt:lpstr>
      <vt:lpstr>Aneksy do arkuszy organizacji przedszkola </vt:lpstr>
      <vt:lpstr>Arkusz organizacji przedszkola</vt:lpstr>
      <vt:lpstr>Aneksy do arkuszy organizacji przedszkola </vt:lpstr>
      <vt:lpstr>Aneksy do arkuszy organizacji przedszkola </vt:lpstr>
      <vt:lpstr>Planowanie zajęć z zakresu pomocy psychologiczno-pedagogicznej</vt:lpstr>
      <vt:lpstr>Zmiany do arkusza organizacji szkoły</vt:lpstr>
      <vt:lpstr> Szkoła  Promująca Zdrowie  </vt:lpstr>
      <vt:lpstr> Szkoła Promująca Zdrowie</vt:lpstr>
      <vt:lpstr> Szkoła Promująca Zdrowie</vt:lpstr>
      <vt:lpstr>Rok szkolny 2017/2018</vt:lpstr>
      <vt:lpstr>Certyfikaty 2017</vt:lpstr>
      <vt:lpstr>Wnioski o włączenie  do Lubuskiej Sieci Szkół Promującej Zdrowie</vt:lpstr>
      <vt:lpstr>Certyfikaty 2017</vt:lpstr>
      <vt:lpstr>   Oferty lubuskich placówek doskonalenia nauczycieli  na rok szkolny 2017/2018  w zakresie doskonalenia nauczycieli oraz wspomagania szkół i placówek </vt:lpstr>
      <vt:lpstr>   Oferta  Wojewódzkiego Ośrodka Metodycznego w Gorzowie Wielkopolskim na rok szkolny 2017/2018  </vt:lpstr>
      <vt:lpstr>   Oferta  Ośrodka Doskonalenia Nauczycieli w Zielonej Górze  na rok szkolny 2017/2018 </vt:lpstr>
      <vt:lpstr>   Komunikaty</vt:lpstr>
      <vt:lpstr>Kalendarz roku szkolnego 2017/2018</vt:lpstr>
      <vt:lpstr>Dotacje</vt:lpstr>
      <vt:lpstr>Komunikaty</vt:lpstr>
      <vt:lpstr>Komunikaty</vt:lpstr>
      <vt:lpstr>Komunikaty</vt:lpstr>
      <vt:lpstr>Komunikaty</vt:lpstr>
      <vt:lpstr>Wskazówki na przyszłość </vt:lpstr>
      <vt:lpstr>Komunikaty</vt:lpstr>
      <vt:lpstr>  Podsumowanie,  zakończenie narady</vt:lpstr>
      <vt:lpstr>   DZIĘKUJĘ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User</dc:creator>
  <cp:lastModifiedBy>Marcin</cp:lastModifiedBy>
  <cp:revision>526</cp:revision>
  <dcterms:created xsi:type="dcterms:W3CDTF">2010-04-15T09:51:31Z</dcterms:created>
  <dcterms:modified xsi:type="dcterms:W3CDTF">2017-08-28T13:44:32Z</dcterms:modified>
</cp:coreProperties>
</file>