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5" r:id="rId10"/>
    <p:sldId id="266" r:id="rId11"/>
    <p:sldId id="267" r:id="rId12"/>
    <p:sldId id="270" r:id="rId13"/>
    <p:sldId id="269" r:id="rId14"/>
    <p:sldId id="264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5" autoAdjust="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E6FE7F-548D-4A7E-A8B0-9EDA80B66F0F}" type="datetimeFigureOut">
              <a:rPr lang="pl-PL" smtClean="0"/>
              <a:t>18.03.2013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70C70DF-BC7D-4900-90FC-7D36489F35C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439035" cy="1800644"/>
          </a:xfrm>
        </p:spPr>
        <p:txBody>
          <a:bodyPr>
            <a:noAutofit/>
          </a:bodyPr>
          <a:lstStyle/>
          <a:p>
            <a:r>
              <a:rPr lang="pl-PL" sz="3000" b="1" dirty="0" smtClean="0">
                <a:effectLst/>
                <a:latin typeface="Arial"/>
                <a:ea typeface="Times New Roman"/>
              </a:rPr>
              <a:t>Program edukacyjny „Kultura bezpieczeństwa”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7866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„</a:t>
            </a:r>
            <a:r>
              <a:rPr lang="pl-PL" sz="3100" dirty="0"/>
              <a:t>KULTURA BEZPIECZEŃSTWA”</a:t>
            </a:r>
            <a:br>
              <a:rPr lang="pl-PL" sz="3100" dirty="0"/>
            </a:br>
            <a:r>
              <a:rPr lang="pl-PL" sz="3100" dirty="0"/>
              <a:t>Materiały edukacyjne dla szkół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87824" y="1700808"/>
            <a:ext cx="5400600" cy="4131821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pl-PL" dirty="0"/>
              <a:t>Moduły:</a:t>
            </a:r>
          </a:p>
          <a:p>
            <a:r>
              <a:rPr lang="pl-PL" dirty="0"/>
              <a:t>1. Prawna ochrona pracy – 6 godzin lekcyjnych</a:t>
            </a:r>
          </a:p>
          <a:p>
            <a:r>
              <a:rPr lang="pl-PL" dirty="0"/>
              <a:t>2. Elementy ergonomii, fizjologii i higieny pracy </a:t>
            </a:r>
            <a:r>
              <a:rPr lang="pl-PL" dirty="0" smtClean="0"/>
              <a:t>– 5 </a:t>
            </a:r>
            <a:r>
              <a:rPr lang="pl-PL" dirty="0"/>
              <a:t>godzin lekcyjnych</a:t>
            </a:r>
          </a:p>
          <a:p>
            <a:r>
              <a:rPr lang="pl-PL" dirty="0"/>
              <a:t>3. Zagrożenia i profilaktyka w środowisku pracy – 10 </a:t>
            </a:r>
            <a:r>
              <a:rPr lang="pl-PL" dirty="0" smtClean="0"/>
              <a:t>godzin lekcyjnych</a:t>
            </a:r>
            <a:endParaRPr lang="pl-PL" dirty="0"/>
          </a:p>
          <a:p>
            <a:r>
              <a:rPr lang="pl-PL" dirty="0"/>
              <a:t>4. Bezpieczeństwo poza pracą – 4 godziny lekcyjne</a:t>
            </a:r>
          </a:p>
          <a:p>
            <a:r>
              <a:rPr lang="pl-PL" dirty="0"/>
              <a:t>5. Postępowanie w sytuacjach zagrożeń, awarii i </a:t>
            </a:r>
            <a:r>
              <a:rPr lang="pl-PL" dirty="0" smtClean="0"/>
              <a:t>wypadków– </a:t>
            </a:r>
            <a:r>
              <a:rPr lang="pl-PL" dirty="0"/>
              <a:t>3 godziny lekcyjne</a:t>
            </a:r>
          </a:p>
        </p:txBody>
      </p:sp>
      <p:pic>
        <p:nvPicPr>
          <p:cNvPr id="4098" name="Picture 2" descr="http://t3.gstatic.com/images?q=tbn:ANd9GcT1GXHVBeqwvQ_77KpO5aWD55-e_RBd_oNYr6bzL8dOKxwDIcn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1885950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77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024744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STRUKTURA „MODUŁOWA” MATERIAŁÓW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484784"/>
            <a:ext cx="7344816" cy="468052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pl-PL" b="1" dirty="0"/>
              <a:t>Modułowa struktura </a:t>
            </a:r>
            <a:r>
              <a:rPr lang="pl-PL" dirty="0"/>
              <a:t>pomocy edukacyjnych – autonomiczny zbiór jednostek</a:t>
            </a:r>
          </a:p>
          <a:p>
            <a:r>
              <a:rPr lang="pl-PL" dirty="0"/>
              <a:t>lekcyjnych, składających się na całość danego zagadnienia, które mogą być</a:t>
            </a:r>
          </a:p>
          <a:p>
            <a:r>
              <a:rPr lang="pl-PL" dirty="0"/>
              <a:t>zrealizowane w ramach </a:t>
            </a:r>
            <a:r>
              <a:rPr lang="pl-PL"/>
              <a:t>ścieżki </a:t>
            </a:r>
            <a:r>
              <a:rPr lang="pl-PL" smtClean="0"/>
              <a:t>między przedmiotowej</a:t>
            </a:r>
            <a:r>
              <a:rPr lang="pl-PL" dirty="0" smtClean="0"/>
              <a:t>, </a:t>
            </a:r>
            <a:r>
              <a:rPr lang="pl-PL" dirty="0"/>
              <a:t>bloku</a:t>
            </a:r>
          </a:p>
          <a:p>
            <a:r>
              <a:rPr lang="pl-PL" dirty="0"/>
              <a:t>przedmiotowego, itp.</a:t>
            </a:r>
          </a:p>
          <a:p>
            <a:pPr marL="68580" indent="0">
              <a:buNone/>
            </a:pPr>
            <a:endParaRPr lang="pl-PL" b="1" dirty="0" smtClean="0"/>
          </a:p>
          <a:p>
            <a:pPr marL="68580" indent="0">
              <a:buNone/>
            </a:pPr>
            <a:r>
              <a:rPr lang="pl-PL" b="1" dirty="0" smtClean="0"/>
              <a:t>Oprzyrządowanie </a:t>
            </a:r>
            <a:r>
              <a:rPr lang="pl-PL" dirty="0"/>
              <a:t>każdego modułu pakietem edukacyjnym</a:t>
            </a:r>
          </a:p>
          <a:p>
            <a:r>
              <a:rPr lang="pl-PL" dirty="0"/>
              <a:t> materiał źródłowy - podstawowa wiedza z zakresu modułu</a:t>
            </a:r>
          </a:p>
          <a:p>
            <a:r>
              <a:rPr lang="pl-PL" dirty="0"/>
              <a:t> materiały pomocnicze dla nauczyciela i dla ucznia</a:t>
            </a:r>
          </a:p>
          <a:p>
            <a:r>
              <a:rPr lang="pl-PL" dirty="0"/>
              <a:t> foliogramy (prezentacje komputerowe)</a:t>
            </a:r>
          </a:p>
          <a:p>
            <a:pPr marL="68580" indent="0">
              <a:buNone/>
            </a:pPr>
            <a:endParaRPr lang="pl-PL" b="1" dirty="0" smtClean="0"/>
          </a:p>
          <a:p>
            <a:pPr marL="68580" indent="0">
              <a:buNone/>
            </a:pPr>
            <a:r>
              <a:rPr lang="pl-PL" b="1" dirty="0" smtClean="0"/>
              <a:t>Dwie </a:t>
            </a:r>
            <a:r>
              <a:rPr lang="pl-PL" b="1" dirty="0"/>
              <a:t>wersje pakietów </a:t>
            </a:r>
            <a:r>
              <a:rPr lang="pl-PL" dirty="0"/>
              <a:t>edukacyjnych:</a:t>
            </a:r>
          </a:p>
          <a:p>
            <a:r>
              <a:rPr lang="pl-PL" dirty="0"/>
              <a:t> klasyczna, drukowana</a:t>
            </a:r>
          </a:p>
          <a:p>
            <a:r>
              <a:rPr lang="pl-PL" dirty="0"/>
              <a:t> na płytach DVD</a:t>
            </a:r>
          </a:p>
        </p:txBody>
      </p:sp>
    </p:spTree>
    <p:extLst>
      <p:ext uri="{BB962C8B-B14F-4D97-AF65-F5344CB8AC3E}">
        <p14:creationId xmlns:p14="http://schemas.microsoft.com/office/powerpoint/2010/main" val="238920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18593"/>
            <a:ext cx="7024744" cy="1143000"/>
          </a:xfrm>
        </p:spPr>
        <p:txBody>
          <a:bodyPr/>
          <a:lstStyle/>
          <a:p>
            <a:r>
              <a:rPr lang="pl-PL" b="1" dirty="0"/>
              <a:t>PAKIET EDUKACYJNY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92500"/>
          </a:bodyPr>
          <a:lstStyle/>
          <a:p>
            <a:r>
              <a:rPr lang="pl-PL" b="1" dirty="0" smtClean="0"/>
              <a:t>materiał </a:t>
            </a:r>
            <a:r>
              <a:rPr lang="pl-PL" b="1" dirty="0"/>
              <a:t>źródłowy </a:t>
            </a:r>
            <a:r>
              <a:rPr lang="pl-PL" dirty="0"/>
              <a:t>– podstawowa wiedza z zakresu modułu</a:t>
            </a:r>
          </a:p>
          <a:p>
            <a:r>
              <a:rPr lang="pl-PL" b="1" dirty="0" smtClean="0"/>
              <a:t>materiał </a:t>
            </a:r>
            <a:r>
              <a:rPr lang="pl-PL" b="1" dirty="0"/>
              <a:t>pomocniczy </a:t>
            </a:r>
            <a:r>
              <a:rPr lang="pl-PL" dirty="0"/>
              <a:t>stanowiący poradnik metodyczny </a:t>
            </a:r>
            <a:r>
              <a:rPr lang="pl-PL" dirty="0" smtClean="0"/>
              <a:t>dla nauczyciela zawiera kartę </a:t>
            </a:r>
            <a:r>
              <a:rPr lang="pl-PL" dirty="0"/>
              <a:t>modułu zawierającą następujące informacje: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/>
              <a:t> nazwę modułu, dla kogo przeznaczony, czas realizacji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/>
              <a:t> poziom wiedzy początkowej, pomoce dydaktyczne, cele edukacyjne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/>
              <a:t> treści (tematy lekcji składających się na moduł), </a:t>
            </a:r>
            <a:r>
              <a:rPr lang="pl-PL" dirty="0" smtClean="0"/>
              <a:t>literatura uzupełniająca</a:t>
            </a:r>
            <a:endParaRPr lang="pl-PL" dirty="0"/>
          </a:p>
          <a:p>
            <a:r>
              <a:rPr lang="pl-PL" b="1" dirty="0" smtClean="0"/>
              <a:t>foliogramy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01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-29953"/>
            <a:ext cx="7848872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KARTY JEDNOSTEK LEKCYJNYCH ZAWIERAJĄ: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96752"/>
            <a:ext cx="7632848" cy="4896544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>
                <a:solidFill>
                  <a:srgbClr val="000000"/>
                </a:solidFill>
                <a:latin typeface="Verdana,Bold"/>
              </a:rPr>
              <a:t>temat lekcji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formę realizacji (przedmiot, ścieżka?)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cele </a:t>
            </a:r>
            <a:r>
              <a:rPr lang="pl-PL" b="1" dirty="0" smtClean="0">
                <a:solidFill>
                  <a:srgbClr val="000000"/>
                </a:solidFill>
                <a:latin typeface="Verdana,Bold"/>
              </a:rPr>
              <a:t>lekcji</a:t>
            </a:r>
          </a:p>
          <a:p>
            <a:pPr marL="850392" lvl="3" indent="0">
              <a:buNone/>
            </a:pPr>
            <a:r>
              <a:rPr lang="pl-PL" sz="1700" b="1" dirty="0" smtClean="0">
                <a:solidFill>
                  <a:schemeClr val="tx1"/>
                </a:solidFill>
                <a:latin typeface="Verdana,Bold"/>
              </a:rPr>
              <a:t>	</a:t>
            </a:r>
            <a:r>
              <a:rPr lang="pl-PL" sz="2300" b="1" dirty="0" smtClean="0">
                <a:solidFill>
                  <a:schemeClr val="tx1"/>
                </a:solidFill>
                <a:latin typeface="Verdana,Bold"/>
              </a:rPr>
              <a:t>- edukacyjne</a:t>
            </a:r>
          </a:p>
          <a:p>
            <a:pPr marL="850392" lvl="3" indent="0">
              <a:buNone/>
            </a:pPr>
            <a:r>
              <a:rPr lang="pl-PL" sz="2300" b="1" dirty="0" smtClean="0">
                <a:solidFill>
                  <a:schemeClr val="tx1"/>
                </a:solidFill>
                <a:latin typeface="Verdana,Bold"/>
              </a:rPr>
              <a:t>	- wychowawcze</a:t>
            </a:r>
          </a:p>
          <a:p>
            <a:pPr marL="850392" lvl="3" indent="0">
              <a:buNone/>
            </a:pPr>
            <a:endParaRPr lang="pl-PL" sz="1700" b="1" dirty="0">
              <a:solidFill>
                <a:schemeClr val="tx1"/>
              </a:solidFill>
              <a:latin typeface="Verdana,Bold"/>
            </a:endParaRP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metody nauczania z wyraźnymi odniesieniami do </a:t>
            </a:r>
            <a:r>
              <a:rPr lang="pl-PL" b="1" dirty="0" smtClean="0">
                <a:solidFill>
                  <a:srgbClr val="000000"/>
                </a:solidFill>
                <a:latin typeface="Verdana,Bold"/>
              </a:rPr>
              <a:t>	używanych 	narzędzi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edukacyjnych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narzędzia edukacyjne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formy aktywizacji uczniów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plan zajęć i materiały lekcyjne (w tym teksty </a:t>
            </a:r>
            <a:r>
              <a:rPr lang="pl-PL" b="1" dirty="0" smtClean="0">
                <a:solidFill>
                  <a:srgbClr val="000000"/>
                </a:solidFill>
                <a:latin typeface="Verdana,Bold"/>
              </a:rPr>
              <a:t>pomocnicze 	dla 	nauczyciela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)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zbiór innych wykorzystywanych narzędzi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pytania kontrolne, testy, quizy wraz z rozwiązaniami</a:t>
            </a:r>
          </a:p>
          <a:p>
            <a:r>
              <a:rPr lang="pl-PL" dirty="0">
                <a:solidFill>
                  <a:srgbClr val="CD0000"/>
                </a:solidFill>
                <a:latin typeface="Wingdings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Verdana,Bold"/>
              </a:rPr>
              <a:t>literaturę uzupełniająca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530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024744" cy="1143000"/>
          </a:xfrm>
        </p:spPr>
        <p:txBody>
          <a:bodyPr/>
          <a:lstStyle/>
          <a:p>
            <a:r>
              <a:rPr lang="pl-PL" dirty="0" smtClean="0"/>
              <a:t>Kontakt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988840"/>
            <a:ext cx="6777317" cy="3508977"/>
          </a:xfrm>
        </p:spPr>
        <p:txBody>
          <a:bodyPr/>
          <a:lstStyle/>
          <a:p>
            <a:pPr marL="68580" indent="0">
              <a:buNone/>
            </a:pPr>
            <a:r>
              <a:rPr lang="pl-PL" b="1" i="1" dirty="0" smtClean="0"/>
              <a:t>Radca Sekcji Prewencji  </a:t>
            </a:r>
            <a:r>
              <a:rPr lang="pl-PL" b="1" i="1" dirty="0"/>
              <a:t>Okręgowego Inspektora Pracy</a:t>
            </a:r>
          </a:p>
          <a:p>
            <a:pPr marL="68580" indent="0">
              <a:buNone/>
            </a:pPr>
            <a:endParaRPr lang="pl-PL" b="1" i="1" dirty="0" smtClean="0"/>
          </a:p>
          <a:p>
            <a:pPr marL="68580" indent="0">
              <a:buNone/>
            </a:pPr>
            <a:r>
              <a:rPr lang="pl-PL" b="1" i="1" dirty="0" smtClean="0"/>
              <a:t>Krzysztof Kozak– 68 451 39 08</a:t>
            </a:r>
          </a:p>
          <a:p>
            <a:pPr marL="68580" indent="0">
              <a:buNone/>
            </a:pPr>
            <a:endParaRPr lang="pl-PL" b="1" i="1" dirty="0" smtClean="0"/>
          </a:p>
          <a:p>
            <a:pPr marL="68580" indent="0">
              <a:buNone/>
            </a:pPr>
            <a:r>
              <a:rPr lang="pl-PL" b="1" i="1" dirty="0" smtClean="0"/>
              <a:t>krzysztof.kozak@zgora.pip.gov.pl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1553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996952"/>
            <a:ext cx="7024744" cy="1656184"/>
          </a:xfrm>
        </p:spPr>
        <p:txBody>
          <a:bodyPr>
            <a:noAutofit/>
          </a:bodyPr>
          <a:lstStyle/>
          <a:p>
            <a:r>
              <a:rPr lang="pl-PL" sz="6000" dirty="0" smtClean="0"/>
              <a:t>Dziękuję za uwagę</a:t>
            </a:r>
            <a:endParaRPr lang="pl-PL" sz="6000" dirty="0"/>
          </a:p>
        </p:txBody>
      </p:sp>
      <p:pic>
        <p:nvPicPr>
          <p:cNvPr id="5123" name="Picture 3" descr="C:\Users\170151\AppData\Local\Microsoft\Windows\Temporary Internet Files\Content.IE5\X1NVP30C\MC900423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96952"/>
            <a:ext cx="1670050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88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effectLst/>
                <a:latin typeface="Arial"/>
                <a:ea typeface="Times New Roman"/>
              </a:rPr>
              <a:t>Cele programu</a:t>
            </a:r>
            <a:r>
              <a:rPr lang="pl-PL" sz="4800" dirty="0" smtClean="0">
                <a:effectLst/>
                <a:latin typeface="Times New Roman"/>
                <a:ea typeface="Times New Roman"/>
              </a:rPr>
              <a:t/>
            </a:r>
            <a:br>
              <a:rPr lang="pl-PL" sz="4800" dirty="0" smtClean="0">
                <a:effectLst/>
                <a:latin typeface="Times New Roman"/>
                <a:ea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Verdana"/>
              </a:rPr>
              <a:t>Celem prowadzonych przez nas działań jest edukacja młodzieży w dziedzinie zagrożeń zawodowych, kształtowanie pożądanych postaw w zakresie bezpiecznych zachowań oraz informowanie młodzieży o różnorodnych aspektach prawnej ochrony ich pracy. Chcielibyśmy za pośrednictwem nauczycieli szkół ponadgimnazjalnych dotrzeć do jak najszerszego grona młodzieży, która wkrótce aktywnie wkroczy na rynek pracy.</a:t>
            </a:r>
            <a:endParaRPr lang="pl-PL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84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Nauczyciele, którzy przeprowadzą z młodzieżą przynajmniej dwie lekcje z zakresu prawa i bezpieczeństwa pracy, otrzymają od Państwowej Inspekcji Pracy świadectwa udziału w tegorocznej edycji programu. </a:t>
            </a:r>
            <a:endParaRPr lang="pl-PL" dirty="0" smtClean="0"/>
          </a:p>
          <a:p>
            <a:endParaRPr lang="pl-PL" dirty="0"/>
          </a:p>
          <a:p>
            <a:pPr marL="68580" indent="0">
              <a:buNone/>
            </a:pPr>
            <a:r>
              <a:rPr lang="pl-PL" dirty="0" smtClean="0"/>
              <a:t>W </a:t>
            </a:r>
            <a:r>
              <a:rPr lang="pl-PL" dirty="0"/>
              <a:t>trakcie całego okresu realizacji programu, nauczyciele uczestniczący w przedsięwzięciu mogą skorzystać z merytorycznej pomocy Państwowej Inspekcji Pracy. </a:t>
            </a:r>
          </a:p>
        </p:txBody>
      </p:sp>
    </p:spTree>
    <p:extLst>
      <p:ext uri="{BB962C8B-B14F-4D97-AF65-F5344CB8AC3E}">
        <p14:creationId xmlns:p14="http://schemas.microsoft.com/office/powerpoint/2010/main" val="401706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pl-PL" sz="2200" dirty="0">
                <a:solidFill>
                  <a:srgbClr val="3E3D2D"/>
                </a:solidFill>
              </a:rPr>
              <a:t>Istnieje również możliwość zaproszenia przedstawiciela Okręgowego Inspektoratu Pracy w </a:t>
            </a:r>
            <a:r>
              <a:rPr lang="pl-PL" sz="2200" dirty="0" smtClean="0">
                <a:solidFill>
                  <a:srgbClr val="3E3D2D"/>
                </a:solidFill>
              </a:rPr>
              <a:t>Zielonej Górze </a:t>
            </a:r>
            <a:r>
              <a:rPr lang="pl-PL" sz="2200" dirty="0">
                <a:solidFill>
                  <a:srgbClr val="3E3D2D"/>
                </a:solidFill>
              </a:rPr>
              <a:t>do udziału w zajęciach lub wręcz przeprowadzenia zajęć z młodzieżą w wybranym zakresie objętym tematyką programu.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5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8437"/>
            <a:ext cx="7024744" cy="1143000"/>
          </a:xfrm>
        </p:spPr>
        <p:txBody>
          <a:bodyPr/>
          <a:lstStyle/>
          <a:p>
            <a:r>
              <a:rPr lang="pl-PL" dirty="0" smtClean="0"/>
              <a:t>Etapy realizacji programu</a:t>
            </a:r>
            <a:endParaRPr lang="pl-PL" dirty="0"/>
          </a:p>
        </p:txBody>
      </p:sp>
      <p:sp>
        <p:nvSpPr>
          <p:cNvPr id="6" name="Strzałka w prawo 5"/>
          <p:cNvSpPr/>
          <p:nvPr/>
        </p:nvSpPr>
        <p:spPr>
          <a:xfrm>
            <a:off x="3609396" y="1744531"/>
            <a:ext cx="17293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504026" y="1481933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OIP</a:t>
            </a:r>
          </a:p>
          <a:p>
            <a:r>
              <a:rPr lang="pl-PL" sz="2000" b="1" dirty="0" smtClean="0"/>
              <a:t>rekrutują</a:t>
            </a:r>
          </a:p>
          <a:p>
            <a:r>
              <a:rPr lang="pl-PL" sz="2000" b="1" dirty="0" smtClean="0"/>
              <a:t>nauczycieli</a:t>
            </a:r>
            <a:endParaRPr lang="pl-PL" sz="2000" b="1" dirty="0"/>
          </a:p>
        </p:txBody>
      </p:sp>
      <p:sp>
        <p:nvSpPr>
          <p:cNvPr id="9" name="Prostokąt 8"/>
          <p:cNvSpPr/>
          <p:nvPr/>
        </p:nvSpPr>
        <p:spPr>
          <a:xfrm>
            <a:off x="5365240" y="4420561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i="0" u="none" strike="noStrike" baseline="0" dirty="0" smtClean="0">
                <a:latin typeface="Arial"/>
              </a:rPr>
              <a:t>Szkolenie dla</a:t>
            </a:r>
          </a:p>
          <a:p>
            <a:r>
              <a:rPr lang="pl-PL" sz="2000" b="1" i="0" u="none" strike="noStrike" baseline="0" dirty="0" smtClean="0">
                <a:latin typeface="Arial"/>
              </a:rPr>
              <a:t>nauczycieli</a:t>
            </a:r>
          </a:p>
          <a:p>
            <a:r>
              <a:rPr lang="pl-PL" sz="2000" b="1" i="0" u="none" strike="noStrike" baseline="0" dirty="0" smtClean="0">
                <a:latin typeface="Arial"/>
              </a:rPr>
              <a:t>w OIP, przekazanie</a:t>
            </a:r>
          </a:p>
          <a:p>
            <a:r>
              <a:rPr lang="pl-PL" sz="2000" b="1" i="0" u="none" strike="noStrike" baseline="0" dirty="0" smtClean="0">
                <a:latin typeface="Arial"/>
              </a:rPr>
              <a:t>materiałów</a:t>
            </a:r>
            <a:endParaRPr lang="pl-PL" sz="2000" dirty="0"/>
          </a:p>
        </p:txBody>
      </p:sp>
      <p:sp>
        <p:nvSpPr>
          <p:cNvPr id="10" name="Prostokąt 9"/>
          <p:cNvSpPr/>
          <p:nvPr/>
        </p:nvSpPr>
        <p:spPr>
          <a:xfrm>
            <a:off x="791580" y="1481933"/>
            <a:ext cx="2520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pl-PL" sz="2000" b="1" dirty="0" smtClean="0"/>
              <a:t>Opracowanie i druk</a:t>
            </a:r>
          </a:p>
          <a:p>
            <a:pPr marL="68580" indent="0">
              <a:buNone/>
            </a:pPr>
            <a:r>
              <a:rPr lang="pl-PL" sz="2000" b="1" dirty="0" smtClean="0"/>
              <a:t>materiałów dla nauczycieli</a:t>
            </a:r>
          </a:p>
          <a:p>
            <a:pPr marL="68580" indent="0">
              <a:buNone/>
            </a:pPr>
            <a:r>
              <a:rPr lang="pl-PL" sz="2000" b="1" dirty="0" smtClean="0"/>
              <a:t>i informatora dla uczniów</a:t>
            </a:r>
            <a:endParaRPr lang="pl-PL" sz="2000" b="1" dirty="0"/>
          </a:p>
        </p:txBody>
      </p:sp>
      <p:sp>
        <p:nvSpPr>
          <p:cNvPr id="13" name="Prostokąt 12"/>
          <p:cNvSpPr/>
          <p:nvPr/>
        </p:nvSpPr>
        <p:spPr>
          <a:xfrm>
            <a:off x="683568" y="3861048"/>
            <a:ext cx="26282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Podczas lekcji</a:t>
            </a:r>
          </a:p>
          <a:p>
            <a:r>
              <a:rPr lang="pl-PL" sz="2000" b="1" dirty="0"/>
              <a:t>nauczyciele przekazują</a:t>
            </a:r>
          </a:p>
          <a:p>
            <a:r>
              <a:rPr lang="pl-PL" sz="2000" b="1" dirty="0"/>
              <a:t>wiedzę z zakresu prawa</a:t>
            </a:r>
          </a:p>
          <a:p>
            <a:r>
              <a:rPr lang="pl-PL" sz="2000" b="1" dirty="0"/>
              <a:t>pracy i bhp</a:t>
            </a:r>
          </a:p>
          <a:p>
            <a:r>
              <a:rPr lang="pl-PL" sz="2000" b="1" dirty="0"/>
              <a:t>lekcja z udziałem</a:t>
            </a:r>
          </a:p>
          <a:p>
            <a:r>
              <a:rPr lang="pl-PL" sz="2000" b="1" dirty="0"/>
              <a:t>inspektora pracy</a:t>
            </a:r>
          </a:p>
        </p:txBody>
      </p:sp>
      <p:sp>
        <p:nvSpPr>
          <p:cNvPr id="15" name="Strzałka w prawo 14"/>
          <p:cNvSpPr/>
          <p:nvPr/>
        </p:nvSpPr>
        <p:spPr>
          <a:xfrm rot="5400000">
            <a:off x="5792525" y="3317137"/>
            <a:ext cx="1010888" cy="284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prawo 18"/>
          <p:cNvSpPr/>
          <p:nvPr/>
        </p:nvSpPr>
        <p:spPr>
          <a:xfrm rot="10800000">
            <a:off x="3332820" y="4671361"/>
            <a:ext cx="172934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0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245" y="1669124"/>
            <a:ext cx="1222549" cy="131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971" y="3993220"/>
            <a:ext cx="1469098" cy="12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nstruktorzy,klasy,ludzie,ludzie w pracy,mężczyźni,nauczyciele,osobnicy płci męskiej,tablice,tablice szkolne,uczniowi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959" y="5067196"/>
            <a:ext cx="1597109" cy="134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83" y="2204864"/>
            <a:ext cx="1055095" cy="105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1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7024744" cy="1143000"/>
          </a:xfrm>
        </p:spPr>
        <p:txBody>
          <a:bodyPr/>
          <a:lstStyle/>
          <a:p>
            <a:r>
              <a:rPr lang="pl-PL" dirty="0" smtClean="0"/>
              <a:t>Co dajemy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43808" y="1196752"/>
            <a:ext cx="5688632" cy="477989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pl-PL" sz="1600" b="1" dirty="0"/>
              <a:t>Materiały pomocnicze dla nauczycieli dla </a:t>
            </a:r>
            <a:r>
              <a:rPr lang="pl-PL" sz="1600" b="1" dirty="0" smtClean="0"/>
              <a:t>szkół ponadgimnazjalnych </a:t>
            </a:r>
            <a:r>
              <a:rPr lang="pl-PL" sz="1600" b="1" dirty="0"/>
              <a:t>pn. „Kultura bezpieczeństwa</a:t>
            </a:r>
            <a:r>
              <a:rPr lang="pl-PL" sz="1600" b="1" dirty="0" smtClean="0"/>
              <a:t>”</a:t>
            </a:r>
            <a:r>
              <a:rPr lang="pl-PL" sz="1600" dirty="0" smtClean="0"/>
              <a:t>(</a:t>
            </a:r>
            <a:r>
              <a:rPr lang="pl-PL" sz="1600" dirty="0"/>
              <a:t>z materiałami dla ucznia i foliogramami)</a:t>
            </a:r>
          </a:p>
          <a:p>
            <a:pPr>
              <a:lnSpc>
                <a:spcPct val="170000"/>
              </a:lnSpc>
            </a:pPr>
            <a:r>
              <a:rPr lang="pl-PL" sz="1600" dirty="0"/>
              <a:t> </a:t>
            </a:r>
            <a:r>
              <a:rPr lang="pl-PL" sz="1600" b="1" dirty="0" smtClean="0"/>
              <a:t>Poradnik z </a:t>
            </a:r>
            <a:r>
              <a:rPr lang="pl-PL" sz="1600" b="1" dirty="0"/>
              <a:t>zakresu prawa pracy dla młodych </a:t>
            </a:r>
            <a:r>
              <a:rPr lang="pl-PL" sz="1600" b="1" dirty="0" smtClean="0"/>
              <a:t>ludzi podejmujących </a:t>
            </a:r>
            <a:r>
              <a:rPr lang="pl-PL" sz="1600" b="1" dirty="0"/>
              <a:t>pierwszą pracę i inne wydawnictwa PIP</a:t>
            </a:r>
          </a:p>
          <a:p>
            <a:pPr>
              <a:lnSpc>
                <a:spcPct val="170000"/>
              </a:lnSpc>
            </a:pPr>
            <a:r>
              <a:rPr lang="pl-PL" sz="1600" b="1" dirty="0" smtClean="0"/>
              <a:t>Ekspercką </a:t>
            </a:r>
            <a:r>
              <a:rPr lang="pl-PL" sz="1600" b="1" dirty="0"/>
              <a:t>wiedzę z zakresu prawa pracy i </a:t>
            </a:r>
            <a:r>
              <a:rPr lang="pl-PL" sz="1600" b="1" dirty="0" smtClean="0"/>
              <a:t>bhp inspektorów </a:t>
            </a:r>
            <a:r>
              <a:rPr lang="pl-PL" sz="1600" b="1" dirty="0"/>
              <a:t>pracy, którzy są do Państwa </a:t>
            </a:r>
            <a:r>
              <a:rPr lang="pl-PL" sz="1600" b="1" dirty="0" smtClean="0"/>
              <a:t>dyspozycji podczas </a:t>
            </a:r>
            <a:r>
              <a:rPr lang="pl-PL" sz="1600" b="1" dirty="0"/>
              <a:t>realizacji programu</a:t>
            </a:r>
          </a:p>
          <a:p>
            <a:pPr>
              <a:lnSpc>
                <a:spcPct val="170000"/>
              </a:lnSpc>
            </a:pPr>
            <a:r>
              <a:rPr lang="pl-PL" sz="1600" b="1" dirty="0" smtClean="0"/>
              <a:t>Zaświadczenie </a:t>
            </a:r>
            <a:r>
              <a:rPr lang="pl-PL" sz="1600" b="1" dirty="0"/>
              <a:t>o udziale w </a:t>
            </a:r>
            <a:r>
              <a:rPr lang="pl-PL" sz="1600" b="1" dirty="0" smtClean="0"/>
              <a:t>programie edukacyjnym</a:t>
            </a:r>
            <a:endParaRPr lang="pl-PL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7593"/>
            <a:ext cx="208823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3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7024744" cy="1143000"/>
          </a:xfrm>
        </p:spPr>
        <p:txBody>
          <a:bodyPr/>
          <a:lstStyle/>
          <a:p>
            <a:r>
              <a:rPr lang="pl-PL" dirty="0" smtClean="0"/>
              <a:t>Czego oczekujemy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1196752"/>
            <a:ext cx="7065233" cy="4635877"/>
          </a:xfrm>
        </p:spPr>
        <p:txBody>
          <a:bodyPr>
            <a:noAutofit/>
          </a:bodyPr>
          <a:lstStyle/>
          <a:p>
            <a:r>
              <a:rPr lang="pl-PL" sz="1400" dirty="0"/>
              <a:t>Przekazania innym nauczycielom w Państwa </a:t>
            </a:r>
            <a:r>
              <a:rPr lang="pl-PL" sz="1400" dirty="0" smtClean="0"/>
              <a:t>szkole (np</a:t>
            </a:r>
            <a:r>
              <a:rPr lang="pl-PL" sz="1400" dirty="0"/>
              <a:t>. wykorzystując radę pedagogiczną, szkolenia </a:t>
            </a:r>
            <a:r>
              <a:rPr lang="pl-PL" sz="1400" dirty="0" smtClean="0"/>
              <a:t>okresowe bhp</a:t>
            </a:r>
            <a:r>
              <a:rPr lang="pl-PL" sz="1400" dirty="0"/>
              <a:t>) idei podejmowania z młodzieżą tematyki z zakresu </a:t>
            </a:r>
            <a:r>
              <a:rPr lang="pl-PL" sz="1400" dirty="0" smtClean="0"/>
              <a:t>bhp</a:t>
            </a:r>
          </a:p>
          <a:p>
            <a:endParaRPr lang="pl-PL" sz="1400" dirty="0"/>
          </a:p>
          <a:p>
            <a:r>
              <a:rPr lang="pl-PL" sz="1400" b="1" dirty="0" smtClean="0"/>
              <a:t>Przeprowadzenia </a:t>
            </a:r>
            <a:r>
              <a:rPr lang="pl-PL" sz="1400" b="1" dirty="0"/>
              <a:t>co najmniej 2 lekcji dla uczniów </a:t>
            </a:r>
            <a:r>
              <a:rPr lang="pl-PL" sz="1400" b="1" dirty="0" smtClean="0"/>
              <a:t>na bazie </a:t>
            </a:r>
            <a:r>
              <a:rPr lang="pl-PL" sz="1400" b="1" dirty="0"/>
              <a:t>przekazanego Państwu materiału </a:t>
            </a:r>
            <a:r>
              <a:rPr lang="pl-PL" sz="1400" b="1" dirty="0" smtClean="0"/>
              <a:t>edukacyjnego </a:t>
            </a:r>
          </a:p>
          <a:p>
            <a:endParaRPr lang="pl-PL" sz="1400" b="1" dirty="0"/>
          </a:p>
          <a:p>
            <a:r>
              <a:rPr lang="pl-PL" sz="1400" dirty="0" smtClean="0"/>
              <a:t>Zebrania </a:t>
            </a:r>
            <a:r>
              <a:rPr lang="pl-PL" sz="1400" dirty="0"/>
              <a:t>doświadczeń, propozycji</a:t>
            </a:r>
            <a:r>
              <a:rPr lang="pl-PL" sz="1400" dirty="0" smtClean="0"/>
              <a:t>:</a:t>
            </a:r>
          </a:p>
          <a:p>
            <a:endParaRPr lang="pl-PL" sz="1400" dirty="0"/>
          </a:p>
          <a:p>
            <a:pPr marL="68580" indent="0">
              <a:buNone/>
            </a:pPr>
            <a:r>
              <a:rPr lang="pl-PL" sz="1400" dirty="0"/>
              <a:t>- jak w szkole prowadzić zajęcia dla uczniów z zakresu </a:t>
            </a:r>
            <a:r>
              <a:rPr lang="pl-PL" sz="1400" dirty="0" smtClean="0"/>
              <a:t>bezpieczeństwa i </a:t>
            </a:r>
            <a:r>
              <a:rPr lang="pl-PL" sz="1400" dirty="0"/>
              <a:t>higieny pracy</a:t>
            </a:r>
          </a:p>
          <a:p>
            <a:pPr marL="68580" indent="0">
              <a:buNone/>
            </a:pPr>
            <a:endParaRPr lang="pl-PL" sz="1400" dirty="0" smtClean="0"/>
          </a:p>
          <a:p>
            <a:pPr marL="68580" indent="0">
              <a:buNone/>
            </a:pPr>
            <a:r>
              <a:rPr lang="pl-PL" sz="1400" dirty="0" smtClean="0"/>
              <a:t>- </a:t>
            </a:r>
            <a:r>
              <a:rPr lang="pl-PL" sz="1400" dirty="0"/>
              <a:t>jak tę edukację zorganizować na poziomie szkoły (nie poprzez </a:t>
            </a:r>
            <a:r>
              <a:rPr lang="pl-PL" sz="1400" dirty="0" smtClean="0"/>
              <a:t>indywidualne zaangażowanie </a:t>
            </a:r>
            <a:r>
              <a:rPr lang="pl-PL" sz="1400" dirty="0"/>
              <a:t>nauczycieli, lecz systemowo, z zaangażowaniem </a:t>
            </a:r>
            <a:r>
              <a:rPr lang="pl-PL" sz="1400" dirty="0" smtClean="0"/>
              <a:t>całego zespołu </a:t>
            </a:r>
            <a:r>
              <a:rPr lang="pl-PL" sz="1400" dirty="0"/>
              <a:t>pedagogicznego</a:t>
            </a:r>
            <a:r>
              <a:rPr lang="pl-PL" sz="1400" dirty="0" smtClean="0"/>
              <a:t>)</a:t>
            </a:r>
          </a:p>
          <a:p>
            <a:endParaRPr lang="pl-PL" sz="1400" dirty="0"/>
          </a:p>
          <a:p>
            <a:pPr lvl="0">
              <a:buClr>
                <a:srgbClr val="94C600"/>
              </a:buClr>
            </a:pPr>
            <a:r>
              <a:rPr lang="pl-PL" sz="1400" dirty="0" smtClean="0"/>
              <a:t> </a:t>
            </a:r>
            <a:r>
              <a:rPr lang="pl-PL" sz="1400" b="1" dirty="0" smtClean="0"/>
              <a:t>Przesłania informacji i ankiety</a:t>
            </a:r>
            <a:endParaRPr lang="pl-PL" sz="1400" dirty="0">
              <a:solidFill>
                <a:srgbClr val="3E3D2D"/>
              </a:solidFill>
            </a:endParaRPr>
          </a:p>
          <a:p>
            <a:endParaRPr lang="pl-PL" sz="1400" b="1" dirty="0" smtClean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b="1" dirty="0"/>
              <a:t>Optymizmu i zaangażowania</a:t>
            </a:r>
          </a:p>
        </p:txBody>
      </p:sp>
    </p:spTree>
    <p:extLst>
      <p:ext uri="{BB962C8B-B14F-4D97-AF65-F5344CB8AC3E}">
        <p14:creationId xmlns:p14="http://schemas.microsoft.com/office/powerpoint/2010/main" val="37592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024744" cy="1143000"/>
          </a:xfrm>
        </p:spPr>
        <p:txBody>
          <a:bodyPr>
            <a:normAutofit/>
          </a:bodyPr>
          <a:lstStyle/>
          <a:p>
            <a:r>
              <a:rPr lang="pl-PL" sz="2800" b="1" dirty="0"/>
              <a:t>REALIZACJA PROGRAMU W SZKOŁACH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/>
          <a:lstStyle/>
          <a:p>
            <a:pPr marL="68580" indent="0" algn="ctr">
              <a:buNone/>
            </a:pPr>
            <a:r>
              <a:rPr lang="pl-PL" dirty="0"/>
              <a:t>Dwa podejścia do realizacji programu</a:t>
            </a:r>
          </a:p>
          <a:p>
            <a:pPr marL="68580" indent="0" algn="ctr">
              <a:buNone/>
            </a:pPr>
            <a:r>
              <a:rPr lang="pl-PL" dirty="0"/>
              <a:t>„Kultura bezpieczeństwa”</a:t>
            </a:r>
          </a:p>
        </p:txBody>
      </p:sp>
      <p:sp>
        <p:nvSpPr>
          <p:cNvPr id="4" name="Strzałka w dół 3"/>
          <p:cNvSpPr/>
          <p:nvPr/>
        </p:nvSpPr>
        <p:spPr>
          <a:xfrm rot="1644462">
            <a:off x="2770432" y="2716963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19872852">
            <a:off x="5193839" y="2716154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73154" y="4050230"/>
            <a:ext cx="32283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Odrębny przedmiot</a:t>
            </a:r>
          </a:p>
          <a:p>
            <a:r>
              <a:rPr lang="pl-PL" dirty="0"/>
              <a:t>„Kultura bezpieczeństwa”</a:t>
            </a:r>
          </a:p>
        </p:txBody>
      </p:sp>
      <p:sp>
        <p:nvSpPr>
          <p:cNvPr id="7" name="Prostokąt 6"/>
          <p:cNvSpPr/>
          <p:nvPr/>
        </p:nvSpPr>
        <p:spPr>
          <a:xfrm>
            <a:off x="4860032" y="3867811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Poprzez treści zawarte</a:t>
            </a:r>
          </a:p>
          <a:p>
            <a:r>
              <a:rPr lang="pl-PL" dirty="0" smtClean="0"/>
              <a:t>w programach</a:t>
            </a:r>
          </a:p>
          <a:p>
            <a:r>
              <a:rPr lang="pl-PL" dirty="0" smtClean="0"/>
              <a:t>nauczania poszczególnych</a:t>
            </a:r>
          </a:p>
          <a:p>
            <a:r>
              <a:rPr lang="pl-PL" dirty="0" smtClean="0"/>
              <a:t>przedmiotów i w ramach</a:t>
            </a:r>
          </a:p>
          <a:p>
            <a:r>
              <a:rPr lang="pl-PL" dirty="0" smtClean="0"/>
              <a:t>zajęć pozalekcyjnych</a:t>
            </a:r>
            <a:endParaRPr lang="pl-PL" dirty="0"/>
          </a:p>
        </p:txBody>
      </p:sp>
      <p:pic>
        <p:nvPicPr>
          <p:cNvPr id="3075" name="Picture 3" descr="C:\Users\170151\AppData\Local\Microsoft\Windows\Temporary Internet Files\Content.IE5\X1NVP30C\MP9004387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819" y="2764155"/>
            <a:ext cx="973154" cy="97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5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24744" cy="1143000"/>
          </a:xfrm>
        </p:spPr>
        <p:txBody>
          <a:bodyPr>
            <a:normAutofit/>
          </a:bodyPr>
          <a:lstStyle/>
          <a:p>
            <a:r>
              <a:rPr lang="pl-PL" sz="2800" dirty="0"/>
              <a:t>DOŚWIADCZENIA NAUCZYCIELI,</a:t>
            </a:r>
            <a:br>
              <a:rPr lang="pl-PL" sz="2800" dirty="0"/>
            </a:br>
            <a:r>
              <a:rPr lang="pl-PL" sz="2800" dirty="0"/>
              <a:t>KTÓRZY JUŻ REALIZUJĄ PROGRAM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W ramach prowadzenia </a:t>
            </a:r>
            <a:r>
              <a:rPr lang="pl-PL" b="1" dirty="0" smtClean="0"/>
              <a:t>przedmiotów zawodowych</a:t>
            </a:r>
          </a:p>
          <a:p>
            <a:endParaRPr lang="pl-PL" b="1" dirty="0"/>
          </a:p>
          <a:p>
            <a:r>
              <a:rPr lang="pl-PL" dirty="0"/>
              <a:t> </a:t>
            </a:r>
            <a:r>
              <a:rPr lang="pl-PL" b="1" dirty="0"/>
              <a:t>W czasie godzin </a:t>
            </a:r>
            <a:r>
              <a:rPr lang="pl-PL" b="1" dirty="0" smtClean="0"/>
              <a:t>dyrektorskich i </a:t>
            </a:r>
            <a:r>
              <a:rPr lang="pl-PL" b="1" dirty="0"/>
              <a:t>wychowawczych</a:t>
            </a:r>
          </a:p>
          <a:p>
            <a:endParaRPr lang="pl-PL" dirty="0" smtClean="0"/>
          </a:p>
          <a:p>
            <a:r>
              <a:rPr lang="pl-PL" b="1" dirty="0" smtClean="0"/>
              <a:t>W </a:t>
            </a:r>
            <a:r>
              <a:rPr lang="pl-PL" b="1" dirty="0"/>
              <a:t>ramach przygotowania </a:t>
            </a:r>
            <a:r>
              <a:rPr lang="pl-PL" b="1" dirty="0" smtClean="0"/>
              <a:t>młodzieży do </a:t>
            </a:r>
            <a:r>
              <a:rPr lang="pl-PL" b="1" dirty="0"/>
              <a:t>uczestnictwa w zajęciach </a:t>
            </a:r>
            <a:r>
              <a:rPr lang="pl-PL" b="1" dirty="0" smtClean="0"/>
              <a:t>praktycznych(pracownie</a:t>
            </a:r>
            <a:r>
              <a:rPr lang="pl-PL" b="1" dirty="0"/>
              <a:t>, warsztaty, praktyki, itp.)</a:t>
            </a:r>
          </a:p>
          <a:p>
            <a:endParaRPr lang="pl-PL" dirty="0"/>
          </a:p>
          <a:p>
            <a:r>
              <a:rPr lang="pl-PL" b="1" dirty="0" smtClean="0"/>
              <a:t>Podczas </a:t>
            </a:r>
            <a:r>
              <a:rPr lang="pl-PL" b="1" dirty="0"/>
              <a:t>zajęć fakultatywnych dla uczniów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8287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</TotalTime>
  <Words>633</Words>
  <Application>Microsoft Office PowerPoint</Application>
  <PresentationFormat>Pokaz na ekranie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Austin</vt:lpstr>
      <vt:lpstr>Program edukacyjny „Kultura bezpieczeństwa”</vt:lpstr>
      <vt:lpstr>Cele programu </vt:lpstr>
      <vt:lpstr>Prezentacja programu PowerPoint</vt:lpstr>
      <vt:lpstr>Prezentacja programu PowerPoint</vt:lpstr>
      <vt:lpstr>Etapy realizacji programu</vt:lpstr>
      <vt:lpstr>Co dajemy</vt:lpstr>
      <vt:lpstr>Czego oczekujemy</vt:lpstr>
      <vt:lpstr>REALIZACJA PROGRAMU W SZKOŁACH</vt:lpstr>
      <vt:lpstr>DOŚWIADCZENIA NAUCZYCIELI, KTÓRZY JUŻ REALIZUJĄ PROGRAM</vt:lpstr>
      <vt:lpstr>„KULTURA BEZPIECZEŃSTWA” Materiały edukacyjne dla szkół</vt:lpstr>
      <vt:lpstr>STRUKTURA „MODUŁOWA” MATERIAŁÓW</vt:lpstr>
      <vt:lpstr>PAKIET EDUKACYJNY</vt:lpstr>
      <vt:lpstr>KARTY JEDNOSTEK LEKCYJNYCH ZAWIERAJĄ:</vt:lpstr>
      <vt:lpstr>Kontakt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edukacyjny „Kultura bezpieczeństwa</dc:title>
  <dc:creator>Adam Pisarczyk</dc:creator>
  <cp:lastModifiedBy>Adam Pisarczyk</cp:lastModifiedBy>
  <cp:revision>18</cp:revision>
  <dcterms:created xsi:type="dcterms:W3CDTF">2013-03-18T03:48:22Z</dcterms:created>
  <dcterms:modified xsi:type="dcterms:W3CDTF">2013-03-18T15:57:31Z</dcterms:modified>
</cp:coreProperties>
</file>