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546" r:id="rId2"/>
    <p:sldId id="578" r:id="rId3"/>
    <p:sldId id="557" r:id="rId4"/>
    <p:sldId id="414" r:id="rId5"/>
    <p:sldId id="510" r:id="rId6"/>
    <p:sldId id="556" r:id="rId7"/>
    <p:sldId id="511" r:id="rId8"/>
    <p:sldId id="548" r:id="rId9"/>
    <p:sldId id="549" r:id="rId10"/>
    <p:sldId id="552" r:id="rId11"/>
    <p:sldId id="553" r:id="rId12"/>
    <p:sldId id="554" r:id="rId13"/>
    <p:sldId id="409" r:id="rId14"/>
    <p:sldId id="559" r:id="rId15"/>
    <p:sldId id="560" r:id="rId16"/>
    <p:sldId id="563" r:id="rId17"/>
    <p:sldId id="564" r:id="rId18"/>
    <p:sldId id="577" r:id="rId19"/>
    <p:sldId id="565" r:id="rId20"/>
    <p:sldId id="566" r:id="rId21"/>
    <p:sldId id="567" r:id="rId22"/>
    <p:sldId id="568" r:id="rId23"/>
    <p:sldId id="569" r:id="rId24"/>
    <p:sldId id="570" r:id="rId25"/>
    <p:sldId id="571" r:id="rId26"/>
    <p:sldId id="572" r:id="rId27"/>
    <p:sldId id="574" r:id="rId28"/>
    <p:sldId id="575" r:id="rId29"/>
    <p:sldId id="576" r:id="rId30"/>
    <p:sldId id="545" r:id="rId31"/>
  </p:sldIdLst>
  <p:sldSz cx="9906000" cy="6858000" type="A4"/>
  <p:notesSz cx="6662738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ekcja domyślna" id="{EE31AB6A-F9BF-4D8B-B0F1-8FD2C736ABBE}">
          <p14:sldIdLst>
            <p14:sldId id="546"/>
            <p14:sldId id="550"/>
            <p14:sldId id="558"/>
            <p14:sldId id="557"/>
            <p14:sldId id="414"/>
            <p14:sldId id="510"/>
            <p14:sldId id="556"/>
            <p14:sldId id="511"/>
            <p14:sldId id="548"/>
            <p14:sldId id="549"/>
            <p14:sldId id="552"/>
            <p14:sldId id="553"/>
            <p14:sldId id="554"/>
            <p14:sldId id="409"/>
            <p14:sldId id="559"/>
            <p14:sldId id="560"/>
            <p14:sldId id="563"/>
            <p14:sldId id="564"/>
            <p14:sldId id="577"/>
            <p14:sldId id="565"/>
            <p14:sldId id="566"/>
            <p14:sldId id="567"/>
            <p14:sldId id="568"/>
            <p14:sldId id="569"/>
            <p14:sldId id="570"/>
            <p14:sldId id="571"/>
            <p14:sldId id="572"/>
            <p14:sldId id="574"/>
            <p14:sldId id="575"/>
            <p14:sldId id="576"/>
          </p14:sldIdLst>
        </p14:section>
        <p14:section name="Sekcja bez tytułu" id="{5C7617BC-D05F-41CF-9244-2530FF04C1C5}">
          <p14:sldIdLst>
            <p14:sldId id="54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1706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09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dul" initials="g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  <a:srgbClr val="FF9F89"/>
    <a:srgbClr val="FF3300"/>
    <a:srgbClr val="660033"/>
    <a:srgbClr val="0000A3"/>
    <a:srgbClr val="00FF00"/>
    <a:srgbClr val="000097"/>
    <a:srgbClr val="C0C0C0"/>
    <a:srgbClr val="000099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5BE263C-DBD7-4A20-BB59-AAB30ACAA65A}">
  <a:tblStyle styleId="{69C7853C-536D-4A76-A0AE-DD22124D55A5}" styleName="Styl z motywem 1 — Ak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z motywem 1 — Ak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Styl z motywem 1 — Ak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Styl pośredni 3 — Ak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 jasny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yl jasny 1 — Ak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yl jasny 1 — Ak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Styl jasny 1 — Ak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jasny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yl pośredni 3 — 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27102A9-8310-4765-A935-A1911B00CA55}" styleName="Styl jasny 1 — Ak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A488322-F2BA-4B5B-9748-0D474271808F}" styleName="Styl pośredni 3 — 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Styl pośredni 3 — 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7CE84F3-28C3-443E-9E96-99CF82512B78}" styleName="Styl ciemny 1 — Ak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Styl pośredni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Styl pośredni 3 — Ak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Styl ciemny 2 - Akcent 3/Ak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Styl jasny 2 — Ak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yl jasny 2 — Ak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16DA210-FB5B-4158-B5E0-FEB733F419BA}" styleName="Styl jasny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yl jasny 3 — Ak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71795" autoAdjust="0"/>
  </p:normalViewPr>
  <p:slideViewPr>
    <p:cSldViewPr showGuides="1">
      <p:cViewPr>
        <p:scale>
          <a:sx n="88" d="100"/>
          <a:sy n="88" d="100"/>
        </p:scale>
        <p:origin x="-2082" y="72"/>
      </p:cViewPr>
      <p:guideLst>
        <p:guide orient="horz" pos="1706"/>
        <p:guide pos="312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54" d="100"/>
          <a:sy n="154" d="100"/>
        </p:scale>
        <p:origin x="-2478" y="-72"/>
      </p:cViewPr>
      <p:guideLst>
        <p:guide orient="horz" pos="2141"/>
        <p:guide orient="horz" pos="3127"/>
        <p:guide pos="3126"/>
        <p:guide pos="209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2100" b="1" dirty="0" smtClean="0">
              <a:solidFill>
                <a:srgbClr val="FF0000"/>
              </a:solidFill>
              <a:effectLst/>
            </a:rPr>
            <a:t>KURATORIUM OŚWIATY w Gorzowie Wielkopolskim</a:t>
          </a:r>
        </a:p>
        <a:p>
          <a:pPr algn="ctr"/>
          <a:endParaRPr lang="pl-PL" sz="2100" b="1" dirty="0" smtClean="0">
            <a:solidFill>
              <a:schemeClr val="accent4">
                <a:lumMod val="50000"/>
              </a:schemeClr>
            </a:solidFill>
            <a:effectLst/>
          </a:endParaRPr>
        </a:p>
        <a:p>
          <a:pPr algn="l"/>
          <a:r>
            <a:rPr lang="pl-PL" sz="2100" b="1" dirty="0" smtClean="0"/>
            <a:t>                           </a:t>
          </a:r>
          <a:r>
            <a:rPr lang="pl-PL" sz="2100" dirty="0" smtClean="0"/>
            <a:t>	</a:t>
          </a:r>
          <a:endParaRPr lang="pl-PL" sz="2100" dirty="0"/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2100" b="1" dirty="0" smtClean="0">
              <a:solidFill>
                <a:srgbClr val="FF0000"/>
              </a:solidFill>
            </a:rPr>
            <a:t>SZKOŁY PODSTAWOWE </a:t>
          </a:r>
          <a:r>
            <a:rPr lang="pl-PL" sz="1800" b="1" dirty="0" smtClean="0">
              <a:solidFill>
                <a:srgbClr val="0033CC"/>
              </a:solidFill>
            </a:rPr>
            <a:t>(publiczne i niepubliczne)</a:t>
          </a:r>
          <a:endParaRPr lang="pl-PL" sz="2100" b="1" dirty="0" smtClean="0">
            <a:solidFill>
              <a:srgbClr val="FF0000"/>
            </a:solidFill>
          </a:endParaRPr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r>
            <a:rPr lang="pl-PL" sz="1800" dirty="0" smtClean="0"/>
            <a:t>Dyrektorzy </a:t>
          </a:r>
          <a:r>
            <a:rPr lang="pl-PL" sz="1800" dirty="0" err="1" smtClean="0"/>
            <a:t>szkół</a:t>
          </a:r>
          <a:r>
            <a:rPr lang="pl-PL" sz="1800" dirty="0" smtClean="0"/>
            <a:t> podstawowych</a:t>
          </a:r>
          <a:endParaRPr lang="pl-PL" sz="1800" dirty="0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A264AE17-2F0D-4F58-B615-9E06F4872716}">
      <dgm:prSet phldrT="[Tekst]" custT="1"/>
      <dgm:spPr/>
      <dgm:t>
        <a:bodyPr/>
        <a:lstStyle/>
        <a:p>
          <a:r>
            <a:rPr lang="pl-PL" sz="2100" b="1" dirty="0" smtClean="0">
              <a:solidFill>
                <a:srgbClr val="FF0000"/>
              </a:solidFill>
            </a:rPr>
            <a:t>PLACÓWKI DOSKONALENIA zawodowego nauczycieli</a:t>
          </a:r>
        </a:p>
        <a:p>
          <a:r>
            <a:rPr lang="pl-PL" sz="1800" b="1" dirty="0" smtClean="0">
              <a:solidFill>
                <a:srgbClr val="FF0000"/>
              </a:solidFill>
            </a:rPr>
            <a:t>(WOM, ODN)</a:t>
          </a:r>
        </a:p>
      </dgm:t>
    </dgm:pt>
    <dgm:pt modelId="{A649F17C-AF63-482B-90C3-DB2740D2CD38}" type="parTrans" cxnId="{84A022B3-BD4B-4BC7-ABC4-702C5FC8C458}">
      <dgm:prSet/>
      <dgm:spPr/>
      <dgm:t>
        <a:bodyPr/>
        <a:lstStyle/>
        <a:p>
          <a:endParaRPr lang="pl-PL"/>
        </a:p>
      </dgm:t>
    </dgm:pt>
    <dgm:pt modelId="{F65D448A-9DB7-46AB-A2C3-DFD9EB45865C}" type="sibTrans" cxnId="{84A022B3-BD4B-4BC7-ABC4-702C5FC8C458}">
      <dgm:prSet/>
      <dgm:spPr/>
      <dgm:t>
        <a:bodyPr/>
        <a:lstStyle/>
        <a:p>
          <a:endParaRPr lang="pl-PL"/>
        </a:p>
      </dgm:t>
    </dgm:pt>
    <dgm:pt modelId="{4D899C75-B323-4708-AC06-433AB5F30F36}">
      <dgm:prSet phldrT="[Tekst]" custT="1"/>
      <dgm:spPr/>
      <dgm:t>
        <a:bodyPr/>
        <a:lstStyle/>
        <a:p>
          <a:pPr algn="just"/>
          <a:r>
            <a:rPr lang="pl-PL" sz="1800" dirty="0" smtClean="0"/>
            <a:t>Instytucje współpracujące, dostosowują ofertę do potrzeb  nauczycieli i dyrektorów </a:t>
          </a:r>
          <a:r>
            <a:rPr lang="pl-PL" sz="1800" dirty="0" err="1" smtClean="0"/>
            <a:t>szkół</a:t>
          </a:r>
          <a:r>
            <a:rPr lang="pl-PL" sz="1800" dirty="0" smtClean="0"/>
            <a:t> oraz tematyki wskazanej w programie</a:t>
          </a:r>
          <a:endParaRPr lang="pl-PL" sz="1800" dirty="0"/>
        </a:p>
      </dgm:t>
    </dgm:pt>
    <dgm:pt modelId="{CE3CF060-1CC0-457B-BBB3-664CBB4C0DEE}" type="parTrans" cxnId="{BCA16329-B4CA-44D4-8632-7AC49994E580}">
      <dgm:prSet/>
      <dgm:spPr/>
      <dgm:t>
        <a:bodyPr/>
        <a:lstStyle/>
        <a:p>
          <a:endParaRPr lang="pl-PL"/>
        </a:p>
      </dgm:t>
    </dgm:pt>
    <dgm:pt modelId="{8361C3E4-AB31-4B80-88B5-1B1D9062EF1B}" type="sibTrans" cxnId="{BCA16329-B4CA-44D4-8632-7AC49994E580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pPr algn="just"/>
          <a:r>
            <a:rPr lang="pl-PL" sz="1800" dirty="0" smtClean="0"/>
            <a:t>Lubuski Kurator Oświaty </a:t>
          </a:r>
          <a:r>
            <a:rPr lang="pl-PL" sz="1800" b="1" dirty="0" smtClean="0"/>
            <a:t>Ewa Rawa </a:t>
          </a:r>
          <a:r>
            <a:rPr lang="pl-PL" sz="1800" dirty="0" smtClean="0"/>
            <a:t>– inicjatywa</a:t>
          </a:r>
          <a:endParaRPr lang="pl-PL" sz="1800" dirty="0"/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2E874433-3D53-4370-A81B-8D15EA3C53D4}">
      <dgm:prSet phldrT="[Tekst]" custT="1"/>
      <dgm:spPr/>
      <dgm:t>
        <a:bodyPr/>
        <a:lstStyle/>
        <a:p>
          <a:pPr algn="just"/>
          <a:r>
            <a:rPr lang="pl-PL" sz="1800" dirty="0" smtClean="0"/>
            <a:t>Koordynator  programu -  dyrektor WNP</a:t>
          </a:r>
          <a:endParaRPr lang="pl-PL" sz="1800" dirty="0"/>
        </a:p>
      </dgm:t>
    </dgm:pt>
    <dgm:pt modelId="{D97BF4B6-580F-4916-98D2-00E6DE94FDEE}" type="parTrans" cxnId="{3AC6B361-5F1F-467B-9D18-37D8039D34CF}">
      <dgm:prSet/>
      <dgm:spPr/>
      <dgm:t>
        <a:bodyPr/>
        <a:lstStyle/>
        <a:p>
          <a:endParaRPr lang="pl-PL"/>
        </a:p>
      </dgm:t>
    </dgm:pt>
    <dgm:pt modelId="{2D4D6C67-34A5-40DA-8189-8886C46E86F4}" type="sibTrans" cxnId="{3AC6B361-5F1F-467B-9D18-37D8039D34CF}">
      <dgm:prSet/>
      <dgm:spPr/>
      <dgm:t>
        <a:bodyPr/>
        <a:lstStyle/>
        <a:p>
          <a:endParaRPr lang="pl-PL"/>
        </a:p>
      </dgm:t>
    </dgm:pt>
    <dgm:pt modelId="{AC12E6E6-4A84-4405-B51E-D5E3239DE49D}">
      <dgm:prSet phldrT="[Tekst]" custT="1"/>
      <dgm:spPr/>
      <dgm:t>
        <a:bodyPr/>
        <a:lstStyle/>
        <a:p>
          <a:pPr algn="just"/>
          <a:r>
            <a:rPr lang="pl-PL" sz="1800" dirty="0" smtClean="0"/>
            <a:t>Zespół ds. programu, przewodnicząca – st. wizytator </a:t>
          </a:r>
          <a:r>
            <a:rPr lang="pl-PL" sz="1800" b="1" dirty="0" smtClean="0"/>
            <a:t>Grażyna </a:t>
          </a:r>
          <a:r>
            <a:rPr lang="pl-PL" sz="1800" b="1" dirty="0" err="1" smtClean="0"/>
            <a:t>Kołogrecka-Dul</a:t>
          </a:r>
          <a:r>
            <a:rPr lang="pl-PL" sz="1800" b="1" dirty="0" smtClean="0"/>
            <a:t> </a:t>
          </a:r>
          <a:endParaRPr lang="pl-PL" sz="1800" b="1" dirty="0"/>
        </a:p>
      </dgm:t>
    </dgm:pt>
    <dgm:pt modelId="{C35DFC48-B3E0-40AC-A3EB-9029101DD9C9}" type="parTrans" cxnId="{8F321848-757A-48CB-9F9E-14A40DEE92F2}">
      <dgm:prSet/>
      <dgm:spPr/>
      <dgm:t>
        <a:bodyPr/>
        <a:lstStyle/>
        <a:p>
          <a:endParaRPr lang="pl-PL"/>
        </a:p>
      </dgm:t>
    </dgm:pt>
    <dgm:pt modelId="{88EAFBFF-590B-4B0A-A557-BACF5A50B1D9}" type="sibTrans" cxnId="{8F321848-757A-48CB-9F9E-14A40DEE92F2}">
      <dgm:prSet/>
      <dgm:spPr/>
      <dgm:t>
        <a:bodyPr/>
        <a:lstStyle/>
        <a:p>
          <a:endParaRPr lang="pl-PL"/>
        </a:p>
      </dgm:t>
    </dgm:pt>
    <dgm:pt modelId="{4722AEDD-58BB-4864-A95B-D8035A38C29A}">
      <dgm:prSet phldrT="[Tekst]" custT="1"/>
      <dgm:spPr/>
      <dgm:t>
        <a:bodyPr/>
        <a:lstStyle/>
        <a:p>
          <a:pPr algn="l"/>
          <a:endParaRPr lang="pl-PL" sz="1800" dirty="0"/>
        </a:p>
      </dgm:t>
    </dgm:pt>
    <dgm:pt modelId="{174066CB-0B9C-46A3-AED1-C96B47F1999F}" type="parTrans" cxnId="{EDF2925A-F4D2-48CC-B404-44597C224DDE}">
      <dgm:prSet/>
      <dgm:spPr/>
      <dgm:t>
        <a:bodyPr/>
        <a:lstStyle/>
        <a:p>
          <a:endParaRPr lang="pl-PL"/>
        </a:p>
      </dgm:t>
    </dgm:pt>
    <dgm:pt modelId="{54D06834-DEE7-4215-9E7C-8EA8B0494DB2}" type="sibTrans" cxnId="{EDF2925A-F4D2-48CC-B404-44597C224DDE}">
      <dgm:prSet/>
      <dgm:spPr/>
      <dgm:t>
        <a:bodyPr/>
        <a:lstStyle/>
        <a:p>
          <a:endParaRPr lang="pl-PL"/>
        </a:p>
      </dgm:t>
    </dgm:pt>
    <dgm:pt modelId="{E81D6394-8516-4FA9-9C3F-0AE6C5272056}">
      <dgm:prSet phldrT="[Tekst]" custT="1"/>
      <dgm:spPr/>
      <dgm:t>
        <a:bodyPr/>
        <a:lstStyle/>
        <a:p>
          <a:pPr algn="just"/>
          <a:r>
            <a:rPr lang="pl-PL" sz="1800" dirty="0" smtClean="0"/>
            <a:t>Wizytatorzy rejonowi (analizy, wnioski)</a:t>
          </a:r>
          <a:endParaRPr lang="pl-PL" sz="1800" dirty="0"/>
        </a:p>
      </dgm:t>
    </dgm:pt>
    <dgm:pt modelId="{43413CAE-17C0-4CA5-ACDE-8F19CDB40FD5}" type="parTrans" cxnId="{3C1FEF12-FAAA-471F-BCDC-43C5E469BBA1}">
      <dgm:prSet/>
      <dgm:spPr/>
      <dgm:t>
        <a:bodyPr/>
        <a:lstStyle/>
        <a:p>
          <a:endParaRPr lang="pl-PL"/>
        </a:p>
      </dgm:t>
    </dgm:pt>
    <dgm:pt modelId="{49484676-A854-4FF9-8F6A-89D46FC67F44}" type="sibTrans" cxnId="{3C1FEF12-FAAA-471F-BCDC-43C5E469BBA1}">
      <dgm:prSet/>
      <dgm:spPr/>
      <dgm:t>
        <a:bodyPr/>
        <a:lstStyle/>
        <a:p>
          <a:endParaRPr lang="pl-PL"/>
        </a:p>
      </dgm:t>
    </dgm:pt>
    <dgm:pt modelId="{C1B8E43D-870E-4BDB-9465-5E83283ED05E}">
      <dgm:prSet phldrT="[Tekst]" custT="1"/>
      <dgm:spPr/>
      <dgm:t>
        <a:bodyPr/>
        <a:lstStyle/>
        <a:p>
          <a:pPr algn="just"/>
          <a:r>
            <a:rPr lang="pl-PL" sz="1800" dirty="0" smtClean="0"/>
            <a:t>Zespół nauczycieli przedmiotów objętych egzaminem ósmoklasisty (</a:t>
          </a:r>
          <a:r>
            <a:rPr lang="pl-PL" sz="1800" dirty="0" smtClean="0">
              <a:solidFill>
                <a:schemeClr val="bg2">
                  <a:lumMod val="50000"/>
                </a:schemeClr>
              </a:solidFill>
            </a:rPr>
            <a:t>powołany przez dyrektora,                                     z wyznaczonym przewodniczącym</a:t>
          </a:r>
          <a:r>
            <a:rPr lang="pl-PL" sz="1800" dirty="0" smtClean="0"/>
            <a:t>)</a:t>
          </a:r>
          <a:endParaRPr lang="pl-PL" sz="1800" dirty="0"/>
        </a:p>
      </dgm:t>
    </dgm:pt>
    <dgm:pt modelId="{70645176-D38D-4B16-B3D7-830520FBFA66}" type="parTrans" cxnId="{2E815C82-23F0-44A7-AACB-C3F5CF824BF5}">
      <dgm:prSet/>
      <dgm:spPr/>
      <dgm:t>
        <a:bodyPr/>
        <a:lstStyle/>
        <a:p>
          <a:endParaRPr lang="pl-PL"/>
        </a:p>
      </dgm:t>
    </dgm:pt>
    <dgm:pt modelId="{5B2D7E49-AA38-403E-BF55-00D2B94F1303}" type="sibTrans" cxnId="{2E815C82-23F0-44A7-AACB-C3F5CF824BF5}">
      <dgm:prSet/>
      <dgm:spPr/>
      <dgm:t>
        <a:bodyPr/>
        <a:lstStyle/>
        <a:p>
          <a:endParaRPr lang="pl-PL"/>
        </a:p>
      </dgm:t>
    </dgm:pt>
    <dgm:pt modelId="{60B24A21-A382-40FA-93F3-19FD797AC031}">
      <dgm:prSet phldrT="[Tekst]" custT="1"/>
      <dgm:spPr/>
      <dgm:t>
        <a:bodyPr/>
        <a:lstStyle/>
        <a:p>
          <a:pPr algn="just"/>
          <a:r>
            <a:rPr lang="pl-PL" sz="1800" dirty="0" smtClean="0"/>
            <a:t>Inne osoby, np. specjaliści</a:t>
          </a:r>
          <a:endParaRPr lang="pl-PL" sz="1800" dirty="0"/>
        </a:p>
      </dgm:t>
    </dgm:pt>
    <dgm:pt modelId="{278ED3B5-D051-4AED-9F46-FC0A3AFE638A}" type="parTrans" cxnId="{26E16AF0-3D84-4066-9403-559E7E9509AE}">
      <dgm:prSet/>
      <dgm:spPr/>
      <dgm:t>
        <a:bodyPr/>
        <a:lstStyle/>
        <a:p>
          <a:endParaRPr lang="pl-PL"/>
        </a:p>
      </dgm:t>
    </dgm:pt>
    <dgm:pt modelId="{425054FE-7706-4DDB-BA0A-56D526F6E706}" type="sibTrans" cxnId="{26E16AF0-3D84-4066-9403-559E7E9509AE}">
      <dgm:prSet/>
      <dgm:spPr/>
      <dgm:t>
        <a:bodyPr/>
        <a:lstStyle/>
        <a:p>
          <a:endParaRPr lang="pl-PL"/>
        </a:p>
      </dgm:t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3" custLinFactNeighborX="-2507" custLinFactNeighborY="-1052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3" custScaleY="12885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3" custScaleY="14108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9ABFB36-2C76-4A67-9323-B7C9EA6635F2}" type="pres">
      <dgm:prSet presAssocID="{06F79C3B-E09C-4ABC-90EB-0F5303689827}" presName="sp" presStyleCnt="0"/>
      <dgm:spPr/>
      <dgm:t>
        <a:bodyPr/>
        <a:lstStyle/>
        <a:p>
          <a:endParaRPr lang="pl-PL"/>
        </a:p>
      </dgm:t>
    </dgm:pt>
    <dgm:pt modelId="{95054A22-1CB4-477F-8F30-AB1AA6455E91}" type="pres">
      <dgm:prSet presAssocID="{A264AE17-2F0D-4F58-B615-9E06F4872716}" presName="linNode" presStyleCnt="0"/>
      <dgm:spPr/>
      <dgm:t>
        <a:bodyPr/>
        <a:lstStyle/>
        <a:p>
          <a:endParaRPr lang="pl-PL"/>
        </a:p>
      </dgm:t>
    </dgm:pt>
    <dgm:pt modelId="{2637E1B1-815C-423B-BB67-101E79EAC9EF}" type="pres">
      <dgm:prSet presAssocID="{A264AE17-2F0D-4F58-B615-9E06F487271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332141C-E5C2-4F29-9FBB-C57746DEB02E}" type="pres">
      <dgm:prSet presAssocID="{A264AE17-2F0D-4F58-B615-9E06F487271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E815C82-23F0-44A7-AACB-C3F5CF824BF5}" srcId="{9A6F6DAC-4111-46B4-BF4A-65660357E41A}" destId="{C1B8E43D-870E-4BDB-9465-5E83283ED05E}" srcOrd="1" destOrd="0" parTransId="{70645176-D38D-4B16-B3D7-830520FBFA66}" sibTransId="{5B2D7E49-AA38-403E-BF55-00D2B94F1303}"/>
    <dgm:cxn modelId="{BCA16329-B4CA-44D4-8632-7AC49994E580}" srcId="{A264AE17-2F0D-4F58-B615-9E06F4872716}" destId="{4D899C75-B323-4708-AC06-433AB5F30F36}" srcOrd="0" destOrd="0" parTransId="{CE3CF060-1CC0-457B-BBB3-664CBB4C0DEE}" sibTransId="{8361C3E4-AB31-4B80-88B5-1B1D9062EF1B}"/>
    <dgm:cxn modelId="{381F1428-CA77-4CBA-8153-EF24460311B5}" type="presOf" srcId="{A264AE17-2F0D-4F58-B615-9E06F4872716}" destId="{2637E1B1-815C-423B-BB67-101E79EAC9EF}" srcOrd="0" destOrd="0" presId="urn:microsoft.com/office/officeart/2005/8/layout/vList5"/>
    <dgm:cxn modelId="{26E16AF0-3D84-4066-9403-559E7E9509AE}" srcId="{9A6F6DAC-4111-46B4-BF4A-65660357E41A}" destId="{60B24A21-A382-40FA-93F3-19FD797AC031}" srcOrd="2" destOrd="0" parTransId="{278ED3B5-D051-4AED-9F46-FC0A3AFE638A}" sibTransId="{425054FE-7706-4DDB-BA0A-56D526F6E706}"/>
    <dgm:cxn modelId="{9D89135D-9F6F-4D45-BC5E-65D4D84B2F99}" type="presOf" srcId="{9A6F6DAC-4111-46B4-BF4A-65660357E41A}" destId="{4295CCF1-925C-41A3-9380-27E0775CCFA9}" srcOrd="0" destOrd="0" presId="urn:microsoft.com/office/officeart/2005/8/layout/vList5"/>
    <dgm:cxn modelId="{BD596761-2644-4BC2-BE29-6F53F088F27B}" type="presOf" srcId="{A5BF5A4D-34FA-47FA-A95E-1C737F2D868D}" destId="{38867C46-E92C-4881-A489-53DF89815FF4}" srcOrd="0" destOrd="0" presId="urn:microsoft.com/office/officeart/2005/8/layout/vList5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5269FF7E-3171-46E1-AB71-AC4B0EFE1EE8}" type="presOf" srcId="{C1B8E43D-870E-4BDB-9465-5E83283ED05E}" destId="{D8AB2D40-2BF1-4FFA-9214-B24E1AB1BC84}" srcOrd="0" destOrd="1" presId="urn:microsoft.com/office/officeart/2005/8/layout/vList5"/>
    <dgm:cxn modelId="{B6375609-6EF7-48CC-8044-7B78CB8EABD3}" type="presOf" srcId="{4722AEDD-58BB-4864-A95B-D8035A38C29A}" destId="{38867C46-E92C-4881-A489-53DF89815FF4}" srcOrd="0" destOrd="4" presId="urn:microsoft.com/office/officeart/2005/8/layout/vList5"/>
    <dgm:cxn modelId="{8F321848-757A-48CB-9F9E-14A40DEE92F2}" srcId="{52309186-1F29-40F8-A4E9-9EB611047EE5}" destId="{AC12E6E6-4A84-4405-B51E-D5E3239DE49D}" srcOrd="2" destOrd="0" parTransId="{C35DFC48-B3E0-40AC-A3EB-9029101DD9C9}" sibTransId="{88EAFBFF-590B-4B0A-A557-BACF5A50B1D9}"/>
    <dgm:cxn modelId="{0C8BC68A-CBD3-4EF3-8C9D-3D291E5EAA61}" type="presOf" srcId="{AC12E6E6-4A84-4405-B51E-D5E3239DE49D}" destId="{38867C46-E92C-4881-A489-53DF89815FF4}" srcOrd="0" destOrd="2" presId="urn:microsoft.com/office/officeart/2005/8/layout/vList5"/>
    <dgm:cxn modelId="{D9EBD518-7AB3-43C6-BEB8-A8BC6BE8D6C3}" type="presOf" srcId="{5C39F41F-4C9A-4AA2-977F-19EBED75E010}" destId="{81842732-D030-49E5-9E42-8825F0F7A47C}" srcOrd="0" destOrd="0" presId="urn:microsoft.com/office/officeart/2005/8/layout/vList5"/>
    <dgm:cxn modelId="{3CFEB7C7-920C-4884-814D-24DB6E2EFC63}" type="presOf" srcId="{E81D6394-8516-4FA9-9C3F-0AE6C5272056}" destId="{38867C46-E92C-4881-A489-53DF89815FF4}" srcOrd="0" destOrd="3" presId="urn:microsoft.com/office/officeart/2005/8/layout/vList5"/>
    <dgm:cxn modelId="{84A022B3-BD4B-4BC7-ABC4-702C5FC8C458}" srcId="{5C39F41F-4C9A-4AA2-977F-19EBED75E010}" destId="{A264AE17-2F0D-4F58-B615-9E06F4872716}" srcOrd="2" destOrd="0" parTransId="{A649F17C-AF63-482B-90C3-DB2740D2CD38}" sibTransId="{F65D448A-9DB7-46AB-A2C3-DFD9EB45865C}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D9AD18F7-5833-4C48-B34F-9E200C8E1A73}" type="presOf" srcId="{4D899C75-B323-4708-AC06-433AB5F30F36}" destId="{2332141C-E5C2-4F29-9FBB-C57746DEB02E}" srcOrd="0" destOrd="0" presId="urn:microsoft.com/office/officeart/2005/8/layout/vList5"/>
    <dgm:cxn modelId="{EDF2925A-F4D2-48CC-B404-44597C224DDE}" srcId="{52309186-1F29-40F8-A4E9-9EB611047EE5}" destId="{4722AEDD-58BB-4864-A95B-D8035A38C29A}" srcOrd="4" destOrd="0" parTransId="{174066CB-0B9C-46A3-AED1-C96B47F1999F}" sibTransId="{54D06834-DEE7-4215-9E7C-8EA8B0494DB2}"/>
    <dgm:cxn modelId="{CF7A14B2-BC83-4BC8-8ED3-055F10B27B83}" type="presOf" srcId="{60B24A21-A382-40FA-93F3-19FD797AC031}" destId="{D8AB2D40-2BF1-4FFA-9214-B24E1AB1BC84}" srcOrd="0" destOrd="2" presId="urn:microsoft.com/office/officeart/2005/8/layout/vList5"/>
    <dgm:cxn modelId="{F93F4926-E600-4861-B0CA-456A4D16712D}" type="presOf" srcId="{4E1CC4A0-E36C-46F7-AE75-FD858A1ED110}" destId="{D8AB2D40-2BF1-4FFA-9214-B24E1AB1BC84}" srcOrd="0" destOrd="0" presId="urn:microsoft.com/office/officeart/2005/8/layout/vList5"/>
    <dgm:cxn modelId="{3AC6B361-5F1F-467B-9D18-37D8039D34CF}" srcId="{52309186-1F29-40F8-A4E9-9EB611047EE5}" destId="{2E874433-3D53-4370-A81B-8D15EA3C53D4}" srcOrd="1" destOrd="0" parTransId="{D97BF4B6-580F-4916-98D2-00E6DE94FDEE}" sibTransId="{2D4D6C67-34A5-40DA-8189-8886C46E86F4}"/>
    <dgm:cxn modelId="{3C1FEF12-FAAA-471F-BCDC-43C5E469BBA1}" srcId="{52309186-1F29-40F8-A4E9-9EB611047EE5}" destId="{E81D6394-8516-4FA9-9C3F-0AE6C5272056}" srcOrd="3" destOrd="0" parTransId="{43413CAE-17C0-4CA5-ACDE-8F19CDB40FD5}" sibTransId="{49484676-A854-4FF9-8F6A-89D46FC67F44}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AC82AD3A-60A9-4F71-A8ED-7D4D03E82A22}" type="presOf" srcId="{52309186-1F29-40F8-A4E9-9EB611047EE5}" destId="{ADE85718-E733-4368-AAF7-E211B2AC5C6F}" srcOrd="0" destOrd="0" presId="urn:microsoft.com/office/officeart/2005/8/layout/vList5"/>
    <dgm:cxn modelId="{D3EA156D-0554-444E-B7EE-C3125DF6A3CE}" type="presOf" srcId="{2E874433-3D53-4370-A81B-8D15EA3C53D4}" destId="{38867C46-E92C-4881-A489-53DF89815FF4}" srcOrd="0" destOrd="1" presId="urn:microsoft.com/office/officeart/2005/8/layout/vList5"/>
    <dgm:cxn modelId="{BC3C34EA-2679-46D3-9EC6-6967A1AB6002}" type="presParOf" srcId="{81842732-D030-49E5-9E42-8825F0F7A47C}" destId="{8B565DE2-4374-42AF-A9B4-B122D14A3D1F}" srcOrd="0" destOrd="0" presId="urn:microsoft.com/office/officeart/2005/8/layout/vList5"/>
    <dgm:cxn modelId="{1B7501CB-5C4F-4994-83A8-C4C30D07BA48}" type="presParOf" srcId="{8B565DE2-4374-42AF-A9B4-B122D14A3D1F}" destId="{ADE85718-E733-4368-AAF7-E211B2AC5C6F}" srcOrd="0" destOrd="0" presId="urn:microsoft.com/office/officeart/2005/8/layout/vList5"/>
    <dgm:cxn modelId="{D504B9C4-0085-49D7-8416-CA8BE52CBF4D}" type="presParOf" srcId="{8B565DE2-4374-42AF-A9B4-B122D14A3D1F}" destId="{38867C46-E92C-4881-A489-53DF89815FF4}" srcOrd="1" destOrd="0" presId="urn:microsoft.com/office/officeart/2005/8/layout/vList5"/>
    <dgm:cxn modelId="{103AADE3-4DC0-4DED-A02E-03AF0D3A7E2D}" type="presParOf" srcId="{81842732-D030-49E5-9E42-8825F0F7A47C}" destId="{BD0A0FA4-57BD-4ABE-9DB3-191C24876BE5}" srcOrd="1" destOrd="0" presId="urn:microsoft.com/office/officeart/2005/8/layout/vList5"/>
    <dgm:cxn modelId="{F64A12B6-9C8A-4136-BA4C-D36DA8199B27}" type="presParOf" srcId="{81842732-D030-49E5-9E42-8825F0F7A47C}" destId="{F99E4752-5174-402C-B82E-5C0B697A94BE}" srcOrd="2" destOrd="0" presId="urn:microsoft.com/office/officeart/2005/8/layout/vList5"/>
    <dgm:cxn modelId="{4CB526C2-B597-4752-8524-899794DEC171}" type="presParOf" srcId="{F99E4752-5174-402C-B82E-5C0B697A94BE}" destId="{4295CCF1-925C-41A3-9380-27E0775CCFA9}" srcOrd="0" destOrd="0" presId="urn:microsoft.com/office/officeart/2005/8/layout/vList5"/>
    <dgm:cxn modelId="{91E374FC-7D8D-41A1-A178-1319D0B893F6}" type="presParOf" srcId="{F99E4752-5174-402C-B82E-5C0B697A94BE}" destId="{D8AB2D40-2BF1-4FFA-9214-B24E1AB1BC84}" srcOrd="1" destOrd="0" presId="urn:microsoft.com/office/officeart/2005/8/layout/vList5"/>
    <dgm:cxn modelId="{8923A060-56E0-40A1-A791-451C31906DA1}" type="presParOf" srcId="{81842732-D030-49E5-9E42-8825F0F7A47C}" destId="{99ABFB36-2C76-4A67-9323-B7C9EA6635F2}" srcOrd="3" destOrd="0" presId="urn:microsoft.com/office/officeart/2005/8/layout/vList5"/>
    <dgm:cxn modelId="{78517D71-158F-4D6F-8F9C-7007AA504667}" type="presParOf" srcId="{81842732-D030-49E5-9E42-8825F0F7A47C}" destId="{95054A22-1CB4-477F-8F30-AB1AA6455E91}" srcOrd="4" destOrd="0" presId="urn:microsoft.com/office/officeart/2005/8/layout/vList5"/>
    <dgm:cxn modelId="{5AC4B750-A17C-45B7-868E-30224A93B47D}" type="presParOf" srcId="{95054A22-1CB4-477F-8F30-AB1AA6455E91}" destId="{2637E1B1-815C-423B-BB67-101E79EAC9EF}" srcOrd="0" destOrd="0" presId="urn:microsoft.com/office/officeart/2005/8/layout/vList5"/>
    <dgm:cxn modelId="{D6D3C356-5ED4-4A26-A193-37AFCD72619D}" type="presParOf" srcId="{95054A22-1CB4-477F-8F30-AB1AA6455E91}" destId="{2332141C-E5C2-4F29-9FBB-C57746DEB02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39F41F-4C9A-4AA2-977F-19EBED75E01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52309186-1F29-40F8-A4E9-9EB611047EE5}">
      <dgm:prSet phldrT="[Tekst]" custT="1"/>
      <dgm:spPr/>
      <dgm:t>
        <a:bodyPr/>
        <a:lstStyle/>
        <a:p>
          <a:pPr algn="ctr"/>
          <a:r>
            <a:rPr lang="pl-PL" sz="2100" b="1" dirty="0" smtClean="0">
              <a:solidFill>
                <a:srgbClr val="FF0000"/>
              </a:solidFill>
              <a:effectLst/>
            </a:rPr>
            <a:t>KURATORIUM OŚWIATY W GORZOWIE WIELKOPOLSKIM</a:t>
          </a:r>
        </a:p>
        <a:p>
          <a:pPr algn="ctr"/>
          <a:r>
            <a:rPr lang="pl-PL" sz="1800" b="1" dirty="0" smtClean="0">
              <a:solidFill>
                <a:schemeClr val="accent4">
                  <a:lumMod val="50000"/>
                </a:schemeClr>
              </a:solidFill>
              <a:effectLst/>
            </a:rPr>
            <a:t>(zadania dla kuratorium</a:t>
          </a:r>
          <a:r>
            <a:rPr lang="pl-PL" sz="2100" b="1" dirty="0" smtClean="0">
              <a:solidFill>
                <a:schemeClr val="accent4">
                  <a:lumMod val="50000"/>
                </a:schemeClr>
              </a:solidFill>
              <a:effectLst/>
            </a:rPr>
            <a:t>)</a:t>
          </a:r>
        </a:p>
        <a:p>
          <a:pPr algn="l"/>
          <a:r>
            <a:rPr lang="pl-PL" sz="2100" b="1" dirty="0" smtClean="0"/>
            <a:t>                           </a:t>
          </a:r>
          <a:r>
            <a:rPr lang="pl-PL" sz="2100" dirty="0" smtClean="0"/>
            <a:t>	</a:t>
          </a:r>
          <a:endParaRPr lang="pl-PL" sz="2100" dirty="0"/>
        </a:p>
      </dgm:t>
    </dgm:pt>
    <dgm:pt modelId="{60E1B4C1-0825-44DF-9A4B-C41480664D92}" type="parTrans" cxnId="{DE5EBB21-0EBD-4B87-82CF-B5BD26BA5A54}">
      <dgm:prSet/>
      <dgm:spPr/>
      <dgm:t>
        <a:bodyPr/>
        <a:lstStyle/>
        <a:p>
          <a:endParaRPr lang="pl-PL"/>
        </a:p>
      </dgm:t>
    </dgm:pt>
    <dgm:pt modelId="{CE60D397-1CC3-4A6F-95F8-D3262F926A66}" type="sibTrans" cxnId="{DE5EBB21-0EBD-4B87-82CF-B5BD26BA5A54}">
      <dgm:prSet/>
      <dgm:spPr/>
      <dgm:t>
        <a:bodyPr/>
        <a:lstStyle/>
        <a:p>
          <a:endParaRPr lang="pl-PL"/>
        </a:p>
      </dgm:t>
    </dgm:pt>
    <dgm:pt modelId="{C4CF2DCD-5278-4D22-A415-1B4DEA299671}">
      <dgm:prSet phldrT="[Tekst]" custT="1"/>
      <dgm:spPr/>
      <dgm:t>
        <a:bodyPr/>
        <a:lstStyle/>
        <a:p>
          <a:pPr algn="just"/>
          <a:r>
            <a:rPr lang="pl-PL" sz="1800" b="1" dirty="0" smtClean="0"/>
            <a:t>Ewaluacja wewnętrzna</a:t>
          </a:r>
          <a:r>
            <a:rPr lang="pl-PL" sz="1800" dirty="0" smtClean="0"/>
            <a:t>, opracowanie sprawozdania zawierającego wnioski i rekomendacje do pracy </a:t>
          </a:r>
          <a:br>
            <a:rPr lang="pl-PL" sz="1800" dirty="0" smtClean="0"/>
          </a:br>
          <a:r>
            <a:rPr lang="pl-PL" sz="1800" dirty="0" smtClean="0"/>
            <a:t>w kolejnym roku szkolnym</a:t>
          </a:r>
          <a:endParaRPr lang="pl-PL" sz="1800" dirty="0"/>
        </a:p>
      </dgm:t>
    </dgm:pt>
    <dgm:pt modelId="{064B07C9-DE33-4C86-842C-FECB62FADA4B}" type="sibTrans" cxnId="{594F27AA-CA18-4374-B502-CA669F17C232}">
      <dgm:prSet/>
      <dgm:spPr/>
      <dgm:t>
        <a:bodyPr/>
        <a:lstStyle/>
        <a:p>
          <a:endParaRPr lang="pl-PL"/>
        </a:p>
      </dgm:t>
    </dgm:pt>
    <dgm:pt modelId="{ADA34F3E-BCDC-4865-8187-5F46B83B6C8D}" type="parTrans" cxnId="{594F27AA-CA18-4374-B502-CA669F17C232}">
      <dgm:prSet/>
      <dgm:spPr/>
      <dgm:t>
        <a:bodyPr/>
        <a:lstStyle/>
        <a:p>
          <a:endParaRPr lang="pl-PL"/>
        </a:p>
      </dgm:t>
    </dgm:pt>
    <dgm:pt modelId="{1BE8660C-921E-4D5A-BBA2-9A94B1DE1DE6}">
      <dgm:prSet phldrT="[Tekst]" custT="1"/>
      <dgm:spPr/>
      <dgm:t>
        <a:bodyPr/>
        <a:lstStyle/>
        <a:p>
          <a:pPr algn="just"/>
          <a:r>
            <a:rPr lang="pl-PL" sz="1800" b="1" dirty="0" smtClean="0"/>
            <a:t>Udział dyrektora </a:t>
          </a:r>
          <a:r>
            <a:rPr lang="pl-PL" sz="1800" dirty="0" smtClean="0"/>
            <a:t>w </a:t>
          </a:r>
          <a:r>
            <a:rPr lang="pl-PL" sz="1800" b="1" dirty="0" smtClean="0"/>
            <a:t>konferencjach</a:t>
          </a:r>
          <a:r>
            <a:rPr lang="pl-PL" sz="1800" dirty="0" smtClean="0"/>
            <a:t> LKO, </a:t>
          </a:r>
          <a:br>
            <a:rPr lang="pl-PL" sz="1800" dirty="0" smtClean="0"/>
          </a:br>
          <a:r>
            <a:rPr lang="pl-PL" sz="1800" dirty="0" smtClean="0"/>
            <a:t>w </a:t>
          </a:r>
          <a:r>
            <a:rPr lang="pl-PL" sz="1800" b="1" dirty="0" smtClean="0"/>
            <a:t>wypełnianiu ankiet i arkuszy </a:t>
          </a:r>
          <a:r>
            <a:rPr lang="pl-PL" sz="1800" dirty="0" smtClean="0"/>
            <a:t>opracowanych przez KO i przekazanie ich do wizytatora</a:t>
          </a:r>
          <a:endParaRPr lang="pl-PL" sz="1800" dirty="0"/>
        </a:p>
      </dgm:t>
    </dgm:pt>
    <dgm:pt modelId="{A4FAE1AE-8086-4345-B33B-FAD472A1674F}" type="sibTrans" cxnId="{BC92CA40-C316-4E58-9FA8-EE2D7AAD69DC}">
      <dgm:prSet/>
      <dgm:spPr/>
    </dgm:pt>
    <dgm:pt modelId="{D7688839-A8FA-469B-B46A-71E1DB8C7091}" type="parTrans" cxnId="{BC92CA40-C316-4E58-9FA8-EE2D7AAD69DC}">
      <dgm:prSet/>
      <dgm:spPr/>
    </dgm:pt>
    <dgm:pt modelId="{02997078-A57C-4783-8572-DDDE60D98C39}">
      <dgm:prSet phldrT="[Tekst]" custT="1"/>
      <dgm:spPr/>
      <dgm:t>
        <a:bodyPr/>
        <a:lstStyle/>
        <a:p>
          <a:pPr algn="just"/>
          <a:r>
            <a:rPr lang="pl-PL" sz="1800" b="1" dirty="0" smtClean="0"/>
            <a:t>Monitorowanie przebiegu oraz efektywności działań </a:t>
          </a:r>
          <a:r>
            <a:rPr lang="pl-PL" sz="1800" dirty="0" smtClean="0"/>
            <a:t>z</a:t>
          </a:r>
          <a:r>
            <a:rPr lang="pl-PL" sz="1800" b="1" dirty="0" smtClean="0"/>
            <a:t> </a:t>
          </a:r>
          <a:r>
            <a:rPr lang="pl-PL" sz="1800" dirty="0" smtClean="0"/>
            <a:t>zastosowaniem określonych</a:t>
          </a:r>
          <a:r>
            <a:rPr lang="pl-PL" sz="1800" b="1" dirty="0" smtClean="0"/>
            <a:t> </a:t>
          </a:r>
          <a:r>
            <a:rPr lang="pl-PL" sz="1800" dirty="0" smtClean="0"/>
            <a:t>form nadzoru pedagogicznego</a:t>
          </a:r>
          <a:endParaRPr lang="pl-PL" sz="1800" dirty="0"/>
        </a:p>
      </dgm:t>
    </dgm:pt>
    <dgm:pt modelId="{62E5EC78-D246-4E3F-9F63-B7B4C2C99ED8}" type="sibTrans" cxnId="{FB927265-B8D8-49C3-B7F8-128E95AE5FEA}">
      <dgm:prSet/>
      <dgm:spPr/>
      <dgm:t>
        <a:bodyPr/>
        <a:lstStyle/>
        <a:p>
          <a:endParaRPr lang="pl-PL"/>
        </a:p>
      </dgm:t>
    </dgm:pt>
    <dgm:pt modelId="{C2CDCFE0-E78B-457B-B99F-9001DD32F909}" type="parTrans" cxnId="{FB927265-B8D8-49C3-B7F8-128E95AE5FEA}">
      <dgm:prSet/>
      <dgm:spPr/>
      <dgm:t>
        <a:bodyPr/>
        <a:lstStyle/>
        <a:p>
          <a:endParaRPr lang="pl-PL"/>
        </a:p>
      </dgm:t>
    </dgm:pt>
    <dgm:pt modelId="{069479E0-56C1-4F0A-A1C6-20CE7908F188}">
      <dgm:prSet phldrT="[Tekst]" custT="1"/>
      <dgm:spPr/>
      <dgm:t>
        <a:bodyPr/>
        <a:lstStyle/>
        <a:p>
          <a:pPr algn="just"/>
          <a:r>
            <a:rPr lang="pl-PL" sz="1800" b="1" dirty="0" smtClean="0"/>
            <a:t>Realizacja zaplanowanych działań</a:t>
          </a:r>
          <a:endParaRPr lang="pl-PL" sz="1800" b="1" dirty="0"/>
        </a:p>
      </dgm:t>
    </dgm:pt>
    <dgm:pt modelId="{8AA358C1-9041-4EC9-A2F6-CA48C10F04B3}" type="sibTrans" cxnId="{107A94A1-C919-4096-8D51-814766B50F4B}">
      <dgm:prSet/>
      <dgm:spPr/>
      <dgm:t>
        <a:bodyPr/>
        <a:lstStyle/>
        <a:p>
          <a:endParaRPr lang="pl-PL"/>
        </a:p>
      </dgm:t>
    </dgm:pt>
    <dgm:pt modelId="{6FF5C1B9-F53C-4E23-8136-B1DD25D9007D}" type="parTrans" cxnId="{107A94A1-C919-4096-8D51-814766B50F4B}">
      <dgm:prSet/>
      <dgm:spPr/>
      <dgm:t>
        <a:bodyPr/>
        <a:lstStyle/>
        <a:p>
          <a:endParaRPr lang="pl-PL"/>
        </a:p>
      </dgm:t>
    </dgm:pt>
    <dgm:pt modelId="{4E1CC4A0-E36C-46F7-AE75-FD858A1ED110}">
      <dgm:prSet phldrT="[Tekst]" custT="1"/>
      <dgm:spPr/>
      <dgm:t>
        <a:bodyPr/>
        <a:lstStyle/>
        <a:p>
          <a:pPr algn="just"/>
          <a:r>
            <a:rPr lang="pl-PL" sz="1800" b="1" dirty="0" smtClean="0"/>
            <a:t>Opracowanie Planu </a:t>
          </a:r>
          <a:r>
            <a:rPr lang="pl-PL" sz="1800" dirty="0" smtClean="0"/>
            <a:t>szkolnych działań naprawczych</a:t>
          </a:r>
          <a:endParaRPr lang="pl-PL" sz="1800" dirty="0"/>
        </a:p>
      </dgm:t>
    </dgm:pt>
    <dgm:pt modelId="{7C10704C-B4CA-4A25-8BE4-A125F29570F2}" type="sibTrans" cxnId="{BF561697-2546-4938-AB32-D751F09D32D4}">
      <dgm:prSet/>
      <dgm:spPr/>
      <dgm:t>
        <a:bodyPr/>
        <a:lstStyle/>
        <a:p>
          <a:endParaRPr lang="pl-PL"/>
        </a:p>
      </dgm:t>
    </dgm:pt>
    <dgm:pt modelId="{3BE4CEE5-A89A-4321-9358-D6056D837EF4}" type="parTrans" cxnId="{BF561697-2546-4938-AB32-D751F09D32D4}">
      <dgm:prSet/>
      <dgm:spPr/>
      <dgm:t>
        <a:bodyPr/>
        <a:lstStyle/>
        <a:p>
          <a:endParaRPr lang="pl-PL"/>
        </a:p>
      </dgm:t>
    </dgm:pt>
    <dgm:pt modelId="{9A6F6DAC-4111-46B4-BF4A-65660357E41A}">
      <dgm:prSet phldrT="[Tekst]" custT="1"/>
      <dgm:spPr/>
      <dgm:t>
        <a:bodyPr/>
        <a:lstStyle/>
        <a:p>
          <a:r>
            <a:rPr lang="pl-PL" sz="2100" b="1" dirty="0" smtClean="0">
              <a:solidFill>
                <a:srgbClr val="FF0000"/>
              </a:solidFill>
            </a:rPr>
            <a:t>SZKOŁY PODSTAWOWE </a:t>
          </a:r>
          <a:r>
            <a:rPr lang="pl-PL" sz="1800" b="1" dirty="0" smtClean="0">
              <a:solidFill>
                <a:srgbClr val="0033CC"/>
              </a:solidFill>
            </a:rPr>
            <a:t>(publiczne i niepubliczne)</a:t>
          </a:r>
          <a:endParaRPr lang="pl-PL" sz="2100" b="1" dirty="0" smtClean="0">
            <a:solidFill>
              <a:srgbClr val="FF0000"/>
            </a:solidFill>
          </a:endParaRPr>
        </a:p>
        <a:p>
          <a:r>
            <a:rPr lang="pl-PL" sz="1800" b="1" dirty="0" smtClean="0">
              <a:solidFill>
                <a:schemeClr val="accent4">
                  <a:lumMod val="50000"/>
                </a:schemeClr>
              </a:solidFill>
            </a:rPr>
            <a:t>(zadania dla </a:t>
          </a:r>
          <a:r>
            <a:rPr lang="pl-PL" sz="1800" b="1" dirty="0" err="1" smtClean="0">
              <a:solidFill>
                <a:schemeClr val="accent4">
                  <a:lumMod val="50000"/>
                </a:schemeClr>
              </a:solidFill>
            </a:rPr>
            <a:t>szkół</a:t>
          </a:r>
          <a:r>
            <a:rPr lang="pl-PL" sz="1800" b="1" dirty="0" smtClean="0">
              <a:solidFill>
                <a:schemeClr val="accent4">
                  <a:lumMod val="50000"/>
                </a:schemeClr>
              </a:solidFill>
            </a:rPr>
            <a:t>)</a:t>
          </a:r>
        </a:p>
      </dgm:t>
    </dgm:pt>
    <dgm:pt modelId="{06F79C3B-E09C-4ABC-90EB-0F5303689827}" type="sibTrans" cxnId="{C1763D1F-F9C0-4835-B2DD-496B5951DD31}">
      <dgm:prSet/>
      <dgm:spPr/>
      <dgm:t>
        <a:bodyPr/>
        <a:lstStyle/>
        <a:p>
          <a:endParaRPr lang="pl-PL"/>
        </a:p>
      </dgm:t>
    </dgm:pt>
    <dgm:pt modelId="{D51BEAA6-8D70-42CE-8A1B-5AF3B62121FF}" type="parTrans" cxnId="{C1763D1F-F9C0-4835-B2DD-496B5951DD31}">
      <dgm:prSet/>
      <dgm:spPr/>
      <dgm:t>
        <a:bodyPr/>
        <a:lstStyle/>
        <a:p>
          <a:endParaRPr lang="pl-PL"/>
        </a:p>
      </dgm:t>
    </dgm:pt>
    <dgm:pt modelId="{22A37C3D-C3FC-4A4D-9776-88EB24A5AD6B}">
      <dgm:prSet phldrT="[Tekst]" custT="1"/>
      <dgm:spPr/>
      <dgm:t>
        <a:bodyPr/>
        <a:lstStyle/>
        <a:p>
          <a:pPr algn="l"/>
          <a:endParaRPr lang="pl-PL" sz="1800" dirty="0"/>
        </a:p>
      </dgm:t>
    </dgm:pt>
    <dgm:pt modelId="{03CC3463-A0FE-45FE-B251-4D00A04C5C69}" type="sibTrans" cxnId="{18A01777-1AB1-406F-A0A2-331C5564DE5B}">
      <dgm:prSet/>
      <dgm:spPr/>
      <dgm:t>
        <a:bodyPr/>
        <a:lstStyle/>
        <a:p>
          <a:endParaRPr lang="pl-PL"/>
        </a:p>
      </dgm:t>
    </dgm:pt>
    <dgm:pt modelId="{008C8519-E423-4D9F-B63B-8DCEB5F4126A}" type="parTrans" cxnId="{18A01777-1AB1-406F-A0A2-331C5564DE5B}">
      <dgm:prSet/>
      <dgm:spPr/>
      <dgm:t>
        <a:bodyPr/>
        <a:lstStyle/>
        <a:p>
          <a:endParaRPr lang="pl-PL"/>
        </a:p>
      </dgm:t>
    </dgm:pt>
    <dgm:pt modelId="{83041069-6693-45EF-8EBF-FDBE679EB4B8}">
      <dgm:prSet phldrT="[Tekst]" custT="1"/>
      <dgm:spPr/>
      <dgm:t>
        <a:bodyPr/>
        <a:lstStyle/>
        <a:p>
          <a:pPr algn="just"/>
          <a:r>
            <a:rPr lang="pl-PL" sz="1800" dirty="0" smtClean="0"/>
            <a:t>Opracowanie raportów cząstkowych oraz RAPORTU końcowego</a:t>
          </a:r>
          <a:endParaRPr lang="pl-PL" sz="1800" dirty="0"/>
        </a:p>
      </dgm:t>
    </dgm:pt>
    <dgm:pt modelId="{4AD28363-4A83-4290-99B5-76F3EABB365D}" type="sibTrans" cxnId="{1BD96F24-3E86-4FB3-A500-ADE85673962B}">
      <dgm:prSet/>
      <dgm:spPr/>
      <dgm:t>
        <a:bodyPr/>
        <a:lstStyle/>
        <a:p>
          <a:endParaRPr lang="pl-PL"/>
        </a:p>
      </dgm:t>
    </dgm:pt>
    <dgm:pt modelId="{7C35F8D6-DBE6-4CAF-A049-E269E6CB9DF9}" type="parTrans" cxnId="{1BD96F24-3E86-4FB3-A500-ADE85673962B}">
      <dgm:prSet/>
      <dgm:spPr/>
      <dgm:t>
        <a:bodyPr/>
        <a:lstStyle/>
        <a:p>
          <a:endParaRPr lang="pl-PL"/>
        </a:p>
      </dgm:t>
    </dgm:pt>
    <dgm:pt modelId="{4C43EB2C-A2E6-411D-B0B7-1C548790D3B2}">
      <dgm:prSet phldrT="[Tekst]" custT="1"/>
      <dgm:spPr/>
      <dgm:t>
        <a:bodyPr/>
        <a:lstStyle/>
        <a:p>
          <a:pPr algn="just"/>
          <a:r>
            <a:rPr lang="pl-PL" sz="1800" dirty="0" smtClean="0"/>
            <a:t>Przeprowadzenie ewaluacji zewnętrznej </a:t>
          </a:r>
          <a:endParaRPr lang="pl-PL" sz="1800" dirty="0"/>
        </a:p>
      </dgm:t>
    </dgm:pt>
    <dgm:pt modelId="{953D86FE-5E1A-4341-B91D-15DBCFCD8ED1}" type="sibTrans" cxnId="{D9D428CF-78C4-474F-B7B2-4525AB35EC5E}">
      <dgm:prSet/>
      <dgm:spPr/>
      <dgm:t>
        <a:bodyPr/>
        <a:lstStyle/>
        <a:p>
          <a:endParaRPr lang="pl-PL"/>
        </a:p>
      </dgm:t>
    </dgm:pt>
    <dgm:pt modelId="{26D0A35E-D639-4A0A-B2FB-D1C896411A16}" type="parTrans" cxnId="{D9D428CF-78C4-474F-B7B2-4525AB35EC5E}">
      <dgm:prSet/>
      <dgm:spPr/>
      <dgm:t>
        <a:bodyPr/>
        <a:lstStyle/>
        <a:p>
          <a:endParaRPr lang="pl-PL"/>
        </a:p>
      </dgm:t>
    </dgm:pt>
    <dgm:pt modelId="{E57B7226-EFCD-440F-B5B7-C36C77A96906}">
      <dgm:prSet phldrT="[Tekst]" custT="1"/>
      <dgm:spPr/>
      <dgm:t>
        <a:bodyPr/>
        <a:lstStyle/>
        <a:p>
          <a:pPr algn="just"/>
          <a:r>
            <a:rPr lang="pl-PL" sz="1800" dirty="0" smtClean="0"/>
            <a:t>Realizacja zadań KO zgodnie z harmonogramem, </a:t>
          </a:r>
          <a:br>
            <a:rPr lang="pl-PL" sz="1800" dirty="0" smtClean="0"/>
          </a:br>
          <a:r>
            <a:rPr lang="pl-PL" sz="1800" dirty="0" smtClean="0"/>
            <a:t>w tym opracowywane ankiet/arkuszy, organizacja konferencji</a:t>
          </a:r>
          <a:endParaRPr lang="pl-PL" sz="1800" dirty="0"/>
        </a:p>
      </dgm:t>
    </dgm:pt>
    <dgm:pt modelId="{9FC5E62A-5119-4B52-A819-7E33A4BE1972}" type="sibTrans" cxnId="{144EE7A6-C89A-46DB-B543-89549D473C8E}">
      <dgm:prSet/>
      <dgm:spPr/>
      <dgm:t>
        <a:bodyPr/>
        <a:lstStyle/>
        <a:p>
          <a:endParaRPr lang="pl-PL"/>
        </a:p>
      </dgm:t>
    </dgm:pt>
    <dgm:pt modelId="{77D9F504-64D2-4729-8C16-F8B0C02786EA}" type="parTrans" cxnId="{144EE7A6-C89A-46DB-B543-89549D473C8E}">
      <dgm:prSet/>
      <dgm:spPr/>
      <dgm:t>
        <a:bodyPr/>
        <a:lstStyle/>
        <a:p>
          <a:endParaRPr lang="pl-PL"/>
        </a:p>
      </dgm:t>
    </dgm:pt>
    <dgm:pt modelId="{4722AEDD-58BB-4864-A95B-D8035A38C29A}">
      <dgm:prSet phldrT="[Tekst]" custT="1"/>
      <dgm:spPr/>
      <dgm:t>
        <a:bodyPr/>
        <a:lstStyle/>
        <a:p>
          <a:pPr algn="just"/>
          <a:r>
            <a:rPr lang="pl-PL" sz="1800" dirty="0" smtClean="0"/>
            <a:t>Modyfikacja programu i przekazanie informacji </a:t>
          </a:r>
          <a:br>
            <a:rPr lang="pl-PL" sz="1800" dirty="0" smtClean="0"/>
          </a:br>
          <a:r>
            <a:rPr lang="pl-PL" sz="1800" dirty="0" smtClean="0"/>
            <a:t>o sposobach jego realizacji (strona www. KO)</a:t>
          </a:r>
          <a:endParaRPr lang="pl-PL" sz="1800" dirty="0"/>
        </a:p>
      </dgm:t>
    </dgm:pt>
    <dgm:pt modelId="{54D06834-DEE7-4215-9E7C-8EA8B0494DB2}" type="sibTrans" cxnId="{EDF2925A-F4D2-48CC-B404-44597C224DDE}">
      <dgm:prSet/>
      <dgm:spPr/>
      <dgm:t>
        <a:bodyPr/>
        <a:lstStyle/>
        <a:p>
          <a:endParaRPr lang="pl-PL"/>
        </a:p>
      </dgm:t>
    </dgm:pt>
    <dgm:pt modelId="{174066CB-0B9C-46A3-AED1-C96B47F1999F}" type="parTrans" cxnId="{EDF2925A-F4D2-48CC-B404-44597C224DDE}">
      <dgm:prSet/>
      <dgm:spPr/>
      <dgm:t>
        <a:bodyPr/>
        <a:lstStyle/>
        <a:p>
          <a:endParaRPr lang="pl-PL"/>
        </a:p>
      </dgm:t>
    </dgm:pt>
    <dgm:pt modelId="{A5BF5A4D-34FA-47FA-A95E-1C737F2D868D}">
      <dgm:prSet phldrT="[Tekst]" custT="1"/>
      <dgm:spPr/>
      <dgm:t>
        <a:bodyPr/>
        <a:lstStyle/>
        <a:p>
          <a:pPr algn="just"/>
          <a:endParaRPr lang="pl-PL" sz="1800" dirty="0"/>
        </a:p>
      </dgm:t>
    </dgm:pt>
    <dgm:pt modelId="{E01BB195-44F7-4780-AABD-65D9090D757F}" type="sibTrans" cxnId="{7CD110B6-A761-4891-A214-4CDF982F9DA4}">
      <dgm:prSet/>
      <dgm:spPr/>
      <dgm:t>
        <a:bodyPr/>
        <a:lstStyle/>
        <a:p>
          <a:endParaRPr lang="pl-PL"/>
        </a:p>
      </dgm:t>
    </dgm:pt>
    <dgm:pt modelId="{8E0B6E4F-2E16-41B2-90BA-6F437F49E604}" type="parTrans" cxnId="{7CD110B6-A761-4891-A214-4CDF982F9DA4}">
      <dgm:prSet/>
      <dgm:spPr/>
      <dgm:t>
        <a:bodyPr/>
        <a:lstStyle/>
        <a:p>
          <a:endParaRPr lang="pl-PL"/>
        </a:p>
      </dgm:t>
    </dgm:pt>
    <dgm:pt modelId="{81842732-D030-49E5-9E42-8825F0F7A47C}" type="pres">
      <dgm:prSet presAssocID="{5C39F41F-4C9A-4AA2-977F-19EBED75E01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8B565DE2-4374-42AF-A9B4-B122D14A3D1F}" type="pres">
      <dgm:prSet presAssocID="{52309186-1F29-40F8-A4E9-9EB611047EE5}" presName="linNode" presStyleCnt="0"/>
      <dgm:spPr/>
      <dgm:t>
        <a:bodyPr/>
        <a:lstStyle/>
        <a:p>
          <a:endParaRPr lang="pl-PL"/>
        </a:p>
      </dgm:t>
    </dgm:pt>
    <dgm:pt modelId="{ADE85718-E733-4368-AAF7-E211B2AC5C6F}" type="pres">
      <dgm:prSet presAssocID="{52309186-1F29-40F8-A4E9-9EB611047EE5}" presName="parentText" presStyleLbl="node1" presStyleIdx="0" presStyleCnt="2" custScaleY="257618" custLinFactNeighborX="183" custLinFactNeighborY="28617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67C46-E92C-4881-A489-53DF89815FF4}" type="pres">
      <dgm:prSet presAssocID="{52309186-1F29-40F8-A4E9-9EB611047EE5}" presName="descendantText" presStyleLbl="alignAccFollowNode1" presStyleIdx="0" presStyleCnt="2" custScaleY="32284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D0A0FA4-57BD-4ABE-9DB3-191C24876BE5}" type="pres">
      <dgm:prSet presAssocID="{CE60D397-1CC3-4A6F-95F8-D3262F926A66}" presName="sp" presStyleCnt="0"/>
      <dgm:spPr/>
      <dgm:t>
        <a:bodyPr/>
        <a:lstStyle/>
        <a:p>
          <a:endParaRPr lang="pl-PL"/>
        </a:p>
      </dgm:t>
    </dgm:pt>
    <dgm:pt modelId="{F99E4752-5174-402C-B82E-5C0B697A94BE}" type="pres">
      <dgm:prSet presAssocID="{9A6F6DAC-4111-46B4-BF4A-65660357E41A}" presName="linNode" presStyleCnt="0"/>
      <dgm:spPr/>
      <dgm:t>
        <a:bodyPr/>
        <a:lstStyle/>
        <a:p>
          <a:endParaRPr lang="pl-PL"/>
        </a:p>
      </dgm:t>
    </dgm:pt>
    <dgm:pt modelId="{4295CCF1-925C-41A3-9380-27E0775CCFA9}" type="pres">
      <dgm:prSet presAssocID="{9A6F6DAC-4111-46B4-BF4A-65660357E41A}" presName="parentText" presStyleLbl="node1" presStyleIdx="1" presStyleCnt="2" custScaleY="237836" custLinFactNeighborX="1357" custLinFactNeighborY="22646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8AB2D40-2BF1-4FFA-9214-B24E1AB1BC84}" type="pres">
      <dgm:prSet presAssocID="{9A6F6DAC-4111-46B4-BF4A-65660357E41A}" presName="descendantText" presStyleLbl="alignAccFollowNode1" presStyleIdx="1" presStyleCnt="2" custScaleY="425431" custLinFactNeighborX="2542" custLinFactNeighborY="2620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B52050F-0485-4356-97B4-BD532B18798A}" type="presOf" srcId="{E57B7226-EFCD-440F-B5B7-C36C77A96906}" destId="{38867C46-E92C-4881-A489-53DF89815FF4}" srcOrd="0" destOrd="2" presId="urn:microsoft.com/office/officeart/2005/8/layout/vList5"/>
    <dgm:cxn modelId="{594F27AA-CA18-4374-B502-CA669F17C232}" srcId="{9A6F6DAC-4111-46B4-BF4A-65660357E41A}" destId="{C4CF2DCD-5278-4D22-A415-1B4DEA299671}" srcOrd="4" destOrd="0" parTransId="{ADA34F3E-BCDC-4865-8187-5F46B83B6C8D}" sibTransId="{064B07C9-DE33-4C86-842C-FECB62FADA4B}"/>
    <dgm:cxn modelId="{18A01777-1AB1-406F-A0A2-331C5564DE5B}" srcId="{52309186-1F29-40F8-A4E9-9EB611047EE5}" destId="{22A37C3D-C3FC-4A4D-9776-88EB24A5AD6B}" srcOrd="5" destOrd="0" parTransId="{008C8519-E423-4D9F-B63B-8DCEB5F4126A}" sibTransId="{03CC3463-A0FE-45FE-B251-4D00A04C5C69}"/>
    <dgm:cxn modelId="{90481CB9-7973-43D4-9CB7-504054A0AD94}" type="presOf" srcId="{C4CF2DCD-5278-4D22-A415-1B4DEA299671}" destId="{D8AB2D40-2BF1-4FFA-9214-B24E1AB1BC84}" srcOrd="0" destOrd="4" presId="urn:microsoft.com/office/officeart/2005/8/layout/vList5"/>
    <dgm:cxn modelId="{605B2199-C988-4F16-BCFD-95FA214453CE}" type="presOf" srcId="{4E1CC4A0-E36C-46F7-AE75-FD858A1ED110}" destId="{D8AB2D40-2BF1-4FFA-9214-B24E1AB1BC84}" srcOrd="0" destOrd="0" presId="urn:microsoft.com/office/officeart/2005/8/layout/vList5"/>
    <dgm:cxn modelId="{D68D08EF-28C2-46DF-89A3-DA94A1E6A681}" type="presOf" srcId="{069479E0-56C1-4F0A-A1C6-20CE7908F188}" destId="{D8AB2D40-2BF1-4FFA-9214-B24E1AB1BC84}" srcOrd="0" destOrd="1" presId="urn:microsoft.com/office/officeart/2005/8/layout/vList5"/>
    <dgm:cxn modelId="{770D431F-FD1B-425F-BB16-0DA9990EB5BA}" type="presOf" srcId="{02997078-A57C-4783-8572-DDDE60D98C39}" destId="{D8AB2D40-2BF1-4FFA-9214-B24E1AB1BC84}" srcOrd="0" destOrd="2" presId="urn:microsoft.com/office/officeart/2005/8/layout/vList5"/>
    <dgm:cxn modelId="{BC92CA40-C316-4E58-9FA8-EE2D7AAD69DC}" srcId="{9A6F6DAC-4111-46B4-BF4A-65660357E41A}" destId="{1BE8660C-921E-4D5A-BBA2-9A94B1DE1DE6}" srcOrd="3" destOrd="0" parTransId="{D7688839-A8FA-469B-B46A-71E1DB8C7091}" sibTransId="{A4FAE1AE-8086-4345-B33B-FAD472A1674F}"/>
    <dgm:cxn modelId="{FB927265-B8D8-49C3-B7F8-128E95AE5FEA}" srcId="{9A6F6DAC-4111-46B4-BF4A-65660357E41A}" destId="{02997078-A57C-4783-8572-DDDE60D98C39}" srcOrd="2" destOrd="0" parTransId="{C2CDCFE0-E78B-457B-B99F-9001DD32F909}" sibTransId="{62E5EC78-D246-4E3F-9F63-B7B4C2C99ED8}"/>
    <dgm:cxn modelId="{DE5EBB21-0EBD-4B87-82CF-B5BD26BA5A54}" srcId="{5C39F41F-4C9A-4AA2-977F-19EBED75E010}" destId="{52309186-1F29-40F8-A4E9-9EB611047EE5}" srcOrd="0" destOrd="0" parTransId="{60E1B4C1-0825-44DF-9A4B-C41480664D92}" sibTransId="{CE60D397-1CC3-4A6F-95F8-D3262F926A66}"/>
    <dgm:cxn modelId="{6BED0CE6-09D6-48AE-8E61-08504414852D}" type="presOf" srcId="{52309186-1F29-40F8-A4E9-9EB611047EE5}" destId="{ADE85718-E733-4368-AAF7-E211B2AC5C6F}" srcOrd="0" destOrd="0" presId="urn:microsoft.com/office/officeart/2005/8/layout/vList5"/>
    <dgm:cxn modelId="{BF561697-2546-4938-AB32-D751F09D32D4}" srcId="{9A6F6DAC-4111-46B4-BF4A-65660357E41A}" destId="{4E1CC4A0-E36C-46F7-AE75-FD858A1ED110}" srcOrd="0" destOrd="0" parTransId="{3BE4CEE5-A89A-4321-9358-D6056D837EF4}" sibTransId="{7C10704C-B4CA-4A25-8BE4-A125F29570F2}"/>
    <dgm:cxn modelId="{13375B19-5AA6-4F0A-8291-16A97FDC2F55}" type="presOf" srcId="{A5BF5A4D-34FA-47FA-A95E-1C737F2D868D}" destId="{38867C46-E92C-4881-A489-53DF89815FF4}" srcOrd="0" destOrd="0" presId="urn:microsoft.com/office/officeart/2005/8/layout/vList5"/>
    <dgm:cxn modelId="{144EE7A6-C89A-46DB-B543-89549D473C8E}" srcId="{52309186-1F29-40F8-A4E9-9EB611047EE5}" destId="{E57B7226-EFCD-440F-B5B7-C36C77A96906}" srcOrd="2" destOrd="0" parTransId="{77D9F504-64D2-4729-8C16-F8B0C02786EA}" sibTransId="{9FC5E62A-5119-4B52-A819-7E33A4BE1972}"/>
    <dgm:cxn modelId="{2930929B-6ABC-48DD-B960-14A5C293FF64}" type="presOf" srcId="{9A6F6DAC-4111-46B4-BF4A-65660357E41A}" destId="{4295CCF1-925C-41A3-9380-27E0775CCFA9}" srcOrd="0" destOrd="0" presId="urn:microsoft.com/office/officeart/2005/8/layout/vList5"/>
    <dgm:cxn modelId="{7CD110B6-A761-4891-A214-4CDF982F9DA4}" srcId="{52309186-1F29-40F8-A4E9-9EB611047EE5}" destId="{A5BF5A4D-34FA-47FA-A95E-1C737F2D868D}" srcOrd="0" destOrd="0" parTransId="{8E0B6E4F-2E16-41B2-90BA-6F437F49E604}" sibTransId="{E01BB195-44F7-4780-AABD-65D9090D757F}"/>
    <dgm:cxn modelId="{5FB48DCE-EE1E-4FE1-828C-FD8EFE386E52}" type="presOf" srcId="{1BE8660C-921E-4D5A-BBA2-9A94B1DE1DE6}" destId="{D8AB2D40-2BF1-4FFA-9214-B24E1AB1BC84}" srcOrd="0" destOrd="3" presId="urn:microsoft.com/office/officeart/2005/8/layout/vList5"/>
    <dgm:cxn modelId="{EDF2925A-F4D2-48CC-B404-44597C224DDE}" srcId="{52309186-1F29-40F8-A4E9-9EB611047EE5}" destId="{4722AEDD-58BB-4864-A95B-D8035A38C29A}" srcOrd="1" destOrd="0" parTransId="{174066CB-0B9C-46A3-AED1-C96B47F1999F}" sibTransId="{54D06834-DEE7-4215-9E7C-8EA8B0494DB2}"/>
    <dgm:cxn modelId="{D9D428CF-78C4-474F-B7B2-4525AB35EC5E}" srcId="{52309186-1F29-40F8-A4E9-9EB611047EE5}" destId="{4C43EB2C-A2E6-411D-B0B7-1C548790D3B2}" srcOrd="3" destOrd="0" parTransId="{26D0A35E-D639-4A0A-B2FB-D1C896411A16}" sibTransId="{953D86FE-5E1A-4341-B91D-15DBCFCD8ED1}"/>
    <dgm:cxn modelId="{E0841AA2-ECF0-4B3B-82E6-0FEDF12223EA}" type="presOf" srcId="{4722AEDD-58BB-4864-A95B-D8035A38C29A}" destId="{38867C46-E92C-4881-A489-53DF89815FF4}" srcOrd="0" destOrd="1" presId="urn:microsoft.com/office/officeart/2005/8/layout/vList5"/>
    <dgm:cxn modelId="{0EA71028-0461-427C-8900-34A26A7E2431}" type="presOf" srcId="{83041069-6693-45EF-8EBF-FDBE679EB4B8}" destId="{38867C46-E92C-4881-A489-53DF89815FF4}" srcOrd="0" destOrd="4" presId="urn:microsoft.com/office/officeart/2005/8/layout/vList5"/>
    <dgm:cxn modelId="{1BD96F24-3E86-4FB3-A500-ADE85673962B}" srcId="{52309186-1F29-40F8-A4E9-9EB611047EE5}" destId="{83041069-6693-45EF-8EBF-FDBE679EB4B8}" srcOrd="4" destOrd="0" parTransId="{7C35F8D6-DBE6-4CAF-A049-E269E6CB9DF9}" sibTransId="{4AD28363-4A83-4290-99B5-76F3EABB365D}"/>
    <dgm:cxn modelId="{C1763D1F-F9C0-4835-B2DD-496B5951DD31}" srcId="{5C39F41F-4C9A-4AA2-977F-19EBED75E010}" destId="{9A6F6DAC-4111-46B4-BF4A-65660357E41A}" srcOrd="1" destOrd="0" parTransId="{D51BEAA6-8D70-42CE-8A1B-5AF3B62121FF}" sibTransId="{06F79C3B-E09C-4ABC-90EB-0F5303689827}"/>
    <dgm:cxn modelId="{22A4F87C-D731-4266-8ACA-F2762C480C72}" type="presOf" srcId="{22A37C3D-C3FC-4A4D-9776-88EB24A5AD6B}" destId="{38867C46-E92C-4881-A489-53DF89815FF4}" srcOrd="0" destOrd="5" presId="urn:microsoft.com/office/officeart/2005/8/layout/vList5"/>
    <dgm:cxn modelId="{107A94A1-C919-4096-8D51-814766B50F4B}" srcId="{9A6F6DAC-4111-46B4-BF4A-65660357E41A}" destId="{069479E0-56C1-4F0A-A1C6-20CE7908F188}" srcOrd="1" destOrd="0" parTransId="{6FF5C1B9-F53C-4E23-8136-B1DD25D9007D}" sibTransId="{8AA358C1-9041-4EC9-A2F6-CA48C10F04B3}"/>
    <dgm:cxn modelId="{EDB0B73C-7781-4F95-9D67-5EB97F288BE8}" type="presOf" srcId="{5C39F41F-4C9A-4AA2-977F-19EBED75E010}" destId="{81842732-D030-49E5-9E42-8825F0F7A47C}" srcOrd="0" destOrd="0" presId="urn:microsoft.com/office/officeart/2005/8/layout/vList5"/>
    <dgm:cxn modelId="{C57C7DF9-B7FB-4843-B996-6E85E07AC004}" type="presOf" srcId="{4C43EB2C-A2E6-411D-B0B7-1C548790D3B2}" destId="{38867C46-E92C-4881-A489-53DF89815FF4}" srcOrd="0" destOrd="3" presId="urn:microsoft.com/office/officeart/2005/8/layout/vList5"/>
    <dgm:cxn modelId="{8722FDEE-16BF-4F09-9FA5-53DB888D26B0}" type="presParOf" srcId="{81842732-D030-49E5-9E42-8825F0F7A47C}" destId="{8B565DE2-4374-42AF-A9B4-B122D14A3D1F}" srcOrd="0" destOrd="0" presId="urn:microsoft.com/office/officeart/2005/8/layout/vList5"/>
    <dgm:cxn modelId="{E2C1B21B-A093-486E-89D4-9588D1A0C169}" type="presParOf" srcId="{8B565DE2-4374-42AF-A9B4-B122D14A3D1F}" destId="{ADE85718-E733-4368-AAF7-E211B2AC5C6F}" srcOrd="0" destOrd="0" presId="urn:microsoft.com/office/officeart/2005/8/layout/vList5"/>
    <dgm:cxn modelId="{A200A875-3077-453D-876F-F6349D7852BE}" type="presParOf" srcId="{8B565DE2-4374-42AF-A9B4-B122D14A3D1F}" destId="{38867C46-E92C-4881-A489-53DF89815FF4}" srcOrd="1" destOrd="0" presId="urn:microsoft.com/office/officeart/2005/8/layout/vList5"/>
    <dgm:cxn modelId="{3DADE8B2-24F1-4F58-8584-EDAC8A866695}" type="presParOf" srcId="{81842732-D030-49E5-9E42-8825F0F7A47C}" destId="{BD0A0FA4-57BD-4ABE-9DB3-191C24876BE5}" srcOrd="1" destOrd="0" presId="urn:microsoft.com/office/officeart/2005/8/layout/vList5"/>
    <dgm:cxn modelId="{526083F5-CC84-4CF5-84F7-8B481F6BF04A}" type="presParOf" srcId="{81842732-D030-49E5-9E42-8825F0F7A47C}" destId="{F99E4752-5174-402C-B82E-5C0B697A94BE}" srcOrd="2" destOrd="0" presId="urn:microsoft.com/office/officeart/2005/8/layout/vList5"/>
    <dgm:cxn modelId="{08689D95-E876-436B-AE30-25BBFAA7270E}" type="presParOf" srcId="{F99E4752-5174-402C-B82E-5C0B697A94BE}" destId="{4295CCF1-925C-41A3-9380-27E0775CCFA9}" srcOrd="0" destOrd="0" presId="urn:microsoft.com/office/officeart/2005/8/layout/vList5"/>
    <dgm:cxn modelId="{4CB7361C-7B27-4C27-94B0-18101E55B10A}" type="presParOf" srcId="{F99E4752-5174-402C-B82E-5C0B697A94BE}" destId="{D8AB2D40-2BF1-4FFA-9214-B24E1AB1BC8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5680663" y="-2227378"/>
          <a:ext cx="1679239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Lubuski Kurator Oświaty </a:t>
          </a:r>
          <a:r>
            <a:rPr lang="pl-PL" sz="1800" b="1" kern="1200" dirty="0" smtClean="0"/>
            <a:t>Ewa Rawa </a:t>
          </a:r>
          <a:r>
            <a:rPr lang="pl-PL" sz="1800" kern="1200" dirty="0" smtClean="0"/>
            <a:t>– inicjatywa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Koordynator  programu -  dyrektor WNP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Zespół ds. programu, przewodnicząca – st. wizytator </a:t>
          </a:r>
          <a:r>
            <a:rPr lang="pl-PL" sz="1800" b="1" kern="1200" dirty="0" smtClean="0"/>
            <a:t>Grażyna </a:t>
          </a:r>
          <a:r>
            <a:rPr lang="pl-PL" sz="1800" b="1" kern="1200" dirty="0" err="1" smtClean="0"/>
            <a:t>Kołogrecka-Dul</a:t>
          </a:r>
          <a:r>
            <a:rPr lang="pl-PL" sz="1800" b="1" kern="1200" dirty="0" smtClean="0"/>
            <a:t> </a:t>
          </a:r>
          <a:endParaRPr lang="pl-PL" sz="1800" b="1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Wizytatorzy rejonowi (analizy, wnioski)</a:t>
          </a:r>
          <a:endParaRPr lang="pl-P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</dsp:txBody>
      <dsp:txXfrm rot="5400000">
        <a:off x="5680663" y="-2227378"/>
        <a:ext cx="1679239" cy="6136737"/>
      </dsp:txXfrm>
    </dsp:sp>
    <dsp:sp modelId="{ADE85718-E733-4368-AAF7-E211B2AC5C6F}">
      <dsp:nvSpPr>
        <dsp:cNvPr id="0" name=""/>
        <dsp:cNvSpPr/>
      </dsp:nvSpPr>
      <dsp:spPr>
        <a:xfrm>
          <a:off x="0" y="9320"/>
          <a:ext cx="3451914" cy="16290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  <a:effectLst/>
            </a:rPr>
            <a:t>KURATORIUM OŚWIATY w Gorzowie Wielkopolskim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100" b="1" kern="1200" dirty="0" smtClean="0">
            <a:solidFill>
              <a:schemeClr val="accent4">
                <a:lumMod val="50000"/>
              </a:schemeClr>
            </a:solidFill>
            <a:effectLst/>
          </a:endParaRP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                           </a:t>
          </a:r>
          <a:r>
            <a:rPr lang="pl-PL" sz="2100" kern="1200" dirty="0" smtClean="0"/>
            <a:t>	</a:t>
          </a:r>
          <a:endParaRPr lang="pl-PL" sz="2100" kern="1200" dirty="0"/>
        </a:p>
      </dsp:txBody>
      <dsp:txXfrm>
        <a:off x="0" y="9320"/>
        <a:ext cx="3451914" cy="1629064"/>
      </dsp:txXfrm>
    </dsp:sp>
    <dsp:sp modelId="{D8AB2D40-2BF1-4FFA-9214-B24E1AB1BC84}">
      <dsp:nvSpPr>
        <dsp:cNvPr id="0" name=""/>
        <dsp:cNvSpPr/>
      </dsp:nvSpPr>
      <dsp:spPr>
        <a:xfrm rot="5400000">
          <a:off x="5600950" y="-386972"/>
          <a:ext cx="1838666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Dyrektorzy </a:t>
          </a:r>
          <a:r>
            <a:rPr lang="pl-PL" sz="1800" kern="1200" dirty="0" err="1" smtClean="0"/>
            <a:t>szkół</a:t>
          </a:r>
          <a:r>
            <a:rPr lang="pl-PL" sz="1800" kern="1200" dirty="0" smtClean="0"/>
            <a:t> podstawowych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Zespół nauczycieli przedmiotów objętych egzaminem ósmoklasisty (</a:t>
          </a:r>
          <a:r>
            <a:rPr lang="pl-PL" sz="1800" kern="1200" dirty="0" smtClean="0">
              <a:solidFill>
                <a:schemeClr val="bg2">
                  <a:lumMod val="50000"/>
                </a:schemeClr>
              </a:solidFill>
            </a:rPr>
            <a:t>powołany przez dyrektora,                                     z wyznaczonym przewodniczącym</a:t>
          </a:r>
          <a:r>
            <a:rPr lang="pl-PL" sz="1800" kern="1200" dirty="0" smtClean="0"/>
            <a:t>)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Inne osoby, np. specjaliści</a:t>
          </a:r>
          <a:endParaRPr lang="pl-PL" sz="1800" kern="1200" dirty="0"/>
        </a:p>
      </dsp:txBody>
      <dsp:txXfrm rot="5400000">
        <a:off x="5600950" y="-386972"/>
        <a:ext cx="1838666" cy="6136737"/>
      </dsp:txXfrm>
    </dsp:sp>
    <dsp:sp modelId="{4295CCF1-925C-41A3-9380-27E0775CCFA9}">
      <dsp:nvSpPr>
        <dsp:cNvPr id="0" name=""/>
        <dsp:cNvSpPr/>
      </dsp:nvSpPr>
      <dsp:spPr>
        <a:xfrm>
          <a:off x="0" y="1866864"/>
          <a:ext cx="3451914" cy="16290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</a:rPr>
            <a:t>SZKOŁY PODSTAWOWE </a:t>
          </a:r>
          <a:r>
            <a:rPr lang="pl-PL" sz="1800" b="1" kern="1200" dirty="0" smtClean="0">
              <a:solidFill>
                <a:srgbClr val="0033CC"/>
              </a:solidFill>
            </a:rPr>
            <a:t>(publiczne i niepubliczne)</a:t>
          </a:r>
          <a:endParaRPr lang="pl-PL" sz="2100" b="1" kern="1200" dirty="0" smtClean="0">
            <a:solidFill>
              <a:srgbClr val="FF0000"/>
            </a:solidFill>
          </a:endParaRPr>
        </a:p>
      </dsp:txBody>
      <dsp:txXfrm>
        <a:off x="0" y="1866864"/>
        <a:ext cx="3451914" cy="1629064"/>
      </dsp:txXfrm>
    </dsp:sp>
    <dsp:sp modelId="{2332141C-E5C2-4F29-9FBB-C57746DEB02E}">
      <dsp:nvSpPr>
        <dsp:cNvPr id="0" name=""/>
        <dsp:cNvSpPr/>
      </dsp:nvSpPr>
      <dsp:spPr>
        <a:xfrm rot="5400000">
          <a:off x="5875031" y="1425347"/>
          <a:ext cx="1303251" cy="61427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Instytucje współpracujące, dostosowują ofertę do potrzeb  nauczycieli i dyrektorów </a:t>
          </a:r>
          <a:r>
            <a:rPr lang="pl-PL" sz="1800" kern="1200" dirty="0" err="1" smtClean="0"/>
            <a:t>szkół</a:t>
          </a:r>
          <a:r>
            <a:rPr lang="pl-PL" sz="1800" kern="1200" dirty="0" smtClean="0"/>
            <a:t> oraz tematyki wskazanej w programie</a:t>
          </a:r>
          <a:endParaRPr lang="pl-PL" sz="1800" kern="1200" dirty="0"/>
        </a:p>
      </dsp:txBody>
      <dsp:txXfrm rot="5400000">
        <a:off x="5875031" y="1425347"/>
        <a:ext cx="1303251" cy="6142736"/>
      </dsp:txXfrm>
    </dsp:sp>
    <dsp:sp modelId="{2637E1B1-815C-423B-BB67-101E79EAC9EF}">
      <dsp:nvSpPr>
        <dsp:cNvPr id="0" name=""/>
        <dsp:cNvSpPr/>
      </dsp:nvSpPr>
      <dsp:spPr>
        <a:xfrm>
          <a:off x="0" y="3682183"/>
          <a:ext cx="3455289" cy="162906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</a:rPr>
            <a:t>PLACÓWKI DOSKONALENIA zawodowego nauczycieli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rgbClr val="FF0000"/>
              </a:solidFill>
            </a:rPr>
            <a:t>(WOM, ODN)</a:t>
          </a:r>
        </a:p>
      </dsp:txBody>
      <dsp:txXfrm>
        <a:off x="0" y="3682183"/>
        <a:ext cx="3455289" cy="162906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867C46-E92C-4881-A489-53DF89815FF4}">
      <dsp:nvSpPr>
        <dsp:cNvPr id="0" name=""/>
        <dsp:cNvSpPr/>
      </dsp:nvSpPr>
      <dsp:spPr>
        <a:xfrm rot="5400000">
          <a:off x="5389351" y="-1930512"/>
          <a:ext cx="2271236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Modyfikacja programu i przekazanie informacji </a:t>
          </a:r>
          <a:br>
            <a:rPr lang="pl-PL" sz="1800" kern="1200" dirty="0" smtClean="0"/>
          </a:br>
          <a:r>
            <a:rPr lang="pl-PL" sz="1800" kern="1200" dirty="0" smtClean="0"/>
            <a:t>o sposobach jego realizacji (strona www. KO)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Realizacja zadań KO zgodnie z harmonogramem, </a:t>
          </a:r>
          <a:br>
            <a:rPr lang="pl-PL" sz="1800" kern="1200" dirty="0" smtClean="0"/>
          </a:br>
          <a:r>
            <a:rPr lang="pl-PL" sz="1800" kern="1200" dirty="0" smtClean="0"/>
            <a:t>w tym opracowywane ankiet/arkuszy, organizacja konferencji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Przeprowadzenie ewaluacji zewnętrznej 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kern="1200" dirty="0" smtClean="0"/>
            <a:t>Opracowanie raportów cząstkowych oraz RAPORTU końcowego</a:t>
          </a:r>
          <a:endParaRPr lang="pl-P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800" kern="1200" dirty="0"/>
        </a:p>
      </dsp:txBody>
      <dsp:txXfrm rot="5400000">
        <a:off x="5389351" y="-1930512"/>
        <a:ext cx="2271236" cy="6136737"/>
      </dsp:txXfrm>
    </dsp:sp>
    <dsp:sp modelId="{ADE85718-E733-4368-AAF7-E211B2AC5C6F}">
      <dsp:nvSpPr>
        <dsp:cNvPr id="0" name=""/>
        <dsp:cNvSpPr/>
      </dsp:nvSpPr>
      <dsp:spPr>
        <a:xfrm>
          <a:off x="15916" y="256784"/>
          <a:ext cx="3451914" cy="22654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  <a:effectLst/>
            </a:rPr>
            <a:t>KURATORIUM OŚWIATY W GORZOWIE WIELKOPOLSKIM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  <a:effectLst/>
            </a:rPr>
            <a:t>(zadania dla kuratorium</a:t>
          </a:r>
          <a:r>
            <a:rPr lang="pl-PL" sz="2100" b="1" kern="1200" dirty="0" smtClean="0">
              <a:solidFill>
                <a:schemeClr val="accent4">
                  <a:lumMod val="50000"/>
                </a:schemeClr>
              </a:solidFill>
              <a:effectLst/>
            </a:rPr>
            <a:t>)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/>
            <a:t>                           </a:t>
          </a:r>
          <a:r>
            <a:rPr lang="pl-PL" sz="2100" kern="1200" dirty="0" smtClean="0"/>
            <a:t>	</a:t>
          </a:r>
          <a:endParaRPr lang="pl-PL" sz="2100" kern="1200" dirty="0"/>
        </a:p>
      </dsp:txBody>
      <dsp:txXfrm>
        <a:off x="15916" y="256784"/>
        <a:ext cx="3451914" cy="2265450"/>
      </dsp:txXfrm>
    </dsp:sp>
    <dsp:sp modelId="{D8AB2D40-2BF1-4FFA-9214-B24E1AB1BC84}">
      <dsp:nvSpPr>
        <dsp:cNvPr id="0" name=""/>
        <dsp:cNvSpPr/>
      </dsp:nvSpPr>
      <dsp:spPr>
        <a:xfrm rot="5400000">
          <a:off x="5033188" y="747781"/>
          <a:ext cx="2992936" cy="613673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b="1" kern="1200" dirty="0" smtClean="0"/>
            <a:t>Opracowanie Planu </a:t>
          </a:r>
          <a:r>
            <a:rPr lang="pl-PL" sz="1800" kern="1200" dirty="0" smtClean="0"/>
            <a:t>szkolnych działań naprawczych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b="1" kern="1200" dirty="0" smtClean="0"/>
            <a:t>Realizacja zaplanowanych działań</a:t>
          </a:r>
          <a:endParaRPr lang="pl-PL" sz="1800" b="1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b="1" kern="1200" dirty="0" smtClean="0"/>
            <a:t>Monitorowanie przebiegu oraz efektywności działań </a:t>
          </a:r>
          <a:r>
            <a:rPr lang="pl-PL" sz="1800" kern="1200" dirty="0" smtClean="0"/>
            <a:t>z</a:t>
          </a:r>
          <a:r>
            <a:rPr lang="pl-PL" sz="1800" b="1" kern="1200" dirty="0" smtClean="0"/>
            <a:t> </a:t>
          </a:r>
          <a:r>
            <a:rPr lang="pl-PL" sz="1800" kern="1200" dirty="0" smtClean="0"/>
            <a:t>zastosowaniem określonych</a:t>
          </a:r>
          <a:r>
            <a:rPr lang="pl-PL" sz="1800" b="1" kern="1200" dirty="0" smtClean="0"/>
            <a:t> </a:t>
          </a:r>
          <a:r>
            <a:rPr lang="pl-PL" sz="1800" kern="1200" dirty="0" smtClean="0"/>
            <a:t>form nadzoru pedagogicznego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b="1" kern="1200" dirty="0" smtClean="0"/>
            <a:t>Udział dyrektora </a:t>
          </a:r>
          <a:r>
            <a:rPr lang="pl-PL" sz="1800" kern="1200" dirty="0" smtClean="0"/>
            <a:t>w </a:t>
          </a:r>
          <a:r>
            <a:rPr lang="pl-PL" sz="1800" b="1" kern="1200" dirty="0" smtClean="0"/>
            <a:t>konferencjach</a:t>
          </a:r>
          <a:r>
            <a:rPr lang="pl-PL" sz="1800" kern="1200" dirty="0" smtClean="0"/>
            <a:t> LKO, </a:t>
          </a:r>
          <a:br>
            <a:rPr lang="pl-PL" sz="1800" kern="1200" dirty="0" smtClean="0"/>
          </a:br>
          <a:r>
            <a:rPr lang="pl-PL" sz="1800" kern="1200" dirty="0" smtClean="0"/>
            <a:t>w </a:t>
          </a:r>
          <a:r>
            <a:rPr lang="pl-PL" sz="1800" b="1" kern="1200" dirty="0" smtClean="0"/>
            <a:t>wypełnianiu ankiet i arkuszy </a:t>
          </a:r>
          <a:r>
            <a:rPr lang="pl-PL" sz="1800" kern="1200" dirty="0" smtClean="0"/>
            <a:t>opracowanych przez KO i przekazanie ich do wizytatora</a:t>
          </a:r>
          <a:endParaRPr lang="pl-PL" sz="1800" kern="1200" dirty="0"/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800" b="1" kern="1200" dirty="0" smtClean="0"/>
            <a:t>Ewaluacja wewnętrzna</a:t>
          </a:r>
          <a:r>
            <a:rPr lang="pl-PL" sz="1800" kern="1200" dirty="0" smtClean="0"/>
            <a:t>, opracowanie sprawozdania zawierającego wnioski i rekomendacje do pracy </a:t>
          </a:r>
          <a:br>
            <a:rPr lang="pl-PL" sz="1800" kern="1200" dirty="0" smtClean="0"/>
          </a:br>
          <a:r>
            <a:rPr lang="pl-PL" sz="1800" kern="1200" dirty="0" smtClean="0"/>
            <a:t>w kolejnym roku szkolnym</a:t>
          </a:r>
          <a:endParaRPr lang="pl-PL" sz="1800" kern="1200" dirty="0"/>
        </a:p>
      </dsp:txBody>
      <dsp:txXfrm rot="5400000">
        <a:off x="5033188" y="747781"/>
        <a:ext cx="2992936" cy="6136737"/>
      </dsp:txXfrm>
    </dsp:sp>
    <dsp:sp modelId="{4295CCF1-925C-41A3-9380-27E0775CCFA9}">
      <dsp:nvSpPr>
        <dsp:cNvPr id="0" name=""/>
        <dsp:cNvSpPr/>
      </dsp:nvSpPr>
      <dsp:spPr>
        <a:xfrm>
          <a:off x="87962" y="2967311"/>
          <a:ext cx="3451914" cy="209149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b="1" kern="1200" dirty="0" smtClean="0">
              <a:solidFill>
                <a:srgbClr val="FF0000"/>
              </a:solidFill>
            </a:rPr>
            <a:t>SZKOŁY PODSTAWOWE </a:t>
          </a:r>
          <a:r>
            <a:rPr lang="pl-PL" sz="1800" b="1" kern="1200" dirty="0" smtClean="0">
              <a:solidFill>
                <a:srgbClr val="0033CC"/>
              </a:solidFill>
            </a:rPr>
            <a:t>(publiczne i niepubliczne)</a:t>
          </a:r>
          <a:endParaRPr lang="pl-PL" sz="2100" b="1" kern="1200" dirty="0" smtClean="0">
            <a:solidFill>
              <a:srgbClr val="FF0000"/>
            </a:solidFill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</a:rPr>
            <a:t>(zadania dla </a:t>
          </a:r>
          <a:r>
            <a:rPr lang="pl-PL" sz="1800" b="1" kern="1200" dirty="0" err="1" smtClean="0">
              <a:solidFill>
                <a:schemeClr val="accent4">
                  <a:lumMod val="50000"/>
                </a:schemeClr>
              </a:solidFill>
            </a:rPr>
            <a:t>szkół</a:t>
          </a:r>
          <a:r>
            <a:rPr lang="pl-PL" sz="1800" b="1" kern="1200" dirty="0" smtClean="0">
              <a:solidFill>
                <a:schemeClr val="accent4">
                  <a:lumMod val="50000"/>
                </a:schemeClr>
              </a:solidFill>
            </a:rPr>
            <a:t>)</a:t>
          </a:r>
        </a:p>
      </dsp:txBody>
      <dsp:txXfrm>
        <a:off x="87962" y="2967311"/>
        <a:ext cx="3451914" cy="209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ymbol zastępczy numeru slajdu 10"/>
          <p:cNvSpPr>
            <a:spLocks noGrp="1"/>
          </p:cNvSpPr>
          <p:nvPr>
            <p:ph type="sldNum" sz="quarter" idx="3"/>
          </p:nvPr>
        </p:nvSpPr>
        <p:spPr>
          <a:xfrm>
            <a:off x="3774095" y="9428221"/>
            <a:ext cx="2887577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5AEF1-79CC-439D-B924-02BABF98C153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461684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774012" y="0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3B61D-30E4-4D09-A828-E4AB2519AB07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42938" y="744538"/>
            <a:ext cx="537686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66274" y="4715155"/>
            <a:ext cx="533019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2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774012" y="9428583"/>
            <a:ext cx="2887186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4FE29-769A-4DE0-9603-92A9D3E435A1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217679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42938" y="744538"/>
            <a:ext cx="5376862" cy="3722687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>
          <a:xfrm>
            <a:off x="666274" y="4715155"/>
            <a:ext cx="5330190" cy="4568645"/>
          </a:xfrm>
        </p:spPr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A3F0C2-2071-480E-B7FD-5EB0F3E70FD3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533471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660888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522771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846706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Program ma być narzędziem pomagającym dyrektorom realizować funkcje wspomagającą</a:t>
            </a:r>
            <a:r>
              <a:rPr lang="pl-PL" baseline="0" dirty="0" smtClean="0"/>
              <a:t> nadzoru wewnętrznego, motywującym do pracy rozwijania kompetencji i pracy na rzecz podnoszenia efektów kształcenia.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5757238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895721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1971152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847101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572818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2921126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8220624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779197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4FE29-769A-4DE0-9603-92A9D3E435A1}" type="slidenum">
              <a:rPr lang="pl-PL" smtClean="0"/>
              <a:pPr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xmlns="" val="3136730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42950" y="2130430"/>
            <a:ext cx="8420100" cy="1470025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82506" y="4406905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9530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035550" y="1600204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1934744" y="142852"/>
            <a:ext cx="781650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 smtClean="0"/>
              <a:t>Kliknij, aby edytować styl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54750" y="1428737"/>
            <a:ext cx="9596505" cy="428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95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616E3-A5D3-42C7-824B-A16A7C07FD08}" type="datetimeFigureOut">
              <a:rPr lang="pl-PL" smtClean="0"/>
              <a:pPr/>
              <a:t>2021-03-02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384550" y="635635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7099300" y="635635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4AA26-4708-407E-A4E7-B18892E0C12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a.zarnowska@ko-gorzow.edu.p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ke.poznan.pl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g.kologrecka-dul@ko-gorzow.edu.pl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 bwMode="auto">
          <a:xfrm>
            <a:off x="776536" y="1340768"/>
            <a:ext cx="8420100" cy="5517232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i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4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pl-P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>Konferencja </a:t>
            </a:r>
            <a:r>
              <a:rPr lang="pl-P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  <a:t/>
            </a:r>
            <a:br>
              <a:rPr lang="pl-PL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itchFamily="18" charset="0"/>
              </a:rPr>
            </a:br>
            <a:r>
              <a:rPr lang="pl-PL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„Rola dyrektora szkoły w podnoszeniu efektywności kształcenia</a:t>
            </a:r>
            <a:r>
              <a:rPr lang="pl-PL" i="1" dirty="0" smtClean="0">
                <a:solidFill>
                  <a:srgbClr val="FF0000"/>
                </a:solidFill>
                <a:latin typeface="+mn-lt"/>
              </a:rPr>
              <a:t>”</a:t>
            </a:r>
            <a:br>
              <a:rPr lang="pl-PL" i="1" dirty="0" smtClean="0">
                <a:solidFill>
                  <a:srgbClr val="FF0000"/>
                </a:solidFill>
                <a:latin typeface="+mn-lt"/>
              </a:rPr>
            </a:br>
            <a:r>
              <a:rPr lang="pl-PL" i="1" dirty="0">
                <a:solidFill>
                  <a:srgbClr val="FF0000"/>
                </a:solidFill>
                <a:latin typeface="+mn-lt"/>
              </a:rPr>
              <a:t/>
            </a:r>
            <a:br>
              <a:rPr lang="pl-PL" i="1" dirty="0">
                <a:solidFill>
                  <a:srgbClr val="FF0000"/>
                </a:solidFill>
                <a:latin typeface="+mn-lt"/>
              </a:rPr>
            </a:br>
            <a:r>
              <a:rPr lang="pl-PL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pl-PL" dirty="0" smtClean="0">
                <a:solidFill>
                  <a:srgbClr val="FF0000"/>
                </a:solidFill>
                <a:latin typeface="+mn-lt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 </a:t>
            </a:r>
            <a:r>
              <a:rPr lang="pl-PL" sz="22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Program  LKO „Wspomaganie dyrektorów szkół podstawowych                              w zakresie sprawowania nadzoru pedagogicznego nad procesem kształcenia”</a:t>
            </a:r>
            <a:br>
              <a:rPr lang="pl-PL" sz="22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r>
              <a:rPr lang="pl-PL" sz="22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/>
            </a:r>
            <a:br>
              <a:rPr lang="pl-PL" sz="22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</a:br>
            <a: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pl-PL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pl-PL" sz="18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pl-PL" sz="18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pl-PL" sz="2200" b="0" dirty="0" smtClean="0">
                <a:solidFill>
                  <a:schemeClr val="bg2">
                    <a:lumMod val="25000"/>
                  </a:schemeClr>
                </a:solidFill>
                <a:latin typeface="+mn-lt"/>
                <a:cs typeface="Times New Roman" pitchFamily="18" charset="0"/>
              </a:rPr>
              <a:t>Gorzów Wielkopolski, 25 luty 2021 r.</a:t>
            </a:r>
            <a: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  <a:t/>
            </a:r>
            <a:br>
              <a:rPr lang="pl-PL" sz="2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pl-PL" sz="2200" i="0" dirty="0" smtClean="0">
                <a:solidFill>
                  <a:srgbClr val="FF0000"/>
                </a:solidFill>
                <a:effectLst/>
                <a:latin typeface="+mn-lt"/>
                <a:cs typeface="Times New Roman" pitchFamily="18" charset="0"/>
              </a:rPr>
              <a:t/>
            </a:r>
            <a:br>
              <a:rPr lang="pl-PL" sz="2200" i="0" dirty="0" smtClean="0">
                <a:solidFill>
                  <a:srgbClr val="FF0000"/>
                </a:solidFill>
                <a:effectLst/>
                <a:latin typeface="+mn-lt"/>
                <a:cs typeface="Times New Roman" pitchFamily="18" charset="0"/>
              </a:rPr>
            </a:br>
            <a:r>
              <a:rPr lang="pl-PL" sz="2200" i="0" dirty="0" smtClean="0">
                <a:effectLst/>
                <a:latin typeface="+mn-lt"/>
                <a:cs typeface="Times New Roman" pitchFamily="18" charset="0"/>
              </a:rPr>
              <a:t/>
            </a:r>
            <a:br>
              <a:rPr lang="pl-PL" sz="2200" i="0" dirty="0" smtClean="0">
                <a:effectLst/>
                <a:latin typeface="+mn-lt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pl-PL" sz="3100" i="0" dirty="0" smtClean="0">
                <a:solidFill>
                  <a:srgbClr val="1D0575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pl-PL" sz="2200" i="0" dirty="0" smtClean="0">
              <a:solidFill>
                <a:srgbClr val="1D057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5608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142852"/>
            <a:ext cx="8254636" cy="928694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Program LKO dla szkół podstawowych 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– </a:t>
            </a:r>
            <a:r>
              <a:rPr lang="pl-PL" dirty="0" smtClean="0">
                <a:solidFill>
                  <a:srgbClr val="FF0000"/>
                </a:solidFill>
              </a:rPr>
              <a:t>Plan szkolnych działań naprawczych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7" y="1340768"/>
            <a:ext cx="9596505" cy="5616624"/>
          </a:xfrm>
        </p:spPr>
        <p:txBody>
          <a:bodyPr/>
          <a:lstStyle/>
          <a:p>
            <a:r>
              <a:rPr lang="pl-PL" sz="2000" dirty="0" smtClean="0">
                <a:solidFill>
                  <a:schemeClr val="bg2">
                    <a:lumMod val="50000"/>
                  </a:schemeClr>
                </a:solidFill>
              </a:rPr>
              <a:t>Tabela </a:t>
            </a:r>
            <a:r>
              <a:rPr lang="pl-PL" sz="20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pl-PL" sz="2000" b="1" dirty="0">
                <a:solidFill>
                  <a:schemeClr val="bg2">
                    <a:lumMod val="50000"/>
                  </a:schemeClr>
                </a:solidFill>
              </a:rPr>
              <a:t>. Wnioski i rekomendacje</a:t>
            </a:r>
            <a:r>
              <a:rPr lang="pl-PL" b="1" dirty="0"/>
              <a:t> </a:t>
            </a:r>
            <a:endParaRPr lang="pl-PL" dirty="0"/>
          </a:p>
          <a:p>
            <a:endParaRPr lang="pl-PL" dirty="0"/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92831918"/>
              </p:ext>
            </p:extLst>
          </p:nvPr>
        </p:nvGraphicFramePr>
        <p:xfrm>
          <a:off x="462280" y="1844825"/>
          <a:ext cx="8981440" cy="1937098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4286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5418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6986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480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</a:rPr>
                        <a:t>Wnioski z nadzoru pedagogicznego w roku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</a:rPr>
                        <a:t>2019/2020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1.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2</a:t>
                      </a:r>
                      <a:r>
                        <a:rPr lang="pl-PL" sz="1800" dirty="0" smtClean="0">
                          <a:effectLst/>
                        </a:rPr>
                        <a:t>.</a:t>
                      </a:r>
                      <a:endParaRPr lang="pl-PL" sz="1800" dirty="0"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580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</a:rPr>
                        <a:t>Wnioski z ewaluacji działań realizowanych w ramach programu LKO w roku 2019/2020</a:t>
                      </a:r>
                      <a:r>
                        <a:rPr lang="pl-PL" sz="1800" b="1" dirty="0" smtClean="0">
                          <a:effectLst/>
                        </a:rPr>
                        <a:t>: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1.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2</a:t>
                      </a:r>
                      <a:r>
                        <a:rPr lang="pl-PL" sz="1800" dirty="0" smtClean="0">
                          <a:effectLst/>
                        </a:rPr>
                        <a:t>.</a:t>
                      </a:r>
                      <a:endParaRPr lang="pl-PL" sz="1800" dirty="0"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</a:rPr>
                        <a:t>Rekomendacje do pracy na rok szkolny </a:t>
                      </a:r>
                      <a:r>
                        <a:rPr lang="pl-PL" sz="1800" b="1" dirty="0" smtClean="0">
                          <a:effectLst/>
                        </a:rPr>
                        <a:t>2020/2021</a:t>
                      </a:r>
                      <a:endParaRPr lang="pl-PL" sz="1800" b="1" dirty="0"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1.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2</a:t>
                      </a:r>
                      <a:r>
                        <a:rPr lang="pl-PL" sz="1800" dirty="0" smtClean="0">
                          <a:effectLst/>
                        </a:rPr>
                        <a:t>.</a:t>
                      </a:r>
                      <a:endParaRPr lang="pl-PL" sz="1800" dirty="0"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Prostokąt 10"/>
          <p:cNvSpPr/>
          <p:nvPr/>
        </p:nvSpPr>
        <p:spPr>
          <a:xfrm>
            <a:off x="327581" y="3737807"/>
            <a:ext cx="9443720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pl-PL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Tabela </a:t>
            </a:r>
            <a:r>
              <a:rPr lang="pl-PL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pl-PL" sz="2000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Określenie mocnych i słabych stron szkoły oraz celów planowania i realizowania działań </a:t>
            </a:r>
            <a:r>
              <a:rPr lang="pl-PL" sz="2000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naprawczych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pl-PL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pl-PL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pl-PL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pl-PL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pl-PL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pl-PL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pl-PL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pl-PL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5799900"/>
              </p:ext>
            </p:extLst>
          </p:nvPr>
        </p:nvGraphicFramePr>
        <p:xfrm>
          <a:off x="462280" y="4572008"/>
          <a:ext cx="9027224" cy="1785950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33911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3031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2577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solidFill>
                            <a:schemeClr val="tx1"/>
                          </a:solidFill>
                          <a:effectLst/>
                        </a:rPr>
                        <a:t>Mocne strony </a:t>
                      </a:r>
                      <a:r>
                        <a:rPr lang="pl-PL" sz="1800" dirty="0" smtClean="0">
                          <a:solidFill>
                            <a:schemeClr val="tx1"/>
                          </a:solidFill>
                          <a:effectLst/>
                        </a:rPr>
                        <a:t>szkoły</a:t>
                      </a:r>
                      <a:endParaRPr lang="pl-PL" sz="18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2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</a:rPr>
                        <a:t>Słabe strony </a:t>
                      </a:r>
                      <a:r>
                        <a:rPr lang="pl-PL" sz="1800" b="1" dirty="0" smtClean="0">
                          <a:effectLst/>
                        </a:rPr>
                        <a:t>szkoły</a:t>
                      </a:r>
                      <a:endParaRPr lang="pl-PL" sz="1800" b="1" dirty="0"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pl-PL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1546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solidFill>
                            <a:schemeClr val="tx1"/>
                          </a:solidFill>
                          <a:effectLst/>
                        </a:rPr>
                        <a:t>Cel główny i cele szczegółowe</a:t>
                      </a:r>
                      <a:endParaRPr lang="pl-PL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59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3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</a:rPr>
                        <a:t>Cel główny 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19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4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</a:rPr>
                        <a:t>Cele </a:t>
                      </a:r>
                      <a:r>
                        <a:rPr lang="pl-PL" sz="1800" b="1" dirty="0" smtClean="0">
                          <a:effectLst/>
                        </a:rPr>
                        <a:t>szczegółowe</a:t>
                      </a:r>
                      <a:endParaRPr lang="pl-PL" sz="1800" b="1" dirty="0">
                        <a:effectLst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1355968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Program LKO dla szkół podstawowych – </a:t>
            </a:r>
            <a:r>
              <a:rPr lang="pl-PL" dirty="0">
                <a:solidFill>
                  <a:srgbClr val="FF0000"/>
                </a:solidFill>
              </a:rPr>
              <a:t>Plan szkolnych działań naprawczych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Tabela 4.</a:t>
            </a:r>
            <a:r>
              <a:rPr lang="pl-PL" b="1" dirty="0"/>
              <a:t> Plan szkolnych działań naprawczych na rok szkolny 2020/2021</a:t>
            </a:r>
            <a:endParaRPr lang="pl-PL" dirty="0"/>
          </a:p>
          <a:p>
            <a:endParaRPr lang="pl-PL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55120648"/>
              </p:ext>
            </p:extLst>
          </p:nvPr>
        </p:nvGraphicFramePr>
        <p:xfrm>
          <a:off x="153988" y="2089655"/>
          <a:ext cx="9598025" cy="5011751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5127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980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0613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183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183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2122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2173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l-PL" sz="14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l-PL" sz="14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Obszar działań naprawczych*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Sposoby realizacji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(rodzaje działań w danym obszarze)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Termin realizacji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(danego działania)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Spodziewane efekty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(dla obszaru lub działania)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Osoba odpowiedzialna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(za realizację działania)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Sposób nadzorowania realizacji działań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1327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</a:rPr>
                        <a:t>1.1111)111.</a:t>
                      </a:r>
                      <a:r>
                        <a:rPr lang="pl-PL" sz="120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r>
                        <a:rPr lang="pl-PL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Diagnoza potrzeb szkoły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1)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813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2)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868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31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</a:rPr>
                        <a:t>22222222222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r>
                        <a:rPr lang="pl-PL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Doskonalenie procesu edukacyjnego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l-PL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31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r>
                        <a:rPr lang="pl-PL" sz="1200" dirty="0" smtClean="0">
                          <a:effectLst/>
                        </a:rPr>
                        <a:t>2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r>
                        <a:rPr lang="pl-PL" sz="1200" b="1" dirty="0" smtClean="0">
                          <a:effectLst/>
                        </a:rPr>
                        <a:t>Rozwijanie kompetencji kluczowych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31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r>
                        <a:rPr lang="pl-PL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Indywidualizacja procesu edukacyjnego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31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r>
                        <a:rPr lang="pl-PL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Doskonalenie zawodowe nauczycieli</a:t>
                      </a:r>
                      <a:r>
                        <a:rPr lang="pl-PL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l-PL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374472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96616" y="0"/>
            <a:ext cx="7816508" cy="1196752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Program LKO dla szkół podstawowych – </a:t>
            </a:r>
            <a:r>
              <a:rPr lang="pl-PL" dirty="0">
                <a:solidFill>
                  <a:srgbClr val="FF0000"/>
                </a:solidFill>
              </a:rPr>
              <a:t>Plan szkolnych działań naprawczych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Tabela 4.</a:t>
            </a:r>
            <a:r>
              <a:rPr lang="pl-PL" b="1" dirty="0"/>
              <a:t> Plan szkolnych działań naprawczych na rok szkolny 2020/2021</a:t>
            </a:r>
            <a:endParaRPr lang="pl-PL" dirty="0"/>
          </a:p>
          <a:p>
            <a:endParaRPr lang="pl-PL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10307431"/>
              </p:ext>
            </p:extLst>
          </p:nvPr>
        </p:nvGraphicFramePr>
        <p:xfrm>
          <a:off x="153227" y="2060848"/>
          <a:ext cx="9598025" cy="4908036"/>
        </p:xfrm>
        <a:graphic>
          <a:graphicData uri="http://schemas.openxmlformats.org/drawingml/2006/table">
            <a:tbl>
              <a:tblPr firstRow="1" firstCol="1" bandRow="1">
                <a:tableStyleId>{85BE263C-DBD7-4A20-BB59-AAB30ACAA65A}</a:tableStyleId>
              </a:tblPr>
              <a:tblGrid>
                <a:gridCol w="6225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30425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0613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2183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22183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22122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2173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l-PL" sz="14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pl-PL" sz="14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Lp.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Obszar działań naprawczych*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Sposoby realizacji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(rodzaje działań w danym obszarze)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Termin realizacji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(danego działania)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Spodziewane efekty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(dla obszaru lub działania)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Osoba odpowiedzialna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(za realizację działania)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Sposób nadzorowania realizacji działań</a:t>
                      </a:r>
                      <a:endParaRPr lang="pl-PL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1327"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</a:rPr>
                        <a:t>1.1111)1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 </a:t>
                      </a: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Współpraca zespołowa nauczycieli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1)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813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2)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0868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500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effectLst/>
                        </a:rPr>
                        <a:t>222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 </a:t>
                      </a: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Współpraca </a:t>
                      </a:r>
                      <a:b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 rodzicami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l-PL" sz="14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Nadzór wewnętrzny dyrektora szkoły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endParaRPr lang="pl-PL" sz="1400" dirty="0"/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9008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Rozwijanie kompetencji dyrektora 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oraz</a:t>
                      </a: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wicedyrektora</a:t>
                      </a:r>
                      <a:endParaRPr lang="pl-PL" sz="1400" dirty="0"/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31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b="1" i="0" dirty="0" smtClean="0"/>
                        <a:t>Inny obszar</a:t>
                      </a:r>
                      <a:endParaRPr lang="pl-PL" sz="1400" b="1" i="0" dirty="0"/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>
                          <a:effectLst/>
                        </a:rPr>
                        <a:t> </a:t>
                      </a:r>
                      <a:endParaRPr lang="pl-PL" sz="12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200" dirty="0">
                          <a:effectLst/>
                        </a:rPr>
                        <a:t> </a:t>
                      </a:r>
                      <a:endParaRPr lang="pl-PL" sz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78" marR="66478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8579411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2020/21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sz="20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Kuratorium Oświaty/Dyrektor Szkoły Podstawowej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dirty="0" smtClean="0"/>
          </a:p>
          <a:p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84163476"/>
              </p:ext>
            </p:extLst>
          </p:nvPr>
        </p:nvGraphicFramePr>
        <p:xfrm>
          <a:off x="0" y="1340768"/>
          <a:ext cx="9906000" cy="513230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6667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862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53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2982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Działanie podjęte przez</a:t>
                      </a:r>
                      <a:r>
                        <a:rPr lang="pl-PL" sz="2000" baseline="0" dirty="0" smtClean="0"/>
                        <a:t> KO</a:t>
                      </a:r>
                      <a:r>
                        <a:rPr lang="pl-PL" sz="2000" dirty="0" smtClean="0"/>
                        <a:t> 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Działania</a:t>
                      </a:r>
                      <a:r>
                        <a:rPr lang="pl-PL" sz="2000" baseline="0" dirty="0" smtClean="0"/>
                        <a:t> dyrektora szkoły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1.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dirty="0" smtClean="0"/>
                        <a:t>Opracowanie</a:t>
                      </a:r>
                      <a:r>
                        <a:rPr lang="pl-PL" sz="1600" baseline="0" dirty="0" smtClean="0"/>
                        <a:t> zmodyfikowanej wersji programu na rok szkolny 2020/2021,                   w tym harmonogramu zadań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dirty="0" smtClean="0"/>
                        <a:t>Powołanie</a:t>
                      </a:r>
                      <a:r>
                        <a:rPr lang="pl-PL" sz="1600" baseline="0" dirty="0" smtClean="0"/>
                        <a:t> zespołu nauczycieli, zapoznanie się ze zmianami w programie, założeniami, wnioskami </a:t>
                      </a:r>
                      <a:br>
                        <a:rPr lang="pl-PL" sz="1600" baseline="0" dirty="0" smtClean="0"/>
                      </a:br>
                      <a:r>
                        <a:rPr lang="pl-PL" sz="1600" baseline="0" dirty="0" smtClean="0"/>
                        <a:t>i rekomendacjami 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(wrzesień 2020)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2.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dirty="0" smtClean="0"/>
                        <a:t>Opracowanie</a:t>
                      </a:r>
                      <a:r>
                        <a:rPr lang="pl-PL" sz="1600" baseline="0" dirty="0" smtClean="0"/>
                        <a:t> narzędzia - </a:t>
                      </a:r>
                      <a:r>
                        <a:rPr lang="pl-PL" sz="1600" b="1" baseline="0" dirty="0" smtClean="0"/>
                        <a:t>ankieta ewaluacyjna</a:t>
                      </a:r>
                      <a:r>
                        <a:rPr lang="pl-PL" sz="1600" b="0" baseline="0" dirty="0" smtClean="0"/>
                        <a:t>, przeprowadzenie badania </a:t>
                      </a:r>
                      <a:br>
                        <a:rPr lang="pl-PL" sz="1600" b="0" baseline="0" dirty="0" smtClean="0"/>
                      </a:br>
                      <a:r>
                        <a:rPr lang="pl-PL" sz="1600" b="0" baseline="0" dirty="0" smtClean="0"/>
                        <a:t>z zastosowaniem </a:t>
                      </a:r>
                      <a:r>
                        <a:rPr lang="pl-PL" sz="1600" b="0" i="1" baseline="0" dirty="0" smtClean="0"/>
                        <a:t>systemu ankiet</a:t>
                      </a:r>
                      <a:endParaRPr lang="pl-PL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dirty="0" smtClean="0"/>
                        <a:t>Wypełnienie</a:t>
                      </a:r>
                      <a:r>
                        <a:rPr lang="pl-PL" sz="1600" b="1" baseline="0" dirty="0" smtClean="0"/>
                        <a:t> ankiety </a:t>
                      </a:r>
                      <a:r>
                        <a:rPr lang="pl-PL" sz="1600" b="0" baseline="0" dirty="0" smtClean="0"/>
                        <a:t>ewaluacyjne</a:t>
                      </a:r>
                      <a:r>
                        <a:rPr lang="pl-PL" sz="1600" b="1" baseline="0" dirty="0" smtClean="0"/>
                        <a:t>j </a:t>
                      </a:r>
                      <a:r>
                        <a:rPr lang="pl-PL" sz="1600" b="0" baseline="0" dirty="0" smtClean="0"/>
                        <a:t>(dyrektor + przewodniczący zespołu ds. programu) </a:t>
                      </a:r>
                      <a:r>
                        <a:rPr lang="pl-PL" sz="1600" b="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październik )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3.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dirty="0" smtClean="0"/>
                        <a:t>Opracowanie i przekazanie szkołom wzoru</a:t>
                      </a:r>
                      <a:r>
                        <a:rPr lang="pl-PL" sz="1600" baseline="0" dirty="0" smtClean="0"/>
                        <a:t> </a:t>
                      </a:r>
                      <a:r>
                        <a:rPr lang="pl-PL" sz="1600" b="1" baseline="0" dirty="0" smtClean="0"/>
                        <a:t>planu szkolnych działań naprawczych </a:t>
                      </a:r>
                      <a:r>
                        <a:rPr lang="pl-PL" sz="1600" b="0" baseline="0" dirty="0" smtClean="0"/>
                        <a:t>na rok szkolny 2020/2021, </a:t>
                      </a:r>
                      <a:r>
                        <a:rPr lang="pl-PL" sz="1600" baseline="0" dirty="0" smtClean="0"/>
                        <a:t>analiza otrzymanych planów przekazanych przez szkoły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 smtClean="0"/>
                        <a:t>Zespołowa </a:t>
                      </a:r>
                      <a:r>
                        <a:rPr lang="pl-PL" sz="1600" b="1" dirty="0" smtClean="0"/>
                        <a:t>praca nad</a:t>
                      </a:r>
                      <a:r>
                        <a:rPr lang="pl-PL" sz="1600" b="1" baseline="0" dirty="0" smtClean="0"/>
                        <a:t> zaplanowaniem</a:t>
                      </a:r>
                      <a:r>
                        <a:rPr lang="pl-PL" sz="1600" b="1" dirty="0" smtClean="0"/>
                        <a:t> </a:t>
                      </a:r>
                      <a:r>
                        <a:rPr lang="pl-PL" sz="1600" dirty="0" smtClean="0"/>
                        <a:t>szkolnych</a:t>
                      </a:r>
                      <a:r>
                        <a:rPr lang="pl-PL" sz="1600" baseline="0" dirty="0" smtClean="0"/>
                        <a:t> działań naprawczych i przekazanie planu do wizytatora rejonowego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(październik/listopad)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4.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dirty="0" smtClean="0"/>
                        <a:t>Analiza planów</a:t>
                      </a:r>
                      <a:r>
                        <a:rPr lang="pl-PL" sz="1600" b="1" baseline="0" dirty="0" smtClean="0"/>
                        <a:t> </a:t>
                      </a:r>
                      <a:r>
                        <a:rPr lang="pl-PL" sz="1600" baseline="0" dirty="0" smtClean="0"/>
                        <a:t>przekazanych przez dyrektorów, rozmowy z dyrektorami, opracowanie </a:t>
                      </a:r>
                      <a:r>
                        <a:rPr lang="pl-PL" sz="1600" b="1" baseline="0" dirty="0" smtClean="0"/>
                        <a:t>przez wizytatorów </a:t>
                      </a:r>
                      <a:r>
                        <a:rPr lang="pl-PL" sz="1600" baseline="0" dirty="0" smtClean="0"/>
                        <a:t>analizy zbiorczej planów (dla swoich szkół)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dirty="0" smtClean="0"/>
                        <a:t>Realizacja</a:t>
                      </a:r>
                      <a:r>
                        <a:rPr lang="pl-PL" sz="1600" b="1" baseline="0" dirty="0" smtClean="0"/>
                        <a:t> </a:t>
                      </a:r>
                      <a:r>
                        <a:rPr lang="pl-PL" sz="1600" baseline="0" dirty="0" smtClean="0"/>
                        <a:t>zaplanowanych działań/</a:t>
                      </a:r>
                    </a:p>
                    <a:p>
                      <a:pPr algn="just"/>
                      <a:r>
                        <a:rPr lang="pl-PL" sz="1600" b="1" baseline="0" dirty="0" smtClean="0"/>
                        <a:t>modyfikacja </a:t>
                      </a:r>
                      <a:r>
                        <a:rPr lang="pl-PL" sz="1600" b="0" baseline="0" dirty="0" smtClean="0"/>
                        <a:t>lub </a:t>
                      </a:r>
                      <a:r>
                        <a:rPr lang="pl-PL" sz="1600" b="1" baseline="0" dirty="0" smtClean="0"/>
                        <a:t>uzupełnienie planu </a:t>
                      </a:r>
                      <a:r>
                        <a:rPr lang="pl-PL" sz="1600" baseline="0" dirty="0" smtClean="0"/>
                        <a:t>i ponowne przekazanie do wizytatora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(listopad)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29828">
                <a:tc>
                  <a:txBody>
                    <a:bodyPr/>
                    <a:lstStyle/>
                    <a:p>
                      <a:r>
                        <a:rPr lang="pl-PL" dirty="0" smtClean="0"/>
                        <a:t>5.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baseline="0" dirty="0" smtClean="0"/>
                        <a:t>Opracowanie  zbiorcze, raport </a:t>
                      </a:r>
                      <a:r>
                        <a:rPr lang="pl-PL" sz="1600" baseline="0" dirty="0" smtClean="0"/>
                        <a:t>– analiza planów szkolnych działań naprawczych </a:t>
                      </a:r>
                    </a:p>
                    <a:p>
                      <a:pPr algn="just"/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(styczeń 2021 r.)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/>
                        <a:t>Realizacja</a:t>
                      </a:r>
                      <a:r>
                        <a:rPr lang="pl-PL" sz="1600" b="1" baseline="0" dirty="0" smtClean="0"/>
                        <a:t> zaplanowanych działań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(Listopad 2020 – czerwiec 2021)</a:t>
                      </a:r>
                      <a:endParaRPr lang="pl-PL" sz="160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2020/21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sz="20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Kuratorium Oświaty/Dyrektor Szkoły Podstawowej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dirty="0" smtClean="0"/>
          </a:p>
          <a:p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8021945"/>
              </p:ext>
            </p:extLst>
          </p:nvPr>
        </p:nvGraphicFramePr>
        <p:xfrm>
          <a:off x="0" y="1340768"/>
          <a:ext cx="9906000" cy="6129415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6667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862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53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41763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Działanie podjęte przez</a:t>
                      </a:r>
                      <a:r>
                        <a:rPr lang="pl-PL" sz="2000" baseline="0" dirty="0" smtClean="0"/>
                        <a:t> KO</a:t>
                      </a:r>
                      <a:r>
                        <a:rPr lang="pl-PL" sz="2000" dirty="0" smtClean="0"/>
                        <a:t> 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Działania</a:t>
                      </a:r>
                      <a:r>
                        <a:rPr lang="pl-PL" sz="2000" baseline="0" dirty="0" smtClean="0"/>
                        <a:t> dyrektora szkoły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5031">
                <a:tc>
                  <a:txBody>
                    <a:bodyPr/>
                    <a:lstStyle/>
                    <a:p>
                      <a:r>
                        <a:rPr lang="pl-PL" dirty="0" smtClean="0"/>
                        <a:t>6.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dirty="0" smtClean="0"/>
                        <a:t>Udział</a:t>
                      </a:r>
                      <a:r>
                        <a:rPr lang="pl-PL" sz="1600" baseline="0" dirty="0" smtClean="0"/>
                        <a:t> w o</a:t>
                      </a:r>
                      <a:r>
                        <a:rPr lang="pl-PL" sz="1600" dirty="0" smtClean="0"/>
                        <a:t>pracowaniu </a:t>
                      </a:r>
                      <a:r>
                        <a:rPr lang="pl-PL" sz="1600" b="1" i="0" dirty="0" smtClean="0"/>
                        <a:t>narzędzia – monitorowanie </a:t>
                      </a:r>
                      <a:r>
                        <a:rPr lang="pl-PL" sz="1600" dirty="0" smtClean="0"/>
                        <a:t>sposobu organizacji realizacji zadań</a:t>
                      </a:r>
                      <a:r>
                        <a:rPr lang="pl-PL" sz="1600" baseline="0" dirty="0" smtClean="0"/>
                        <a:t> w okresie nauczania zdalnego (dodatkowe zadanie WNP dla wszystkich szkół)/analiza wyników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(grudzień/styczeń)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dirty="0" smtClean="0"/>
                        <a:t>Wypełnienie ankiety </a:t>
                      </a:r>
                      <a:r>
                        <a:rPr lang="pl-PL" sz="1600" dirty="0" smtClean="0"/>
                        <a:t>przez dyrektora </a:t>
                      </a:r>
                      <a:br>
                        <a:rPr lang="pl-PL" sz="1600" dirty="0" smtClean="0"/>
                      </a:br>
                      <a:r>
                        <a:rPr lang="pl-PL" sz="1600" dirty="0" smtClean="0"/>
                        <a:t>z jednoczesną</a:t>
                      </a:r>
                      <a:r>
                        <a:rPr lang="pl-PL" sz="1600" baseline="0" dirty="0" smtClean="0"/>
                        <a:t> analizą zgodności działań prowadzonych w szkole z przepisami prawa</a:t>
                      </a:r>
                    </a:p>
                    <a:p>
                      <a:pPr algn="just"/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(grudzień 2020) 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5494">
                <a:tc>
                  <a:txBody>
                    <a:bodyPr/>
                    <a:lstStyle/>
                    <a:p>
                      <a:r>
                        <a:rPr lang="pl-PL" dirty="0" smtClean="0"/>
                        <a:t>7.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dirty="0" smtClean="0"/>
                        <a:t>Przekazanie </a:t>
                      </a:r>
                      <a:r>
                        <a:rPr lang="pl-PL" sz="1600" b="1" dirty="0" smtClean="0"/>
                        <a:t>pisma do organów prowadzących </a:t>
                      </a:r>
                      <a:r>
                        <a:rPr lang="pl-PL" sz="1600" dirty="0" smtClean="0"/>
                        <a:t>szkoły</a:t>
                      </a:r>
                      <a:r>
                        <a:rPr lang="pl-PL" sz="1600" baseline="0" dirty="0" smtClean="0"/>
                        <a:t>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(styczeń</a:t>
                      </a:r>
                      <a:r>
                        <a:rPr lang="pl-PL" sz="1600" baseline="0" dirty="0" smtClean="0">
                          <a:solidFill>
                            <a:schemeClr val="accent1"/>
                          </a:solidFill>
                        </a:rPr>
                        <a:t>)</a:t>
                      </a:r>
                      <a:endParaRPr lang="pl-PL" sz="16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35326">
                <a:tc>
                  <a:txBody>
                    <a:bodyPr/>
                    <a:lstStyle/>
                    <a:p>
                      <a:r>
                        <a:rPr lang="pl-PL" dirty="0" smtClean="0"/>
                        <a:t>8.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dirty="0" smtClean="0"/>
                        <a:t>Organizacja konferencji </a:t>
                      </a:r>
                      <a:r>
                        <a:rPr lang="pl-PL" sz="1600" dirty="0" smtClean="0"/>
                        <a:t>dla dyrektorów szkół uczestniczących</a:t>
                      </a:r>
                      <a:r>
                        <a:rPr lang="pl-PL" sz="1600" baseline="0" dirty="0" smtClean="0"/>
                        <a:t> w programie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dirty="0" smtClean="0"/>
                        <a:t>Udział</a:t>
                      </a:r>
                      <a:r>
                        <a:rPr lang="pl-PL" sz="1600" b="1" baseline="0" dirty="0" smtClean="0"/>
                        <a:t> dyrektora w konferencji, </a:t>
                      </a:r>
                      <a:r>
                        <a:rPr lang="pl-PL" sz="1600" baseline="0" dirty="0" smtClean="0"/>
                        <a:t>przekazanie informacji nauczycielom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( 25 luty 2021)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1763">
                <a:tc>
                  <a:txBody>
                    <a:bodyPr/>
                    <a:lstStyle/>
                    <a:p>
                      <a:r>
                        <a:rPr lang="pl-PL" sz="1600" dirty="0" smtClean="0"/>
                        <a:t>9.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Monitorowanie pracy szkoły w programie </a:t>
                      </a:r>
                      <a:br>
                        <a:rPr lang="pl-PL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pl-PL" sz="16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nadzoru pedagogicznego </a:t>
                      </a:r>
                      <a:r>
                        <a:rPr lang="pl-PL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sprawowanego przez  dyrektora szkoły</a:t>
                      </a:r>
                      <a:r>
                        <a:rPr lang="pl-PL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(opracowanie arkusza, zaplanowanie działań), opracowanie wyników </a:t>
                      </a:r>
                      <a:r>
                        <a:rPr lang="pl-PL" sz="1600" kern="1200" baseline="0" dirty="0" smtClean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pl-PL" sz="1600" kern="12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marzec/kwiecień)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>
                          <a:solidFill>
                            <a:srgbClr val="FF0000"/>
                          </a:solidFill>
                        </a:rPr>
                        <a:t>Udział dyrektora w monitorowaniu</a:t>
                      </a:r>
                      <a:r>
                        <a:rPr lang="pl-PL" sz="160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pl-PL" sz="1600" dirty="0" smtClean="0"/>
                        <a:t>zapoznanie się </a:t>
                      </a:r>
                      <a:br>
                        <a:rPr lang="pl-PL" sz="1600" dirty="0" smtClean="0"/>
                      </a:br>
                      <a:r>
                        <a:rPr lang="pl-PL" sz="1600" dirty="0" smtClean="0"/>
                        <a:t>z wojewódzkimi wynikami monitorowania,</a:t>
                      </a:r>
                      <a:r>
                        <a:rPr lang="pl-PL" sz="1600" baseline="0" dirty="0" smtClean="0"/>
                        <a:t> </a:t>
                      </a:r>
                      <a:r>
                        <a:rPr lang="pl-PL" sz="1600" b="0" baseline="0" dirty="0" smtClean="0"/>
                        <a:t>ustalenie wniosków </a:t>
                      </a:r>
                      <a:r>
                        <a:rPr lang="pl-PL" sz="1600" b="0" dirty="0" smtClean="0"/>
                        <a:t>i rekomendacji</a:t>
                      </a:r>
                      <a:r>
                        <a:rPr lang="pl-PL" sz="1600" b="0" baseline="0" dirty="0" smtClean="0"/>
                        <a:t> </a:t>
                      </a:r>
                      <a:r>
                        <a:rPr lang="pl-PL" sz="1600" baseline="0" dirty="0" smtClean="0"/>
                        <a:t>w obszarze sprawowania wewnętrznego nadzoru pedagogicznego 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(kwiecień/maj)</a:t>
                      </a:r>
                      <a:endParaRPr lang="pl-PL" sz="1600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587535">
                <a:tc>
                  <a:txBody>
                    <a:bodyPr/>
                    <a:lstStyle/>
                    <a:p>
                      <a:r>
                        <a:rPr lang="pl-PL" dirty="0" smtClean="0"/>
                        <a:t>10.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0" dirty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Opracowanie narzędzia </a:t>
                      </a:r>
                      <a:r>
                        <a:rPr lang="pl-PL" sz="1600" b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 arkusz</a:t>
                      </a:r>
                      <a:r>
                        <a:rPr lang="pl-PL" sz="1600" b="1" baseline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b="1" baseline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pl-PL" sz="1600" b="1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cenianie wewnątrzszkolne,</a:t>
                      </a:r>
                      <a:r>
                        <a:rPr lang="pl-PL" sz="1600" baseline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baseline="0" dirty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przeprowadzenie badania, </a:t>
                      </a:r>
                      <a:r>
                        <a:rPr lang="pl-PL" sz="1600" dirty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analiza wizytatorów, raport wojewódzki</a:t>
                      </a:r>
                      <a:r>
                        <a:rPr lang="pl-PL" sz="1600" baseline="0" dirty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dirty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br>
                        <a:rPr lang="pl-PL" sz="1600" dirty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pl-PL" sz="1600" dirty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z działania </a:t>
                      </a:r>
                      <a:r>
                        <a:rPr lang="pl-PL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(marzec/ kwiecień); 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+mn-lt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aseline="0" dirty="0" smtClean="0">
                          <a:latin typeface="+mn-lt"/>
                        </a:rPr>
                        <a:t>Udzielenie </a:t>
                      </a:r>
                      <a:r>
                        <a:rPr lang="pl-PL" sz="16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odpowiedzi z jednoczesną analizą zgodności działań </a:t>
                      </a:r>
                      <a:r>
                        <a:rPr lang="pl-PL" sz="1600" baseline="0" dirty="0" smtClean="0">
                          <a:latin typeface="+mn-lt"/>
                        </a:rPr>
                        <a:t>prowadzonych w szkole </a:t>
                      </a:r>
                      <a:br>
                        <a:rPr lang="pl-PL" sz="1600" baseline="0" dirty="0" smtClean="0">
                          <a:latin typeface="+mn-lt"/>
                        </a:rPr>
                      </a:br>
                      <a:r>
                        <a:rPr lang="pl-PL" sz="1600" baseline="0" dirty="0" smtClean="0">
                          <a:latin typeface="+mn-lt"/>
                        </a:rPr>
                        <a:t>z przepisami prawa </a:t>
                      </a:r>
                      <a:r>
                        <a:rPr lang="pl-PL" sz="1600" b="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</a:rPr>
                        <a:t>(kwiecień)</a:t>
                      </a:r>
                    </a:p>
                    <a:p>
                      <a:pPr algn="just"/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8190154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42852"/>
            <a:ext cx="832664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Realizacja programu w roku szkolnym 2020/21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sz="2000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- </a:t>
            </a:r>
            <a:r>
              <a:rPr lang="pl-PL" sz="2000" dirty="0" smtClean="0">
                <a:solidFill>
                  <a:srgbClr val="FF0000"/>
                </a:solidFill>
                <a:cs typeface="Times New Roman" pitchFamily="18" charset="0"/>
              </a:rPr>
              <a:t>Kuratorium Oświaty/Dyrektor Szkoły Podstawowej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pl-PL" dirty="0" smtClean="0"/>
          </a:p>
          <a:p>
            <a:endParaRPr lang="pl-PL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59423231"/>
              </p:ext>
            </p:extLst>
          </p:nvPr>
        </p:nvGraphicFramePr>
        <p:xfrm>
          <a:off x="0" y="1500174"/>
          <a:ext cx="9906000" cy="5302926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6667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862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9530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32878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Działanie podjęte przez</a:t>
                      </a:r>
                      <a:r>
                        <a:rPr lang="pl-PL" sz="2000" baseline="0" dirty="0" smtClean="0"/>
                        <a:t> KO</a:t>
                      </a:r>
                      <a:r>
                        <a:rPr lang="pl-PL" sz="2000" dirty="0" smtClean="0"/>
                        <a:t> 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000" dirty="0" smtClean="0"/>
                        <a:t>Działania</a:t>
                      </a:r>
                      <a:r>
                        <a:rPr lang="pl-PL" sz="2000" baseline="0" dirty="0" smtClean="0"/>
                        <a:t> dyrektora szkoły</a:t>
                      </a:r>
                      <a:endParaRPr lang="pl-PL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98230">
                <a:tc>
                  <a:txBody>
                    <a:bodyPr/>
                    <a:lstStyle/>
                    <a:p>
                      <a:r>
                        <a:rPr lang="pl-PL" sz="1600" dirty="0" smtClean="0"/>
                        <a:t>11.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Opracowanie</a:t>
                      </a:r>
                      <a:r>
                        <a:rPr lang="pl-PL" sz="1600" b="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6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arkusza </a:t>
                      </a:r>
                      <a:r>
                        <a:rPr lang="pl-PL" sz="16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ewaluacyjnego </a:t>
                      </a:r>
                      <a:r>
                        <a:rPr lang="pl-PL" sz="1600" dirty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lang="pl-PL" sz="1600" baseline="0" dirty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realizacja programu LKO w roku szkolnym 2020/2021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(maj/czerwiec</a:t>
                      </a:r>
                      <a:r>
                        <a:rPr lang="pl-PL" sz="16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) i przekazanie do szkół </a:t>
                      </a:r>
                      <a:endParaRPr lang="pl-PL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Przeprowadzenie ewaluacji wewnętrznej</a:t>
                      </a:r>
                      <a:r>
                        <a:rPr lang="pl-PL" sz="16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600" b="1" baseline="0" dirty="0" smtClean="0">
                          <a:latin typeface="+mn-lt"/>
                        </a:rPr>
                        <a:t/>
                      </a:r>
                      <a:br>
                        <a:rPr lang="pl-PL" sz="1600" b="1" baseline="0" dirty="0" smtClean="0">
                          <a:latin typeface="+mn-lt"/>
                        </a:rPr>
                      </a:br>
                      <a:r>
                        <a:rPr lang="pl-PL" sz="1600" baseline="0" dirty="0" smtClean="0">
                          <a:latin typeface="+mn-lt"/>
                        </a:rPr>
                        <a:t>w odniesieniu do prowadzonych działań </a:t>
                      </a:r>
                      <a:br>
                        <a:rPr lang="pl-PL" sz="1600" baseline="0" dirty="0" smtClean="0">
                          <a:latin typeface="+mn-lt"/>
                        </a:rPr>
                      </a:br>
                      <a:r>
                        <a:rPr lang="pl-PL" sz="1600" baseline="0" dirty="0" smtClean="0">
                          <a:latin typeface="+mn-lt"/>
                        </a:rPr>
                        <a:t>i uzyskanych efektów (wyniki egzaminu zewnętrznego, zaplanowane efekty działania);</a:t>
                      </a:r>
                    </a:p>
                    <a:p>
                      <a:pPr algn="just"/>
                      <a:r>
                        <a:rPr lang="pl-PL" sz="1600" baseline="0" dirty="0" smtClean="0">
                          <a:latin typeface="+mn-lt"/>
                        </a:rPr>
                        <a:t> </a:t>
                      </a:r>
                      <a:r>
                        <a:rPr lang="pl-PL" sz="16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opracowanie sprawozdania </a:t>
                      </a:r>
                      <a:r>
                        <a:rPr lang="pl-PL" sz="1600" baseline="0" dirty="0" smtClean="0">
                          <a:latin typeface="+mn-lt"/>
                        </a:rPr>
                        <a:t>zawierającego </a:t>
                      </a:r>
                      <a:r>
                        <a:rPr lang="pl-PL" sz="1600" i="1" baseline="0" dirty="0" smtClean="0">
                          <a:latin typeface="+mn-lt"/>
                        </a:rPr>
                        <a:t>wnioski </a:t>
                      </a:r>
                      <a:br>
                        <a:rPr lang="pl-PL" sz="1600" i="1" baseline="0" dirty="0" smtClean="0">
                          <a:latin typeface="+mn-lt"/>
                        </a:rPr>
                      </a:br>
                      <a:r>
                        <a:rPr lang="pl-PL" sz="1600" i="1" baseline="0" dirty="0" smtClean="0">
                          <a:latin typeface="+mn-lt"/>
                        </a:rPr>
                        <a:t> rekomendacje</a:t>
                      </a:r>
                      <a:r>
                        <a:rPr lang="pl-PL" sz="1600" baseline="0" dirty="0" smtClean="0">
                          <a:latin typeface="+mn-lt"/>
                        </a:rPr>
                        <a:t> do pracy na rok kolejny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</a:rPr>
                        <a:t>(czerwiec)</a:t>
                      </a:r>
                      <a:endParaRPr lang="pl-PL" sz="1600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5818">
                <a:tc>
                  <a:txBody>
                    <a:bodyPr/>
                    <a:lstStyle/>
                    <a:p>
                      <a:r>
                        <a:rPr lang="pl-PL" sz="1600" dirty="0" smtClean="0"/>
                        <a:t>12.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Przekazanie</a:t>
                      </a:r>
                      <a:r>
                        <a:rPr lang="pl-PL" sz="1600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 do szkó</a:t>
                      </a:r>
                      <a:r>
                        <a:rPr lang="pl-PL" sz="1600" baseline="0" dirty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ł arkusza ewaluacyjnego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(czerwiec)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Udział dyrektora w badaniu</a:t>
                      </a:r>
                      <a:r>
                        <a:rPr lang="pl-PL" sz="1600" b="1" baseline="0" dirty="0" smtClean="0">
                          <a:latin typeface="+mn-lt"/>
                        </a:rPr>
                        <a:t>; </a:t>
                      </a:r>
                      <a:r>
                        <a:rPr lang="pl-PL" sz="1600" baseline="0" dirty="0" smtClean="0">
                          <a:latin typeface="+mn-lt"/>
                        </a:rPr>
                        <a:t>u</a:t>
                      </a:r>
                      <a:r>
                        <a:rPr lang="pl-PL" sz="1600" dirty="0" smtClean="0">
                          <a:latin typeface="+mn-lt"/>
                        </a:rPr>
                        <a:t>dzielenie</a:t>
                      </a:r>
                      <a:r>
                        <a:rPr lang="pl-PL" sz="1600" baseline="0" dirty="0" smtClean="0">
                          <a:latin typeface="+mn-lt"/>
                        </a:rPr>
                        <a:t> rzetelnych                      i adekwatnych odpowiedzi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</a:rPr>
                        <a:t>(czerwiec)</a:t>
                      </a:r>
                      <a:endParaRPr lang="pl-PL" sz="1600" dirty="0" smtClean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83024">
                <a:tc>
                  <a:txBody>
                    <a:bodyPr/>
                    <a:lstStyle/>
                    <a:p>
                      <a:r>
                        <a:rPr lang="pl-PL" sz="1600" dirty="0" smtClean="0"/>
                        <a:t>13.</a:t>
                      </a:r>
                      <a:endParaRPr lang="pl-P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Ewaluacja programu </a:t>
                      </a:r>
                      <a:r>
                        <a:rPr lang="pl-PL" sz="1800" dirty="0" smtClean="0">
                          <a:latin typeface="+mn-lt"/>
                        </a:rPr>
                        <a:t>LKO </a:t>
                      </a:r>
                      <a:r>
                        <a:rPr lang="pl-PL" sz="1800" dirty="0" err="1" smtClean="0">
                          <a:latin typeface="+mn-lt"/>
                        </a:rPr>
                        <a:t>względnieniem</a:t>
                      </a:r>
                      <a:r>
                        <a:rPr lang="pl-PL" sz="1800" dirty="0" smtClean="0">
                          <a:latin typeface="+mn-lt"/>
                        </a:rPr>
                        <a:t> wyników egzaminu ósmoklasisty;</a:t>
                      </a:r>
                      <a:r>
                        <a:rPr lang="pl-PL" sz="1800" baseline="0" dirty="0" smtClean="0">
                          <a:latin typeface="+mn-lt"/>
                        </a:rPr>
                        <a:t> </a:t>
                      </a:r>
                      <a:r>
                        <a:rPr lang="pl-PL" sz="1800" dirty="0" smtClean="0">
                          <a:effectLst/>
                          <a:latin typeface="+mn-lt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opracowanie raportów cząstkowych </a:t>
                      </a:r>
                      <a:r>
                        <a:rPr lang="pl-PL" sz="1800" baseline="0" dirty="0" smtClean="0">
                          <a:latin typeface="+mn-lt"/>
                        </a:rPr>
                        <a:t>RAPORTU końcowego </a:t>
                      </a:r>
                      <a:r>
                        <a:rPr lang="pl-PL" sz="18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</a:rPr>
                        <a:t>(l</a:t>
                      </a:r>
                      <a:r>
                        <a:rPr lang="pl-PL" sz="18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</a:rPr>
                        <a:t>ipiec/sierpień)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b="1" dirty="0" smtClean="0"/>
                        <a:t>Urlop</a:t>
                      </a:r>
                      <a:endParaRPr lang="pl-PL" b="1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32878">
                <a:tc>
                  <a:txBody>
                    <a:bodyPr/>
                    <a:lstStyle/>
                    <a:p>
                      <a:r>
                        <a:rPr lang="pl-PL" dirty="0" smtClean="0"/>
                        <a:t>14.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Prezentacja wniosków</a:t>
                      </a:r>
                      <a:r>
                        <a:rPr lang="pl-PL" sz="1600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i rekomendacji </a:t>
                      </a:r>
                      <a:br>
                        <a:rPr lang="pl-PL" sz="1600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</a:br>
                      <a:r>
                        <a:rPr lang="pl-PL" sz="1600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z </a:t>
                      </a:r>
                      <a:r>
                        <a:rPr lang="pl-PL" sz="16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RAPORTU</a:t>
                      </a:r>
                      <a:r>
                        <a:rPr lang="pl-PL" sz="1600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pl-PL" sz="1600" baseline="0" dirty="0" smtClean="0">
                          <a:latin typeface="+mn-lt"/>
                        </a:rPr>
                        <a:t>podczas  narad sierpniowych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</a:rPr>
                        <a:t>(sierpień 2021)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pl-PL" sz="16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Zapoznanie się z raportem, </a:t>
                      </a:r>
                      <a:r>
                        <a:rPr lang="pl-PL" sz="1600" dirty="0" smtClean="0">
                          <a:latin typeface="+mn-lt"/>
                        </a:rPr>
                        <a:t>uwzględnienie wniosków i rekomendacji w planie</a:t>
                      </a:r>
                      <a:r>
                        <a:rPr lang="pl-PL" sz="1600" baseline="0" dirty="0" smtClean="0">
                          <a:latin typeface="+mn-lt"/>
                        </a:rPr>
                        <a:t>  szkolnych działań  na rok 2021/2022 </a:t>
                      </a:r>
                      <a:r>
                        <a:rPr lang="pl-PL" sz="1600" baseline="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+mn-lt"/>
                        </a:rPr>
                        <a:t>(sierpień/wrzesień)</a:t>
                      </a:r>
                      <a:endParaRPr lang="pl-PL" sz="1600" dirty="0">
                        <a:solidFill>
                          <a:schemeClr val="bg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4424634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52538" y="142852"/>
            <a:ext cx="8298714" cy="928694"/>
          </a:xfrm>
        </p:spPr>
        <p:txBody>
          <a:bodyPr/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Program LKO dla szkół podstawowych – </a:t>
            </a:r>
            <a:r>
              <a:rPr lang="pl-PL" dirty="0" smtClean="0">
                <a:solidFill>
                  <a:srgbClr val="FF0000"/>
                </a:solidFill>
              </a:rPr>
              <a:t>funkcja wspomagająca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9495" y="1412776"/>
            <a:ext cx="9596505" cy="5256584"/>
          </a:xfrm>
        </p:spPr>
        <p:txBody>
          <a:bodyPr>
            <a:normAutofit lnSpcReduction="10000"/>
          </a:bodyPr>
          <a:lstStyle/>
          <a:p>
            <a:r>
              <a:rPr lang="pl-PL" b="1" dirty="0" smtClean="0"/>
              <a:t>Wspomagająca funkcja wewnętrznego nadzoru pedagogicznego polega głównie na</a:t>
            </a:r>
            <a:r>
              <a:rPr lang="pl-PL" dirty="0" smtClean="0"/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dirty="0" smtClean="0"/>
              <a:t>Inspirowaniu nauczycieli i umożliwianiu im udziału w różnych formach zewnętrznych doskonalenia zawodowego nauczycieli, adekwatnych do potrzeb szkoły i uczniów;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dirty="0" smtClean="0"/>
              <a:t>Zachęcaniu nauczycieli do pracy zespołowej;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dirty="0"/>
              <a:t>O</a:t>
            </a:r>
            <a:r>
              <a:rPr lang="pl-PL" dirty="0" smtClean="0"/>
              <a:t>rganizowaniu szkoleniowych rad pedagogicznych oraz innych wewnątrzszkolnych form doskonalenia zawodowego;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dirty="0" smtClean="0"/>
              <a:t>Umożliwianiu i upowszechnianiu przeprowadzania otwartych lekcji koleżeńskich oraz dyskusji na temat efektywnych sposobów uczenia się,  dzielenie się wiedzą i doświadczeniem;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dirty="0" smtClean="0"/>
              <a:t>Zakupie pomocy dydaktycznych, zaopatrzeniu biblioteki szkolnej </a:t>
            </a:r>
            <a:br>
              <a:rPr lang="pl-PL" dirty="0" smtClean="0"/>
            </a:br>
            <a:r>
              <a:rPr lang="pl-PL" dirty="0" smtClean="0"/>
              <a:t>w niezbędne  materiały i publikacje dotyczące egzaminu ósmoklasisty;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dirty="0" smtClean="0"/>
              <a:t>Inspirowaniu i motywowaniu nauczycieli do podejmowania nowatorskich </a:t>
            </a:r>
            <a:br>
              <a:rPr lang="pl-PL" dirty="0" smtClean="0"/>
            </a:br>
            <a:r>
              <a:rPr lang="pl-PL" dirty="0" smtClean="0"/>
              <a:t>i innowacyjnych rozwiązań w pracy z uczniami.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l-PL" sz="26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l-PL" sz="26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l-PL" sz="2600" dirty="0"/>
          </a:p>
        </p:txBody>
      </p:sp>
    </p:spTree>
    <p:extLst>
      <p:ext uri="{BB962C8B-B14F-4D97-AF65-F5344CB8AC3E}">
        <p14:creationId xmlns:p14="http://schemas.microsoft.com/office/powerpoint/2010/main" xmlns="" val="31524738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Program LKO dla szkół podstawowych – </a:t>
            </a:r>
            <a:r>
              <a:rPr lang="pl-PL" dirty="0" smtClean="0">
                <a:solidFill>
                  <a:srgbClr val="FF0000"/>
                </a:solidFill>
              </a:rPr>
              <a:t>funkcja wspomagająca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9495" y="1412776"/>
            <a:ext cx="9596505" cy="5256584"/>
          </a:xfrm>
        </p:spPr>
        <p:txBody>
          <a:bodyPr>
            <a:normAutofit fontScale="85000" lnSpcReduction="10000"/>
          </a:bodyPr>
          <a:lstStyle/>
          <a:p>
            <a:r>
              <a:rPr lang="pl-PL" sz="2600" b="1" dirty="0" smtClean="0"/>
              <a:t>Wspomagająca funkcja programu realizowanego przez zewnętrzny nadzór pedagogiczny polega głównie na</a:t>
            </a:r>
            <a:r>
              <a:rPr lang="pl-PL" sz="2600" dirty="0" smtClean="0"/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sz="2600" dirty="0" smtClean="0"/>
              <a:t>Inspirowaniu dyrektorów do podejmowania działań na rzecz  rozwoju szkoły, organizowania w tym celu pracy zespołowej nauczycieli;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sz="2600" dirty="0" smtClean="0"/>
              <a:t>Stwarzaniu okoliczności sprzyjających motywowaniu nauczycieli do rozwijania ich umiejętności i kompetencji metodycznych;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sz="2600" dirty="0" smtClean="0"/>
              <a:t>Inspirowaniu dyrektorów do rozwijania kompetencji w zakresie sprawowania nadzoru pedagogicznego i zarządzania szkołą na rzecz podnoszenia efektywności kształcenia;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sz="2600" dirty="0" smtClean="0"/>
              <a:t>Organizowaniu konferencji szkoleniowych dla dyrektorów szkół;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l-PL" sz="2600" dirty="0" smtClean="0"/>
              <a:t>Opracowywaniu ankiet i arkuszy wspomagających dyrektora w zakresie ustalenia zgodności funkcjonowania szkoły z prawem oświatowym.</a:t>
            </a:r>
          </a:p>
          <a:p>
            <a:pPr algn="just"/>
            <a:r>
              <a:rPr lang="pl-PL" sz="2600" dirty="0" smtClean="0"/>
              <a:t> </a:t>
            </a:r>
          </a:p>
          <a:p>
            <a:pPr algn="just"/>
            <a:r>
              <a:rPr lang="pl-PL" sz="2600" dirty="0" smtClean="0"/>
              <a:t>     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l-PL" sz="26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l-PL" sz="2600" dirty="0"/>
          </a:p>
        </p:txBody>
      </p:sp>
    </p:spTree>
    <p:extLst>
      <p:ext uri="{BB962C8B-B14F-4D97-AF65-F5344CB8AC3E}">
        <p14:creationId xmlns:p14="http://schemas.microsoft.com/office/powerpoint/2010/main" xmlns="" val="17751941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B4DCFA">
                    <a:lumMod val="25000"/>
                  </a:srgbClr>
                </a:solidFill>
              </a:rPr>
              <a:t>Program LKO dla szkół </a:t>
            </a:r>
            <a:r>
              <a:rPr lang="pl-PL" dirty="0" smtClean="0">
                <a:solidFill>
                  <a:srgbClr val="B4DCFA">
                    <a:lumMod val="25000"/>
                  </a:srgbClr>
                </a:solidFill>
              </a:rPr>
              <a:t>podstawowych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pl-PL" dirty="0" smtClean="0"/>
          </a:p>
          <a:p>
            <a:endParaRPr lang="pl-PL" dirty="0"/>
          </a:p>
          <a:p>
            <a:endParaRPr lang="pl-PL" dirty="0" smtClean="0"/>
          </a:p>
          <a:p>
            <a:r>
              <a:rPr lang="pl-PL" dirty="0"/>
              <a:t> </a:t>
            </a:r>
            <a:r>
              <a:rPr lang="pl-PL" dirty="0" smtClean="0"/>
              <a:t>                                 </a:t>
            </a:r>
            <a:r>
              <a:rPr lang="pl-PL" sz="4400" b="1" dirty="0" smtClean="0">
                <a:solidFill>
                  <a:schemeClr val="accent1">
                    <a:lumMod val="50000"/>
                  </a:schemeClr>
                </a:solidFill>
              </a:rPr>
              <a:t>Analiza planów </a:t>
            </a:r>
            <a:r>
              <a:rPr lang="pl-PL" sz="4400" b="1" dirty="0" err="1" smtClean="0">
                <a:solidFill>
                  <a:schemeClr val="accent1">
                    <a:lumMod val="50000"/>
                  </a:schemeClr>
                </a:solidFill>
              </a:rPr>
              <a:t>szkół</a:t>
            </a:r>
            <a:endParaRPr lang="pl-PL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pl-PL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pl-PL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pl-PL" sz="4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</a:rPr>
              <a:t>Anna Żarnowska</a:t>
            </a:r>
          </a:p>
          <a:p>
            <a:r>
              <a:rPr lang="pl-PL" sz="2000" b="1" dirty="0" err="1" smtClean="0">
                <a:solidFill>
                  <a:schemeClr val="accent1">
                    <a:lumMod val="50000"/>
                  </a:schemeClr>
                </a:solidFill>
                <a:hlinkClick r:id="rId2"/>
              </a:rPr>
              <a:t>a.zarnowska@ko-gorzow.edu.pl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pl-PL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0461859"/>
      </p:ext>
    </p:extLst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B4DCFA">
                    <a:lumMod val="25000"/>
                  </a:srgbClr>
                </a:solidFill>
              </a:rPr>
              <a:t>Program LKO dla szkół podstawowych </a:t>
            </a:r>
            <a:r>
              <a:rPr lang="pl-PL" dirty="0" smtClean="0">
                <a:solidFill>
                  <a:srgbClr val="B4DCFA">
                    <a:lumMod val="25000"/>
                  </a:srgbClr>
                </a:solidFill>
              </a:rPr>
              <a:t>- </a:t>
            </a:r>
            <a:r>
              <a:rPr lang="pl-PL" dirty="0"/>
              <a:t>p</a:t>
            </a:r>
            <a:r>
              <a:rPr lang="pl-PL" dirty="0" smtClean="0"/>
              <a:t>lany </a:t>
            </a:r>
            <a:r>
              <a:rPr lang="pl-PL" dirty="0"/>
              <a:t>szkół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96992" y="1628800"/>
            <a:ext cx="9596505" cy="4286280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 smtClean="0"/>
              <a:t>Kryterium </a:t>
            </a:r>
            <a:r>
              <a:rPr lang="pl-PL" dirty="0"/>
              <a:t>wyboru: stanin niski (1-3) na egzaminie ósmoklasisty w roku 2020 </a:t>
            </a:r>
            <a:r>
              <a:rPr lang="pl-PL" dirty="0" smtClean="0"/>
              <a:t>( </a:t>
            </a:r>
            <a:r>
              <a:rPr lang="pl-PL" dirty="0"/>
              <a:t>jeden lub kilka przedmiotów egzaminacyjnych</a:t>
            </a:r>
            <a:r>
              <a:rPr lang="pl-PL" dirty="0" smtClean="0"/>
              <a:t>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>
                <a:solidFill>
                  <a:prstClr val="black"/>
                </a:solidFill>
              </a:rPr>
              <a:t>132 szkoły podstawowe województwa </a:t>
            </a:r>
            <a:r>
              <a:rPr lang="pl-PL" dirty="0" smtClean="0">
                <a:solidFill>
                  <a:prstClr val="black"/>
                </a:solidFill>
              </a:rPr>
              <a:t>lubuskiego</a:t>
            </a:r>
            <a:endParaRPr lang="pl-PL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93% szkół przesłało plany działań naprawczych w wyznaczonym terminie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 smtClean="0"/>
              <a:t>43 % </a:t>
            </a:r>
            <a:r>
              <a:rPr lang="pl-PL" dirty="0"/>
              <a:t>szkół zostało zobligowanych do poprawy przesłanych planów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73% szkół opracowało dobry plan działań naprawczych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93% planów </a:t>
            </a:r>
            <a:r>
              <a:rPr lang="pl-PL" dirty="0" smtClean="0"/>
              <a:t>zawiera </a:t>
            </a:r>
            <a:r>
              <a:rPr lang="pl-PL" dirty="0"/>
              <a:t>strukturę zgodną ze wzorem, w tym wnioski, rekomendacje, słabe i mocne strony, cele ogólne i szczegółowe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S</a:t>
            </a:r>
            <a:r>
              <a:rPr lang="pl-PL" dirty="0" smtClean="0"/>
              <a:t>formułowane </a:t>
            </a:r>
            <a:r>
              <a:rPr lang="pl-PL" dirty="0"/>
              <a:t>rekomendacje (84%), zaplanowane obszary działań i konkretne działania (83%) są spójne z wnioskami i celami szczegółowymi wyznaczonymi </a:t>
            </a:r>
            <a:r>
              <a:rPr lang="pl-PL" dirty="0" smtClean="0"/>
              <a:t>w </a:t>
            </a:r>
            <a:r>
              <a:rPr lang="pl-PL" dirty="0"/>
              <a:t>danej szkole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509534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81034" y="188640"/>
            <a:ext cx="9024966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tx2"/>
                </a:solidFill>
              </a:rPr>
              <a:t>Program konferencji</a:t>
            </a:r>
            <a:endParaRPr lang="pl-PL" dirty="0">
              <a:solidFill>
                <a:schemeClr val="tx2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024599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AutoNum type="arabicPeriod"/>
            </a:pPr>
            <a:endParaRPr lang="pl-PL" sz="3600" dirty="0" smtClean="0"/>
          </a:p>
          <a:p>
            <a:pPr marL="457200" indent="-457200">
              <a:buAutoNum type="arabicPeriod"/>
            </a:pPr>
            <a:endParaRPr lang="pl-PL" sz="3600" dirty="0" smtClean="0"/>
          </a:p>
          <a:p>
            <a:pPr marL="457200" indent="-457200"/>
            <a:endParaRPr lang="pl-PL" dirty="0" smtClean="0"/>
          </a:p>
          <a:p>
            <a:pPr marL="457200" indent="-457200">
              <a:buAutoNum type="arabicPeriod"/>
            </a:pPr>
            <a:endParaRPr lang="pl-PL" dirty="0" smtClean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31926741"/>
              </p:ext>
            </p:extLst>
          </p:nvPr>
        </p:nvGraphicFramePr>
        <p:xfrm>
          <a:off x="1" y="1360716"/>
          <a:ext cx="9906002" cy="5750141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7846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9347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866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86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</a:rPr>
                        <a:t>Godzina</a:t>
                      </a:r>
                      <a:endParaRPr lang="pl-PL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</a:rPr>
                        <a:t>Temat wystąpienia</a:t>
                      </a:r>
                      <a:endParaRPr lang="pl-PL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l-PL" sz="1800" b="1" dirty="0">
                          <a:latin typeface="+mn-lt"/>
                          <a:ea typeface="Times New Roman"/>
                        </a:rPr>
                        <a:t>Imię i nazwisko osoby prowadzącej</a:t>
                      </a:r>
                      <a:endParaRPr lang="pl-PL" sz="18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19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latin typeface="+mn-lt"/>
                          <a:ea typeface="Times New Roman"/>
                        </a:rPr>
                        <a:t>9.00 -  9.10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n-lt"/>
                          <a:ea typeface="Times New Roman"/>
                        </a:rPr>
                        <a:t>Rozpoczęcie konferencji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b="1" dirty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pl-PL" sz="1400" b="1" dirty="0" smtClean="0">
                          <a:latin typeface="+mn-lt"/>
                          <a:ea typeface="Times New Roman"/>
                        </a:rPr>
                        <a:t>Ewa Rawa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latin typeface="+mn-lt"/>
                          <a:ea typeface="Times New Roman"/>
                        </a:rPr>
                        <a:t>Lubuski </a:t>
                      </a:r>
                      <a:r>
                        <a:rPr lang="pl-PL" sz="1400" b="1" dirty="0">
                          <a:latin typeface="+mn-lt"/>
                          <a:ea typeface="Times New Roman"/>
                        </a:rPr>
                        <a:t>Kurator Oświaty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9512">
                <a:tc>
                  <a:txBody>
                    <a:bodyPr/>
                    <a:lstStyle/>
                    <a:p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moduł: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Realizacja programu LKO dla szkół podstawowych w roku szkolnym 2020/2021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l-PL" sz="16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517">
                <a:tc>
                  <a:txBody>
                    <a:bodyPr/>
                    <a:lstStyle/>
                    <a:p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9.10 - 9.25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Zadania dyrektora szkoły wynikające z realizowanego programu LKO dla </a:t>
                      </a:r>
                      <a:r>
                        <a:rPr lang="pl-PL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szkół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podstawowych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n-lt"/>
                          <a:ea typeface="Times New Roman"/>
                        </a:rPr>
                        <a:t>Grażyna </a:t>
                      </a:r>
                      <a:r>
                        <a:rPr lang="pl-PL" sz="1400" dirty="0" err="1" smtClean="0">
                          <a:latin typeface="+mn-lt"/>
                          <a:ea typeface="Times New Roman"/>
                        </a:rPr>
                        <a:t>Kołogrecka-Dul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5871">
                <a:tc>
                  <a:txBody>
                    <a:bodyPr/>
                    <a:lstStyle/>
                    <a:p>
                      <a:r>
                        <a:rPr lang="pl-PL" sz="1400" dirty="0" smtClean="0">
                          <a:latin typeface="+mn-lt"/>
                        </a:rPr>
                        <a:t>9.25 -</a:t>
                      </a:r>
                      <a:r>
                        <a:rPr lang="pl-PL" sz="1400" baseline="0" dirty="0" smtClean="0">
                          <a:latin typeface="+mn-lt"/>
                        </a:rPr>
                        <a:t> 9</a:t>
                      </a:r>
                      <a:r>
                        <a:rPr lang="pl-PL" sz="1400" dirty="0" smtClean="0">
                          <a:latin typeface="+mn-lt"/>
                        </a:rPr>
                        <a:t>.45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Wyniki analizy planów szkolnych działań naprawczych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n-lt"/>
                          <a:ea typeface="Times New Roman"/>
                        </a:rPr>
                        <a:t>Anna </a:t>
                      </a:r>
                      <a:r>
                        <a:rPr lang="pl-PL" sz="1400" dirty="0" smtClean="0">
                          <a:latin typeface="+mn-lt"/>
                          <a:ea typeface="Times New Roman"/>
                        </a:rPr>
                        <a:t>Żarnowska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5367">
                <a:tc>
                  <a:txBody>
                    <a:bodyPr/>
                    <a:lstStyle/>
                    <a:p>
                      <a:r>
                        <a:rPr lang="pl-PL" sz="1400" b="1" dirty="0" smtClean="0">
                          <a:latin typeface="+mn-lt"/>
                        </a:rPr>
                        <a:t>II moduł:</a:t>
                      </a:r>
                      <a:endParaRPr lang="pl-PL" sz="1400" b="1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Jak motywować ucznia do nauki</a:t>
                      </a:r>
                      <a:endParaRPr lang="pl-PL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dirty="0" smtClean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980">
                <a:tc>
                  <a:txBody>
                    <a:bodyPr/>
                    <a:lstStyle/>
                    <a:p>
                      <a:r>
                        <a:rPr lang="pl-PL" sz="1400" b="1" dirty="0" smtClean="0">
                          <a:latin typeface="+mn-lt"/>
                        </a:rPr>
                        <a:t>9.45</a:t>
                      </a:r>
                      <a:r>
                        <a:rPr lang="pl-PL" sz="1400" baseline="0" dirty="0" smtClean="0">
                          <a:latin typeface="+mn-lt"/>
                        </a:rPr>
                        <a:t> -10.45</a:t>
                      </a:r>
                      <a:endParaRPr lang="pl-PL" sz="140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Czynniki motywujące ucznia do nauki i dobrego przygotowania się do egzaminu ósmoklasisty.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 smtClean="0">
                          <a:latin typeface="+mn-lt"/>
                          <a:ea typeface="Times New Roman"/>
                        </a:rPr>
                        <a:t>Dr hab. prof. UZ </a:t>
                      </a:r>
                      <a:br>
                        <a:rPr lang="pl-PL" sz="1400" dirty="0" smtClean="0">
                          <a:latin typeface="+mn-lt"/>
                          <a:ea typeface="Times New Roman"/>
                        </a:rPr>
                      </a:br>
                      <a:r>
                        <a:rPr lang="pl-PL" sz="1400" dirty="0" smtClean="0">
                          <a:latin typeface="+mn-lt"/>
                          <a:ea typeface="Times New Roman"/>
                        </a:rPr>
                        <a:t>Iwona Alicja Grzegorzewska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06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latin typeface="+mn-lt"/>
                          <a:ea typeface="Times New Roman"/>
                        </a:rPr>
                        <a:t>10.45</a:t>
                      </a:r>
                      <a:r>
                        <a:rPr lang="pl-PL" sz="1400" baseline="0" dirty="0" smtClean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pl-PL" sz="1400" dirty="0" smtClean="0">
                          <a:latin typeface="+mn-lt"/>
                          <a:ea typeface="Times New Roman"/>
                        </a:rPr>
                        <a:t>- 11.00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latin typeface="+mn-lt"/>
                          <a:ea typeface="Times New Roman"/>
                        </a:rPr>
                        <a:t>Przykład</a:t>
                      </a:r>
                      <a:r>
                        <a:rPr lang="pl-PL" sz="1400" baseline="0" dirty="0" smtClean="0">
                          <a:latin typeface="+mn-lt"/>
                          <a:ea typeface="Times New Roman"/>
                        </a:rPr>
                        <a:t> dobrej praktyki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Jolanta </a:t>
                      </a:r>
                      <a:r>
                        <a:rPr lang="pl-PL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Mularczyk-Niekrasz</a:t>
                      </a: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66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latin typeface="+mn-lt"/>
                          <a:ea typeface="Times New Roman"/>
                        </a:rPr>
                        <a:t>11.00</a:t>
                      </a:r>
                      <a:r>
                        <a:rPr lang="pl-PL" sz="1400" b="1" baseline="0" dirty="0" smtClean="0"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pl-PL" sz="1400" b="1" dirty="0" smtClean="0">
                          <a:latin typeface="+mn-lt"/>
                          <a:ea typeface="Times New Roman"/>
                        </a:rPr>
                        <a:t>- 11.15</a:t>
                      </a:r>
                      <a:endParaRPr lang="pl-PL" sz="1400" b="1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400" b="1" dirty="0">
                          <a:latin typeface="+mn-lt"/>
                          <a:ea typeface="Times New Roman"/>
                        </a:rPr>
                        <a:t>Przerwa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pl-PL" sz="1400" b="1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061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latin typeface="+mn-lt"/>
                          <a:ea typeface="Times New Roman"/>
                        </a:rPr>
                        <a:t>III moduł:</a:t>
                      </a:r>
                      <a:endParaRPr lang="pl-PL" sz="1400" b="1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Zadania dyrektora szkoły w bieżącym roku szkolnym</a:t>
                      </a:r>
                      <a:endParaRPr lang="pl-PL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latin typeface="+mn-lt"/>
                          <a:ea typeface="Times New Roman"/>
                        </a:rPr>
                        <a:t>11.15</a:t>
                      </a:r>
                      <a:r>
                        <a:rPr lang="pl-PL" sz="1400" dirty="0" smtClean="0">
                          <a:latin typeface="+mn-lt"/>
                          <a:ea typeface="Times New Roman"/>
                        </a:rPr>
                        <a:t>- 11.35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Wyniki monitorowania </a:t>
                      </a:r>
                      <a:r>
                        <a:rPr lang="pl-PL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sposobu organizacji realizacji </a:t>
                      </a:r>
                      <a:r>
                        <a:rPr lang="pl-PL" sz="1400" i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zadań            w </a:t>
                      </a:r>
                      <a:r>
                        <a:rPr lang="pl-PL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okresie czasowego ograniczenia funkcjonowania jednostek </a:t>
                      </a:r>
                      <a:r>
                        <a:rPr lang="pl-PL" sz="14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s.o</a:t>
                      </a:r>
                      <a:r>
                        <a:rPr lang="pl-PL" sz="1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pl-PL" sz="1400" dirty="0" smtClean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latin typeface="+mn-lt"/>
                          <a:ea typeface="Times New Roman"/>
                        </a:rPr>
                        <a:t>Grażyna Kołogrecka-Dul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09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latin typeface="+mn-lt"/>
                          <a:ea typeface="Times New Roman"/>
                        </a:rPr>
                        <a:t>11.35 </a:t>
                      </a:r>
                      <a:r>
                        <a:rPr lang="pl-PL" sz="1400" dirty="0">
                          <a:latin typeface="+mn-lt"/>
                          <a:ea typeface="Times New Roman"/>
                        </a:rPr>
                        <a:t>- </a:t>
                      </a:r>
                      <a:r>
                        <a:rPr lang="pl-PL" sz="1400" dirty="0" smtClean="0">
                          <a:latin typeface="+mn-lt"/>
                          <a:ea typeface="Times New Roman"/>
                        </a:rPr>
                        <a:t>12.15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Zadania dyrektora szkoły w kontekście podnoszenia wyników kształcenia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Leszek </a:t>
                      </a:r>
                      <a:r>
                        <a:rPr lang="pl-PL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Weichert</a:t>
                      </a:r>
                      <a:endParaRPr lang="pl-PL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latin typeface="+mn-lt"/>
                          <a:ea typeface="Times New Roman"/>
                        </a:rPr>
                        <a:t>12.</a:t>
                      </a:r>
                      <a:r>
                        <a:rPr lang="pl-PL" sz="1400" b="1" baseline="0" dirty="0" smtClean="0">
                          <a:latin typeface="+mn-lt"/>
                          <a:ea typeface="Times New Roman"/>
                        </a:rPr>
                        <a:t> 15</a:t>
                      </a:r>
                      <a:endParaRPr lang="pl-PL" sz="1400" b="1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+mn-lt"/>
                          <a:ea typeface="Times New Roman"/>
                        </a:rPr>
                        <a:t>Zakończenie konferencji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latin typeface="+mn-lt"/>
                          <a:ea typeface="Times New Roman"/>
                        </a:rPr>
                        <a:t>Ewa Rawa</a:t>
                      </a:r>
                      <a:r>
                        <a:rPr lang="pl-PL" sz="1400" b="1" baseline="0" dirty="0" smtClean="0">
                          <a:latin typeface="+mn-lt"/>
                          <a:ea typeface="Times New Roman"/>
                        </a:rPr>
                        <a:t> </a:t>
                      </a:r>
                      <a:endParaRPr lang="pl-PL" sz="1400" b="1" dirty="0" smtClean="0">
                        <a:latin typeface="+mn-lt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pl-PL" sz="1400" b="1" dirty="0" smtClean="0">
                          <a:latin typeface="+mn-lt"/>
                          <a:ea typeface="Times New Roman"/>
                        </a:rPr>
                        <a:t>Lubuski </a:t>
                      </a:r>
                      <a:r>
                        <a:rPr lang="pl-PL" sz="1400" b="1" dirty="0">
                          <a:latin typeface="+mn-lt"/>
                          <a:ea typeface="Times New Roman"/>
                        </a:rPr>
                        <a:t>Kurator Oświaty</a:t>
                      </a:r>
                      <a:endParaRPr lang="pl-PL" sz="14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2035849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B4DCFA">
                    <a:lumMod val="25000"/>
                  </a:srgbClr>
                </a:solidFill>
              </a:rPr>
              <a:t>Program LKO dla szkół podstawowych - </a:t>
            </a:r>
            <a:r>
              <a:rPr lang="pl-PL" dirty="0">
                <a:solidFill>
                  <a:prstClr val="black"/>
                </a:solidFill>
              </a:rPr>
              <a:t>plany szkół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83817" y="1628800"/>
            <a:ext cx="9596505" cy="4286280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87% szkół planowanie działań poprzedziło diagnozą słabych wyników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82</a:t>
            </a:r>
            <a:r>
              <a:rPr lang="pl-PL" dirty="0" smtClean="0"/>
              <a:t>% szkół </a:t>
            </a:r>
            <a:r>
              <a:rPr lang="pl-PL" dirty="0"/>
              <a:t>przy planowaniu </a:t>
            </a:r>
            <a:r>
              <a:rPr lang="pl-PL" dirty="0" smtClean="0"/>
              <a:t>skupiło </a:t>
            </a:r>
            <a:r>
              <a:rPr lang="pl-PL" dirty="0"/>
              <a:t>uwagę na przedmiotach egzaminacyjnych, </a:t>
            </a:r>
            <a:r>
              <a:rPr lang="pl-PL" dirty="0" smtClean="0"/>
              <a:t>z </a:t>
            </a:r>
            <a:r>
              <a:rPr lang="pl-PL" dirty="0"/>
              <a:t>których szkoła otrzymała niski wynik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P</a:t>
            </a:r>
            <a:r>
              <a:rPr lang="pl-PL" dirty="0" smtClean="0"/>
              <a:t>riorytet </a:t>
            </a:r>
            <a:r>
              <a:rPr lang="pl-PL" dirty="0"/>
              <a:t>w roku szkolnym </a:t>
            </a:r>
            <a:r>
              <a:rPr lang="pl-PL" dirty="0" smtClean="0"/>
              <a:t>2020/2021</a:t>
            </a:r>
            <a:r>
              <a:rPr lang="pl-PL" dirty="0"/>
              <a:t>: praca ucznia (92%)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I</a:t>
            </a:r>
            <a:r>
              <a:rPr lang="pl-PL" dirty="0" smtClean="0"/>
              <a:t>stotne </a:t>
            </a:r>
            <a:r>
              <a:rPr lang="pl-PL" dirty="0"/>
              <a:t>w założeniach: (86% szkół) doskonalenie pracy nauczycieli, podnoszenie ich kompetencji oraz </a:t>
            </a:r>
            <a:r>
              <a:rPr lang="pl-PL" dirty="0" smtClean="0"/>
              <a:t>praca z </a:t>
            </a:r>
            <a:r>
              <a:rPr lang="pl-PL" dirty="0"/>
              <a:t>rodzicami ucznia (</a:t>
            </a:r>
            <a:r>
              <a:rPr lang="pl-PL" dirty="0" smtClean="0"/>
              <a:t>aktywne metody </a:t>
            </a:r>
            <a:r>
              <a:rPr lang="pl-PL" dirty="0"/>
              <a:t>pracy, motywowanie uczniów, pozyskiwania informacji zwrotnej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o postępach</a:t>
            </a:r>
            <a:r>
              <a:rPr lang="pl-PL" dirty="0"/>
              <a:t>, rozpoznanie środowiska ucznia i </a:t>
            </a:r>
            <a:r>
              <a:rPr lang="pl-PL" dirty="0" smtClean="0"/>
              <a:t>wspieranie ucznia </a:t>
            </a:r>
            <a:br>
              <a:rPr lang="pl-PL" dirty="0" smtClean="0"/>
            </a:br>
            <a:r>
              <a:rPr lang="pl-PL" dirty="0" smtClean="0"/>
              <a:t>z </a:t>
            </a:r>
            <a:r>
              <a:rPr lang="pl-PL" dirty="0"/>
              <a:t>trudnościami, współpraca z rodzicami)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8347816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B4DCFA">
                    <a:lumMod val="25000"/>
                  </a:srgbClr>
                </a:solidFill>
              </a:rPr>
              <a:t>Program LKO dla szkół podstawowych </a:t>
            </a:r>
            <a:r>
              <a:rPr lang="pl-PL" dirty="0" smtClean="0">
                <a:solidFill>
                  <a:srgbClr val="B4DCFA">
                    <a:lumMod val="25000"/>
                  </a:srgbClr>
                </a:solidFill>
              </a:rPr>
              <a:t>– </a:t>
            </a:r>
            <a:r>
              <a:rPr lang="pl-PL" dirty="0" smtClean="0">
                <a:solidFill>
                  <a:prstClr val="black"/>
                </a:solidFill>
              </a:rPr>
              <a:t>mocne strony szkół określone w planach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9495" y="2060848"/>
            <a:ext cx="9596505" cy="3600400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A</a:t>
            </a:r>
            <a:r>
              <a:rPr lang="pl-PL" dirty="0" smtClean="0"/>
              <a:t>ktywna</a:t>
            </a:r>
            <a:r>
              <a:rPr lang="pl-PL" dirty="0"/>
              <a:t>, otwarta na zmianę i zaangażowana </a:t>
            </a:r>
            <a:r>
              <a:rPr lang="pl-PL" dirty="0" smtClean="0"/>
              <a:t>kadra pedagogiczna</a:t>
            </a:r>
            <a:endParaRPr lang="pl-PL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 smtClean="0"/>
              <a:t>Profesjonalna pomoc psychologiczno-pedagogicznej</a:t>
            </a:r>
            <a:r>
              <a:rPr lang="pl-PL" dirty="0"/>
              <a:t>, </a:t>
            </a:r>
            <a:r>
              <a:rPr lang="pl-PL" dirty="0" smtClean="0"/>
              <a:t>udzielana przez specjalistów</a:t>
            </a:r>
            <a:endParaRPr lang="pl-PL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U</a:t>
            </a:r>
            <a:r>
              <a:rPr lang="pl-PL" dirty="0" smtClean="0"/>
              <a:t>miejętność </a:t>
            </a:r>
            <a:r>
              <a:rPr lang="pl-PL" dirty="0"/>
              <a:t>współpracy szkół z różnymi </a:t>
            </a:r>
            <a:r>
              <a:rPr lang="pl-PL" dirty="0" smtClean="0"/>
              <a:t>środowiskami</a:t>
            </a:r>
            <a:endParaRPr lang="pl-PL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 smtClean="0"/>
              <a:t>Pogłębiona analiza </a:t>
            </a:r>
            <a:r>
              <a:rPr lang="pl-PL" dirty="0"/>
              <a:t>sytuacji opiekuńczo-wychowawczej </a:t>
            </a:r>
            <a:r>
              <a:rPr lang="pl-PL" dirty="0" smtClean="0"/>
              <a:t>uczniów </a:t>
            </a:r>
            <a:endParaRPr lang="pl-PL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D</a:t>
            </a:r>
            <a:r>
              <a:rPr lang="pl-PL" dirty="0" smtClean="0"/>
              <a:t>obre </a:t>
            </a:r>
            <a:r>
              <a:rPr lang="pl-PL" dirty="0"/>
              <a:t>wyposażenie pracowni </a:t>
            </a:r>
            <a:r>
              <a:rPr lang="pl-PL" dirty="0" smtClean="0"/>
              <a:t>przedmiotowych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M</a:t>
            </a:r>
            <a:r>
              <a:rPr lang="pl-PL" dirty="0" smtClean="0"/>
              <a:t>ała </a:t>
            </a:r>
            <a:r>
              <a:rPr lang="pl-PL" dirty="0"/>
              <a:t>liczebność </a:t>
            </a:r>
            <a:r>
              <a:rPr lang="pl-PL" dirty="0" smtClean="0"/>
              <a:t>klas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7306200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B4DCFA">
                    <a:lumMod val="25000"/>
                  </a:srgbClr>
                </a:solidFill>
              </a:rPr>
              <a:t>Program LKO dla szkół podstawowych </a:t>
            </a:r>
            <a:r>
              <a:rPr lang="pl-PL" dirty="0" smtClean="0">
                <a:solidFill>
                  <a:srgbClr val="B4DCFA">
                    <a:lumMod val="25000"/>
                  </a:srgbClr>
                </a:solidFill>
              </a:rPr>
              <a:t>– słabe </a:t>
            </a:r>
            <a:r>
              <a:rPr lang="pl-PL" dirty="0" smtClean="0"/>
              <a:t>strony szkół określone w planach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88504" y="1916832"/>
            <a:ext cx="9596505" cy="4286280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b="1" dirty="0"/>
              <a:t>N</a:t>
            </a:r>
            <a:r>
              <a:rPr lang="pl-PL" b="1" dirty="0" smtClean="0"/>
              <a:t>iska </a:t>
            </a:r>
            <a:r>
              <a:rPr lang="pl-PL" b="1" dirty="0"/>
              <a:t>motywacja uczniów do nauki </a:t>
            </a:r>
            <a:endParaRPr lang="pl-PL" b="1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 smtClean="0"/>
              <a:t>Słabe </a:t>
            </a:r>
            <a:r>
              <a:rPr lang="pl-PL" dirty="0"/>
              <a:t>umiejętności uczniów </a:t>
            </a:r>
            <a:r>
              <a:rPr lang="pl-PL" dirty="0" smtClean="0"/>
              <a:t>w zakresie twórczego/logicznego myślenia</a:t>
            </a:r>
            <a:endParaRPr lang="pl-PL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 smtClean="0"/>
              <a:t>Środowisko rodzinne uczniów</a:t>
            </a:r>
            <a:endParaRPr lang="pl-PL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 smtClean="0"/>
              <a:t>Obniżony potencjał poznawczy</a:t>
            </a:r>
            <a:endParaRPr lang="pl-PL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b="1" dirty="0"/>
              <a:t>Z</a:t>
            </a:r>
            <a:r>
              <a:rPr lang="pl-PL" b="1" dirty="0" smtClean="0"/>
              <a:t>achowania </a:t>
            </a:r>
            <a:r>
              <a:rPr lang="pl-PL" b="1" dirty="0"/>
              <a:t>ryzykowne wśród uczniów klas starszych, w tym przemoc, samookaleczenia, </a:t>
            </a:r>
            <a:r>
              <a:rPr lang="pl-PL" b="1" dirty="0" smtClean="0"/>
              <a:t>uzależnienia  </a:t>
            </a:r>
            <a:endParaRPr lang="pl-PL" b="1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W</a:t>
            </a:r>
            <a:r>
              <a:rPr lang="pl-PL" dirty="0" smtClean="0"/>
              <a:t> </a:t>
            </a:r>
            <a:r>
              <a:rPr lang="pl-PL" dirty="0"/>
              <a:t>nielicznych przypadkach </a:t>
            </a:r>
            <a:r>
              <a:rPr lang="pl-PL" dirty="0" smtClean="0"/>
              <a:t>szkół - </a:t>
            </a:r>
            <a:r>
              <a:rPr lang="pl-PL" dirty="0"/>
              <a:t>wypalenie zawodowe </a:t>
            </a:r>
            <a:r>
              <a:rPr lang="pl-PL" dirty="0" smtClean="0"/>
              <a:t>nauczycieli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29092514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B4DCFA">
                    <a:lumMod val="25000"/>
                  </a:srgbClr>
                </a:solidFill>
              </a:rPr>
              <a:t>Program LKO dla szkół podstawowych - </a:t>
            </a:r>
            <a:r>
              <a:rPr lang="pl-PL" dirty="0"/>
              <a:t>n</a:t>
            </a:r>
            <a:r>
              <a:rPr lang="pl-PL" dirty="0" smtClean="0"/>
              <a:t>adzór </a:t>
            </a:r>
            <a:r>
              <a:rPr lang="pl-PL" dirty="0"/>
              <a:t>dyrektora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9495" y="1916832"/>
            <a:ext cx="9596505" cy="4286280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Plany naprawcze zawierają informacje o działaniach dyrektora w ramach wewnętrznego nadzoru pedagogicznego w przypadku 112 szkól (85</a:t>
            </a:r>
            <a:r>
              <a:rPr lang="pl-PL" dirty="0" smtClean="0"/>
              <a:t>%)</a:t>
            </a:r>
            <a:endParaRPr lang="pl-PL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Sposób nadzorowania działań naprawczych wskazany przez dyrektora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77% gwarantuje ich realizację i </a:t>
            </a:r>
            <a:r>
              <a:rPr lang="pl-PL" dirty="0" smtClean="0"/>
              <a:t>ewaluację</a:t>
            </a:r>
            <a:endParaRPr lang="pl-PL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Dyrektorzy szkół w przedłożonych planach w obszarze organizacji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/>
              <a:t>realizacji procesu edukacyjnego założyli w nadzorze pedagogicznym kontrolę (93%), ewaluację (74%), monitorowanie (95%), wspomaganie nauczycieli w realizacji ich zadań (86</a:t>
            </a:r>
            <a:r>
              <a:rPr lang="pl-PL" dirty="0" smtClean="0"/>
              <a:t>%) oraz </a:t>
            </a:r>
            <a:r>
              <a:rPr lang="pl-PL" dirty="0"/>
              <a:t>modyfikację planu nadzoru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związku z nauczaniem zdalnym (79</a:t>
            </a:r>
            <a:r>
              <a:rPr lang="pl-PL" dirty="0" smtClean="0"/>
              <a:t>%)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90953558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B4DCFA">
                    <a:lumMod val="25000"/>
                  </a:srgbClr>
                </a:solidFill>
              </a:rPr>
              <a:t>Program LKO dla szkół podstawowych - </a:t>
            </a:r>
            <a:r>
              <a:rPr lang="pl-PL" dirty="0"/>
              <a:t>n</a:t>
            </a:r>
            <a:r>
              <a:rPr lang="pl-PL" dirty="0" smtClean="0"/>
              <a:t>adzór </a:t>
            </a:r>
            <a:r>
              <a:rPr lang="pl-PL" dirty="0"/>
              <a:t>dyrektora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7" y="1628800"/>
            <a:ext cx="9596505" cy="4286280"/>
          </a:xfrm>
        </p:spPr>
        <p:txBody>
          <a:bodyPr>
            <a:norm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dirty="0"/>
              <a:t>W </a:t>
            </a:r>
            <a:r>
              <a:rPr lang="pl-PL" dirty="0" smtClean="0"/>
              <a:t>obszarze wyciąganych </a:t>
            </a:r>
            <a:r>
              <a:rPr lang="pl-PL" dirty="0"/>
              <a:t>wniosków ze sprawowanego nadzoru pedagogicznego oraz </a:t>
            </a:r>
            <a:r>
              <a:rPr lang="pl-PL" dirty="0" smtClean="0"/>
              <a:t> wniosków z </a:t>
            </a:r>
            <a:r>
              <a:rPr lang="pl-PL" dirty="0"/>
              <a:t>ewaluacji działań realizowanych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</a:t>
            </a:r>
            <a:r>
              <a:rPr lang="pl-PL" dirty="0"/>
              <a:t>ramach programu LKO dyrektorzy szkół podkreślali: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pl-PL" dirty="0"/>
              <a:t>konieczność organizowania procesów edukacyjnych uwzględniających wyniki egzaminu ósmoklasisty,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pl-PL" dirty="0"/>
              <a:t>analizę sposobów dostosowania wymagań edukacyjnych do możliwości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/>
              <a:t>potrzeb uczniów,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pl-PL" dirty="0"/>
              <a:t>opracowanie kryteriów sukcesu </a:t>
            </a:r>
            <a:r>
              <a:rPr lang="pl-PL" dirty="0" smtClean="0"/>
              <a:t>nauczycieli i uczniów w celu efektywnego </a:t>
            </a:r>
            <a:r>
              <a:rPr lang="pl-PL" dirty="0"/>
              <a:t>przygotowania ucznia do dalszego kształcenia,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pl-PL" dirty="0"/>
              <a:t>systematyczną diagnozę i monitorowanie postępów uczniów,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pl-PL" dirty="0"/>
              <a:t>rozwój kompetencji kluczowych uczniów, ze szczególnym zwróceniem uwagi na </a:t>
            </a:r>
            <a:r>
              <a:rPr lang="pl-PL" b="1" dirty="0"/>
              <a:t>umiejętność uczenia się.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97719845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B4DCFA">
                    <a:lumMod val="25000"/>
                  </a:srgbClr>
                </a:solidFill>
              </a:rPr>
              <a:t>Program LKO dla szkół podstawowych - </a:t>
            </a:r>
            <a:r>
              <a:rPr lang="pl-PL" dirty="0"/>
              <a:t>w</a:t>
            </a:r>
            <a:r>
              <a:rPr lang="pl-PL" dirty="0" smtClean="0"/>
              <a:t>nioski </a:t>
            </a:r>
            <a:r>
              <a:rPr lang="pl-PL" dirty="0"/>
              <a:t>ogólne po analizie planów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9495" y="1628800"/>
            <a:ext cx="9596505" cy="4286280"/>
          </a:xfrm>
        </p:spPr>
        <p:txBody>
          <a:bodyPr/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dirty="0"/>
              <a:t>Szkoły </a:t>
            </a:r>
            <a:r>
              <a:rPr lang="pl-PL" dirty="0" smtClean="0"/>
              <a:t>planują podejmowanie wielu </a:t>
            </a:r>
            <a:r>
              <a:rPr lang="pl-PL" dirty="0"/>
              <a:t>różnorodnych działań </a:t>
            </a:r>
            <a:r>
              <a:rPr lang="pl-PL" dirty="0" smtClean="0"/>
              <a:t>naprawczych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dirty="0" smtClean="0"/>
              <a:t>Część </a:t>
            </a:r>
            <a:r>
              <a:rPr lang="pl-PL" dirty="0"/>
              <a:t>planów </a:t>
            </a:r>
            <a:r>
              <a:rPr lang="pl-PL" u="sng" dirty="0" smtClean="0"/>
              <a:t>w </a:t>
            </a:r>
            <a:r>
              <a:rPr lang="pl-PL" u="sng" dirty="0"/>
              <a:t>pierwszej wersji</a:t>
            </a:r>
            <a:r>
              <a:rPr lang="pl-PL" dirty="0"/>
              <a:t> wymagała korekty w zakresie: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pl-PL" dirty="0"/>
              <a:t>poprawnego formułowania wniosków i rekomendacji oraz spójności ich treści;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pl-PL" dirty="0"/>
              <a:t>dostosowania planu działań do przyczyn osiągania przez uczniów niskich wyników; 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pl-PL" dirty="0"/>
              <a:t>wyboru przedmiotu monitorowania i dokumentowania tej formy nadzoru;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pl-PL" dirty="0"/>
              <a:t>dookreślenia </a:t>
            </a:r>
            <a:r>
              <a:rPr lang="pl-PL" dirty="0" smtClean="0"/>
              <a:t>tematyki doskonalenia </a:t>
            </a:r>
            <a:r>
              <a:rPr lang="pl-PL" dirty="0"/>
              <a:t>zawodowego nauczycieli;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pl-PL" b="1" dirty="0"/>
              <a:t>uwzględnienia nadzoru pedagogicznego dyrektora szkoły w planach działań naprawczych.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97922736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B4DCFA">
                    <a:lumMod val="25000"/>
                  </a:srgbClr>
                </a:solidFill>
              </a:rPr>
              <a:t>Program LKO dla szkół podstawowych - </a:t>
            </a:r>
            <a:r>
              <a:rPr lang="pl-PL" dirty="0"/>
              <a:t>w</a:t>
            </a:r>
            <a:r>
              <a:rPr lang="pl-PL" dirty="0" smtClean="0"/>
              <a:t>nioski </a:t>
            </a:r>
            <a:r>
              <a:rPr lang="pl-PL" dirty="0"/>
              <a:t>ogólne po analizie planów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77139" y="1700808"/>
            <a:ext cx="9596505" cy="4286280"/>
          </a:xfrm>
        </p:spPr>
        <p:txBody>
          <a:bodyPr/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dirty="0"/>
              <a:t>Dyrektorzy szkół, opisując sposób realizacji każdego </a:t>
            </a:r>
            <a:r>
              <a:rPr lang="pl-PL" dirty="0" smtClean="0"/>
              <a:t>działania, zakładali </a:t>
            </a:r>
            <a:r>
              <a:rPr lang="pl-PL" b="1" dirty="0"/>
              <a:t>czasowe ograniczenie jednostek systemu oświaty </a:t>
            </a:r>
            <a:r>
              <a:rPr lang="pl-PL" dirty="0"/>
              <a:t>w związku z zapobieganiem, przeciwdziałaniem i zwalczaniem COVID-19 i brali pod uwagę nauczanie zdalne z wykorzystaniem </a:t>
            </a:r>
            <a:r>
              <a:rPr lang="pl-PL" dirty="0" smtClean="0"/>
              <a:t>środków, metod i technik </a:t>
            </a:r>
            <a:r>
              <a:rPr lang="pl-PL" dirty="0"/>
              <a:t>kształcenia na odległość. Uwzględniali potrzeby doskonalenia kadry pedagogicznej w </a:t>
            </a:r>
            <a:r>
              <a:rPr lang="pl-PL" dirty="0" smtClean="0"/>
              <a:t>tym zakresie.</a:t>
            </a:r>
          </a:p>
          <a:p>
            <a:pPr lvl="0"/>
            <a:endParaRPr lang="pl-PL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dirty="0"/>
              <a:t>Szkoły </a:t>
            </a:r>
            <a:r>
              <a:rPr lang="pl-PL" dirty="0" smtClean="0"/>
              <a:t>dokonały </a:t>
            </a:r>
            <a:r>
              <a:rPr lang="pl-PL" dirty="0"/>
              <a:t>diagnozy przyczyn osiągania przez uczniów niskich wyników, po przeprowadzonej diagnozie skupiły się na działaniach rozwijających </a:t>
            </a:r>
            <a:r>
              <a:rPr lang="pl-PL" b="1" dirty="0"/>
              <a:t>umiejętność uczenia się. </a:t>
            </a:r>
            <a:r>
              <a:rPr lang="pl-PL" dirty="0"/>
              <a:t>Poprawione plany uwzględniają potrzeby uczniów.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580140988"/>
      </p:ext>
    </p:extLst>
  </p:cSld>
  <p:clrMapOvr>
    <a:masterClrMapping/>
  </p:clrMapOvr>
  <p:transition>
    <p:dissolv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B4DCFA">
                    <a:lumMod val="25000"/>
                  </a:srgbClr>
                </a:solidFill>
              </a:rPr>
              <a:t>Program LKO dla szkół podstawowych - </a:t>
            </a:r>
            <a:r>
              <a:rPr lang="pl-PL" dirty="0">
                <a:solidFill>
                  <a:prstClr val="black"/>
                </a:solidFill>
              </a:rPr>
              <a:t>wnioski </a:t>
            </a:r>
            <a:r>
              <a:rPr lang="pl-PL" dirty="0" smtClean="0">
                <a:solidFill>
                  <a:prstClr val="black"/>
                </a:solidFill>
              </a:rPr>
              <a:t/>
            </a:r>
            <a:br>
              <a:rPr lang="pl-PL" dirty="0" smtClean="0">
                <a:solidFill>
                  <a:prstClr val="black"/>
                </a:solidFill>
              </a:rPr>
            </a:br>
            <a:r>
              <a:rPr lang="pl-PL" dirty="0" smtClean="0">
                <a:solidFill>
                  <a:prstClr val="black"/>
                </a:solidFill>
              </a:rPr>
              <a:t>i </a:t>
            </a:r>
            <a:r>
              <a:rPr lang="pl-PL" dirty="0">
                <a:solidFill>
                  <a:prstClr val="black"/>
                </a:solidFill>
              </a:rPr>
              <a:t>rekomendacje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88862" y="1628800"/>
            <a:ext cx="9596505" cy="4286280"/>
          </a:xfrm>
        </p:spPr>
        <p:txBody>
          <a:bodyPr>
            <a:normAutofit fontScale="85000" lnSpcReduction="20000"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dirty="0"/>
              <a:t>W planach podkreślano niski poziom zaangażowania uczniów w proces edukacyjny, </a:t>
            </a:r>
            <a:r>
              <a:rPr lang="pl-PL" b="1" dirty="0"/>
              <a:t>brak motywacji</a:t>
            </a:r>
            <a:r>
              <a:rPr lang="pl-PL" dirty="0"/>
              <a:t> do uzyskiwania wyższych wyników. 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l-PL" b="1" dirty="0"/>
              <a:t>W związku z tym warto poszerzyć zakres wiedzy/umiejętności nauczycieli </a:t>
            </a:r>
            <a:br>
              <a:rPr lang="pl-PL" b="1" dirty="0"/>
            </a:br>
            <a:r>
              <a:rPr lang="pl-PL" b="1" dirty="0"/>
              <a:t>i rodziców o zagadnienia dotyczące motywacji, adekwatnej samooceny, poczucia własnej wartości dziecka, etapów rozwojowych, indywidualnych predyspozycji wpływających na uczenie się i innych czynników warunkujących te obszary</a:t>
            </a:r>
            <a:r>
              <a:rPr lang="pl-PL" b="1" dirty="0" smtClean="0"/>
              <a:t>.</a:t>
            </a:r>
            <a:br>
              <a:rPr lang="pl-PL" b="1" dirty="0" smtClean="0"/>
            </a:br>
            <a:endParaRPr lang="pl-PL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dirty="0"/>
              <a:t>Z uwagi na aktualną sytuację epidemiczną </a:t>
            </a:r>
            <a:r>
              <a:rPr lang="pl-PL" b="1" dirty="0"/>
              <a:t>organizację procesu dydaktycznego </a:t>
            </a:r>
            <a:br>
              <a:rPr lang="pl-PL" b="1" dirty="0"/>
            </a:br>
            <a:r>
              <a:rPr lang="pl-PL" b="1" dirty="0"/>
              <a:t>i wychowawczego należy dostosować do zmieniających się warunków</a:t>
            </a:r>
            <a:r>
              <a:rPr lang="pl-PL" dirty="0"/>
              <a:t>. W celu podnoszenia efektywności kształcenia </a:t>
            </a:r>
            <a:r>
              <a:rPr lang="pl-PL" b="1" dirty="0"/>
              <a:t>dokonać weryfikacji metod pracy z uczniem</a:t>
            </a:r>
            <a:r>
              <a:rPr lang="pl-PL" dirty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w zakresie </a:t>
            </a:r>
            <a:r>
              <a:rPr lang="pl-PL" dirty="0"/>
              <a:t>umiejętności wymaganych na egzaminie ósmoklasisty</a:t>
            </a:r>
            <a:r>
              <a:rPr lang="pl-PL" dirty="0" smtClean="0"/>
              <a:t>.</a:t>
            </a:r>
            <a:br>
              <a:rPr lang="pl-PL" dirty="0" smtClean="0"/>
            </a:br>
            <a:endParaRPr lang="pl-PL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dirty="0"/>
              <a:t>W ocenie dyrektorów </a:t>
            </a:r>
            <a:r>
              <a:rPr lang="pl-PL" b="1" dirty="0"/>
              <a:t>należy kontynuować działania oparte na współpracy nauczycieli i włączaniu rodziców do działań wychowawczych wpływających na sukces ucznia i mobilizować nauczycieli do doskonalenia zawodowego, stosowania w praktyce nabytej wiedzy i umiejętności</a:t>
            </a:r>
            <a:r>
              <a:rPr lang="pl-PL" dirty="0"/>
              <a:t>.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2003362032"/>
      </p:ext>
    </p:extLst>
  </p:cSld>
  <p:clrMapOvr>
    <a:masterClrMapping/>
  </p:clrMapOvr>
  <p:transition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B4DCFA">
                    <a:lumMod val="25000"/>
                  </a:srgbClr>
                </a:solidFill>
              </a:rPr>
              <a:t>Program LKO dla szkół podstawowych </a:t>
            </a:r>
            <a:r>
              <a:rPr lang="pl-PL" dirty="0" smtClean="0">
                <a:solidFill>
                  <a:srgbClr val="B4DCFA">
                    <a:lumMod val="25000"/>
                  </a:srgbClr>
                </a:solidFill>
              </a:rPr>
              <a:t>- </a:t>
            </a:r>
            <a:r>
              <a:rPr lang="pl-PL" dirty="0"/>
              <a:t>w</a:t>
            </a:r>
            <a:r>
              <a:rPr lang="pl-PL" dirty="0" smtClean="0"/>
              <a:t>nioski</a:t>
            </a:r>
            <a:r>
              <a:rPr lang="pl-PL" dirty="0"/>
              <a:t>, rekomendacje: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9495" y="1700808"/>
            <a:ext cx="9596505" cy="4286280"/>
          </a:xfrm>
        </p:spPr>
        <p:txBody>
          <a:bodyPr/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b="1" dirty="0" smtClean="0"/>
              <a:t>Warto doskonalić </a:t>
            </a:r>
            <a:r>
              <a:rPr lang="pl-PL" b="1" dirty="0"/>
              <a:t>umiejętność udzielania przez nauczycieli informacji zwrotnej uczniowi</a:t>
            </a:r>
            <a:r>
              <a:rPr lang="pl-PL" dirty="0"/>
              <a:t>.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b="1" dirty="0"/>
              <a:t>Dyrektorzy dostrzegają potrzebę doskonalenia własnych metod 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i </a:t>
            </a:r>
            <a:r>
              <a:rPr lang="pl-PL" b="1" dirty="0"/>
              <a:t>narzędzi do sprawowania nadzoru pedagogicznego. </a:t>
            </a:r>
            <a:endParaRPr lang="pl-PL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dirty="0"/>
              <a:t>Szkoły podkreślają zasoby wśród nauczycieli posiadających uprawnienia egzaminatora, dlatego </a:t>
            </a:r>
            <a:r>
              <a:rPr lang="pl-PL" b="1" dirty="0"/>
              <a:t>warto</a:t>
            </a:r>
            <a:r>
              <a:rPr lang="pl-PL" dirty="0"/>
              <a:t> </a:t>
            </a:r>
            <a:r>
              <a:rPr lang="pl-PL" b="1" dirty="0"/>
              <a:t>zwrócić uwagę na to, czy nauczyciele zatrudnieni w szkole są wpisani do ewidencji egzaminatorów.  Szkolenie na kandydatów na egzaminatora?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3941527206"/>
      </p:ext>
    </p:extLst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Uwagi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07263" y="1628800"/>
            <a:ext cx="9596505" cy="4286280"/>
          </a:xfrm>
        </p:spPr>
        <p:txBody>
          <a:bodyPr>
            <a:norm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dirty="0"/>
              <a:t>Przekazane plany powstały w szczególnych okolicznościach epidemicznych, które utrudniały pracę zespołową nauczycieli oraz planowanie sposobu realizacji działań w okresie czasowego ograniczenia funkcjonowania szkół. 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dirty="0"/>
              <a:t>Egzamin ósmoklasisty w 2021 r. jest przeprowadzany na podstawie wymagań egzaminacyjnych określonych w załączniku nr 1 </a:t>
            </a:r>
            <a:r>
              <a:rPr lang="pl-PL" dirty="0" smtClean="0"/>
              <a:t>do  </a:t>
            </a:r>
            <a:r>
              <a:rPr lang="pl-PL" i="1" dirty="0" smtClean="0"/>
              <a:t>rozporządzenia </a:t>
            </a:r>
            <a:r>
              <a:rPr lang="pl-PL" i="1" dirty="0"/>
              <a:t>Ministra Edukacji i Nauki z dnia 16 grudnia 2020 r. </a:t>
            </a:r>
            <a:r>
              <a:rPr lang="pl-PL" i="1" dirty="0" smtClean="0"/>
              <a:t>zmieniającego </a:t>
            </a:r>
            <a:r>
              <a:rPr lang="pl-PL" i="1" dirty="0"/>
              <a:t>rozporządzenie w sprawie szczególnych rozwiązań w okresie czasowego ograniczenia funkcjonowania jednostek systemu oświaty w związku z zapobieganiem, przeciwdziałaniem i zwalczaniem COVID-19 (Dz. U. z 2020 r. poz. 2314)</a:t>
            </a:r>
            <a:endParaRPr lang="pl-PL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dirty="0"/>
              <a:t>Na stronie </a:t>
            </a:r>
            <a:r>
              <a:rPr lang="pl-PL" u="sng" dirty="0">
                <a:hlinkClick r:id="rId2"/>
              </a:rPr>
              <a:t>www.oke.poznan.pl</a:t>
            </a:r>
            <a:r>
              <a:rPr lang="pl-PL" dirty="0"/>
              <a:t> zostały opublikowane aneksy do informatorów o egzaminie ósmoklasisty.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xmlns="" val="1195498083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50" y="1428736"/>
            <a:ext cx="9596505" cy="5600663"/>
          </a:xfrm>
        </p:spPr>
        <p:txBody>
          <a:bodyPr>
            <a:normAutofit fontScale="25000" lnSpcReduction="20000"/>
          </a:bodyPr>
          <a:lstStyle/>
          <a:p>
            <a:endParaRPr lang="pl-PL" sz="3300" dirty="0" smtClean="0"/>
          </a:p>
          <a:p>
            <a:pPr algn="ctr"/>
            <a:endParaRPr lang="pl-PL" sz="4000" b="1" dirty="0" smtClean="0">
              <a:solidFill>
                <a:srgbClr val="FF0000"/>
              </a:solidFill>
            </a:endParaRPr>
          </a:p>
          <a:p>
            <a:pPr algn="ctr"/>
            <a:endParaRPr lang="pl-PL" sz="4500" b="1" dirty="0" smtClean="0">
              <a:solidFill>
                <a:srgbClr val="FF0000"/>
              </a:solidFill>
            </a:endParaRPr>
          </a:p>
          <a:p>
            <a:pPr algn="ctr">
              <a:lnSpc>
                <a:spcPct val="170000"/>
              </a:lnSpc>
            </a:pPr>
            <a:r>
              <a:rPr lang="pl-PL" sz="9800" b="1" dirty="0" smtClean="0">
                <a:solidFill>
                  <a:schemeClr val="accent1">
                    <a:lumMod val="75000"/>
                  </a:schemeClr>
                </a:solidFill>
              </a:rPr>
              <a:t>ZADANIA DYREKTORA SZKOŁY</a:t>
            </a:r>
          </a:p>
          <a:p>
            <a:pPr algn="ctr">
              <a:lnSpc>
                <a:spcPct val="170000"/>
              </a:lnSpc>
            </a:pPr>
            <a:r>
              <a:rPr lang="pl-PL" sz="9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l-PL" sz="9800" b="1" dirty="0">
                <a:solidFill>
                  <a:schemeClr val="accent1">
                    <a:lumMod val="75000"/>
                  </a:schemeClr>
                </a:solidFill>
              </a:rPr>
              <a:t>wynikające z realizowanego programu LKO dla szkół </a:t>
            </a:r>
            <a:r>
              <a:rPr lang="pl-PL" sz="9800" b="1" dirty="0" smtClean="0">
                <a:solidFill>
                  <a:schemeClr val="accent1">
                    <a:lumMod val="75000"/>
                  </a:schemeClr>
                </a:solidFill>
              </a:rPr>
              <a:t>podstawowych</a:t>
            </a:r>
          </a:p>
          <a:p>
            <a:pPr algn="ctr">
              <a:lnSpc>
                <a:spcPct val="170000"/>
              </a:lnSpc>
            </a:pPr>
            <a:endParaRPr lang="pl-PL" sz="7400" b="1" dirty="0" smtClean="0">
              <a:solidFill>
                <a:schemeClr val="dk1"/>
              </a:solidFill>
              <a:ea typeface="Times New Roman"/>
            </a:endParaRPr>
          </a:p>
          <a:p>
            <a:pPr algn="ctr"/>
            <a:endParaRPr lang="pl-PL" sz="7200" b="1" dirty="0" smtClean="0">
              <a:solidFill>
                <a:schemeClr val="dk1"/>
              </a:solidFill>
              <a:ea typeface="Times New Roman"/>
            </a:endParaRPr>
          </a:p>
          <a:p>
            <a:pPr algn="ctr"/>
            <a:endParaRPr lang="pl-PL" sz="7200" b="1" dirty="0">
              <a:ea typeface="Times New Roman"/>
            </a:endParaRPr>
          </a:p>
          <a:p>
            <a:pPr algn="ctr"/>
            <a:endParaRPr lang="pl-PL" sz="7200" b="1" dirty="0" smtClean="0">
              <a:ea typeface="Times New Roman"/>
            </a:endParaRPr>
          </a:p>
          <a:p>
            <a:pPr algn="ctr"/>
            <a:endParaRPr lang="pl-PL" sz="7200" b="1" dirty="0" smtClean="0">
              <a:ea typeface="Times New Roman"/>
            </a:endParaRPr>
          </a:p>
          <a:p>
            <a:pPr algn="ctr"/>
            <a:endParaRPr lang="pl-PL" sz="7200" b="1" dirty="0">
              <a:ea typeface="Times New Roman"/>
            </a:endParaRPr>
          </a:p>
          <a:p>
            <a:r>
              <a:rPr lang="pl-PL" sz="7200" b="1" dirty="0" smtClean="0">
                <a:solidFill>
                  <a:schemeClr val="dk1"/>
                </a:solidFill>
                <a:ea typeface="Times New Roman"/>
              </a:rPr>
              <a:t>Grażyna Kołogrecka-Dul</a:t>
            </a:r>
          </a:p>
          <a:p>
            <a:r>
              <a:rPr lang="pl-PL" sz="7200" b="1" dirty="0" err="1" smtClean="0">
                <a:ea typeface="Times New Roman"/>
                <a:hlinkClick r:id="rId2"/>
              </a:rPr>
              <a:t>g.kologrecka-dul@ko-gorzow.edu.pl</a:t>
            </a:r>
            <a:endParaRPr lang="pl-PL" sz="7200" b="1" dirty="0"/>
          </a:p>
        </p:txBody>
      </p:sp>
    </p:spTree>
    <p:extLst>
      <p:ext uri="{BB962C8B-B14F-4D97-AF65-F5344CB8AC3E}">
        <p14:creationId xmlns:p14="http://schemas.microsoft.com/office/powerpoint/2010/main" xmlns="" val="40093114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142852"/>
            <a:ext cx="8542668" cy="928694"/>
          </a:xfrm>
        </p:spPr>
        <p:txBody>
          <a:bodyPr/>
          <a:lstStyle/>
          <a:p>
            <a:pPr algn="ctr"/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2300" dirty="0" smtClean="0"/>
              <a:t> </a:t>
            </a:r>
          </a:p>
          <a:p>
            <a:pPr algn="just"/>
            <a:endParaRPr lang="pl-PL" sz="2300" dirty="0" smtClean="0"/>
          </a:p>
          <a:p>
            <a:pPr algn="just"/>
            <a:endParaRPr lang="pl-PL" sz="2300" dirty="0" smtClean="0"/>
          </a:p>
          <a:p>
            <a:pPr algn="just"/>
            <a:endParaRPr lang="pl-PL" sz="2300" dirty="0" smtClean="0"/>
          </a:p>
          <a:p>
            <a:pPr algn="ctr"/>
            <a:r>
              <a:rPr lang="pl-PL" sz="6000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Dziękuję</a:t>
            </a:r>
          </a:p>
          <a:p>
            <a:pPr algn="just"/>
            <a:endParaRPr lang="pl-PL" sz="2300" dirty="0" smtClean="0"/>
          </a:p>
          <a:p>
            <a:pPr algn="just"/>
            <a:endParaRPr lang="pl-PL" sz="2300" dirty="0" smtClean="0"/>
          </a:p>
          <a:p>
            <a:pPr algn="just"/>
            <a:endParaRPr lang="pl-PL" sz="2300" dirty="0" smtClean="0"/>
          </a:p>
          <a:p>
            <a:pPr algn="just"/>
            <a:endParaRPr lang="pl-PL" sz="2300" dirty="0" smtClean="0"/>
          </a:p>
          <a:p>
            <a:pPr algn="just"/>
            <a:endParaRPr lang="pl-PL" sz="2300" dirty="0" smtClean="0"/>
          </a:p>
          <a:p>
            <a:endParaRPr lang="pl-PL" sz="2400" b="1" dirty="0">
              <a:ea typeface="Times New Roman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24608" y="188640"/>
            <a:ext cx="8481392" cy="928694"/>
          </a:xfrm>
        </p:spPr>
        <p:txBody>
          <a:bodyPr>
            <a:normAutofit/>
          </a:bodyPr>
          <a:lstStyle/>
          <a:p>
            <a:pPr algn="ctr"/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Program LKO dla szkół podstawowych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1920" y="1412776"/>
            <a:ext cx="9596505" cy="5024599"/>
          </a:xfrm>
        </p:spPr>
        <p:txBody>
          <a:bodyPr>
            <a:normAutofit/>
          </a:bodyPr>
          <a:lstStyle/>
          <a:p>
            <a:r>
              <a:rPr lang="pl-PL" sz="2400" b="1" dirty="0" smtClean="0">
                <a:solidFill>
                  <a:schemeClr val="accent1">
                    <a:lumMod val="75000"/>
                  </a:schemeClr>
                </a:solidFill>
              </a:rPr>
              <a:t>Zagadnienia:</a:t>
            </a:r>
          </a:p>
          <a:p>
            <a:pPr marL="457200" indent="-457200">
              <a:buAutoNum type="arabicPeriod"/>
            </a:pPr>
            <a:r>
              <a:rPr lang="pl-PL" sz="2400" dirty="0" smtClean="0"/>
              <a:t>Cele i założenia programu.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Uczestnicy programu i ich zdania.</a:t>
            </a:r>
          </a:p>
          <a:p>
            <a:pPr marL="457200" indent="-457200">
              <a:buFont typeface="Arial" pitchFamily="34" charset="0"/>
              <a:buAutoNum type="arabicPeriod"/>
            </a:pPr>
            <a:r>
              <a:rPr lang="pl-PL" sz="2400" dirty="0" smtClean="0"/>
              <a:t>Realizacja programu w roku szkolnym 2020/2021.</a:t>
            </a:r>
          </a:p>
          <a:p>
            <a:pPr marL="457200" indent="-457200"/>
            <a:endParaRPr lang="pl-PL" sz="2400" dirty="0" smtClean="0"/>
          </a:p>
          <a:p>
            <a:pPr marL="457200" indent="-457200"/>
            <a:endParaRPr lang="pl-PL" sz="3600" dirty="0" smtClean="0"/>
          </a:p>
          <a:p>
            <a:pPr marL="457200" indent="-457200">
              <a:buAutoNum type="arabicPeriod"/>
            </a:pPr>
            <a:endParaRPr lang="pl-PL" sz="3600" dirty="0" smtClean="0"/>
          </a:p>
          <a:p>
            <a:pPr marL="457200" indent="-457200"/>
            <a:endParaRPr lang="pl-PL" dirty="0" smtClean="0"/>
          </a:p>
          <a:p>
            <a:pPr marL="457200" indent="-457200">
              <a:buAutoNum type="arabicPeriod"/>
            </a:pPr>
            <a:endParaRPr lang="pl-PL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88640"/>
            <a:ext cx="8320564" cy="928694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Program LKO dla szkół 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podstawowych - </a:t>
            </a:r>
            <a:r>
              <a:rPr lang="pl-PL" dirty="0" smtClean="0">
                <a:solidFill>
                  <a:srgbClr val="FF0000"/>
                </a:solidFill>
              </a:rPr>
              <a:t>cele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>
              <a:buNone/>
            </a:pPr>
            <a:endParaRPr lang="pl-PL" sz="1800" dirty="0" smtClean="0"/>
          </a:p>
          <a:p>
            <a:r>
              <a:rPr lang="pl-PL" sz="2400" b="1" dirty="0" smtClean="0"/>
              <a:t>Cel główny programu: </a:t>
            </a:r>
            <a:endParaRPr lang="pl-PL" sz="2000" dirty="0" smtClean="0"/>
          </a:p>
          <a:p>
            <a:pPr algn="just"/>
            <a:r>
              <a:rPr lang="pl-PL" sz="2400" dirty="0" smtClean="0"/>
              <a:t>Rozwijanie kompetencji i wspomaganie dyrektorów szkół w zakresie sprawowania nadzoru pedagogicznego nad procesem edukacyjnym planowanym i organizowanym w sposób sprzyjający rozwojowi uczniów, </a:t>
            </a:r>
            <a:br>
              <a:rPr lang="pl-PL" sz="2400" dirty="0" smtClean="0"/>
            </a:br>
            <a:r>
              <a:rPr lang="pl-PL" sz="2400" dirty="0" smtClean="0"/>
              <a:t>w tym dobrze przygotowujący ich do egzaminu ósmoklasisty.</a:t>
            </a:r>
          </a:p>
          <a:p>
            <a:endParaRPr lang="pl-PL" sz="2400" dirty="0"/>
          </a:p>
          <a:p>
            <a:r>
              <a:rPr lang="pl-PL" sz="2400" b="1" dirty="0" smtClean="0"/>
              <a:t>Cele szczegółowe:</a:t>
            </a:r>
            <a:endParaRPr lang="pl-PL" sz="2000" b="1" dirty="0" smtClean="0"/>
          </a:p>
          <a:p>
            <a:r>
              <a:rPr lang="pl-PL" dirty="0" smtClean="0"/>
              <a:t>Zgodnie z zapisami w programie.</a:t>
            </a:r>
          </a:p>
          <a:p>
            <a:endParaRPr lang="pl-PL" dirty="0"/>
          </a:p>
          <a:p>
            <a:r>
              <a:rPr lang="pl-PL" dirty="0" smtClean="0">
                <a:solidFill>
                  <a:schemeClr val="bg2">
                    <a:lumMod val="50000"/>
                  </a:schemeClr>
                </a:solidFill>
              </a:rPr>
              <a:t>www.ko-gorzow.edu.pl&gt;Nadzór pedagogiczny&gt; </a:t>
            </a:r>
            <a:r>
              <a:rPr lang="pl-PL" dirty="0" smtClean="0"/>
              <a:t>Program LKO dla szkół podstawowych</a:t>
            </a:r>
          </a:p>
          <a:p>
            <a:endParaRPr lang="pl-PL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08584" y="-19846"/>
            <a:ext cx="8398652" cy="928694"/>
          </a:xfrm>
        </p:spPr>
        <p:txBody>
          <a:bodyPr>
            <a:noAutofit/>
          </a:bodyPr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Program LKO dla szkół 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podstawowych – 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uczestnicy </a:t>
            </a:r>
            <a:b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pl-PL" dirty="0" smtClean="0">
                <a:solidFill>
                  <a:schemeClr val="bg2">
                    <a:lumMod val="25000"/>
                  </a:schemeClr>
                </a:solidFill>
                <a:cs typeface="Times New Roman" pitchFamily="18" charset="0"/>
              </a:rPr>
              <a:t>i realizatorzy programu</a:t>
            </a:r>
            <a:r>
              <a:rPr lang="pl-PL" dirty="0" smtClean="0"/>
              <a:t/>
            </a:r>
            <a:br>
              <a:rPr lang="pl-PL" dirty="0" smtClean="0"/>
            </a:br>
            <a:endParaRPr lang="pl-PL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60167838"/>
              </p:ext>
            </p:extLst>
          </p:nvPr>
        </p:nvGraphicFramePr>
        <p:xfrm>
          <a:off x="307975" y="1124744"/>
          <a:ext cx="9598025" cy="531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15772752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8544" y="142852"/>
            <a:ext cx="8902708" cy="928694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Program LKO dla szkół </a:t>
            </a:r>
            <a:r>
              <a:rPr lang="pl-PL" dirty="0" smtClean="0">
                <a:solidFill>
                  <a:schemeClr val="bg2">
                    <a:lumMod val="25000"/>
                  </a:schemeClr>
                </a:solidFill>
              </a:rPr>
              <a:t>podstawowych - </a:t>
            </a:r>
            <a:r>
              <a:rPr lang="pl-PL" dirty="0" smtClean="0">
                <a:solidFill>
                  <a:srgbClr val="FF0000"/>
                </a:solidFill>
              </a:rPr>
              <a:t>założenia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4747" y="1628800"/>
            <a:ext cx="9596505" cy="5203101"/>
          </a:xfrm>
        </p:spPr>
        <p:txBody>
          <a:bodyPr>
            <a:noAutofit/>
          </a:bodyPr>
          <a:lstStyle/>
          <a:p>
            <a:pPr lvl="0"/>
            <a:r>
              <a:rPr lang="pl-PL" sz="2000" b="1" dirty="0"/>
              <a:t>Założenia dotyczące realizacji programu w roku szkolnym 2020/2021</a:t>
            </a:r>
            <a:endParaRPr lang="pl-PL" sz="2000" dirty="0"/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Realizacja programu przewidziana jest w okresie od września 2018 r. do sierpnia 2022 r. w cyklu rocznym (rok szkolny 2018/2019; 2019/2020; </a:t>
            </a:r>
            <a:r>
              <a:rPr lang="pl-PL" sz="2000" b="1" dirty="0">
                <a:solidFill>
                  <a:srgbClr val="FF0000"/>
                </a:solidFill>
              </a:rPr>
              <a:t>2020/2021; </a:t>
            </a:r>
            <a:r>
              <a:rPr lang="pl-PL" sz="2000" dirty="0"/>
              <a:t>2021/2022</a:t>
            </a:r>
            <a:r>
              <a:rPr lang="pl-PL" sz="2000" dirty="0" smtClean="0"/>
              <a:t>).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</a:t>
            </a:r>
            <a:r>
              <a:rPr lang="pl-PL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szystkie </a:t>
            </a:r>
            <a:r>
              <a:rPr lang="pl-PL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szkoły podstawowe, jeśli tego wcześniej nie uczyniły, w bieżącym roku szkolnym do pracy zespołowej oraz planowania i realizowania działań dobrze przygotowujących uczniów do egzaminu ósmoklasisty włączają nauczycieli biologii, chemii, fizyki, geografii i historii;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pl-PL" sz="2000" b="1" dirty="0"/>
              <a:t>Szkoła realizuje program w oparciu o plan działań </a:t>
            </a:r>
            <a:r>
              <a:rPr lang="pl-PL" sz="2000" dirty="0"/>
              <a:t>opracowany na określony rok szkolny zgodnie z zapisami w programie oraz z uwzględnieniem potrzeb i specyfiki </a:t>
            </a:r>
            <a:r>
              <a:rPr lang="pl-PL" sz="2000" dirty="0" smtClean="0"/>
              <a:t>szkoły. Szkoły </a:t>
            </a:r>
            <a:r>
              <a:rPr lang="pl-PL" sz="2000" dirty="0"/>
              <a:t>z niskimi wynikami egzaminu ósmoklasisty uzyskanymi w minionym roku szkolnym, obligatoryjnie przekazują we wskazanym terminie podpisany przez dyrektora </a:t>
            </a:r>
            <a:r>
              <a:rPr lang="pl-PL" sz="2000" b="1" i="1" dirty="0"/>
              <a:t>Plan szkolnych działań naprawczych</a:t>
            </a:r>
            <a:r>
              <a:rPr lang="pl-PL" sz="2000" b="1" dirty="0"/>
              <a:t>,</a:t>
            </a:r>
            <a:r>
              <a:rPr lang="pl-PL" sz="2000" dirty="0"/>
              <a:t> prowadzonych w ramach programu LKO. </a:t>
            </a:r>
            <a:endParaRPr lang="pl-PL" sz="20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Plany szkolnych działań naprawczych i ich realizacja są konsultowane z wizytatorami rejonowymi.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endParaRPr lang="pl-PL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48544" y="142852"/>
            <a:ext cx="8902708" cy="928694"/>
          </a:xfrm>
        </p:spPr>
        <p:txBody>
          <a:bodyPr/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Program LKO dla szkół podstawowych - </a:t>
            </a:r>
            <a:r>
              <a:rPr lang="pl-PL" dirty="0">
                <a:solidFill>
                  <a:srgbClr val="FF0000"/>
                </a:solidFill>
              </a:rPr>
              <a:t>założenia</a:t>
            </a:r>
            <a:endParaRPr lang="pl-PL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98479" y="1484784"/>
            <a:ext cx="9596505" cy="3873042"/>
          </a:xfrm>
        </p:spPr>
        <p:txBody>
          <a:bodyPr>
            <a:noAutofit/>
          </a:bodyPr>
          <a:lstStyle/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pl-PL" sz="2000" dirty="0" smtClean="0"/>
              <a:t>W </a:t>
            </a:r>
            <a:r>
              <a:rPr lang="pl-PL" sz="2000" dirty="0"/>
              <a:t>każdym roku szkolnym program podlega ewaluacji przeprowadzanej po ogłoszeniu wyników egzaminu ósmoklasisty</a:t>
            </a:r>
            <a:r>
              <a:rPr lang="pl-PL" sz="2000" dirty="0" smtClean="0"/>
              <a:t>.</a:t>
            </a:r>
            <a:endParaRPr lang="pl-PL" sz="2000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pl-PL" sz="2000" dirty="0"/>
              <a:t>Ewaluacja programu odbywa się dwutorowo: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sz="2000" b="1" dirty="0" smtClean="0"/>
              <a:t>w </a:t>
            </a:r>
            <a:r>
              <a:rPr lang="pl-PL" sz="2000" b="1" dirty="0"/>
              <a:t>każdej szkole </a:t>
            </a:r>
            <a:r>
              <a:rPr lang="pl-PL" sz="2000" dirty="0"/>
              <a:t>- w odniesieniu do zaplanowanych i przeprowadzonych w ramach programu działań oraz wyników egzaminu uzyskanych przez uczniów </a:t>
            </a:r>
            <a:r>
              <a:rPr lang="pl-PL" sz="2000" dirty="0" smtClean="0"/>
              <a:t>szkoły;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l-PL" sz="2000" b="1" dirty="0" smtClean="0"/>
              <a:t>w </a:t>
            </a:r>
            <a:r>
              <a:rPr lang="pl-PL" sz="2000" b="1" dirty="0"/>
              <a:t>k</a:t>
            </a:r>
            <a:r>
              <a:rPr lang="pl-PL" sz="2000" b="1" dirty="0" smtClean="0"/>
              <a:t>uratorium </a:t>
            </a:r>
            <a:r>
              <a:rPr lang="pl-PL" sz="2000" b="1" dirty="0"/>
              <a:t>o</a:t>
            </a:r>
            <a:r>
              <a:rPr lang="pl-PL" sz="2000" b="1" dirty="0" smtClean="0"/>
              <a:t>światy </a:t>
            </a:r>
            <a:r>
              <a:rPr lang="pl-PL" sz="2000" dirty="0"/>
              <a:t>- w odniesieniu do działań prowadzonych w województwie oraz ogólnych wyników szkół w gminach i powiatach</a:t>
            </a:r>
            <a:r>
              <a:rPr lang="pl-PL" sz="2000" dirty="0" smtClean="0"/>
              <a:t>.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Z realizacji programu i jego ewaluacji w każdym roku szkolnym </a:t>
            </a:r>
            <a:r>
              <a:rPr lang="pl-PL" sz="2000" b="1" dirty="0"/>
              <a:t>szkoła </a:t>
            </a:r>
            <a:r>
              <a:rPr lang="pl-PL" sz="2000" dirty="0"/>
              <a:t>opracowuje </a:t>
            </a:r>
            <a:r>
              <a:rPr lang="pl-PL" sz="2000" b="1" dirty="0"/>
              <a:t>własne sprawozdanie </a:t>
            </a:r>
            <a:r>
              <a:rPr lang="pl-PL" sz="2000" dirty="0"/>
              <a:t>uwzględniające wnioski i rekomendacje mające na celu podniesienie efektów kształcenia,  a zespół ds. programu  – </a:t>
            </a:r>
            <a:r>
              <a:rPr lang="pl-PL" sz="2000" b="1" dirty="0"/>
              <a:t>RAPORT. 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pl-PL" sz="2000" dirty="0"/>
              <a:t>Wnioski z ewaluacji programu i analizy wyników egzaminu ósmoklasisty oraz rekomendacje ukierunkowane na wzrost efektów kształcenia są wykorzystywane odpowiednio do modyfikacji programu, a w każdej szkole - planu działań na kolejny rok </a:t>
            </a:r>
            <a:r>
              <a:rPr lang="pl-PL" sz="2000" dirty="0" smtClean="0"/>
              <a:t>szkolny</a:t>
            </a:r>
            <a:r>
              <a:rPr lang="pl-PL" sz="2000" dirty="0"/>
              <a:t>.</a:t>
            </a:r>
            <a:endParaRPr lang="pl-PL" sz="2000" dirty="0">
              <a:cs typeface="Times New Roman" pitchFamily="18" charset="0"/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pl-PL" sz="2000" dirty="0">
                <a:cs typeface="Times New Roman" pitchFamily="18" charset="0"/>
              </a:rPr>
              <a:t> Planowanie działań w ramach programu, ich realizacja, ewaluacja </a:t>
            </a:r>
            <a:br>
              <a:rPr lang="pl-PL" sz="2000" dirty="0">
                <a:cs typeface="Times New Roman" pitchFamily="18" charset="0"/>
              </a:rPr>
            </a:br>
            <a:r>
              <a:rPr lang="pl-PL" sz="2000" dirty="0">
                <a:cs typeface="Times New Roman" pitchFamily="18" charset="0"/>
              </a:rPr>
              <a:t>     i modyfikacja </a:t>
            </a:r>
            <a:r>
              <a:rPr lang="pl-PL" sz="2000" b="1" dirty="0">
                <a:cs typeface="Times New Roman" pitchFamily="18" charset="0"/>
              </a:rPr>
              <a:t>jest pracą zespołową. </a:t>
            </a:r>
          </a:p>
          <a:p>
            <a:pPr lvl="0"/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xmlns="" val="416579108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52600" y="116632"/>
            <a:ext cx="8398652" cy="928694"/>
          </a:xfrm>
        </p:spPr>
        <p:txBody>
          <a:bodyPr>
            <a:normAutofit/>
          </a:bodyPr>
          <a:lstStyle/>
          <a:p>
            <a:pPr algn="ctr"/>
            <a:r>
              <a:rPr lang="pl-PL" dirty="0">
                <a:solidFill>
                  <a:schemeClr val="bg2">
                    <a:lumMod val="25000"/>
                  </a:schemeClr>
                </a:solidFill>
              </a:rPr>
              <a:t>Program LKO dla szkół podstawowych - </a:t>
            </a:r>
            <a:r>
              <a:rPr lang="pl-PL" dirty="0" smtClean="0">
                <a:solidFill>
                  <a:srgbClr val="FF0000"/>
                </a:solidFill>
              </a:rPr>
              <a:t>zadania</a:t>
            </a:r>
            <a:endParaRPr lang="pl-PL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29002710"/>
              </p:ext>
            </p:extLst>
          </p:nvPr>
        </p:nvGraphicFramePr>
        <p:xfrm>
          <a:off x="328542" y="1412776"/>
          <a:ext cx="9598025" cy="5312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23244097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ratorium2010_ver2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Kuratrorium 2010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21793</TotalTime>
  <Words>1703</Words>
  <Application>Microsoft Office PowerPoint</Application>
  <PresentationFormat>Papier A4 (210x297 mm)</PresentationFormat>
  <Paragraphs>439</Paragraphs>
  <Slides>30</Slides>
  <Notes>14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30</vt:i4>
      </vt:variant>
    </vt:vector>
  </HeadingPairs>
  <TitlesOfParts>
    <vt:vector size="31" baseType="lpstr">
      <vt:lpstr>kuratorium2010_ver2</vt:lpstr>
      <vt:lpstr>          Konferencja   „Rola dyrektora szkoły w podnoszeniu efektywności kształcenia”    Program  LKO „Wspomaganie dyrektorów szkół podstawowych                              w zakresie sprawowania nadzoru pedagogicznego nad procesem kształcenia”    Gorzów Wielkopolski, 25 luty 2021 r.     </vt:lpstr>
      <vt:lpstr>Program konferencji</vt:lpstr>
      <vt:lpstr>Slajd 3</vt:lpstr>
      <vt:lpstr>Program LKO dla szkół podstawowych</vt:lpstr>
      <vt:lpstr>Program LKO dla szkół podstawowych - cele</vt:lpstr>
      <vt:lpstr>Program LKO dla szkół podstawowych – uczestnicy  i realizatorzy programu </vt:lpstr>
      <vt:lpstr>Program LKO dla szkół podstawowych - założenia</vt:lpstr>
      <vt:lpstr>Program LKO dla szkół podstawowych - założenia</vt:lpstr>
      <vt:lpstr>Program LKO dla szkół podstawowych - zadania</vt:lpstr>
      <vt:lpstr>Program LKO dla szkół podstawowych – Plan szkolnych działań naprawczych</vt:lpstr>
      <vt:lpstr>Program LKO dla szkół podstawowych – Plan szkolnych działań naprawczych</vt:lpstr>
      <vt:lpstr>Program LKO dla szkół podstawowych – Plan szkolnych działań naprawczych</vt:lpstr>
      <vt:lpstr>Realizacja programu w roku szkolnym 2020/21 - Kuratorium Oświaty/Dyrektor Szkoły Podstawowej</vt:lpstr>
      <vt:lpstr>Realizacja programu w roku szkolnym 2020/21 - Kuratorium Oświaty/Dyrektor Szkoły Podstawowej</vt:lpstr>
      <vt:lpstr>Realizacja programu w roku szkolnym 2020/21 - Kuratorium Oświaty/Dyrektor Szkoły Podstawowej</vt:lpstr>
      <vt:lpstr>Program LKO dla szkół podstawowych – funkcja wspomagająca</vt:lpstr>
      <vt:lpstr>Program LKO dla szkół podstawowych – funkcja wspomagająca</vt:lpstr>
      <vt:lpstr>Program LKO dla szkół podstawowych</vt:lpstr>
      <vt:lpstr>Program LKO dla szkół podstawowych - plany szkół</vt:lpstr>
      <vt:lpstr>Program LKO dla szkół podstawowych - plany szkół</vt:lpstr>
      <vt:lpstr>Program LKO dla szkół podstawowych – mocne strony szkół określone w planach</vt:lpstr>
      <vt:lpstr>Program LKO dla szkół podstawowych – słabe strony szkół określone w planach</vt:lpstr>
      <vt:lpstr>Program LKO dla szkół podstawowych - nadzór dyrektora</vt:lpstr>
      <vt:lpstr>Program LKO dla szkół podstawowych - nadzór dyrektora</vt:lpstr>
      <vt:lpstr>Program LKO dla szkół podstawowych - wnioski ogólne po analizie planów</vt:lpstr>
      <vt:lpstr>Program LKO dla szkół podstawowych - wnioski ogólne po analizie planów</vt:lpstr>
      <vt:lpstr>Program LKO dla szkół podstawowych - wnioski  i rekomendacje</vt:lpstr>
      <vt:lpstr>Program LKO dla szkół podstawowych - wnioski, rekomendacje:</vt:lpstr>
      <vt:lpstr>Uwagi</vt:lpstr>
      <vt:lpstr>Slajd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User</dc:creator>
  <cp:lastModifiedBy>gdul</cp:lastModifiedBy>
  <cp:revision>1435</cp:revision>
  <cp:lastPrinted>2017-10-24T12:57:57Z</cp:lastPrinted>
  <dcterms:created xsi:type="dcterms:W3CDTF">2010-04-15T09:51:31Z</dcterms:created>
  <dcterms:modified xsi:type="dcterms:W3CDTF">2021-03-02T07:56:46Z</dcterms:modified>
</cp:coreProperties>
</file>