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257" r:id="rId2"/>
    <p:sldId id="258" r:id="rId3"/>
    <p:sldId id="259" r:id="rId4"/>
    <p:sldId id="260" r:id="rId5"/>
    <p:sldId id="275" r:id="rId6"/>
    <p:sldId id="282" r:id="rId7"/>
    <p:sldId id="261" r:id="rId8"/>
    <p:sldId id="262" r:id="rId9"/>
    <p:sldId id="268" r:id="rId10"/>
    <p:sldId id="269" r:id="rId11"/>
    <p:sldId id="291" r:id="rId12"/>
    <p:sldId id="270" r:id="rId13"/>
    <p:sldId id="263" r:id="rId14"/>
    <p:sldId id="264" r:id="rId15"/>
    <p:sldId id="289" r:id="rId16"/>
    <p:sldId id="265" r:id="rId17"/>
    <p:sldId id="274" r:id="rId18"/>
    <p:sldId id="266" r:id="rId19"/>
    <p:sldId id="281" r:id="rId20"/>
    <p:sldId id="272" r:id="rId21"/>
    <p:sldId id="273" r:id="rId22"/>
    <p:sldId id="277" r:id="rId23"/>
    <p:sldId id="267" r:id="rId24"/>
    <p:sldId id="283" r:id="rId25"/>
    <p:sldId id="284" r:id="rId26"/>
    <p:sldId id="285" r:id="rId27"/>
    <p:sldId id="286" r:id="rId28"/>
    <p:sldId id="287" r:id="rId29"/>
    <p:sldId id="276" r:id="rId30"/>
  </p:sldIdLst>
  <p:sldSz cx="9144000" cy="6858000" type="screen4x3"/>
  <p:notesSz cx="6797675" cy="9926638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FC252C-6A0A-82BA-AF2A-DC780A0B0851}" v="1803" dt="2021-02-16T22:46:20.793"/>
    <p1510:client id="{CB26303A-AC16-2016-0FBA-59D71B59A268}" v="231" dt="2021-02-16T23:28:14.2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 autoAdjust="0"/>
    <p:restoredTop sz="48184" autoAdjust="0"/>
  </p:normalViewPr>
  <p:slideViewPr>
    <p:cSldViewPr>
      <p:cViewPr>
        <p:scale>
          <a:sx n="100" d="100"/>
          <a:sy n="100" d="100"/>
        </p:scale>
        <p:origin x="-1944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8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AB20DF-512D-4471-B185-D9926A04E0C5}" type="datetimeFigureOut">
              <a:rPr lang="pl-PL" smtClean="0"/>
              <a:pPr/>
              <a:t>23.02.2021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4A16D2-D6D1-4592-84E4-416E91472D5F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E009D5-9733-46A7-B5BB-E72EED0E0CA7}" type="datetimeFigureOut">
              <a:rPr lang="pl-PL" smtClean="0"/>
              <a:t>23.02.2021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8EEA68-90E1-4C24-A7BF-FAF85F909810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z rogami zaokrąglonymi po przekątnej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/>
              <a:t>Kliknij, aby edytować styl wzorca podtytułu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045A265B-6E08-4989-B25A-5D7D182C502C}" type="datetime1">
              <a:rPr lang="pl-PL" smtClean="0"/>
              <a:t>23.02.2021</a:t>
            </a:fld>
            <a:endParaRPr lang="pl-PL"/>
          </a:p>
        </p:txBody>
      </p:sp>
      <p:sp>
        <p:nvSpPr>
          <p:cNvPr id="11" name="Symbol zastępczy numeru slajdu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2A7055D-35FD-431C-8F31-DC8F6AD307A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2" name="Symbol zastępczy stopki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9B0A5-740D-41FE-BC29-3F7C77DD2BE9}" type="datetime1">
              <a:rPr lang="pl-PL" smtClean="0"/>
              <a:t>23.02.2021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E86CE-1465-47DF-B230-C36E8548873E}" type="datetime1">
              <a:rPr lang="pl-PL" smtClean="0"/>
              <a:t>23.02.2021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D10B-956A-4A87-A538-A76969372B47}" type="datetime1">
              <a:rPr lang="pl-PL" smtClean="0"/>
              <a:t>23.02.2021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8" name="Symbol zastępczy daty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85479245-1386-497B-A7A4-CA92D2ECB462}" type="datetime1">
              <a:rPr lang="pl-PL" smtClean="0"/>
              <a:t>23.02.2021</a:t>
            </a:fld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2A7055D-35FD-431C-8F31-DC8F6AD307A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0" name="Symbol zastępczy stopki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6EA7E-980A-4900-962D-79152BD12C51}" type="datetime1">
              <a:rPr lang="pl-PL" smtClean="0"/>
              <a:t>23.02.2021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D2A7055D-35FD-431C-8F31-DC8F6AD307A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0" name="Prostokąt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rostokąt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5506C-239F-4D38-8587-4956CA8AE39B}" type="datetime1">
              <a:rPr lang="pl-PL" smtClean="0"/>
              <a:t>23.02.2021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D2A7055D-35FD-431C-8F31-DC8F6AD307A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5F814-5E3A-4CDE-B590-B0350481C82C}" type="datetime1">
              <a:rPr lang="pl-PL" smtClean="0"/>
              <a:t>23.02.2021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Prostokąt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FF3D3-EDCF-4EAB-8F17-1D25689AF806}" type="datetime1">
              <a:rPr lang="pl-PL" smtClean="0"/>
              <a:t>23.02.2021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9" name="Symbol zastępczy daty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AB66B2F5-5B1B-414E-9B5F-AF586607B1F7}" type="datetime1">
              <a:rPr lang="pl-PL" smtClean="0"/>
              <a:t>23.02.2021</a:t>
            </a:fld>
            <a:endParaRPr lang="pl-PL"/>
          </a:p>
        </p:txBody>
      </p:sp>
      <p:sp>
        <p:nvSpPr>
          <p:cNvPr id="10" name="Symbol zastępczy numeru slajdu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2A7055D-35FD-431C-8F31-DC8F6AD307A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1" name="Symbol zastępczy stopki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13" name="Symbol zastępczy obrazu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pl-PL">
                <a:solidFill>
                  <a:schemeClr val="lt1"/>
                </a:solidFill>
                <a:latin typeface="+mn-lt"/>
                <a:ea typeface="+mn-ea"/>
                <a:cs typeface="+mn-cs"/>
              </a:rPr>
              <a:t>Kliknij ikonę, aby dodać obraz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Symbol zastępczy daty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47974398-1073-475E-9ECB-B4CB0F6350A6}" type="datetime1">
              <a:rPr lang="pl-PL" smtClean="0"/>
              <a:t>23.02.2021</a:t>
            </a:fld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2A7055D-35FD-431C-8F31-DC8F6AD307A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0" name="Symbol zastępczy stopki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z rogami zaokrąglonymi po przekątnej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EBB44A8-51FC-4D21-8A5B-58B0C0D27735}" type="datetime1">
              <a:rPr lang="pl-PL" smtClean="0"/>
              <a:t>23.02.2021</a:t>
            </a:fld>
            <a:endParaRPr lang="pl-PL"/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D2A7055D-35FD-431C-8F31-DC8F6AD307A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pl-PL"/>
              <a:t>Kliknij, aby edytować style wzorca tekstu</a:t>
            </a:r>
          </a:p>
          <a:p>
            <a:pPr lvl="1" eaLnBrk="1" latinLnBrk="0" hangingPunct="1"/>
            <a:r>
              <a:rPr kumimoji="0" lang="pl-PL"/>
              <a:t>Drugi poziom</a:t>
            </a:r>
          </a:p>
          <a:p>
            <a:pPr lvl="2" eaLnBrk="1" latinLnBrk="0" hangingPunct="1"/>
            <a:r>
              <a:rPr kumimoji="0" lang="pl-PL"/>
              <a:t>Trzeci poziom</a:t>
            </a:r>
          </a:p>
          <a:p>
            <a:pPr lvl="3" eaLnBrk="1" latinLnBrk="0" hangingPunct="1"/>
            <a:r>
              <a:rPr kumimoji="0" lang="pl-PL"/>
              <a:t>Czwarty poziom</a:t>
            </a:r>
          </a:p>
          <a:p>
            <a:pPr lvl="4" eaLnBrk="1" latinLnBrk="0" hangingPunct="1"/>
            <a:r>
              <a:rPr kumimoji="0" lang="pl-PL"/>
              <a:t>Piąty poziom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13" Type="http://schemas.openxmlformats.org/officeDocument/2006/relationships/image" Target="../media/image61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12" Type="http://schemas.openxmlformats.org/officeDocument/2006/relationships/image" Target="../media/image60.jpeg"/><Relationship Id="rId17" Type="http://schemas.openxmlformats.org/officeDocument/2006/relationships/image" Target="../media/image65.jpeg"/><Relationship Id="rId2" Type="http://schemas.openxmlformats.org/officeDocument/2006/relationships/image" Target="../media/image50.jpeg"/><Relationship Id="rId16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11" Type="http://schemas.openxmlformats.org/officeDocument/2006/relationships/image" Target="../media/image59.jpeg"/><Relationship Id="rId5" Type="http://schemas.openxmlformats.org/officeDocument/2006/relationships/image" Target="../media/image53.jpeg"/><Relationship Id="rId15" Type="http://schemas.openxmlformats.org/officeDocument/2006/relationships/image" Target="../media/image6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Relationship Id="rId14" Type="http://schemas.openxmlformats.org/officeDocument/2006/relationships/image" Target="../media/image6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13" Type="http://schemas.openxmlformats.org/officeDocument/2006/relationships/image" Target="../media/image77.jpe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12" Type="http://schemas.openxmlformats.org/officeDocument/2006/relationships/image" Target="../media/image76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75.jpeg"/><Relationship Id="rId5" Type="http://schemas.openxmlformats.org/officeDocument/2006/relationships/image" Target="../media/image69.jpeg"/><Relationship Id="rId10" Type="http://schemas.openxmlformats.org/officeDocument/2006/relationships/image" Target="../media/image74.png"/><Relationship Id="rId4" Type="http://schemas.openxmlformats.org/officeDocument/2006/relationships/image" Target="../media/image68.jpeg"/><Relationship Id="rId9" Type="http://schemas.openxmlformats.org/officeDocument/2006/relationships/image" Target="../media/image73.jpeg"/><Relationship Id="rId14" Type="http://schemas.openxmlformats.org/officeDocument/2006/relationships/image" Target="../media/image7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Szkoła Podstawowa</a:t>
            </a:r>
          </a:p>
        </p:txBody>
      </p:sp>
      <p:sp>
        <p:nvSpPr>
          <p:cNvPr id="4" name="Podtytuł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/>
              <a:t>im. Leśników Lubuskich                      w Boczowie</a:t>
            </a:r>
          </a:p>
        </p:txBody>
      </p:sp>
      <p:pic>
        <p:nvPicPr>
          <p:cNvPr id="5" name="Obraz 4" descr="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0"/>
            <a:ext cx="2650392" cy="33478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Obraz 5" descr="s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4286256"/>
            <a:ext cx="3600400" cy="1881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6" descr="A picture containing building, sky, outdoor, house&#10;&#10;Description automatically generated">
            <a:extLst>
              <a:ext uri="{FF2B5EF4-FFF2-40B4-BE49-F238E27FC236}">
                <a16:creationId xmlns="" xmlns:a16="http://schemas.microsoft.com/office/drawing/2014/main" id="{138FC11A-567A-4CA5-82A1-837AFCEFC3C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4143380"/>
            <a:ext cx="3454156" cy="19043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43216"/>
          </a:xfrm>
        </p:spPr>
        <p:txBody>
          <a:bodyPr lIns="91440" tIns="45720" rIns="91440" bIns="4572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610" algn="l"/>
            <a:r>
              <a:rPr lang="pl-PL" sz="2400" b="1" dirty="0" smtClean="0">
                <a:solidFill>
                  <a:srgbClr val="FFFF00"/>
                </a:solidFill>
              </a:rPr>
              <a:t>1</a:t>
            </a:r>
            <a:r>
              <a:rPr lang="pl-PL" sz="2400" b="1" dirty="0" smtClean="0"/>
              <a:t>.Integralne </a:t>
            </a:r>
            <a:r>
              <a:rPr lang="pl-PL" sz="2400" b="1" dirty="0" smtClean="0"/>
              <a:t>działania nauczycieli, uczniów, rodziców, które </a:t>
            </a:r>
            <a:r>
              <a:rPr lang="pl-PL" sz="2400" b="1" dirty="0"/>
              <a:t>wpłynęły na wzrost wyników </a:t>
            </a:r>
            <a:r>
              <a:rPr lang="pl-PL" sz="2400" b="1" dirty="0" smtClean="0"/>
              <a:t>egzaminacyjnych:</a:t>
            </a:r>
            <a:endParaRPr lang="en-US" sz="24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68137" y="1342593"/>
            <a:ext cx="8229600" cy="5270252"/>
          </a:xfrm>
        </p:spPr>
        <p:txBody>
          <a:bodyPr lIns="91440" tIns="45720" rIns="91440" bIns="45720" anchor="t">
            <a:normAutofit fontScale="77500" lnSpcReduction="20000"/>
          </a:bodyPr>
          <a:lstStyle/>
          <a:p>
            <a:pPr lvl="1" algn="just">
              <a:lnSpc>
                <a:spcPct val="150000"/>
              </a:lnSpc>
              <a:buFont typeface="Wingdings"/>
              <a:buChar char="q"/>
            </a:pPr>
            <a:r>
              <a:rPr lang="pl-PL" sz="1400" dirty="0"/>
              <a:t> Bardzo niska absencja chorobowa </a:t>
            </a:r>
            <a:r>
              <a:rPr lang="pl-PL" sz="1400" dirty="0" smtClean="0"/>
              <a:t> nauczycieli.</a:t>
            </a:r>
          </a:p>
          <a:p>
            <a:pPr lvl="1" algn="just">
              <a:lnSpc>
                <a:spcPct val="150000"/>
              </a:lnSpc>
              <a:buFont typeface="Wingdings"/>
              <a:buChar char="q"/>
            </a:pPr>
            <a:r>
              <a:rPr lang="pl-PL" sz="1400" dirty="0" smtClean="0"/>
              <a:t>Dbałość  szkoły o wszechstronny rozwój uczniów.</a:t>
            </a:r>
          </a:p>
          <a:p>
            <a:pPr lvl="1" algn="just">
              <a:lnSpc>
                <a:spcPct val="150000"/>
              </a:lnSpc>
              <a:buFont typeface="Wingdings"/>
              <a:buChar char="q"/>
            </a:pPr>
            <a:r>
              <a:rPr lang="pl-PL" sz="1400" dirty="0" smtClean="0"/>
              <a:t>Realizacja Programu LKO dla szkół podstawowych… sporządzenie szczegółowego planu działań, podział na zadania i osoby odpowiedzialne za wykonanie, szczegółowy harmonogram, systematyczne  wspieranie nauczycieli przez dyrektora.</a:t>
            </a:r>
            <a:endParaRPr lang="en-US" sz="1400" dirty="0"/>
          </a:p>
          <a:p>
            <a:pPr lvl="1" algn="just">
              <a:lnSpc>
                <a:spcPct val="150000"/>
              </a:lnSpc>
              <a:buFont typeface="Wingdings"/>
              <a:buChar char="q"/>
            </a:pPr>
            <a:r>
              <a:rPr lang="pl-PL" sz="1400" dirty="0"/>
              <a:t>Szczegółowa diagnoza każdego ucznia dokonana </a:t>
            </a:r>
            <a:r>
              <a:rPr lang="pl-PL" sz="1400" dirty="0" smtClean="0"/>
              <a:t>na początku roku szkolnego przez </a:t>
            </a:r>
            <a:r>
              <a:rPr lang="pl-PL" sz="1400" dirty="0"/>
              <a:t>zespoły: nauczycieli uczących w kl. VIII i pomocy psychologiczno -pedagogicznej</a:t>
            </a:r>
            <a:r>
              <a:rPr lang="pl-PL" sz="1400" dirty="0" smtClean="0"/>
              <a:t>.</a:t>
            </a:r>
          </a:p>
          <a:p>
            <a:pPr lvl="1">
              <a:lnSpc>
                <a:spcPct val="170000"/>
              </a:lnSpc>
              <a:buFont typeface="Wingdings"/>
              <a:buChar char="q"/>
            </a:pPr>
            <a:r>
              <a:rPr lang="pl-PL" sz="1400" dirty="0" smtClean="0"/>
              <a:t> Efektywne zdalne nauczanie. Systematycznie zgodnie z planem odbywały się wszystkie zajęcia w tym kółka, </a:t>
            </a:r>
            <a:r>
              <a:rPr lang="pl-PL" sz="1400" dirty="0" smtClean="0"/>
              <a:t>zajęcia </a:t>
            </a:r>
            <a:r>
              <a:rPr lang="pl-PL" sz="1400" dirty="0" smtClean="0"/>
              <a:t>wyrównawcze, </a:t>
            </a:r>
            <a:r>
              <a:rPr lang="pl-PL" sz="1400" dirty="0" err="1" smtClean="0"/>
              <a:t>zaj</a:t>
            </a:r>
            <a:r>
              <a:rPr lang="pl-PL" sz="1400" dirty="0" smtClean="0"/>
              <a:t>. </a:t>
            </a:r>
            <a:r>
              <a:rPr lang="pl-PL" sz="1400" dirty="0" smtClean="0"/>
              <a:t>z  pomocy </a:t>
            </a:r>
            <a:r>
              <a:rPr lang="pl-PL" sz="1400" dirty="0" err="1" smtClean="0"/>
              <a:t>psychologiczno–ped</a:t>
            </a:r>
            <a:r>
              <a:rPr lang="pl-PL" sz="1400" dirty="0" err="1" smtClean="0"/>
              <a:t>agogicznej</a:t>
            </a:r>
            <a:r>
              <a:rPr lang="pl-PL" sz="1400" dirty="0" smtClean="0"/>
              <a:t>,</a:t>
            </a:r>
            <a:r>
              <a:rPr lang="pl-PL" sz="1400" dirty="0" smtClean="0"/>
              <a:t> </a:t>
            </a:r>
            <a:r>
              <a:rPr lang="pl-PL" sz="1400" dirty="0" smtClean="0"/>
              <a:t>korekcyjno-kompensacyjne, rewalidacyjne, </a:t>
            </a:r>
          </a:p>
          <a:p>
            <a:pPr lvl="1">
              <a:lnSpc>
                <a:spcPct val="170000"/>
              </a:lnSpc>
              <a:buFont typeface="Wingdings"/>
              <a:buChar char="q"/>
            </a:pPr>
            <a:r>
              <a:rPr lang="pl-PL" sz="1400" dirty="0" smtClean="0"/>
              <a:t>Zatrudniono</a:t>
            </a:r>
            <a:r>
              <a:rPr lang="pl-PL" sz="1400" dirty="0" smtClean="0"/>
              <a:t>  szkolnego psychologa.</a:t>
            </a:r>
          </a:p>
          <a:p>
            <a:pPr lvl="1">
              <a:lnSpc>
                <a:spcPct val="170000"/>
              </a:lnSpc>
              <a:buFont typeface="Wingdings"/>
              <a:buChar char="q"/>
            </a:pPr>
            <a:r>
              <a:rPr lang="pl-PL" sz="1400" dirty="0" smtClean="0"/>
              <a:t>Bardzo dobra zespołowa praca nauczycieli - </a:t>
            </a:r>
            <a:r>
              <a:rPr lang="pl-PL" sz="1400" b="1" dirty="0" smtClean="0"/>
              <a:t>efekt wieloletniej ewaluacji wewnętrznej </a:t>
            </a:r>
            <a:r>
              <a:rPr lang="pl-PL" sz="1400" dirty="0" smtClean="0"/>
              <a:t>dyrektora i wicedyrektora społecznego ”</a:t>
            </a:r>
            <a:r>
              <a:rPr lang="pl-PL" sz="1400" b="1" dirty="0" smtClean="0"/>
              <a:t>Nauczyciele pracują   w zespołach</a:t>
            </a:r>
            <a:r>
              <a:rPr lang="pl-PL" sz="1400" dirty="0" smtClean="0"/>
              <a:t>”.</a:t>
            </a:r>
          </a:p>
          <a:p>
            <a:pPr lvl="1">
              <a:lnSpc>
                <a:spcPct val="170000"/>
              </a:lnSpc>
              <a:buFont typeface="Wingdings"/>
              <a:buChar char="q"/>
            </a:pPr>
            <a:r>
              <a:rPr lang="pl-PL" sz="1400" dirty="0" smtClean="0"/>
              <a:t>Rozpoczynanie lekcji matematyki „Gimnastyką Mózgu” </a:t>
            </a:r>
            <a:r>
              <a:rPr lang="pl-PL" sz="1400" dirty="0" err="1" smtClean="0"/>
              <a:t>wg</a:t>
            </a:r>
            <a:r>
              <a:rPr lang="pl-PL" sz="1400" dirty="0" smtClean="0"/>
              <a:t>. Paula </a:t>
            </a:r>
            <a:r>
              <a:rPr lang="pl-PL" sz="1400" dirty="0" err="1" smtClean="0"/>
              <a:t>Dennnisona</a:t>
            </a:r>
            <a:r>
              <a:rPr lang="pl-PL" sz="1400" dirty="0" smtClean="0"/>
              <a:t>.</a:t>
            </a:r>
          </a:p>
          <a:p>
            <a:pPr lvl="1">
              <a:lnSpc>
                <a:spcPct val="170000"/>
              </a:lnSpc>
              <a:buFont typeface="Wingdings"/>
              <a:buChar char="q"/>
            </a:pPr>
            <a:r>
              <a:rPr lang="pl-PL" sz="1400" dirty="0" smtClean="0"/>
              <a:t>Wysoka jakość szkoleń zewnętrznych Rady Pedagogicznej  - WOM   w Gorzowie Wlkp.</a:t>
            </a:r>
          </a:p>
          <a:p>
            <a:pPr lvl="1">
              <a:lnSpc>
                <a:spcPct val="170000"/>
              </a:lnSpc>
              <a:buFont typeface="Wingdings"/>
              <a:buChar char="q"/>
            </a:pPr>
            <a:r>
              <a:rPr lang="pl-PL" sz="1400" dirty="0" smtClean="0"/>
              <a:t>Metody </a:t>
            </a:r>
            <a:r>
              <a:rPr lang="pl-PL" sz="1400" dirty="0" smtClean="0">
                <a:ea typeface="+mn-lt"/>
                <a:cs typeface="+mn-lt"/>
              </a:rPr>
              <a:t>aktywne w nauczaniu – TIK, znaczący  wzrost  liczby komputerów    i tablic   interaktywnych, szybki  szerokopasmowy Internet  w szkole, Program  „Aktywna Tablica”.</a:t>
            </a:r>
            <a:endParaRPr lang="pl-PL" sz="2400" dirty="0" smtClean="0">
              <a:ea typeface="+mn-lt"/>
              <a:cs typeface="+mn-lt"/>
            </a:endParaRPr>
          </a:p>
          <a:p>
            <a:pPr lvl="1">
              <a:lnSpc>
                <a:spcPct val="170000"/>
              </a:lnSpc>
              <a:buFont typeface="Wingdings"/>
              <a:buChar char="q"/>
            </a:pPr>
            <a:r>
              <a:rPr lang="pl-PL" sz="1400" dirty="0" smtClean="0">
                <a:ea typeface="+mn-lt"/>
                <a:cs typeface="+mn-lt"/>
              </a:rPr>
              <a:t>Współpraca z Patronami Szkoły – zajęcia wyjazdowe w Nadleśnictwie Torzym, w </a:t>
            </a:r>
            <a:r>
              <a:rPr lang="pl-PL" sz="1400" dirty="0" smtClean="0">
                <a:ea typeface="+mn-lt"/>
                <a:cs typeface="+mn-lt"/>
              </a:rPr>
              <a:t>S</a:t>
            </a:r>
            <a:r>
              <a:rPr lang="pl-PL" sz="1400" dirty="0" smtClean="0">
                <a:ea typeface="+mn-lt"/>
                <a:cs typeface="+mn-lt"/>
              </a:rPr>
              <a:t>zkółce </a:t>
            </a:r>
            <a:r>
              <a:rPr lang="pl-PL" sz="1400" dirty="0" smtClean="0">
                <a:ea typeface="+mn-lt"/>
                <a:cs typeface="+mn-lt"/>
              </a:rPr>
              <a:t>L</a:t>
            </a:r>
            <a:r>
              <a:rPr lang="pl-PL" sz="1400" dirty="0" smtClean="0">
                <a:ea typeface="+mn-lt"/>
                <a:cs typeface="+mn-lt"/>
              </a:rPr>
              <a:t>eśnej Bobrówko </a:t>
            </a:r>
            <a:r>
              <a:rPr lang="pl-PL" sz="1400" dirty="0" smtClean="0">
                <a:ea typeface="+mn-lt"/>
                <a:cs typeface="+mn-lt"/>
              </a:rPr>
              <a:t>na ścieżkach ekologicznych, sadzenie lasu.</a:t>
            </a:r>
            <a:endParaRPr lang="pl-PL" sz="1400" dirty="0" smtClean="0"/>
          </a:p>
          <a:p>
            <a:pPr lvl="1">
              <a:lnSpc>
                <a:spcPct val="170000"/>
              </a:lnSpc>
              <a:buNone/>
            </a:pPr>
            <a:endParaRPr lang="pl-PL" sz="1400" dirty="0" smtClean="0"/>
          </a:p>
          <a:p>
            <a:pPr lvl="1">
              <a:lnSpc>
                <a:spcPct val="170000"/>
              </a:lnSpc>
              <a:buFont typeface="Wingdings"/>
              <a:buChar char="q"/>
            </a:pPr>
            <a:endParaRPr lang="pl-PL" sz="1400" dirty="0" smtClean="0"/>
          </a:p>
          <a:p>
            <a:pPr lvl="1">
              <a:lnSpc>
                <a:spcPct val="170000"/>
              </a:lnSpc>
              <a:buFont typeface="Wingdings"/>
              <a:buChar char="q"/>
            </a:pPr>
            <a:endParaRPr lang="pl-PL" sz="1400" dirty="0" smtClean="0"/>
          </a:p>
          <a:p>
            <a:pPr lvl="1" algn="just">
              <a:lnSpc>
                <a:spcPct val="150000"/>
              </a:lnSpc>
              <a:buNone/>
            </a:pPr>
            <a:endParaRPr lang="pl-PL" sz="1400" dirty="0" smtClean="0">
              <a:ea typeface="+mn-lt"/>
              <a:cs typeface="+mn-lt"/>
            </a:endParaRPr>
          </a:p>
          <a:p>
            <a:pPr>
              <a:buNone/>
            </a:pPr>
            <a:endParaRPr lang="pl-PL" sz="2400" dirty="0"/>
          </a:p>
          <a:p>
            <a:pPr>
              <a:buNone/>
            </a:pPr>
            <a:endParaRPr lang="pl-PL" sz="2400" dirty="0"/>
          </a:p>
          <a:p>
            <a:pPr>
              <a:buFont typeface="Arial" charset="0"/>
              <a:buChar char="•"/>
            </a:pPr>
            <a:endParaRPr lang="pl-PL" sz="24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10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 smtClean="0"/>
              <a:t>Współpraca z patronami szkoły:</a:t>
            </a:r>
            <a:endParaRPr lang="pl-PL" sz="3200" dirty="0"/>
          </a:p>
        </p:txBody>
      </p:sp>
      <p:pic>
        <p:nvPicPr>
          <p:cNvPr id="4" name="Symbol zastępczy zawartości 3" descr="IMG_73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628800"/>
            <a:ext cx="2286016" cy="17136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Obraz 4" descr="la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1772816"/>
            <a:ext cx="2112476" cy="12428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Obraz 5" descr="las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5085184"/>
            <a:ext cx="2304256" cy="1364097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Obraz 6" descr="43652886_1916648611751159_2386049148349579264_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00430" y="5143512"/>
            <a:ext cx="2000264" cy="1500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Symbol zastępczy zawartości 3" descr="55476596_2157354467680571_1826577946639335424_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88224" y="3284984"/>
            <a:ext cx="1549311" cy="13046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Obraz 8" descr="55610982_2157348107681207_2847287442908643328_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57620" y="1643050"/>
            <a:ext cx="1428760" cy="16756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Obraz 9" descr="dzien patrona1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5536" y="4293096"/>
            <a:ext cx="2428892" cy="2160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Obraz 10" descr="54798264_2157348074347877_3304380922228375552_n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28992" y="3643314"/>
            <a:ext cx="1809731" cy="13572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Symbol zastępczy numeru slajdu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11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b="1" dirty="0" smtClean="0">
                <a:solidFill>
                  <a:srgbClr val="FFFF00"/>
                </a:solidFill>
              </a:rPr>
              <a:t>2</a:t>
            </a:r>
            <a:r>
              <a:rPr lang="pl-PL" sz="2400" b="1" dirty="0" smtClean="0"/>
              <a:t>.</a:t>
            </a:r>
            <a:r>
              <a:rPr lang="pl-PL" sz="2400" b="1" dirty="0" smtClean="0"/>
              <a:t>Integralne </a:t>
            </a:r>
            <a:r>
              <a:rPr lang="pl-PL" sz="2400" b="1" dirty="0" smtClean="0"/>
              <a:t>działania nauczycieli, uczniów, rodziców, które wpłynęły na wzrost wyników egzaminacyjnych</a:t>
            </a:r>
            <a:endParaRPr lang="en-US" sz="24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>
              <a:buNone/>
            </a:pPr>
            <a:endParaRPr lang="pl-PL" sz="2200" dirty="0" smtClean="0"/>
          </a:p>
          <a:p>
            <a:pPr lvl="1">
              <a:buFont typeface="Wingdings" pitchFamily="2" charset="2"/>
              <a:buChar char="q"/>
            </a:pPr>
            <a:r>
              <a:rPr lang="pl-PL" sz="2200" dirty="0" smtClean="0"/>
              <a:t>Zmotywowanie uczniów do nauki.</a:t>
            </a:r>
          </a:p>
          <a:p>
            <a:pPr lvl="1">
              <a:buFont typeface="Wingdings" pitchFamily="2" charset="2"/>
              <a:buChar char="q"/>
            </a:pPr>
            <a:r>
              <a:rPr lang="pl-PL" sz="2200" dirty="0" smtClean="0"/>
              <a:t>Nauczenie  uczniów </a:t>
            </a:r>
            <a:r>
              <a:rPr lang="pl-PL" sz="2200" dirty="0" err="1" smtClean="0"/>
              <a:t>samouczenia</a:t>
            </a:r>
            <a:r>
              <a:rPr lang="pl-PL" sz="2200" dirty="0" smtClean="0"/>
              <a:t> się.</a:t>
            </a:r>
          </a:p>
          <a:p>
            <a:pPr lvl="1">
              <a:buFont typeface="Wingdings" pitchFamily="2" charset="2"/>
              <a:buChar char="q"/>
            </a:pPr>
            <a:r>
              <a:rPr lang="pl-PL" sz="2200" dirty="0" smtClean="0"/>
              <a:t>Stosowanie Oceniania kształtującego.</a:t>
            </a:r>
          </a:p>
          <a:p>
            <a:pPr lvl="1">
              <a:buFont typeface="Wingdings" pitchFamily="2" charset="2"/>
              <a:buChar char="q"/>
            </a:pPr>
            <a:r>
              <a:rPr lang="pl-PL" sz="2200" dirty="0" smtClean="0"/>
              <a:t>Objęcie każdego ucznia wsparciem psychologiczno-pedagogicznym</a:t>
            </a:r>
            <a:r>
              <a:rPr lang="pl-PL" sz="2200" dirty="0" smtClean="0"/>
              <a:t>.</a:t>
            </a:r>
          </a:p>
          <a:p>
            <a:pPr lvl="1">
              <a:buFont typeface="Wingdings" pitchFamily="2" charset="2"/>
              <a:buChar char="q"/>
            </a:pPr>
            <a:r>
              <a:rPr lang="pl-PL" sz="2200" dirty="0" smtClean="0"/>
              <a:t>Na czas zdalnego nauczania użyczenie dla wszystkich  uczniów, nie posiadających w domach laptopów, sprzętu szkolnego.</a:t>
            </a:r>
          </a:p>
          <a:p>
            <a:pPr lvl="1">
              <a:buFont typeface="Wingdings" pitchFamily="2" charset="2"/>
              <a:buChar char="q"/>
            </a:pPr>
            <a:r>
              <a:rPr lang="pl-PL" sz="2200" dirty="0" smtClean="0"/>
              <a:t>Coroczna </a:t>
            </a:r>
            <a:r>
              <a:rPr lang="pl-PL" sz="2200" dirty="0" smtClean="0"/>
              <a:t>nagroda od Burmistrza Torzymia „Wycieczka dla Prymusów Szkoły”.</a:t>
            </a:r>
          </a:p>
          <a:p>
            <a:pPr lvl="1">
              <a:buFont typeface="Wingdings" pitchFamily="2" charset="2"/>
              <a:buChar char="q"/>
            </a:pPr>
            <a:r>
              <a:rPr lang="pl-PL" sz="2200" dirty="0" smtClean="0"/>
              <a:t>Wprowadzenie e-dziennika LIBRUS.</a:t>
            </a:r>
          </a:p>
          <a:p>
            <a:pPr lvl="1">
              <a:buFont typeface="Wingdings" pitchFamily="2" charset="2"/>
              <a:buChar char="q"/>
            </a:pPr>
            <a:r>
              <a:rPr lang="pl-PL" sz="2200" dirty="0" smtClean="0"/>
              <a:t>Lekcje </a:t>
            </a:r>
            <a:r>
              <a:rPr lang="pl-PL" sz="2200" dirty="0" smtClean="0"/>
              <a:t>otwarte  dla </a:t>
            </a:r>
            <a:r>
              <a:rPr lang="pl-PL" sz="2200" dirty="0" smtClean="0"/>
              <a:t>rodziców</a:t>
            </a:r>
            <a:r>
              <a:rPr lang="pl-PL" sz="2200" dirty="0" smtClean="0"/>
              <a:t>.</a:t>
            </a:r>
            <a:endParaRPr lang="pl-PL" sz="2200" dirty="0" smtClean="0"/>
          </a:p>
          <a:p>
            <a:pPr lvl="1">
              <a:buFont typeface="Wingdings" pitchFamily="2" charset="2"/>
              <a:buChar char="q"/>
            </a:pPr>
            <a:r>
              <a:rPr lang="pl-PL" sz="2200" dirty="0" smtClean="0"/>
              <a:t> Bardzo dobra współpraca  z Rodzicami.</a:t>
            </a:r>
          </a:p>
          <a:p>
            <a:pPr lvl="1">
              <a:buFont typeface="Wingdings" pitchFamily="2" charset="2"/>
              <a:buChar char="q"/>
            </a:pPr>
            <a:r>
              <a:rPr lang="pl-PL" sz="2200" dirty="0" smtClean="0"/>
              <a:t>Bardzo dobra współpraca  z  zawodowymi </a:t>
            </a:r>
            <a:r>
              <a:rPr lang="pl-PL" sz="2200" dirty="0" smtClean="0"/>
              <a:t>i </a:t>
            </a:r>
            <a:r>
              <a:rPr lang="pl-PL" sz="2200" dirty="0" smtClean="0"/>
              <a:t>społecznymi </a:t>
            </a:r>
            <a:r>
              <a:rPr lang="pl-PL" sz="2200" dirty="0" smtClean="0"/>
              <a:t> kuratorami sądowymi.</a:t>
            </a:r>
            <a:endParaRPr lang="pl-PL" sz="2200" dirty="0" smtClean="0"/>
          </a:p>
          <a:p>
            <a:endParaRPr lang="pl-PL" dirty="0" smtClean="0"/>
          </a:p>
          <a:p>
            <a:pPr lvl="1"/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12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610"/>
            <a:r>
              <a:rPr lang="pl-PL" sz="2400" b="1" dirty="0"/>
              <a:t>Działania dyrektora, które zmobilizowały nauczycieli do pracy</a:t>
            </a:r>
            <a:r>
              <a:rPr lang="pl-PL" sz="2800" b="1" dirty="0"/>
              <a:t>: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387251"/>
            <a:ext cx="8230193" cy="4785266"/>
          </a:xfrm>
        </p:spPr>
        <p:txBody>
          <a:bodyPr lIns="91440" tIns="45720" rIns="91440" bIns="45720" anchor="t">
            <a:noAutofit/>
          </a:bodyPr>
          <a:lstStyle/>
          <a:p>
            <a:endParaRPr lang="pl-PL" sz="1300" dirty="0"/>
          </a:p>
          <a:p>
            <a:pPr algn="just">
              <a:buClr>
                <a:srgbClr val="72A376"/>
              </a:buClr>
              <a:buFont typeface="Wingdings"/>
              <a:buChar char="q"/>
            </a:pPr>
            <a:r>
              <a:rPr lang="pl-PL" sz="1300" dirty="0" smtClean="0"/>
              <a:t>Konsekwentna, </a:t>
            </a:r>
            <a:r>
              <a:rPr lang="pl-PL" sz="1300" dirty="0"/>
              <a:t>rzetelna  realizacja planu pracy szkoły oraz zadań ujętych w  planie nadzoru dyrektora szkoły.</a:t>
            </a:r>
          </a:p>
          <a:p>
            <a:pPr algn="just">
              <a:lnSpc>
                <a:spcPct val="150000"/>
              </a:lnSpc>
              <a:buClr>
                <a:srgbClr val="72A376"/>
              </a:buClr>
              <a:buFont typeface="Wingdings"/>
              <a:buChar char="q"/>
            </a:pPr>
            <a:r>
              <a:rPr lang="pl-PL" sz="1300" dirty="0"/>
              <a:t>Ścisłe przestrzeganie zaplanowanych terminów.</a:t>
            </a:r>
          </a:p>
          <a:p>
            <a:pPr algn="just">
              <a:lnSpc>
                <a:spcPct val="150000"/>
              </a:lnSpc>
              <a:buClr>
                <a:srgbClr val="72A376"/>
              </a:buClr>
              <a:buFont typeface="Wingdings"/>
              <a:buChar char="q"/>
            </a:pPr>
            <a:r>
              <a:rPr lang="pl-PL" sz="1300" dirty="0"/>
              <a:t>Personalny przydział zadań (opracowany przez nauczycieli) i  terminów wykonania. Jeżeli zadanie dotyczy zespołu to  zawsze kieruję pytania - kto chce być liderem, czy wszystkie najlepsze </a:t>
            </a:r>
            <a:r>
              <a:rPr lang="pl-PL" sz="1300" dirty="0" smtClean="0"/>
              <a:t>sposoby</a:t>
            </a:r>
            <a:r>
              <a:rPr lang="pl-PL" sz="1300" dirty="0"/>
              <a:t> </a:t>
            </a:r>
            <a:r>
              <a:rPr lang="pl-PL" sz="1300" dirty="0" smtClean="0"/>
              <a:t/>
            </a:r>
            <a:br>
              <a:rPr lang="pl-PL" sz="1300" dirty="0" smtClean="0"/>
            </a:br>
            <a:r>
              <a:rPr lang="pl-PL" sz="1300" dirty="0" smtClean="0"/>
              <a:t>i </a:t>
            </a:r>
            <a:r>
              <a:rPr lang="pl-PL" sz="1300" dirty="0"/>
              <a:t>metody wyczerpaliśmy, co nauczyciele chcą wprowadzić, czy mają jakieś potrzeby odnośnie realizacji zadania?</a:t>
            </a:r>
          </a:p>
          <a:p>
            <a:pPr algn="just">
              <a:lnSpc>
                <a:spcPct val="150000"/>
              </a:lnSpc>
              <a:buClr>
                <a:srgbClr val="72A376"/>
              </a:buClr>
              <a:buFont typeface="Wingdings"/>
              <a:buChar char="q"/>
            </a:pPr>
            <a:r>
              <a:rPr lang="pl-PL" sz="1300" dirty="0"/>
              <a:t> Monitorowanie pracy </a:t>
            </a:r>
            <a:r>
              <a:rPr lang="pl-PL" sz="1300" dirty="0" smtClean="0"/>
              <a:t>nauczycieli - </a:t>
            </a:r>
            <a:r>
              <a:rPr lang="pl-PL" sz="1300" dirty="0"/>
              <a:t>Prowadzenie Kart Monitorowania Pracy Nauczycieli dot.: realizacji podstawy programowej, stosowania oceniania kształtującego, punktualności, odbywania dyżurów na przerwach, przestrzegania prawa. Przeprowadzonych dla uczniów konkursów, apeli, imprez, wycieczek. </a:t>
            </a:r>
          </a:p>
          <a:p>
            <a:pPr algn="just">
              <a:lnSpc>
                <a:spcPct val="150000"/>
              </a:lnSpc>
              <a:buClr>
                <a:srgbClr val="72A376"/>
              </a:buClr>
              <a:buFont typeface="Wingdings"/>
              <a:buChar char="q"/>
            </a:pPr>
            <a:r>
              <a:rPr lang="pl-PL" sz="1300" dirty="0"/>
              <a:t>Nauczyciele w zespołach wypracowują wszystkie dokumenty </a:t>
            </a:r>
            <a:r>
              <a:rPr lang="pl-PL" sz="1300" dirty="0" smtClean="0"/>
              <a:t>szkoły,</a:t>
            </a:r>
            <a:r>
              <a:rPr lang="pl-PL" sz="1300" dirty="0"/>
              <a:t>  zgłaszają swoje pomysły.</a:t>
            </a:r>
          </a:p>
          <a:p>
            <a:pPr algn="just">
              <a:lnSpc>
                <a:spcPct val="150000"/>
              </a:lnSpc>
              <a:buClr>
                <a:srgbClr val="72A376"/>
              </a:buClr>
              <a:buFont typeface="Wingdings"/>
              <a:buChar char="q"/>
            </a:pPr>
            <a:r>
              <a:rPr lang="pl-PL" sz="1300" dirty="0"/>
              <a:t>Bardzo dobre efekty przyniosły lekcje otwarte.</a:t>
            </a:r>
          </a:p>
          <a:p>
            <a:pPr algn="just">
              <a:lnSpc>
                <a:spcPct val="150000"/>
              </a:lnSpc>
              <a:buClr>
                <a:srgbClr val="72A376"/>
              </a:buClr>
              <a:buFont typeface="Wingdings"/>
              <a:buChar char="q"/>
            </a:pPr>
            <a:r>
              <a:rPr lang="pl-PL" sz="1300" dirty="0"/>
              <a:t>Wspólnie wybieramy tematykę szkoleń  Rady Pedagogicznej.</a:t>
            </a:r>
          </a:p>
          <a:p>
            <a:pPr algn="just">
              <a:lnSpc>
                <a:spcPct val="150000"/>
              </a:lnSpc>
              <a:buClr>
                <a:srgbClr val="72A376"/>
              </a:buClr>
              <a:buFont typeface="Wingdings"/>
              <a:buChar char="q"/>
            </a:pPr>
            <a:r>
              <a:rPr lang="pl-PL" sz="1300" dirty="0"/>
              <a:t>Częste wizyty gości w szkole:  Telewizji w drodze, TVN, TVN -uwaga, TVP-3,  Patronów Szkoły, Gazety Lubuskiej ,Przedstawicieli władz wojewódzkich, Sanepidu.</a:t>
            </a:r>
          </a:p>
          <a:p>
            <a:pPr algn="just">
              <a:lnSpc>
                <a:spcPct val="150000"/>
              </a:lnSpc>
              <a:buClr>
                <a:srgbClr val="72A376"/>
              </a:buClr>
              <a:buFont typeface="Wingdings"/>
              <a:buChar char="q"/>
            </a:pPr>
            <a:r>
              <a:rPr lang="pl-PL" sz="1300" dirty="0"/>
              <a:t>Imprezy integrujące grono </a:t>
            </a:r>
            <a:r>
              <a:rPr lang="pl-PL" sz="1300" dirty="0" err="1"/>
              <a:t>ped</a:t>
            </a:r>
            <a:r>
              <a:rPr lang="pl-PL" sz="1300" dirty="0"/>
              <a:t>. z okazji rozpoczęcia i zakończenia roku szkolnego, Gminnego Dnia Edukacji, Dnia Kobiet, wycieczki, zabawy, ogniska.</a:t>
            </a:r>
          </a:p>
          <a:p>
            <a:pPr>
              <a:lnSpc>
                <a:spcPct val="150000"/>
              </a:lnSpc>
              <a:buClr>
                <a:srgbClr val="72A376"/>
              </a:buClr>
              <a:buFont typeface="Wingdings"/>
              <a:buChar char="q"/>
            </a:pPr>
            <a:endParaRPr lang="pl-PL" sz="14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13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610" algn="ctr"/>
            <a:r>
              <a:rPr lang="pl-PL" sz="3200" b="1" dirty="0"/>
              <a:t>Działania dyrektora szkoły w ramach wewnętrznego nadzoru:</a:t>
            </a:r>
            <a:endParaRPr lang="en-US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>
            <a:normAutofit fontScale="92500" lnSpcReduction="20000"/>
          </a:bodyPr>
          <a:lstStyle/>
          <a:p>
            <a:pPr lvl="1">
              <a:lnSpc>
                <a:spcPct val="150000"/>
              </a:lnSpc>
              <a:buFont typeface="Wingdings"/>
              <a:buChar char="q"/>
            </a:pPr>
            <a:r>
              <a:rPr lang="pl-PL" sz="1800" dirty="0"/>
              <a:t>Częste obserwacje lekcji pod kątem wcześniej podanej tematyki hospitacyjnej m. in</a:t>
            </a:r>
            <a:r>
              <a:rPr lang="pl-PL" sz="1800" dirty="0" smtClean="0"/>
              <a:t>., </a:t>
            </a:r>
            <a:r>
              <a:rPr lang="pl-PL" sz="1800" dirty="0"/>
              <a:t>realizacja zadań ujętych w Programie </a:t>
            </a:r>
            <a:r>
              <a:rPr lang="pl-PL" sz="1800" dirty="0" smtClean="0"/>
              <a:t>LKO, wykorzystanie TIK na zajęciach, stosowanie oceniania </a:t>
            </a:r>
            <a:r>
              <a:rPr lang="pl-PL" sz="1800" dirty="0" smtClean="0"/>
              <a:t>kształtującego.</a:t>
            </a:r>
            <a:endParaRPr lang="en-US" sz="1800" dirty="0"/>
          </a:p>
          <a:p>
            <a:pPr lvl="1">
              <a:lnSpc>
                <a:spcPct val="150000"/>
              </a:lnSpc>
              <a:buFont typeface="Wingdings"/>
              <a:buChar char="q"/>
            </a:pPr>
            <a:r>
              <a:rPr lang="pl-PL" sz="1800" dirty="0"/>
              <a:t>Obserwacja imprez klasowych i szkolnych ”Nauka przez zabawę„ również w klasie VIII. </a:t>
            </a:r>
          </a:p>
          <a:p>
            <a:pPr lvl="1">
              <a:lnSpc>
                <a:spcPct val="150000"/>
              </a:lnSpc>
              <a:buFont typeface="Wingdings"/>
              <a:buChar char="q"/>
            </a:pPr>
            <a:r>
              <a:rPr lang="pl-PL" sz="1800" dirty="0"/>
              <a:t>Monitorowanie wszystkich obszarów pracy nauczyciela.</a:t>
            </a:r>
          </a:p>
          <a:p>
            <a:pPr lvl="1">
              <a:lnSpc>
                <a:spcPct val="150000"/>
              </a:lnSpc>
              <a:buFont typeface="Wingdings"/>
              <a:buChar char="q"/>
            </a:pPr>
            <a:r>
              <a:rPr lang="pl-PL" sz="1800" dirty="0"/>
              <a:t>Systematycznie prowadzone (potwierdzane raz w miesiącu przez nauczyciela) "Karty monitorowania pracy nauczyciela".</a:t>
            </a:r>
          </a:p>
          <a:p>
            <a:pPr lvl="1">
              <a:lnSpc>
                <a:spcPct val="150000"/>
              </a:lnSpc>
              <a:buFont typeface="Wingdings"/>
              <a:buChar char="q"/>
            </a:pPr>
            <a:r>
              <a:rPr lang="pl-PL" sz="1800" dirty="0"/>
              <a:t>Wprowadzenie do akt pracowniczych dokumentu, stanowiącego integralną część do umowy o pracę „</a:t>
            </a:r>
            <a:r>
              <a:rPr lang="pl-PL" sz="1800" dirty="0">
                <a:solidFill>
                  <a:srgbClr val="FFFF00"/>
                </a:solidFill>
              </a:rPr>
              <a:t>Zakres obowiązków, uprawnień i odpowiedzialności </a:t>
            </a:r>
            <a:r>
              <a:rPr lang="pl-PL" sz="1800" dirty="0" smtClean="0">
                <a:solidFill>
                  <a:srgbClr val="FFFF00"/>
                </a:solidFill>
              </a:rPr>
              <a:t>  nauczyciela</a:t>
            </a:r>
            <a:r>
              <a:rPr lang="pl-PL" sz="1800" dirty="0"/>
              <a:t>”.</a:t>
            </a:r>
          </a:p>
          <a:p>
            <a:pPr lvl="1">
              <a:lnSpc>
                <a:spcPct val="150000"/>
              </a:lnSpc>
              <a:buFont typeface="Wingdings"/>
              <a:buChar char="q"/>
            </a:pPr>
            <a:r>
              <a:rPr lang="pl-PL" sz="1800" dirty="0"/>
              <a:t>Wprowadzenie Regulaminu Pracy w Szkole Podstawowej   w Boczowie.</a:t>
            </a:r>
          </a:p>
          <a:p>
            <a:endParaRPr lang="pl-PL" sz="24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14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151777088_472937460388888_4108794307156699344_n.jpg"/>
          <p:cNvPicPr>
            <a:picLocks noChangeAspect="1"/>
          </p:cNvPicPr>
          <p:nvPr/>
        </p:nvPicPr>
        <p:blipFill>
          <a:blip r:embed="rId2" cstate="print"/>
          <a:srcRect l="1520" r="4167" b="39533"/>
          <a:stretch>
            <a:fillRect/>
          </a:stretch>
        </p:blipFill>
        <p:spPr>
          <a:xfrm rot="16200000">
            <a:off x="614125" y="1554227"/>
            <a:ext cx="4429156" cy="328215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Obraz 3" descr="151971581_470171257493126_2207010260818452350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1124744"/>
            <a:ext cx="2651355" cy="40719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15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91264" cy="799200"/>
          </a:xfrm>
        </p:spPr>
        <p:txBody>
          <a:bodyPr lIns="91440" tIns="45720" rIns="91440" bIns="4572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610" algn="ctr"/>
            <a:r>
              <a:rPr lang="pl-PL" b="1" dirty="0" smtClean="0"/>
              <a:t>Współpraca </a:t>
            </a:r>
            <a:r>
              <a:rPr lang="pl-PL" b="1" dirty="0"/>
              <a:t>z rodzicami: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>
            <a:normAutofit fontScale="55000" lnSpcReduction="20000"/>
          </a:bodyPr>
          <a:lstStyle/>
          <a:p>
            <a:pPr lvl="1">
              <a:lnSpc>
                <a:spcPct val="150000"/>
              </a:lnSpc>
              <a:buFont typeface="Wingdings"/>
              <a:buChar char="q"/>
            </a:pPr>
            <a:r>
              <a:rPr lang="pl-PL" sz="2900" dirty="0"/>
              <a:t>Wspólnie z rodzicami ułożyliśmy i wprowadziliśmy do życia szkoły „Szkolny Program Partycypacji Rodziców</a:t>
            </a:r>
            <a:r>
              <a:rPr lang="pl-PL" sz="2900" dirty="0" smtClean="0"/>
              <a:t>”,</a:t>
            </a:r>
          </a:p>
          <a:p>
            <a:pPr lvl="1">
              <a:lnSpc>
                <a:spcPct val="150000"/>
              </a:lnSpc>
              <a:buFont typeface="Wingdings"/>
              <a:buChar char="q"/>
            </a:pPr>
            <a:r>
              <a:rPr lang="pl-PL" sz="2900" dirty="0" smtClean="0"/>
              <a:t>Wspólnie z rodzicami  opracowujemy Program Wychowawczo - Profilaktyczny, dokonujemy jego ewaluacji.</a:t>
            </a:r>
            <a:endParaRPr lang="en-US" sz="2900" dirty="0"/>
          </a:p>
          <a:p>
            <a:pPr lvl="1">
              <a:lnSpc>
                <a:spcPct val="150000"/>
              </a:lnSpc>
              <a:buFont typeface="Wingdings"/>
              <a:buChar char="q"/>
            </a:pPr>
            <a:r>
              <a:rPr lang="pl-PL" sz="2900" dirty="0"/>
              <a:t>Liczny udział rodziców w lekcjach otwartych.</a:t>
            </a:r>
          </a:p>
          <a:p>
            <a:pPr lvl="1">
              <a:lnSpc>
                <a:spcPct val="150000"/>
              </a:lnSpc>
              <a:buFont typeface="Wingdings"/>
              <a:buChar char="q"/>
            </a:pPr>
            <a:r>
              <a:rPr lang="pl-PL" sz="2900" dirty="0"/>
              <a:t>Aktywny udział rodziców w spotkaniach </a:t>
            </a:r>
            <a:r>
              <a:rPr lang="pl-PL" sz="2900" dirty="0" smtClean="0"/>
              <a:t>z pedagogiem i </a:t>
            </a:r>
            <a:r>
              <a:rPr lang="pl-PL" sz="2900" dirty="0"/>
              <a:t>psychologiem (stacjonarnych i zdalnych) </a:t>
            </a:r>
            <a:r>
              <a:rPr lang="pl-PL" sz="2900" dirty="0" smtClean="0"/>
              <a:t>nt. </a:t>
            </a:r>
            <a:r>
              <a:rPr lang="pl-PL" sz="2900" dirty="0" err="1" smtClean="0"/>
              <a:t>lockdawnu</a:t>
            </a:r>
            <a:r>
              <a:rPr lang="pl-PL" sz="2900" dirty="0" smtClean="0"/>
              <a:t>, </a:t>
            </a:r>
            <a:r>
              <a:rPr lang="pl-PL" sz="2900" dirty="0"/>
              <a:t>motywowania dziecka do nauki, problemach wieku dojrzewania, jak </a:t>
            </a:r>
            <a:r>
              <a:rPr lang="pl-PL" sz="2900" dirty="0" smtClean="0"/>
              <a:t>rozmawiać  </a:t>
            </a:r>
            <a:r>
              <a:rPr lang="pl-PL" sz="2900" dirty="0"/>
              <a:t>z nastolatkiem, </a:t>
            </a:r>
            <a:r>
              <a:rPr lang="pl-PL" sz="2900" dirty="0" smtClean="0"/>
              <a:t>techniki </a:t>
            </a:r>
            <a:r>
              <a:rPr lang="pl-PL" sz="2900" dirty="0"/>
              <a:t>uczenia się, </a:t>
            </a:r>
            <a:r>
              <a:rPr lang="pl-PL" sz="2900" dirty="0" smtClean="0"/>
              <a:t>radzenie </a:t>
            </a:r>
            <a:r>
              <a:rPr lang="pl-PL" sz="2900" dirty="0"/>
              <a:t>sobie ze stresem. </a:t>
            </a:r>
          </a:p>
          <a:p>
            <a:pPr lvl="1">
              <a:lnSpc>
                <a:spcPct val="150000"/>
              </a:lnSpc>
              <a:buFont typeface="Wingdings"/>
              <a:buChar char="q"/>
            </a:pPr>
            <a:r>
              <a:rPr lang="pl-PL" sz="2900" dirty="0"/>
              <a:t>Zaangażowanie rodziców w </a:t>
            </a:r>
            <a:r>
              <a:rPr lang="pl-PL" sz="2900" dirty="0" smtClean="0"/>
              <a:t>życie klasy i szkoły: wycieczki do kina, teatru, przedstawienia </a:t>
            </a:r>
            <a:r>
              <a:rPr lang="pl-PL" sz="2900" dirty="0"/>
              <a:t>szkolne: szycie strojów, robienie dekoracji, organizacja przyjęcia dla młodych artystów. Po przedstawieniach sprzedaż ciasta </a:t>
            </a:r>
            <a:r>
              <a:rPr lang="pl-PL" sz="2900" dirty="0" smtClean="0"/>
              <a:t>na  wycieczki dla najuboższych uczniów.</a:t>
            </a:r>
            <a:endParaRPr lang="pl-PL" sz="2900" dirty="0"/>
          </a:p>
          <a:p>
            <a:pPr>
              <a:buFont typeface="Wingdings"/>
              <a:buChar char="q"/>
            </a:pPr>
            <a:endParaRPr lang="pl-PL" sz="24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16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43717"/>
          </a:xfrm>
        </p:spPr>
        <p:txBody>
          <a:bodyPr lIns="91440" tIns="45720" rIns="91440" bIns="45720" anchor="t">
            <a:normAutofit lnSpcReduction="10000"/>
          </a:bodyPr>
          <a:lstStyle/>
          <a:p>
            <a:pPr lvl="1">
              <a:lnSpc>
                <a:spcPct val="150000"/>
              </a:lnSpc>
              <a:buFont typeface="Wingdings"/>
              <a:buChar char="q"/>
            </a:pPr>
            <a:r>
              <a:rPr lang="pl-PL" sz="2000" dirty="0"/>
              <a:t>Organizacja przez rodziców </a:t>
            </a:r>
            <a:r>
              <a:rPr lang="pl-PL" sz="2000" dirty="0" err="1"/>
              <a:t>kiermaszy</a:t>
            </a:r>
            <a:r>
              <a:rPr lang="pl-PL" sz="2000" dirty="0"/>
              <a:t> świątecznych przy dużym współudziale pracowników szkoły i nauczycieli</a:t>
            </a:r>
            <a:r>
              <a:rPr lang="pl-PL" sz="2000" dirty="0" smtClean="0"/>
              <a:t>.</a:t>
            </a:r>
            <a:endParaRPr lang="pl-PL" sz="2000" dirty="0"/>
          </a:p>
          <a:p>
            <a:pPr lvl="1">
              <a:lnSpc>
                <a:spcPct val="150000"/>
              </a:lnSpc>
              <a:buFont typeface="Wingdings"/>
              <a:buChar char="q"/>
            </a:pPr>
            <a:r>
              <a:rPr lang="pl-PL" sz="2000" dirty="0"/>
              <a:t>Fundowanie przez Radę Rodziców nagród </a:t>
            </a:r>
            <a:r>
              <a:rPr lang="pl-PL" sz="2000" dirty="0" smtClean="0"/>
              <a:t>na: szkolne </a:t>
            </a:r>
            <a:r>
              <a:rPr lang="pl-PL" sz="2000" dirty="0"/>
              <a:t>konkursy przedmiotowe, Dzień Talentów Uczniowskich, kampanie „Stop Przemocy,” i „Nałogom Mówimy NIE”, Dzień Dziecka</a:t>
            </a:r>
            <a:r>
              <a:rPr lang="pl-PL" sz="2000" dirty="0" smtClean="0"/>
              <a:t>.</a:t>
            </a:r>
          </a:p>
          <a:p>
            <a:pPr lvl="1">
              <a:lnSpc>
                <a:spcPct val="150000"/>
              </a:lnSpc>
              <a:buFont typeface="Wingdings"/>
              <a:buChar char="q"/>
            </a:pPr>
            <a:r>
              <a:rPr lang="pl-PL" sz="2000" dirty="0" smtClean="0"/>
              <a:t>Liczny udział rodziców w spotkaniach organizowanych przez szkołę z terapeutą uzależnień młodzieży.</a:t>
            </a:r>
          </a:p>
          <a:p>
            <a:pPr lvl="1">
              <a:lnSpc>
                <a:spcPct val="150000"/>
              </a:lnSpc>
              <a:buFont typeface="Wingdings"/>
              <a:buChar char="q"/>
            </a:pPr>
            <a:r>
              <a:rPr lang="pl-PL" sz="2000" dirty="0" smtClean="0"/>
              <a:t>Stały kontakt rodziców ze szkołą dotyczący  bieżących wyników w nauce, pilnowanie  terminu poprawy ocen. ( W naszej szkole, każdą ocenę uczeń może poprawić w ciągu 2 </a:t>
            </a:r>
            <a:r>
              <a:rPr lang="pl-PL" sz="2000" dirty="0" err="1" smtClean="0"/>
              <a:t>tyg</a:t>
            </a:r>
            <a:r>
              <a:rPr lang="pl-PL" sz="2000" dirty="0" smtClean="0"/>
              <a:t>).</a:t>
            </a:r>
          </a:p>
          <a:p>
            <a:pPr lvl="1">
              <a:lnSpc>
                <a:spcPct val="150000"/>
              </a:lnSpc>
              <a:buFont typeface="Wingdings"/>
              <a:buChar char="q"/>
            </a:pPr>
            <a:endParaRPr lang="pl-PL" sz="20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17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610" algn="ctr"/>
            <a:r>
              <a:rPr lang="pl-PL" sz="3200" b="1" dirty="0"/>
              <a:t>Formy wsparcia </a:t>
            </a:r>
            <a:r>
              <a:rPr lang="pl-PL" sz="3200" b="1" dirty="0" smtClean="0"/>
              <a:t>zastosowane </a:t>
            </a:r>
            <a:r>
              <a:rPr lang="pl-PL" sz="3200" b="1" dirty="0"/>
              <a:t>dla </a:t>
            </a:r>
            <a:r>
              <a:rPr lang="pl-PL" sz="3200" b="1" dirty="0" smtClean="0"/>
              <a:t>ósmoklasistów:</a:t>
            </a:r>
            <a:endParaRPr lang="pl-PL" sz="3200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>
            <a:normAutofit fontScale="70000" lnSpcReduction="20000"/>
          </a:bodyPr>
          <a:lstStyle/>
          <a:p>
            <a:pPr lvl="1">
              <a:lnSpc>
                <a:spcPct val="120000"/>
              </a:lnSpc>
              <a:buFont typeface="Wingdings"/>
              <a:buChar char="q"/>
            </a:pPr>
            <a:r>
              <a:rPr lang="pl-PL" dirty="0"/>
              <a:t>Zajęcia z </a:t>
            </a:r>
            <a:r>
              <a:rPr lang="pl-PL" dirty="0" smtClean="0"/>
              <a:t>psychologiem.</a:t>
            </a:r>
            <a:endParaRPr lang="en-US" dirty="0"/>
          </a:p>
          <a:p>
            <a:pPr lvl="1">
              <a:lnSpc>
                <a:spcPct val="120000"/>
              </a:lnSpc>
              <a:buFont typeface="Wingdings"/>
              <a:buChar char="q"/>
            </a:pPr>
            <a:r>
              <a:rPr lang="pl-PL" dirty="0"/>
              <a:t> Indywidualne zajęcia terapeutyczne.</a:t>
            </a:r>
          </a:p>
          <a:p>
            <a:pPr lvl="1">
              <a:lnSpc>
                <a:spcPct val="120000"/>
              </a:lnSpc>
              <a:buFont typeface="Wingdings"/>
              <a:buChar char="q"/>
            </a:pPr>
            <a:r>
              <a:rPr lang="pl-PL" dirty="0"/>
              <a:t>Zajęcia z pedagogiem. </a:t>
            </a:r>
          </a:p>
          <a:p>
            <a:pPr lvl="1">
              <a:lnSpc>
                <a:spcPct val="120000"/>
              </a:lnSpc>
              <a:buFont typeface="Wingdings"/>
              <a:buChar char="q"/>
            </a:pPr>
            <a:r>
              <a:rPr lang="pl-PL" dirty="0"/>
              <a:t>Zajęcia </a:t>
            </a:r>
            <a:r>
              <a:rPr lang="pl-PL" dirty="0" smtClean="0"/>
              <a:t>dydaktyczno – wyrównawcze</a:t>
            </a:r>
            <a:r>
              <a:rPr lang="pl-PL" dirty="0"/>
              <a:t>.</a:t>
            </a:r>
          </a:p>
          <a:p>
            <a:pPr lvl="1">
              <a:lnSpc>
                <a:spcPct val="120000"/>
              </a:lnSpc>
              <a:buFont typeface="Wingdings"/>
              <a:buChar char="q"/>
            </a:pPr>
            <a:r>
              <a:rPr lang="pl-PL" dirty="0"/>
              <a:t>Zajęcia logopedyczne.</a:t>
            </a:r>
          </a:p>
          <a:p>
            <a:pPr lvl="1">
              <a:lnSpc>
                <a:spcPct val="120000"/>
              </a:lnSpc>
              <a:buFont typeface="Wingdings"/>
              <a:buChar char="q"/>
            </a:pPr>
            <a:r>
              <a:rPr lang="pl-PL" dirty="0"/>
              <a:t>Indywidualne zajęcia rewalidacyjne.</a:t>
            </a:r>
          </a:p>
          <a:p>
            <a:pPr lvl="1">
              <a:lnSpc>
                <a:spcPct val="120000"/>
              </a:lnSpc>
              <a:buFont typeface="Wingdings"/>
              <a:buChar char="q"/>
            </a:pPr>
            <a:r>
              <a:rPr lang="pl-PL" dirty="0"/>
              <a:t>Zajęcia korekcyjno-kompensacyjne.</a:t>
            </a:r>
          </a:p>
          <a:p>
            <a:pPr lvl="1">
              <a:lnSpc>
                <a:spcPct val="120000"/>
              </a:lnSpc>
              <a:buFont typeface="Wingdings"/>
              <a:buChar char="q"/>
            </a:pPr>
            <a:r>
              <a:rPr lang="pl-PL" dirty="0"/>
              <a:t>Konsultacje.</a:t>
            </a:r>
          </a:p>
          <a:p>
            <a:pPr lvl="1">
              <a:lnSpc>
                <a:spcPct val="120000"/>
              </a:lnSpc>
              <a:buFont typeface="Wingdings"/>
              <a:buChar char="q"/>
            </a:pPr>
            <a:r>
              <a:rPr lang="pl-PL" dirty="0"/>
              <a:t>Integracja uczniów z klasą i szkołą.</a:t>
            </a:r>
          </a:p>
          <a:p>
            <a:pPr lvl="1">
              <a:lnSpc>
                <a:spcPct val="120000"/>
              </a:lnSpc>
              <a:buFont typeface="Wingdings"/>
              <a:buChar char="q"/>
            </a:pPr>
            <a:r>
              <a:rPr lang="pl-PL" dirty="0"/>
              <a:t>Nauka samokształcenia.</a:t>
            </a:r>
          </a:p>
          <a:p>
            <a:pPr lvl="1">
              <a:lnSpc>
                <a:spcPct val="120000"/>
              </a:lnSpc>
              <a:buFont typeface="Wingdings"/>
              <a:buChar char="q"/>
            </a:pPr>
            <a:r>
              <a:rPr lang="pl-PL" dirty="0"/>
              <a:t>Współpraca z kuratorami sądowymi.</a:t>
            </a:r>
          </a:p>
          <a:p>
            <a:pPr lvl="1">
              <a:lnSpc>
                <a:spcPct val="120000"/>
              </a:lnSpc>
              <a:buFont typeface="Wingdings"/>
              <a:buChar char="q"/>
            </a:pPr>
            <a:r>
              <a:rPr lang="pl-PL" dirty="0"/>
              <a:t>Kółka przedmiotowe, teatralne, szachy, wolontariat.</a:t>
            </a:r>
          </a:p>
          <a:p>
            <a:pPr lvl="1">
              <a:lnSpc>
                <a:spcPct val="120000"/>
              </a:lnSpc>
              <a:buFont typeface="Wingdings"/>
              <a:buChar char="q"/>
            </a:pPr>
            <a:r>
              <a:rPr lang="pl-PL" dirty="0"/>
              <a:t>Pomoc gminnego asystenta rodziny.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18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19256" cy="871526"/>
          </a:xfrm>
        </p:spPr>
        <p:txBody>
          <a:bodyPr>
            <a:normAutofit fontScale="90000"/>
          </a:bodyPr>
          <a:lstStyle/>
          <a:p>
            <a:pPr lvl="0" algn="ctr"/>
            <a:r>
              <a:rPr lang="pl-PL" sz="2800" b="1" dirty="0" smtClean="0">
                <a:latin typeface="Arial" pitchFamily="34" charset="0"/>
                <a:cs typeface="Arial" pitchFamily="34" charset="0"/>
              </a:rPr>
              <a:t>Działania podjęte przez szkolnego pedagoga oraz psychologa:</a:t>
            </a:r>
            <a:endParaRPr lang="pl-PL" sz="2800" b="1" dirty="0"/>
          </a:p>
        </p:txBody>
      </p:sp>
      <p:sp>
        <p:nvSpPr>
          <p:cNvPr id="5" name="Prostokąt 4"/>
          <p:cNvSpPr/>
          <p:nvPr/>
        </p:nvSpPr>
        <p:spPr>
          <a:xfrm>
            <a:off x="467544" y="1556791"/>
            <a:ext cx="8064896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pl-PL" dirty="0" smtClean="0">
                <a:latin typeface="Rockwell"/>
                <a:ea typeface="Calibri" pitchFamily="34" charset="0"/>
                <a:cs typeface="Times New Roman" pitchFamily="18" charset="0"/>
              </a:rPr>
              <a:t>  </a:t>
            </a:r>
            <a:r>
              <a:rPr lang="pl-PL" sz="1600" dirty="0" smtClean="0">
                <a:latin typeface="Rockwell"/>
                <a:ea typeface="Calibri" pitchFamily="34" charset="0"/>
                <a:cs typeface="Times New Roman" pitchFamily="18" charset="0"/>
              </a:rPr>
              <a:t>Działania psychologiczne i pedagogiczne dla uczniów z trudnościami w nauce </a:t>
            </a:r>
            <a:br>
              <a:rPr lang="pl-PL" sz="1600" dirty="0" smtClean="0">
                <a:latin typeface="Rockwell"/>
                <a:ea typeface="Calibri" pitchFamily="34" charset="0"/>
                <a:cs typeface="Times New Roman" pitchFamily="18" charset="0"/>
              </a:rPr>
            </a:br>
            <a:r>
              <a:rPr lang="pl-PL" sz="1600" dirty="0" smtClean="0">
                <a:latin typeface="Rockwell"/>
                <a:ea typeface="Calibri" pitchFamily="34" charset="0"/>
                <a:cs typeface="Times New Roman" pitchFamily="18" charset="0"/>
              </a:rPr>
              <a:t>i diagnoza tych trudności, szukanie skutecznych sposobów nauki, zachęcanie do treningu zdolności poznawczych, tj. uwagi, koncentracji (spotkania indywidualne, konsultacje z rodzicami i nauczycielami w celu zdiagnozowania problemu                    i wdrożenia zaleceń w dalszej pracy z uczniem).</a:t>
            </a:r>
            <a:endParaRPr lang="pl-PL" sz="1600" dirty="0" smtClean="0">
              <a:latin typeface="Rockwell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pl-PL" sz="1600" dirty="0" smtClean="0">
                <a:latin typeface="Rockwell"/>
                <a:ea typeface="Calibri" pitchFamily="34" charset="0"/>
                <a:cs typeface="Times New Roman" pitchFamily="18" charset="0"/>
              </a:rPr>
              <a:t> Motywowanie do dalszej pracy mimo porażek. Podkreślanie, że błędy są czymś naturalnym, a wyciąganie z nich wniosków czymś pożytecznym (spotkania indywidualne).</a:t>
            </a:r>
            <a:endParaRPr lang="pl-PL" sz="1600" dirty="0" smtClean="0">
              <a:latin typeface="Rockwell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pl-PL" sz="1600" dirty="0" smtClean="0">
                <a:latin typeface="Rockwell"/>
                <a:ea typeface="Calibri" pitchFamily="34" charset="0"/>
                <a:cs typeface="Times New Roman" pitchFamily="18" charset="0"/>
              </a:rPr>
              <a:t> Wsparcie psychologiczne w przypadku trudności emocjonalnych, trudnych sytuacji rodzinnych, </a:t>
            </a:r>
            <a:r>
              <a:rPr lang="pl-PL" sz="1600" dirty="0" err="1" smtClean="0">
                <a:latin typeface="Rockwell"/>
                <a:ea typeface="Calibri" pitchFamily="34" charset="0"/>
                <a:cs typeface="Times New Roman" pitchFamily="18" charset="0"/>
              </a:rPr>
              <a:t>międzyrówieśniczych</a:t>
            </a:r>
            <a:r>
              <a:rPr lang="pl-PL" sz="1600" dirty="0" smtClean="0">
                <a:latin typeface="Rockwell"/>
                <a:ea typeface="Calibri" pitchFamily="34" charset="0"/>
                <a:cs typeface="Times New Roman" pitchFamily="18" charset="0"/>
              </a:rPr>
              <a:t> (spotkania indywidualne,  konsultacje                z rodzicami i nauczycielami w celu zdiagnozowania problemu).</a:t>
            </a:r>
            <a:endParaRPr lang="pl-PL" sz="1600" dirty="0" smtClean="0">
              <a:latin typeface="Rockwell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pl-PL" sz="1600" dirty="0" smtClean="0">
                <a:latin typeface="Rockwell"/>
                <a:ea typeface="Calibri" pitchFamily="34" charset="0"/>
                <a:cs typeface="Times New Roman" pitchFamily="18" charset="0"/>
              </a:rPr>
              <a:t>  Nauka rozwiązywania problemów w sposób konstruktywny, np. za pomocą mediacji (warsztaty w klasie). Prowadzenie mediacji przez psychologa w przypadku kłótni między uczniami.</a:t>
            </a:r>
            <a:endParaRPr lang="pl-PL" sz="1600" dirty="0" smtClean="0">
              <a:latin typeface="Rockwell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pl-PL" sz="1600" dirty="0" smtClean="0">
                <a:latin typeface="Rockwell"/>
                <a:ea typeface="Calibri" pitchFamily="34" charset="0"/>
                <a:cs typeface="Times New Roman" pitchFamily="18" charset="0"/>
              </a:rPr>
              <a:t>  Warsztaty dla uczniów dotyczące zarządzania stresem (prowadzone w trakcie roku szkolnego oraz przed egzaminem)</a:t>
            </a:r>
            <a:endParaRPr lang="pl-PL" sz="1600" dirty="0" smtClean="0">
              <a:latin typeface="Rockwell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pl-PL" sz="1600" dirty="0" smtClean="0">
                <a:latin typeface="Rockwell"/>
                <a:ea typeface="Calibri" pitchFamily="34" charset="0"/>
                <a:cs typeface="Times New Roman" pitchFamily="18" charset="0"/>
              </a:rPr>
              <a:t> Psychoedukacja rodziców na temat potrzeb psychologicznych dzieci                             z uwzględnieniem ich etapu rozwojowego.</a:t>
            </a:r>
            <a:endParaRPr lang="pl-PL" sz="1600" dirty="0" smtClean="0">
              <a:latin typeface="Rockwell"/>
              <a:cs typeface="Arial" pitchFamily="34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19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gmin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500042"/>
            <a:ext cx="2828925" cy="3810000"/>
          </a:xfrm>
        </p:spPr>
      </p:pic>
      <p:sp>
        <p:nvSpPr>
          <p:cNvPr id="7" name="Symbol zastępczy zawartości 6"/>
          <p:cNvSpPr>
            <a:spLocks noGrp="1"/>
          </p:cNvSpPr>
          <p:nvPr>
            <p:ph sz="half" idx="2"/>
          </p:nvPr>
        </p:nvSpPr>
        <p:spPr>
          <a:xfrm>
            <a:off x="3786182" y="500042"/>
            <a:ext cx="4900618" cy="5672158"/>
          </a:xfrm>
        </p:spPr>
        <p:txBody>
          <a:bodyPr lIns="91440" tIns="45720" rIns="91440" bIns="45720" anchor="t">
            <a:normAutofit/>
          </a:bodyPr>
          <a:lstStyle/>
          <a:p>
            <a:pPr marL="0" indent="0" algn="ctr">
              <a:buNone/>
            </a:pPr>
            <a:r>
              <a:rPr lang="pl-PL" dirty="0"/>
              <a:t>Szkoła Podstawowa </a:t>
            </a:r>
            <a:endParaRPr lang="en-US"/>
          </a:p>
          <a:p>
            <a:pPr marL="0" indent="0" algn="ctr">
              <a:buNone/>
            </a:pPr>
            <a:r>
              <a:rPr lang="pl-PL" dirty="0"/>
              <a:t>im. Leśników Lubuskich znajduje się w miejscowości Boczów pod adresem </a:t>
            </a:r>
            <a:endParaRPr lang="en-US"/>
          </a:p>
          <a:p>
            <a:pPr marL="0" indent="0" algn="ctr">
              <a:buNone/>
            </a:pPr>
            <a:r>
              <a:rPr lang="pl-PL" dirty="0"/>
              <a:t>ul. SIKORSKIEGO 4 w gminie Torzym, powiecie sulęcińskim.</a:t>
            </a:r>
            <a:endParaRPr lang="en-US"/>
          </a:p>
        </p:txBody>
      </p:sp>
      <p:pic>
        <p:nvPicPr>
          <p:cNvPr id="8" name="Obraz 7" descr="szkola-podstawowa-im-lesnikow-lubuskich-w-boczowie_12709245.png"/>
          <p:cNvPicPr>
            <a:picLocks noChangeAspect="1"/>
          </p:cNvPicPr>
          <p:nvPr/>
        </p:nvPicPr>
        <p:blipFill>
          <a:blip r:embed="rId3" cstate="print"/>
          <a:srcRect r="5634" b="29704"/>
          <a:stretch>
            <a:fillRect/>
          </a:stretch>
        </p:blipFill>
        <p:spPr>
          <a:xfrm>
            <a:off x="3786182" y="4286256"/>
            <a:ext cx="4786345" cy="2061806"/>
          </a:xfrm>
          <a:prstGeom prst="rect">
            <a:avLst/>
          </a:prstGeom>
        </p:spPr>
      </p:pic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2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8" y="253218"/>
            <a:ext cx="8003232" cy="1103951"/>
          </a:xfrm>
        </p:spPr>
        <p:txBody>
          <a:bodyPr lIns="91440" tIns="45720" rIns="91440" bIns="4572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610" algn="ctr"/>
            <a:r>
              <a:rPr lang="pl-PL" sz="2800" b="1" dirty="0"/>
              <a:t>Działania nauczycieli języka polskiego, matematyki i języka niemieckiego</a:t>
            </a:r>
            <a:r>
              <a:rPr lang="pl-PL" sz="2800" b="1" dirty="0" smtClean="0"/>
              <a:t>:  </a:t>
            </a:r>
            <a:r>
              <a:rPr lang="pl-PL" sz="2800" b="1" dirty="0" smtClean="0">
                <a:solidFill>
                  <a:srgbClr val="FFFF00"/>
                </a:solidFill>
              </a:rPr>
              <a:t>1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611560" y="1484784"/>
            <a:ext cx="7848872" cy="553997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/>
              <a:buChar char="q"/>
            </a:pPr>
            <a:r>
              <a:rPr lang="pl-PL" sz="1600" dirty="0" smtClean="0">
                <a:ea typeface="+mn-lt"/>
                <a:cs typeface="+mn-lt"/>
              </a:rPr>
              <a:t>Codzienna współpraca </a:t>
            </a:r>
            <a:r>
              <a:rPr lang="pl-PL" sz="1600" dirty="0">
                <a:ea typeface="+mn-lt"/>
                <a:cs typeface="+mn-lt"/>
              </a:rPr>
              <a:t>z </a:t>
            </a:r>
            <a:r>
              <a:rPr lang="pl-PL" sz="1600" dirty="0" smtClean="0">
                <a:ea typeface="+mn-lt"/>
                <a:cs typeface="+mn-lt"/>
              </a:rPr>
              <a:t>rodzicami</a:t>
            </a:r>
            <a:endParaRPr lang="en-US" sz="1600" dirty="0"/>
          </a:p>
          <a:p>
            <a:pPr marL="285750" indent="-285750" algn="just">
              <a:lnSpc>
                <a:spcPct val="150000"/>
              </a:lnSpc>
              <a:buFont typeface="Wingdings"/>
              <a:buChar char="q"/>
            </a:pPr>
            <a:r>
              <a:rPr lang="pl-PL" sz="1600" dirty="0">
                <a:ea typeface="+mn-lt"/>
                <a:cs typeface="+mn-lt"/>
              </a:rPr>
              <a:t>S</a:t>
            </a:r>
            <a:r>
              <a:rPr lang="pl-PL" sz="1600" dirty="0" smtClean="0">
                <a:ea typeface="+mn-lt"/>
                <a:cs typeface="+mn-lt"/>
              </a:rPr>
              <a:t>ystematyczne </a:t>
            </a:r>
            <a:r>
              <a:rPr lang="pl-PL" sz="1600" dirty="0">
                <a:ea typeface="+mn-lt"/>
                <a:cs typeface="+mn-lt"/>
              </a:rPr>
              <a:t>rozwiązywanie testów (repetytoria i zasoby wydawnictw),</a:t>
            </a:r>
            <a:endParaRPr lang="en-US" sz="1600" dirty="0">
              <a:ea typeface="+mn-lt"/>
              <a:cs typeface="+mn-lt"/>
            </a:endParaRPr>
          </a:p>
          <a:p>
            <a:pPr marL="285750" indent="-285750" algn="just">
              <a:lnSpc>
                <a:spcPct val="150000"/>
              </a:lnSpc>
              <a:buFont typeface="Wingdings"/>
              <a:buChar char="q"/>
            </a:pPr>
            <a:r>
              <a:rPr lang="pl-PL" sz="1600" dirty="0">
                <a:latin typeface="Rockwell"/>
                <a:ea typeface="+mn-lt"/>
                <a:cs typeface="Calibri"/>
              </a:rPr>
              <a:t>O</a:t>
            </a:r>
            <a:r>
              <a:rPr lang="pl-PL" sz="1600" dirty="0" smtClean="0">
                <a:latin typeface="Rockwell"/>
                <a:ea typeface="+mn-lt"/>
                <a:cs typeface="Calibri"/>
              </a:rPr>
              <a:t>rganizacja </a:t>
            </a:r>
            <a:r>
              <a:rPr lang="pl-PL" sz="1600" dirty="0">
                <a:latin typeface="Rockwell"/>
                <a:ea typeface="+mn-lt"/>
                <a:cs typeface="Calibri"/>
              </a:rPr>
              <a:t>próbnych egzaminów we współpracy z Operonem, GWO, WSiP oraz CKE. Uczniowie zapoznawali się z formą </a:t>
            </a:r>
            <a:r>
              <a:rPr lang="pl-PL" sz="1600" dirty="0" smtClean="0">
                <a:latin typeface="Rockwell"/>
                <a:ea typeface="+mn-lt"/>
                <a:cs typeface="Calibri"/>
              </a:rPr>
              <a:t>i </a:t>
            </a:r>
            <a:r>
              <a:rPr lang="pl-PL" sz="1600" dirty="0">
                <a:latin typeface="Rockwell"/>
                <a:ea typeface="+mn-lt"/>
                <a:cs typeface="Calibri"/>
              </a:rPr>
              <a:t>procedurami obowiązującymi podczas egzaminu oraz uczyli się odpowiednio rozplanować czas przeznaczony na rozwiązanie arkusza egzaminacyjnego. </a:t>
            </a:r>
            <a:endParaRPr lang="pl-PL" sz="1600" dirty="0" smtClean="0">
              <a:latin typeface="Rockwell"/>
              <a:ea typeface="+mn-lt"/>
              <a:cs typeface="Calibri"/>
            </a:endParaRPr>
          </a:p>
          <a:p>
            <a:pPr marL="285750" indent="-285750" algn="just">
              <a:lnSpc>
                <a:spcPct val="150000"/>
              </a:lnSpc>
              <a:buFont typeface="Wingdings"/>
              <a:buChar char="q"/>
            </a:pPr>
            <a:r>
              <a:rPr lang="pl-PL" sz="1600" dirty="0" smtClean="0">
                <a:latin typeface="Rockwell"/>
                <a:ea typeface="+mn-lt"/>
                <a:cs typeface="Calibri"/>
              </a:rPr>
              <a:t>Analizując </a:t>
            </a:r>
            <a:r>
              <a:rPr lang="pl-PL" sz="1600" dirty="0">
                <a:latin typeface="Rockwell"/>
                <a:ea typeface="+mn-lt"/>
                <a:cs typeface="Calibri"/>
              </a:rPr>
              <a:t>wyniki </a:t>
            </a:r>
            <a:r>
              <a:rPr lang="pl-PL" sz="1600" dirty="0" smtClean="0">
                <a:latin typeface="Rockwell"/>
                <a:ea typeface="+mn-lt"/>
                <a:cs typeface="Calibri"/>
              </a:rPr>
              <a:t>uczniowie wskazywali </a:t>
            </a:r>
            <a:r>
              <a:rPr lang="pl-PL" sz="1600" dirty="0">
                <a:latin typeface="Rockwell"/>
                <a:ea typeface="+mn-lt"/>
                <a:cs typeface="Calibri"/>
              </a:rPr>
              <a:t>swoje mocne </a:t>
            </a:r>
            <a:r>
              <a:rPr lang="pl-PL" sz="1600" dirty="0" smtClean="0">
                <a:latin typeface="Rockwell"/>
                <a:ea typeface="+mn-lt"/>
                <a:cs typeface="Calibri"/>
              </a:rPr>
              <a:t>i </a:t>
            </a:r>
            <a:r>
              <a:rPr lang="pl-PL" sz="1600" dirty="0">
                <a:latin typeface="Rockwell"/>
                <a:ea typeface="+mn-lt"/>
                <a:cs typeface="Calibri"/>
              </a:rPr>
              <a:t>słabe strony. Dzięki temu mogli skupiać swoją uwagę na typach zadań, które sprawiały im największą trudność,</a:t>
            </a:r>
            <a:endParaRPr lang="pl-PL" sz="1600" dirty="0">
              <a:latin typeface="Rockwell"/>
              <a:ea typeface="+mn-lt"/>
              <a:cs typeface="+mn-lt"/>
            </a:endParaRPr>
          </a:p>
          <a:p>
            <a:pPr marL="285750" indent="-285750" algn="just">
              <a:lnSpc>
                <a:spcPct val="150000"/>
              </a:lnSpc>
              <a:buFont typeface="Wingdings"/>
              <a:buChar char="q"/>
            </a:pPr>
            <a:r>
              <a:rPr lang="pl-PL" sz="1600" dirty="0">
                <a:ea typeface="+mn-lt"/>
                <a:cs typeface="+mn-lt"/>
              </a:rPr>
              <a:t>kryterialne ocenianie prac z informacją zwrotną,</a:t>
            </a:r>
            <a:endParaRPr lang="en-US" sz="1600" dirty="0">
              <a:ea typeface="+mn-lt"/>
              <a:cs typeface="+mn-lt"/>
            </a:endParaRPr>
          </a:p>
          <a:p>
            <a:pPr marL="285750" indent="-285750" algn="just">
              <a:lnSpc>
                <a:spcPct val="150000"/>
              </a:lnSpc>
              <a:buFont typeface="Wingdings"/>
              <a:buChar char="q"/>
            </a:pPr>
            <a:r>
              <a:rPr lang="pl-PL" sz="1600" dirty="0">
                <a:ea typeface="+mn-lt"/>
                <a:cs typeface="+mn-lt"/>
              </a:rPr>
              <a:t>stosowanie metod aktywizujących,</a:t>
            </a:r>
            <a:endParaRPr lang="en-US" sz="1600" dirty="0">
              <a:ea typeface="+mn-lt"/>
              <a:cs typeface="+mn-lt"/>
            </a:endParaRPr>
          </a:p>
          <a:p>
            <a:pPr marL="285750" indent="-285750" algn="just">
              <a:lnSpc>
                <a:spcPct val="150000"/>
              </a:lnSpc>
              <a:buFont typeface="Wingdings"/>
              <a:buChar char="q"/>
            </a:pPr>
            <a:r>
              <a:rPr lang="pl-PL" sz="1600" dirty="0">
                <a:ea typeface="+mn-lt"/>
                <a:cs typeface="+mn-lt"/>
              </a:rPr>
              <a:t>praca metodą projektu,</a:t>
            </a:r>
            <a:endParaRPr lang="pl-PL" sz="1600" dirty="0"/>
          </a:p>
          <a:p>
            <a:pPr marL="285750" indent="-285750" algn="just">
              <a:lnSpc>
                <a:spcPct val="150000"/>
              </a:lnSpc>
              <a:buFont typeface="Wingdings"/>
              <a:buChar char="q"/>
            </a:pPr>
            <a:r>
              <a:rPr lang="pl-PL" sz="1600" dirty="0">
                <a:ea typeface="+mn-lt"/>
                <a:cs typeface="+mn-lt"/>
              </a:rPr>
              <a:t>prowadzenie zajęć dodatkowych, konsultacji indywidualnych i grupowych online oraz stacjonarnie,</a:t>
            </a:r>
            <a:endParaRPr lang="en-US" dirty="0">
              <a:ea typeface="+mn-lt"/>
              <a:cs typeface="+mn-lt"/>
            </a:endParaRP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/>
              <a:buChar char="q"/>
            </a:pPr>
            <a:endParaRPr lang="pl-PL" dirty="0">
              <a:latin typeface="Rockwell"/>
              <a:cs typeface="Times New Roman"/>
            </a:endParaRP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20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683568" y="432014"/>
            <a:ext cx="7943662" cy="598625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indent="-285750" eaLnBrk="0" fontAlgn="base" hangingPunct="0">
              <a:lnSpc>
                <a:spcPct val="150000"/>
              </a:lnSpc>
              <a:buFont typeface="Wingdings"/>
              <a:buChar char="q"/>
            </a:pPr>
            <a:endParaRPr lang="pl-PL" dirty="0" smtClean="0">
              <a:latin typeface="Rockwell"/>
              <a:ea typeface="+mn-lt"/>
              <a:cs typeface="Times New Roman"/>
            </a:endParaRPr>
          </a:p>
          <a:p>
            <a:pPr marL="285750" indent="-285750" eaLnBrk="0" fontAlgn="base" hangingPunct="0">
              <a:lnSpc>
                <a:spcPct val="150000"/>
              </a:lnSpc>
            </a:pPr>
            <a:r>
              <a:rPr lang="pl-PL" sz="2000" dirty="0" smtClean="0">
                <a:solidFill>
                  <a:srgbClr val="FFFF00"/>
                </a:solidFill>
                <a:latin typeface="Rockwell"/>
                <a:ea typeface="+mn-lt"/>
                <a:cs typeface="Times New Roman"/>
              </a:rPr>
              <a:t> </a:t>
            </a:r>
            <a:r>
              <a:rPr lang="pl-PL" sz="2000" dirty="0" smtClean="0">
                <a:solidFill>
                  <a:srgbClr val="FFFF00"/>
                </a:solidFill>
                <a:latin typeface="Rockwell"/>
                <a:ea typeface="+mn-lt"/>
                <a:cs typeface="Times New Roman"/>
              </a:rPr>
              <a:t>                                                                                                          2.</a:t>
            </a:r>
            <a:r>
              <a:rPr lang="pl-PL" sz="2000" dirty="0" smtClean="0">
                <a:solidFill>
                  <a:srgbClr val="FFFF00"/>
                </a:solidFill>
                <a:latin typeface="Rockwell"/>
                <a:ea typeface="+mn-lt"/>
                <a:cs typeface="Times New Roman"/>
              </a:rPr>
              <a:t>                                                                                                 </a:t>
            </a:r>
          </a:p>
          <a:p>
            <a:pPr marL="285750" indent="-285750" eaLnBrk="0" fontAlgn="base" hangingPunct="0">
              <a:lnSpc>
                <a:spcPct val="150000"/>
              </a:lnSpc>
              <a:buFont typeface="Wingdings"/>
              <a:buChar char="q"/>
            </a:pPr>
            <a:r>
              <a:rPr lang="pl-PL" dirty="0" smtClean="0">
                <a:latin typeface="Rockwell"/>
                <a:ea typeface="+mn-lt"/>
                <a:cs typeface="Times New Roman"/>
              </a:rPr>
              <a:t>lekcje otwarte - korelacja wiedzy </a:t>
            </a:r>
            <a:r>
              <a:rPr lang="pl-PL" dirty="0" err="1" smtClean="0">
                <a:latin typeface="Rockwell"/>
                <a:ea typeface="+mn-lt"/>
                <a:cs typeface="Times New Roman"/>
              </a:rPr>
              <a:t>międzyprzedmiotowej</a:t>
            </a:r>
            <a:r>
              <a:rPr lang="pl-PL" dirty="0" smtClean="0">
                <a:latin typeface="Rockwell"/>
                <a:ea typeface="+mn-lt"/>
                <a:cs typeface="Times New Roman"/>
              </a:rPr>
              <a:t>, (historia, j. polski, muzyka  i mitologia, biblia;        matematyka, informatyka, przyroda),</a:t>
            </a:r>
            <a:endParaRPr lang="en-US" dirty="0" smtClean="0">
              <a:latin typeface="Rockwell"/>
              <a:ea typeface="+mn-lt"/>
              <a:cs typeface="Times New Roman"/>
            </a:endParaRPr>
          </a:p>
          <a:p>
            <a:pPr marL="285750" indent="-285750">
              <a:lnSpc>
                <a:spcPct val="150000"/>
              </a:lnSpc>
              <a:buFont typeface="Wingdings"/>
              <a:buChar char="q"/>
            </a:pPr>
            <a:r>
              <a:rPr lang="pl-PL" dirty="0" smtClean="0">
                <a:latin typeface="Rockwell"/>
                <a:ea typeface="+mn-lt"/>
                <a:cs typeface="Times New Roman"/>
              </a:rPr>
              <a:t>korzystanie z TIK –filmy, prezentacje, wirtualne wycieczki do muzeów,</a:t>
            </a:r>
            <a:endParaRPr lang="en-US" dirty="0" smtClean="0"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/>
              <a:buChar char="q"/>
            </a:pPr>
            <a:r>
              <a:rPr lang="pl-PL" dirty="0" smtClean="0">
                <a:latin typeface="Rockwell"/>
                <a:ea typeface="+mn-lt"/>
                <a:cs typeface="Times New Roman"/>
              </a:rPr>
              <a:t>przygotowanie i udział uczniów w konkursach  matematycznych, języka polskiego i języka niemieckiego:</a:t>
            </a:r>
          </a:p>
          <a:p>
            <a:pPr marL="285750" indent="-285750">
              <a:lnSpc>
                <a:spcPct val="150000"/>
              </a:lnSpc>
              <a:buFont typeface="Wingdings"/>
              <a:buChar char="Ø"/>
            </a:pPr>
            <a:r>
              <a:rPr lang="pl-PL" dirty="0" smtClean="0">
                <a:latin typeface="Rockwell"/>
                <a:ea typeface="+mn-lt"/>
                <a:cs typeface="Times New Roman"/>
              </a:rPr>
              <a:t> kuratoryjne konkursy przedmiotowe, </a:t>
            </a:r>
            <a:endParaRPr lang="pl-PL" dirty="0" smtClean="0"/>
          </a:p>
          <a:p>
            <a:pPr marL="285750" indent="-285750">
              <a:lnSpc>
                <a:spcPct val="150000"/>
              </a:lnSpc>
              <a:buFont typeface="Wingdings"/>
              <a:buChar char="Ø"/>
            </a:pPr>
            <a:r>
              <a:rPr lang="pl-PL" dirty="0" smtClean="0">
                <a:latin typeface="Rockwell"/>
                <a:ea typeface="+mn-lt"/>
                <a:cs typeface="Times New Roman"/>
              </a:rPr>
              <a:t>Ogólnopolski Konkurs Języka Niemieckiego  „Galileo”,</a:t>
            </a:r>
          </a:p>
          <a:p>
            <a:pPr marL="285750" indent="-285750">
              <a:lnSpc>
                <a:spcPct val="150000"/>
              </a:lnSpc>
              <a:buFont typeface="Wingdings"/>
              <a:buChar char="Ø"/>
            </a:pPr>
            <a:r>
              <a:rPr lang="pl-PL" dirty="0" smtClean="0">
                <a:latin typeface="Rockwell"/>
                <a:ea typeface="+mn-lt"/>
                <a:cs typeface="Times New Roman"/>
              </a:rPr>
              <a:t> Ogólnopolski Konkurs Matematyczny – </a:t>
            </a:r>
            <a:r>
              <a:rPr lang="pl-PL" dirty="0" err="1" smtClean="0">
                <a:latin typeface="Rockwell"/>
                <a:ea typeface="+mn-lt"/>
                <a:cs typeface="Times New Roman"/>
              </a:rPr>
              <a:t>Alfik</a:t>
            </a:r>
            <a:r>
              <a:rPr lang="pl-PL" dirty="0" smtClean="0">
                <a:latin typeface="Rockwell"/>
                <a:ea typeface="+mn-lt"/>
                <a:cs typeface="Times New Roman"/>
              </a:rPr>
              <a:t> Matematyczny, </a:t>
            </a:r>
          </a:p>
          <a:p>
            <a:pPr marL="285750" indent="-285750">
              <a:lnSpc>
                <a:spcPct val="150000"/>
              </a:lnSpc>
              <a:buFont typeface="Wingdings"/>
              <a:buChar char="Ø"/>
            </a:pPr>
            <a:r>
              <a:rPr lang="pl-PL" dirty="0" smtClean="0">
                <a:latin typeface="Rockwell"/>
                <a:ea typeface="+mn-lt"/>
                <a:cs typeface="Times New Roman"/>
              </a:rPr>
              <a:t> Ogólnopolski Konkurs Matematyczny- Leon.</a:t>
            </a:r>
            <a:endParaRPr lang="pl-PL" dirty="0" smtClean="0"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/>
              <a:buChar char="Ø"/>
            </a:pPr>
            <a:r>
              <a:rPr lang="pl-PL" dirty="0" smtClean="0">
                <a:ea typeface="+mn-lt"/>
                <a:cs typeface="+mn-lt"/>
              </a:rPr>
              <a:t> Konkursy literackie - wydanie zbiorku poezji na 10. Rocznicę nadania szkole imienia Leśników Lubuskich - ,,Leśne pejzaże słowem malowane'',</a:t>
            </a:r>
            <a:endParaRPr lang="en-US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 sz="3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21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089B3FF7-5A35-4DAF-B521-69092CA66F95}"/>
              </a:ext>
            </a:extLst>
          </p:cNvPr>
          <p:cNvSpPr txBox="1"/>
          <p:nvPr/>
        </p:nvSpPr>
        <p:spPr>
          <a:xfrm>
            <a:off x="433137" y="531578"/>
            <a:ext cx="8704299" cy="83407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</a:pPr>
            <a:r>
              <a:rPr lang="pl-PL" dirty="0">
                <a:solidFill>
                  <a:srgbClr val="FFFF00"/>
                </a:solidFill>
                <a:latin typeface="Calibri"/>
                <a:cs typeface="Arial"/>
              </a:rPr>
              <a:t> </a:t>
            </a:r>
            <a:r>
              <a:rPr lang="pl-PL" dirty="0" smtClean="0">
                <a:solidFill>
                  <a:srgbClr val="FFFF00"/>
                </a:solidFill>
                <a:latin typeface="Calibri"/>
                <a:cs typeface="Arial"/>
              </a:rPr>
              <a:t>                                                                                                                                                 </a:t>
            </a:r>
            <a:r>
              <a:rPr lang="pl-PL" sz="2400" dirty="0" smtClean="0">
                <a:solidFill>
                  <a:srgbClr val="FFFF00"/>
                </a:solidFill>
                <a:latin typeface="Calibri"/>
                <a:cs typeface="Arial"/>
              </a:rPr>
              <a:t>3.</a:t>
            </a:r>
            <a:r>
              <a:rPr lang="pl-PL" sz="2000" dirty="0" smtClean="0">
                <a:solidFill>
                  <a:srgbClr val="FFFF00"/>
                </a:solidFill>
                <a:latin typeface="Rockwell"/>
                <a:cs typeface="Calibri"/>
              </a:rPr>
              <a:t>                                                                                                                  </a:t>
            </a:r>
            <a:endParaRPr lang="pl-PL" sz="1600" dirty="0" smtClean="0">
              <a:latin typeface="Rockwell"/>
              <a:cs typeface="Calibri"/>
            </a:endParaRPr>
          </a:p>
          <a:p>
            <a:pPr marL="285750" indent="-285750">
              <a:lnSpc>
                <a:spcPct val="150000"/>
              </a:lnSpc>
              <a:buFont typeface="Wingdings"/>
              <a:buChar char="q"/>
            </a:pPr>
            <a:r>
              <a:rPr lang="pl-PL" sz="1600" dirty="0" smtClean="0">
                <a:latin typeface="Rockwell"/>
                <a:cs typeface="Calibri"/>
              </a:rPr>
              <a:t>udział </a:t>
            </a:r>
            <a:r>
              <a:rPr lang="pl-PL" sz="1600" dirty="0">
                <a:latin typeface="Rockwell"/>
                <a:cs typeface="Calibri"/>
              </a:rPr>
              <a:t>w europejskim  projekcie “Taniec nie zna granic” i wykonanie przez całą społeczność szkolną tańca do piosenki “PINGUIN TANZ</a:t>
            </a:r>
            <a:r>
              <a:rPr lang="pl-PL" sz="1600" dirty="0" smtClean="0">
                <a:latin typeface="Rockwell"/>
                <a:cs typeface="Calibri"/>
              </a:rPr>
              <a:t>”.</a:t>
            </a:r>
            <a:endParaRPr lang="en-US" sz="1600" dirty="0">
              <a:latin typeface="Rockwell"/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/>
              <a:buChar char="q"/>
            </a:pPr>
            <a:r>
              <a:rPr lang="pl-PL" sz="1600" dirty="0">
                <a:latin typeface="Rockwell"/>
                <a:cs typeface="Calibri"/>
              </a:rPr>
              <a:t>udział w programach  </a:t>
            </a:r>
            <a:r>
              <a:rPr lang="pl-PL" sz="1600" dirty="0" err="1">
                <a:latin typeface="Rockwell"/>
                <a:cs typeface="Calibri"/>
              </a:rPr>
              <a:t>eTwinning</a:t>
            </a:r>
            <a:r>
              <a:rPr lang="pl-PL" sz="1600" dirty="0">
                <a:latin typeface="Rockwell"/>
                <a:cs typeface="Calibri"/>
              </a:rPr>
              <a:t>: „</a:t>
            </a:r>
            <a:r>
              <a:rPr lang="pl-PL" sz="1600" dirty="0" err="1">
                <a:latin typeface="Rockwell"/>
                <a:cs typeface="Calibri"/>
              </a:rPr>
              <a:t>Briefaustausch</a:t>
            </a:r>
            <a:r>
              <a:rPr lang="pl-PL" sz="1600" dirty="0">
                <a:latin typeface="Rockwell"/>
                <a:cs typeface="Calibri"/>
              </a:rPr>
              <a:t>”  (Wymiana listów), „</a:t>
            </a:r>
            <a:r>
              <a:rPr lang="pl-PL" sz="1600" dirty="0" err="1">
                <a:latin typeface="Rockwell"/>
                <a:cs typeface="Calibri"/>
              </a:rPr>
              <a:t>Kartenaustausch</a:t>
            </a:r>
            <a:r>
              <a:rPr lang="pl-PL" sz="1600" dirty="0">
                <a:latin typeface="Rockwell"/>
                <a:cs typeface="Calibri"/>
              </a:rPr>
              <a:t>”  (Wymiana kartek), </a:t>
            </a:r>
            <a:endParaRPr lang="en-US" sz="1600" dirty="0">
              <a:latin typeface="Rockwell"/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/>
              <a:buChar char="q"/>
            </a:pPr>
            <a:r>
              <a:rPr lang="pl-PL" sz="1600" dirty="0">
                <a:ea typeface="+mn-lt"/>
                <a:cs typeface="Calibri"/>
              </a:rPr>
              <a:t>organizacja </a:t>
            </a:r>
            <a:r>
              <a:rPr lang="pl-PL" sz="1600" dirty="0">
                <a:ea typeface="+mn-lt"/>
                <a:cs typeface="+mn-lt"/>
              </a:rPr>
              <a:t> Europejskiego Dnia Języków oraz przedstawienia “</a:t>
            </a:r>
            <a:r>
              <a:rPr lang="pl-PL" sz="1600" dirty="0" err="1">
                <a:ea typeface="+mn-lt"/>
                <a:cs typeface="+mn-lt"/>
              </a:rPr>
              <a:t>Rubchen</a:t>
            </a:r>
            <a:r>
              <a:rPr lang="pl-PL" sz="1600" dirty="0">
                <a:ea typeface="+mn-lt"/>
                <a:cs typeface="+mn-lt"/>
              </a:rPr>
              <a:t>” ,</a:t>
            </a:r>
            <a:endParaRPr lang="pl-PL" sz="1600" dirty="0">
              <a:ea typeface="+mn-lt"/>
              <a:cs typeface="Calibri"/>
            </a:endParaRPr>
          </a:p>
          <a:p>
            <a:pPr marL="285750" indent="-285750">
              <a:lnSpc>
                <a:spcPct val="150000"/>
              </a:lnSpc>
              <a:buFont typeface="Wingdings"/>
              <a:buChar char="q"/>
            </a:pPr>
            <a:r>
              <a:rPr lang="pl-PL" sz="1600" dirty="0">
                <a:ea typeface="+mn-lt"/>
                <a:cs typeface="+mn-lt"/>
              </a:rPr>
              <a:t>organizacja wieczorów filmowych z lekturą dla VIII klasy  - oglądanie i omówienie  sfilmowanych lektur połączone z noclegiem na sali gimnastycznej), </a:t>
            </a:r>
          </a:p>
          <a:p>
            <a:pPr marL="285750" indent="-285750">
              <a:lnSpc>
                <a:spcPct val="150000"/>
              </a:lnSpc>
              <a:buFont typeface="Wingdings"/>
              <a:buChar char="q"/>
            </a:pPr>
            <a:r>
              <a:rPr lang="pl-PL" sz="1600" dirty="0">
                <a:ea typeface="+mn-lt"/>
                <a:cs typeface="+mn-lt"/>
              </a:rPr>
              <a:t>udział w Wojewódzkim Przeglądzie Twórczości </a:t>
            </a:r>
            <a:r>
              <a:rPr lang="pl-PL" sz="1600" dirty="0" smtClean="0">
                <a:ea typeface="+mn-lt"/>
                <a:cs typeface="+mn-lt"/>
              </a:rPr>
              <a:t> DOS  woj</a:t>
            </a:r>
            <a:r>
              <a:rPr lang="pl-PL" sz="1600" dirty="0">
                <a:ea typeface="+mn-lt"/>
                <a:cs typeface="+mn-lt"/>
              </a:rPr>
              <a:t>. lubuskiego – chęć bycia najlepszym, wiara w siebie,</a:t>
            </a:r>
            <a:endParaRPr lang="pl-PL" sz="1600" dirty="0">
              <a:latin typeface="Rockwell"/>
              <a:cs typeface="Calibri"/>
            </a:endParaRPr>
          </a:p>
          <a:p>
            <a:pPr marL="285750" indent="-285750">
              <a:lnSpc>
                <a:spcPct val="150000"/>
              </a:lnSpc>
              <a:buFont typeface="Wingdings"/>
              <a:buChar char="q"/>
            </a:pPr>
            <a:r>
              <a:rPr lang="pl-PL" sz="1600" dirty="0">
                <a:ea typeface="+mn-lt"/>
                <a:cs typeface="+mn-lt"/>
              </a:rPr>
              <a:t>uczniowie aktywnie brali udział w przygotowaniach i prowadzeniu imprez szkolnych popularyzujących matematykę: </a:t>
            </a:r>
            <a:r>
              <a:rPr lang="pl-PL" sz="1600" dirty="0" smtClean="0">
                <a:ea typeface="+mn-lt"/>
                <a:cs typeface="+mn-lt"/>
              </a:rPr>
              <a:t> Dzień </a:t>
            </a:r>
            <a:r>
              <a:rPr lang="pl-PL" sz="1600" dirty="0">
                <a:ea typeface="+mn-lt"/>
                <a:cs typeface="+mn-lt"/>
              </a:rPr>
              <a:t>Tabliczki Mnożenia</a:t>
            </a:r>
            <a:r>
              <a:rPr lang="pl-PL" sz="1600" dirty="0" smtClean="0">
                <a:ea typeface="+mn-lt"/>
                <a:cs typeface="+mn-lt"/>
              </a:rPr>
              <a:t>,  </a:t>
            </a:r>
            <a:r>
              <a:rPr lang="pl-PL" sz="1600" dirty="0" smtClean="0">
                <a:ea typeface="+mn-lt"/>
                <a:cs typeface="+mn-lt"/>
              </a:rPr>
              <a:t>Dzień </a:t>
            </a:r>
            <a:r>
              <a:rPr lang="pl-PL" sz="1600" dirty="0" err="1" smtClean="0">
                <a:ea typeface="+mn-lt"/>
                <a:cs typeface="+mn-lt"/>
              </a:rPr>
              <a:t>Wsołej</a:t>
            </a:r>
            <a:r>
              <a:rPr lang="pl-PL" sz="1600" dirty="0" smtClean="0">
                <a:ea typeface="+mn-lt"/>
                <a:cs typeface="+mn-lt"/>
              </a:rPr>
              <a:t>  </a:t>
            </a:r>
            <a:r>
              <a:rPr lang="pl-PL" sz="1600" dirty="0">
                <a:ea typeface="+mn-lt"/>
                <a:cs typeface="+mn-lt"/>
              </a:rPr>
              <a:t>Matematyki, Dzień Liczby </a:t>
            </a:r>
            <a:r>
              <a:rPr lang="pl-PL" sz="1600" dirty="0" smtClean="0">
                <a:ea typeface="+mn-lt"/>
                <a:cs typeface="+mn-lt"/>
              </a:rPr>
              <a:t>π.    Uczniowie   </a:t>
            </a:r>
            <a:r>
              <a:rPr lang="pl-PL" sz="1600" dirty="0" smtClean="0">
                <a:ea typeface="+mn-lt"/>
                <a:cs typeface="+mn-lt"/>
              </a:rPr>
              <a:t>współtworzyli </a:t>
            </a:r>
            <a:r>
              <a:rPr lang="pl-PL" sz="1600" dirty="0">
                <a:ea typeface="+mn-lt"/>
                <a:cs typeface="+mn-lt"/>
              </a:rPr>
              <a:t>scenariusze, </a:t>
            </a:r>
            <a:r>
              <a:rPr lang="pl-PL" sz="1600" dirty="0" smtClean="0">
                <a:ea typeface="+mn-lt"/>
                <a:cs typeface="+mn-lt"/>
              </a:rPr>
              <a:t> plakaty</a:t>
            </a:r>
            <a:r>
              <a:rPr lang="pl-PL" sz="1600" dirty="0">
                <a:ea typeface="+mn-lt"/>
                <a:cs typeface="+mn-lt"/>
              </a:rPr>
              <a:t>, </a:t>
            </a:r>
            <a:r>
              <a:rPr lang="pl-PL" sz="1600" dirty="0" smtClean="0">
                <a:ea typeface="+mn-lt"/>
                <a:cs typeface="+mn-lt"/>
              </a:rPr>
              <a:t> dekoracje</a:t>
            </a:r>
            <a:r>
              <a:rPr lang="pl-PL" sz="1600" dirty="0">
                <a:ea typeface="+mn-lt"/>
                <a:cs typeface="+mn-lt"/>
              </a:rPr>
              <a:t>, </a:t>
            </a:r>
            <a:r>
              <a:rPr lang="pl-PL" sz="1600" dirty="0" smtClean="0">
                <a:ea typeface="+mn-lt"/>
                <a:cs typeface="+mn-lt"/>
              </a:rPr>
              <a:t> konkursy</a:t>
            </a:r>
            <a:r>
              <a:rPr lang="pl-PL" sz="1600" dirty="0">
                <a:ea typeface="+mn-lt"/>
                <a:cs typeface="+mn-lt"/>
              </a:rPr>
              <a:t>, </a:t>
            </a:r>
            <a:r>
              <a:rPr lang="pl-PL" sz="1600" dirty="0" smtClean="0">
                <a:ea typeface="+mn-lt"/>
                <a:cs typeface="+mn-lt"/>
              </a:rPr>
              <a:t> pełnili </a:t>
            </a:r>
            <a:r>
              <a:rPr lang="pl-PL" sz="1600" dirty="0">
                <a:ea typeface="+mn-lt"/>
                <a:cs typeface="+mn-lt"/>
              </a:rPr>
              <a:t>role jurorów, </a:t>
            </a:r>
            <a:r>
              <a:rPr lang="pl-PL" sz="1600" dirty="0" smtClean="0">
                <a:ea typeface="+mn-lt"/>
                <a:cs typeface="+mn-lt"/>
              </a:rPr>
              <a:t> </a:t>
            </a:r>
            <a:r>
              <a:rPr lang="pl-PL" sz="1600" dirty="0" smtClean="0"/>
              <a:t>współzawodniczyli</a:t>
            </a:r>
            <a:r>
              <a:rPr lang="pl-PL" sz="1600" dirty="0"/>
              <a:t>.</a:t>
            </a:r>
            <a:endParaRPr lang="pl-PL" sz="1600" dirty="0"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/>
              <a:buChar char="v"/>
            </a:pPr>
            <a:endParaRPr lang="pl-PL" sz="1600" dirty="0"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/>
              <a:buChar char="v"/>
            </a:pPr>
            <a:endParaRPr lang="pl-PL" sz="1600" dirty="0">
              <a:cs typeface="Calibri"/>
            </a:endParaRPr>
          </a:p>
          <a:p>
            <a:pPr marL="285750" indent="-285750">
              <a:lnSpc>
                <a:spcPct val="150000"/>
              </a:lnSpc>
              <a:buFont typeface="Wingdings"/>
              <a:buChar char="v"/>
            </a:pPr>
            <a:endParaRPr lang="pl-PL" sz="1600" dirty="0">
              <a:cs typeface="Calibri"/>
            </a:endParaRPr>
          </a:p>
          <a:p>
            <a:pPr marL="285750" indent="-285750">
              <a:lnSpc>
                <a:spcPct val="150000"/>
              </a:lnSpc>
              <a:buFont typeface="Wingdings"/>
              <a:buChar char="v"/>
            </a:pPr>
            <a:endParaRPr lang="pl-PL" sz="1600" dirty="0">
              <a:cs typeface="Calibri"/>
            </a:endParaRPr>
          </a:p>
          <a:p>
            <a:pPr marL="285750" indent="-285750">
              <a:lnSpc>
                <a:spcPct val="150000"/>
              </a:lnSpc>
              <a:buFont typeface="Wingdings"/>
              <a:buChar char="v"/>
            </a:pPr>
            <a:endParaRPr lang="pl-PL" sz="1600" dirty="0">
              <a:cs typeface="Calibri"/>
            </a:endParaRPr>
          </a:p>
          <a:p>
            <a:pPr marL="285750" indent="-285750">
              <a:lnSpc>
                <a:spcPct val="150000"/>
              </a:lnSpc>
              <a:buFont typeface="Wingdings"/>
              <a:buChar char="v"/>
            </a:pPr>
            <a:endParaRPr lang="pl-PL" sz="1600" dirty="0">
              <a:cs typeface="Calibri"/>
            </a:endParaRPr>
          </a:p>
          <a:p>
            <a:pPr marL="285750" indent="-285750">
              <a:buFont typeface="Wingdings"/>
              <a:buChar char="v"/>
            </a:pPr>
            <a:endParaRPr lang="en-US" sz="1400" dirty="0">
              <a:cs typeface="Arial"/>
            </a:endParaRPr>
          </a:p>
          <a:p>
            <a:pPr>
              <a:buFontTx/>
              <a:buChar char="•"/>
            </a:pPr>
            <a:r>
              <a:rPr lang="pl-PL" dirty="0">
                <a:latin typeface="Calibri"/>
                <a:cs typeface="Arial"/>
              </a:rPr>
              <a:t>​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22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68729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58204" cy="1246638"/>
          </a:xfrm>
        </p:spPr>
        <p:txBody>
          <a:bodyPr lIns="91440" tIns="45720" rIns="91440" bIns="4572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610"/>
            <a:r>
              <a:rPr lang="pl-PL" sz="2400" b="1" dirty="0" smtClean="0"/>
              <a:t>Działania podjęte przez nauczyciela języka polskiego- opiekuna  Grupy Teatralnej.</a:t>
            </a:r>
            <a:endParaRPr lang="pl-PL" sz="2400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4378" y="1646237"/>
            <a:ext cx="8818102" cy="4526280"/>
          </a:xfrm>
        </p:spPr>
        <p:txBody>
          <a:bodyPr lIns="91440" tIns="45720" rIns="91440" bIns="45720" anchor="t">
            <a:noAutofit/>
          </a:bodyPr>
          <a:lstStyle/>
          <a:p>
            <a:pPr algn="just">
              <a:lnSpc>
                <a:spcPct val="150000"/>
              </a:lnSpc>
              <a:buClr>
                <a:srgbClr val="72A376"/>
              </a:buClr>
              <a:buFont typeface="Wingdings"/>
              <a:buChar char="v"/>
            </a:pPr>
            <a:r>
              <a:rPr lang="pl-PL" sz="1600" dirty="0"/>
              <a:t>W naszej szkole od kilku lat działa grupa teatralna prowadzona przez </a:t>
            </a:r>
            <a:r>
              <a:rPr lang="pl-PL" sz="1600" b="1" dirty="0"/>
              <a:t>nauczycielkę </a:t>
            </a:r>
            <a:r>
              <a:rPr lang="pl-PL" sz="1600" b="1" dirty="0" smtClean="0"/>
              <a:t>języka polskiego</a:t>
            </a:r>
            <a:r>
              <a:rPr lang="pl-PL" sz="1600" dirty="0"/>
              <a:t>. Na podstawie autorskich scenariuszy powstały i zostały wystawione </a:t>
            </a:r>
            <a:r>
              <a:rPr lang="pl-PL" sz="1600" dirty="0" smtClean="0"/>
              <a:t>sztuki </a:t>
            </a:r>
            <a:r>
              <a:rPr lang="pl-PL" sz="1600" dirty="0"/>
              <a:t>teatralne będące adaptacjami </a:t>
            </a:r>
            <a:r>
              <a:rPr lang="pl-PL" sz="1600" dirty="0" smtClean="0"/>
              <a:t>lektur: ,,</a:t>
            </a:r>
            <a:r>
              <a:rPr lang="pl-PL" sz="1600" b="1" dirty="0"/>
              <a:t>Mały Książę - chłopiec, który patrzył sercem'', </a:t>
            </a:r>
            <a:r>
              <a:rPr lang="pl-PL" sz="1600" b="1" dirty="0" smtClean="0"/>
              <a:t>,,</a:t>
            </a:r>
            <a:r>
              <a:rPr lang="pl-PL" sz="1600" b="1" dirty="0"/>
              <a:t>Spór o mur''-adaptacja na podstawie Zemsty i Pana Tadeusza, ,,Malinowy kryminał'', „Byłaś serca biciem''</a:t>
            </a:r>
            <a:r>
              <a:rPr lang="pl-PL" sz="1600" dirty="0"/>
              <a:t>.</a:t>
            </a:r>
            <a:endParaRPr lang="en-US" sz="1600" dirty="0"/>
          </a:p>
          <a:p>
            <a:pPr algn="just">
              <a:lnSpc>
                <a:spcPct val="150000"/>
              </a:lnSpc>
              <a:buClr>
                <a:srgbClr val="72A376"/>
              </a:buClr>
              <a:buFont typeface="Wingdings"/>
              <a:buChar char="v"/>
            </a:pPr>
            <a:r>
              <a:rPr lang="pl-PL" sz="1600" dirty="0"/>
              <a:t>Uczniowie kl</a:t>
            </a:r>
            <a:r>
              <a:rPr lang="pl-PL" sz="1600" dirty="0" smtClean="0"/>
              <a:t>. </a:t>
            </a:r>
            <a:r>
              <a:rPr lang="pl-PL" sz="1600" dirty="0" smtClean="0"/>
              <a:t>7, 8 ( i nie</a:t>
            </a:r>
            <a:r>
              <a:rPr lang="pl-PL" sz="1600" dirty="0"/>
              <a:t> tylko) wcielali się w role, współtworzyli scenografię ,kostiumy, kształcili inwencję twórczą, projektowali plakaty teatralne i tworzyli zaproszenia. </a:t>
            </a:r>
            <a:endParaRPr lang="pl-PL" sz="1600" dirty="0" smtClean="0"/>
          </a:p>
          <a:p>
            <a:pPr algn="just">
              <a:lnSpc>
                <a:spcPct val="150000"/>
              </a:lnSpc>
              <a:buClr>
                <a:srgbClr val="72A376"/>
              </a:buClr>
              <a:buFont typeface="Wingdings"/>
              <a:buChar char="v"/>
            </a:pPr>
            <a:r>
              <a:rPr lang="pl-PL" sz="1600" dirty="0" smtClean="0"/>
              <a:t>Udział </a:t>
            </a:r>
            <a:r>
              <a:rPr lang="pl-PL" sz="1600" dirty="0"/>
              <a:t>w pracy grupy teatralnej kształcił kompetencje lingwistyczno - werbalne pozostające w korelacji ze sztuką, muzyką, filmem, przybliżał realia epok oraz interpretację tekstów kultury. Uczniowie dobierali motywy muzyczne do poszczególnych scen. Praca w grupie teatralnej przyczyniła się do rozwijania zainteresowań teatralnych i poszerzania materiału programowego, kreatywnego pisania  i mówienia.</a:t>
            </a:r>
          </a:p>
          <a:p>
            <a:pPr marL="0" indent="0" algn="just">
              <a:lnSpc>
                <a:spcPct val="150000"/>
              </a:lnSpc>
              <a:buClr>
                <a:srgbClr val="72A376"/>
              </a:buClr>
              <a:buNone/>
            </a:pPr>
            <a:endParaRPr lang="pl-PL" sz="17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23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maly ksiaze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714356"/>
            <a:ext cx="1428760" cy="200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Obraz 2" descr="mal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1571612"/>
            <a:ext cx="2417751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Obraz 3" descr="m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3286124"/>
            <a:ext cx="1341816" cy="22050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Obraz 5" descr="maly ksiaz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00298" y="4061342"/>
            <a:ext cx="3500462" cy="20577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raz 6" descr="k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57950" y="4572008"/>
            <a:ext cx="2571768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Obraz 7" descr="k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71868" y="857232"/>
            <a:ext cx="2000264" cy="30003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ytuł 10"/>
          <p:cNvSpPr>
            <a:spLocks noGrp="1"/>
          </p:cNvSpPr>
          <p:nvPr>
            <p:ph type="title" idx="4294967295"/>
          </p:nvPr>
        </p:nvSpPr>
        <p:spPr>
          <a:xfrm>
            <a:off x="5211763" y="304800"/>
            <a:ext cx="3575079" cy="838184"/>
          </a:xfrm>
        </p:spPr>
        <p:txBody>
          <a:bodyPr>
            <a:normAutofit/>
          </a:bodyPr>
          <a:lstStyle/>
          <a:p>
            <a:r>
              <a:rPr lang="pl-PL" sz="3200" b="1" u="sng" dirty="0" smtClean="0"/>
              <a:t>„Mały książę”</a:t>
            </a:r>
            <a:endParaRPr lang="pl-PL" sz="3200" b="1" u="sng" dirty="0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24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balladyna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1214422"/>
            <a:ext cx="2928958" cy="16475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Obraz 2" descr="bal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4429132"/>
            <a:ext cx="3111490" cy="17502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Obraz 3" descr="ballad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4500570"/>
            <a:ext cx="3238491" cy="18216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Obraz 4" descr="ballady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571481"/>
            <a:ext cx="2540018" cy="1428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Obraz 5" descr="balladyna 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472" y="2428868"/>
            <a:ext cx="3047989" cy="17144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Obraz 6" descr="balla 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14876" y="2928934"/>
            <a:ext cx="2428892" cy="13662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Obraz 8" descr="balladyna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43306" y="714356"/>
            <a:ext cx="1785950" cy="10045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Tytuł 13"/>
          <p:cNvSpPr>
            <a:spLocks noGrp="1"/>
          </p:cNvSpPr>
          <p:nvPr>
            <p:ph type="title" idx="4294967295"/>
          </p:nvPr>
        </p:nvSpPr>
        <p:spPr>
          <a:xfrm>
            <a:off x="5211763" y="304800"/>
            <a:ext cx="3360765" cy="766746"/>
          </a:xfrm>
        </p:spPr>
        <p:txBody>
          <a:bodyPr>
            <a:normAutofit/>
          </a:bodyPr>
          <a:lstStyle/>
          <a:p>
            <a:r>
              <a:rPr lang="pl-PL" sz="2800" i="1" u="sng" dirty="0" smtClean="0"/>
              <a:t>„Balladyna”</a:t>
            </a:r>
            <a:endParaRPr lang="pl-PL" sz="2800" i="1" u="sng" dirty="0"/>
          </a:p>
        </p:txBody>
      </p:sp>
      <p:sp>
        <p:nvSpPr>
          <p:cNvPr id="10" name="Symbol zastępczy numeru slajd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25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mur 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0"/>
            <a:ext cx="1785950" cy="19520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Obraz 4" descr="mur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5072074"/>
            <a:ext cx="2857520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Obraz 5" descr="mur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43042" y="142852"/>
            <a:ext cx="1708915" cy="25696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Obraz 8" descr="mur o spo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4286256"/>
            <a:ext cx="1901669" cy="1989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Obraz 10" descr="spor o mu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868" y="1714488"/>
            <a:ext cx="2071702" cy="29795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Obraz 11" descr="150009402_4741920202508905_5656311484265350257_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86578" y="3286124"/>
            <a:ext cx="1857388" cy="3117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Obraz 3" descr="mur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034" y="2285992"/>
            <a:ext cx="1928826" cy="21859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ytuł 9"/>
          <p:cNvSpPr>
            <a:spLocks noGrp="1"/>
          </p:cNvSpPr>
          <p:nvPr>
            <p:ph type="title" idx="4294967295"/>
          </p:nvPr>
        </p:nvSpPr>
        <p:spPr>
          <a:xfrm>
            <a:off x="5211763" y="304800"/>
            <a:ext cx="3932237" cy="2338382"/>
          </a:xfrm>
        </p:spPr>
        <p:txBody>
          <a:bodyPr>
            <a:normAutofit/>
          </a:bodyPr>
          <a:lstStyle/>
          <a:p>
            <a:r>
              <a:rPr lang="pl-PL" dirty="0" smtClean="0"/>
              <a:t/>
            </a:r>
            <a:br>
              <a:rPr lang="pl-PL" dirty="0" smtClean="0"/>
            </a:br>
            <a:r>
              <a:rPr lang="pl-PL" sz="4800" i="1" u="sng" dirty="0" smtClean="0"/>
              <a:t>„Spór o mur</a:t>
            </a:r>
            <a:r>
              <a:rPr lang="pl-PL" sz="4800" dirty="0" smtClean="0"/>
              <a:t>”</a:t>
            </a:r>
            <a:endParaRPr lang="pl-PL" dirty="0"/>
          </a:p>
        </p:txBody>
      </p:sp>
      <p:sp>
        <p:nvSpPr>
          <p:cNvPr id="13" name="Symbol zastępczy numeru slajdu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26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mamamamamaa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428604"/>
            <a:ext cx="1643074" cy="11862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Obraz 4" descr="mamamaaaa.jpg"/>
          <p:cNvPicPr>
            <a:picLocks noChangeAspect="1"/>
          </p:cNvPicPr>
          <p:nvPr/>
        </p:nvPicPr>
        <p:blipFill>
          <a:blip r:embed="rId3" cstate="print"/>
          <a:srcRect t="8333" r="36979" b="16435"/>
          <a:stretch>
            <a:fillRect/>
          </a:stretch>
        </p:blipFill>
        <p:spPr>
          <a:xfrm>
            <a:off x="428596" y="4929198"/>
            <a:ext cx="1785950" cy="1599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Obraz 5" descr="mmaaaa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5984" y="5143512"/>
            <a:ext cx="1804972" cy="13537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Obraz 6" descr="mmmmm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14546" y="500042"/>
            <a:ext cx="1928826" cy="14466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Obraz 7" descr="mmm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14810" y="1714488"/>
            <a:ext cx="1971660" cy="14787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Obraz 8" descr="mat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4786" y="3051808"/>
            <a:ext cx="928694" cy="16540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Obraz 9" descr="matea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85852" y="3571876"/>
            <a:ext cx="1857388" cy="1000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Obraz 11" descr="mate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15140" y="5689298"/>
            <a:ext cx="1558270" cy="1168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Obraz 12" descr="liczba 2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57158" y="2000240"/>
            <a:ext cx="1785950" cy="8681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Obraz 13" descr="liczba pi 23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857752" y="214290"/>
            <a:ext cx="2143140" cy="10418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Obraz 15" descr="liczb 8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357950" y="4286256"/>
            <a:ext cx="2428892" cy="11807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Obraz 20" descr="liczba pi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000496" y="4572008"/>
            <a:ext cx="2071670" cy="10070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Obraz 21" descr="mmmm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643438" y="5643578"/>
            <a:ext cx="1873263" cy="105371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3" name="Obraz 22" descr="tab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143108" y="2285992"/>
            <a:ext cx="1928826" cy="10849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Obraz 24" descr="71485633_2479084335507581_8739511363568664576_n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3357554" y="3429000"/>
            <a:ext cx="1928826" cy="10849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" name="Obraz 25" descr="mamamamama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6286512" y="2428868"/>
            <a:ext cx="2595141" cy="14624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ytuł 23"/>
          <p:cNvSpPr>
            <a:spLocks noGrp="1"/>
          </p:cNvSpPr>
          <p:nvPr>
            <p:ph type="title" idx="4294967295"/>
          </p:nvPr>
        </p:nvSpPr>
        <p:spPr>
          <a:xfrm>
            <a:off x="3929059" y="304800"/>
            <a:ext cx="5214942" cy="1695450"/>
          </a:xfrm>
        </p:spPr>
        <p:txBody>
          <a:bodyPr>
            <a:noAutofit/>
          </a:bodyPr>
          <a:lstStyle/>
          <a:p>
            <a:r>
              <a:rPr lang="pl-PL" sz="2800" u="sng" dirty="0" smtClean="0"/>
              <a:t>Działania nauczyciela matematyki</a:t>
            </a:r>
            <a:endParaRPr lang="pl-PL" sz="2800" u="sng" dirty="0"/>
          </a:p>
        </p:txBody>
      </p:sp>
      <p:sp>
        <p:nvSpPr>
          <p:cNvPr id="19" name="Symbol zastępczy numeru slajdu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27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149974720_2843329359272886_5538073579219201022_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14290"/>
            <a:ext cx="2143140" cy="1607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Obraz 3" descr="150754635_438914894091769_8748754653655323373_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000240"/>
            <a:ext cx="2428892" cy="1365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Obraz 4" descr="151475634_180898366773110_7066917161190518279_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7620" y="4000504"/>
            <a:ext cx="2479354" cy="13950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az 5" descr="150110042_886859102110230_559116077710957302_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1571612"/>
            <a:ext cx="2294570" cy="1292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Obraz 6" descr="149498940_808867003032130_7568140128929186070_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9124" y="5357826"/>
            <a:ext cx="2143140" cy="12188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Obraz 7" descr="149498940_808867003032130_7568140128929186070_n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86578" y="5429264"/>
            <a:ext cx="2214578" cy="1286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Obraz 8" descr="151751398_413500056377746_6388930792686243837_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4282" y="4857760"/>
            <a:ext cx="1928826" cy="1822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Obraz 9" descr="151184083_239495597721394_573967582385265392_n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928926" y="428604"/>
            <a:ext cx="2286016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Obraz 10" descr="151508919_266648861672974_141080466486451224_n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357422" y="5596975"/>
            <a:ext cx="2214578" cy="1261025"/>
          </a:xfrm>
          <a:prstGeom prst="roundRect">
            <a:avLst>
              <a:gd name="adj" fmla="val 1886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 descr="A picture containing text, person, indoor&#10;&#10;Description automatically generated">
            <a:extLst>
              <a:ext uri="{FF2B5EF4-FFF2-40B4-BE49-F238E27FC236}">
                <a16:creationId xmlns="" xmlns:a16="http://schemas.microsoft.com/office/drawing/2014/main" id="{A83E37C3-9CF4-43BF-AE60-791EA06C7D30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857984" y="3857628"/>
            <a:ext cx="2286016" cy="1714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8" descr="A picture containing floor, indoor&#10;&#10;Description automatically generated">
            <a:extLst>
              <a:ext uri="{FF2B5EF4-FFF2-40B4-BE49-F238E27FC236}">
                <a16:creationId xmlns="" xmlns:a16="http://schemas.microsoft.com/office/drawing/2014/main" id="{34002770-6143-4CDA-AAC3-E8ACFB065D52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43636" y="3071810"/>
            <a:ext cx="2000264" cy="9723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Obraz 13" descr="ani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143240" y="2571744"/>
            <a:ext cx="2667019" cy="1500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Obraz 15" descr="przes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142976" y="3571877"/>
            <a:ext cx="2204373" cy="1071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Tytuł 14"/>
          <p:cNvSpPr>
            <a:spLocks noGrp="1"/>
          </p:cNvSpPr>
          <p:nvPr>
            <p:ph type="title" idx="4294967295"/>
          </p:nvPr>
        </p:nvSpPr>
        <p:spPr>
          <a:xfrm>
            <a:off x="5143504" y="304801"/>
            <a:ext cx="4000496" cy="1052498"/>
          </a:xfrm>
        </p:spPr>
        <p:txBody>
          <a:bodyPr>
            <a:noAutofit/>
          </a:bodyPr>
          <a:lstStyle/>
          <a:p>
            <a:r>
              <a:rPr lang="pl-PL" sz="2800" u="sng" dirty="0" smtClean="0"/>
              <a:t>Działania nauczyciela języka niemieckiego</a:t>
            </a:r>
            <a:endParaRPr lang="pl-PL" sz="2800" dirty="0"/>
          </a:p>
        </p:txBody>
      </p:sp>
      <p:sp>
        <p:nvSpPr>
          <p:cNvPr id="17" name="Symbol zastępczy numeru slajdu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28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l-PL" sz="3600" dirty="0" smtClean="0"/>
              <a:t>Istota sukcesu osiągniętego </a:t>
            </a:r>
            <a:br>
              <a:rPr lang="pl-PL" sz="3600" dirty="0" smtClean="0"/>
            </a:br>
            <a:r>
              <a:rPr lang="pl-PL" sz="3600" dirty="0" smtClean="0"/>
              <a:t>w 2020 roku: </a:t>
            </a:r>
            <a:endParaRPr lang="pl-PL" sz="3600" dirty="0"/>
          </a:p>
        </p:txBody>
      </p:sp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endParaRPr lang="pl-PL" dirty="0">
              <a:latin typeface="Calibri" pitchFamily="34" charset="0"/>
              <a:cs typeface="Times New Roman" pitchFamily="18" charset="0"/>
            </a:endParaRPr>
          </a:p>
          <a:p>
            <a:pPr lvl="0" algn="ctr">
              <a:buNone/>
            </a:pPr>
            <a:r>
              <a:rPr lang="pl-PL" dirty="0" smtClean="0">
                <a:cs typeface="Times New Roman" pitchFamily="18" charset="0"/>
              </a:rPr>
              <a:t>Sukcesem </a:t>
            </a:r>
            <a:r>
              <a:rPr lang="pl-PL" dirty="0">
                <a:cs typeface="Times New Roman" pitchFamily="18" charset="0"/>
              </a:rPr>
              <a:t>szkoły było zadziałanie równocześnie wszystkich </a:t>
            </a:r>
            <a:r>
              <a:rPr lang="pl-PL" dirty="0" smtClean="0">
                <a:cs typeface="Times New Roman" pitchFamily="18" charset="0"/>
              </a:rPr>
              <a:t>obszarów</a:t>
            </a:r>
          </a:p>
          <a:p>
            <a:pPr lvl="0" algn="ctr">
              <a:buNone/>
            </a:pPr>
            <a:r>
              <a:rPr lang="pl-PL" dirty="0" smtClean="0">
                <a:cs typeface="Times New Roman" pitchFamily="18" charset="0"/>
              </a:rPr>
              <a:t> </a:t>
            </a:r>
            <a:r>
              <a:rPr lang="pl-PL" dirty="0">
                <a:cs typeface="Times New Roman" pitchFamily="18" charset="0"/>
              </a:rPr>
              <a:t>w dziedzinie dydaktyki </a:t>
            </a:r>
            <a:br>
              <a:rPr lang="pl-PL" dirty="0">
                <a:cs typeface="Times New Roman" pitchFamily="18" charset="0"/>
              </a:rPr>
            </a:br>
            <a:r>
              <a:rPr lang="pl-PL" dirty="0">
                <a:cs typeface="Times New Roman" pitchFamily="18" charset="0"/>
              </a:rPr>
              <a:t>i wychowania, w atmosferze wzajemnej życzliwości, zrozumienia i zaufania.</a:t>
            </a:r>
            <a:endParaRPr lang="pl-PL" dirty="0">
              <a:cs typeface="Arial" pitchFamily="34" charset="0"/>
            </a:endParaRPr>
          </a:p>
          <a:p>
            <a:pPr algn="r">
              <a:buNone/>
            </a:pPr>
            <a:endParaRPr lang="pl-PL" dirty="0" smtClean="0"/>
          </a:p>
          <a:p>
            <a:pPr algn="r">
              <a:buNone/>
            </a:pPr>
            <a:endParaRPr lang="pl-PL" dirty="0" smtClean="0"/>
          </a:p>
          <a:p>
            <a:pPr algn="r">
              <a:buNone/>
            </a:pPr>
            <a:r>
              <a:rPr lang="pl-PL" dirty="0" smtClean="0"/>
              <a:t>Dziękuję za uwagę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4294967295"/>
          </p:nvPr>
        </p:nvSpPr>
        <p:spPr>
          <a:xfrm>
            <a:off x="5004048" y="6165304"/>
            <a:ext cx="3995737" cy="45085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pl-PL" dirty="0"/>
              <a:t>Jolanta </a:t>
            </a:r>
            <a:r>
              <a:rPr lang="pl-PL" dirty="0" err="1"/>
              <a:t>Mularczyk-Niekrasz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29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99200"/>
          </a:xfrm>
        </p:spPr>
        <p:txBody>
          <a:bodyPr/>
          <a:lstStyle/>
          <a:p>
            <a:pPr algn="ctr"/>
            <a:r>
              <a:rPr lang="pl-PL" dirty="0" smtClean="0"/>
              <a:t>Nasza szkoła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61881" y="1407301"/>
            <a:ext cx="8730599" cy="5465234"/>
          </a:xfrm>
        </p:spPr>
        <p:txBody>
          <a:bodyPr lIns="91440" tIns="45720" rIns="91440" bIns="45720" anchor="t">
            <a:noAutofit/>
          </a:bodyPr>
          <a:lstStyle/>
          <a:p>
            <a:pPr algn="just">
              <a:lnSpc>
                <a:spcPct val="150000"/>
              </a:lnSpc>
              <a:buClr>
                <a:srgbClr val="72A376"/>
              </a:buClr>
              <a:buFont typeface="Wingdings"/>
              <a:buChar char="q"/>
            </a:pPr>
            <a:r>
              <a:rPr lang="pl-PL" sz="1800" dirty="0"/>
              <a:t>Szkoła Podstawowa w Boczowie edukuje uczniów  w wieku od 7 do 15 lat </a:t>
            </a:r>
            <a:r>
              <a:rPr lang="pl-PL" sz="1800" dirty="0" smtClean="0"/>
              <a:t/>
            </a:r>
            <a:br>
              <a:rPr lang="pl-PL" sz="1800" dirty="0" smtClean="0"/>
            </a:br>
            <a:r>
              <a:rPr lang="pl-PL" sz="1800" dirty="0" smtClean="0"/>
              <a:t>w </a:t>
            </a:r>
            <a:r>
              <a:rPr lang="pl-PL" sz="1800" dirty="0"/>
              <a:t>9 oddziałach. </a:t>
            </a:r>
            <a:endParaRPr lang="en-US" sz="1800" dirty="0"/>
          </a:p>
          <a:p>
            <a:pPr algn="just">
              <a:lnSpc>
                <a:spcPct val="150000"/>
              </a:lnSpc>
              <a:buClr>
                <a:srgbClr val="72A376"/>
              </a:buClr>
              <a:buFont typeface="Wingdings"/>
              <a:buChar char="q"/>
            </a:pPr>
            <a:r>
              <a:rPr lang="pl-PL" sz="1800" dirty="0"/>
              <a:t>Ogólna liczba dzieci uczących się w placówce wynosiła w roku szkolnym </a:t>
            </a:r>
            <a:r>
              <a:rPr lang="pl-PL" sz="1800" dirty="0" smtClean="0"/>
              <a:t/>
            </a:r>
            <a:br>
              <a:rPr lang="pl-PL" sz="1800" dirty="0" smtClean="0"/>
            </a:br>
            <a:r>
              <a:rPr lang="pl-PL" sz="1800" dirty="0" smtClean="0"/>
              <a:t>2018/2019 </a:t>
            </a:r>
            <a:r>
              <a:rPr lang="pl-PL" sz="1800" dirty="0"/>
              <a:t>-148, 2019/2020 roku -144, a w 2020/2021 -140. </a:t>
            </a:r>
          </a:p>
          <a:p>
            <a:pPr algn="just">
              <a:lnSpc>
                <a:spcPct val="150000"/>
              </a:lnSpc>
              <a:buClr>
                <a:srgbClr val="72A376"/>
              </a:buClr>
              <a:buFont typeface="Wingdings"/>
              <a:buChar char="q"/>
            </a:pPr>
            <a:r>
              <a:rPr lang="pl-PL" sz="1800" dirty="0"/>
              <a:t>W szkole jest zatrudnionych:</a:t>
            </a:r>
          </a:p>
          <a:p>
            <a:pPr marL="285750" indent="-285750" algn="just">
              <a:lnSpc>
                <a:spcPct val="150000"/>
              </a:lnSpc>
              <a:buClr>
                <a:srgbClr val="72A376"/>
              </a:buClr>
              <a:buFont typeface="Wingdings"/>
              <a:buChar char="Ø"/>
            </a:pPr>
            <a:r>
              <a:rPr lang="pl-PL" sz="1800" dirty="0"/>
              <a:t> 24 nauczycieli, z czego 15 na cały etat oraz 9 w niepełnym   wymiarze godzin,</a:t>
            </a:r>
          </a:p>
          <a:p>
            <a:pPr marL="285750" indent="-285750" algn="just">
              <a:lnSpc>
                <a:spcPct val="150000"/>
              </a:lnSpc>
              <a:buFont typeface="Wingdings"/>
              <a:buChar char="Ø"/>
            </a:pPr>
            <a:r>
              <a:rPr lang="pl-PL" sz="1800" dirty="0"/>
              <a:t>8 pracowników obsługi.</a:t>
            </a:r>
            <a:endParaRPr lang="pl-PL" dirty="0"/>
          </a:p>
          <a:p>
            <a:pPr algn="just">
              <a:lnSpc>
                <a:spcPct val="150000"/>
              </a:lnSpc>
              <a:buClr>
                <a:srgbClr val="72A376"/>
              </a:buClr>
              <a:buFont typeface="Wingdings"/>
              <a:buChar char="q"/>
            </a:pPr>
            <a:r>
              <a:rPr lang="pl-PL" sz="1800" dirty="0"/>
              <a:t>Od 11 lat patronami naszymi są Leśnicy Lubuscy.</a:t>
            </a:r>
          </a:p>
          <a:p>
            <a:pPr algn="just">
              <a:lnSpc>
                <a:spcPct val="150000"/>
              </a:lnSpc>
              <a:buClr>
                <a:srgbClr val="72A376"/>
              </a:buClr>
              <a:buFont typeface="Wingdings"/>
              <a:buChar char="q"/>
            </a:pPr>
            <a:r>
              <a:rPr lang="pl-PL" sz="1800" dirty="0"/>
              <a:t>Mamy 9 </a:t>
            </a:r>
            <a:r>
              <a:rPr lang="pl-PL" sz="1800" dirty="0" smtClean="0"/>
              <a:t>sal </a:t>
            </a:r>
            <a:r>
              <a:rPr lang="pl-PL" sz="1800" dirty="0"/>
              <a:t>lekcyjnych, gabinet psychologa, pedagogów, bibliotekę, kuchnię, stołówkę, salę gimnastyczną, gabinet lekarski.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3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610"/>
            <a:r>
              <a:rPr lang="pl-PL" dirty="0"/>
              <a:t> Uczniowie  naszej </a:t>
            </a:r>
            <a:r>
              <a:rPr lang="pl-PL" dirty="0" smtClean="0"/>
              <a:t>szkoły: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5073169"/>
          </a:xfrm>
        </p:spPr>
        <p:txBody>
          <a:bodyPr lIns="91440" tIns="45720" rIns="91440" bIns="45720" anchor="t">
            <a:normAutofit fontScale="85000" lnSpcReduction="10000"/>
          </a:bodyPr>
          <a:lstStyle/>
          <a:p>
            <a:pPr algn="just">
              <a:lnSpc>
                <a:spcPct val="170000"/>
              </a:lnSpc>
              <a:buFont typeface="Wingdings"/>
              <a:buChar char="q"/>
            </a:pPr>
            <a:r>
              <a:rPr lang="pl-PL" sz="2000" dirty="0" smtClean="0"/>
              <a:t>Do naszej szkoły uczęszczają uczniowie z 8 wiosek - (tzw. </a:t>
            </a:r>
            <a:r>
              <a:rPr lang="pl-PL" sz="2000" dirty="0" err="1" smtClean="0"/>
              <a:t>popegerowskich</a:t>
            </a:r>
            <a:r>
              <a:rPr lang="pl-PL" sz="2000" dirty="0" smtClean="0"/>
              <a:t>), niektóre z nich oddalone są od Boczowa  8km. Na 140 uczniów 95 to uczniowie dojeżdżający. Ze względu na położenie szkoły przy drodze krajowej Nr 91, wszystkie dojeżdżające dzieci objęte są opieką świetlicową. </a:t>
            </a:r>
            <a:endParaRPr lang="en-US" sz="2000" dirty="0"/>
          </a:p>
          <a:p>
            <a:pPr algn="just">
              <a:lnSpc>
                <a:spcPct val="170000"/>
              </a:lnSpc>
              <a:buFont typeface="Wingdings"/>
              <a:buChar char="q"/>
            </a:pPr>
            <a:r>
              <a:rPr lang="pl-PL" sz="2000" dirty="0"/>
              <a:t>W szkole naukę pobiera 7 uczniów z orzeczeniem o </a:t>
            </a:r>
            <a:r>
              <a:rPr lang="pl-PL" sz="2000" dirty="0" smtClean="0"/>
              <a:t>niepełnosprawnośc</a:t>
            </a:r>
            <a:r>
              <a:rPr lang="pl-PL" sz="2000" dirty="0" smtClean="0"/>
              <a:t>i.</a:t>
            </a:r>
            <a:endParaRPr lang="pl-PL" sz="2000" dirty="0"/>
          </a:p>
          <a:p>
            <a:pPr algn="just">
              <a:lnSpc>
                <a:spcPct val="170000"/>
              </a:lnSpc>
              <a:buFont typeface="Wingdings"/>
              <a:buChar char="q"/>
            </a:pPr>
            <a:r>
              <a:rPr lang="pl-PL" sz="2000" dirty="0"/>
              <a:t>Obecnie </a:t>
            </a:r>
            <a:r>
              <a:rPr lang="pl-PL" sz="2000" dirty="0" smtClean="0"/>
              <a:t>22 </a:t>
            </a:r>
            <a:r>
              <a:rPr lang="pl-PL" sz="2000" dirty="0"/>
              <a:t>uczniów posiada opinię z PPP o trudnościach w przyswajaniu wiedzy.</a:t>
            </a:r>
          </a:p>
          <a:p>
            <a:pPr algn="just">
              <a:lnSpc>
                <a:spcPct val="170000"/>
              </a:lnSpc>
              <a:buFont typeface="Wingdings"/>
              <a:buChar char="q"/>
            </a:pPr>
            <a:r>
              <a:rPr lang="pl-PL" sz="2000" dirty="0"/>
              <a:t>20% dzieci wymaga szerokiego wsparcia </a:t>
            </a:r>
            <a:r>
              <a:rPr lang="pl-PL" sz="2000" dirty="0" err="1"/>
              <a:t>psych-ped</a:t>
            </a:r>
            <a:r>
              <a:rPr lang="pl-PL" sz="2000" dirty="0"/>
              <a:t>.</a:t>
            </a:r>
          </a:p>
          <a:p>
            <a:pPr algn="just">
              <a:lnSpc>
                <a:spcPct val="170000"/>
              </a:lnSpc>
              <a:buFont typeface="Wingdings"/>
              <a:buChar char="q"/>
            </a:pPr>
            <a:r>
              <a:rPr lang="pl-PL" sz="2000" dirty="0"/>
              <a:t>25% </a:t>
            </a:r>
            <a:r>
              <a:rPr lang="pl-PL" sz="2000" dirty="0" smtClean="0"/>
              <a:t>uczniów - </a:t>
            </a:r>
            <a:r>
              <a:rPr lang="pl-PL" sz="2000" dirty="0"/>
              <a:t>to uczniowie, wyróżniający się wysokimi wynikami w nauce.</a:t>
            </a:r>
          </a:p>
          <a:p>
            <a:pPr algn="just">
              <a:lnSpc>
                <a:spcPct val="170000"/>
              </a:lnSpc>
            </a:pPr>
            <a:endParaRPr lang="pl-PL" dirty="0"/>
          </a:p>
          <a:p>
            <a:pPr>
              <a:lnSpc>
                <a:spcPct val="170000"/>
              </a:lnSpc>
            </a:pPr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4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683613"/>
          </a:xfrm>
        </p:spPr>
        <p:txBody>
          <a:bodyPr lIns="91440" tIns="45720" rIns="91440" bIns="45720" anchor="b">
            <a:normAutofit fontScale="9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610" algn="ctr"/>
            <a:r>
              <a:rPr lang="pl-PL" dirty="0"/>
              <a:t>Warunki </a:t>
            </a:r>
            <a:r>
              <a:rPr lang="pl-PL" dirty="0" smtClean="0"/>
              <a:t>nauki: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044659"/>
            <a:ext cx="8229600" cy="5806001"/>
          </a:xfrm>
        </p:spPr>
        <p:txBody>
          <a:bodyPr lIns="91440" tIns="45720" rIns="91440" bIns="45720" anchor="t">
            <a:normAutofit lnSpcReduction="10000"/>
          </a:bodyPr>
          <a:lstStyle/>
          <a:p>
            <a:pPr>
              <a:lnSpc>
                <a:spcPct val="120000"/>
              </a:lnSpc>
              <a:buNone/>
            </a:pPr>
            <a:r>
              <a:rPr lang="pl-PL" sz="2000" dirty="0" smtClean="0">
                <a:solidFill>
                  <a:srgbClr val="00B050"/>
                </a:solidFill>
              </a:rPr>
              <a:t>Warunki nauki są bardzo dobre dzięki </a:t>
            </a:r>
            <a:r>
              <a:rPr lang="pl-PL" sz="2000" dirty="0" smtClean="0">
                <a:solidFill>
                  <a:srgbClr val="00B050"/>
                </a:solidFill>
              </a:rPr>
              <a:t>P</a:t>
            </a:r>
            <a:r>
              <a:rPr lang="pl-PL" sz="2000" dirty="0" smtClean="0">
                <a:solidFill>
                  <a:srgbClr val="00B050"/>
                </a:solidFill>
              </a:rPr>
              <a:t>atronom szkoły, rodzicom i organowi prowadzącemu</a:t>
            </a:r>
          </a:p>
          <a:p>
            <a:pPr>
              <a:lnSpc>
                <a:spcPct val="120000"/>
              </a:lnSpc>
              <a:buFont typeface="Wingdings"/>
              <a:buChar char="q"/>
            </a:pPr>
            <a:r>
              <a:rPr lang="pl-PL" sz="2000" dirty="0" smtClean="0"/>
              <a:t>9 </a:t>
            </a:r>
            <a:r>
              <a:rPr lang="pl-PL" sz="2000" dirty="0" smtClean="0"/>
              <a:t>sal </a:t>
            </a:r>
            <a:r>
              <a:rPr lang="pl-PL" sz="2000" dirty="0" smtClean="0"/>
              <a:t>lekcyjnych</a:t>
            </a:r>
            <a:endParaRPr lang="pl-PL" sz="2000" dirty="0"/>
          </a:p>
          <a:p>
            <a:pPr>
              <a:lnSpc>
                <a:spcPct val="120000"/>
              </a:lnSpc>
              <a:buFont typeface="Wingdings"/>
              <a:buChar char="q"/>
            </a:pPr>
            <a:r>
              <a:rPr lang="pl-PL" sz="2000" dirty="0" smtClean="0"/>
              <a:t>Biblioteka - 4000 książek</a:t>
            </a:r>
            <a:endParaRPr lang="pl-PL" sz="2000" dirty="0"/>
          </a:p>
          <a:p>
            <a:pPr>
              <a:lnSpc>
                <a:spcPct val="120000"/>
              </a:lnSpc>
              <a:buFont typeface="Wingdings"/>
              <a:buChar char="q"/>
            </a:pPr>
            <a:r>
              <a:rPr lang="pl-PL" sz="2000" dirty="0"/>
              <a:t>Gabinety: logopedy, psychologa, </a:t>
            </a:r>
            <a:r>
              <a:rPr lang="pl-PL" sz="2000" dirty="0" smtClean="0"/>
              <a:t>pedagogów, </a:t>
            </a:r>
            <a:r>
              <a:rPr lang="pl-PL" sz="2000" dirty="0"/>
              <a:t>lekarski</a:t>
            </a:r>
          </a:p>
          <a:p>
            <a:pPr>
              <a:lnSpc>
                <a:spcPct val="120000"/>
              </a:lnSpc>
              <a:buFont typeface="Wingdings"/>
              <a:buChar char="q"/>
            </a:pPr>
            <a:r>
              <a:rPr lang="pl-PL" sz="2000" dirty="0"/>
              <a:t>Sala gimnastyczna</a:t>
            </a:r>
          </a:p>
          <a:p>
            <a:pPr>
              <a:lnSpc>
                <a:spcPct val="120000"/>
              </a:lnSpc>
              <a:buFont typeface="Wingdings"/>
              <a:buChar char="q"/>
            </a:pPr>
            <a:r>
              <a:rPr lang="pl-PL" sz="2000" dirty="0"/>
              <a:t>Dwie klasopracownie informatyczne  24 stanowiskowe</a:t>
            </a:r>
          </a:p>
          <a:p>
            <a:pPr>
              <a:lnSpc>
                <a:spcPct val="120000"/>
              </a:lnSpc>
              <a:buFont typeface="Wingdings"/>
              <a:buChar char="q"/>
            </a:pPr>
            <a:r>
              <a:rPr lang="pl-PL" sz="2000" dirty="0"/>
              <a:t>Laptopy dla każdego nauczyciela </a:t>
            </a:r>
          </a:p>
          <a:p>
            <a:pPr>
              <a:lnSpc>
                <a:spcPct val="120000"/>
              </a:lnSpc>
              <a:buFont typeface="Wingdings"/>
              <a:buChar char="q"/>
            </a:pPr>
            <a:r>
              <a:rPr lang="pl-PL" sz="2000" dirty="0"/>
              <a:t>Laptop w każdej klasie </a:t>
            </a:r>
            <a:r>
              <a:rPr lang="pl-PL" sz="2000" dirty="0" smtClean="0"/>
              <a:t>- na </a:t>
            </a:r>
            <a:r>
              <a:rPr lang="pl-PL" sz="2000" dirty="0"/>
              <a:t>potrzeby dziennika elektronicznego</a:t>
            </a:r>
          </a:p>
          <a:p>
            <a:pPr>
              <a:lnSpc>
                <a:spcPct val="120000"/>
              </a:lnSpc>
              <a:buFont typeface="Wingdings"/>
              <a:buChar char="q"/>
            </a:pPr>
            <a:r>
              <a:rPr lang="pl-PL" sz="2000" dirty="0"/>
              <a:t>5 telewizorów plazmowych</a:t>
            </a:r>
          </a:p>
          <a:p>
            <a:pPr>
              <a:lnSpc>
                <a:spcPct val="120000"/>
              </a:lnSpc>
              <a:buFont typeface="Wingdings"/>
              <a:buChar char="q"/>
            </a:pPr>
            <a:r>
              <a:rPr lang="pl-PL" sz="2000" dirty="0"/>
              <a:t>4 tablice interaktywne</a:t>
            </a:r>
          </a:p>
          <a:p>
            <a:pPr>
              <a:lnSpc>
                <a:spcPct val="120000"/>
              </a:lnSpc>
              <a:buFont typeface="Wingdings"/>
              <a:buChar char="q"/>
            </a:pPr>
            <a:r>
              <a:rPr lang="pl-PL" sz="2000" dirty="0"/>
              <a:t>4 projektory krótkoogniskowe</a:t>
            </a:r>
          </a:p>
          <a:p>
            <a:pPr>
              <a:lnSpc>
                <a:spcPct val="120000"/>
              </a:lnSpc>
              <a:buFont typeface="Wingdings"/>
              <a:buChar char="q"/>
            </a:pPr>
            <a:r>
              <a:rPr lang="pl-PL" sz="2000" dirty="0"/>
              <a:t>9 radiomagnetofonów</a:t>
            </a:r>
          </a:p>
          <a:p>
            <a:pPr>
              <a:lnSpc>
                <a:spcPct val="120000"/>
              </a:lnSpc>
              <a:buFont typeface="Wingdings"/>
              <a:buChar char="q"/>
            </a:pPr>
            <a:r>
              <a:rPr lang="pl-PL" sz="2000" dirty="0" smtClean="0"/>
              <a:t>Nowe </a:t>
            </a:r>
            <a:r>
              <a:rPr lang="pl-PL" sz="2000" dirty="0"/>
              <a:t>meble w klasach, pokoju nauczycielskim, sekretariacie, bibliotece.</a:t>
            </a:r>
          </a:p>
          <a:p>
            <a:pPr>
              <a:lnSpc>
                <a:spcPct val="120000"/>
              </a:lnSpc>
              <a:buFont typeface="Wingdings"/>
              <a:buChar char="q"/>
            </a:pPr>
            <a:r>
              <a:rPr lang="pl-PL" sz="2000" dirty="0" smtClean="0"/>
              <a:t>Bardzo dobrze </a:t>
            </a:r>
            <a:r>
              <a:rPr lang="pl-PL" sz="2000" dirty="0"/>
              <a:t>wyposażona </a:t>
            </a:r>
            <a:r>
              <a:rPr lang="pl-PL" sz="2000" dirty="0" smtClean="0"/>
              <a:t>kuchnia</a:t>
            </a:r>
            <a:r>
              <a:rPr lang="pl-PL" sz="2000" dirty="0" smtClean="0"/>
              <a:t>.</a:t>
            </a:r>
            <a:endParaRPr lang="pl-PL" sz="2000" dirty="0"/>
          </a:p>
          <a:p>
            <a:pPr>
              <a:lnSpc>
                <a:spcPct val="120000"/>
              </a:lnSpc>
              <a:buFont typeface="Wingdings"/>
              <a:buChar char="q"/>
            </a:pPr>
            <a:endParaRPr lang="pl-PL" sz="2000" dirty="0"/>
          </a:p>
          <a:p>
            <a:pPr>
              <a:buFont typeface="Wingdings"/>
              <a:buChar char="q"/>
            </a:pPr>
            <a:endParaRPr lang="pl-PL" sz="2000" dirty="0"/>
          </a:p>
          <a:p>
            <a:pPr>
              <a:buFont typeface="Wingdings"/>
              <a:buChar char="q"/>
            </a:pPr>
            <a:endParaRPr lang="pl-PL" dirty="0"/>
          </a:p>
          <a:p>
            <a:pPr>
              <a:buFont typeface="Wingdings"/>
              <a:buChar char="q"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5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zawartości 5" descr="150784679_967956196943786_8787141664295799904_n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714488"/>
            <a:ext cx="1928813" cy="14462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Obraz 6" descr="warrr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285728"/>
            <a:ext cx="1619261" cy="12144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Obraz 7" descr="war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5072074"/>
            <a:ext cx="2357454" cy="13285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Obraz 8" descr="warunk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43702" y="2928934"/>
            <a:ext cx="2143140" cy="12077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Obraz 9" descr="warunki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43702" y="5143512"/>
            <a:ext cx="2214578" cy="12480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Obraz 10" descr="1613555474539 (1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 flipV="1">
            <a:off x="3929058" y="5151560"/>
            <a:ext cx="2143140" cy="11923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 descr="A picture containing floor, indoor, ceiling&#10;&#10;Description automatically generated">
            <a:extLst>
              <a:ext uri="{FF2B5EF4-FFF2-40B4-BE49-F238E27FC236}">
                <a16:creationId xmlns="" xmlns:a16="http://schemas.microsoft.com/office/drawing/2014/main" id="{DEE81940-0C4B-4B44-8190-AB1C25C2A678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8596" y="357166"/>
            <a:ext cx="2204373" cy="1071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8" descr="A picture containing text, floor, indoor&#10;&#10;Description automatically generated">
            <a:extLst>
              <a:ext uri="{FF2B5EF4-FFF2-40B4-BE49-F238E27FC236}">
                <a16:creationId xmlns="" xmlns:a16="http://schemas.microsoft.com/office/drawing/2014/main" id="{01564CA8-1F33-4FCC-8D5B-E6D43C3DF1CF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71736" y="3857628"/>
            <a:ext cx="2003256" cy="12498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Picture 9" descr="Text&#10;&#10;Description automatically generated">
            <a:extLst>
              <a:ext uri="{FF2B5EF4-FFF2-40B4-BE49-F238E27FC236}">
                <a16:creationId xmlns="" xmlns:a16="http://schemas.microsoft.com/office/drawing/2014/main" id="{2F0A2206-6F41-4F02-8A97-AAA3D9D6590A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rcRect l="18157" t="5357" r="22185" b="8928"/>
          <a:stretch>
            <a:fillRect/>
          </a:stretch>
        </p:blipFill>
        <p:spPr>
          <a:xfrm>
            <a:off x="6786578" y="1643050"/>
            <a:ext cx="1643074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Obraz 15" descr="IMG_20210218_114247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42910" y="3357562"/>
            <a:ext cx="1714512" cy="15315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Obraz 21" descr="150044179_1292035791167611_6117675060545364623_n (1)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214942" y="3643314"/>
            <a:ext cx="1714512" cy="12858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Obraz 22" descr="149531207_859239114635140_5736122173534308603_n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214678" y="214290"/>
            <a:ext cx="1785918" cy="13394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Obraz 18" descr="151971581_470171257493126_2207010260818452350_n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857620" y="1643050"/>
            <a:ext cx="1928826" cy="20955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Symbol zastępczy numeru slajdu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6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610"/>
            <a:r>
              <a:rPr lang="pl-PL" sz="2800" b="1" dirty="0"/>
              <a:t>Szkoła uczestniczy następujących projektach, programach:</a:t>
            </a:r>
            <a:endParaRPr lang="en-US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>
            <a:normAutofit fontScale="85000" lnSpcReduction="10000"/>
          </a:bodyPr>
          <a:lstStyle/>
          <a:p>
            <a:pPr algn="just">
              <a:lnSpc>
                <a:spcPct val="150000"/>
              </a:lnSpc>
              <a:buFont typeface="Wingdings"/>
              <a:buChar char="q"/>
            </a:pPr>
            <a:r>
              <a:rPr lang="pl-PL" sz="2400" dirty="0"/>
              <a:t>Program LKO Wspierania Zdolności I Talentów Uczniowskich,</a:t>
            </a:r>
            <a:endParaRPr lang="en-US" dirty="0"/>
          </a:p>
          <a:p>
            <a:pPr algn="just">
              <a:lnSpc>
                <a:spcPct val="150000"/>
              </a:lnSpc>
              <a:buFont typeface="Wingdings"/>
              <a:buChar char="q"/>
            </a:pPr>
            <a:r>
              <a:rPr lang="pl-PL" sz="2400" dirty="0"/>
              <a:t>Program Lubuskiego Kuratora Oświaty ”Wspomaganie dyrektorów szkół podstawowych w zakresie sprawowania nadzoru pedagogicznego nad procesem kształcenia  </a:t>
            </a:r>
            <a:r>
              <a:rPr lang="pl-PL" sz="2400" dirty="0" smtClean="0"/>
              <a:t> </a:t>
            </a:r>
            <a:r>
              <a:rPr lang="pl-PL" sz="2400" dirty="0"/>
              <a:t>w szkole podstawowej</a:t>
            </a:r>
            <a:r>
              <a:rPr lang="pl-PL" sz="2400" dirty="0" smtClean="0"/>
              <a:t>”,</a:t>
            </a:r>
            <a:endParaRPr lang="pl-PL" sz="2400" dirty="0"/>
          </a:p>
          <a:p>
            <a:pPr algn="just">
              <a:lnSpc>
                <a:spcPct val="150000"/>
              </a:lnSpc>
              <a:buFont typeface="Wingdings"/>
              <a:buChar char="q"/>
            </a:pPr>
            <a:r>
              <a:rPr lang="pl-PL" sz="2400" dirty="0" err="1"/>
              <a:t>Lubella</a:t>
            </a:r>
            <a:r>
              <a:rPr lang="pl-PL" sz="2400" dirty="0"/>
              <a:t> inspiruje i edukuje,</a:t>
            </a:r>
          </a:p>
          <a:p>
            <a:pPr algn="just">
              <a:lnSpc>
                <a:spcPct val="150000"/>
              </a:lnSpc>
              <a:buFont typeface="Wingdings"/>
              <a:buChar char="q"/>
            </a:pPr>
            <a:r>
              <a:rPr lang="pl-PL" sz="2400" dirty="0"/>
              <a:t>Akademia Bezpiecznego Puchatka,</a:t>
            </a:r>
          </a:p>
          <a:p>
            <a:pPr algn="just">
              <a:lnSpc>
                <a:spcPct val="150000"/>
              </a:lnSpc>
              <a:buFont typeface="Wingdings"/>
              <a:buChar char="q"/>
            </a:pPr>
            <a:r>
              <a:rPr lang="pl-PL" sz="2400" dirty="0"/>
              <a:t>Program dla szkół  AR i RW </a:t>
            </a:r>
            <a:r>
              <a:rPr lang="pl-PL" sz="2400" dirty="0" smtClean="0"/>
              <a:t>„Mleko </a:t>
            </a:r>
            <a:r>
              <a:rPr lang="pl-PL" sz="2400" dirty="0"/>
              <a:t>i warzywa w </a:t>
            </a:r>
            <a:r>
              <a:rPr lang="pl-PL" sz="2400" dirty="0" smtClean="0"/>
              <a:t>szkole”,</a:t>
            </a:r>
            <a:endParaRPr lang="pl-PL" sz="2400" dirty="0"/>
          </a:p>
          <a:p>
            <a:pPr algn="just">
              <a:lnSpc>
                <a:spcPct val="150000"/>
              </a:lnSpc>
              <a:buFont typeface="Wingdings"/>
              <a:buChar char="q"/>
            </a:pPr>
            <a:r>
              <a:rPr lang="pl-PL" sz="2400" dirty="0"/>
              <a:t>Program Szkolny Klub </a:t>
            </a:r>
            <a:r>
              <a:rPr lang="pl-PL" sz="2400" dirty="0" smtClean="0"/>
              <a:t>Sportowy</a:t>
            </a:r>
          </a:p>
          <a:p>
            <a:pPr algn="just">
              <a:lnSpc>
                <a:spcPct val="150000"/>
              </a:lnSpc>
              <a:buFont typeface="Wingdings"/>
              <a:buChar char="q"/>
            </a:pPr>
            <a:r>
              <a:rPr lang="pl-PL" sz="2400" dirty="0" smtClean="0"/>
              <a:t>Comiesięczne spotkania z muzyką - Lubuskie Biuro Koncertowe</a:t>
            </a:r>
            <a:endParaRPr lang="pl-PL" sz="24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7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/>
              <a:t>Wyniki egzaminu w roku 2018/2019 i 2019/2020</a:t>
            </a:r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501821467"/>
              </p:ext>
            </p:extLst>
          </p:nvPr>
        </p:nvGraphicFramePr>
        <p:xfrm>
          <a:off x="395536" y="1844824"/>
          <a:ext cx="8229599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8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443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37380"/>
                <a:gridCol w="102519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6581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00807"/>
              </a:tblGrid>
              <a:tr h="370840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600" dirty="0"/>
                        <a:t>Kl. VIII</a:t>
                      </a:r>
                    </a:p>
                    <a:p>
                      <a:r>
                        <a:rPr lang="pl-PL" sz="1600" dirty="0"/>
                        <a:t>Liczba</a:t>
                      </a:r>
                      <a:r>
                        <a:rPr lang="pl-PL" sz="1600" baseline="0" dirty="0"/>
                        <a:t> </a:t>
                      </a:r>
                      <a:r>
                        <a:rPr lang="pl-PL" sz="1600" dirty="0"/>
                        <a:t>uczniów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Rok</a:t>
                      </a:r>
                    </a:p>
                    <a:p>
                      <a:pPr algn="ctr"/>
                      <a:r>
                        <a:rPr lang="pl-PL" dirty="0"/>
                        <a:t>2018/ 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stanin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600" dirty="0"/>
                        <a:t>Kl. VIII</a:t>
                      </a:r>
                    </a:p>
                    <a:p>
                      <a:r>
                        <a:rPr lang="pl-PL" sz="1600" baseline="0" dirty="0"/>
                        <a:t>Liczba uczniów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Rok</a:t>
                      </a:r>
                    </a:p>
                    <a:p>
                      <a:pPr algn="ctr"/>
                      <a:r>
                        <a:rPr lang="pl-PL" dirty="0"/>
                        <a:t>2019/2020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stanin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Język polski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pl-PL" dirty="0"/>
                    </a:p>
                    <a:p>
                      <a:r>
                        <a:rPr lang="pl-PL" dirty="0"/>
                        <a:t>    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l-PL" b="0" i="0" u="none" strike="noStrike" noProof="0" dirty="0">
                          <a:latin typeface="Rockwell"/>
                        </a:rPr>
                        <a:t>65,11</a:t>
                      </a:r>
                      <a:r>
                        <a:rPr lang="pl-PL" dirty="0"/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l-PL" dirty="0" smtClean="0"/>
                        <a:t>6</a:t>
                      </a:r>
                      <a:endParaRPr lang="pl-PL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baseline="0" dirty="0"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pl-PL" sz="1600" baseline="0" dirty="0" smtClean="0"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pl-PL" sz="1800" dirty="0"/>
                        <a:t>13</a:t>
                      </a:r>
                      <a:endParaRPr lang="pl-PL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latin typeface="Arial" pitchFamily="34" charset="0"/>
                          <a:cs typeface="Arial" pitchFamily="34" charset="0"/>
                        </a:rPr>
                        <a:t>65,17%</a:t>
                      </a:r>
                      <a:endParaRPr lang="pl-PL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</a:t>
                      </a:r>
                      <a:endParaRPr lang="pl-PL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Matematyka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l-PL" b="0" i="0" u="none" strike="noStrike" noProof="0" dirty="0">
                          <a:latin typeface="Rockwell"/>
                        </a:rPr>
                        <a:t>38,33 </a:t>
                      </a:r>
                      <a:r>
                        <a:rPr lang="pl-PL" dirty="0"/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l-PL" dirty="0" smtClean="0"/>
                        <a:t>4</a:t>
                      </a:r>
                      <a:endParaRPr lang="pl-PL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45,25%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</a:t>
                      </a:r>
                      <a:endParaRPr lang="pl-PL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Język obcy- język niemiecki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l-PL" b="0" i="0" u="none" strike="noStrike" noProof="0" dirty="0">
                          <a:latin typeface="Rockwell"/>
                        </a:rPr>
                        <a:t>38,33 </a:t>
                      </a:r>
                      <a:r>
                        <a:rPr lang="pl-PL" dirty="0"/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l-PL" dirty="0" smtClean="0"/>
                        <a:t>5</a:t>
                      </a:r>
                      <a:endParaRPr lang="pl-PL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latin typeface="Arial" pitchFamily="34" charset="0"/>
                          <a:cs typeface="Arial" pitchFamily="34" charset="0"/>
                        </a:rPr>
                        <a:t>52,67%</a:t>
                      </a:r>
                      <a:endParaRPr lang="pl-PL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</a:t>
                      </a:r>
                      <a:endParaRPr lang="pl-PL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8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253536"/>
            <a:ext cx="8258204" cy="2455384"/>
          </a:xfrm>
        </p:spPr>
        <p:txBody>
          <a:bodyPr>
            <a:noAutofit/>
          </a:bodyPr>
          <a:lstStyle/>
          <a:p>
            <a:pPr algn="l">
              <a:lnSpc>
                <a:spcPct val="114000"/>
              </a:lnSpc>
            </a:pPr>
            <a:r>
              <a:rPr lang="pl-PL" sz="2400" b="1" dirty="0"/>
              <a:t>Porównanie wyników ósmoklasistów osiągniętych przez uczniów  naszej szkoły, z wynikami uczniów szkół w gminie, w powiecie, w województwie lubuskim,  w okręgu i kraju  w roku szkolnym 2019/2020</a:t>
            </a:r>
            <a:r>
              <a:rPr lang="pl-PL" sz="2400" dirty="0"/>
              <a:t/>
            </a:r>
            <a:br>
              <a:rPr lang="pl-PL" sz="2400" dirty="0"/>
            </a:br>
            <a:endParaRPr lang="pl-PL" sz="2400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357158" y="3071810"/>
          <a:ext cx="8215370" cy="30605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572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30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430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0019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0013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14300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11523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S.P.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Boczów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Gmina</a:t>
                      </a:r>
                    </a:p>
                    <a:p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Powiat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Województwo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Okręg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Kraj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922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800" dirty="0">
                          <a:latin typeface="Calibri"/>
                          <a:ea typeface="Calibri"/>
                          <a:cs typeface="Times New Roman"/>
                        </a:rPr>
                        <a:t>Język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800" dirty="0">
                          <a:latin typeface="Calibri"/>
                          <a:ea typeface="Calibri"/>
                          <a:cs typeface="Times New Roman"/>
                        </a:rPr>
                        <a:t>polski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65,17%</a:t>
                      </a:r>
                      <a:endParaRPr lang="pl-PL" sz="16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latin typeface="Arial" pitchFamily="34" charset="0"/>
                          <a:cs typeface="Arial" pitchFamily="34" charset="0"/>
                        </a:rPr>
                        <a:t>58,83%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latin typeface="Arial" pitchFamily="34" charset="0"/>
                          <a:cs typeface="Arial" pitchFamily="34" charset="0"/>
                        </a:rPr>
                        <a:t>54,88%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latin typeface="Arial" pitchFamily="34" charset="0"/>
                          <a:cs typeface="Arial" pitchFamily="34" charset="0"/>
                        </a:rPr>
                        <a:t>56,44%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latin typeface="Arial" pitchFamily="34" charset="0"/>
                          <a:cs typeface="Arial" pitchFamily="34" charset="0"/>
                        </a:rPr>
                        <a:t>56,40%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latin typeface="Arial" pitchFamily="34" charset="0"/>
                          <a:cs typeface="Arial" pitchFamily="34" charset="0"/>
                        </a:rPr>
                        <a:t>59%</a:t>
                      </a:r>
                      <a:endParaRPr lang="pl-PL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49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800" dirty="0">
                          <a:latin typeface="Calibri"/>
                          <a:ea typeface="Calibri"/>
                          <a:cs typeface="Times New Roman"/>
                        </a:rPr>
                        <a:t>Matematyka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45,25%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solidFill>
                            <a:srgbClr val="00B0F0"/>
                          </a:solidFill>
                          <a:latin typeface="Arial" pitchFamily="34" charset="0"/>
                          <a:cs typeface="Arial" pitchFamily="34" charset="0"/>
                        </a:rPr>
                        <a:t>48,16%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latin typeface="Arial" pitchFamily="34" charset="0"/>
                          <a:cs typeface="Arial" pitchFamily="34" charset="0"/>
                        </a:rPr>
                        <a:t>39,00%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latin typeface="Arial" pitchFamily="34" charset="0"/>
                          <a:cs typeface="Arial" pitchFamily="34" charset="0"/>
                        </a:rPr>
                        <a:t>41,93%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latin typeface="Arial" pitchFamily="34" charset="0"/>
                          <a:cs typeface="Arial" pitchFamily="34" charset="0"/>
                        </a:rPr>
                        <a:t>43,34%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46 %</a:t>
                      </a:r>
                      <a:endParaRPr lang="pl-PL" sz="16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849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800" dirty="0">
                          <a:latin typeface="Calibri"/>
                          <a:ea typeface="Calibri"/>
                          <a:cs typeface="Times New Roman"/>
                        </a:rPr>
                        <a:t>Język niemiecki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52,67%</a:t>
                      </a:r>
                      <a:endParaRPr lang="pl-PL" sz="16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latin typeface="Arial" pitchFamily="34" charset="0"/>
                          <a:cs typeface="Arial" pitchFamily="34" charset="0"/>
                        </a:rPr>
                        <a:t>52,59%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latin typeface="Arial" pitchFamily="34" charset="0"/>
                          <a:cs typeface="Arial" pitchFamily="34" charset="0"/>
                        </a:rPr>
                        <a:t>44,62%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latin typeface="Arial" pitchFamily="34" charset="0"/>
                          <a:cs typeface="Arial" pitchFamily="34" charset="0"/>
                        </a:rPr>
                        <a:t>42,86 %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latin typeface="Arial" pitchFamily="34" charset="0"/>
                          <a:cs typeface="Arial" pitchFamily="34" charset="0"/>
                        </a:rPr>
                        <a:t>41,64%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latin typeface="Arial" pitchFamily="34" charset="0"/>
                          <a:cs typeface="Arial" pitchFamily="34" charset="0"/>
                        </a:rPr>
                        <a:t>45%</a:t>
                      </a:r>
                      <a:endParaRPr lang="pl-PL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7055D-35FD-431C-8F31-DC8F6AD307AC}" type="slidenum">
              <a:rPr lang="pl-PL" smtClean="0"/>
              <a:pPr/>
              <a:t>9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dlewnia metali">
  <a:themeElements>
    <a:clrScheme name="Odlewnia metali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dlewnia metali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dlewnia metali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2215</TotalTime>
  <Words>797</Words>
  <Application>Microsoft Office PowerPoint</Application>
  <PresentationFormat>Pokaz na ekranie (4:3)</PresentationFormat>
  <Paragraphs>265</Paragraphs>
  <Slides>29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29</vt:i4>
      </vt:variant>
    </vt:vector>
  </HeadingPairs>
  <TitlesOfParts>
    <vt:vector size="30" baseType="lpstr">
      <vt:lpstr>Odlewnia metali</vt:lpstr>
      <vt:lpstr>Szkoła Podstawowa</vt:lpstr>
      <vt:lpstr>Slajd 2</vt:lpstr>
      <vt:lpstr>Nasza szkoła </vt:lpstr>
      <vt:lpstr> Uczniowie  naszej szkoły:</vt:lpstr>
      <vt:lpstr>Warunki nauki:</vt:lpstr>
      <vt:lpstr>Slajd 6</vt:lpstr>
      <vt:lpstr>Szkoła uczestniczy następujących projektach, programach:</vt:lpstr>
      <vt:lpstr>Wyniki egzaminu w roku 2018/2019 i 2019/2020</vt:lpstr>
      <vt:lpstr>Porównanie wyników ósmoklasistów osiągniętych przez uczniów  naszej szkoły, z wynikami uczniów szkół w gminie, w powiecie, w województwie lubuskim,  w okręgu i kraju  w roku szkolnym 2019/2020 </vt:lpstr>
      <vt:lpstr>1.Integralne działania nauczycieli, uczniów, rodziców, które wpłynęły na wzrost wyników egzaminacyjnych:</vt:lpstr>
      <vt:lpstr>Współpraca z patronami szkoły:</vt:lpstr>
      <vt:lpstr>2.Integralne działania nauczycieli, uczniów, rodziców, które wpłynęły na wzrost wyników egzaminacyjnych</vt:lpstr>
      <vt:lpstr>Działania dyrektora, które zmobilizowały nauczycieli do pracy:</vt:lpstr>
      <vt:lpstr>Działania dyrektora szkoły w ramach wewnętrznego nadzoru:</vt:lpstr>
      <vt:lpstr>Slajd 15</vt:lpstr>
      <vt:lpstr>Współpraca z rodzicami:</vt:lpstr>
      <vt:lpstr>Slajd 17</vt:lpstr>
      <vt:lpstr>Formy wsparcia zastosowane dla ósmoklasistów:</vt:lpstr>
      <vt:lpstr>Działania podjęte przez szkolnego pedagoga oraz psychologa:</vt:lpstr>
      <vt:lpstr>Działania nauczycieli języka polskiego, matematyki i języka niemieckiego:  1</vt:lpstr>
      <vt:lpstr>Slajd 21</vt:lpstr>
      <vt:lpstr>Slajd 22</vt:lpstr>
      <vt:lpstr>Działania podjęte przez nauczyciela języka polskiego- opiekuna  Grupy Teatralnej.</vt:lpstr>
      <vt:lpstr>„Mały książę”</vt:lpstr>
      <vt:lpstr>„Balladyna”</vt:lpstr>
      <vt:lpstr> „Spór o mur”</vt:lpstr>
      <vt:lpstr>Działania nauczyciela matematyki</vt:lpstr>
      <vt:lpstr>Działania nauczyciela języka niemieckiego</vt:lpstr>
      <vt:lpstr>Istota sukcesu osiągniętego  w 2020 roku: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Szkoła Podstawowa</dc:title>
  <dc:creator>dell</dc:creator>
  <cp:lastModifiedBy>Windows User</cp:lastModifiedBy>
  <cp:revision>807</cp:revision>
  <dcterms:created xsi:type="dcterms:W3CDTF">2021-02-04T20:12:38Z</dcterms:created>
  <dcterms:modified xsi:type="dcterms:W3CDTF">2021-02-23T12:17:22Z</dcterms:modified>
</cp:coreProperties>
</file>