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notesSlides/notesSlide4.xml" ContentType="application/vnd.openxmlformats-officedocument.presentationml.notesSlid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5"/>
  </p:notesMasterIdLst>
  <p:sldIdLst>
    <p:sldId id="256" r:id="rId2"/>
    <p:sldId id="260" r:id="rId3"/>
    <p:sldId id="299" r:id="rId4"/>
    <p:sldId id="301" r:id="rId5"/>
    <p:sldId id="284" r:id="rId6"/>
    <p:sldId id="287" r:id="rId7"/>
    <p:sldId id="288" r:id="rId8"/>
    <p:sldId id="305" r:id="rId9"/>
    <p:sldId id="303" r:id="rId10"/>
    <p:sldId id="291" r:id="rId11"/>
    <p:sldId id="293" r:id="rId12"/>
    <p:sldId id="307" r:id="rId13"/>
    <p:sldId id="278" r:id="rId1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 pośredni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8799B23B-EC83-4686-B30A-512413B5E67A}" styleName="Styl jasny 3 — Ak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306799F8-075E-4A3A-A7F6-7FBC6576F1A4}" styleName="Styl z motywem 2 — Akcent 3">
    <a:tblBg>
      <a:fillRef idx="3">
        <a:schemeClr val="accent3"/>
      </a:fillRef>
      <a:effectRef idx="3">
        <a:schemeClr val="accent3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3">
                <a:tint val="50000"/>
              </a:schemeClr>
            </a:lnRef>
          </a:left>
          <a:right>
            <a:lnRef idx="1">
              <a:schemeClr val="accent3">
                <a:tint val="50000"/>
              </a:schemeClr>
            </a:lnRef>
          </a:right>
          <a:top>
            <a:lnRef idx="1">
              <a:schemeClr val="accent3">
                <a:tint val="50000"/>
              </a:schemeClr>
            </a:lnRef>
          </a:top>
          <a:bottom>
            <a:lnRef idx="1">
              <a:schemeClr val="accent3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69C7853C-536D-4A76-A0AE-DD22124D55A5}" styleName="Styl z motywem 1 — Ak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F5AB1C69-6EDB-4FF4-983F-18BD219EF322}" styleName="Styl pośredni 2 — Ak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070" autoAdjust="0"/>
  </p:normalViewPr>
  <p:slideViewPr>
    <p:cSldViewPr snapToGrid="0">
      <p:cViewPr varScale="1">
        <p:scale>
          <a:sx n="110" d="100"/>
          <a:sy n="110" d="100"/>
        </p:scale>
        <p:origin x="1566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Arkusz_programu_Microsoft_Excel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Arkusz_programu_Microsoft_Excel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l-P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  <a:sp3d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l-PL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wiek!$A$14:$A$20</c:f>
              <c:strCache>
                <c:ptCount val="7"/>
                <c:pt idx="0">
                  <c:v> 10-19 lat</c:v>
                </c:pt>
                <c:pt idx="1">
                  <c:v>20-29 lat</c:v>
                </c:pt>
                <c:pt idx="2">
                  <c:v>30-39 lat</c:v>
                </c:pt>
                <c:pt idx="3">
                  <c:v>40-49 lat</c:v>
                </c:pt>
                <c:pt idx="4">
                  <c:v>50-59 lat</c:v>
                </c:pt>
                <c:pt idx="5">
                  <c:v>60-69 lat</c:v>
                </c:pt>
                <c:pt idx="6">
                  <c:v>70 lat                i więcej</c:v>
                </c:pt>
              </c:strCache>
            </c:strRef>
          </c:cat>
          <c:val>
            <c:numRef>
              <c:f>wiek!$B$14:$B$20</c:f>
              <c:numCache>
                <c:formatCode>0.00%;\-0.00%;0.00%</c:formatCode>
                <c:ptCount val="7"/>
                <c:pt idx="0">
                  <c:v>0.21273607142513501</c:v>
                </c:pt>
                <c:pt idx="1">
                  <c:v>0.38045264997491002</c:v>
                </c:pt>
                <c:pt idx="2">
                  <c:v>0.41829420123998601</c:v>
                </c:pt>
                <c:pt idx="3">
                  <c:v>0.55673428752440401</c:v>
                </c:pt>
                <c:pt idx="4">
                  <c:v>0.61796066994276699</c:v>
                </c:pt>
                <c:pt idx="5">
                  <c:v>0.70351825009882696</c:v>
                </c:pt>
                <c:pt idx="6">
                  <c:v>0.80771833015543903</c:v>
                </c:pt>
              </c:numCache>
            </c:numRef>
          </c:val>
          <c:extLst>
            <c:ext xmlns:c15="http://schemas.microsoft.com/office/drawing/2012/chart" uri="{02D57815-91ED-43cb-92C2-25804820EDAC}">
              <c15:filteredSeriesTitle>
                <c15:tx>
                  <c:strRef>
                    <c:extLst>
                      <c:ext uri="{02D57815-91ED-43cb-92C2-25804820EDAC}">
                        <c15:formulaRef>
                          <c15:sqref>wiek!$B$13</c15:sqref>
                        </c15:formulaRef>
                      </c:ext>
                    </c:extLst>
                    <c:strCache>
                      <c:ptCount val="1"/>
                      <c:pt idx="0">
                        <c:v>% zaszczepionych</c:v>
                      </c:pt>
                    </c:strCache>
                  </c:strRef>
                </c15:tx>
              </c15:filteredSeriesTitle>
            </c:ext>
            <c:ext xmlns:c16="http://schemas.microsoft.com/office/drawing/2014/chart" uri="{C3380CC4-5D6E-409C-BE32-E72D297353CC}">
              <c16:uniqueId val="{00000000-112E-4175-81F9-B7ADB8C93DD1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357886976"/>
        <c:axId val="357891552"/>
        <c:axId val="0"/>
      </c:bar3DChart>
      <c:catAx>
        <c:axId val="35788697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357891552"/>
        <c:crosses val="autoZero"/>
        <c:auto val="1"/>
        <c:lblAlgn val="ctr"/>
        <c:lblOffset val="100"/>
        <c:noMultiLvlLbl val="0"/>
      </c:catAx>
      <c:valAx>
        <c:axId val="35789155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35788697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pl-PL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l-PL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depthPercent val="100"/>
      <c:rAngAx val="1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powiat!$B$19</c:f>
              <c:strCache>
                <c:ptCount val="1"/>
                <c:pt idx="0">
                  <c:v>% zaszczepionych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  <a:sp3d/>
          </c:spPr>
          <c:invertIfNegative val="0"/>
          <c:dLbls>
            <c:dLbl>
              <c:idx val="1"/>
              <c:layout>
                <c:manualLayout>
                  <c:x val="-3.504161191414805E-3"/>
                  <c:y val="0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714F-49F3-9C5B-90098AFB3FA2}"/>
                </c:ext>
              </c:extLst>
            </c:dLbl>
            <c:dLbl>
              <c:idx val="2"/>
              <c:layout>
                <c:manualLayout>
                  <c:x val="0"/>
                  <c:y val="-2.441504812840392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714F-49F3-9C5B-90098AFB3FA2}"/>
                </c:ext>
              </c:extLst>
            </c:dLbl>
            <c:dLbl>
              <c:idx val="4"/>
              <c:layout>
                <c:manualLayout>
                  <c:x val="0"/>
                  <c:y val="-2.712783125378214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714F-49F3-9C5B-90098AFB3FA2}"/>
                </c:ext>
              </c:extLst>
            </c:dLbl>
            <c:dLbl>
              <c:idx val="6"/>
              <c:layout>
                <c:manualLayout>
                  <c:x val="1.7520805957074025E-3"/>
                  <c:y val="-2.441504812840392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714F-49F3-9C5B-90098AFB3FA2}"/>
                </c:ext>
              </c:extLst>
            </c:dLbl>
            <c:dLbl>
              <c:idx val="8"/>
              <c:layout>
                <c:manualLayout>
                  <c:x val="-6.4242213044410998E-17"/>
                  <c:y val="-2.984061437916037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714F-49F3-9C5B-90098AFB3FA2}"/>
                </c:ext>
              </c:extLst>
            </c:dLbl>
            <c:dLbl>
              <c:idx val="10"/>
              <c:layout>
                <c:manualLayout>
                  <c:x val="-1.7520805957074025E-3"/>
                  <c:y val="-2.712783125378215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714F-49F3-9C5B-90098AFB3FA2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000" b="1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pl-PL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powiat!$A$20:$A$33</c:f>
              <c:strCache>
                <c:ptCount val="14"/>
                <c:pt idx="0">
                  <c:v>WSCHOWSKI</c:v>
                </c:pt>
                <c:pt idx="1">
                  <c:v>GORZOWSKI</c:v>
                </c:pt>
                <c:pt idx="2">
                  <c:v>SULĘCIŃSKI</c:v>
                </c:pt>
                <c:pt idx="3">
                  <c:v>ŻAGAŃSKI</c:v>
                </c:pt>
                <c:pt idx="4">
                  <c:v>NOWOSOLSKI</c:v>
                </c:pt>
                <c:pt idx="5">
                  <c:v>ŻARSKI</c:v>
                </c:pt>
                <c:pt idx="6">
                  <c:v>KROŚNIEŃSKI</c:v>
                </c:pt>
                <c:pt idx="7">
                  <c:v>STRZELECKO-DREZDENECKI</c:v>
                </c:pt>
                <c:pt idx="8">
                  <c:v>SŁUBICKI</c:v>
                </c:pt>
                <c:pt idx="9">
                  <c:v>ŚWIEBODZIŃSKI</c:v>
                </c:pt>
                <c:pt idx="10">
                  <c:v>ZIELONOGÓRSKI</c:v>
                </c:pt>
                <c:pt idx="11">
                  <c:v>MIĘDZYRZECKI</c:v>
                </c:pt>
                <c:pt idx="12">
                  <c:v>GORZÓW WIELKOPOLSKI</c:v>
                </c:pt>
                <c:pt idx="13">
                  <c:v>ZIELONA GÓRA</c:v>
                </c:pt>
              </c:strCache>
            </c:strRef>
          </c:cat>
          <c:val>
            <c:numRef>
              <c:f>powiat!$B$20:$B$33</c:f>
              <c:numCache>
                <c:formatCode>0.00%;\-0.00%;0.00%</c:formatCode>
                <c:ptCount val="14"/>
                <c:pt idx="0">
                  <c:v>0.41180431460906902</c:v>
                </c:pt>
                <c:pt idx="1">
                  <c:v>0.44756608706478002</c:v>
                </c:pt>
                <c:pt idx="2">
                  <c:v>0.45737142857142898</c:v>
                </c:pt>
                <c:pt idx="3">
                  <c:v>0.45772124686492299</c:v>
                </c:pt>
                <c:pt idx="4">
                  <c:v>0.46163087725846502</c:v>
                </c:pt>
                <c:pt idx="5">
                  <c:v>0.46454209152929599</c:v>
                </c:pt>
                <c:pt idx="6">
                  <c:v>0.46957764020660098</c:v>
                </c:pt>
                <c:pt idx="7">
                  <c:v>0.47074309454762298</c:v>
                </c:pt>
                <c:pt idx="8">
                  <c:v>0.47908145875937302</c:v>
                </c:pt>
                <c:pt idx="9">
                  <c:v>0.48341138328530298</c:v>
                </c:pt>
                <c:pt idx="10">
                  <c:v>0.48827190675670301</c:v>
                </c:pt>
                <c:pt idx="11">
                  <c:v>0.48863397548161103</c:v>
                </c:pt>
                <c:pt idx="12">
                  <c:v>0.50776986515918998</c:v>
                </c:pt>
                <c:pt idx="13">
                  <c:v>0.54544615734037405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6-714F-49F3-9C5B-90098AFB3FA2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150"/>
        <c:shape val="box"/>
        <c:axId val="2129949680"/>
        <c:axId val="2129952176"/>
        <c:axId val="0"/>
      </c:bar3DChart>
      <c:catAx>
        <c:axId val="21299496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2129952176"/>
        <c:crosses val="autoZero"/>
        <c:auto val="1"/>
        <c:lblAlgn val="ctr"/>
        <c:lblOffset val="100"/>
        <c:noMultiLvlLbl val="0"/>
      </c:catAx>
      <c:valAx>
        <c:axId val="212995217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0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pl-PL"/>
          </a:p>
        </c:txPr>
        <c:crossAx val="212994968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pl-PL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8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34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600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lt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7D1EDC-8BE3-424B-AB8E-8015088D3964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4" name="Symbol zastępczy obrazu slajdu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l-PL"/>
          </a:p>
        </p:txBody>
      </p:sp>
      <p:sp>
        <p:nvSpPr>
          <p:cNvPr id="5" name="Symbol zastępczy notatek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ED24053-AB01-4D6D-84D0-E1E390E730AE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909781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C1E0CC5A-1F49-43DF-B7DE-24BE0DD0F870}" type="slidenum">
              <a:rPr lang="pl-PL" altLang="pl-PL" smtClean="0"/>
              <a:pPr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pl-PL" altLang="pl-PL" smtClean="0"/>
          </a:p>
        </p:txBody>
      </p:sp>
      <p:sp>
        <p:nvSpPr>
          <p:cNvPr id="5123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1371600" y="1143000"/>
            <a:ext cx="41148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124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pl-PL" altLang="pl-PL" smtClean="0"/>
          </a:p>
        </p:txBody>
      </p:sp>
    </p:spTree>
    <p:extLst>
      <p:ext uri="{BB962C8B-B14F-4D97-AF65-F5344CB8AC3E}">
        <p14:creationId xmlns:p14="http://schemas.microsoft.com/office/powerpoint/2010/main" val="52837585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10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47671408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11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03676830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12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9677352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13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4522773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2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4280718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3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01378656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4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91579345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5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36415123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6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3607262356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7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19806794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8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102389907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obrazu slajdu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Symbol zastępczy notatek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F25BB5D2-A2F8-477B-B1CA-F5259092D258}" type="slidenum">
              <a:rPr lang="pl-PL" altLang="pl-PL" smtClean="0"/>
              <a:pPr>
                <a:defRPr/>
              </a:pPr>
              <a:t>9</a:t>
            </a:fld>
            <a:endParaRPr lang="pl-PL" altLang="pl-PL"/>
          </a:p>
        </p:txBody>
      </p:sp>
    </p:spTree>
    <p:extLst>
      <p:ext uri="{BB962C8B-B14F-4D97-AF65-F5344CB8AC3E}">
        <p14:creationId xmlns:p14="http://schemas.microsoft.com/office/powerpoint/2010/main" val="73292370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 smtClean="0"/>
              <a:t>Kliknij, aby edytować styl wzorca podtytułu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582274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649691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019740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73537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708763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500211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4503183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206166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1927765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130938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 smtClean="0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Edytuj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8803940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Edytuj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D6460A-46FB-405A-A38C-278B96B22C7E}" type="datetimeFigureOut">
              <a:rPr lang="pl-PL" smtClean="0"/>
              <a:t>2021-08-30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72F3F1-528F-4212-B7FE-8BECE0D156BB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6595332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s://szczepienia.pzh.gov.pl/" TargetMode="Externa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vaccination-info.eu/pl?fbclid=IwAR04VBI7NzIFAHRppffRIVtC1WyX1vr9a-bJ9-QfVkjyxEol9xUwc9G9J_k" TargetMode="Externa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www.gov.pl/web/szczepimysie/pe&#322;nomocnicy-wojewodow-do-spraw-szczepien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nfz-zielonagora.pl/" TargetMode="Externa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pole tekstowe 4"/>
          <p:cNvSpPr txBox="1">
            <a:spLocks noChangeArrowheads="1"/>
          </p:cNvSpPr>
          <p:nvPr/>
        </p:nvSpPr>
        <p:spPr bwMode="auto">
          <a:xfrm>
            <a:off x="2339978" y="6210300"/>
            <a:ext cx="4786313" cy="40011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 algn="ctr" eaLnBrk="1" hangingPunct="1"/>
            <a:r>
              <a:rPr lang="pl-PL" altLang="pl-PL" sz="2000" dirty="0" smtClean="0">
                <a:latin typeface="Arial Narrow" panose="020B0606020202030204" pitchFamily="34" charset="0"/>
              </a:rPr>
              <a:t>  sierpień 2021 </a:t>
            </a:r>
            <a:endParaRPr lang="pl-PL" altLang="pl-PL" sz="2000" dirty="0">
              <a:latin typeface="Arial Narrow" panose="020B0606020202030204" pitchFamily="34" charset="0"/>
            </a:endParaRPr>
          </a:p>
        </p:txBody>
      </p:sp>
      <p:sp>
        <p:nvSpPr>
          <p:cNvPr id="7" name="Tytuł 5"/>
          <p:cNvSpPr txBox="1">
            <a:spLocks/>
          </p:cNvSpPr>
          <p:nvPr/>
        </p:nvSpPr>
        <p:spPr>
          <a:xfrm>
            <a:off x="250829" y="2205039"/>
            <a:ext cx="8785225" cy="1295400"/>
          </a:xfrm>
          <a:prstGeom prst="rect">
            <a:avLst/>
          </a:prstGeom>
        </p:spPr>
        <p:txBody>
          <a:bodyPr anchor="b"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 rtl="0" eaLnBrk="0" fontAlgn="base" hangingPunct="0">
              <a:spcBef>
                <a:spcPct val="0"/>
              </a:spcBef>
              <a:spcAft>
                <a:spcPct val="0"/>
              </a:spcAft>
              <a:defRPr sz="4800" b="1" kern="1200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  <a:lvl2pPr algn="l" rtl="0" eaLnBrk="0" fontAlgn="base" hangingPunct="0">
              <a:spcBef>
                <a:spcPct val="0"/>
              </a:spcBef>
              <a:spcAft>
                <a:spcPct val="0"/>
              </a:spcAft>
              <a:defRPr sz="4100" b="1">
                <a:solidFill>
                  <a:schemeClr val="tx2"/>
                </a:solidFill>
                <a:latin typeface="Lucida Sans Unicode" pitchFamily="34" charset="0"/>
              </a:defRPr>
            </a:lvl2pPr>
            <a:lvl3pPr algn="l" rtl="0" eaLnBrk="0" fontAlgn="base" hangingPunct="0">
              <a:spcBef>
                <a:spcPct val="0"/>
              </a:spcBef>
              <a:spcAft>
                <a:spcPct val="0"/>
              </a:spcAft>
              <a:defRPr sz="4100" b="1">
                <a:solidFill>
                  <a:schemeClr val="tx2"/>
                </a:solidFill>
                <a:latin typeface="Lucida Sans Unicode" pitchFamily="34" charset="0"/>
              </a:defRPr>
            </a:lvl3pPr>
            <a:lvl4pPr algn="l" rtl="0" eaLnBrk="0" fontAlgn="base" hangingPunct="0">
              <a:spcBef>
                <a:spcPct val="0"/>
              </a:spcBef>
              <a:spcAft>
                <a:spcPct val="0"/>
              </a:spcAft>
              <a:defRPr sz="4100" b="1">
                <a:solidFill>
                  <a:schemeClr val="tx2"/>
                </a:solidFill>
                <a:latin typeface="Lucida Sans Unicode" pitchFamily="34" charset="0"/>
              </a:defRPr>
            </a:lvl4pPr>
            <a:lvl5pPr algn="l" rtl="0" eaLnBrk="0" fontAlgn="base" hangingPunct="0">
              <a:spcBef>
                <a:spcPct val="0"/>
              </a:spcBef>
              <a:spcAft>
                <a:spcPct val="0"/>
              </a:spcAft>
              <a:defRPr sz="4100" b="1">
                <a:solidFill>
                  <a:schemeClr val="tx2"/>
                </a:solidFill>
                <a:latin typeface="Lucida Sans Unicode" pitchFamily="34" charset="0"/>
              </a:defRPr>
            </a:lvl5pPr>
            <a:lvl6pPr marL="457200" algn="l" rtl="0" fontAlgn="base">
              <a:spcBef>
                <a:spcPct val="0"/>
              </a:spcBef>
              <a:spcAft>
                <a:spcPct val="0"/>
              </a:spcAft>
              <a:defRPr sz="4100" b="1">
                <a:solidFill>
                  <a:schemeClr val="tx2"/>
                </a:solidFill>
                <a:latin typeface="Lucida Sans Unicode" pitchFamily="34" charset="0"/>
              </a:defRPr>
            </a:lvl6pPr>
            <a:lvl7pPr marL="914400" algn="l" rtl="0" fontAlgn="base">
              <a:spcBef>
                <a:spcPct val="0"/>
              </a:spcBef>
              <a:spcAft>
                <a:spcPct val="0"/>
              </a:spcAft>
              <a:defRPr sz="4100" b="1">
                <a:solidFill>
                  <a:schemeClr val="tx2"/>
                </a:solidFill>
                <a:latin typeface="Lucida Sans Unicode" pitchFamily="34" charset="0"/>
              </a:defRPr>
            </a:lvl7pPr>
            <a:lvl8pPr marL="1371600" algn="l" rtl="0" fontAlgn="base">
              <a:spcBef>
                <a:spcPct val="0"/>
              </a:spcBef>
              <a:spcAft>
                <a:spcPct val="0"/>
              </a:spcAft>
              <a:defRPr sz="4100" b="1">
                <a:solidFill>
                  <a:schemeClr val="tx2"/>
                </a:solidFill>
                <a:latin typeface="Lucida Sans Unicode" pitchFamily="34" charset="0"/>
              </a:defRPr>
            </a:lvl8pPr>
            <a:lvl9pPr marL="1828800" algn="l" rtl="0" fontAlgn="base">
              <a:spcBef>
                <a:spcPct val="0"/>
              </a:spcBef>
              <a:spcAft>
                <a:spcPct val="0"/>
              </a:spcAft>
              <a:defRPr sz="4100" b="1">
                <a:solidFill>
                  <a:schemeClr val="tx2"/>
                </a:solidFill>
                <a:latin typeface="Lucida Sans Unicode" pitchFamily="34" charset="0"/>
              </a:defRPr>
            </a:lvl9pPr>
            <a:extLst/>
          </a:lstStyle>
          <a:p>
            <a:pPr algn="ctr" eaLnBrk="1" fontAlgn="auto" hangingPunct="1">
              <a:spcAft>
                <a:spcPts val="0"/>
              </a:spcAft>
              <a:defRPr/>
            </a:pPr>
            <a:endParaRPr lang="pl-PL" sz="3200" dirty="0"/>
          </a:p>
        </p:txBody>
      </p:sp>
      <p:sp>
        <p:nvSpPr>
          <p:cNvPr id="4101" name="Rectangle 4"/>
          <p:cNvSpPr>
            <a:spLocks noGrp="1" noChangeArrowheads="1"/>
          </p:cNvSpPr>
          <p:nvPr>
            <p:ph type="ctrTitle"/>
          </p:nvPr>
        </p:nvSpPr>
        <p:spPr>
          <a:xfrm>
            <a:off x="611985" y="2388085"/>
            <a:ext cx="7848600" cy="1871663"/>
          </a:xfrm>
        </p:spPr>
        <p:txBody>
          <a:bodyPr>
            <a:normAutofit/>
          </a:bodyPr>
          <a:lstStyle/>
          <a:p>
            <a:r>
              <a:rPr lang="pl-PL" altLang="pl-PL" sz="4000" dirty="0" smtClean="0">
                <a:latin typeface="Arial Narrow" panose="020B0606020202030204" pitchFamily="34" charset="0"/>
              </a:rPr>
              <a:t>Szczepienia COVID-19 </a:t>
            </a:r>
            <a:br>
              <a:rPr lang="pl-PL" altLang="pl-PL" sz="4000" dirty="0" smtClean="0">
                <a:latin typeface="Arial Narrow" panose="020B0606020202030204" pitchFamily="34" charset="0"/>
              </a:rPr>
            </a:br>
            <a:r>
              <a:rPr lang="pl-PL" altLang="pl-PL" sz="4000" dirty="0" smtClean="0">
                <a:latin typeface="Arial Narrow" panose="020B0606020202030204" pitchFamily="34" charset="0"/>
              </a:rPr>
              <a:t>na terenie woj. lubuskiego</a:t>
            </a:r>
            <a:r>
              <a:rPr lang="pl-PL" altLang="pl-PL" sz="4000" dirty="0">
                <a:latin typeface="Arial Narrow" panose="020B0606020202030204" pitchFamily="34" charset="0"/>
              </a:rPr>
              <a:t/>
            </a:r>
            <a:br>
              <a:rPr lang="pl-PL" altLang="pl-PL" sz="4000" dirty="0">
                <a:latin typeface="Arial Narrow" panose="020B0606020202030204" pitchFamily="34" charset="0"/>
              </a:rPr>
            </a:br>
            <a:endParaRPr lang="pl-PL" altLang="pl-PL" sz="4000" b="1" dirty="0">
              <a:latin typeface="Arial Narrow" panose="020B0606020202030204" pitchFamily="34" charset="0"/>
            </a:endParaRPr>
          </a:p>
        </p:txBody>
      </p:sp>
      <p:cxnSp>
        <p:nvCxnSpPr>
          <p:cNvPr id="6" name="Łącznik prosty 5"/>
          <p:cNvCxnSpPr/>
          <p:nvPr/>
        </p:nvCxnSpPr>
        <p:spPr>
          <a:xfrm>
            <a:off x="755654" y="1357313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</p:spTree>
    <p:extLst>
      <p:ext uri="{BB962C8B-B14F-4D97-AF65-F5344CB8AC3E}">
        <p14:creationId xmlns:p14="http://schemas.microsoft.com/office/powerpoint/2010/main" val="889679597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3" y="1344200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958787" y="2073551"/>
            <a:ext cx="7358129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endParaRPr lang="pl-PL" dirty="0" smtClean="0"/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pl-PL" dirty="0" smtClean="0"/>
              <a:t>Podczas szczepień uczniów zarówno na terenie szkoły, jak i w punkcie szczepień mogą również zaszczepić się </a:t>
            </a:r>
            <a:r>
              <a:rPr lang="pl-PL" b="1" dirty="0" smtClean="0"/>
              <a:t>nauczyciele</a:t>
            </a:r>
            <a:r>
              <a:rPr lang="pl-PL" dirty="0" smtClean="0"/>
              <a:t> oraz </a:t>
            </a:r>
            <a:r>
              <a:rPr lang="pl-PL" b="1" dirty="0" smtClean="0"/>
              <a:t>najbliższa rodzina ucznia</a:t>
            </a:r>
            <a:r>
              <a:rPr lang="pl-PL" dirty="0" smtClean="0"/>
              <a:t> (po ustaleniu z dyrektorem szkoły lub punktem szczepień).</a:t>
            </a:r>
          </a:p>
          <a:p>
            <a:endParaRPr lang="pl-PL" dirty="0" smtClean="0"/>
          </a:p>
          <a:p>
            <a:endParaRPr lang="pl-PL" dirty="0"/>
          </a:p>
          <a:p>
            <a:endParaRPr lang="pl-PL" dirty="0" smtClean="0"/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pl-PL" dirty="0" smtClean="0"/>
              <a:t>Osoby chętne do zaszczepienia podczas akcji szczepień organizowanej przez szkołę muszą posiadać ważne skierowanie oraz wypełnić kwestionariusz wstępnego wywiadu przed szczepieniem dla dorosłych.</a:t>
            </a:r>
          </a:p>
          <a:p>
            <a:endParaRPr lang="pl-PL" dirty="0" smtClean="0"/>
          </a:p>
        </p:txBody>
      </p:sp>
      <p:sp>
        <p:nvSpPr>
          <p:cNvPr id="7" name="pole tekstowe 6"/>
          <p:cNvSpPr txBox="1"/>
          <p:nvPr/>
        </p:nvSpPr>
        <p:spPr>
          <a:xfrm>
            <a:off x="1979615" y="573581"/>
            <a:ext cx="63088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000" dirty="0" smtClean="0">
                <a:latin typeface="Arial Narrow" panose="020B0606020202030204" pitchFamily="34" charset="0"/>
              </a:rPr>
              <a:t>Dodatkowe informacje</a:t>
            </a:r>
            <a:r>
              <a:rPr lang="pl-PL" sz="1600" dirty="0" smtClean="0">
                <a:latin typeface="Arial Narrow" panose="020B0606020202030204" pitchFamily="34" charset="0"/>
              </a:rPr>
              <a:t/>
            </a:r>
            <a:br>
              <a:rPr lang="pl-PL" sz="1600" dirty="0" smtClean="0">
                <a:latin typeface="Arial Narrow" panose="020B0606020202030204" pitchFamily="34" charset="0"/>
              </a:rPr>
            </a:br>
            <a:endParaRPr lang="pl-PL" sz="16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038754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640243" y="509492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3" y="1592775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958787" y="2102682"/>
            <a:ext cx="7358129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endParaRPr lang="pl-PL" dirty="0" smtClean="0"/>
          </a:p>
          <a:p>
            <a:pPr marL="342900" indent="-342900" algn="just">
              <a:buFont typeface="+mj-lt"/>
              <a:buAutoNum type="arabicPeriod"/>
            </a:pPr>
            <a:r>
              <a:rPr lang="pl-PL" dirty="0" smtClean="0"/>
              <a:t>Szczepienia są jednym z najbardziej skutecznych i efektywnych działań profilaktycznych w zapobieganiu oraz zwalczaniu chorób zakaźnych </a:t>
            </a:r>
            <a:br>
              <a:rPr lang="pl-PL" dirty="0" smtClean="0"/>
            </a:br>
            <a:r>
              <a:rPr lang="pl-PL" dirty="0" smtClean="0"/>
              <a:t>na świecie.</a:t>
            </a:r>
          </a:p>
          <a:p>
            <a:pPr marL="342900" indent="-342900" algn="just">
              <a:buFont typeface="+mj-lt"/>
              <a:buAutoNum type="arabicPeriod"/>
            </a:pPr>
            <a:endParaRPr lang="pl-PL" dirty="0" smtClean="0"/>
          </a:p>
          <a:p>
            <a:pPr marL="342900" indent="-342900" algn="just">
              <a:buFont typeface="+mj-lt"/>
              <a:buAutoNum type="arabicPeriod"/>
            </a:pPr>
            <a:r>
              <a:rPr lang="pl-PL" dirty="0" smtClean="0"/>
              <a:t>Wszystkie szczepionki przeciw COVID-19 dostępne w Polsce przeszły procedurę dopuszczenia do obrotu decyzją Komisji Europejskiej </a:t>
            </a:r>
            <a:br>
              <a:rPr lang="pl-PL" dirty="0" smtClean="0"/>
            </a:br>
            <a:r>
              <a:rPr lang="pl-PL" dirty="0" smtClean="0"/>
              <a:t>po wcześniejszej naukowej ocenie Europejskiej Agencji Leków.</a:t>
            </a:r>
          </a:p>
          <a:p>
            <a:pPr marL="342900" indent="-342900" algn="just">
              <a:buFont typeface="+mj-lt"/>
              <a:buAutoNum type="arabicPeriod"/>
            </a:pPr>
            <a:endParaRPr lang="pl-PL" dirty="0" smtClean="0"/>
          </a:p>
          <a:p>
            <a:pPr marL="342900" indent="-342900" algn="just">
              <a:buFont typeface="+mj-lt"/>
              <a:buAutoNum type="arabicPeriod"/>
            </a:pPr>
            <a:r>
              <a:rPr lang="pl-PL" dirty="0" smtClean="0"/>
              <a:t>Bezpieczeństwo i skuteczność szczepionek zarówno u dzieci, </a:t>
            </a:r>
            <a:br>
              <a:rPr lang="pl-PL" dirty="0" smtClean="0"/>
            </a:br>
            <a:r>
              <a:rPr lang="pl-PL" dirty="0" smtClean="0"/>
              <a:t>jak i u dorosłych, są cały czas ściśle monitorowane.</a:t>
            </a:r>
          </a:p>
          <a:p>
            <a:pPr marL="342900" indent="-342900">
              <a:buFont typeface="+mj-lt"/>
              <a:buAutoNum type="arabicPeriod"/>
            </a:pPr>
            <a:endParaRPr lang="pl-PL" dirty="0"/>
          </a:p>
          <a:p>
            <a:endParaRPr lang="pl-PL" dirty="0" smtClean="0"/>
          </a:p>
          <a:p>
            <a:endParaRPr lang="pl-PL" dirty="0" smtClean="0"/>
          </a:p>
        </p:txBody>
      </p:sp>
      <p:sp>
        <p:nvSpPr>
          <p:cNvPr id="7" name="pole tekstowe 6"/>
          <p:cNvSpPr txBox="1"/>
          <p:nvPr/>
        </p:nvSpPr>
        <p:spPr>
          <a:xfrm>
            <a:off x="1553592" y="573581"/>
            <a:ext cx="6734907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dirty="0" smtClean="0">
                <a:latin typeface="Arial Narrow" panose="020B0606020202030204" pitchFamily="34" charset="0"/>
              </a:rPr>
              <a:t>List Ministra Zdrowia do dyrektorów szkół, pedagogów, </a:t>
            </a:r>
            <a:br>
              <a:rPr lang="pl-PL" dirty="0" smtClean="0">
                <a:latin typeface="Arial Narrow" panose="020B0606020202030204" pitchFamily="34" charset="0"/>
              </a:rPr>
            </a:br>
            <a:r>
              <a:rPr lang="pl-PL" dirty="0" smtClean="0">
                <a:latin typeface="Arial Narrow" panose="020B0606020202030204" pitchFamily="34" charset="0"/>
              </a:rPr>
              <a:t>rodziców w sprawie wykonywania szczepienia przeciwko </a:t>
            </a:r>
            <a:br>
              <a:rPr lang="pl-PL" dirty="0" smtClean="0">
                <a:latin typeface="Arial Narrow" panose="020B0606020202030204" pitchFamily="34" charset="0"/>
              </a:rPr>
            </a:br>
            <a:r>
              <a:rPr lang="pl-PL" dirty="0" smtClean="0">
                <a:latin typeface="Arial Narrow" panose="020B0606020202030204" pitchFamily="34" charset="0"/>
              </a:rPr>
              <a:t>SARS-CoV-2 wśród nieletnich uczniów w wieku od 12 do 15 roku życia</a:t>
            </a: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25565624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3" y="1344200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958787" y="1807221"/>
            <a:ext cx="7358129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endParaRPr lang="pl-PL" dirty="0" smtClean="0"/>
          </a:p>
          <a:p>
            <a:pPr algn="just"/>
            <a:r>
              <a:rPr lang="pl-PL" dirty="0" smtClean="0"/>
              <a:t>Istotne i szczegółowe informacje na temat bezpieczeństwa oraz skuteczności szczepionek zarówno u dzieci, jak i u dorosłych udostępnia portal prowadzony przez Narodowy Instytut Zdrowia Publicznego – Państwowy Zakład Higieny:</a:t>
            </a:r>
          </a:p>
          <a:p>
            <a:pPr algn="just"/>
            <a:endParaRPr lang="pl-PL" dirty="0" smtClean="0"/>
          </a:p>
          <a:p>
            <a:pPr algn="just"/>
            <a:r>
              <a:rPr lang="pl-PL" dirty="0"/>
              <a:t>	</a:t>
            </a:r>
            <a:r>
              <a:rPr lang="pl-PL" dirty="0" smtClean="0">
                <a:hlinkClick r:id="rId3"/>
              </a:rPr>
              <a:t>szczepienia.pzh.gov.pl</a:t>
            </a:r>
            <a:endParaRPr lang="pl-PL" dirty="0" smtClean="0"/>
          </a:p>
          <a:p>
            <a:pPr algn="just"/>
            <a:endParaRPr lang="pl-PL" dirty="0"/>
          </a:p>
          <a:p>
            <a:pPr algn="just"/>
            <a:r>
              <a:rPr lang="pl-PL" dirty="0"/>
              <a:t>o</a:t>
            </a:r>
            <a:r>
              <a:rPr lang="pl-PL" dirty="0" smtClean="0"/>
              <a:t>raz Europejski Portal Informacji o Szczepieniach, który powstał z inicjatywy Unii Europejskiej: </a:t>
            </a:r>
            <a:endParaRPr lang="pl-PL" dirty="0"/>
          </a:p>
          <a:p>
            <a:endParaRPr lang="pl-PL" dirty="0" smtClean="0"/>
          </a:p>
          <a:p>
            <a:r>
              <a:rPr lang="pl-PL" dirty="0"/>
              <a:t>	</a:t>
            </a:r>
            <a:r>
              <a:rPr lang="pl-PL" dirty="0" smtClean="0">
                <a:hlinkClick r:id="rId4"/>
              </a:rPr>
              <a:t>vaccinationinfo.eu/</a:t>
            </a:r>
            <a:r>
              <a:rPr lang="pl-PL" dirty="0" err="1" smtClean="0">
                <a:hlinkClick r:id="rId4"/>
              </a:rPr>
              <a:t>pl</a:t>
            </a:r>
            <a:endParaRPr lang="pl-PL" dirty="0" smtClean="0"/>
          </a:p>
          <a:p>
            <a:endParaRPr lang="pl-PL" dirty="0" smtClean="0"/>
          </a:p>
          <a:p>
            <a:endParaRPr lang="pl-PL" dirty="0" smtClean="0"/>
          </a:p>
        </p:txBody>
      </p:sp>
      <p:sp>
        <p:nvSpPr>
          <p:cNvPr id="7" name="pole tekstowe 6"/>
          <p:cNvSpPr txBox="1"/>
          <p:nvPr/>
        </p:nvSpPr>
        <p:spPr>
          <a:xfrm>
            <a:off x="1979615" y="573581"/>
            <a:ext cx="63088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000" dirty="0" smtClean="0">
                <a:latin typeface="Arial Narrow" panose="020B0606020202030204" pitchFamily="34" charset="0"/>
              </a:rPr>
              <a:t>Podsumowanie</a:t>
            </a: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434824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4" y="1357313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755654" y="2494625"/>
            <a:ext cx="550310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2800" dirty="0" smtClean="0">
                <a:latin typeface="Arial Narrow" panose="020B0606020202030204" pitchFamily="34" charset="0"/>
              </a:rPr>
              <a:t>Dziękuję za uwagę</a:t>
            </a:r>
            <a:endParaRPr lang="pl-PL" sz="2800" dirty="0">
              <a:latin typeface="Arial Narrow" panose="020B0606020202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25759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4" y="1357313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958788" y="1735794"/>
            <a:ext cx="7358129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l-PL" dirty="0" smtClean="0"/>
              <a:t>W województwie lubuskim w ramach Narodowego Programu Szczepień przeciwko wirusowi SARS-CoV-2 działają aktualnie </a:t>
            </a:r>
            <a:r>
              <a:rPr lang="pl-PL" b="1" dirty="0" smtClean="0"/>
              <a:t>224 punkty szczepień populacyjnych</a:t>
            </a:r>
            <a:r>
              <a:rPr lang="pl-PL" dirty="0" smtClean="0"/>
              <a:t>. W tym:</a:t>
            </a:r>
          </a:p>
          <a:p>
            <a:endParaRPr lang="pl-PL" dirty="0"/>
          </a:p>
          <a:p>
            <a:pPr marL="285750" indent="-285750" algn="just">
              <a:buFontTx/>
              <a:buChar char="-"/>
            </a:pPr>
            <a:r>
              <a:rPr lang="pl-PL" b="1" dirty="0" smtClean="0"/>
              <a:t>4 ZESPOŁY WYJAZDOWE</a:t>
            </a:r>
            <a:r>
              <a:rPr lang="pl-PL" dirty="0" smtClean="0"/>
              <a:t>, które realizują szczepienia w miejscu zamieszkania/pobytu pacjenta, któremu stan zdrowia uniemożliwia samodzielne dotarcie do punktu szczepień</a:t>
            </a:r>
          </a:p>
          <a:p>
            <a:endParaRPr lang="pl-PL" dirty="0" smtClean="0"/>
          </a:p>
          <a:p>
            <a:pPr marL="285750" indent="-285750" algn="just">
              <a:buFontTx/>
              <a:buChar char="-"/>
            </a:pPr>
            <a:r>
              <a:rPr lang="pl-PL" b="1" dirty="0" smtClean="0"/>
              <a:t>22 PUNKTY SZCZEPIEŃ POWSZECHNYCH</a:t>
            </a:r>
            <a:r>
              <a:rPr lang="pl-PL" dirty="0" smtClean="0"/>
              <a:t>, które charakteryzują się dużą wydajnością szczepień</a:t>
            </a:r>
          </a:p>
          <a:p>
            <a:pPr marL="285750" indent="-285750" algn="just">
              <a:buFontTx/>
              <a:buChar char="-"/>
            </a:pPr>
            <a:endParaRPr lang="pl-PL" dirty="0"/>
          </a:p>
          <a:p>
            <a:pPr marL="285750" indent="-285750" algn="just">
              <a:buFontTx/>
              <a:buChar char="-"/>
            </a:pPr>
            <a:r>
              <a:rPr lang="pl-PL" b="1" dirty="0"/>
              <a:t>8</a:t>
            </a:r>
            <a:r>
              <a:rPr lang="pl-PL" b="1" dirty="0" smtClean="0"/>
              <a:t> OBJAZDOWYCH PUNKTÓW SZCZEPIEŃ</a:t>
            </a:r>
            <a:r>
              <a:rPr lang="pl-PL" dirty="0" smtClean="0"/>
              <a:t>, które zakładają dotarcie do jak największej populacji osób niezaszczepionych z akcją informacyjno-edukacyjną i możliwością przyjęcia szczepienia</a:t>
            </a:r>
          </a:p>
          <a:p>
            <a:endParaRPr lang="pl-PL" dirty="0"/>
          </a:p>
          <a:p>
            <a:endParaRPr lang="pl-PL" dirty="0"/>
          </a:p>
        </p:txBody>
      </p:sp>
      <p:sp>
        <p:nvSpPr>
          <p:cNvPr id="7" name="pole tekstowe 6"/>
          <p:cNvSpPr txBox="1"/>
          <p:nvPr/>
        </p:nvSpPr>
        <p:spPr>
          <a:xfrm>
            <a:off x="2008032" y="510139"/>
            <a:ext cx="630888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400" dirty="0" smtClean="0">
                <a:latin typeface="Arial Narrow" panose="020B0606020202030204" pitchFamily="34" charset="0"/>
              </a:rPr>
              <a:t>Liczba punktów szczepień</a:t>
            </a: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2615668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4" y="1357313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pole tekstowe 7"/>
          <p:cNvSpPr txBox="1"/>
          <p:nvPr/>
        </p:nvSpPr>
        <p:spPr>
          <a:xfrm>
            <a:off x="2831978" y="566706"/>
            <a:ext cx="54849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000" dirty="0" smtClean="0">
                <a:latin typeface="Arial Narrow" panose="020B0606020202030204" pitchFamily="34" charset="0"/>
              </a:rPr>
              <a:t>Poziom zaszczepienia mieszkańców woj. lubuskiego </a:t>
            </a:r>
            <a:br>
              <a:rPr lang="pl-PL" sz="2000" dirty="0" smtClean="0">
                <a:latin typeface="Arial Narrow" panose="020B0606020202030204" pitchFamily="34" charset="0"/>
              </a:rPr>
            </a:br>
            <a:r>
              <a:rPr lang="pl-PL" sz="2000" dirty="0" smtClean="0">
                <a:latin typeface="Arial Narrow" panose="020B0606020202030204" pitchFamily="34" charset="0"/>
              </a:rPr>
              <a:t>ze względu na wiek II dawką </a:t>
            </a:r>
            <a:br>
              <a:rPr lang="pl-PL" sz="2000" dirty="0" smtClean="0">
                <a:latin typeface="Arial Narrow" panose="020B0606020202030204" pitchFamily="34" charset="0"/>
              </a:rPr>
            </a:br>
            <a:endParaRPr lang="pl-PL" sz="2000" dirty="0">
              <a:latin typeface="Arial Narrow" panose="020B0606020202030204" pitchFamily="34" charset="0"/>
            </a:endParaRPr>
          </a:p>
        </p:txBody>
      </p:sp>
      <p:graphicFrame>
        <p:nvGraphicFramePr>
          <p:cNvPr id="9" name="Wykres 8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49246052"/>
              </p:ext>
            </p:extLst>
          </p:nvPr>
        </p:nvGraphicFramePr>
        <p:xfrm>
          <a:off x="1254413" y="1982349"/>
          <a:ext cx="6380382" cy="33298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0" name="pole tekstowe 9"/>
          <p:cNvSpPr txBox="1"/>
          <p:nvPr/>
        </p:nvSpPr>
        <p:spPr>
          <a:xfrm>
            <a:off x="4429957" y="5490731"/>
            <a:ext cx="3886960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1600" dirty="0" smtClean="0"/>
              <a:t/>
            </a:r>
            <a:br>
              <a:rPr lang="pl-PL" sz="1600" dirty="0" smtClean="0"/>
            </a:br>
            <a:r>
              <a:rPr lang="pl-PL" sz="1400" dirty="0" smtClean="0"/>
              <a:t>stan na 19.08.2021 r.</a:t>
            </a:r>
            <a:endParaRPr lang="pl-PL" sz="1400" dirty="0"/>
          </a:p>
        </p:txBody>
      </p:sp>
    </p:spTree>
    <p:extLst>
      <p:ext uri="{BB962C8B-B14F-4D97-AF65-F5344CB8AC3E}">
        <p14:creationId xmlns:p14="http://schemas.microsoft.com/office/powerpoint/2010/main" val="22111819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3" y="1357407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pole tekstowe 7"/>
          <p:cNvSpPr txBox="1"/>
          <p:nvPr/>
        </p:nvSpPr>
        <p:spPr>
          <a:xfrm>
            <a:off x="2008032" y="510139"/>
            <a:ext cx="6308884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000" dirty="0" smtClean="0">
                <a:latin typeface="Arial Narrow" panose="020B0606020202030204" pitchFamily="34" charset="0"/>
              </a:rPr>
              <a:t>Poziom zaszczepienia mieszkańców </a:t>
            </a:r>
            <a:br>
              <a:rPr lang="pl-PL" sz="2000" dirty="0" smtClean="0">
                <a:latin typeface="Arial Narrow" panose="020B0606020202030204" pitchFamily="34" charset="0"/>
              </a:rPr>
            </a:br>
            <a:r>
              <a:rPr lang="pl-PL" sz="2000" dirty="0" smtClean="0">
                <a:latin typeface="Arial Narrow" panose="020B0606020202030204" pitchFamily="34" charset="0"/>
              </a:rPr>
              <a:t>poszczególnych powiatów II dawką </a:t>
            </a: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dirty="0"/>
          </a:p>
        </p:txBody>
      </p:sp>
      <p:graphicFrame>
        <p:nvGraphicFramePr>
          <p:cNvPr id="10" name="Wykres 9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865070000"/>
              </p:ext>
            </p:extLst>
          </p:nvPr>
        </p:nvGraphicFramePr>
        <p:xfrm>
          <a:off x="936975" y="1571085"/>
          <a:ext cx="7248525" cy="468153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9" name="pole tekstowe 8"/>
          <p:cNvSpPr txBox="1"/>
          <p:nvPr/>
        </p:nvSpPr>
        <p:spPr>
          <a:xfrm>
            <a:off x="5060272" y="5935705"/>
            <a:ext cx="351725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l-PL" sz="1600" dirty="0" smtClean="0"/>
              <a:t/>
            </a:r>
            <a:br>
              <a:rPr lang="pl-PL" sz="1600" dirty="0" smtClean="0"/>
            </a:br>
            <a:r>
              <a:rPr lang="pl-PL" sz="1400" dirty="0" smtClean="0"/>
              <a:t>stan na 19.08.2021 r.</a:t>
            </a:r>
            <a:endParaRPr lang="pl-PL" sz="1400" dirty="0"/>
          </a:p>
        </p:txBody>
      </p:sp>
    </p:spTree>
    <p:extLst>
      <p:ext uri="{BB962C8B-B14F-4D97-AF65-F5344CB8AC3E}">
        <p14:creationId xmlns:p14="http://schemas.microsoft.com/office/powerpoint/2010/main" val="2984593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3" y="1219912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958787" y="1460991"/>
            <a:ext cx="7358129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b="1" dirty="0" smtClean="0"/>
              <a:t>DYREKTOR SZKOŁY:</a:t>
            </a:r>
          </a:p>
          <a:p>
            <a:endParaRPr lang="pl-PL" sz="1600" b="1" dirty="0" smtClean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Upowszechnia wśród uczniów i ich rodziców informacje dotyczące akcji szczepień.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Nawiązuje kontakt z powszechnym lub populacyjnym punktem szczepień </a:t>
            </a:r>
            <a:br>
              <a:rPr lang="pl-PL" sz="1600" dirty="0" smtClean="0"/>
            </a:br>
            <a:r>
              <a:rPr lang="pl-PL" sz="1600" dirty="0" smtClean="0"/>
              <a:t>lub odpowiada na zgłoszenie danego punktu szczepień.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Ustala zasady współpracy, sposób przygotowania miejsca do szczepień oraz termin szczepień.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Organizuje zajęcia z wychowawcą dla uczniów oraz spotkanie z rodzicami </a:t>
            </a:r>
            <a:br>
              <a:rPr lang="pl-PL" sz="1600" dirty="0" smtClean="0"/>
            </a:br>
            <a:r>
              <a:rPr lang="pl-PL" sz="1600" dirty="0" smtClean="0"/>
              <a:t>o charakterze informacyjno-edukacyjnym.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Wskazuje osobę do szybkiego kontaktu pomiędzy szkołą a punktem szczepień.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Zbiera od rodziców deklaracje dot. udziału dziecka w szczepieniu (oraz ewentualnie dodatkowych osób: członka rodziny ucznia lub pracownika szkoły) i ustala łączną liczbę chętnych w kategoriach (uczeń i ewentualnie rodzina ucznia, pracownik szkoły).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Powiadamia punkt szczepień o liczbie złożonych deklaracji i liczbie osób chętnych do zaszczepienia w wyznaczonym terminie.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W zależności od liczby zainteresowanych szczepieniami oraz ustaleń z punktem szczepień przygotowuje miejsce w szkole na szczepienia lub organizuje wyjście </a:t>
            </a:r>
            <a:br>
              <a:rPr lang="pl-PL" sz="1600" dirty="0" smtClean="0"/>
            </a:br>
            <a:r>
              <a:rPr lang="pl-PL" sz="1600" dirty="0" smtClean="0"/>
              <a:t>do punktu szczepień.</a:t>
            </a:r>
          </a:p>
          <a:p>
            <a:endParaRPr lang="pl-PL" dirty="0"/>
          </a:p>
        </p:txBody>
      </p:sp>
      <p:sp>
        <p:nvSpPr>
          <p:cNvPr id="7" name="pole tekstowe 6"/>
          <p:cNvSpPr txBox="1"/>
          <p:nvPr/>
        </p:nvSpPr>
        <p:spPr>
          <a:xfrm>
            <a:off x="2008032" y="510139"/>
            <a:ext cx="6308884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000" dirty="0" err="1" smtClean="0">
                <a:latin typeface="Arial Narrow" panose="020B0606020202030204" pitchFamily="34" charset="0"/>
              </a:rPr>
              <a:t>MEiN</a:t>
            </a:r>
            <a:r>
              <a:rPr lang="pl-PL" sz="2000" dirty="0" smtClean="0">
                <a:latin typeface="Arial Narrow" panose="020B0606020202030204" pitchFamily="34" charset="0"/>
              </a:rPr>
              <a:t> Organizacja szczepień </a:t>
            </a:r>
            <a:br>
              <a:rPr lang="pl-PL" sz="2000" dirty="0" smtClean="0">
                <a:latin typeface="Arial Narrow" panose="020B0606020202030204" pitchFamily="34" charset="0"/>
              </a:rPr>
            </a:br>
            <a:r>
              <a:rPr lang="pl-PL" sz="2000" dirty="0" smtClean="0">
                <a:latin typeface="Arial Narrow" panose="020B0606020202030204" pitchFamily="34" charset="0"/>
              </a:rPr>
              <a:t>– informacja dla dyrektorów szkół i placówek</a:t>
            </a: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32171464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3" y="1219912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958787" y="1460991"/>
            <a:ext cx="7358129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b="1" dirty="0" smtClean="0"/>
              <a:t>DYREKTOR SZKOŁY:</a:t>
            </a:r>
          </a:p>
          <a:p>
            <a:endParaRPr lang="pl-PL" sz="1600" b="1" dirty="0" smtClean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We współpracy z punktem szczepień przygotowuje miejsce:</a:t>
            </a:r>
          </a:p>
          <a:p>
            <a:pPr algn="just"/>
            <a:r>
              <a:rPr lang="pl-PL" sz="1600" dirty="0" smtClean="0"/>
              <a:t>	- dla uczniów/osób oczekujących na szczepienie,</a:t>
            </a:r>
          </a:p>
          <a:p>
            <a:pPr algn="just"/>
            <a:r>
              <a:rPr lang="pl-PL" sz="1600" dirty="0"/>
              <a:t>	</a:t>
            </a:r>
            <a:r>
              <a:rPr lang="pl-PL" sz="1600" dirty="0" smtClean="0"/>
              <a:t>- do weryfikacji formalnej kwestionariusza,</a:t>
            </a:r>
          </a:p>
          <a:p>
            <a:pPr algn="just"/>
            <a:r>
              <a:rPr lang="pl-PL" sz="1600" dirty="0"/>
              <a:t>	</a:t>
            </a:r>
            <a:r>
              <a:rPr lang="pl-PL" sz="1600" dirty="0" smtClean="0"/>
              <a:t>- do kwalifikacji do szczepienia przez lekarza,</a:t>
            </a:r>
          </a:p>
          <a:p>
            <a:pPr algn="just"/>
            <a:r>
              <a:rPr lang="pl-PL" sz="1600" dirty="0"/>
              <a:t>	</a:t>
            </a:r>
            <a:r>
              <a:rPr lang="pl-PL" sz="1600" dirty="0" smtClean="0"/>
              <a:t>- do szczepienia,</a:t>
            </a:r>
          </a:p>
          <a:p>
            <a:pPr algn="just"/>
            <a:r>
              <a:rPr lang="pl-PL" sz="1600" dirty="0"/>
              <a:t>	</a:t>
            </a:r>
            <a:r>
              <a:rPr lang="pl-PL" sz="1600" dirty="0" smtClean="0"/>
              <a:t>- obserwacji po podaniu szczepionki.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Przekazuje rodzicom do wypełnienia Kwestionariusz wstępnego wywiadu przesiewowego przed szczepieniem osoby małoletniej przeciw COVID-19.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Zapewnia opiekę uczniom podczas szczepienia.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W przypadku problemów organizacyjnych dot. akcji szczepień kontaktuje się z:</a:t>
            </a:r>
          </a:p>
          <a:p>
            <a:pPr algn="just"/>
            <a:endParaRPr lang="pl-PL" sz="1600" dirty="0" smtClean="0"/>
          </a:p>
          <a:p>
            <a:pPr algn="just"/>
            <a:r>
              <a:rPr lang="pl-PL" sz="1600" dirty="0"/>
              <a:t>	</a:t>
            </a:r>
            <a:r>
              <a:rPr lang="pl-PL" sz="1600" dirty="0" smtClean="0"/>
              <a:t>- Pełnomocnikiem wojewody do spraw szczepień, który jest regionalnym 	punktem koordynacyjno-kontaktowym w zakresie Narodowego Programu 	Szczepień</a:t>
            </a:r>
          </a:p>
          <a:p>
            <a:pPr algn="just"/>
            <a:r>
              <a:rPr lang="pl-PL" sz="1600" dirty="0" smtClean="0"/>
              <a:t>	</a:t>
            </a:r>
            <a:r>
              <a:rPr lang="pl-PL" sz="1600" dirty="0" smtClean="0">
                <a:hlinkClick r:id="rId3"/>
              </a:rPr>
              <a:t>www.gov.pl/web/szczepimysie/pełnomocnicy-wojewodow-do-spraw-szczepien</a:t>
            </a:r>
            <a:endParaRPr lang="pl-PL" sz="1600" dirty="0" smtClean="0"/>
          </a:p>
          <a:p>
            <a:pPr algn="just"/>
            <a:r>
              <a:rPr lang="pl-PL" sz="1600" dirty="0"/>
              <a:t>	</a:t>
            </a:r>
            <a:r>
              <a:rPr lang="pl-PL" sz="1600" dirty="0" smtClean="0"/>
              <a:t>- Wojewódzkim Oddziałem Narodowego Funduszu Zdrowia</a:t>
            </a:r>
          </a:p>
          <a:p>
            <a:pPr algn="just"/>
            <a:r>
              <a:rPr lang="pl-PL" sz="1600" dirty="0"/>
              <a:t>	</a:t>
            </a:r>
            <a:r>
              <a:rPr lang="pl-PL" sz="1600" dirty="0">
                <a:hlinkClick r:id="rId4"/>
              </a:rPr>
              <a:t>www.nfz-zielonagora.pl</a:t>
            </a:r>
            <a:endParaRPr lang="pl-PL" sz="1600" dirty="0"/>
          </a:p>
          <a:p>
            <a:endParaRPr lang="pl-PL" dirty="0" smtClean="0"/>
          </a:p>
        </p:txBody>
      </p:sp>
      <p:sp>
        <p:nvSpPr>
          <p:cNvPr id="7" name="pole tekstowe 6"/>
          <p:cNvSpPr txBox="1"/>
          <p:nvPr/>
        </p:nvSpPr>
        <p:spPr>
          <a:xfrm>
            <a:off x="2008032" y="510139"/>
            <a:ext cx="6308884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000" dirty="0" err="1" smtClean="0">
                <a:latin typeface="Arial Narrow" panose="020B0606020202030204" pitchFamily="34" charset="0"/>
              </a:rPr>
              <a:t>MEiN</a:t>
            </a:r>
            <a:r>
              <a:rPr lang="pl-PL" sz="2000" dirty="0" smtClean="0">
                <a:latin typeface="Arial Narrow" panose="020B0606020202030204" pitchFamily="34" charset="0"/>
              </a:rPr>
              <a:t> Organizacja szczepień </a:t>
            </a:r>
            <a:br>
              <a:rPr lang="pl-PL" sz="2000" dirty="0" smtClean="0">
                <a:latin typeface="Arial Narrow" panose="020B0606020202030204" pitchFamily="34" charset="0"/>
              </a:rPr>
            </a:br>
            <a:r>
              <a:rPr lang="pl-PL" sz="2000" dirty="0" smtClean="0">
                <a:latin typeface="Arial Narrow" panose="020B0606020202030204" pitchFamily="34" charset="0"/>
              </a:rPr>
              <a:t>– informacja dla dyrektorów szkół i placówek</a:t>
            </a: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19169716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3" y="1335322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958787" y="1727321"/>
            <a:ext cx="7358129" cy="418576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pl-PL" b="1" dirty="0" smtClean="0"/>
          </a:p>
          <a:p>
            <a:endParaRPr lang="pl-PL" b="1" dirty="0" smtClean="0"/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pl-PL" sz="1600" dirty="0" smtClean="0"/>
              <a:t>Rodzic nie musi być obecny podczas szczepienia dziecka.</a:t>
            </a:r>
          </a:p>
          <a:p>
            <a:pPr algn="just"/>
            <a:endParaRPr lang="pl-PL" sz="1600" dirty="0" smtClean="0"/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pl-PL" sz="1600" dirty="0" smtClean="0"/>
              <a:t>Do szczepienia przeciwko COVID-19, podobnie jak w populacyjnych punktach szczepień, wymagana jest zgoda przedstawiciela ustawowego dziecka/rodzica </a:t>
            </a:r>
            <a:br>
              <a:rPr lang="pl-PL" sz="1600" dirty="0" smtClean="0"/>
            </a:br>
            <a:r>
              <a:rPr lang="pl-PL" sz="1600" dirty="0" smtClean="0"/>
              <a:t>na świadczenie profilaktyczne złożona na kwestionariuszu wstępnego wywiadu przesiewowego przed szczepieniem.</a:t>
            </a:r>
          </a:p>
          <a:p>
            <a:pPr algn="just"/>
            <a:endParaRPr lang="pl-PL" sz="1600" dirty="0" smtClean="0"/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pl-PL" sz="1600" dirty="0" smtClean="0"/>
              <a:t>Rodzic może upoważnić inną osobę, która podczas szczepienia będzie towarzyszyła dziecku i sprawowała nad nim faktyczną opiekę.</a:t>
            </a:r>
          </a:p>
          <a:p>
            <a:pPr algn="just"/>
            <a:endParaRPr lang="pl-PL" sz="1600" dirty="0" smtClean="0"/>
          </a:p>
          <a:p>
            <a:pPr marL="285750" indent="-285750" algn="just">
              <a:buFont typeface="Wingdings" panose="05000000000000000000" pitchFamily="2" charset="2"/>
              <a:buChar char="ü"/>
            </a:pPr>
            <a:r>
              <a:rPr lang="pl-PL" sz="1600" dirty="0" smtClean="0"/>
              <a:t>W szkole opiekę nad uczniami sprawuje nauczyciel.</a:t>
            </a:r>
          </a:p>
          <a:p>
            <a:endParaRPr lang="pl-PL" dirty="0" smtClean="0"/>
          </a:p>
          <a:p>
            <a:endParaRPr lang="pl-PL" dirty="0"/>
          </a:p>
          <a:p>
            <a:endParaRPr lang="pl-PL" dirty="0"/>
          </a:p>
        </p:txBody>
      </p:sp>
      <p:sp>
        <p:nvSpPr>
          <p:cNvPr id="7" name="pole tekstowe 6"/>
          <p:cNvSpPr txBox="1"/>
          <p:nvPr/>
        </p:nvSpPr>
        <p:spPr>
          <a:xfrm>
            <a:off x="1979615" y="573581"/>
            <a:ext cx="63088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000" dirty="0" smtClean="0">
                <a:latin typeface="Arial Narrow" panose="020B0606020202030204" pitchFamily="34" charset="0"/>
              </a:rPr>
              <a:t>Obecność rodzica podczas szczepienia dziecka</a:t>
            </a: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4180174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3" y="1344200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958787" y="2206716"/>
            <a:ext cx="7358129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pl-PL" sz="2000" dirty="0" smtClean="0"/>
              <a:t>Dotychczas dopuszczone do szczepienia przeciw COVID-19 w grupie wiekowej od 12 roku życia zostały dwa produkty:</a:t>
            </a:r>
          </a:p>
          <a:p>
            <a:pPr algn="just"/>
            <a:endParaRPr lang="pl-PL" sz="2000" dirty="0" smtClean="0"/>
          </a:p>
          <a:p>
            <a:pPr algn="just"/>
            <a:r>
              <a:rPr lang="pl-PL" dirty="0"/>
              <a:t>	</a:t>
            </a:r>
            <a:endParaRPr lang="pl-PL" dirty="0" smtClean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pl-PL" b="1" dirty="0" smtClean="0"/>
              <a:t> </a:t>
            </a:r>
            <a:r>
              <a:rPr lang="pl-PL" b="1" dirty="0" err="1" smtClean="0"/>
              <a:t>Comirnaty</a:t>
            </a:r>
            <a:r>
              <a:rPr lang="pl-PL" b="1" dirty="0" smtClean="0"/>
              <a:t> firmy </a:t>
            </a:r>
            <a:r>
              <a:rPr lang="pl-PL" b="1" dirty="0" err="1" smtClean="0"/>
              <a:t>Pfizer</a:t>
            </a:r>
            <a:r>
              <a:rPr lang="pl-PL" b="1" dirty="0" smtClean="0"/>
              <a:t> </a:t>
            </a:r>
            <a:br>
              <a:rPr lang="pl-PL" b="1" dirty="0" smtClean="0"/>
            </a:br>
            <a:r>
              <a:rPr lang="pl-PL" dirty="0" smtClean="0"/>
              <a:t>(przy </a:t>
            </a:r>
            <a:r>
              <a:rPr lang="pl-PL" dirty="0"/>
              <a:t>zachowaniu odstępu 21 </a:t>
            </a:r>
            <a:r>
              <a:rPr lang="pl-PL" dirty="0" smtClean="0"/>
              <a:t>dni między</a:t>
            </a:r>
            <a:r>
              <a:rPr lang="pl-PL" dirty="0"/>
              <a:t> dawkami </a:t>
            </a:r>
            <a:r>
              <a:rPr lang="pl-PL" dirty="0" smtClean="0"/>
              <a:t>)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pl-PL" b="1" dirty="0" smtClean="0"/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pl-PL" b="1" dirty="0" smtClean="0"/>
              <a:t> </a:t>
            </a:r>
            <a:r>
              <a:rPr lang="pl-PL" b="1" dirty="0" err="1" smtClean="0"/>
              <a:t>Spikevax</a:t>
            </a:r>
            <a:r>
              <a:rPr lang="pl-PL" b="1" dirty="0" smtClean="0"/>
              <a:t> firmy Moderna </a:t>
            </a:r>
            <a:br>
              <a:rPr lang="pl-PL" b="1" dirty="0" smtClean="0"/>
            </a:br>
            <a:r>
              <a:rPr lang="pl-PL" dirty="0" smtClean="0"/>
              <a:t>(przy </a:t>
            </a:r>
            <a:r>
              <a:rPr lang="pl-PL" dirty="0"/>
              <a:t>zachowaniu odstępu 28 </a:t>
            </a:r>
            <a:r>
              <a:rPr lang="pl-PL" dirty="0" smtClean="0"/>
              <a:t>dni między</a:t>
            </a:r>
            <a:r>
              <a:rPr lang="pl-PL" dirty="0"/>
              <a:t> </a:t>
            </a:r>
            <a:r>
              <a:rPr lang="pl-PL" dirty="0" smtClean="0"/>
              <a:t>dawkami)</a:t>
            </a:r>
          </a:p>
          <a:p>
            <a:pPr algn="just"/>
            <a:endParaRPr lang="pl-PL" dirty="0" smtClean="0"/>
          </a:p>
          <a:p>
            <a:endParaRPr lang="pl-PL" dirty="0" smtClean="0"/>
          </a:p>
        </p:txBody>
      </p:sp>
      <p:sp>
        <p:nvSpPr>
          <p:cNvPr id="7" name="pole tekstowe 6"/>
          <p:cNvSpPr txBox="1"/>
          <p:nvPr/>
        </p:nvSpPr>
        <p:spPr>
          <a:xfrm>
            <a:off x="1979615" y="573581"/>
            <a:ext cx="63088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000" dirty="0" smtClean="0">
                <a:latin typeface="Arial Narrow" panose="020B0606020202030204" pitchFamily="34" charset="0"/>
              </a:rPr>
              <a:t>Produkty dopuszczone w grupie od 12 roku życia</a:t>
            </a: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11472017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pole tekstowe 1"/>
          <p:cNvSpPr txBox="1">
            <a:spLocks noChangeArrowheads="1"/>
          </p:cNvSpPr>
          <p:nvPr/>
        </p:nvSpPr>
        <p:spPr bwMode="auto">
          <a:xfrm>
            <a:off x="755653" y="455613"/>
            <a:ext cx="2447925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r>
              <a:rPr lang="pl-PL" altLang="pl-PL" sz="28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LOW NFZ</a:t>
            </a:r>
          </a:p>
        </p:txBody>
      </p:sp>
      <p:cxnSp>
        <p:nvCxnSpPr>
          <p:cNvPr id="6" name="Łącznik prosty 5"/>
          <p:cNvCxnSpPr/>
          <p:nvPr/>
        </p:nvCxnSpPr>
        <p:spPr>
          <a:xfrm>
            <a:off x="755653" y="1219912"/>
            <a:ext cx="7561263" cy="0"/>
          </a:xfrm>
          <a:prstGeom prst="line">
            <a:avLst/>
          </a:prstGeom>
          <a:ln w="34925">
            <a:solidFill>
              <a:srgbClr val="00206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pole tekstowe 1"/>
          <p:cNvSpPr txBox="1"/>
          <p:nvPr/>
        </p:nvSpPr>
        <p:spPr>
          <a:xfrm>
            <a:off x="958787" y="1626905"/>
            <a:ext cx="7358129" cy="46166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b="1" dirty="0" smtClean="0"/>
              <a:t>PUNKT SZCZEPIEŃ:</a:t>
            </a:r>
          </a:p>
          <a:p>
            <a:endParaRPr lang="pl-PL" sz="1600" b="1" dirty="0" smtClean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Zapewnia obecność lekarza podczas kwalifikacji do szczepienia dziecka.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Zapewnia i przygotowuje kadrę zespołu szczepiącego.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Zapewnia zarządzanie procesem przyjmowania przez uczniów/pacjentów szczepienia.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Zapewnia bezpieczeństwo i sprawność procesu wykonywanych szczepień </a:t>
            </a:r>
            <a:br>
              <a:rPr lang="pl-PL" sz="1600" dirty="0" smtClean="0"/>
            </a:br>
            <a:r>
              <a:rPr lang="pl-PL" sz="1600" dirty="0" smtClean="0"/>
              <a:t>i podawanych preparatów.</a:t>
            </a:r>
          </a:p>
          <a:p>
            <a:pPr marL="285750" indent="-285750" algn="just">
              <a:buFont typeface="Wingdings" panose="05000000000000000000" pitchFamily="2" charset="2"/>
              <a:buChar char="§"/>
            </a:pPr>
            <a:endParaRPr lang="pl-PL" sz="1600" dirty="0"/>
          </a:p>
          <a:p>
            <a:pPr algn="just"/>
            <a:r>
              <a:rPr lang="pl-PL" sz="1600" dirty="0" smtClean="0"/>
              <a:t>	</a:t>
            </a:r>
            <a:r>
              <a:rPr lang="pl-PL" sz="1600" b="1" dirty="0" smtClean="0"/>
              <a:t>W przypadku organizacji punktu na terenie szkoły:</a:t>
            </a:r>
          </a:p>
          <a:p>
            <a:pPr algn="just"/>
            <a:endParaRPr lang="pl-PL" sz="1600" b="1" dirty="0" smtClean="0"/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Wspiera merytorycznie i organizacyjnie dyrektora szkoły lub osobę przez niego wyznaczoną do kontaktu z punktem szczepień.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Dostarcza na teren szkoły wszystkie niezbędne materiały do szczepienia.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Zapewnia utylizację odpadów medycznych.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pl-PL" sz="1600" dirty="0" smtClean="0"/>
              <a:t>Zapewnia certyfikaty po podaniu szczepionki.</a:t>
            </a:r>
          </a:p>
          <a:p>
            <a:endParaRPr lang="pl-PL" dirty="0"/>
          </a:p>
          <a:p>
            <a:endParaRPr lang="pl-PL" dirty="0"/>
          </a:p>
        </p:txBody>
      </p:sp>
      <p:sp>
        <p:nvSpPr>
          <p:cNvPr id="7" name="pole tekstowe 6"/>
          <p:cNvSpPr txBox="1"/>
          <p:nvPr/>
        </p:nvSpPr>
        <p:spPr>
          <a:xfrm>
            <a:off x="1979615" y="573581"/>
            <a:ext cx="63088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pl-PL" sz="2000" dirty="0" smtClean="0">
                <a:latin typeface="Arial Narrow" panose="020B0606020202030204" pitchFamily="34" charset="0"/>
              </a:rPr>
              <a:t>Dodatkowe informacje</a:t>
            </a:r>
            <a:r>
              <a:rPr lang="pl-PL" sz="1600" dirty="0" smtClean="0"/>
              <a:t/>
            </a:r>
            <a:br>
              <a:rPr lang="pl-PL" sz="1600" dirty="0" smtClean="0"/>
            </a:br>
            <a:endParaRPr lang="pl-PL" sz="1600" dirty="0"/>
          </a:p>
        </p:txBody>
      </p:sp>
    </p:spTree>
    <p:extLst>
      <p:ext uri="{BB962C8B-B14F-4D97-AF65-F5344CB8AC3E}">
        <p14:creationId xmlns:p14="http://schemas.microsoft.com/office/powerpoint/2010/main" val="22392191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yw pakietu Office">
  <a:themeElements>
    <a:clrScheme name="Motyw pakietu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Motyw pakietu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tyw pakietu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2755</TotalTime>
  <Words>380</Words>
  <Application>Microsoft Office PowerPoint</Application>
  <PresentationFormat>Pokaz na ekranie (4:3)</PresentationFormat>
  <Paragraphs>125</Paragraphs>
  <Slides>13</Slides>
  <Notes>13</Notes>
  <HiddenSlides>0</HiddenSlides>
  <MMClips>0</MMClips>
  <ScaleCrop>false</ScaleCrop>
  <HeadingPairs>
    <vt:vector size="6" baseType="variant">
      <vt:variant>
        <vt:lpstr>Używane czcionki</vt:lpstr>
      </vt:variant>
      <vt:variant>
        <vt:i4>5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13</vt:i4>
      </vt:variant>
    </vt:vector>
  </HeadingPairs>
  <TitlesOfParts>
    <vt:vector size="19" baseType="lpstr">
      <vt:lpstr>Arial</vt:lpstr>
      <vt:lpstr>Arial Narrow</vt:lpstr>
      <vt:lpstr>Calibri</vt:lpstr>
      <vt:lpstr>Calibri Light</vt:lpstr>
      <vt:lpstr>Wingdings</vt:lpstr>
      <vt:lpstr>Motyw pakietu Office</vt:lpstr>
      <vt:lpstr>Szczepienia COVID-19  na terenie woj. lubuskiego 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  <vt:lpstr>Prezentacja programu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Psychiatria środowiskowa  w województwie lubuskim</dc:title>
  <dc:creator>Marta Lejko</dc:creator>
  <cp:lastModifiedBy>Grzegorz Tomczak</cp:lastModifiedBy>
  <cp:revision>236</cp:revision>
  <dcterms:created xsi:type="dcterms:W3CDTF">2019-08-29T13:30:43Z</dcterms:created>
  <dcterms:modified xsi:type="dcterms:W3CDTF">2021-08-30T07:21:46Z</dcterms:modified>
</cp:coreProperties>
</file>

<file path=docProps/thumbnail.jpeg>
</file>