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0" r:id="rId3"/>
    <p:sldId id="299" r:id="rId4"/>
    <p:sldId id="301" r:id="rId5"/>
    <p:sldId id="284" r:id="rId6"/>
    <p:sldId id="287" r:id="rId7"/>
    <p:sldId id="288" r:id="rId8"/>
    <p:sldId id="305" r:id="rId9"/>
    <p:sldId id="303" r:id="rId10"/>
    <p:sldId id="291" r:id="rId11"/>
    <p:sldId id="293" r:id="rId12"/>
    <p:sldId id="30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0" autoAdjust="0"/>
  </p:normalViewPr>
  <p:slideViewPr>
    <p:cSldViewPr snapToGrid="0">
      <p:cViewPr varScale="1">
        <p:scale>
          <a:sx n="110" d="100"/>
          <a:sy n="110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wiek!$A$14:$A$20</c:f>
              <c:strCache>
                <c:ptCount val="7"/>
                <c:pt idx="0">
                  <c:v> 10-19 lat</c:v>
                </c:pt>
                <c:pt idx="1">
                  <c:v>20-29 lat</c:v>
                </c:pt>
                <c:pt idx="2">
                  <c:v>30-39 lat</c:v>
                </c:pt>
                <c:pt idx="3">
                  <c:v>40-49 lat</c:v>
                </c:pt>
                <c:pt idx="4">
                  <c:v>50-59 lat</c:v>
                </c:pt>
                <c:pt idx="5">
                  <c:v>60-69 lat</c:v>
                </c:pt>
                <c:pt idx="6">
                  <c:v>70 lat                i więcej</c:v>
                </c:pt>
              </c:strCache>
            </c:strRef>
          </c:cat>
          <c:val>
            <c:numRef>
              <c:f>wiek!$B$14:$B$20</c:f>
              <c:numCache>
                <c:formatCode>0.00%;\-0.00%;0.00%</c:formatCode>
                <c:ptCount val="7"/>
                <c:pt idx="0">
                  <c:v>0.21273607142513501</c:v>
                </c:pt>
                <c:pt idx="1">
                  <c:v>0.38045264997491002</c:v>
                </c:pt>
                <c:pt idx="2">
                  <c:v>0.41829420123998601</c:v>
                </c:pt>
                <c:pt idx="3">
                  <c:v>0.55673428752440401</c:v>
                </c:pt>
                <c:pt idx="4">
                  <c:v>0.61796066994276699</c:v>
                </c:pt>
                <c:pt idx="5">
                  <c:v>0.70351825009882696</c:v>
                </c:pt>
                <c:pt idx="6">
                  <c:v>0.80771833015543903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wiek!$B$13</c15:sqref>
                        </c15:formulaRef>
                      </c:ext>
                    </c:extLst>
                    <c:strCache>
                      <c:ptCount val="1"/>
                      <c:pt idx="0">
                        <c:v>% zaszczepionych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0-112E-4175-81F9-B7ADB8C93DD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57886976"/>
        <c:axId val="357891552"/>
        <c:axId val="0"/>
      </c:bar3DChart>
      <c:catAx>
        <c:axId val="35788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57891552"/>
        <c:crosses val="autoZero"/>
        <c:auto val="1"/>
        <c:lblAlgn val="ctr"/>
        <c:lblOffset val="100"/>
        <c:noMultiLvlLbl val="0"/>
      </c:catAx>
      <c:valAx>
        <c:axId val="357891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57886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powiat!$B$19</c:f>
              <c:strCache>
                <c:ptCount val="1"/>
                <c:pt idx="0">
                  <c:v>% zaszczepionych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1"/>
              <c:layout>
                <c:manualLayout>
                  <c:x val="-3.50416119141480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14F-49F3-9C5B-90098AFB3FA2}"/>
                </c:ext>
              </c:extLst>
            </c:dLbl>
            <c:dLbl>
              <c:idx val="2"/>
              <c:layout>
                <c:manualLayout>
                  <c:x val="0"/>
                  <c:y val="-2.4415048128403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14F-49F3-9C5B-90098AFB3FA2}"/>
                </c:ext>
              </c:extLst>
            </c:dLbl>
            <c:dLbl>
              <c:idx val="4"/>
              <c:layout>
                <c:manualLayout>
                  <c:x val="0"/>
                  <c:y val="-2.71278312537821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14F-49F3-9C5B-90098AFB3FA2}"/>
                </c:ext>
              </c:extLst>
            </c:dLbl>
            <c:dLbl>
              <c:idx val="6"/>
              <c:layout>
                <c:manualLayout>
                  <c:x val="1.7520805957074025E-3"/>
                  <c:y val="-2.4415048128403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14F-49F3-9C5B-90098AFB3FA2}"/>
                </c:ext>
              </c:extLst>
            </c:dLbl>
            <c:dLbl>
              <c:idx val="8"/>
              <c:layout>
                <c:manualLayout>
                  <c:x val="-6.4242213044410998E-17"/>
                  <c:y val="-2.98406143791603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14F-49F3-9C5B-90098AFB3FA2}"/>
                </c:ext>
              </c:extLst>
            </c:dLbl>
            <c:dLbl>
              <c:idx val="10"/>
              <c:layout>
                <c:manualLayout>
                  <c:x val="-1.7520805957074025E-3"/>
                  <c:y val="-2.7127831253782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14F-49F3-9C5B-90098AFB3F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powiat!$A$20:$A$33</c:f>
              <c:strCache>
                <c:ptCount val="14"/>
                <c:pt idx="0">
                  <c:v>WSCHOWSKI</c:v>
                </c:pt>
                <c:pt idx="1">
                  <c:v>GORZOWSKI</c:v>
                </c:pt>
                <c:pt idx="2">
                  <c:v>SULĘCIŃSKI</c:v>
                </c:pt>
                <c:pt idx="3">
                  <c:v>ŻAGAŃSKI</c:v>
                </c:pt>
                <c:pt idx="4">
                  <c:v>NOWOSOLSKI</c:v>
                </c:pt>
                <c:pt idx="5">
                  <c:v>ŻARSKI</c:v>
                </c:pt>
                <c:pt idx="6">
                  <c:v>KROŚNIEŃSKI</c:v>
                </c:pt>
                <c:pt idx="7">
                  <c:v>STRZELECKO-DREZDENECKI</c:v>
                </c:pt>
                <c:pt idx="8">
                  <c:v>SŁUBICKI</c:v>
                </c:pt>
                <c:pt idx="9">
                  <c:v>ŚWIEBODZIŃSKI</c:v>
                </c:pt>
                <c:pt idx="10">
                  <c:v>ZIELONOGÓRSKI</c:v>
                </c:pt>
                <c:pt idx="11">
                  <c:v>MIĘDZYRZECKI</c:v>
                </c:pt>
                <c:pt idx="12">
                  <c:v>GORZÓW WIELKOPOLSKI</c:v>
                </c:pt>
                <c:pt idx="13">
                  <c:v>ZIELONA GÓRA</c:v>
                </c:pt>
              </c:strCache>
            </c:strRef>
          </c:cat>
          <c:val>
            <c:numRef>
              <c:f>powiat!$B$20:$B$33</c:f>
              <c:numCache>
                <c:formatCode>0.00%;\-0.00%;0.00%</c:formatCode>
                <c:ptCount val="14"/>
                <c:pt idx="0">
                  <c:v>0.41180431460906902</c:v>
                </c:pt>
                <c:pt idx="1">
                  <c:v>0.44756608706478002</c:v>
                </c:pt>
                <c:pt idx="2">
                  <c:v>0.45737142857142898</c:v>
                </c:pt>
                <c:pt idx="3">
                  <c:v>0.45772124686492299</c:v>
                </c:pt>
                <c:pt idx="4">
                  <c:v>0.46163087725846502</c:v>
                </c:pt>
                <c:pt idx="5">
                  <c:v>0.46454209152929599</c:v>
                </c:pt>
                <c:pt idx="6">
                  <c:v>0.46957764020660098</c:v>
                </c:pt>
                <c:pt idx="7">
                  <c:v>0.47074309454762298</c:v>
                </c:pt>
                <c:pt idx="8">
                  <c:v>0.47908145875937302</c:v>
                </c:pt>
                <c:pt idx="9">
                  <c:v>0.48341138328530298</c:v>
                </c:pt>
                <c:pt idx="10">
                  <c:v>0.48827190675670301</c:v>
                </c:pt>
                <c:pt idx="11">
                  <c:v>0.48863397548161103</c:v>
                </c:pt>
                <c:pt idx="12">
                  <c:v>0.50776986515918998</c:v>
                </c:pt>
                <c:pt idx="13">
                  <c:v>0.54544615734037405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4F-49F3-9C5B-90098AFB3FA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29949680"/>
        <c:axId val="2129952176"/>
        <c:axId val="0"/>
      </c:bar3DChart>
      <c:catAx>
        <c:axId val="2129949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129952176"/>
        <c:crosses val="autoZero"/>
        <c:auto val="1"/>
        <c:lblAlgn val="ctr"/>
        <c:lblOffset val="100"/>
        <c:noMultiLvlLbl val="0"/>
      </c:catAx>
      <c:valAx>
        <c:axId val="2129952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2129949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D1EDC-8BE3-424B-AB8E-8015088D3964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24053-AB01-4D6D-84D0-E1E390E730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0978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E0CC5A-1F49-43DF-B7DE-24BE0DD0F870}" type="slidenum">
              <a:rPr lang="pl-PL" altLang="pl-PL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 altLang="pl-PL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</p:spTree>
    <p:extLst>
      <p:ext uri="{BB962C8B-B14F-4D97-AF65-F5344CB8AC3E}">
        <p14:creationId xmlns:p14="http://schemas.microsoft.com/office/powerpoint/2010/main" val="52837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76714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36768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677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52277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807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13786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915793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64151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6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07262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98067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23899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BB5D2-A2F8-477B-B1CA-F5259092D258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3292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8227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496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197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35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087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002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031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061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30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039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6460A-46FB-405A-A38C-278B96B22C7E}" type="datetimeFigureOut">
              <a:rPr lang="pl-PL" smtClean="0"/>
              <a:t>2021-08-30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2F3F1-528F-4212-B7FE-8BECE0D156B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953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zczepienia.pzh.gov.pl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accination-info.eu/pl?fbclid=IwAR04VBI7NzIFAHRppffRIVtC1WyX1vr9a-bJ9-QfVkjyxEol9xUwc9G9J_k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v.pl/web/szczepimysie/pe&#322;nomocnicy-wojewodow-do-spraw-szczepie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fz-zielonagora.pl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le tekstowe 4"/>
          <p:cNvSpPr txBox="1">
            <a:spLocks noChangeArrowheads="1"/>
          </p:cNvSpPr>
          <p:nvPr/>
        </p:nvSpPr>
        <p:spPr bwMode="auto">
          <a:xfrm>
            <a:off x="2339978" y="6210300"/>
            <a:ext cx="47863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pl-PL" altLang="pl-PL" sz="2000" dirty="0" smtClean="0">
                <a:latin typeface="Arial Narrow" panose="020B0606020202030204" pitchFamily="34" charset="0"/>
              </a:rPr>
              <a:t>  sierpień 2021 </a:t>
            </a:r>
            <a:endParaRPr lang="pl-PL" altLang="pl-PL" sz="2000" dirty="0">
              <a:latin typeface="Arial Narrow" panose="020B0606020202030204" pitchFamily="34" charset="0"/>
            </a:endParaRPr>
          </a:p>
        </p:txBody>
      </p:sp>
      <p:sp>
        <p:nvSpPr>
          <p:cNvPr id="7" name="Tytuł 5"/>
          <p:cNvSpPr txBox="1">
            <a:spLocks/>
          </p:cNvSpPr>
          <p:nvPr/>
        </p:nvSpPr>
        <p:spPr>
          <a:xfrm>
            <a:off x="250829" y="2205039"/>
            <a:ext cx="8785225" cy="12954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endParaRPr lang="pl-PL" sz="3200" dirty="0"/>
          </a:p>
        </p:txBody>
      </p:sp>
      <p:sp>
        <p:nvSpPr>
          <p:cNvPr id="410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985" y="2388085"/>
            <a:ext cx="7848600" cy="1871663"/>
          </a:xfrm>
        </p:spPr>
        <p:txBody>
          <a:bodyPr>
            <a:normAutofit/>
          </a:bodyPr>
          <a:lstStyle/>
          <a:p>
            <a:r>
              <a:rPr lang="pl-PL" altLang="pl-PL" sz="4000" dirty="0" smtClean="0">
                <a:latin typeface="Arial Narrow" panose="020B0606020202030204" pitchFamily="34" charset="0"/>
              </a:rPr>
              <a:t>Szczepienia COVID-19 </a:t>
            </a:r>
            <a:br>
              <a:rPr lang="pl-PL" altLang="pl-PL" sz="4000" dirty="0" smtClean="0">
                <a:latin typeface="Arial Narrow" panose="020B0606020202030204" pitchFamily="34" charset="0"/>
              </a:rPr>
            </a:br>
            <a:r>
              <a:rPr lang="pl-PL" altLang="pl-PL" sz="4000" dirty="0" smtClean="0">
                <a:latin typeface="Arial Narrow" panose="020B0606020202030204" pitchFamily="34" charset="0"/>
              </a:rPr>
              <a:t>na terenie woj. lubuskiego</a:t>
            </a:r>
            <a:r>
              <a:rPr lang="pl-PL" altLang="pl-PL" sz="4000" dirty="0">
                <a:latin typeface="Arial Narrow" panose="020B0606020202030204" pitchFamily="34" charset="0"/>
              </a:rPr>
              <a:t/>
            </a:r>
            <a:br>
              <a:rPr lang="pl-PL" altLang="pl-PL" sz="4000" dirty="0">
                <a:latin typeface="Arial Narrow" panose="020B0606020202030204" pitchFamily="34" charset="0"/>
              </a:rPr>
            </a:br>
            <a:endParaRPr lang="pl-PL" altLang="pl-PL" sz="4000" b="1" dirty="0">
              <a:latin typeface="Arial Narrow" panose="020B0606020202030204" pitchFamily="34" charset="0"/>
            </a:endParaRPr>
          </a:p>
        </p:txBody>
      </p:sp>
      <p:cxnSp>
        <p:nvCxnSpPr>
          <p:cNvPr id="6" name="Łącznik prosty 5"/>
          <p:cNvCxnSpPr/>
          <p:nvPr/>
        </p:nvCxnSpPr>
        <p:spPr>
          <a:xfrm>
            <a:off x="755654" y="1357313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</p:spTree>
    <p:extLst>
      <p:ext uri="{BB962C8B-B14F-4D97-AF65-F5344CB8AC3E}">
        <p14:creationId xmlns:p14="http://schemas.microsoft.com/office/powerpoint/2010/main" val="889679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344200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2073551"/>
            <a:ext cx="73581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dirty="0" smtClean="0"/>
              <a:t>Podczas szczepień uczniów zarówno na terenie szkoły, jak i w punkcie szczepień mogą również zaszczepić się </a:t>
            </a:r>
            <a:r>
              <a:rPr lang="pl-PL" b="1" dirty="0" smtClean="0"/>
              <a:t>nauczyciele</a:t>
            </a:r>
            <a:r>
              <a:rPr lang="pl-PL" dirty="0" smtClean="0"/>
              <a:t> oraz </a:t>
            </a:r>
            <a:r>
              <a:rPr lang="pl-PL" b="1" dirty="0" smtClean="0"/>
              <a:t>najbliższa rodzina ucznia</a:t>
            </a:r>
            <a:r>
              <a:rPr lang="pl-PL" dirty="0" smtClean="0"/>
              <a:t> (po ustaleniu z dyrektorem szkoły lub punktem szczepień).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dirty="0" smtClean="0"/>
              <a:t>Osoby chętne do zaszczepienia podczas akcji szczepień organizowanej przez szkołę muszą posiadać ważne skierowanie oraz wypełnić kwestionariusz wstępnego wywiadu przed szczepieniem dla dorosłych.</a:t>
            </a:r>
          </a:p>
          <a:p>
            <a:endParaRPr lang="pl-PL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1979615" y="573581"/>
            <a:ext cx="630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Dodatkowe informacje</a:t>
            </a:r>
            <a:r>
              <a:rPr lang="pl-PL" sz="1600" dirty="0" smtClean="0">
                <a:latin typeface="Arial Narrow" panose="020B0606020202030204" pitchFamily="34" charset="0"/>
              </a:rPr>
              <a:t/>
            </a:r>
            <a:br>
              <a:rPr lang="pl-PL" sz="1600" dirty="0" smtClean="0">
                <a:latin typeface="Arial Narrow" panose="020B0606020202030204" pitchFamily="34" charset="0"/>
              </a:rPr>
            </a:br>
            <a:endParaRPr lang="pl-PL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87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640243" y="509492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592775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2102682"/>
            <a:ext cx="73581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pl-PL" dirty="0" smtClean="0"/>
              <a:t>Szczepienia są jednym z najbardziej skutecznych i efektywnych działań profilaktycznych w zapobieganiu oraz zwalczaniu chorób zakaźnych </a:t>
            </a:r>
            <a:br>
              <a:rPr lang="pl-PL" dirty="0" smtClean="0"/>
            </a:br>
            <a:r>
              <a:rPr lang="pl-PL" dirty="0" smtClean="0"/>
              <a:t>na świecie.</a:t>
            </a:r>
          </a:p>
          <a:p>
            <a:pPr marL="342900" indent="-342900" algn="just">
              <a:buFont typeface="+mj-lt"/>
              <a:buAutoNum type="arabicPeriod"/>
            </a:pPr>
            <a:endParaRPr lang="pl-PL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pl-PL" dirty="0" smtClean="0"/>
              <a:t>Wszystkie szczepionki przeciw COVID-19 dostępne w Polsce przeszły procedurę dopuszczenia do obrotu decyzją Komisji Europejskiej </a:t>
            </a:r>
            <a:br>
              <a:rPr lang="pl-PL" dirty="0" smtClean="0"/>
            </a:br>
            <a:r>
              <a:rPr lang="pl-PL" dirty="0" smtClean="0"/>
              <a:t>po wcześniejszej naukowej ocenie Europejskiej Agencji Leków.</a:t>
            </a:r>
          </a:p>
          <a:p>
            <a:pPr marL="342900" indent="-342900" algn="just">
              <a:buFont typeface="+mj-lt"/>
              <a:buAutoNum type="arabicPeriod"/>
            </a:pPr>
            <a:endParaRPr lang="pl-PL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pl-PL" dirty="0" smtClean="0"/>
              <a:t>Bezpieczeństwo i skuteczność szczepionek zarówno u dzieci, </a:t>
            </a:r>
            <a:br>
              <a:rPr lang="pl-PL" dirty="0" smtClean="0"/>
            </a:br>
            <a:r>
              <a:rPr lang="pl-PL" dirty="0" smtClean="0"/>
              <a:t>jak i u dorosłych, są cały czas ściśle monitorowane.</a:t>
            </a:r>
          </a:p>
          <a:p>
            <a:pPr marL="342900" indent="-342900">
              <a:buFont typeface="+mj-lt"/>
              <a:buAutoNum type="arabicPeriod"/>
            </a:pPr>
            <a:endParaRPr lang="pl-PL" dirty="0"/>
          </a:p>
          <a:p>
            <a:endParaRPr lang="pl-PL" dirty="0" smtClean="0"/>
          </a:p>
          <a:p>
            <a:endParaRPr lang="pl-PL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1553592" y="573581"/>
            <a:ext cx="67349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dirty="0" smtClean="0">
                <a:latin typeface="Arial Narrow" panose="020B0606020202030204" pitchFamily="34" charset="0"/>
              </a:rPr>
              <a:t>List Ministra Zdrowia do dyrektorów szkół, pedagogów, </a:t>
            </a:r>
            <a:br>
              <a:rPr lang="pl-PL" dirty="0" smtClean="0">
                <a:latin typeface="Arial Narrow" panose="020B0606020202030204" pitchFamily="34" charset="0"/>
              </a:rPr>
            </a:br>
            <a:r>
              <a:rPr lang="pl-PL" dirty="0" smtClean="0">
                <a:latin typeface="Arial Narrow" panose="020B0606020202030204" pitchFamily="34" charset="0"/>
              </a:rPr>
              <a:t>rodziców w sprawie wykonywania szczepienia przeciwko </a:t>
            </a:r>
            <a:br>
              <a:rPr lang="pl-PL" dirty="0" smtClean="0">
                <a:latin typeface="Arial Narrow" panose="020B0606020202030204" pitchFamily="34" charset="0"/>
              </a:rPr>
            </a:br>
            <a:r>
              <a:rPr lang="pl-PL" dirty="0" smtClean="0">
                <a:latin typeface="Arial Narrow" panose="020B0606020202030204" pitchFamily="34" charset="0"/>
              </a:rPr>
              <a:t>SARS-CoV-2 wśród nieletnich uczniów w wieku od 12 do 15 roku życia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55656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344200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1807221"/>
            <a:ext cx="73581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dirty="0" smtClean="0"/>
          </a:p>
          <a:p>
            <a:pPr algn="just"/>
            <a:r>
              <a:rPr lang="pl-PL" dirty="0" smtClean="0"/>
              <a:t>Istotne i szczegółowe informacje na temat bezpieczeństwa oraz skuteczności szczepionek zarówno u dzieci, jak i u dorosłych udostępnia portal prowadzony przez Narodowy Instytut Zdrowia Publicznego – Państwowy Zakład Higieny:</a:t>
            </a:r>
          </a:p>
          <a:p>
            <a:pPr algn="just"/>
            <a:endParaRPr lang="pl-PL" dirty="0" smtClean="0"/>
          </a:p>
          <a:p>
            <a:pPr algn="just"/>
            <a:r>
              <a:rPr lang="pl-PL" dirty="0"/>
              <a:t>	</a:t>
            </a:r>
            <a:r>
              <a:rPr lang="pl-PL" dirty="0" smtClean="0">
                <a:hlinkClick r:id="rId3"/>
              </a:rPr>
              <a:t>szczepienia.pzh.gov.pl</a:t>
            </a:r>
            <a:endParaRPr lang="pl-PL" dirty="0" smtClean="0"/>
          </a:p>
          <a:p>
            <a:pPr algn="just"/>
            <a:endParaRPr lang="pl-PL" dirty="0"/>
          </a:p>
          <a:p>
            <a:pPr algn="just"/>
            <a:r>
              <a:rPr lang="pl-PL" dirty="0"/>
              <a:t>o</a:t>
            </a:r>
            <a:r>
              <a:rPr lang="pl-PL" dirty="0" smtClean="0"/>
              <a:t>raz Europejski Portal Informacji o Szczepieniach, który powstał z inicjatywy Unii Europejskiej: </a:t>
            </a:r>
            <a:endParaRPr lang="pl-PL" dirty="0"/>
          </a:p>
          <a:p>
            <a:endParaRPr lang="pl-PL" dirty="0" smtClean="0"/>
          </a:p>
          <a:p>
            <a:r>
              <a:rPr lang="pl-PL" dirty="0"/>
              <a:t>	</a:t>
            </a:r>
            <a:r>
              <a:rPr lang="pl-PL" dirty="0" smtClean="0">
                <a:hlinkClick r:id="rId4"/>
              </a:rPr>
              <a:t>vaccinationinfo.eu/</a:t>
            </a:r>
            <a:r>
              <a:rPr lang="pl-PL" dirty="0" err="1" smtClean="0">
                <a:hlinkClick r:id="rId4"/>
              </a:rPr>
              <a:t>pl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1979615" y="573581"/>
            <a:ext cx="630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Podsumowanie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43482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4" y="1357313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755654" y="2494625"/>
            <a:ext cx="550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latin typeface="Arial Narrow" panose="020B0606020202030204" pitchFamily="34" charset="0"/>
              </a:rPr>
              <a:t>Dziękuję za uwagę</a:t>
            </a:r>
            <a:endParaRPr lang="pl-PL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7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4" y="1357313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8" y="1735794"/>
            <a:ext cx="73581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/>
              <a:t>W województwie lubuskim w ramach Narodowego Programu Szczepień przeciwko wirusowi SARS-CoV-2 działają aktualnie </a:t>
            </a:r>
            <a:r>
              <a:rPr lang="pl-PL" b="1" dirty="0" smtClean="0"/>
              <a:t>224 punkty szczepień populacyjnych</a:t>
            </a:r>
            <a:r>
              <a:rPr lang="pl-PL" dirty="0" smtClean="0"/>
              <a:t>. W tym:</a:t>
            </a:r>
          </a:p>
          <a:p>
            <a:endParaRPr lang="pl-PL" dirty="0"/>
          </a:p>
          <a:p>
            <a:pPr marL="285750" indent="-285750" algn="just">
              <a:buFontTx/>
              <a:buChar char="-"/>
            </a:pPr>
            <a:r>
              <a:rPr lang="pl-PL" b="1" dirty="0" smtClean="0"/>
              <a:t>4 ZESPOŁY WYJAZDOWE</a:t>
            </a:r>
            <a:r>
              <a:rPr lang="pl-PL" dirty="0" smtClean="0"/>
              <a:t>, które realizują szczepienia w miejscu zamieszkania/pobytu pacjenta, któremu stan zdrowia uniemożliwia samodzielne dotarcie do punktu szczepień</a:t>
            </a:r>
          </a:p>
          <a:p>
            <a:endParaRPr lang="pl-PL" dirty="0" smtClean="0"/>
          </a:p>
          <a:p>
            <a:pPr marL="285750" indent="-285750" algn="just">
              <a:buFontTx/>
              <a:buChar char="-"/>
            </a:pPr>
            <a:r>
              <a:rPr lang="pl-PL" b="1" dirty="0" smtClean="0"/>
              <a:t>22 PUNKTY SZCZEPIEŃ POWSZECHNYCH</a:t>
            </a:r>
            <a:r>
              <a:rPr lang="pl-PL" dirty="0" smtClean="0"/>
              <a:t>, które charakteryzują się dużą wydajnością szczepień</a:t>
            </a:r>
          </a:p>
          <a:p>
            <a:pPr marL="285750" indent="-285750" algn="just">
              <a:buFontTx/>
              <a:buChar char="-"/>
            </a:pPr>
            <a:endParaRPr lang="pl-PL" dirty="0"/>
          </a:p>
          <a:p>
            <a:pPr marL="285750" indent="-285750" algn="just">
              <a:buFontTx/>
              <a:buChar char="-"/>
            </a:pPr>
            <a:r>
              <a:rPr lang="pl-PL" b="1" dirty="0"/>
              <a:t>8</a:t>
            </a:r>
            <a:r>
              <a:rPr lang="pl-PL" b="1" dirty="0" smtClean="0"/>
              <a:t> OBJAZDOWYCH PUNKTÓW SZCZEPIEŃ</a:t>
            </a:r>
            <a:r>
              <a:rPr lang="pl-PL" dirty="0" smtClean="0"/>
              <a:t>, które zakładają dotarcie do jak największej populacji osób niezaszczepionych z akcją informacyjno-edukacyjną i możliwością przyjęcia szczepienia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008032" y="510139"/>
            <a:ext cx="6308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400" dirty="0" smtClean="0">
                <a:latin typeface="Arial Narrow" panose="020B0606020202030204" pitchFamily="34" charset="0"/>
              </a:rPr>
              <a:t>Liczba punktów szczepień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615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4" y="1357313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2831978" y="566706"/>
            <a:ext cx="5484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Poziom zaszczepienia mieszkańców woj. lubuskiego </a:t>
            </a:r>
            <a:br>
              <a:rPr lang="pl-PL" sz="2000" dirty="0" smtClean="0">
                <a:latin typeface="Arial Narrow" panose="020B0606020202030204" pitchFamily="34" charset="0"/>
              </a:rPr>
            </a:br>
            <a:r>
              <a:rPr lang="pl-PL" sz="2000" dirty="0" smtClean="0">
                <a:latin typeface="Arial Narrow" panose="020B0606020202030204" pitchFamily="34" charset="0"/>
              </a:rPr>
              <a:t>ze względu na wiek II dawką </a:t>
            </a:r>
            <a:br>
              <a:rPr lang="pl-PL" sz="2000" dirty="0" smtClean="0">
                <a:latin typeface="Arial Narrow" panose="020B0606020202030204" pitchFamily="34" charset="0"/>
              </a:rPr>
            </a:br>
            <a:endParaRPr lang="pl-PL" sz="2000" dirty="0">
              <a:latin typeface="Arial Narrow" panose="020B0606020202030204" pitchFamily="34" charset="0"/>
            </a:endParaRPr>
          </a:p>
        </p:txBody>
      </p:sp>
      <p:graphicFrame>
        <p:nvGraphicFramePr>
          <p:cNvPr id="9" name="Wykres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246052"/>
              </p:ext>
            </p:extLst>
          </p:nvPr>
        </p:nvGraphicFramePr>
        <p:xfrm>
          <a:off x="1254413" y="1982349"/>
          <a:ext cx="6380382" cy="332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4429957" y="5490731"/>
            <a:ext cx="3886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400" dirty="0" smtClean="0"/>
              <a:t>stan na 19.08.2021 r.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2111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357407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2008032" y="510139"/>
            <a:ext cx="6308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Poziom zaszczepienia mieszkańców </a:t>
            </a:r>
            <a:br>
              <a:rPr lang="pl-PL" sz="2000" dirty="0" smtClean="0">
                <a:latin typeface="Arial Narrow" panose="020B0606020202030204" pitchFamily="34" charset="0"/>
              </a:rPr>
            </a:br>
            <a:r>
              <a:rPr lang="pl-PL" sz="2000" dirty="0" smtClean="0">
                <a:latin typeface="Arial Narrow" panose="020B0606020202030204" pitchFamily="34" charset="0"/>
              </a:rPr>
              <a:t>poszczególnych powiatów II dawką 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  <p:graphicFrame>
        <p:nvGraphicFramePr>
          <p:cNvPr id="10" name="Wykres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5070000"/>
              </p:ext>
            </p:extLst>
          </p:nvPr>
        </p:nvGraphicFramePr>
        <p:xfrm>
          <a:off x="936975" y="1571085"/>
          <a:ext cx="7248525" cy="4681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5060272" y="5935705"/>
            <a:ext cx="35172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400" dirty="0" smtClean="0"/>
              <a:t>stan na 19.08.2021 r.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98459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219912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1460991"/>
            <a:ext cx="73581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DYREKTOR SZKOŁY:</a:t>
            </a:r>
          </a:p>
          <a:p>
            <a:endParaRPr lang="pl-PL" sz="1600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Upowszechnia wśród uczniów i ich rodziców informacje dotyczące akcji szczepień.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Nawiązuje kontakt z powszechnym lub populacyjnym punktem szczepień </a:t>
            </a:r>
            <a:br>
              <a:rPr lang="pl-PL" sz="1600" dirty="0" smtClean="0"/>
            </a:br>
            <a:r>
              <a:rPr lang="pl-PL" sz="1600" dirty="0" smtClean="0"/>
              <a:t>lub odpowiada na zgłoszenie danego punktu szczepień.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Ustala zasady współpracy, sposób przygotowania miejsca do szczepień oraz termin szczepień.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Organizuje zajęcia z wychowawcą dla uczniów oraz spotkanie z rodzicami </a:t>
            </a:r>
            <a:br>
              <a:rPr lang="pl-PL" sz="1600" dirty="0" smtClean="0"/>
            </a:br>
            <a:r>
              <a:rPr lang="pl-PL" sz="1600" dirty="0" smtClean="0"/>
              <a:t>o charakterze informacyjno-edukacyjnym.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Wskazuje osobę do szybkiego kontaktu pomiędzy szkołą a punktem szczepień.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Zbiera od rodziców deklaracje dot. udziału dziecka w szczepieniu (oraz ewentualnie dodatkowych osób: członka rodziny ucznia lub pracownika szkoły) i ustala łączną liczbę chętnych w kategoriach (uczeń i ewentualnie rodzina ucznia, pracownik szkoły).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Powiadamia punkt szczepień o liczbie złożonych deklaracji i liczbie osób chętnych do zaszczepienia w wyznaczonym terminie.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W zależności od liczby zainteresowanych szczepieniami oraz ustaleń z punktem szczepień przygotowuje miejsce w szkole na szczepienia lub organizuje wyjście </a:t>
            </a:r>
            <a:br>
              <a:rPr lang="pl-PL" sz="1600" dirty="0" smtClean="0"/>
            </a:br>
            <a:r>
              <a:rPr lang="pl-PL" sz="1600" dirty="0" smtClean="0"/>
              <a:t>do punktu szczepień.</a:t>
            </a:r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008032" y="510139"/>
            <a:ext cx="6308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err="1" smtClean="0">
                <a:latin typeface="Arial Narrow" panose="020B0606020202030204" pitchFamily="34" charset="0"/>
              </a:rPr>
              <a:t>MEiN</a:t>
            </a:r>
            <a:r>
              <a:rPr lang="pl-PL" sz="2000" dirty="0" smtClean="0">
                <a:latin typeface="Arial Narrow" panose="020B0606020202030204" pitchFamily="34" charset="0"/>
              </a:rPr>
              <a:t> Organizacja szczepień </a:t>
            </a:r>
            <a:br>
              <a:rPr lang="pl-PL" sz="2000" dirty="0" smtClean="0">
                <a:latin typeface="Arial Narrow" panose="020B0606020202030204" pitchFamily="34" charset="0"/>
              </a:rPr>
            </a:br>
            <a:r>
              <a:rPr lang="pl-PL" sz="2000" dirty="0" smtClean="0">
                <a:latin typeface="Arial Narrow" panose="020B0606020202030204" pitchFamily="34" charset="0"/>
              </a:rPr>
              <a:t>– informacja dla dyrektorów szkół i placówek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21714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219912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1460991"/>
            <a:ext cx="73581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DYREKTOR SZKOŁY:</a:t>
            </a:r>
          </a:p>
          <a:p>
            <a:endParaRPr lang="pl-PL" sz="1600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We współpracy z punktem szczepień przygotowuje miejsce:</a:t>
            </a:r>
          </a:p>
          <a:p>
            <a:pPr algn="just"/>
            <a:r>
              <a:rPr lang="pl-PL" sz="1600" dirty="0" smtClean="0"/>
              <a:t>	- dla uczniów/osób oczekujących na szczepienie,</a:t>
            </a:r>
          </a:p>
          <a:p>
            <a:pPr algn="just"/>
            <a:r>
              <a:rPr lang="pl-PL" sz="1600" dirty="0"/>
              <a:t>	</a:t>
            </a:r>
            <a:r>
              <a:rPr lang="pl-PL" sz="1600" dirty="0" smtClean="0"/>
              <a:t>- do weryfikacji formalnej kwestionariusza,</a:t>
            </a:r>
          </a:p>
          <a:p>
            <a:pPr algn="just"/>
            <a:r>
              <a:rPr lang="pl-PL" sz="1600" dirty="0"/>
              <a:t>	</a:t>
            </a:r>
            <a:r>
              <a:rPr lang="pl-PL" sz="1600" dirty="0" smtClean="0"/>
              <a:t>- do kwalifikacji do szczepienia przez lekarza,</a:t>
            </a:r>
          </a:p>
          <a:p>
            <a:pPr algn="just"/>
            <a:r>
              <a:rPr lang="pl-PL" sz="1600" dirty="0"/>
              <a:t>	</a:t>
            </a:r>
            <a:r>
              <a:rPr lang="pl-PL" sz="1600" dirty="0" smtClean="0"/>
              <a:t>- do szczepienia,</a:t>
            </a:r>
          </a:p>
          <a:p>
            <a:pPr algn="just"/>
            <a:r>
              <a:rPr lang="pl-PL" sz="1600" dirty="0"/>
              <a:t>	</a:t>
            </a:r>
            <a:r>
              <a:rPr lang="pl-PL" sz="1600" dirty="0" smtClean="0"/>
              <a:t>- obserwacji po podaniu szczepionki.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Przekazuje rodzicom do wypełnienia Kwestionariusz wstępnego wywiadu przesiewowego przed szczepieniem osoby małoletniej przeciw COVID-19.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opiekę uczniom podczas szczepienia.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W przypadku problemów organizacyjnych dot. akcji szczepień kontaktuje się z:</a:t>
            </a:r>
          </a:p>
          <a:p>
            <a:pPr algn="just"/>
            <a:endParaRPr lang="pl-PL" sz="1600" dirty="0" smtClean="0"/>
          </a:p>
          <a:p>
            <a:pPr algn="just"/>
            <a:r>
              <a:rPr lang="pl-PL" sz="1600" dirty="0"/>
              <a:t>	</a:t>
            </a:r>
            <a:r>
              <a:rPr lang="pl-PL" sz="1600" dirty="0" smtClean="0"/>
              <a:t>- Pełnomocnikiem wojewody do spraw szczepień, który jest regionalnym 	punktem koordynacyjno-kontaktowym w zakresie Narodowego Programu 	Szczepień</a:t>
            </a:r>
          </a:p>
          <a:p>
            <a:pPr algn="just"/>
            <a:r>
              <a:rPr lang="pl-PL" sz="1600" dirty="0" smtClean="0"/>
              <a:t>	</a:t>
            </a:r>
            <a:r>
              <a:rPr lang="pl-PL" sz="1600" dirty="0" smtClean="0">
                <a:hlinkClick r:id="rId3"/>
              </a:rPr>
              <a:t>www.gov.pl/web/szczepimysie/pełnomocnicy-wojewodow-do-spraw-szczepien</a:t>
            </a:r>
            <a:endParaRPr lang="pl-PL" sz="1600" dirty="0" smtClean="0"/>
          </a:p>
          <a:p>
            <a:pPr algn="just"/>
            <a:r>
              <a:rPr lang="pl-PL" sz="1600" dirty="0"/>
              <a:t>	</a:t>
            </a:r>
            <a:r>
              <a:rPr lang="pl-PL" sz="1600" dirty="0" smtClean="0"/>
              <a:t>- Wojewódzkim Oddziałem Narodowego Funduszu Zdrowia</a:t>
            </a:r>
          </a:p>
          <a:p>
            <a:pPr algn="just"/>
            <a:r>
              <a:rPr lang="pl-PL" sz="1600" dirty="0"/>
              <a:t>	</a:t>
            </a:r>
            <a:r>
              <a:rPr lang="pl-PL" sz="1600" dirty="0">
                <a:hlinkClick r:id="rId4"/>
              </a:rPr>
              <a:t>www.nfz-zielonagora.pl</a:t>
            </a:r>
            <a:endParaRPr lang="pl-PL" sz="1600" dirty="0"/>
          </a:p>
          <a:p>
            <a:endParaRPr lang="pl-PL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2008032" y="510139"/>
            <a:ext cx="6308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err="1" smtClean="0">
                <a:latin typeface="Arial Narrow" panose="020B0606020202030204" pitchFamily="34" charset="0"/>
              </a:rPr>
              <a:t>MEiN</a:t>
            </a:r>
            <a:r>
              <a:rPr lang="pl-PL" sz="2000" dirty="0" smtClean="0">
                <a:latin typeface="Arial Narrow" panose="020B0606020202030204" pitchFamily="34" charset="0"/>
              </a:rPr>
              <a:t> Organizacja szczepień </a:t>
            </a:r>
            <a:br>
              <a:rPr lang="pl-PL" sz="2000" dirty="0" smtClean="0">
                <a:latin typeface="Arial Narrow" panose="020B0606020202030204" pitchFamily="34" charset="0"/>
              </a:rPr>
            </a:br>
            <a:r>
              <a:rPr lang="pl-PL" sz="2000" dirty="0" smtClean="0">
                <a:latin typeface="Arial Narrow" panose="020B0606020202030204" pitchFamily="34" charset="0"/>
              </a:rPr>
              <a:t>– informacja dla dyrektorów szkół i placówek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9169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335322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1727321"/>
            <a:ext cx="735812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/>
          </a:p>
          <a:p>
            <a:endParaRPr lang="pl-PL" b="1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1600" dirty="0" smtClean="0"/>
              <a:t>Rodzic nie musi być obecny podczas szczepienia dziecka.</a:t>
            </a:r>
          </a:p>
          <a:p>
            <a:pPr algn="just"/>
            <a:endParaRPr lang="pl-PL" sz="16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1600" dirty="0" smtClean="0"/>
              <a:t>Do szczepienia przeciwko COVID-19, podobnie jak w populacyjnych punktach szczepień, wymagana jest zgoda przedstawiciela ustawowego dziecka/rodzica </a:t>
            </a:r>
            <a:br>
              <a:rPr lang="pl-PL" sz="1600" dirty="0" smtClean="0"/>
            </a:br>
            <a:r>
              <a:rPr lang="pl-PL" sz="1600" dirty="0" smtClean="0"/>
              <a:t>na świadczenie profilaktyczne złożona na kwestionariuszu wstępnego wywiadu przesiewowego przed szczepieniem.</a:t>
            </a:r>
          </a:p>
          <a:p>
            <a:pPr algn="just"/>
            <a:endParaRPr lang="pl-PL" sz="16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1600" dirty="0" smtClean="0"/>
              <a:t>Rodzic może upoważnić inną osobę, która podczas szczepienia będzie towarzyszyła dziecku i sprawowała nad nim faktyczną opiekę.</a:t>
            </a:r>
          </a:p>
          <a:p>
            <a:pPr algn="just"/>
            <a:endParaRPr lang="pl-PL" sz="16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1600" dirty="0" smtClean="0"/>
              <a:t>W szkole opiekę nad uczniami sprawuje nauczyciel.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979615" y="573581"/>
            <a:ext cx="630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Obecność rodzica podczas szczepienia dziecka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418017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344200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2206716"/>
            <a:ext cx="735812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 smtClean="0"/>
              <a:t>Dotychczas dopuszczone do szczepienia przeciw COVID-19 w grupie wiekowej od 12 roku życia zostały dwa produkty:</a:t>
            </a:r>
          </a:p>
          <a:p>
            <a:pPr algn="just"/>
            <a:endParaRPr lang="pl-PL" sz="2000" dirty="0" smtClean="0"/>
          </a:p>
          <a:p>
            <a:pPr algn="just"/>
            <a:r>
              <a:rPr lang="pl-PL" dirty="0"/>
              <a:t>	</a:t>
            </a:r>
            <a:endParaRPr lang="pl-PL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b="1" dirty="0" smtClean="0"/>
              <a:t> </a:t>
            </a:r>
            <a:r>
              <a:rPr lang="pl-PL" b="1" dirty="0" err="1" smtClean="0"/>
              <a:t>Comirnaty</a:t>
            </a:r>
            <a:r>
              <a:rPr lang="pl-PL" b="1" dirty="0" smtClean="0"/>
              <a:t> firmy </a:t>
            </a:r>
            <a:r>
              <a:rPr lang="pl-PL" b="1" dirty="0" err="1" smtClean="0"/>
              <a:t>Pfizer</a:t>
            </a:r>
            <a:r>
              <a:rPr lang="pl-PL" b="1" dirty="0" smtClean="0"/>
              <a:t> </a:t>
            </a:r>
            <a:br>
              <a:rPr lang="pl-PL" b="1" dirty="0" smtClean="0"/>
            </a:br>
            <a:r>
              <a:rPr lang="pl-PL" dirty="0" smtClean="0"/>
              <a:t>(przy </a:t>
            </a:r>
            <a:r>
              <a:rPr lang="pl-PL" dirty="0"/>
              <a:t>zachowaniu odstępu 21 </a:t>
            </a:r>
            <a:r>
              <a:rPr lang="pl-PL" dirty="0" smtClean="0"/>
              <a:t>dni między</a:t>
            </a:r>
            <a:r>
              <a:rPr lang="pl-PL" dirty="0"/>
              <a:t> dawkami </a:t>
            </a:r>
            <a:r>
              <a:rPr lang="pl-PL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l-PL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b="1" dirty="0" smtClean="0"/>
              <a:t> </a:t>
            </a:r>
            <a:r>
              <a:rPr lang="pl-PL" b="1" dirty="0" err="1" smtClean="0"/>
              <a:t>Spikevax</a:t>
            </a:r>
            <a:r>
              <a:rPr lang="pl-PL" b="1" dirty="0" smtClean="0"/>
              <a:t> firmy Moderna </a:t>
            </a:r>
            <a:br>
              <a:rPr lang="pl-PL" b="1" dirty="0" smtClean="0"/>
            </a:br>
            <a:r>
              <a:rPr lang="pl-PL" dirty="0" smtClean="0"/>
              <a:t>(przy </a:t>
            </a:r>
            <a:r>
              <a:rPr lang="pl-PL" dirty="0"/>
              <a:t>zachowaniu odstępu 28 </a:t>
            </a:r>
            <a:r>
              <a:rPr lang="pl-PL" dirty="0" smtClean="0"/>
              <a:t>dni między</a:t>
            </a:r>
            <a:r>
              <a:rPr lang="pl-PL" dirty="0"/>
              <a:t> </a:t>
            </a:r>
            <a:r>
              <a:rPr lang="pl-PL" dirty="0" smtClean="0"/>
              <a:t>dawkami)</a:t>
            </a:r>
          </a:p>
          <a:p>
            <a:pPr algn="just"/>
            <a:endParaRPr lang="pl-PL" dirty="0" smtClean="0"/>
          </a:p>
          <a:p>
            <a:endParaRPr lang="pl-PL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1979615" y="573581"/>
            <a:ext cx="630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Produkty dopuszczone w grupie od 12 roku życia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14720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pole tekstowe 1"/>
          <p:cNvSpPr txBox="1">
            <a:spLocks noChangeArrowheads="1"/>
          </p:cNvSpPr>
          <p:nvPr/>
        </p:nvSpPr>
        <p:spPr bwMode="auto">
          <a:xfrm>
            <a:off x="755653" y="455613"/>
            <a:ext cx="24479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NFZ</a:t>
            </a:r>
          </a:p>
        </p:txBody>
      </p:sp>
      <p:cxnSp>
        <p:nvCxnSpPr>
          <p:cNvPr id="6" name="Łącznik prosty 5"/>
          <p:cNvCxnSpPr/>
          <p:nvPr/>
        </p:nvCxnSpPr>
        <p:spPr>
          <a:xfrm>
            <a:off x="755653" y="1219912"/>
            <a:ext cx="7561263" cy="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958787" y="1626905"/>
            <a:ext cx="735812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PUNKT SZCZEPIEŃ:</a:t>
            </a:r>
          </a:p>
          <a:p>
            <a:endParaRPr lang="pl-PL" sz="1600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obecność lekarza podczas kwalifikacji do szczepienia dziecka.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i przygotowuje kadrę zespołu szczepiącego.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zarządzanie procesem przyjmowania przez uczniów/pacjentów szczepienia.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bezpieczeństwo i sprawność procesu wykonywanych szczepień </a:t>
            </a:r>
            <a:br>
              <a:rPr lang="pl-PL" sz="1600" dirty="0" smtClean="0"/>
            </a:br>
            <a:r>
              <a:rPr lang="pl-PL" sz="1600" dirty="0" smtClean="0"/>
              <a:t>i podawanych preparatów.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1600" dirty="0"/>
          </a:p>
          <a:p>
            <a:pPr algn="just"/>
            <a:r>
              <a:rPr lang="pl-PL" sz="1600" dirty="0" smtClean="0"/>
              <a:t>	</a:t>
            </a:r>
            <a:r>
              <a:rPr lang="pl-PL" sz="1600" b="1" dirty="0" smtClean="0"/>
              <a:t>W przypadku organizacji punktu na terenie szkoły:</a:t>
            </a:r>
          </a:p>
          <a:p>
            <a:pPr algn="just"/>
            <a:endParaRPr lang="pl-PL" sz="1600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Wspiera merytorycznie i organizacyjnie dyrektora szkoły lub osobę przez niego wyznaczoną do kontaktu z punktem szczepień.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Dostarcza na teren szkoły wszystkie niezbędne materiały do szczepienia.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utylizację odpadów medycznych.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dirty="0" smtClean="0"/>
              <a:t>Zapewnia certyfikaty po podaniu szczepionki.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979615" y="573581"/>
            <a:ext cx="6308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Arial Narrow" panose="020B0606020202030204" pitchFamily="34" charset="0"/>
              </a:rPr>
              <a:t>Dodatkowe informacje</a:t>
            </a: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2392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2755</TotalTime>
  <Words>380</Words>
  <Application>Microsoft Office PowerPoint</Application>
  <PresentationFormat>Pokaz na ekranie (4:3)</PresentationFormat>
  <Paragraphs>125</Paragraphs>
  <Slides>13</Slides>
  <Notes>13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Wingdings</vt:lpstr>
      <vt:lpstr>Motyw pakietu Office</vt:lpstr>
      <vt:lpstr>Szczepienia COVID-19  na terenie woj. lubuskiego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Psychiatria środowiskowa  w województwie lubuskim</dc:title>
  <dc:creator>Marta Lejko</dc:creator>
  <cp:lastModifiedBy>Grzegorz Tomczak</cp:lastModifiedBy>
  <cp:revision>236</cp:revision>
  <dcterms:created xsi:type="dcterms:W3CDTF">2019-08-29T13:30:43Z</dcterms:created>
  <dcterms:modified xsi:type="dcterms:W3CDTF">2021-08-30T07:21:46Z</dcterms:modified>
</cp:coreProperties>
</file>